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76"/>
  </p:handoutMasterIdLst>
  <p:sldIdLst>
    <p:sldId id="256" r:id="rId2"/>
    <p:sldId id="406" r:id="rId3"/>
    <p:sldId id="323" r:id="rId4"/>
    <p:sldId id="356" r:id="rId5"/>
    <p:sldId id="355" r:id="rId6"/>
    <p:sldId id="357" r:id="rId7"/>
    <p:sldId id="294" r:id="rId8"/>
    <p:sldId id="358" r:id="rId9"/>
    <p:sldId id="304" r:id="rId10"/>
    <p:sldId id="305" r:id="rId11"/>
    <p:sldId id="258" r:id="rId12"/>
    <p:sldId id="359" r:id="rId13"/>
    <p:sldId id="383" r:id="rId14"/>
    <p:sldId id="361" r:id="rId15"/>
    <p:sldId id="384" r:id="rId16"/>
    <p:sldId id="360" r:id="rId17"/>
    <p:sldId id="385" r:id="rId18"/>
    <p:sldId id="386" r:id="rId19"/>
    <p:sldId id="379" r:id="rId20"/>
    <p:sldId id="372" r:id="rId21"/>
    <p:sldId id="377" r:id="rId22"/>
    <p:sldId id="374" r:id="rId23"/>
    <p:sldId id="375" r:id="rId24"/>
    <p:sldId id="381" r:id="rId25"/>
    <p:sldId id="376" r:id="rId26"/>
    <p:sldId id="382" r:id="rId27"/>
    <p:sldId id="371" r:id="rId28"/>
    <p:sldId id="394" r:id="rId29"/>
    <p:sldId id="395" r:id="rId30"/>
    <p:sldId id="326" r:id="rId31"/>
    <p:sldId id="353" r:id="rId32"/>
    <p:sldId id="398" r:id="rId33"/>
    <p:sldId id="391" r:id="rId34"/>
    <p:sldId id="393" r:id="rId35"/>
    <p:sldId id="392" r:id="rId36"/>
    <p:sldId id="368" r:id="rId37"/>
    <p:sldId id="367" r:id="rId38"/>
    <p:sldId id="399" r:id="rId39"/>
    <p:sldId id="402" r:id="rId40"/>
    <p:sldId id="390" r:id="rId41"/>
    <p:sldId id="387" r:id="rId42"/>
    <p:sldId id="388" r:id="rId43"/>
    <p:sldId id="389" r:id="rId44"/>
    <p:sldId id="400" r:id="rId45"/>
    <p:sldId id="403" r:id="rId46"/>
    <p:sldId id="401" r:id="rId47"/>
    <p:sldId id="352" r:id="rId48"/>
    <p:sldId id="284" r:id="rId49"/>
    <p:sldId id="287" r:id="rId50"/>
    <p:sldId id="362" r:id="rId51"/>
    <p:sldId id="333" r:id="rId52"/>
    <p:sldId id="334" r:id="rId53"/>
    <p:sldId id="335" r:id="rId54"/>
    <p:sldId id="336" r:id="rId55"/>
    <p:sldId id="339" r:id="rId56"/>
    <p:sldId id="342" r:id="rId57"/>
    <p:sldId id="337" r:id="rId58"/>
    <p:sldId id="345" r:id="rId59"/>
    <p:sldId id="346" r:id="rId60"/>
    <p:sldId id="338" r:id="rId61"/>
    <p:sldId id="347" r:id="rId62"/>
    <p:sldId id="348" r:id="rId63"/>
    <p:sldId id="349" r:id="rId64"/>
    <p:sldId id="288" r:id="rId65"/>
    <p:sldId id="369" r:id="rId66"/>
    <p:sldId id="397" r:id="rId67"/>
    <p:sldId id="363" r:id="rId68"/>
    <p:sldId id="380" r:id="rId69"/>
    <p:sldId id="364" r:id="rId70"/>
    <p:sldId id="365" r:id="rId71"/>
    <p:sldId id="366" r:id="rId72"/>
    <p:sldId id="370" r:id="rId73"/>
    <p:sldId id="404" r:id="rId74"/>
    <p:sldId id="405"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snapToGrid="0">
      <p:cViewPr varScale="1">
        <p:scale>
          <a:sx n="107" d="100"/>
          <a:sy n="107" d="100"/>
        </p:scale>
        <p:origin x="78" y="126"/>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C9E5DE7-A39E-48FA-A334-B60B43A285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5F75C918-A8C9-4347-96C0-216FF2190A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8C4DAF-D17F-4B44-B37B-C91EE7227F8D}" type="datetimeFigureOut">
              <a:rPr lang="fr-FR" smtClean="0"/>
              <a:pPr/>
              <a:t>08/04/2026</a:t>
            </a:fld>
            <a:endParaRPr lang="fr-FR"/>
          </a:p>
        </p:txBody>
      </p:sp>
      <p:sp>
        <p:nvSpPr>
          <p:cNvPr id="4" name="Espace réservé du pied de page 3">
            <a:extLst>
              <a:ext uri="{FF2B5EF4-FFF2-40B4-BE49-F238E27FC236}">
                <a16:creationId xmlns:a16="http://schemas.microsoft.com/office/drawing/2014/main" id="{B29E9C56-993D-4735-9644-01065CC1CB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B911F113-016E-430E-ADCF-967A9D7D54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3D2CCA-EABB-4F98-B155-5E418F684138}" type="slidenum">
              <a:rPr lang="fr-FR" smtClean="0"/>
              <a:pPr/>
              <a:t>‹N°›</a:t>
            </a:fld>
            <a:endParaRPr lang="fr-FR"/>
          </a:p>
        </p:txBody>
      </p:sp>
    </p:spTree>
    <p:extLst>
      <p:ext uri="{BB962C8B-B14F-4D97-AF65-F5344CB8AC3E}">
        <p14:creationId xmlns:p14="http://schemas.microsoft.com/office/powerpoint/2010/main" val="194840118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C3DFB96-4801-458F-8546-69030DA4B135}" type="datetimeFigureOut">
              <a:rPr lang="fr-FR" smtClean="0"/>
              <a:pPr/>
              <a:t>08/04/2026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63A8B3-5EAD-49C7-B169-54CA4C88B738}" type="slidenum">
              <a:rPr lang="fr-FR" smtClean="0"/>
              <a:pPr/>
              <a:t>‹N°›</a:t>
            </a:fld>
            <a:endParaRPr lang="fr-FR"/>
          </a:p>
        </p:txBody>
      </p:sp>
    </p:spTree>
    <p:extLst>
      <p:ext uri="{BB962C8B-B14F-4D97-AF65-F5344CB8AC3E}">
        <p14:creationId xmlns:p14="http://schemas.microsoft.com/office/powerpoint/2010/main" val="524246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BC3DFB96-4801-458F-8546-69030DA4B135}" type="datetimeFigureOut">
              <a:rPr lang="fr-FR" smtClean="0"/>
              <a:pPr/>
              <a:t>08/04/2026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63A8B3-5EAD-49C7-B169-54CA4C88B738}" type="slidenum">
              <a:rPr lang="fr-FR" smtClean="0"/>
              <a:pPr/>
              <a:t>‹N°›</a:t>
            </a:fld>
            <a:endParaRPr lang="fr-FR"/>
          </a:p>
        </p:txBody>
      </p:sp>
    </p:spTree>
    <p:extLst>
      <p:ext uri="{BB962C8B-B14F-4D97-AF65-F5344CB8AC3E}">
        <p14:creationId xmlns:p14="http://schemas.microsoft.com/office/powerpoint/2010/main" val="3044185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C3DFB96-4801-458F-8546-69030DA4B135}" type="datetimeFigureOut">
              <a:rPr lang="fr-FR" smtClean="0"/>
              <a:pPr/>
              <a:t>08/04/2026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63A8B3-5EAD-49C7-B169-54CA4C88B738}" type="slidenum">
              <a:rPr lang="fr-FR" smtClean="0"/>
              <a:pPr/>
              <a:t>‹N°›</a:t>
            </a:fld>
            <a:endParaRPr lang="fr-FR"/>
          </a:p>
        </p:txBody>
      </p:sp>
    </p:spTree>
    <p:extLst>
      <p:ext uri="{BB962C8B-B14F-4D97-AF65-F5344CB8AC3E}">
        <p14:creationId xmlns:p14="http://schemas.microsoft.com/office/powerpoint/2010/main" val="1019416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C3DFB96-4801-458F-8546-69030DA4B135}" type="datetimeFigureOut">
              <a:rPr lang="fr-FR" smtClean="0"/>
              <a:pPr/>
              <a:t>08/04/2026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63A8B3-5EAD-49C7-B169-54CA4C88B738}" type="slidenum">
              <a:rPr lang="fr-FR" smtClean="0"/>
              <a:pPr/>
              <a:t>‹N°›</a:t>
            </a:fld>
            <a:endParaRPr lang="fr-F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883518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C3DFB96-4801-458F-8546-69030DA4B135}" type="datetimeFigureOut">
              <a:rPr lang="fr-FR" smtClean="0"/>
              <a:pPr/>
              <a:t>08/04/2026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63A8B3-5EAD-49C7-B169-54CA4C88B738}" type="slidenum">
              <a:rPr lang="fr-FR" smtClean="0"/>
              <a:pPr/>
              <a:t>‹N°›</a:t>
            </a:fld>
            <a:endParaRPr lang="fr-FR"/>
          </a:p>
        </p:txBody>
      </p:sp>
    </p:spTree>
    <p:extLst>
      <p:ext uri="{BB962C8B-B14F-4D97-AF65-F5344CB8AC3E}">
        <p14:creationId xmlns:p14="http://schemas.microsoft.com/office/powerpoint/2010/main" val="2499418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C3DFB96-4801-458F-8546-69030DA4B135}" type="datetimeFigureOut">
              <a:rPr lang="fr-FR" smtClean="0"/>
              <a:pPr/>
              <a:t>08/04/2026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63A8B3-5EAD-49C7-B169-54CA4C88B738}" type="slidenum">
              <a:rPr lang="fr-FR" smtClean="0"/>
              <a:pPr/>
              <a:t>‹N°›</a:t>
            </a:fld>
            <a:endParaRPr lang="fr-F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21859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C3DFB96-4801-458F-8546-69030DA4B135}" type="datetimeFigureOut">
              <a:rPr lang="fr-FR" smtClean="0"/>
              <a:pPr/>
              <a:t>08/04/2026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63A8B3-5EAD-49C7-B169-54CA4C88B738}" type="slidenum">
              <a:rPr lang="fr-FR" smtClean="0"/>
              <a:pPr/>
              <a:t>‹N°›</a:t>
            </a:fld>
            <a:endParaRPr lang="fr-FR"/>
          </a:p>
        </p:txBody>
      </p:sp>
    </p:spTree>
    <p:extLst>
      <p:ext uri="{BB962C8B-B14F-4D97-AF65-F5344CB8AC3E}">
        <p14:creationId xmlns:p14="http://schemas.microsoft.com/office/powerpoint/2010/main" val="1570314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C3DFB96-4801-458F-8546-69030DA4B135}" type="datetimeFigureOut">
              <a:rPr lang="fr-FR" smtClean="0"/>
              <a:pPr/>
              <a:t>08/04/2026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63A8B3-5EAD-49C7-B169-54CA4C88B738}" type="slidenum">
              <a:rPr lang="fr-FR" smtClean="0"/>
              <a:pPr/>
              <a:t>‹N°›</a:t>
            </a:fld>
            <a:endParaRPr lang="fr-FR"/>
          </a:p>
        </p:txBody>
      </p:sp>
    </p:spTree>
    <p:extLst>
      <p:ext uri="{BB962C8B-B14F-4D97-AF65-F5344CB8AC3E}">
        <p14:creationId xmlns:p14="http://schemas.microsoft.com/office/powerpoint/2010/main" val="1554209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re vertical et tex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605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715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r-FR"/>
              <a:t>Modifiez le style du titre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C3DFB96-4801-458F-8546-69030DA4B135}" type="datetimeFigureOut">
              <a:rPr lang="fr-FR" smtClean="0"/>
              <a:pPr/>
              <a:t>08/04/2026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63A8B3-5EAD-49C7-B169-54CA4C88B738}" type="slidenum">
              <a:rPr lang="fr-FR" smtClean="0"/>
              <a:pPr/>
              <a:t>‹N°›</a:t>
            </a:fld>
            <a:endParaRPr lang="fr-FR"/>
          </a:p>
        </p:txBody>
      </p:sp>
    </p:spTree>
    <p:extLst>
      <p:ext uri="{BB962C8B-B14F-4D97-AF65-F5344CB8AC3E}">
        <p14:creationId xmlns:p14="http://schemas.microsoft.com/office/powerpoint/2010/main" val="2768315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C3DFB96-4801-458F-8546-69030DA4B135}" type="datetimeFigureOut">
              <a:rPr lang="fr-FR" smtClean="0"/>
              <a:pPr/>
              <a:t>08/04/2026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63A8B3-5EAD-49C7-B169-54CA4C88B738}" type="slidenum">
              <a:rPr lang="fr-FR" smtClean="0"/>
              <a:pPr/>
              <a:t>‹N°›</a:t>
            </a:fld>
            <a:endParaRPr lang="fr-FR"/>
          </a:p>
        </p:txBody>
      </p:sp>
    </p:spTree>
    <p:extLst>
      <p:ext uri="{BB962C8B-B14F-4D97-AF65-F5344CB8AC3E}">
        <p14:creationId xmlns:p14="http://schemas.microsoft.com/office/powerpoint/2010/main" val="313231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C3DFB96-4801-458F-8546-69030DA4B135}" type="datetimeFigureOut">
              <a:rPr lang="fr-FR" smtClean="0"/>
              <a:pPr/>
              <a:t>08/04/2026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63A8B3-5EAD-49C7-B169-54CA4C88B738}" type="slidenum">
              <a:rPr lang="fr-FR" smtClean="0"/>
              <a:pPr/>
              <a:t>‹N°›</a:t>
            </a:fld>
            <a:endParaRPr lang="fr-FR"/>
          </a:p>
        </p:txBody>
      </p:sp>
    </p:spTree>
    <p:extLst>
      <p:ext uri="{BB962C8B-B14F-4D97-AF65-F5344CB8AC3E}">
        <p14:creationId xmlns:p14="http://schemas.microsoft.com/office/powerpoint/2010/main" val="3213392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C3DFB96-4801-458F-8546-69030DA4B135}" type="datetimeFigureOut">
              <a:rPr lang="fr-FR" smtClean="0"/>
              <a:pPr/>
              <a:t>08/04/2026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63A8B3-5EAD-49C7-B169-54CA4C88B738}" type="slidenum">
              <a:rPr lang="fr-FR" smtClean="0"/>
              <a:pPr/>
              <a:t>‹N°›</a:t>
            </a:fld>
            <a:endParaRPr lang="fr-FR"/>
          </a:p>
        </p:txBody>
      </p:sp>
    </p:spTree>
    <p:extLst>
      <p:ext uri="{BB962C8B-B14F-4D97-AF65-F5344CB8AC3E}">
        <p14:creationId xmlns:p14="http://schemas.microsoft.com/office/powerpoint/2010/main" val="3860970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FB96-4801-458F-8546-69030DA4B135}" type="datetimeFigureOut">
              <a:rPr lang="fr-FR" smtClean="0"/>
              <a:pPr/>
              <a:t>08/04/2026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63A8B3-5EAD-49C7-B169-54CA4C88B738}" type="slidenum">
              <a:rPr lang="fr-FR" smtClean="0"/>
              <a:pPr/>
              <a:t>‹N°›</a:t>
            </a:fld>
            <a:endParaRPr lang="fr-FR"/>
          </a:p>
        </p:txBody>
      </p:sp>
    </p:spTree>
    <p:extLst>
      <p:ext uri="{BB962C8B-B14F-4D97-AF65-F5344CB8AC3E}">
        <p14:creationId xmlns:p14="http://schemas.microsoft.com/office/powerpoint/2010/main" val="304070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C3DFB96-4801-458F-8546-69030DA4B135}" type="datetimeFigureOut">
              <a:rPr lang="fr-FR" smtClean="0"/>
              <a:pPr/>
              <a:t>08/04/2026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63A8B3-5EAD-49C7-B169-54CA4C88B738}" type="slidenum">
              <a:rPr lang="fr-FR" smtClean="0"/>
              <a:pPr/>
              <a:t>‹N°›</a:t>
            </a:fld>
            <a:endParaRPr lang="fr-FR"/>
          </a:p>
        </p:txBody>
      </p:sp>
    </p:spTree>
    <p:extLst>
      <p:ext uri="{BB962C8B-B14F-4D97-AF65-F5344CB8AC3E}">
        <p14:creationId xmlns:p14="http://schemas.microsoft.com/office/powerpoint/2010/main" val="2962596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C3DFB96-4801-458F-8546-69030DA4B135}" type="datetimeFigureOut">
              <a:rPr lang="fr-FR" smtClean="0"/>
              <a:pPr/>
              <a:t>08/04/2026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63A8B3-5EAD-49C7-B169-54CA4C88B738}" type="slidenum">
              <a:rPr lang="fr-FR" smtClean="0"/>
              <a:pPr/>
              <a:t>‹N°›</a:t>
            </a:fld>
            <a:endParaRPr lang="fr-FR"/>
          </a:p>
        </p:txBody>
      </p:sp>
    </p:spTree>
    <p:extLst>
      <p:ext uri="{BB962C8B-B14F-4D97-AF65-F5344CB8AC3E}">
        <p14:creationId xmlns:p14="http://schemas.microsoft.com/office/powerpoint/2010/main" val="1021986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C3DFB96-4801-458F-8546-69030DA4B135}" type="datetimeFigureOut">
              <a:rPr lang="fr-FR" smtClean="0"/>
              <a:pPr/>
              <a:t>08/04/2026</a:t>
            </a:fld>
            <a:endParaRPr lang="fr-F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fr-F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763A8B3-5EAD-49C7-B169-54CA4C88B738}" type="slidenum">
              <a:rPr lang="fr-FR" smtClean="0"/>
              <a:pPr/>
              <a:t>‹N°›</a:t>
            </a:fld>
            <a:endParaRPr lang="fr-FR"/>
          </a:p>
        </p:txBody>
      </p:sp>
    </p:spTree>
    <p:extLst>
      <p:ext uri="{BB962C8B-B14F-4D97-AF65-F5344CB8AC3E}">
        <p14:creationId xmlns:p14="http://schemas.microsoft.com/office/powerpoint/2010/main" val="337249524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png"/><Relationship Id="rId18" Type="http://schemas.openxmlformats.org/officeDocument/2006/relationships/image" Target="../media/image8.png"/><Relationship Id="rId3" Type="http://schemas.openxmlformats.org/officeDocument/2006/relationships/slide" Target="slide19.xml"/><Relationship Id="rId21" Type="http://schemas.openxmlformats.org/officeDocument/2006/relationships/slide" Target="slide27.xml"/><Relationship Id="rId7" Type="http://schemas.openxmlformats.org/officeDocument/2006/relationships/slide" Target="slide64.xml"/><Relationship Id="rId12" Type="http://schemas.openxmlformats.org/officeDocument/2006/relationships/slide" Target="slide57.xml"/><Relationship Id="rId17" Type="http://schemas.openxmlformats.org/officeDocument/2006/relationships/image" Target="../media/image7.png"/><Relationship Id="rId25" Type="http://schemas.openxmlformats.org/officeDocument/2006/relationships/image" Target="../media/image10.png"/><Relationship Id="rId2" Type="http://schemas.openxmlformats.org/officeDocument/2006/relationships/slide" Target="slide3.xml"/><Relationship Id="rId16" Type="http://schemas.openxmlformats.org/officeDocument/2006/relationships/slide" Target="slide47.xml"/><Relationship Id="rId20"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4.png"/><Relationship Id="rId24" Type="http://schemas.openxmlformats.org/officeDocument/2006/relationships/slide" Target="slide2.xml"/><Relationship Id="rId5" Type="http://schemas.openxmlformats.org/officeDocument/2006/relationships/slide" Target="slide48.xml"/><Relationship Id="rId15" Type="http://schemas.openxmlformats.org/officeDocument/2006/relationships/image" Target="../media/image6.png"/><Relationship Id="rId23" Type="http://schemas.openxmlformats.org/officeDocument/2006/relationships/slide" Target="slide44.xml"/><Relationship Id="rId10" Type="http://schemas.openxmlformats.org/officeDocument/2006/relationships/image" Target="../media/image3.png"/><Relationship Id="rId19" Type="http://schemas.openxmlformats.org/officeDocument/2006/relationships/slide" Target="slide55.xml"/><Relationship Id="rId4" Type="http://schemas.openxmlformats.org/officeDocument/2006/relationships/hyperlink" Target="https://www.education.gouv.fr/bo/2024/Hebdo8/MENE2402853N" TargetMode="External"/><Relationship Id="rId9" Type="http://schemas.openxmlformats.org/officeDocument/2006/relationships/slide" Target="slide51.xml"/><Relationship Id="rId14" Type="http://schemas.openxmlformats.org/officeDocument/2006/relationships/slide" Target="slide61.xml"/><Relationship Id="rId22" Type="http://schemas.openxmlformats.org/officeDocument/2006/relationships/slide" Target="slide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cland.fr/a-p-francais" TargetMode="Externa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 Target="slide47.xm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3" Type="http://schemas.openxmlformats.org/officeDocument/2006/relationships/image" Target="../media/image13.pn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hyperlink" Target="https://www.youtube.com/watch?v=Vm3pRWxGGEc" TargetMode="External"/><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hyperlink" Target="https://www.youtube.com/watch?v=0LgCDgKppNk" TargetMode="External"/></Relationships>
</file>

<file path=ppt/slides/_rels/slide13.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slide" Target="slide69.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3.png"/><Relationship Id="rId7" Type="http://schemas.openxmlformats.org/officeDocument/2006/relationships/slide" Target="slide67.xm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3.png"/><Relationship Id="rId4" Type="http://schemas.openxmlformats.org/officeDocument/2006/relationships/slide" Target="slide1.xml"/><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3.png"/><Relationship Id="rId7" Type="http://schemas.openxmlformats.org/officeDocument/2006/relationships/slide" Target="slide67.xm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3.png"/><Relationship Id="rId4" Type="http://schemas.openxmlformats.org/officeDocument/2006/relationships/slide" Target="slide1.xml"/><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hyperlink" Target="https://fr.wikipedia.org/wiki/Lee_Smolin" TargetMode="External"/><Relationship Id="rId11" Type="http://schemas.openxmlformats.org/officeDocument/2006/relationships/slide" Target="slide68.xml"/><Relationship Id="rId5" Type="http://schemas.openxmlformats.org/officeDocument/2006/relationships/image" Target="../media/image56.png"/><Relationship Id="rId10" Type="http://schemas.openxmlformats.org/officeDocument/2006/relationships/hyperlink" Target="https://fr.wikipedia.org/wiki/Carlo_Rovelli" TargetMode="External"/><Relationship Id="rId4" Type="http://schemas.openxmlformats.org/officeDocument/2006/relationships/image" Target="../media/image55.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hyperlink" Target="https://fr.wikipedia.org/wiki/Lee_Smolin" TargetMode="External"/><Relationship Id="rId5" Type="http://schemas.openxmlformats.org/officeDocument/2006/relationships/image" Target="../media/image56.png"/><Relationship Id="rId10" Type="http://schemas.openxmlformats.org/officeDocument/2006/relationships/image" Target="../media/image28.png"/><Relationship Id="rId4" Type="http://schemas.openxmlformats.org/officeDocument/2006/relationships/image" Target="../media/image55.pn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22.png"/><Relationship Id="rId10" Type="http://schemas.openxmlformats.org/officeDocument/2006/relationships/image" Target="../media/image28.png"/><Relationship Id="rId4" Type="http://schemas.openxmlformats.org/officeDocument/2006/relationships/hyperlink" Target="https://fr.wikipedia.org/wiki/Carlo_Rovelli" TargetMode="External"/><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71.xml"/><Relationship Id="rId18" Type="http://schemas.openxmlformats.org/officeDocument/2006/relationships/slide" Target="slide73.xml"/><Relationship Id="rId3" Type="http://schemas.openxmlformats.org/officeDocument/2006/relationships/image" Target="../media/image11.png"/><Relationship Id="rId21" Type="http://schemas.openxmlformats.org/officeDocument/2006/relationships/image" Target="../media/image20.png"/><Relationship Id="rId7" Type="http://schemas.openxmlformats.org/officeDocument/2006/relationships/slide" Target="slide1.xml"/><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slide" Target="slide67.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70.xml"/><Relationship Id="rId5" Type="http://schemas.openxmlformats.org/officeDocument/2006/relationships/image" Target="../media/image12.png"/><Relationship Id="rId15" Type="http://schemas.openxmlformats.org/officeDocument/2006/relationships/slide" Target="slide72.xml"/><Relationship Id="rId10" Type="http://schemas.openxmlformats.org/officeDocument/2006/relationships/image" Target="../media/image14.png"/><Relationship Id="rId19" Type="http://schemas.openxmlformats.org/officeDocument/2006/relationships/image" Target="../media/image19.png"/><Relationship Id="rId4" Type="http://schemas.openxmlformats.org/officeDocument/2006/relationships/slide" Target="slide68.xml"/><Relationship Id="rId9" Type="http://schemas.openxmlformats.org/officeDocument/2006/relationships/slide" Target="slide69.xml"/><Relationship Id="rId14" Type="http://schemas.openxmlformats.org/officeDocument/2006/relationships/image" Target="../media/image16.pn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hyperlink" Target="https://fr.wikipedia.org/wiki/Jean_Echenoz" TargetMode="External"/><Relationship Id="rId5" Type="http://schemas.openxmlformats.org/officeDocument/2006/relationships/image" Target="../media/image59.png"/><Relationship Id="rId10" Type="http://schemas.openxmlformats.org/officeDocument/2006/relationships/image" Target="../media/image28.png"/><Relationship Id="rId4" Type="http://schemas.openxmlformats.org/officeDocument/2006/relationships/image" Target="../media/image58.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3.png"/><Relationship Id="rId7" Type="http://schemas.openxmlformats.org/officeDocument/2006/relationships/image" Target="../media/image63.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2%20PRO%20Francais/In.Search.of.Greatness.2018.DOC.MULTi.1080p.WEB.H264-FW.mkv" TargetMode="External"/><Relationship Id="rId10" Type="http://schemas.openxmlformats.org/officeDocument/2006/relationships/image" Target="../media/image65.png"/><Relationship Id="rId4" Type="http://schemas.openxmlformats.org/officeDocument/2006/relationships/image" Target="../media/image61.jpg"/><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3.png"/><Relationship Id="rId7" Type="http://schemas.openxmlformats.org/officeDocument/2006/relationships/image" Target="../media/image51.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7.png"/><Relationship Id="rId4" Type="http://schemas.openxmlformats.org/officeDocument/2006/relationships/hyperlink" Target="../../2%20PRO%20Francais/In.Search.of.Greatness.2018.DOC.MULTi.1080p.WEB.H264-FW.mkv"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70.gif"/><Relationship Id="rId13" Type="http://schemas.openxmlformats.org/officeDocument/2006/relationships/image" Target="../media/image28.png"/><Relationship Id="rId3" Type="http://schemas.openxmlformats.org/officeDocument/2006/relationships/image" Target="../media/image59.png"/><Relationship Id="rId7" Type="http://schemas.openxmlformats.org/officeDocument/2006/relationships/hyperlink" Target="https://www.youtube.com/watch?v=Cg7YNNRKuhE" TargetMode="External"/><Relationship Id="rId12" Type="http://schemas.openxmlformats.org/officeDocument/2006/relationships/image" Target="../media/image27.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slide" Target="slide28.xml"/><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slide" Target="slide1.xml"/><Relationship Id="rId9" Type="http://schemas.openxmlformats.org/officeDocument/2006/relationships/hyperlink" Target="https://fr.wikipedia.org/wiki/Fran%C3%A7ois_Villon"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70.gif"/><Relationship Id="rId13" Type="http://schemas.openxmlformats.org/officeDocument/2006/relationships/image" Target="../media/image28.png"/><Relationship Id="rId3" Type="http://schemas.openxmlformats.org/officeDocument/2006/relationships/image" Target="../media/image59.png"/><Relationship Id="rId7" Type="http://schemas.openxmlformats.org/officeDocument/2006/relationships/hyperlink" Target="https://www.youtube.com/watch?v=Cg7YNNRKuhE" TargetMode="External"/><Relationship Id="rId12" Type="http://schemas.openxmlformats.org/officeDocument/2006/relationships/image" Target="../media/image27.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slide" Target="slide27.xml"/><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slide" Target="slide1.xml"/><Relationship Id="rId9" Type="http://schemas.openxmlformats.org/officeDocument/2006/relationships/hyperlink" Target="https://fr.wikipedia.org/wiki/Fran%C3%A7ois_Villon"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70.gif"/><Relationship Id="rId13" Type="http://schemas.openxmlformats.org/officeDocument/2006/relationships/image" Target="../media/image28.png"/><Relationship Id="rId3" Type="http://schemas.openxmlformats.org/officeDocument/2006/relationships/image" Target="../media/image59.png"/><Relationship Id="rId7" Type="http://schemas.openxmlformats.org/officeDocument/2006/relationships/hyperlink" Target="https://www.youtube.com/watch?v=Cg7YNNRKuhE" TargetMode="External"/><Relationship Id="rId12" Type="http://schemas.openxmlformats.org/officeDocument/2006/relationships/image" Target="../media/image27.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slide" Target="slide27.xml"/><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slide" Target="slide1.xml"/><Relationship Id="rId9" Type="http://schemas.openxmlformats.org/officeDocument/2006/relationships/hyperlink" Target="https://fr.wikipedia.org/wiki/Fran%C3%A7ois_Villon"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hyperlink" Target="https://fr.wikipedia.org/wiki/Publilius_Syrus" TargetMode="Externa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27.png"/><Relationship Id="rId5" Type="http://schemas.openxmlformats.org/officeDocument/2006/relationships/slide" Target="slide1.xml"/><Relationship Id="rId10" Type="http://schemas.openxmlformats.org/officeDocument/2006/relationships/slide" Target="slide7.xml"/><Relationship Id="rId4" Type="http://schemas.openxmlformats.org/officeDocument/2006/relationships/image" Target="../media/image23.pn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hyperlink" Target="https://www.youtube.com/watch?v=s9MUrEXQDoc" TargetMode="External"/><Relationship Id="rId13" Type="http://schemas.openxmlformats.org/officeDocument/2006/relationships/hyperlink" Target="https://www.youtube.com/watch?v=ZvqiyA14PVU&amp;list=RDZvqiyA14PVU&amp;start_radio=1" TargetMode="External"/><Relationship Id="rId3" Type="http://schemas.openxmlformats.org/officeDocument/2006/relationships/image" Target="../media/image71.png"/><Relationship Id="rId7" Type="http://schemas.openxmlformats.org/officeDocument/2006/relationships/image" Target="../media/image51.png"/><Relationship Id="rId12" Type="http://schemas.openxmlformats.org/officeDocument/2006/relationships/hyperlink" Target="https://fr.wikipedia.org/wiki/Exp%C3%A9rience_de_Asch" TargetMode="External"/><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hyperlink" Target="../../2%20PRO%20Francais/In.Search.of.Greatness.2018.DOC.MULTi.1080p.WEB.H264-FW.mkv" TargetMode="External"/><Relationship Id="rId11" Type="http://schemas.openxmlformats.org/officeDocument/2006/relationships/image" Target="../media/image22.png"/><Relationship Id="rId5" Type="http://schemas.openxmlformats.org/officeDocument/2006/relationships/image" Target="../media/image13.png"/><Relationship Id="rId10" Type="http://schemas.openxmlformats.org/officeDocument/2006/relationships/hyperlink" Target="https://fr.wikipedia.org/wiki/Le_Cercle_des_po%C3%A8tes_disparus" TargetMode="External"/><Relationship Id="rId4" Type="http://schemas.openxmlformats.org/officeDocument/2006/relationships/slide" Target="slide1.xml"/><Relationship Id="rId9" Type="http://schemas.openxmlformats.org/officeDocument/2006/relationships/image" Target="../media/image72.png"/><Relationship Id="rId14" Type="http://schemas.openxmlformats.org/officeDocument/2006/relationships/image" Target="../media/image70.gif"/></Relationships>
</file>

<file path=ppt/slides/_rels/slide31.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59.png"/><Relationship Id="rId7" Type="http://schemas.openxmlformats.org/officeDocument/2006/relationships/image" Target="../media/image22.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hyperlink" Target="https://fr.wikipedia.org/wiki/Jules_Vall%C3%A8s" TargetMode="External"/><Relationship Id="rId5" Type="http://schemas.openxmlformats.org/officeDocument/2006/relationships/image" Target="../media/image13.png"/><Relationship Id="rId10" Type="http://schemas.openxmlformats.org/officeDocument/2006/relationships/image" Target="../media/image28.png"/><Relationship Id="rId4" Type="http://schemas.openxmlformats.org/officeDocument/2006/relationships/slide" Target="slide1.xml"/><Relationship Id="rId9"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59.png"/><Relationship Id="rId7" Type="http://schemas.openxmlformats.org/officeDocument/2006/relationships/image" Target="../media/image22.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hyperlink" Target="https://fr.wikipedia.org/wiki/Jules_Vall%C3%A8s" TargetMode="External"/><Relationship Id="rId5" Type="http://schemas.openxmlformats.org/officeDocument/2006/relationships/image" Target="../media/image13.png"/><Relationship Id="rId10" Type="http://schemas.openxmlformats.org/officeDocument/2006/relationships/image" Target="../media/image28.png"/><Relationship Id="rId4" Type="http://schemas.openxmlformats.org/officeDocument/2006/relationships/slide" Target="slide1.xml"/><Relationship Id="rId9"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hyperlink" Target="https://fr.wikipedia.org/wiki/Karel_%C4%8Capek" TargetMode="External"/><Relationship Id="rId5" Type="http://schemas.openxmlformats.org/officeDocument/2006/relationships/image" Target="../media/image75.png"/><Relationship Id="rId10" Type="http://schemas.openxmlformats.org/officeDocument/2006/relationships/image" Target="../media/image28.png"/><Relationship Id="rId4" Type="http://schemas.openxmlformats.org/officeDocument/2006/relationships/image" Target="../media/image74.png"/><Relationship Id="rId9"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hyperlink" Target="https://fr.wikipedia.org/wiki/Charlie_Chaplin" TargetMode="External"/><Relationship Id="rId3" Type="http://schemas.openxmlformats.org/officeDocument/2006/relationships/hyperlink" Target="https://www.youtube.com/watch?v=6n9ESFJTnHs" TargetMode="External"/><Relationship Id="rId7" Type="http://schemas.openxmlformats.org/officeDocument/2006/relationships/image" Target="../media/image13.png"/><Relationship Id="rId12" Type="http://schemas.openxmlformats.org/officeDocument/2006/relationships/image" Target="../media/image22.png"/><Relationship Id="rId17" Type="http://schemas.openxmlformats.org/officeDocument/2006/relationships/image" Target="../media/image28.png"/><Relationship Id="rId2" Type="http://schemas.openxmlformats.org/officeDocument/2006/relationships/image" Target="../media/image76.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slide" Target="slide1.xml"/><Relationship Id="rId11" Type="http://schemas.openxmlformats.org/officeDocument/2006/relationships/hyperlink" Target="https://fr.wikipedia.org/wiki/Karel_%C4%8Capek" TargetMode="External"/><Relationship Id="rId5" Type="http://schemas.openxmlformats.org/officeDocument/2006/relationships/image" Target="../media/image53.png"/><Relationship Id="rId15" Type="http://schemas.openxmlformats.org/officeDocument/2006/relationships/slide" Target="slide35.xml"/><Relationship Id="rId10" Type="http://schemas.openxmlformats.org/officeDocument/2006/relationships/image" Target="../media/image77.png"/><Relationship Id="rId4" Type="http://schemas.openxmlformats.org/officeDocument/2006/relationships/image" Target="../media/image51.png"/><Relationship Id="rId9" Type="http://schemas.openxmlformats.org/officeDocument/2006/relationships/image" Target="../media/image75.png"/><Relationship Id="rId14" Type="http://schemas.openxmlformats.org/officeDocument/2006/relationships/hyperlink" Target="https://fr.wikipedia.org/wiki/Les_Temps_modernes_(film)"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33.xml"/><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slide" Target="slide34.xml"/></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9.png"/><Relationship Id="rId7" Type="http://schemas.openxmlformats.org/officeDocument/2006/relationships/image" Target="../media/image27.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slide" Target="slide71.xml"/><Relationship Id="rId11" Type="http://schemas.openxmlformats.org/officeDocument/2006/relationships/slide" Target="slide38.xml"/><Relationship Id="rId5" Type="http://schemas.openxmlformats.org/officeDocument/2006/relationships/image" Target="../media/image13.png"/><Relationship Id="rId10" Type="http://schemas.openxmlformats.org/officeDocument/2006/relationships/image" Target="../media/image79.png"/><Relationship Id="rId4" Type="http://schemas.openxmlformats.org/officeDocument/2006/relationships/slide" Target="slide1.xml"/><Relationship Id="rId9" Type="http://schemas.openxmlformats.org/officeDocument/2006/relationships/hyperlink" Target="https://rdv-histoire.com/intervenants/jean-miguel-pire" TargetMode="External"/></Relationships>
</file>

<file path=ppt/slides/_rels/slide37.xml.rels><?xml version="1.0" encoding="UTF-8" standalone="yes"?>
<Relationships xmlns="http://schemas.openxmlformats.org/package/2006/relationships"><Relationship Id="rId8" Type="http://schemas.openxmlformats.org/officeDocument/2006/relationships/slide" Target="slide71.xml"/><Relationship Id="rId13" Type="http://schemas.openxmlformats.org/officeDocument/2006/relationships/slide" Target="slide38.xml"/><Relationship Id="rId3" Type="http://schemas.openxmlformats.org/officeDocument/2006/relationships/hyperlink" Target="https://gallica.bnf.fr/essentiels/anthologie/religion-opium-peuple" TargetMode="External"/><Relationship Id="rId7" Type="http://schemas.openxmlformats.org/officeDocument/2006/relationships/image" Target="../media/image13.png"/><Relationship Id="rId12" Type="http://schemas.openxmlformats.org/officeDocument/2006/relationships/image" Target="../media/image79.png"/><Relationship Id="rId2" Type="http://schemas.openxmlformats.org/officeDocument/2006/relationships/hyperlink" Target="https://fr.wikipedia.org/wiki/Temps_de_cerveau_humain_disponible" TargetMode="External"/><Relationship Id="rId1" Type="http://schemas.openxmlformats.org/officeDocument/2006/relationships/slideLayout" Target="../slideLayouts/slideLayout2.xml"/><Relationship Id="rId6" Type="http://schemas.openxmlformats.org/officeDocument/2006/relationships/slide" Target="slide1.xml"/><Relationship Id="rId11" Type="http://schemas.openxmlformats.org/officeDocument/2006/relationships/hyperlink" Target="https://rdv-histoire.com/intervenants/jean-miguel-pire" TargetMode="External"/><Relationship Id="rId5" Type="http://schemas.openxmlformats.org/officeDocument/2006/relationships/image" Target="../media/image59.png"/><Relationship Id="rId10" Type="http://schemas.openxmlformats.org/officeDocument/2006/relationships/image" Target="../media/image28.png"/><Relationship Id="rId4" Type="http://schemas.openxmlformats.org/officeDocument/2006/relationships/image" Target="../media/image78.png"/><Relationship Id="rId9" Type="http://schemas.openxmlformats.org/officeDocument/2006/relationships/image" Target="../media/image27.png"/></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72.xml"/><Relationship Id="rId3" Type="http://schemas.openxmlformats.org/officeDocument/2006/relationships/image" Target="../media/image59.png"/><Relationship Id="rId7" Type="http://schemas.openxmlformats.org/officeDocument/2006/relationships/image" Target="../media/image27.png"/><Relationship Id="rId12" Type="http://schemas.openxmlformats.org/officeDocument/2006/relationships/slide" Target="slide37.xml"/><Relationship Id="rId2" Type="http://schemas.openxmlformats.org/officeDocument/2006/relationships/image" Target="../media/image78.png"/><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slide" Target="slide71.xml"/><Relationship Id="rId11" Type="http://schemas.openxmlformats.org/officeDocument/2006/relationships/slide" Target="slide36.xml"/><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image" Target="../media/image79.png"/><Relationship Id="rId4" Type="http://schemas.openxmlformats.org/officeDocument/2006/relationships/slide" Target="slide1.xml"/><Relationship Id="rId9" Type="http://schemas.openxmlformats.org/officeDocument/2006/relationships/hyperlink" Target="https://rdv-histoire.com/intervenants/jean-miguel-pire" TargetMode="External"/><Relationship Id="rId1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13.png"/><Relationship Id="rId4" Type="http://schemas.openxmlformats.org/officeDocument/2006/relationships/slide" Target="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openxmlformats.org/officeDocument/2006/relationships/slide" Target="slide1.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s://fr.wikipedia.org/wiki/Jacques_Ellul" TargetMode="External"/><Relationship Id="rId11" Type="http://schemas.openxmlformats.org/officeDocument/2006/relationships/slide" Target="slide7.xml"/><Relationship Id="rId5" Type="http://schemas.openxmlformats.org/officeDocument/2006/relationships/image" Target="../media/image30.png"/><Relationship Id="rId10" Type="http://schemas.openxmlformats.org/officeDocument/2006/relationships/image" Target="../media/image31.png"/><Relationship Id="rId4" Type="http://schemas.openxmlformats.org/officeDocument/2006/relationships/image" Target="../media/image13.png"/><Relationship Id="rId9" Type="http://schemas.openxmlformats.org/officeDocument/2006/relationships/hyperlink" Target="https://fr.wikipedia.org/wiki/Sauvetage_de_Juifs_pendant_la_Shoah"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13.png"/><Relationship Id="rId4" Type="http://schemas.openxmlformats.org/officeDocument/2006/relationships/slide" Target="slide1.xml"/></Relationships>
</file>

<file path=ppt/slides/_rels/slide4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slide" Target="slide1.xml"/><Relationship Id="rId3" Type="http://schemas.openxmlformats.org/officeDocument/2006/relationships/hyperlink" Target="https://fr.wikipedia.org/wiki/Michel_Berger" TargetMode="External"/><Relationship Id="rId7" Type="http://schemas.openxmlformats.org/officeDocument/2006/relationships/hyperlink" Target="https://fr.wikipedia.org/wiki/Luc_Plamondon" TargetMode="External"/><Relationship Id="rId12" Type="http://schemas.openxmlformats.org/officeDocument/2006/relationships/image" Target="../media/image70.gif"/><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hyperlink" Target="https://www.youtube.com/watch?v=XAOwMUy1iws" TargetMode="External"/><Relationship Id="rId5" Type="http://schemas.openxmlformats.org/officeDocument/2006/relationships/image" Target="../media/image85.png"/><Relationship Id="rId10" Type="http://schemas.openxmlformats.org/officeDocument/2006/relationships/hyperlink" Target="https://fr.wikipedia.org/wiki/C%C3%A9line_Dion" TargetMode="External"/><Relationship Id="rId4" Type="http://schemas.openxmlformats.org/officeDocument/2006/relationships/image" Target="../media/image22.png"/><Relationship Id="rId9" Type="http://schemas.openxmlformats.org/officeDocument/2006/relationships/image" Target="../media/image86.png"/><Relationship Id="rId1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fr.wikipedia.org/wiki/Fran%C3%A7ois_Rabelais" TargetMode="External"/><Relationship Id="rId7" Type="http://schemas.openxmlformats.org/officeDocument/2006/relationships/hyperlink" Target="https://fr.wikipedia.org/wiki/L%C3%A9onard_de_Vinci" TargetMode="Externa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29.pn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slide" Target="slide1.xml"/></Relationships>
</file>

<file path=ppt/slides/_rels/slide44.xml.rels><?xml version="1.0" encoding="UTF-8" standalone="yes"?>
<Relationships xmlns="http://schemas.openxmlformats.org/package/2006/relationships"><Relationship Id="rId8" Type="http://schemas.openxmlformats.org/officeDocument/2006/relationships/hyperlink" Target="https://www.youtube.com/watch?v=PTPfOWVdcEY" TargetMode="External"/><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hyperlink" Target="https://fr.wikipedia.org/wiki/Jean_de_La_Fontaine" TargetMode="External"/><Relationship Id="rId11" Type="http://schemas.openxmlformats.org/officeDocument/2006/relationships/image" Target="../media/image3.png"/><Relationship Id="rId5" Type="http://schemas.openxmlformats.org/officeDocument/2006/relationships/image" Target="../media/image59.png"/><Relationship Id="rId10" Type="http://schemas.openxmlformats.org/officeDocument/2006/relationships/slide" Target="slide62.xml"/><Relationship Id="rId4" Type="http://schemas.openxmlformats.org/officeDocument/2006/relationships/image" Target="../media/image89.png"/><Relationship Id="rId9"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92.png"/><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1.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2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slide" Target="slide11.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 Target="slide9.xml"/></Relationships>
</file>

<file path=ppt/slides/_rels/slide4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image" Target="../media/image1.png"/><Relationship Id="rId4" Type="http://schemas.openxmlformats.org/officeDocument/2006/relationships/slide" Target="slide48.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hyperlink" Target="https://fr.wikipedia.org/wiki/Martin_Heidegger" TargetMode="Externa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7.png"/><Relationship Id="rId5" Type="http://schemas.openxmlformats.org/officeDocument/2006/relationships/image" Target="../media/image13.png"/><Relationship Id="rId10" Type="http://schemas.openxmlformats.org/officeDocument/2006/relationships/slide" Target="slide7.xml"/><Relationship Id="rId4" Type="http://schemas.openxmlformats.org/officeDocument/2006/relationships/slide" Target="slide1.xml"/><Relationship Id="rId9"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48.xml"/></Relationships>
</file>

<file path=ppt/slides/_rels/slide5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9.png"/><Relationship Id="rId18" Type="http://schemas.openxmlformats.org/officeDocument/2006/relationships/image" Target="../media/image103.png"/><Relationship Id="rId26" Type="http://schemas.openxmlformats.org/officeDocument/2006/relationships/image" Target="../media/image111.png"/><Relationship Id="rId3" Type="http://schemas.openxmlformats.org/officeDocument/2006/relationships/image" Target="../media/image13.png"/><Relationship Id="rId21" Type="http://schemas.openxmlformats.org/officeDocument/2006/relationships/image" Target="../media/image106.png"/><Relationship Id="rId7" Type="http://schemas.openxmlformats.org/officeDocument/2006/relationships/hyperlink" Target="https://www.youtube.com/watch?v=Q2NUnXqFgec" TargetMode="External"/><Relationship Id="rId12" Type="http://schemas.openxmlformats.org/officeDocument/2006/relationships/image" Target="../media/image98.png"/><Relationship Id="rId17" Type="http://schemas.openxmlformats.org/officeDocument/2006/relationships/image" Target="../media/image102.png"/><Relationship Id="rId25" Type="http://schemas.openxmlformats.org/officeDocument/2006/relationships/image" Target="../media/image110.png"/><Relationship Id="rId2" Type="http://schemas.openxmlformats.org/officeDocument/2006/relationships/slide" Target="slide1.xml"/><Relationship Id="rId16" Type="http://schemas.openxmlformats.org/officeDocument/2006/relationships/image" Target="../media/image29.png"/><Relationship Id="rId20" Type="http://schemas.openxmlformats.org/officeDocument/2006/relationships/image" Target="../media/image105.png"/><Relationship Id="rId29" Type="http://schemas.openxmlformats.org/officeDocument/2006/relationships/slide" Target="slide52.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7.png"/><Relationship Id="rId24" Type="http://schemas.openxmlformats.org/officeDocument/2006/relationships/image" Target="../media/image109.png"/><Relationship Id="rId5" Type="http://schemas.openxmlformats.org/officeDocument/2006/relationships/image" Target="../media/image4.png"/><Relationship Id="rId15" Type="http://schemas.openxmlformats.org/officeDocument/2006/relationships/image" Target="../media/image101.png"/><Relationship Id="rId23" Type="http://schemas.openxmlformats.org/officeDocument/2006/relationships/image" Target="../media/image108.png"/><Relationship Id="rId28" Type="http://schemas.openxmlformats.org/officeDocument/2006/relationships/image" Target="../media/image113.png"/><Relationship Id="rId10" Type="http://schemas.openxmlformats.org/officeDocument/2006/relationships/image" Target="../media/image96.png"/><Relationship Id="rId19" Type="http://schemas.openxmlformats.org/officeDocument/2006/relationships/image" Target="../media/image104.png"/><Relationship Id="rId4" Type="http://schemas.openxmlformats.org/officeDocument/2006/relationships/image" Target="../media/image3.png"/><Relationship Id="rId9" Type="http://schemas.openxmlformats.org/officeDocument/2006/relationships/image" Target="../media/image51.png"/><Relationship Id="rId14" Type="http://schemas.openxmlformats.org/officeDocument/2006/relationships/image" Target="../media/image100.png"/><Relationship Id="rId22" Type="http://schemas.openxmlformats.org/officeDocument/2006/relationships/image" Target="../media/image107.png"/><Relationship Id="rId27" Type="http://schemas.openxmlformats.org/officeDocument/2006/relationships/image" Target="../media/image112.png"/><Relationship Id="rId30" Type="http://schemas.openxmlformats.org/officeDocument/2006/relationships/image" Target="../media/image114.png"/></Relationships>
</file>

<file path=ppt/slides/_rels/slide5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3.png"/><Relationship Id="rId7" Type="http://schemas.openxmlformats.org/officeDocument/2006/relationships/slide" Target="slide51.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slide" Target="slide53.xml"/></Relationships>
</file>

<file path=ppt/slides/_rels/slide5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3.png"/><Relationship Id="rId7" Type="http://schemas.openxmlformats.org/officeDocument/2006/relationships/slide" Target="slide52.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slide" Target="slide54.xml"/></Relationships>
</file>

<file path=ppt/slides/_rels/slide5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3.png"/><Relationship Id="rId7" Type="http://schemas.openxmlformats.org/officeDocument/2006/relationships/slide" Target="slide53.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4.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13" Type="http://schemas.openxmlformats.org/officeDocument/2006/relationships/image" Target="../media/image119.png"/><Relationship Id="rId18" Type="http://schemas.openxmlformats.org/officeDocument/2006/relationships/image" Target="../media/image87.png"/><Relationship Id="rId26" Type="http://schemas.openxmlformats.org/officeDocument/2006/relationships/image" Target="../media/image127.png"/><Relationship Id="rId21" Type="http://schemas.openxmlformats.org/officeDocument/2006/relationships/image" Target="../media/image103.png"/><Relationship Id="rId34" Type="http://schemas.openxmlformats.org/officeDocument/2006/relationships/image" Target="../media/image112.png"/><Relationship Id="rId7" Type="http://schemas.openxmlformats.org/officeDocument/2006/relationships/hyperlink" Target="https://www.youtube.com/watch?v=Q2NUnXqFgec" TargetMode="External"/><Relationship Id="rId12" Type="http://schemas.openxmlformats.org/officeDocument/2006/relationships/image" Target="../media/image118.png"/><Relationship Id="rId17" Type="http://schemas.openxmlformats.org/officeDocument/2006/relationships/image" Target="../media/image123.png"/><Relationship Id="rId25" Type="http://schemas.openxmlformats.org/officeDocument/2006/relationships/image" Target="../media/image126.png"/><Relationship Id="rId33" Type="http://schemas.openxmlformats.org/officeDocument/2006/relationships/image" Target="../media/image133.png"/><Relationship Id="rId2" Type="http://schemas.openxmlformats.org/officeDocument/2006/relationships/slide" Target="slide1.xml"/><Relationship Id="rId16" Type="http://schemas.openxmlformats.org/officeDocument/2006/relationships/image" Target="../media/image122.png"/><Relationship Id="rId20" Type="http://schemas.openxmlformats.org/officeDocument/2006/relationships/image" Target="../media/image101.png"/><Relationship Id="rId29"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17.png"/><Relationship Id="rId24" Type="http://schemas.openxmlformats.org/officeDocument/2006/relationships/image" Target="../media/image125.png"/><Relationship Id="rId32" Type="http://schemas.openxmlformats.org/officeDocument/2006/relationships/image" Target="../media/image132.png"/><Relationship Id="rId37" Type="http://schemas.openxmlformats.org/officeDocument/2006/relationships/image" Target="../media/image114.png"/><Relationship Id="rId5" Type="http://schemas.openxmlformats.org/officeDocument/2006/relationships/image" Target="../media/image5.png"/><Relationship Id="rId15" Type="http://schemas.openxmlformats.org/officeDocument/2006/relationships/image" Target="../media/image121.png"/><Relationship Id="rId23" Type="http://schemas.openxmlformats.org/officeDocument/2006/relationships/image" Target="../media/image89.png"/><Relationship Id="rId28" Type="http://schemas.openxmlformats.org/officeDocument/2006/relationships/image" Target="../media/image33.png"/><Relationship Id="rId36" Type="http://schemas.openxmlformats.org/officeDocument/2006/relationships/slide" Target="slide56.xml"/><Relationship Id="rId10" Type="http://schemas.openxmlformats.org/officeDocument/2006/relationships/image" Target="../media/image51.png"/><Relationship Id="rId19" Type="http://schemas.openxmlformats.org/officeDocument/2006/relationships/image" Target="../media/image124.png"/><Relationship Id="rId31" Type="http://schemas.openxmlformats.org/officeDocument/2006/relationships/image" Target="../media/image131.png"/><Relationship Id="rId4" Type="http://schemas.openxmlformats.org/officeDocument/2006/relationships/image" Target="../media/image3.png"/><Relationship Id="rId9" Type="http://schemas.openxmlformats.org/officeDocument/2006/relationships/hyperlink" Target="https://www.youtube.com/watch?v=UmC59d_CXH4" TargetMode="External"/><Relationship Id="rId14" Type="http://schemas.openxmlformats.org/officeDocument/2006/relationships/image" Target="../media/image120.png"/><Relationship Id="rId22" Type="http://schemas.openxmlformats.org/officeDocument/2006/relationships/image" Target="../media/image104.png"/><Relationship Id="rId27" Type="http://schemas.openxmlformats.org/officeDocument/2006/relationships/image" Target="../media/image128.png"/><Relationship Id="rId30" Type="http://schemas.openxmlformats.org/officeDocument/2006/relationships/image" Target="../media/image130.png"/><Relationship Id="rId35" Type="http://schemas.openxmlformats.org/officeDocument/2006/relationships/image" Target="../media/image113.png"/><Relationship Id="rId8" Type="http://schemas.openxmlformats.org/officeDocument/2006/relationships/image" Target="../media/image95.png"/><Relationship Id="rId3" Type="http://schemas.openxmlformats.org/officeDocument/2006/relationships/image" Target="../media/image13.png"/></Relationships>
</file>

<file path=ppt/slides/_rels/slide56.xml.rels><?xml version="1.0" encoding="UTF-8" standalone="yes"?>
<Relationships xmlns="http://schemas.openxmlformats.org/package/2006/relationships"><Relationship Id="rId13" Type="http://schemas.openxmlformats.org/officeDocument/2006/relationships/image" Target="../media/image105.png"/><Relationship Id="rId18" Type="http://schemas.openxmlformats.org/officeDocument/2006/relationships/image" Target="../media/image141.png"/><Relationship Id="rId26" Type="http://schemas.openxmlformats.org/officeDocument/2006/relationships/image" Target="../media/image149.png"/><Relationship Id="rId21" Type="http://schemas.openxmlformats.org/officeDocument/2006/relationships/image" Target="../media/image144.png"/><Relationship Id="rId34" Type="http://schemas.openxmlformats.org/officeDocument/2006/relationships/image" Target="../media/image155.png"/><Relationship Id="rId7" Type="http://schemas.openxmlformats.org/officeDocument/2006/relationships/hyperlink" Target="https://www.youtube.com/watch?v=Q2NUnXqFgec" TargetMode="External"/><Relationship Id="rId12" Type="http://schemas.openxmlformats.org/officeDocument/2006/relationships/image" Target="../media/image136.png"/><Relationship Id="rId17" Type="http://schemas.openxmlformats.org/officeDocument/2006/relationships/image" Target="../media/image140.png"/><Relationship Id="rId25" Type="http://schemas.openxmlformats.org/officeDocument/2006/relationships/image" Target="../media/image148.png"/><Relationship Id="rId33" Type="http://schemas.openxmlformats.org/officeDocument/2006/relationships/image" Target="../media/image154.png"/><Relationship Id="rId2" Type="http://schemas.openxmlformats.org/officeDocument/2006/relationships/slide" Target="slide1.xml"/><Relationship Id="rId16" Type="http://schemas.openxmlformats.org/officeDocument/2006/relationships/image" Target="../media/image139.png"/><Relationship Id="rId20" Type="http://schemas.openxmlformats.org/officeDocument/2006/relationships/image" Target="../media/image143.png"/><Relationship Id="rId29"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35.png"/><Relationship Id="rId24" Type="http://schemas.openxmlformats.org/officeDocument/2006/relationships/image" Target="../media/image147.png"/><Relationship Id="rId32" Type="http://schemas.openxmlformats.org/officeDocument/2006/relationships/image" Target="../media/image153.png"/><Relationship Id="rId37" Type="http://schemas.openxmlformats.org/officeDocument/2006/relationships/image" Target="../media/image114.png"/><Relationship Id="rId5" Type="http://schemas.openxmlformats.org/officeDocument/2006/relationships/image" Target="../media/image5.png"/><Relationship Id="rId15" Type="http://schemas.openxmlformats.org/officeDocument/2006/relationships/image" Target="../media/image138.png"/><Relationship Id="rId23" Type="http://schemas.openxmlformats.org/officeDocument/2006/relationships/image" Target="../media/image146.png"/><Relationship Id="rId28" Type="http://schemas.openxmlformats.org/officeDocument/2006/relationships/image" Target="../media/image151.png"/><Relationship Id="rId36" Type="http://schemas.openxmlformats.org/officeDocument/2006/relationships/slide" Target="slide55.xml"/><Relationship Id="rId10" Type="http://schemas.openxmlformats.org/officeDocument/2006/relationships/image" Target="../media/image51.png"/><Relationship Id="rId19" Type="http://schemas.openxmlformats.org/officeDocument/2006/relationships/image" Target="../media/image142.png"/><Relationship Id="rId31" Type="http://schemas.openxmlformats.org/officeDocument/2006/relationships/image" Target="../media/image108.png"/><Relationship Id="rId4" Type="http://schemas.openxmlformats.org/officeDocument/2006/relationships/image" Target="../media/image3.png"/><Relationship Id="rId9" Type="http://schemas.openxmlformats.org/officeDocument/2006/relationships/hyperlink" Target="https://www.youtube.com/watch?v=UmC59d_CXH4" TargetMode="External"/><Relationship Id="rId14" Type="http://schemas.openxmlformats.org/officeDocument/2006/relationships/image" Target="../media/image137.png"/><Relationship Id="rId22" Type="http://schemas.openxmlformats.org/officeDocument/2006/relationships/image" Target="../media/image145.png"/><Relationship Id="rId27" Type="http://schemas.openxmlformats.org/officeDocument/2006/relationships/image" Target="../media/image150.png"/><Relationship Id="rId30" Type="http://schemas.openxmlformats.org/officeDocument/2006/relationships/image" Target="../media/image107.png"/><Relationship Id="rId35" Type="http://schemas.openxmlformats.org/officeDocument/2006/relationships/image" Target="../media/image156.png"/><Relationship Id="rId8" Type="http://schemas.openxmlformats.org/officeDocument/2006/relationships/image" Target="../media/image95.png"/><Relationship Id="rId3" Type="http://schemas.openxmlformats.org/officeDocument/2006/relationships/image" Target="../media/image13.png"/></Relationships>
</file>

<file path=ppt/slides/_rels/slide57.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slide" Target="slide58.xml"/><Relationship Id="rId3" Type="http://schemas.openxmlformats.org/officeDocument/2006/relationships/image" Target="../media/image13.png"/><Relationship Id="rId7" Type="http://schemas.openxmlformats.org/officeDocument/2006/relationships/image" Target="../media/image157.png"/><Relationship Id="rId12" Type="http://schemas.openxmlformats.org/officeDocument/2006/relationships/image" Target="../media/image162.png"/><Relationship Id="rId17" Type="http://schemas.openxmlformats.org/officeDocument/2006/relationships/image" Target="../media/image28.png"/><Relationship Id="rId2" Type="http://schemas.openxmlformats.org/officeDocument/2006/relationships/slide" Target="slide1.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161.png"/><Relationship Id="rId5" Type="http://schemas.openxmlformats.org/officeDocument/2006/relationships/image" Target="../media/image5.png"/><Relationship Id="rId15" Type="http://schemas.openxmlformats.org/officeDocument/2006/relationships/slide" Target="slide20.xml"/><Relationship Id="rId10" Type="http://schemas.openxmlformats.org/officeDocument/2006/relationships/image" Target="../media/image160.png"/><Relationship Id="rId4" Type="http://schemas.openxmlformats.org/officeDocument/2006/relationships/image" Target="../media/image3.png"/><Relationship Id="rId9" Type="http://schemas.openxmlformats.org/officeDocument/2006/relationships/image" Target="../media/image159.png"/><Relationship Id="rId14" Type="http://schemas.openxmlformats.org/officeDocument/2006/relationships/image" Target="../media/image114.png"/></Relationships>
</file>

<file path=ppt/slides/_rels/slide58.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15.png"/><Relationship Id="rId2" Type="http://schemas.openxmlformats.org/officeDocument/2006/relationships/image" Target="../media/image163.png"/><Relationship Id="rId16" Type="http://schemas.openxmlformats.org/officeDocument/2006/relationships/slide" Target="slide59.xml"/><Relationship Id="rId1" Type="http://schemas.openxmlformats.org/officeDocument/2006/relationships/slideLayout" Target="../slideLayouts/slideLayout2.xml"/><Relationship Id="rId6" Type="http://schemas.openxmlformats.org/officeDocument/2006/relationships/image" Target="../media/image167.png"/><Relationship Id="rId11" Type="http://schemas.openxmlformats.org/officeDocument/2006/relationships/image" Target="../media/image5.png"/><Relationship Id="rId5" Type="http://schemas.openxmlformats.org/officeDocument/2006/relationships/image" Target="../media/image166.png"/><Relationship Id="rId15" Type="http://schemas.openxmlformats.org/officeDocument/2006/relationships/image" Target="../media/image114.png"/><Relationship Id="rId10" Type="http://schemas.openxmlformats.org/officeDocument/2006/relationships/image" Target="../media/image3.png"/><Relationship Id="rId4" Type="http://schemas.openxmlformats.org/officeDocument/2006/relationships/image" Target="../media/image165.png"/><Relationship Id="rId9" Type="http://schemas.openxmlformats.org/officeDocument/2006/relationships/image" Target="../media/image13.png"/><Relationship Id="rId14" Type="http://schemas.openxmlformats.org/officeDocument/2006/relationships/slide" Target="slide57.xml"/></Relationships>
</file>

<file path=ppt/slides/_rels/slide5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slide" Target="slide1.xml"/><Relationship Id="rId7" Type="http://schemas.openxmlformats.org/officeDocument/2006/relationships/slide" Target="slide58.xml"/><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slide" Target="slide60.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hyperlink" Target="https://fr.wikipedia.org/wiki/Chat_de_Schr%C3%B6dinger" TargetMode="External"/><Relationship Id="rId3" Type="http://schemas.openxmlformats.org/officeDocument/2006/relationships/image" Target="../media/image22.png"/><Relationship Id="rId7" Type="http://schemas.openxmlformats.org/officeDocument/2006/relationships/slide" Target="slide7.xml"/><Relationship Id="rId12" Type="http://schemas.openxmlformats.org/officeDocument/2006/relationships/image" Target="../media/image36.png"/><Relationship Id="rId2" Type="http://schemas.openxmlformats.org/officeDocument/2006/relationships/hyperlink" Target="https://fr.wikipedia.org/wiki/Erwin_Schr%C3%B6dinger" TargetMode="Externa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5.png"/><Relationship Id="rId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slide" Target="slide1.xml"/><Relationship Id="rId9" Type="http://schemas.openxmlformats.org/officeDocument/2006/relationships/image" Target="../media/image28.png"/><Relationship Id="rId14" Type="http://schemas.openxmlformats.org/officeDocument/2006/relationships/image" Target="../media/image37.png"/></Relationships>
</file>

<file path=ppt/slides/_rels/slide6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3.png"/><Relationship Id="rId7" Type="http://schemas.openxmlformats.org/officeDocument/2006/relationships/slide" Target="slide59.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5.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14.png"/><Relationship Id="rId3" Type="http://schemas.openxmlformats.org/officeDocument/2006/relationships/image" Target="../media/image29.png"/><Relationship Id="rId7" Type="http://schemas.openxmlformats.org/officeDocument/2006/relationships/slide" Target="slide1.xml"/><Relationship Id="rId12" Type="http://schemas.openxmlformats.org/officeDocument/2006/relationships/slide" Target="slide62.xml"/><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71.png"/><Relationship Id="rId11" Type="http://schemas.openxmlformats.org/officeDocument/2006/relationships/image" Target="../media/image115.png"/><Relationship Id="rId5" Type="http://schemas.openxmlformats.org/officeDocument/2006/relationships/image" Target="../media/image70.gif"/><Relationship Id="rId10" Type="http://schemas.openxmlformats.org/officeDocument/2006/relationships/image" Target="../media/image6.png"/><Relationship Id="rId4" Type="http://schemas.openxmlformats.org/officeDocument/2006/relationships/hyperlink" Target="https://www.youtube.com/watch?v=zxqrVjJhTis" TargetMode="External"/><Relationship Id="rId9" Type="http://schemas.openxmlformats.org/officeDocument/2006/relationships/image" Target="../media/image3.png"/></Relationships>
</file>

<file path=ppt/slides/_rels/slide6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44.xml"/><Relationship Id="rId3" Type="http://schemas.openxmlformats.org/officeDocument/2006/relationships/image" Target="../media/image6.png"/><Relationship Id="rId7" Type="http://schemas.openxmlformats.org/officeDocument/2006/relationships/slide" Target="slide1.xml"/><Relationship Id="rId12" Type="http://schemas.openxmlformats.org/officeDocument/2006/relationships/slide" Target="slide6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114.png"/><Relationship Id="rId5" Type="http://schemas.openxmlformats.org/officeDocument/2006/relationships/image" Target="../media/image29.png"/><Relationship Id="rId15" Type="http://schemas.openxmlformats.org/officeDocument/2006/relationships/image" Target="../media/image28.png"/><Relationship Id="rId10" Type="http://schemas.openxmlformats.org/officeDocument/2006/relationships/slide" Target="slide61.xml"/><Relationship Id="rId4" Type="http://schemas.openxmlformats.org/officeDocument/2006/relationships/image" Target="../media/image140.png"/><Relationship Id="rId9" Type="http://schemas.openxmlformats.org/officeDocument/2006/relationships/image" Target="../media/image115.png"/><Relationship Id="rId14" Type="http://schemas.openxmlformats.org/officeDocument/2006/relationships/image" Target="../media/image27.png"/></Relationships>
</file>

<file path=ppt/slides/_rels/slide63.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6.png"/><Relationship Id="rId10" Type="http://schemas.openxmlformats.org/officeDocument/2006/relationships/image" Target="../media/image115.png"/><Relationship Id="rId4" Type="http://schemas.openxmlformats.org/officeDocument/2006/relationships/image" Target="../media/image3.png"/><Relationship Id="rId9" Type="http://schemas.openxmlformats.org/officeDocument/2006/relationships/image" Target="../media/image114.png"/></Relationships>
</file>

<file path=ppt/slides/_rels/slide64.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3.png"/><Relationship Id="rId7" Type="http://schemas.openxmlformats.org/officeDocument/2006/relationships/image" Target="../media/image13.pn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174.png"/><Relationship Id="rId10" Type="http://schemas.openxmlformats.org/officeDocument/2006/relationships/image" Target="../media/image177.png"/><Relationship Id="rId4" Type="http://schemas.openxmlformats.org/officeDocument/2006/relationships/image" Target="../media/image101.png"/><Relationship Id="rId9" Type="http://schemas.openxmlformats.org/officeDocument/2006/relationships/image" Target="../media/image176.png"/></Relationships>
</file>

<file path=ppt/slides/_rels/slide65.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78.png"/><Relationship Id="rId7" Type="http://schemas.openxmlformats.org/officeDocument/2006/relationships/image" Target="../media/image179.pn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slide" Target="slide1.xml"/><Relationship Id="rId10" Type="http://schemas.openxmlformats.org/officeDocument/2006/relationships/image" Target="../media/image182.png"/><Relationship Id="rId4" Type="http://schemas.openxmlformats.org/officeDocument/2006/relationships/image" Target="../media/image178.png"/><Relationship Id="rId9" Type="http://schemas.openxmlformats.org/officeDocument/2006/relationships/image" Target="../media/image181.png"/></Relationships>
</file>

<file path=ppt/slides/_rels/slide66.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slide" Target="slide1.xml"/><Relationship Id="rId7" Type="http://schemas.openxmlformats.org/officeDocument/2006/relationships/image" Target="../media/image185.pn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0.png"/><Relationship Id="rId18" Type="http://schemas.openxmlformats.org/officeDocument/2006/relationships/image" Target="../media/image33.png"/><Relationship Id="rId26" Type="http://schemas.openxmlformats.org/officeDocument/2006/relationships/slide" Target="slide14.xml"/><Relationship Id="rId3" Type="http://schemas.openxmlformats.org/officeDocument/2006/relationships/slide" Target="slide1.xml"/><Relationship Id="rId21" Type="http://schemas.openxmlformats.org/officeDocument/2006/relationships/hyperlink" Target="https://fr.wikipedia.org/wiki/Albert_Einstein" TargetMode="External"/><Relationship Id="rId7" Type="http://schemas.openxmlformats.org/officeDocument/2006/relationships/image" Target="../media/image187.png"/><Relationship Id="rId12" Type="http://schemas.openxmlformats.org/officeDocument/2006/relationships/image" Target="../media/image22.png"/><Relationship Id="rId17" Type="http://schemas.openxmlformats.org/officeDocument/2006/relationships/image" Target="../media/image174.png"/><Relationship Id="rId25" Type="http://schemas.openxmlformats.org/officeDocument/2006/relationships/image" Target="../media/image193.png"/><Relationship Id="rId2" Type="http://schemas.openxmlformats.org/officeDocument/2006/relationships/image" Target="../media/image11.png"/><Relationship Id="rId16" Type="http://schemas.openxmlformats.org/officeDocument/2006/relationships/hyperlink" Target="https://fr.wikipedia.org/wiki/Galil%C3%A9e_(savant)" TargetMode="External"/><Relationship Id="rId20" Type="http://schemas.openxmlformats.org/officeDocument/2006/relationships/image" Target="../media/image36.png"/><Relationship Id="rId29"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hyperlink" Target="https://fr.wikipedia.org/wiki/Isaac_Newton" TargetMode="External"/><Relationship Id="rId24" Type="http://schemas.openxmlformats.org/officeDocument/2006/relationships/image" Target="../media/image192.png"/><Relationship Id="rId5" Type="http://schemas.openxmlformats.org/officeDocument/2006/relationships/hyperlink" Target="https://www.youtube.com/watch?v=HjJFzqHW3JQ" TargetMode="External"/><Relationship Id="rId15" Type="http://schemas.openxmlformats.org/officeDocument/2006/relationships/hyperlink" Target="https://fr.wikipedia.org/wiki/Chute_libre_(physique)" TargetMode="External"/><Relationship Id="rId23" Type="http://schemas.openxmlformats.org/officeDocument/2006/relationships/image" Target="../media/image114.png"/><Relationship Id="rId28" Type="http://schemas.openxmlformats.org/officeDocument/2006/relationships/image" Target="../media/image28.png"/><Relationship Id="rId10" Type="http://schemas.openxmlformats.org/officeDocument/2006/relationships/image" Target="../media/image53.png"/><Relationship Id="rId19" Type="http://schemas.openxmlformats.org/officeDocument/2006/relationships/image" Target="../media/image191.png"/><Relationship Id="rId4" Type="http://schemas.openxmlformats.org/officeDocument/2006/relationships/image" Target="../media/image13.png"/><Relationship Id="rId9" Type="http://schemas.openxmlformats.org/officeDocument/2006/relationships/image" Target="../media/image189.png"/><Relationship Id="rId14" Type="http://schemas.openxmlformats.org/officeDocument/2006/relationships/image" Target="../media/image23.png"/><Relationship Id="rId22" Type="http://schemas.openxmlformats.org/officeDocument/2006/relationships/slide" Target="slide60.xml"/><Relationship Id="rId27" Type="http://schemas.openxmlformats.org/officeDocument/2006/relationships/image" Target="../media/image27.png"/><Relationship Id="rId30" Type="http://schemas.openxmlformats.org/officeDocument/2006/relationships/image" Target="../media/image10.png"/></Relationships>
</file>

<file path=ppt/slides/_rels/slide68.xml.rels><?xml version="1.0" encoding="UTF-8" standalone="yes"?>
<Relationships xmlns="http://schemas.openxmlformats.org/package/2006/relationships"><Relationship Id="rId13" Type="http://schemas.openxmlformats.org/officeDocument/2006/relationships/image" Target="../media/image197.png"/><Relationship Id="rId18" Type="http://schemas.openxmlformats.org/officeDocument/2006/relationships/hyperlink" Target="https://www.youtube.com/watch?v=rXhzeKh8yBk" TargetMode="External"/><Relationship Id="rId26" Type="http://schemas.openxmlformats.org/officeDocument/2006/relationships/image" Target="../media/image202.png"/><Relationship Id="rId21" Type="http://schemas.openxmlformats.org/officeDocument/2006/relationships/image" Target="../media/image36.png"/><Relationship Id="rId34" Type="http://schemas.openxmlformats.org/officeDocument/2006/relationships/image" Target="../media/image27.png"/><Relationship Id="rId7" Type="http://schemas.openxmlformats.org/officeDocument/2006/relationships/image" Target="../media/image194.png"/><Relationship Id="rId12" Type="http://schemas.openxmlformats.org/officeDocument/2006/relationships/image" Target="../media/image196.png"/><Relationship Id="rId17" Type="http://schemas.openxmlformats.org/officeDocument/2006/relationships/image" Target="../media/image51.png"/><Relationship Id="rId25" Type="http://schemas.openxmlformats.org/officeDocument/2006/relationships/image" Target="../media/image201.png"/><Relationship Id="rId33" Type="http://schemas.openxmlformats.org/officeDocument/2006/relationships/slide" Target="slide16.xml"/><Relationship Id="rId2" Type="http://schemas.openxmlformats.org/officeDocument/2006/relationships/image" Target="../media/image56.png"/><Relationship Id="rId16" Type="http://schemas.openxmlformats.org/officeDocument/2006/relationships/image" Target="../media/image198.png"/><Relationship Id="rId20" Type="http://schemas.openxmlformats.org/officeDocument/2006/relationships/image" Target="../media/image114.png"/><Relationship Id="rId29"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188.png"/><Relationship Id="rId11" Type="http://schemas.openxmlformats.org/officeDocument/2006/relationships/hyperlink" Target="https://fr.wikipedia.org/wiki/Edwin_Hubble" TargetMode="External"/><Relationship Id="rId24" Type="http://schemas.openxmlformats.org/officeDocument/2006/relationships/image" Target="../media/image200.png"/><Relationship Id="rId32" Type="http://schemas.openxmlformats.org/officeDocument/2006/relationships/hyperlink" Target="https://fr.wikipedia.org/wiki/Abhay_Ashtekar" TargetMode="External"/><Relationship Id="rId37" Type="http://schemas.openxmlformats.org/officeDocument/2006/relationships/image" Target="../media/image10.png"/><Relationship Id="rId5" Type="http://schemas.openxmlformats.org/officeDocument/2006/relationships/image" Target="../media/image13.png"/><Relationship Id="rId15" Type="http://schemas.openxmlformats.org/officeDocument/2006/relationships/hyperlink" Target="https://www.youtube.com/watch?v=3MJJvXGuDag" TargetMode="External"/><Relationship Id="rId23" Type="http://schemas.openxmlformats.org/officeDocument/2006/relationships/image" Target="../media/image199.png"/><Relationship Id="rId28" Type="http://schemas.openxmlformats.org/officeDocument/2006/relationships/image" Target="../media/image203.png"/><Relationship Id="rId36" Type="http://schemas.openxmlformats.org/officeDocument/2006/relationships/slide" Target="slide2.xml"/><Relationship Id="rId10" Type="http://schemas.openxmlformats.org/officeDocument/2006/relationships/image" Target="../media/image195.png"/><Relationship Id="rId19" Type="http://schemas.openxmlformats.org/officeDocument/2006/relationships/slide" Target="slide60.xml"/><Relationship Id="rId31" Type="http://schemas.openxmlformats.org/officeDocument/2006/relationships/image" Target="../media/image206.png"/><Relationship Id="rId4" Type="http://schemas.openxmlformats.org/officeDocument/2006/relationships/slide" Target="slide1.xml"/><Relationship Id="rId9" Type="http://schemas.openxmlformats.org/officeDocument/2006/relationships/image" Target="../media/image22.png"/><Relationship Id="rId14" Type="http://schemas.openxmlformats.org/officeDocument/2006/relationships/hyperlink" Target="https://fr.wikipedia.org/wiki/James_Clerk_Maxwell" TargetMode="External"/><Relationship Id="rId22" Type="http://schemas.openxmlformats.org/officeDocument/2006/relationships/image" Target="../media/image33.png"/><Relationship Id="rId27" Type="http://schemas.openxmlformats.org/officeDocument/2006/relationships/image" Target="../media/image115.png"/><Relationship Id="rId30" Type="http://schemas.openxmlformats.org/officeDocument/2006/relationships/image" Target="../media/image205.png"/><Relationship Id="rId35" Type="http://schemas.openxmlformats.org/officeDocument/2006/relationships/image" Target="../media/image28.png"/><Relationship Id="rId8" Type="http://schemas.openxmlformats.org/officeDocument/2006/relationships/hyperlink" Target="https://fr.wikipedia.org/wiki/Max_Planck" TargetMode="External"/><Relationship Id="rId3" Type="http://schemas.openxmlformats.org/officeDocument/2006/relationships/image" Target="../media/image12.png"/></Relationships>
</file>

<file path=ppt/slides/_rels/slide69.xml.rels><?xml version="1.0" encoding="UTF-8" standalone="yes"?>
<Relationships xmlns="http://schemas.openxmlformats.org/package/2006/relationships"><Relationship Id="rId8" Type="http://schemas.openxmlformats.org/officeDocument/2006/relationships/hyperlink" Target="https://www.youtube.com/watch?v=JnoGAoBZHp8" TargetMode="External"/><Relationship Id="rId13" Type="http://schemas.openxmlformats.org/officeDocument/2006/relationships/image" Target="../media/image27.png"/><Relationship Id="rId3" Type="http://schemas.openxmlformats.org/officeDocument/2006/relationships/image" Target="../media/image208.png"/><Relationship Id="rId7" Type="http://schemas.openxmlformats.org/officeDocument/2006/relationships/image" Target="../media/image188.png"/><Relationship Id="rId12" Type="http://schemas.openxmlformats.org/officeDocument/2006/relationships/slide" Target="slide13.xml"/><Relationship Id="rId2" Type="http://schemas.openxmlformats.org/officeDocument/2006/relationships/image" Target="../media/image207.png"/><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210.png"/><Relationship Id="rId5" Type="http://schemas.openxmlformats.org/officeDocument/2006/relationships/slide" Target="slide1.xml"/><Relationship Id="rId15" Type="http://schemas.openxmlformats.org/officeDocument/2006/relationships/slide" Target="slide2.xml"/><Relationship Id="rId10" Type="http://schemas.openxmlformats.org/officeDocument/2006/relationships/image" Target="../media/image209.png"/><Relationship Id="rId4" Type="http://schemas.openxmlformats.org/officeDocument/2006/relationships/image" Target="../media/image14.png"/><Relationship Id="rId9" Type="http://schemas.openxmlformats.org/officeDocument/2006/relationships/image" Target="../media/image51.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5.xml"/><Relationship Id="rId3" Type="http://schemas.openxmlformats.org/officeDocument/2006/relationships/image" Target="../media/image13.png"/><Relationship Id="rId7" Type="http://schemas.openxmlformats.org/officeDocument/2006/relationships/image" Target="../media/image28.png"/><Relationship Id="rId12" Type="http://schemas.openxmlformats.org/officeDocument/2006/relationships/slide" Target="slide3.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slide" Target="slide6.xml"/><Relationship Id="rId10" Type="http://schemas.openxmlformats.org/officeDocument/2006/relationships/slide" Target="slide4.xml"/><Relationship Id="rId4" Type="http://schemas.openxmlformats.org/officeDocument/2006/relationships/image" Target="../media/image34.png"/><Relationship Id="rId9" Type="http://schemas.openxmlformats.org/officeDocument/2006/relationships/image" Target="../media/image30.png"/></Relationships>
</file>

<file path=ppt/slides/_rels/slide70.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hyperlink" Target="https://fr.wikipedia.org/wiki/Calendrier_gr%C3%A9gorien" TargetMode="External"/><Relationship Id="rId18" Type="http://schemas.openxmlformats.org/officeDocument/2006/relationships/hyperlink" Target="https://fr.wikipedia.org/wiki/Calendrier_chinois" TargetMode="External"/><Relationship Id="rId26" Type="http://schemas.openxmlformats.org/officeDocument/2006/relationships/slide" Target="slide2.xml"/><Relationship Id="rId3" Type="http://schemas.openxmlformats.org/officeDocument/2006/relationships/slide" Target="slide1.xml"/><Relationship Id="rId21" Type="http://schemas.openxmlformats.org/officeDocument/2006/relationships/hyperlink" Target="https://fr.wikipedia.org/wiki/Calendrier_persan" TargetMode="External"/><Relationship Id="rId7" Type="http://schemas.openxmlformats.org/officeDocument/2006/relationships/image" Target="../media/image51.png"/><Relationship Id="rId12" Type="http://schemas.openxmlformats.org/officeDocument/2006/relationships/image" Target="../media/image213.png"/><Relationship Id="rId17" Type="http://schemas.openxmlformats.org/officeDocument/2006/relationships/image" Target="../media/image215.png"/><Relationship Id="rId25" Type="http://schemas.openxmlformats.org/officeDocument/2006/relationships/image" Target="../media/image28.png"/><Relationship Id="rId2" Type="http://schemas.openxmlformats.org/officeDocument/2006/relationships/image" Target="../media/image15.png"/><Relationship Id="rId16" Type="http://schemas.openxmlformats.org/officeDocument/2006/relationships/hyperlink" Target="https://fr.wikipedia.org/wiki/Calendrier_h%C3%A9girien" TargetMode="External"/><Relationship Id="rId20" Type="http://schemas.openxmlformats.org/officeDocument/2006/relationships/hyperlink" Target="https://fr.wikipedia.org/wiki/Calendrier_hindou#Variantes_r%C3%A9gionales" TargetMode="External"/><Relationship Id="rId1" Type="http://schemas.openxmlformats.org/officeDocument/2006/relationships/slideLayout" Target="../slideLayouts/slideLayout2.xml"/><Relationship Id="rId6" Type="http://schemas.openxmlformats.org/officeDocument/2006/relationships/hyperlink" Target="https://www.youtube.com/watch?v=JnoGAoBZHp8" TargetMode="External"/><Relationship Id="rId11" Type="http://schemas.openxmlformats.org/officeDocument/2006/relationships/hyperlink" Target="https://fr.wikipedia.org/wiki/Calendrier_julien" TargetMode="External"/><Relationship Id="rId24" Type="http://schemas.openxmlformats.org/officeDocument/2006/relationships/image" Target="../media/image27.png"/><Relationship Id="rId5" Type="http://schemas.openxmlformats.org/officeDocument/2006/relationships/image" Target="../media/image188.png"/><Relationship Id="rId15" Type="http://schemas.openxmlformats.org/officeDocument/2006/relationships/hyperlink" Target="https://fr.wikipedia.org/wiki/Calendrier_h%C3%A9bra%C3%AFque" TargetMode="External"/><Relationship Id="rId23" Type="http://schemas.openxmlformats.org/officeDocument/2006/relationships/slide" Target="slide13.xml"/><Relationship Id="rId10" Type="http://schemas.openxmlformats.org/officeDocument/2006/relationships/image" Target="../media/image212.png"/><Relationship Id="rId19" Type="http://schemas.openxmlformats.org/officeDocument/2006/relationships/image" Target="../media/image216.png"/><Relationship Id="rId4" Type="http://schemas.openxmlformats.org/officeDocument/2006/relationships/image" Target="../media/image13.png"/><Relationship Id="rId9" Type="http://schemas.openxmlformats.org/officeDocument/2006/relationships/image" Target="../media/image211.png"/><Relationship Id="rId14" Type="http://schemas.openxmlformats.org/officeDocument/2006/relationships/image" Target="../media/image214.png"/><Relationship Id="rId22" Type="http://schemas.openxmlformats.org/officeDocument/2006/relationships/image" Target="../media/image217.png"/><Relationship Id="rId27" Type="http://schemas.openxmlformats.org/officeDocument/2006/relationships/image" Target="../media/image10.png"/></Relationships>
</file>

<file path=ppt/slides/_rels/slide71.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hyperlink" Target="https://fr.wikipedia.org/wiki/Aristote" TargetMode="External"/><Relationship Id="rId18" Type="http://schemas.openxmlformats.org/officeDocument/2006/relationships/slide" Target="slide2.xml"/><Relationship Id="rId3" Type="http://schemas.openxmlformats.org/officeDocument/2006/relationships/slide" Target="slide1.xml"/><Relationship Id="rId7" Type="http://schemas.openxmlformats.org/officeDocument/2006/relationships/image" Target="../media/image178.png"/><Relationship Id="rId12" Type="http://schemas.openxmlformats.org/officeDocument/2006/relationships/image" Target="../media/image22.png"/><Relationship Id="rId17" Type="http://schemas.openxmlformats.org/officeDocument/2006/relationships/image" Target="../media/image28.png"/><Relationship Id="rId2" Type="http://schemas.openxmlformats.org/officeDocument/2006/relationships/image" Target="../media/image16.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18.png"/><Relationship Id="rId11" Type="http://schemas.openxmlformats.org/officeDocument/2006/relationships/hyperlink" Target="https://fr.wikipedia.org/wiki/Socrate" TargetMode="External"/><Relationship Id="rId5" Type="http://schemas.openxmlformats.org/officeDocument/2006/relationships/image" Target="../media/image188.png"/><Relationship Id="rId15" Type="http://schemas.openxmlformats.org/officeDocument/2006/relationships/slide" Target="slide38.xml"/><Relationship Id="rId10" Type="http://schemas.openxmlformats.org/officeDocument/2006/relationships/image" Target="../media/image221.png"/><Relationship Id="rId19"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220.png"/><Relationship Id="rId14" Type="http://schemas.openxmlformats.org/officeDocument/2006/relationships/hyperlink" Target="https://fr.wikipedia.org/wiki/Protagoras"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hyperlink" Target="https://www.youtube.com/watch?v=2KgRtb88KJg&amp;t=451s" TargetMode="External"/><Relationship Id="rId18" Type="http://schemas.openxmlformats.org/officeDocument/2006/relationships/image" Target="../media/image28.png"/><Relationship Id="rId3" Type="http://schemas.openxmlformats.org/officeDocument/2006/relationships/slide" Target="slide1.xml"/><Relationship Id="rId7" Type="http://schemas.openxmlformats.org/officeDocument/2006/relationships/image" Target="../media/image223.png"/><Relationship Id="rId12" Type="http://schemas.openxmlformats.org/officeDocument/2006/relationships/image" Target="../media/image18.png"/><Relationship Id="rId17" Type="http://schemas.openxmlformats.org/officeDocument/2006/relationships/image" Target="../media/image27.png"/><Relationship Id="rId2" Type="http://schemas.openxmlformats.org/officeDocument/2006/relationships/image" Target="../media/image29.png"/><Relationship Id="rId16" Type="http://schemas.openxmlformats.org/officeDocument/2006/relationships/slide" Target="slide38.xml"/><Relationship Id="rId20"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2.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26.png"/><Relationship Id="rId10" Type="http://schemas.openxmlformats.org/officeDocument/2006/relationships/hyperlink" Target="https://fr.wikipedia.org/wiki/Bruno_Patino" TargetMode="External"/><Relationship Id="rId19" Type="http://schemas.openxmlformats.org/officeDocument/2006/relationships/slide" Target="slide2.xml"/><Relationship Id="rId4" Type="http://schemas.openxmlformats.org/officeDocument/2006/relationships/image" Target="../media/image13.png"/><Relationship Id="rId9" Type="http://schemas.openxmlformats.org/officeDocument/2006/relationships/image" Target="../media/image225.png"/><Relationship Id="rId14" Type="http://schemas.openxmlformats.org/officeDocument/2006/relationships/image" Target="../media/image51.png"/></Relationships>
</file>

<file path=ppt/slides/_rels/slide73.xml.rels><?xml version="1.0" encoding="UTF-8" standalone="yes"?>
<Relationships xmlns="http://schemas.openxmlformats.org/package/2006/relationships"><Relationship Id="rId13" Type="http://schemas.openxmlformats.org/officeDocument/2006/relationships/image" Target="../media/image230.png"/><Relationship Id="rId18" Type="http://schemas.openxmlformats.org/officeDocument/2006/relationships/hyperlink" Target="https://www.youtube.com/watch?v=7cD-PhOjcaY&amp;list=RD7cD-PhOjcaY&amp;start_radio=1" TargetMode="External"/><Relationship Id="rId26" Type="http://schemas.openxmlformats.org/officeDocument/2006/relationships/image" Target="../media/image236.png"/><Relationship Id="rId3" Type="http://schemas.openxmlformats.org/officeDocument/2006/relationships/image" Target="../media/image13.png"/><Relationship Id="rId21" Type="http://schemas.openxmlformats.org/officeDocument/2006/relationships/hyperlink" Target="https://www.youtube.com/watch?v=rVuKLxx-ETY&amp;list=RDrVuKLxx-ETY&amp;start_radio=1" TargetMode="External"/><Relationship Id="rId34" Type="http://schemas.openxmlformats.org/officeDocument/2006/relationships/image" Target="../media/image10.png"/><Relationship Id="rId7" Type="http://schemas.openxmlformats.org/officeDocument/2006/relationships/image" Target="../media/image227.png"/><Relationship Id="rId12" Type="http://schemas.openxmlformats.org/officeDocument/2006/relationships/hyperlink" Target="https://www.youtube.com/watch?v=Mkzw7Wop9pU" TargetMode="External"/><Relationship Id="rId17" Type="http://schemas.openxmlformats.org/officeDocument/2006/relationships/image" Target="../media/image232.png"/><Relationship Id="rId25" Type="http://schemas.openxmlformats.org/officeDocument/2006/relationships/hyperlink" Target="https://www.youtube.com/watch?v=-xfLcIbxChc" TargetMode="External"/><Relationship Id="rId33" Type="http://schemas.openxmlformats.org/officeDocument/2006/relationships/slide" Target="slide2.xml"/><Relationship Id="rId2" Type="http://schemas.openxmlformats.org/officeDocument/2006/relationships/slide" Target="slide1.xml"/><Relationship Id="rId16" Type="http://schemas.openxmlformats.org/officeDocument/2006/relationships/hyperlink" Target="https://www.youtube.com/watch?v=F9we8i2Lj5w&amp;list=RDF9we8i2Lj5w&amp;start_radio=1" TargetMode="External"/><Relationship Id="rId20" Type="http://schemas.openxmlformats.org/officeDocument/2006/relationships/hyperlink" Target="https://www.youtube.com/watch?v=Zjsx6hiA-_g&amp;list=RDZjsx6hiA-_g&amp;start_radio=1" TargetMode="External"/><Relationship Id="rId29" Type="http://schemas.openxmlformats.org/officeDocument/2006/relationships/hyperlink" Target="https://www.youtube.com/watch?v=7x1n-0MmLNg&amp;list=RD7x1n-0MmLNg&amp;start_radio=1" TargetMode="Externa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29.png"/><Relationship Id="rId24" Type="http://schemas.openxmlformats.org/officeDocument/2006/relationships/hyperlink" Target="https://www.youtube.com/watch?v=UmGRcVdP1kE&amp;list=RDUmGRcVdP1kE&amp;start_radio=1" TargetMode="External"/><Relationship Id="rId32" Type="http://schemas.openxmlformats.org/officeDocument/2006/relationships/image" Target="../media/image86.png"/><Relationship Id="rId5" Type="http://schemas.openxmlformats.org/officeDocument/2006/relationships/image" Target="../media/image70.gif"/><Relationship Id="rId15" Type="http://schemas.openxmlformats.org/officeDocument/2006/relationships/image" Target="../media/image231.png"/><Relationship Id="rId23" Type="http://schemas.openxmlformats.org/officeDocument/2006/relationships/image" Target="../media/image235.png"/><Relationship Id="rId28" Type="http://schemas.openxmlformats.org/officeDocument/2006/relationships/image" Target="../media/image237.png"/><Relationship Id="rId10" Type="http://schemas.openxmlformats.org/officeDocument/2006/relationships/image" Target="../media/image228.png"/><Relationship Id="rId19" Type="http://schemas.openxmlformats.org/officeDocument/2006/relationships/image" Target="../media/image233.png"/><Relationship Id="rId31" Type="http://schemas.openxmlformats.org/officeDocument/2006/relationships/hyperlink" Target="https://www.youtube.com/watch?v=SxyahDOtqZw&amp;list=RDSxyahDOtqZw&amp;start_radio=1" TargetMode="External"/><Relationship Id="rId4" Type="http://schemas.openxmlformats.org/officeDocument/2006/relationships/hyperlink" Target="https://www.youtube.com/watch?v=b47C9i3WZDE" TargetMode="External"/><Relationship Id="rId9" Type="http://schemas.openxmlformats.org/officeDocument/2006/relationships/hyperlink" Target="https://www.youtube.com/watch?v=SzvC1OWCBL4&amp;list=RDSzvC1OWCBL4&amp;start_radio=1" TargetMode="External"/><Relationship Id="rId14" Type="http://schemas.openxmlformats.org/officeDocument/2006/relationships/hyperlink" Target="https://www.youtube.com/watch?v=X6DF47-MM7s&amp;list=RDX6DF47-MM7s&amp;start_radio=1" TargetMode="External"/><Relationship Id="rId22" Type="http://schemas.openxmlformats.org/officeDocument/2006/relationships/image" Target="../media/image234.png"/><Relationship Id="rId27" Type="http://schemas.openxmlformats.org/officeDocument/2006/relationships/hyperlink" Target="https://www.youtube.com/watch?v=3ymM_nH59iQ&amp;list=RD3ymM_nH59iQ&amp;start_radio=1" TargetMode="External"/><Relationship Id="rId30" Type="http://schemas.openxmlformats.org/officeDocument/2006/relationships/image" Target="../media/image238.png"/><Relationship Id="rId8" Type="http://schemas.openxmlformats.org/officeDocument/2006/relationships/image" Target="../media/image29.png"/></Relationships>
</file>

<file path=ppt/slides/_rels/slide7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7.png"/><Relationship Id="rId18" Type="http://schemas.openxmlformats.org/officeDocument/2006/relationships/image" Target="../media/image243.png"/><Relationship Id="rId3" Type="http://schemas.openxmlformats.org/officeDocument/2006/relationships/image" Target="../media/image13.png"/><Relationship Id="rId21" Type="http://schemas.openxmlformats.org/officeDocument/2006/relationships/image" Target="../media/image244.jpg"/><Relationship Id="rId7" Type="http://schemas.openxmlformats.org/officeDocument/2006/relationships/slide" Target="slide2.xml"/><Relationship Id="rId12" Type="http://schemas.openxmlformats.org/officeDocument/2006/relationships/image" Target="../media/image22.png"/><Relationship Id="rId17" Type="http://schemas.openxmlformats.org/officeDocument/2006/relationships/hyperlink" Target="https://fr.wikipedia.org/wiki/%C3%89pict%C3%A8te" TargetMode="External"/><Relationship Id="rId2" Type="http://schemas.openxmlformats.org/officeDocument/2006/relationships/slide" Target="slide1.xml"/><Relationship Id="rId16" Type="http://schemas.openxmlformats.org/officeDocument/2006/relationships/image" Target="../media/image242.png"/><Relationship Id="rId20"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39.png"/><Relationship Id="rId11" Type="http://schemas.openxmlformats.org/officeDocument/2006/relationships/hyperlink" Target="https://fr.wikipedia.org/wiki/Z%C3%A9non_de_Kition" TargetMode="External"/><Relationship Id="rId5" Type="http://schemas.openxmlformats.org/officeDocument/2006/relationships/hyperlink" Target="https://www.youtube.com/watch?v=Sv-B1w7QEqw" TargetMode="External"/><Relationship Id="rId15" Type="http://schemas.openxmlformats.org/officeDocument/2006/relationships/hyperlink" Target="https://fr.wikipedia.org/wiki/S%C3%A9n%C3%A8que" TargetMode="External"/><Relationship Id="rId10" Type="http://schemas.openxmlformats.org/officeDocument/2006/relationships/image" Target="../media/image23.png"/><Relationship Id="rId19" Type="http://schemas.openxmlformats.org/officeDocument/2006/relationships/hyperlink" Target="https://fr.wikipedia.org/wiki/Marc_Aur%C3%A8le" TargetMode="External"/><Relationship Id="rId4" Type="http://schemas.openxmlformats.org/officeDocument/2006/relationships/image" Target="../media/image20.png"/><Relationship Id="rId9" Type="http://schemas.openxmlformats.org/officeDocument/2006/relationships/image" Target="../media/image240.png"/><Relationship Id="rId14" Type="http://schemas.openxmlformats.org/officeDocument/2006/relationships/image" Target="../media/image24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3.xml"/><Relationship Id="rId3" Type="http://schemas.openxmlformats.org/officeDocument/2006/relationships/image" Target="../media/image13.png"/><Relationship Id="rId7" Type="http://schemas.openxmlformats.org/officeDocument/2006/relationships/slide" Target="slide6.xml"/><Relationship Id="rId12" Type="http://schemas.openxmlformats.org/officeDocument/2006/relationships/image" Target="../media/image32.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0.png"/><Relationship Id="rId5" Type="http://schemas.openxmlformats.org/officeDocument/2006/relationships/image" Target="../media/image39.png"/><Relationship Id="rId10" Type="http://schemas.openxmlformats.org/officeDocument/2006/relationships/image" Target="../media/image24.png"/><Relationship Id="rId4" Type="http://schemas.openxmlformats.org/officeDocument/2006/relationships/image" Target="../media/image38.png"/><Relationship Id="rId9" Type="http://schemas.openxmlformats.org/officeDocument/2006/relationships/image" Target="../media/image28.png"/><Relationship Id="rId14"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png"/><Relationship Id="rId7" Type="http://schemas.openxmlformats.org/officeDocument/2006/relationships/slide" Target="slide64.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slide" Target="slide48.xml"/><Relationship Id="rId10" Type="http://schemas.openxmlformats.org/officeDocument/2006/relationships/image" Target="../media/image28.png"/><Relationship Id="rId4" Type="http://schemas.openxmlformats.org/officeDocument/2006/relationships/image" Target="../media/image40.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EAD6402-DF65-411E-897F-DE31BBDBDD38}"/>
              </a:ext>
            </a:extLst>
          </p:cNvPr>
          <p:cNvSpPr txBox="1"/>
          <p:nvPr/>
        </p:nvSpPr>
        <p:spPr>
          <a:xfrm>
            <a:off x="102438" y="457823"/>
            <a:ext cx="1571087" cy="369332"/>
          </a:xfrm>
          <a:prstGeom prst="rect">
            <a:avLst/>
          </a:prstGeom>
          <a:noFill/>
        </p:spPr>
        <p:txBody>
          <a:bodyPr wrap="square" rtlCol="0">
            <a:spAutoFit/>
          </a:bodyPr>
          <a:lstStyle/>
          <a:p>
            <a:pPr algn="ctr"/>
            <a:r>
              <a:rPr lang="fr-FR" b="1" dirty="0">
                <a:solidFill>
                  <a:srgbClr val="FF0000"/>
                </a:solidFill>
                <a:highlight>
                  <a:srgbClr val="FFFF00"/>
                </a:highlight>
                <a:latin typeface="Calibri" panose="020F0502020204030204" pitchFamily="34" charset="0"/>
                <a:cs typeface="Calibri" panose="020F0502020204030204" pitchFamily="34" charset="0"/>
              </a:rPr>
              <a:t>T BAC PRO</a:t>
            </a:r>
          </a:p>
        </p:txBody>
      </p:sp>
      <p:sp>
        <p:nvSpPr>
          <p:cNvPr id="12" name="ZoneTexte 11">
            <a:extLst>
              <a:ext uri="{FF2B5EF4-FFF2-40B4-BE49-F238E27FC236}">
                <a16:creationId xmlns:a16="http://schemas.microsoft.com/office/drawing/2014/main" id="{72FECCE9-64B8-448F-92AA-19E96A887BCF}"/>
              </a:ext>
            </a:extLst>
          </p:cNvPr>
          <p:cNvSpPr txBox="1"/>
          <p:nvPr/>
        </p:nvSpPr>
        <p:spPr>
          <a:xfrm>
            <a:off x="639792" y="374287"/>
            <a:ext cx="10912415" cy="892552"/>
          </a:xfrm>
          <a:prstGeom prst="rect">
            <a:avLst/>
          </a:prstGeom>
          <a:noFill/>
        </p:spPr>
        <p:txBody>
          <a:bodyPr wrap="square">
            <a:spAutoFit/>
          </a:bodyPr>
          <a:lstStyle/>
          <a:p>
            <a:pPr algn="ctr"/>
            <a:r>
              <a:rPr lang="fr-FR" sz="2800" b="1" dirty="0">
                <a:solidFill>
                  <a:srgbClr val="FF0000"/>
                </a:solidFill>
                <a:latin typeface="Calibri" panose="020F0502020204030204" pitchFamily="34" charset="0"/>
                <a:cs typeface="Calibri" panose="020F0502020204030204" pitchFamily="34" charset="0"/>
              </a:rPr>
              <a:t>Objet d’étude unique</a:t>
            </a:r>
          </a:p>
          <a:p>
            <a:pPr algn="ctr"/>
            <a:r>
              <a:rPr lang="fr-FR" sz="2400" b="1" dirty="0">
                <a:latin typeface="Calibri" panose="020F0502020204030204" pitchFamily="34" charset="0"/>
                <a:cs typeface="Calibri" panose="020F0502020204030204" pitchFamily="34" charset="0"/>
              </a:rPr>
              <a:t>« Vivre aujourd’hui : l’humanité, le monde, les sciences et la technique. »</a:t>
            </a:r>
          </a:p>
        </p:txBody>
      </p:sp>
      <p:sp>
        <p:nvSpPr>
          <p:cNvPr id="13" name="ZoneTexte 12">
            <a:extLst>
              <a:ext uri="{FF2B5EF4-FFF2-40B4-BE49-F238E27FC236}">
                <a16:creationId xmlns:a16="http://schemas.microsoft.com/office/drawing/2014/main" id="{B03B6C40-0E26-4369-9AA2-4001917624AE}"/>
              </a:ext>
            </a:extLst>
          </p:cNvPr>
          <p:cNvSpPr txBox="1"/>
          <p:nvPr/>
        </p:nvSpPr>
        <p:spPr>
          <a:xfrm>
            <a:off x="274016" y="1244988"/>
            <a:ext cx="3428408" cy="3847207"/>
          </a:xfrm>
          <a:prstGeom prst="rect">
            <a:avLst/>
          </a:prstGeom>
          <a:noFill/>
        </p:spPr>
        <p:txBody>
          <a:bodyPr wrap="square" rtlCol="0">
            <a:spAutoFit/>
          </a:bodyPr>
          <a:lstStyle/>
          <a:p>
            <a:r>
              <a:rPr lang="fr-FR" b="1" dirty="0">
                <a:latin typeface="Calibri" panose="020F0502020204030204" pitchFamily="34" charset="0"/>
                <a:cs typeface="Calibri" panose="020F0502020204030204" pitchFamily="34" charset="0"/>
              </a:rPr>
              <a:t>Notions :</a:t>
            </a:r>
          </a:p>
          <a:p>
            <a:r>
              <a:rPr lang="fr-FR" sz="1600" b="1" dirty="0">
                <a:solidFill>
                  <a:srgbClr val="FFFF00"/>
                </a:solidFill>
                <a:latin typeface="Calibri" panose="020F0502020204030204" pitchFamily="34" charset="0"/>
                <a:cs typeface="Calibri" panose="020F0502020204030204" pitchFamily="34" charset="0"/>
              </a:rPr>
              <a:t>TEMPS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Gagner du temps ;</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Immédiateté ;</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Lenteur ;</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Manquer de temps ;</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Perdre son temps ;</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Prendre son temps ;</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Réussir dans la vie ;</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Réussir sa vie ;</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Temporalité ;</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Temps collectif ;</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Temps libre (Temps pour soi (individuel) ;</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Temps long / Temps court ;</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Temps subi / Temps choisi</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Temps Universel Coordonné (UTC) ;</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Vitesse.</a:t>
            </a:r>
          </a:p>
        </p:txBody>
      </p:sp>
      <p:sp>
        <p:nvSpPr>
          <p:cNvPr id="2" name="ZoneTexte 1">
            <a:extLst>
              <a:ext uri="{FF2B5EF4-FFF2-40B4-BE49-F238E27FC236}">
                <a16:creationId xmlns:a16="http://schemas.microsoft.com/office/drawing/2014/main" id="{4AD3C9AE-5B53-4878-B786-733451F4FADF}"/>
              </a:ext>
            </a:extLst>
          </p:cNvPr>
          <p:cNvSpPr txBox="1"/>
          <p:nvPr/>
        </p:nvSpPr>
        <p:spPr>
          <a:xfrm>
            <a:off x="3798527" y="2844907"/>
            <a:ext cx="2654093" cy="677108"/>
          </a:xfrm>
          <a:prstGeom prst="rect">
            <a:avLst/>
          </a:prstGeom>
          <a:noFill/>
        </p:spPr>
        <p:txBody>
          <a:bodyPr wrap="square">
            <a:spAutoFit/>
          </a:bodyPr>
          <a:lstStyle/>
          <a:p>
            <a:pPr algn="ctr"/>
            <a:r>
              <a:rPr lang="fr-FR" sz="2000" b="1" dirty="0">
                <a:solidFill>
                  <a:srgbClr val="7030A0"/>
                </a:solidFill>
                <a:latin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Séance 1</a:t>
            </a:r>
          </a:p>
          <a:p>
            <a:pPr algn="ctr"/>
            <a:r>
              <a:rPr lang="fr-FR" b="1" dirty="0">
                <a:latin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Entrée dans le thème</a:t>
            </a:r>
            <a:endParaRPr lang="fr-FR" b="1" dirty="0">
              <a:latin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E6AEFDEF-728E-40BE-A878-F8028F9E59CA}"/>
              </a:ext>
            </a:extLst>
          </p:cNvPr>
          <p:cNvSpPr txBox="1"/>
          <p:nvPr/>
        </p:nvSpPr>
        <p:spPr>
          <a:xfrm>
            <a:off x="3276109" y="3888599"/>
            <a:ext cx="3696854" cy="954107"/>
          </a:xfrm>
          <a:prstGeom prst="rect">
            <a:avLst/>
          </a:prstGeom>
          <a:noFill/>
        </p:spPr>
        <p:txBody>
          <a:bodyPr wrap="square">
            <a:spAutoFit/>
          </a:bodyPr>
          <a:lstStyle/>
          <a:p>
            <a:pPr algn="ctr"/>
            <a:r>
              <a:rPr lang="fr-FR" sz="2000" b="1" dirty="0">
                <a:solidFill>
                  <a:srgbClr val="7030A0"/>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Séance 3</a:t>
            </a:r>
          </a:p>
          <a:p>
            <a:pPr algn="ctr"/>
            <a:r>
              <a:rPr lang="fr-FR" b="1" dirty="0">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Étude d’une œuvre complète,</a:t>
            </a:r>
          </a:p>
          <a:p>
            <a:pPr algn="ctr"/>
            <a:r>
              <a:rPr lang="fr-FR" b="1" i="1" dirty="0">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Courir</a:t>
            </a:r>
            <a:r>
              <a:rPr lang="fr-FR" b="1" dirty="0">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 </a:t>
            </a:r>
            <a:r>
              <a:rPr lang="fr-FR" dirty="0">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de Jean ECHENOZ</a:t>
            </a:r>
            <a:endParaRPr lang="fr-FR" b="1" dirty="0">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6464A842-EF73-CFDB-53E1-54CABD058B2E}"/>
              </a:ext>
            </a:extLst>
          </p:cNvPr>
          <p:cNvSpPr txBox="1"/>
          <p:nvPr/>
        </p:nvSpPr>
        <p:spPr>
          <a:xfrm>
            <a:off x="1817159" y="1244988"/>
            <a:ext cx="7924533" cy="1508105"/>
          </a:xfrm>
          <a:prstGeom prst="rect">
            <a:avLst/>
          </a:prstGeom>
          <a:noFill/>
        </p:spPr>
        <p:txBody>
          <a:bodyPr wrap="square">
            <a:spAutoFit/>
          </a:bodyPr>
          <a:lstStyle/>
          <a:p>
            <a:pPr algn="ctr"/>
            <a:r>
              <a:rPr lang="fr-FR" sz="2000" b="1" dirty="0">
                <a:solidFill>
                  <a:srgbClr val="7030A0"/>
                </a:solidFill>
                <a:latin typeface="Calibri" panose="020F0502020204030204" pitchFamily="34" charset="0"/>
                <a:cs typeface="Calibri" panose="020F0502020204030204" pitchFamily="34" charset="0"/>
              </a:rPr>
              <a:t>PROGRAMME LIMITATIF 2024-2027</a:t>
            </a:r>
          </a:p>
          <a:p>
            <a:pPr algn="ctr"/>
            <a:r>
              <a:rPr lang="fr-FR" sz="3600" b="1" dirty="0">
                <a:solidFill>
                  <a:srgbClr val="FFFF00"/>
                </a:solidFill>
                <a:latin typeface="Calibri" panose="020F0502020204030204" pitchFamily="34" charset="0"/>
                <a:cs typeface="Calibri" panose="020F0502020204030204" pitchFamily="34" charset="0"/>
              </a:rPr>
              <a:t>« Rythme et Cadence de la vie moderne Quel TEMPS pour soi ?»</a:t>
            </a:r>
          </a:p>
        </p:txBody>
      </p:sp>
      <p:sp>
        <p:nvSpPr>
          <p:cNvPr id="16" name="ZoneTexte 15">
            <a:hlinkClick r:id="rId4"/>
            <a:extLst>
              <a:ext uri="{FF2B5EF4-FFF2-40B4-BE49-F238E27FC236}">
                <a16:creationId xmlns:a16="http://schemas.microsoft.com/office/drawing/2014/main" id="{E927E3BA-794C-20E1-3B64-96ABF40210AF}"/>
              </a:ext>
            </a:extLst>
          </p:cNvPr>
          <p:cNvSpPr txBox="1"/>
          <p:nvPr/>
        </p:nvSpPr>
        <p:spPr>
          <a:xfrm>
            <a:off x="5943600" y="6415867"/>
            <a:ext cx="6349815" cy="307777"/>
          </a:xfrm>
          <a:prstGeom prst="rect">
            <a:avLst/>
          </a:prstGeom>
          <a:noFill/>
        </p:spPr>
        <p:txBody>
          <a:bodyPr wrap="none" rtlCol="0">
            <a:spAutoFit/>
          </a:bodyPr>
          <a:lstStyle/>
          <a:p>
            <a:r>
              <a:rPr lang="fr-FR" sz="1400" i="1" dirty="0"/>
              <a:t>D’après le B.O. (Bulletin Officiel du MEN) spécial n° 8 du 22 février 2024. </a:t>
            </a:r>
          </a:p>
        </p:txBody>
      </p:sp>
      <p:pic>
        <p:nvPicPr>
          <p:cNvPr id="15" name="Image 14">
            <a:hlinkClick r:id="rId5" action="ppaction://hlinksldjump"/>
            <a:extLst>
              <a:ext uri="{FF2B5EF4-FFF2-40B4-BE49-F238E27FC236}">
                <a16:creationId xmlns:a16="http://schemas.microsoft.com/office/drawing/2014/main" id="{087836C8-4213-3B3C-0E26-2F81E3A994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6327" y="5663638"/>
            <a:ext cx="890040" cy="890040"/>
          </a:xfrm>
          <a:prstGeom prst="rect">
            <a:avLst/>
          </a:prstGeom>
        </p:spPr>
      </p:pic>
      <p:pic>
        <p:nvPicPr>
          <p:cNvPr id="17" name="Image 16">
            <a:hlinkClick r:id="rId7" action="ppaction://hlinksldjump"/>
            <a:extLst>
              <a:ext uri="{FF2B5EF4-FFF2-40B4-BE49-F238E27FC236}">
                <a16:creationId xmlns:a16="http://schemas.microsoft.com/office/drawing/2014/main" id="{1E3E6951-121B-04EE-C916-205EEA8D757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39014" y="5691857"/>
            <a:ext cx="578145" cy="866301"/>
          </a:xfrm>
          <a:prstGeom prst="rect">
            <a:avLst/>
          </a:prstGeom>
        </p:spPr>
      </p:pic>
      <p:sp>
        <p:nvSpPr>
          <p:cNvPr id="8" name="ZoneTexte 7">
            <a:extLst>
              <a:ext uri="{FF2B5EF4-FFF2-40B4-BE49-F238E27FC236}">
                <a16:creationId xmlns:a16="http://schemas.microsoft.com/office/drawing/2014/main" id="{C1B78ACD-6E60-9AC7-3375-C0596F1BAC15}"/>
              </a:ext>
            </a:extLst>
          </p:cNvPr>
          <p:cNvSpPr txBox="1"/>
          <p:nvPr/>
        </p:nvSpPr>
        <p:spPr>
          <a:xfrm>
            <a:off x="2314349" y="111167"/>
            <a:ext cx="7427343" cy="369332"/>
          </a:xfrm>
          <a:prstGeom prst="rect">
            <a:avLst/>
          </a:prstGeom>
          <a:noFill/>
        </p:spPr>
        <p:txBody>
          <a:bodyPr wrap="square">
            <a:spAutoFit/>
          </a:bodyPr>
          <a:lstStyle/>
          <a:p>
            <a:pPr algn="ctr"/>
            <a:r>
              <a:rPr lang="fr-FR" sz="1800" dirty="0">
                <a:latin typeface="Calibri" panose="020F0502020204030204" pitchFamily="34" charset="0"/>
                <a:cs typeface="Calibri" panose="020F0502020204030204" pitchFamily="34" charset="0"/>
              </a:rPr>
              <a:t>« Qui ne se plante jamais n’a aucune chance de pousser ! » </a:t>
            </a:r>
            <a:r>
              <a:rPr lang="fr-FR" sz="1800" b="1" dirty="0">
                <a:latin typeface="Calibri" panose="020F0502020204030204" pitchFamily="34" charset="0"/>
                <a:cs typeface="Calibri" panose="020F0502020204030204" pitchFamily="34" charset="0"/>
              </a:rPr>
              <a:t>[PROVERBE]</a:t>
            </a:r>
            <a:endParaRPr lang="fr-FR" dirty="0"/>
          </a:p>
        </p:txBody>
      </p:sp>
      <p:grpSp>
        <p:nvGrpSpPr>
          <p:cNvPr id="10" name="Groupe 9">
            <a:extLst>
              <a:ext uri="{FF2B5EF4-FFF2-40B4-BE49-F238E27FC236}">
                <a16:creationId xmlns:a16="http://schemas.microsoft.com/office/drawing/2014/main" id="{FE5477F8-F065-8A89-FED3-27AFE2632D14}"/>
              </a:ext>
            </a:extLst>
          </p:cNvPr>
          <p:cNvGrpSpPr/>
          <p:nvPr/>
        </p:nvGrpSpPr>
        <p:grpSpPr>
          <a:xfrm>
            <a:off x="11155398" y="1404523"/>
            <a:ext cx="900000" cy="720000"/>
            <a:chOff x="2036252" y="3824196"/>
            <a:chExt cx="1133986" cy="1015982"/>
          </a:xfrm>
        </p:grpSpPr>
        <p:pic>
          <p:nvPicPr>
            <p:cNvPr id="9" name="Image 8">
              <a:hlinkClick r:id="rId9" action="ppaction://hlinksldjump"/>
              <a:extLst>
                <a:ext uri="{FF2B5EF4-FFF2-40B4-BE49-F238E27FC236}">
                  <a16:creationId xmlns:a16="http://schemas.microsoft.com/office/drawing/2014/main" id="{67E17341-4475-4722-AC2A-1D25165B05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6252" y="3824196"/>
              <a:ext cx="1133986" cy="1015982"/>
            </a:xfrm>
            <a:prstGeom prst="rect">
              <a:avLst/>
            </a:prstGeom>
          </p:spPr>
        </p:pic>
        <p:pic>
          <p:nvPicPr>
            <p:cNvPr id="6" name="Image 5">
              <a:hlinkClick r:id="rId9" action="ppaction://hlinksldjump"/>
              <a:extLst>
                <a:ext uri="{FF2B5EF4-FFF2-40B4-BE49-F238E27FC236}">
                  <a16:creationId xmlns:a16="http://schemas.microsoft.com/office/drawing/2014/main" id="{84EE82E0-A088-210F-F6BF-A20B049DD0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78507" y="4343684"/>
              <a:ext cx="409926" cy="409926"/>
            </a:xfrm>
            <a:prstGeom prst="rect">
              <a:avLst/>
            </a:prstGeom>
          </p:spPr>
        </p:pic>
      </p:grpSp>
      <p:grpSp>
        <p:nvGrpSpPr>
          <p:cNvPr id="23" name="Groupe 22">
            <a:extLst>
              <a:ext uri="{FF2B5EF4-FFF2-40B4-BE49-F238E27FC236}">
                <a16:creationId xmlns:a16="http://schemas.microsoft.com/office/drawing/2014/main" id="{D20B7EFA-AC63-36D6-B110-F55734686695}"/>
              </a:ext>
            </a:extLst>
          </p:cNvPr>
          <p:cNvGrpSpPr/>
          <p:nvPr/>
        </p:nvGrpSpPr>
        <p:grpSpPr>
          <a:xfrm>
            <a:off x="11162614" y="2117458"/>
            <a:ext cx="900000" cy="720000"/>
            <a:chOff x="2036252" y="3824196"/>
            <a:chExt cx="1133986" cy="1015982"/>
          </a:xfrm>
        </p:grpSpPr>
        <p:pic>
          <p:nvPicPr>
            <p:cNvPr id="24" name="Image 23">
              <a:hlinkClick r:id="rId12" action="ppaction://hlinksldjump"/>
              <a:extLst>
                <a:ext uri="{FF2B5EF4-FFF2-40B4-BE49-F238E27FC236}">
                  <a16:creationId xmlns:a16="http://schemas.microsoft.com/office/drawing/2014/main" id="{0081BC3A-543B-184F-11A7-48C0401DDD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6252" y="3824196"/>
              <a:ext cx="1133986" cy="1015982"/>
            </a:xfrm>
            <a:prstGeom prst="rect">
              <a:avLst/>
            </a:prstGeom>
          </p:spPr>
        </p:pic>
        <p:pic>
          <p:nvPicPr>
            <p:cNvPr id="25" name="Image 24">
              <a:hlinkClick r:id="rId12" action="ppaction://hlinksldjump"/>
              <a:extLst>
                <a:ext uri="{FF2B5EF4-FFF2-40B4-BE49-F238E27FC236}">
                  <a16:creationId xmlns:a16="http://schemas.microsoft.com/office/drawing/2014/main" id="{40AD5EED-7E63-DF1D-29DF-9AF16FAF623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678507" y="4343684"/>
              <a:ext cx="409926" cy="409926"/>
            </a:xfrm>
            <a:prstGeom prst="rect">
              <a:avLst/>
            </a:prstGeom>
          </p:spPr>
        </p:pic>
      </p:grpSp>
      <p:grpSp>
        <p:nvGrpSpPr>
          <p:cNvPr id="26" name="Groupe 25">
            <a:extLst>
              <a:ext uri="{FF2B5EF4-FFF2-40B4-BE49-F238E27FC236}">
                <a16:creationId xmlns:a16="http://schemas.microsoft.com/office/drawing/2014/main" id="{235AE1E6-5DAD-CFB8-2C5D-A438CB4C282A}"/>
              </a:ext>
            </a:extLst>
          </p:cNvPr>
          <p:cNvGrpSpPr/>
          <p:nvPr/>
        </p:nvGrpSpPr>
        <p:grpSpPr>
          <a:xfrm>
            <a:off x="11143796" y="2903375"/>
            <a:ext cx="900000" cy="720000"/>
            <a:chOff x="2036252" y="3824198"/>
            <a:chExt cx="1133986" cy="1015982"/>
          </a:xfrm>
        </p:grpSpPr>
        <p:pic>
          <p:nvPicPr>
            <p:cNvPr id="27" name="Image 26">
              <a:hlinkClick r:id="rId14" action="ppaction://hlinksldjump"/>
              <a:extLst>
                <a:ext uri="{FF2B5EF4-FFF2-40B4-BE49-F238E27FC236}">
                  <a16:creationId xmlns:a16="http://schemas.microsoft.com/office/drawing/2014/main" id="{B6E6FFB3-5819-AE9B-5448-2076D451F6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6252" y="3824198"/>
              <a:ext cx="1133986" cy="1015982"/>
            </a:xfrm>
            <a:prstGeom prst="rect">
              <a:avLst/>
            </a:prstGeom>
          </p:spPr>
        </p:pic>
        <p:pic>
          <p:nvPicPr>
            <p:cNvPr id="28" name="Image 27">
              <a:hlinkClick r:id="rId14" action="ppaction://hlinksldjump"/>
              <a:extLst>
                <a:ext uri="{FF2B5EF4-FFF2-40B4-BE49-F238E27FC236}">
                  <a16:creationId xmlns:a16="http://schemas.microsoft.com/office/drawing/2014/main" id="{5A36515E-3334-90AA-BC4C-560F1109ADC6}"/>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678507" y="4343684"/>
              <a:ext cx="409926" cy="409926"/>
            </a:xfrm>
            <a:prstGeom prst="rect">
              <a:avLst/>
            </a:prstGeom>
          </p:spPr>
        </p:pic>
      </p:grpSp>
      <p:pic>
        <p:nvPicPr>
          <p:cNvPr id="29" name="Image 28">
            <a:hlinkClick r:id="rId16" action="ppaction://hlinksldjump"/>
            <a:extLst>
              <a:ext uri="{FF2B5EF4-FFF2-40B4-BE49-F238E27FC236}">
                <a16:creationId xmlns:a16="http://schemas.microsoft.com/office/drawing/2014/main" id="{DFB93761-C10B-4659-6DCA-AD5D076A6C5C}"/>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218864" y="4929613"/>
            <a:ext cx="989640" cy="989640"/>
          </a:xfrm>
          <a:prstGeom prst="rect">
            <a:avLst/>
          </a:prstGeom>
        </p:spPr>
      </p:pic>
      <p:pic>
        <p:nvPicPr>
          <p:cNvPr id="35" name="Image 34">
            <a:extLst>
              <a:ext uri="{FF2B5EF4-FFF2-40B4-BE49-F238E27FC236}">
                <a16:creationId xmlns:a16="http://schemas.microsoft.com/office/drawing/2014/main" id="{ADDE7ED8-6747-001C-74CA-75A00266EA3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16230" y="92165"/>
            <a:ext cx="1261105" cy="1261105"/>
          </a:xfrm>
          <a:prstGeom prst="rect">
            <a:avLst/>
          </a:prstGeom>
        </p:spPr>
      </p:pic>
      <p:grpSp>
        <p:nvGrpSpPr>
          <p:cNvPr id="33" name="Groupe 32">
            <a:extLst>
              <a:ext uri="{FF2B5EF4-FFF2-40B4-BE49-F238E27FC236}">
                <a16:creationId xmlns:a16="http://schemas.microsoft.com/office/drawing/2014/main" id="{88022512-743C-F966-70AB-C5F6B7D898CE}"/>
              </a:ext>
            </a:extLst>
          </p:cNvPr>
          <p:cNvGrpSpPr/>
          <p:nvPr/>
        </p:nvGrpSpPr>
        <p:grpSpPr>
          <a:xfrm>
            <a:off x="10418759" y="3734710"/>
            <a:ext cx="1773241" cy="1268943"/>
            <a:chOff x="3516822" y="5406907"/>
            <a:chExt cx="1872434" cy="1339926"/>
          </a:xfrm>
        </p:grpSpPr>
        <p:grpSp>
          <p:nvGrpSpPr>
            <p:cNvPr id="32" name="Groupe 31">
              <a:extLst>
                <a:ext uri="{FF2B5EF4-FFF2-40B4-BE49-F238E27FC236}">
                  <a16:creationId xmlns:a16="http://schemas.microsoft.com/office/drawing/2014/main" id="{05854173-6D4B-2637-B7FB-721EB6A48665}"/>
                </a:ext>
              </a:extLst>
            </p:cNvPr>
            <p:cNvGrpSpPr/>
            <p:nvPr/>
          </p:nvGrpSpPr>
          <p:grpSpPr>
            <a:xfrm>
              <a:off x="3626177" y="5894480"/>
              <a:ext cx="1697482" cy="852353"/>
              <a:chOff x="3682178" y="5807982"/>
              <a:chExt cx="1697482" cy="852353"/>
            </a:xfrm>
          </p:grpSpPr>
          <p:pic>
            <p:nvPicPr>
              <p:cNvPr id="30" name="Image 29">
                <a:hlinkClick r:id="rId19" action="ppaction://hlinksldjump"/>
                <a:extLst>
                  <a:ext uri="{FF2B5EF4-FFF2-40B4-BE49-F238E27FC236}">
                    <a16:creationId xmlns:a16="http://schemas.microsoft.com/office/drawing/2014/main" id="{5F086D2D-AFB7-1293-A0A6-848C5A937F1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82178" y="5807982"/>
                <a:ext cx="1697482" cy="852353"/>
              </a:xfrm>
              <a:prstGeom prst="rect">
                <a:avLst/>
              </a:prstGeom>
            </p:spPr>
          </p:pic>
          <p:pic>
            <p:nvPicPr>
              <p:cNvPr id="31" name="Image 30">
                <a:hlinkClick r:id="rId19" action="ppaction://hlinksldjump"/>
                <a:extLst>
                  <a:ext uri="{FF2B5EF4-FFF2-40B4-BE49-F238E27FC236}">
                    <a16:creationId xmlns:a16="http://schemas.microsoft.com/office/drawing/2014/main" id="{ADCD97B9-B35B-8165-B325-6BDFB46CF8C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867048" y="6002387"/>
                <a:ext cx="409926" cy="409926"/>
              </a:xfrm>
              <a:prstGeom prst="rect">
                <a:avLst/>
              </a:prstGeom>
            </p:spPr>
          </p:pic>
        </p:grpSp>
        <p:sp>
          <p:nvSpPr>
            <p:cNvPr id="7" name="Rectangle 6">
              <a:extLst>
                <a:ext uri="{FF2B5EF4-FFF2-40B4-BE49-F238E27FC236}">
                  <a16:creationId xmlns:a16="http://schemas.microsoft.com/office/drawing/2014/main" id="{A61D1081-EA17-F656-F8E6-249AA74FE240}"/>
                </a:ext>
              </a:extLst>
            </p:cNvPr>
            <p:cNvSpPr/>
            <p:nvPr/>
          </p:nvSpPr>
          <p:spPr>
            <a:xfrm>
              <a:off x="3516822" y="5406907"/>
              <a:ext cx="1872434" cy="519990"/>
            </a:xfrm>
            <a:prstGeom prst="rect">
              <a:avLst/>
            </a:prstGeom>
            <a:noFill/>
          </p:spPr>
          <p:txBody>
            <a:bodyPr wrap="none" lIns="91440" tIns="45720" rIns="91440" bIns="45720">
              <a:spAutoFit/>
            </a:bodyPr>
            <a:lstStyle/>
            <a:p>
              <a:pPr algn="ctr"/>
              <a:r>
                <a:rPr lang="fr-FR" sz="1300" b="1" cap="none" spc="0" dirty="0">
                  <a:ln w="12700">
                    <a:solidFill>
                      <a:schemeClr val="accent1"/>
                    </a:solidFill>
                    <a:prstDash val="solid"/>
                  </a:ln>
                  <a:solidFill>
                    <a:srgbClr val="FF0000"/>
                  </a:solidFill>
                  <a:effectLst>
                    <a:outerShdw dist="38100" dir="2640000" algn="bl" rotWithShape="0">
                      <a:schemeClr val="accent1"/>
                    </a:outerShdw>
                  </a:effectLst>
                </a:rPr>
                <a:t>Histoire de la </a:t>
              </a:r>
              <a:br>
                <a:rPr lang="fr-FR" sz="1300" b="1" cap="none" spc="0" dirty="0">
                  <a:ln w="12700">
                    <a:solidFill>
                      <a:schemeClr val="accent1"/>
                    </a:solidFill>
                    <a:prstDash val="solid"/>
                  </a:ln>
                  <a:solidFill>
                    <a:srgbClr val="FF0000"/>
                  </a:solidFill>
                  <a:effectLst>
                    <a:outerShdw dist="38100" dir="2640000" algn="bl" rotWithShape="0">
                      <a:schemeClr val="accent1"/>
                    </a:outerShdw>
                  </a:effectLst>
                </a:rPr>
              </a:br>
              <a:r>
                <a:rPr lang="fr-FR" sz="1300" b="1" cap="none" spc="0" dirty="0">
                  <a:ln w="12700">
                    <a:solidFill>
                      <a:schemeClr val="accent1"/>
                    </a:solidFill>
                    <a:prstDash val="solid"/>
                  </a:ln>
                  <a:solidFill>
                    <a:srgbClr val="FF0000"/>
                  </a:solidFill>
                  <a:effectLst>
                    <a:outerShdw dist="38100" dir="2640000" algn="bl" rotWithShape="0">
                      <a:schemeClr val="accent1"/>
                    </a:outerShdw>
                  </a:effectLst>
                </a:rPr>
                <a:t>Littérature française</a:t>
              </a:r>
            </a:p>
          </p:txBody>
        </p:sp>
      </p:grpSp>
      <p:sp>
        <p:nvSpPr>
          <p:cNvPr id="4" name="ZoneTexte 3">
            <a:extLst>
              <a:ext uri="{FF2B5EF4-FFF2-40B4-BE49-F238E27FC236}">
                <a16:creationId xmlns:a16="http://schemas.microsoft.com/office/drawing/2014/main" id="{B19FA8BF-44EB-B200-B024-1B7F891BCCCE}"/>
              </a:ext>
            </a:extLst>
          </p:cNvPr>
          <p:cNvSpPr txBox="1"/>
          <p:nvPr/>
        </p:nvSpPr>
        <p:spPr>
          <a:xfrm>
            <a:off x="7076523" y="3888599"/>
            <a:ext cx="3250639" cy="677108"/>
          </a:xfrm>
          <a:prstGeom prst="rect">
            <a:avLst/>
          </a:prstGeom>
          <a:noFill/>
        </p:spPr>
        <p:txBody>
          <a:bodyPr wrap="square">
            <a:spAutoFit/>
          </a:bodyPr>
          <a:lstStyle/>
          <a:p>
            <a:pPr algn="ctr"/>
            <a:r>
              <a:rPr lang="fr-FR" sz="2000" b="1" dirty="0">
                <a:solidFill>
                  <a:srgbClr val="7030A0"/>
                </a:solidFill>
                <a:latin typeface="Calibri" panose="020F0502020204030204" pitchFamily="34" charset="0"/>
                <a:cs typeface="Calibri" panose="020F0502020204030204" pitchFamily="34" charset="0"/>
                <a:hlinkClick r:id="rId21" action="ppaction://hlinksldjump">
                  <a:extLst>
                    <a:ext uri="{A12FA001-AC4F-418D-AE19-62706E023703}">
                      <ahyp:hlinkClr xmlns:ahyp="http://schemas.microsoft.com/office/drawing/2018/hyperlinkcolor" val="tx"/>
                    </a:ext>
                  </a:extLst>
                </a:hlinkClick>
              </a:rPr>
              <a:t>Séance 4</a:t>
            </a:r>
          </a:p>
          <a:p>
            <a:pPr algn="ctr"/>
            <a:r>
              <a:rPr lang="fr-FR" b="1" dirty="0">
                <a:latin typeface="Calibri" panose="020F0502020204030204" pitchFamily="34" charset="0"/>
                <a:cs typeface="Calibri" panose="020F0502020204030204" pitchFamily="34" charset="0"/>
                <a:hlinkClick r:id="rId21" action="ppaction://hlinksldjump">
                  <a:extLst>
                    <a:ext uri="{A12FA001-AC4F-418D-AE19-62706E023703}">
                      <ahyp:hlinkClr xmlns:ahyp="http://schemas.microsoft.com/office/drawing/2018/hyperlinkcolor" val="tx"/>
                    </a:ext>
                  </a:extLst>
                </a:hlinkClick>
              </a:rPr>
              <a:t>Filer le temps car le temps file</a:t>
            </a:r>
            <a:endParaRPr lang="fr-FR" b="1" dirty="0">
              <a:latin typeface="Calibri" panose="020F0502020204030204" pitchFamily="34" charset="0"/>
              <a:cs typeface="Calibri" panose="020F0502020204030204" pitchFamily="34" charset="0"/>
            </a:endParaRPr>
          </a:p>
        </p:txBody>
      </p:sp>
      <p:sp>
        <p:nvSpPr>
          <p:cNvPr id="14" name="ZoneTexte 13">
            <a:extLst>
              <a:ext uri="{FF2B5EF4-FFF2-40B4-BE49-F238E27FC236}">
                <a16:creationId xmlns:a16="http://schemas.microsoft.com/office/drawing/2014/main" id="{B99ECA90-C64B-840C-C0F9-D2A5102D8876}"/>
              </a:ext>
            </a:extLst>
          </p:cNvPr>
          <p:cNvSpPr txBox="1"/>
          <p:nvPr/>
        </p:nvSpPr>
        <p:spPr>
          <a:xfrm>
            <a:off x="7374797" y="2844907"/>
            <a:ext cx="2654093" cy="677108"/>
          </a:xfrm>
          <a:prstGeom prst="rect">
            <a:avLst/>
          </a:prstGeom>
          <a:noFill/>
        </p:spPr>
        <p:txBody>
          <a:bodyPr wrap="square">
            <a:spAutoFit/>
          </a:bodyPr>
          <a:lstStyle/>
          <a:p>
            <a:pPr algn="ctr"/>
            <a:r>
              <a:rPr lang="fr-FR" sz="2000" b="1" dirty="0">
                <a:solidFill>
                  <a:srgbClr val="7030A0"/>
                </a:solidFill>
                <a:latin typeface="Calibri" panose="020F0502020204030204" pitchFamily="34" charset="0"/>
                <a:cs typeface="Calibri" panose="020F0502020204030204" pitchFamily="34" charset="0"/>
                <a:hlinkClick r:id="rId22" action="ppaction://hlinksldjump">
                  <a:extLst>
                    <a:ext uri="{A12FA001-AC4F-418D-AE19-62706E023703}">
                      <ahyp:hlinkClr xmlns:ahyp="http://schemas.microsoft.com/office/drawing/2018/hyperlinkcolor" val="tx"/>
                    </a:ext>
                  </a:extLst>
                </a:hlinkClick>
              </a:rPr>
              <a:t>Séance 2</a:t>
            </a:r>
          </a:p>
          <a:p>
            <a:pPr algn="ctr"/>
            <a:r>
              <a:rPr lang="fr-FR" b="1" dirty="0">
                <a:latin typeface="Calibri" panose="020F0502020204030204" pitchFamily="34" charset="0"/>
                <a:cs typeface="Calibri" panose="020F0502020204030204" pitchFamily="34" charset="0"/>
                <a:hlinkClick r:id="rId22" action="ppaction://hlinksldjump">
                  <a:extLst>
                    <a:ext uri="{A12FA001-AC4F-418D-AE19-62706E023703}">
                      <ahyp:hlinkClr xmlns:ahyp="http://schemas.microsoft.com/office/drawing/2018/hyperlinkcolor" val="tx"/>
                    </a:ext>
                  </a:extLst>
                </a:hlinkClick>
              </a:rPr>
              <a:t>Espace et Temps</a:t>
            </a:r>
            <a:endParaRPr lang="fr-FR" b="1" dirty="0">
              <a:latin typeface="Calibri" panose="020F0502020204030204" pitchFamily="34" charset="0"/>
              <a:cs typeface="Calibri" panose="020F0502020204030204" pitchFamily="34" charset="0"/>
            </a:endParaRPr>
          </a:p>
        </p:txBody>
      </p:sp>
      <p:sp>
        <p:nvSpPr>
          <p:cNvPr id="19" name="ZoneTexte 18">
            <a:extLst>
              <a:ext uri="{FF2B5EF4-FFF2-40B4-BE49-F238E27FC236}">
                <a16:creationId xmlns:a16="http://schemas.microsoft.com/office/drawing/2014/main" id="{E1CC425D-79A9-FDDE-BA29-AAFE4D8A8D1E}"/>
              </a:ext>
            </a:extLst>
          </p:cNvPr>
          <p:cNvSpPr txBox="1"/>
          <p:nvPr/>
        </p:nvSpPr>
        <p:spPr>
          <a:xfrm>
            <a:off x="3499216" y="5020985"/>
            <a:ext cx="3250639" cy="677108"/>
          </a:xfrm>
          <a:prstGeom prst="rect">
            <a:avLst/>
          </a:prstGeom>
          <a:noFill/>
        </p:spPr>
        <p:txBody>
          <a:bodyPr wrap="square">
            <a:spAutoFit/>
          </a:bodyPr>
          <a:lstStyle/>
          <a:p>
            <a:pPr algn="ctr"/>
            <a:r>
              <a:rPr lang="fr-FR" sz="2000" b="1" dirty="0">
                <a:solidFill>
                  <a:srgbClr val="7030A0"/>
                </a:solidFill>
                <a:latin typeface="Calibri" panose="020F0502020204030204" pitchFamily="34" charset="0"/>
                <a:cs typeface="Calibri" panose="020F0502020204030204" pitchFamily="34" charset="0"/>
                <a:hlinkClick r:id="rId23" action="ppaction://hlinksldjump">
                  <a:extLst>
                    <a:ext uri="{A12FA001-AC4F-418D-AE19-62706E023703}">
                      <ahyp:hlinkClr xmlns:ahyp="http://schemas.microsoft.com/office/drawing/2018/hyperlinkcolor" val="tx"/>
                    </a:ext>
                  </a:extLst>
                </a:hlinkClick>
              </a:rPr>
              <a:t>Séance 5</a:t>
            </a:r>
          </a:p>
          <a:p>
            <a:pPr algn="ctr"/>
            <a:r>
              <a:rPr lang="fr-FR" b="1" dirty="0">
                <a:latin typeface="Calibri" panose="020F0502020204030204" pitchFamily="34" charset="0"/>
                <a:cs typeface="Calibri" panose="020F0502020204030204" pitchFamily="34" charset="0"/>
                <a:hlinkClick r:id="rId23" action="ppaction://hlinksldjump">
                  <a:extLst>
                    <a:ext uri="{A12FA001-AC4F-418D-AE19-62706E023703}">
                      <ahyp:hlinkClr xmlns:ahyp="http://schemas.microsoft.com/office/drawing/2018/hyperlinkcolor" val="tx"/>
                    </a:ext>
                  </a:extLst>
                </a:hlinkClick>
              </a:rPr>
              <a:t>Un éloge de la lenteur ?</a:t>
            </a:r>
            <a:endParaRPr lang="fr-FR" b="1" dirty="0">
              <a:latin typeface="Calibri" panose="020F0502020204030204" pitchFamily="34" charset="0"/>
              <a:cs typeface="Calibri" panose="020F0502020204030204" pitchFamily="34" charset="0"/>
            </a:endParaRPr>
          </a:p>
        </p:txBody>
      </p:sp>
      <p:pic>
        <p:nvPicPr>
          <p:cNvPr id="18" name="Image 17" descr="Une image contenant Police, Graphique, typographie, graphisme&#10;&#10;Le contenu généré par l’IA peut être incorrect.">
            <a:hlinkClick r:id="rId24" action="ppaction://hlinksldjump"/>
            <a:extLst>
              <a:ext uri="{FF2B5EF4-FFF2-40B4-BE49-F238E27FC236}">
                <a16:creationId xmlns:a16="http://schemas.microsoft.com/office/drawing/2014/main" id="{6C825C3A-D18D-BED8-1CFB-B4A68C47A40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029806" y="6112900"/>
            <a:ext cx="2033293" cy="434044"/>
          </a:xfrm>
          <a:prstGeom prst="rect">
            <a:avLst/>
          </a:prstGeom>
        </p:spPr>
      </p:pic>
    </p:spTree>
    <p:extLst>
      <p:ext uri="{BB962C8B-B14F-4D97-AF65-F5344CB8AC3E}">
        <p14:creationId xmlns:p14="http://schemas.microsoft.com/office/powerpoint/2010/main" val="2766532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hlinkClick r:id="rId2" action="ppaction://hlinksldjump"/>
            <a:extLst>
              <a:ext uri="{FF2B5EF4-FFF2-40B4-BE49-F238E27FC236}">
                <a16:creationId xmlns:a16="http://schemas.microsoft.com/office/drawing/2014/main" id="{D5F519BA-ECC9-50F1-284C-258BFAAE64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6" name="ZoneTexte 5">
            <a:extLst>
              <a:ext uri="{FF2B5EF4-FFF2-40B4-BE49-F238E27FC236}">
                <a16:creationId xmlns:a16="http://schemas.microsoft.com/office/drawing/2014/main" id="{160A0CD5-1449-46FB-90F1-B58487FECAAD}"/>
              </a:ext>
            </a:extLst>
          </p:cNvPr>
          <p:cNvSpPr txBox="1"/>
          <p:nvPr/>
        </p:nvSpPr>
        <p:spPr>
          <a:xfrm>
            <a:off x="110649" y="872454"/>
            <a:ext cx="8351863" cy="430887"/>
          </a:xfrm>
          <a:prstGeom prst="rect">
            <a:avLst/>
          </a:prstGeom>
          <a:noFill/>
        </p:spPr>
        <p:txBody>
          <a:bodyPr wrap="square" rtlCol="0">
            <a:spAutoFit/>
          </a:bodyPr>
          <a:lstStyle/>
          <a:p>
            <a:r>
              <a:rPr lang="fr-FR" sz="2200" b="1" dirty="0">
                <a:solidFill>
                  <a:schemeClr val="bg1"/>
                </a:solidFill>
                <a:latin typeface="Calibri" panose="020F0502020204030204" pitchFamily="34" charset="0"/>
                <a:cs typeface="Calibri" panose="020F0502020204030204" pitchFamily="34" charset="0"/>
              </a:rPr>
              <a:t>9 )</a:t>
            </a:r>
            <a:r>
              <a:rPr lang="fr-FR" sz="2200" b="1" dirty="0">
                <a:latin typeface="Calibri" panose="020F0502020204030204" pitchFamily="34" charset="0"/>
                <a:cs typeface="Calibri" panose="020F0502020204030204" pitchFamily="34" charset="0"/>
              </a:rPr>
              <a:t> </a:t>
            </a:r>
            <a:r>
              <a:rPr lang="fr-FR" sz="2200" b="1" dirty="0">
                <a:solidFill>
                  <a:srgbClr val="FF0000"/>
                </a:solidFill>
                <a:latin typeface="Calibri" panose="020F0502020204030204" pitchFamily="34" charset="0"/>
                <a:cs typeface="Calibri" panose="020F0502020204030204" pitchFamily="34" charset="0"/>
              </a:rPr>
              <a:t>Thème : MA PHILOSOPHIE DU TEMPS, MA PHILOSOPHIE DE LA VIE</a:t>
            </a:r>
            <a:endParaRPr lang="fr-FR" b="1" dirty="0">
              <a:latin typeface="Calibri" panose="020F0502020204030204" pitchFamily="34" charset="0"/>
              <a:cs typeface="Calibri" panose="020F0502020204030204" pitchFamily="34" charset="0"/>
            </a:endParaRPr>
          </a:p>
        </p:txBody>
      </p:sp>
      <p:sp>
        <p:nvSpPr>
          <p:cNvPr id="8" name="ZoneTexte 7">
            <a:extLst>
              <a:ext uri="{FF2B5EF4-FFF2-40B4-BE49-F238E27FC236}">
                <a16:creationId xmlns:a16="http://schemas.microsoft.com/office/drawing/2014/main" id="{288B1F08-6E7F-39C2-2A2C-F50184CB8B28}"/>
              </a:ext>
            </a:extLst>
          </p:cNvPr>
          <p:cNvSpPr txBox="1"/>
          <p:nvPr/>
        </p:nvSpPr>
        <p:spPr>
          <a:xfrm>
            <a:off x="595223" y="1199931"/>
            <a:ext cx="10437962" cy="369332"/>
          </a:xfrm>
          <a:prstGeom prst="rect">
            <a:avLst/>
          </a:prstGeom>
          <a:noFill/>
        </p:spPr>
        <p:txBody>
          <a:bodyPr wrap="square">
            <a:spAutoFit/>
          </a:bodyPr>
          <a:lstStyle/>
          <a:p>
            <a:r>
              <a:rPr lang="fr-FR" b="1" dirty="0">
                <a:latin typeface="Calibri" panose="020F0502020204030204" pitchFamily="34" charset="0"/>
                <a:cs typeface="Calibri" panose="020F0502020204030204" pitchFamily="34" charset="0"/>
              </a:rPr>
              <a:t>B.	CLASSER ces 12 ou 18 MOTS-CLÉS</a:t>
            </a:r>
            <a:r>
              <a:rPr lang="fr-FR" dirty="0">
                <a:latin typeface="Calibri" panose="020F0502020204030204" pitchFamily="34" charset="0"/>
                <a:cs typeface="Calibri" panose="020F0502020204030204" pitchFamily="34" charset="0"/>
              </a:rPr>
              <a:t> en </a:t>
            </a:r>
            <a:r>
              <a:rPr lang="fr-FR" b="1" dirty="0">
                <a:latin typeface="Calibri" panose="020F0502020204030204" pitchFamily="34" charset="0"/>
                <a:cs typeface="Calibri" panose="020F0502020204030204" pitchFamily="34" charset="0"/>
              </a:rPr>
              <a:t>2 OU 3 ENSEMBLES COHÉRENTS</a:t>
            </a:r>
            <a:r>
              <a:rPr lang="fr-FR" dirty="0">
                <a:latin typeface="Calibri" panose="020F0502020204030204" pitchFamily="34" charset="0"/>
                <a:cs typeface="Calibri" panose="020F0502020204030204" pitchFamily="34" charset="0"/>
              </a:rPr>
              <a:t>, clairement </a:t>
            </a:r>
            <a:r>
              <a:rPr lang="fr-FR" b="1" dirty="0">
                <a:latin typeface="Calibri" panose="020F0502020204030204" pitchFamily="34" charset="0"/>
                <a:cs typeface="Calibri" panose="020F0502020204030204" pitchFamily="34" charset="0"/>
              </a:rPr>
              <a:t>NOMMÉS</a:t>
            </a:r>
            <a:r>
              <a:rPr lang="fr-FR" dirty="0">
                <a:latin typeface="Calibri" panose="020F0502020204030204" pitchFamily="34" charset="0"/>
                <a:cs typeface="Calibri" panose="020F0502020204030204" pitchFamily="34" charset="0"/>
              </a:rPr>
              <a:t> ;</a:t>
            </a:r>
            <a:endParaRPr lang="fr-FR" dirty="0"/>
          </a:p>
        </p:txBody>
      </p:sp>
      <p:sp>
        <p:nvSpPr>
          <p:cNvPr id="9" name="ZoneTexte 8">
            <a:extLst>
              <a:ext uri="{FF2B5EF4-FFF2-40B4-BE49-F238E27FC236}">
                <a16:creationId xmlns:a16="http://schemas.microsoft.com/office/drawing/2014/main" id="{DCC46EBF-1F43-75CB-77B1-9D9488E6A55B}"/>
              </a:ext>
            </a:extLst>
          </p:cNvPr>
          <p:cNvSpPr txBox="1"/>
          <p:nvPr/>
        </p:nvSpPr>
        <p:spPr>
          <a:xfrm>
            <a:off x="595223" y="6329980"/>
            <a:ext cx="10583396" cy="369332"/>
          </a:xfrm>
          <a:prstGeom prst="rect">
            <a:avLst/>
          </a:prstGeom>
          <a:noFill/>
        </p:spPr>
        <p:txBody>
          <a:bodyPr wrap="square">
            <a:spAutoFit/>
          </a:bodyPr>
          <a:lstStyle/>
          <a:p>
            <a:r>
              <a:rPr lang="fr-FR" b="1" dirty="0">
                <a:latin typeface="Calibri" panose="020F0502020204030204" pitchFamily="34" charset="0"/>
                <a:cs typeface="Calibri" panose="020F0502020204030204" pitchFamily="34" charset="0"/>
              </a:rPr>
              <a:t>C.	PRÉSENTER ces 12 ou 18 MOTS CLÉS</a:t>
            </a:r>
            <a:r>
              <a:rPr lang="fr-FR" dirty="0">
                <a:latin typeface="Calibri" panose="020F0502020204030204" pitchFamily="34" charset="0"/>
                <a:cs typeface="Calibri" panose="020F0502020204030204" pitchFamily="34" charset="0"/>
              </a:rPr>
              <a:t> à la classe, </a:t>
            </a:r>
            <a:r>
              <a:rPr lang="fr-FR" b="1" dirty="0">
                <a:latin typeface="Calibri" panose="020F0502020204030204" pitchFamily="34" charset="0"/>
                <a:cs typeface="Calibri" panose="020F0502020204030204" pitchFamily="34" charset="0"/>
              </a:rPr>
              <a:t>par ENSEMBLE</a:t>
            </a:r>
            <a:r>
              <a:rPr lang="fr-FR" dirty="0">
                <a:latin typeface="Calibri" panose="020F0502020204030204" pitchFamily="34" charset="0"/>
                <a:cs typeface="Calibri" panose="020F0502020204030204" pitchFamily="34" charset="0"/>
              </a:rPr>
              <a:t> et </a:t>
            </a:r>
            <a:r>
              <a:rPr lang="fr-FR" b="1" dirty="0">
                <a:latin typeface="Calibri" panose="020F0502020204030204" pitchFamily="34" charset="0"/>
                <a:cs typeface="Calibri" panose="020F0502020204030204" pitchFamily="34" charset="0"/>
              </a:rPr>
              <a:t>dans L’ORDRE</a:t>
            </a:r>
            <a:r>
              <a:rPr lang="fr-FR" dirty="0">
                <a:latin typeface="Calibri" panose="020F0502020204030204" pitchFamily="34" charset="0"/>
                <a:cs typeface="Calibri" panose="020F0502020204030204" pitchFamily="34" charset="0"/>
              </a:rPr>
              <a:t> que vous avez </a:t>
            </a:r>
            <a:r>
              <a:rPr lang="fr-FR" b="1" dirty="0">
                <a:latin typeface="Calibri" panose="020F0502020204030204" pitchFamily="34" charset="0"/>
                <a:cs typeface="Calibri" panose="020F0502020204030204" pitchFamily="34" charset="0"/>
              </a:rPr>
              <a:t>CHOISI</a:t>
            </a:r>
            <a:r>
              <a:rPr lang="fr-FR" dirty="0">
                <a:latin typeface="Calibri" panose="020F0502020204030204" pitchFamily="34" charset="0"/>
                <a:cs typeface="Calibri" panose="020F0502020204030204" pitchFamily="34" charset="0"/>
              </a:rPr>
              <a:t>.</a:t>
            </a:r>
            <a:endParaRPr lang="fr-FR" dirty="0"/>
          </a:p>
        </p:txBody>
      </p:sp>
      <p:graphicFrame>
        <p:nvGraphicFramePr>
          <p:cNvPr id="3" name="Tableau 2">
            <a:extLst>
              <a:ext uri="{FF2B5EF4-FFF2-40B4-BE49-F238E27FC236}">
                <a16:creationId xmlns:a16="http://schemas.microsoft.com/office/drawing/2014/main" id="{164709CC-9D0D-C100-C104-2350EF837EBA}"/>
              </a:ext>
            </a:extLst>
          </p:cNvPr>
          <p:cNvGraphicFramePr>
            <a:graphicFrameLocks noGrp="1"/>
          </p:cNvGraphicFramePr>
          <p:nvPr>
            <p:extLst>
              <p:ext uri="{D42A27DB-BD31-4B8C-83A1-F6EECF244321}">
                <p14:modId xmlns:p14="http://schemas.microsoft.com/office/powerpoint/2010/main" val="45143506"/>
              </p:ext>
            </p:extLst>
          </p:nvPr>
        </p:nvGraphicFramePr>
        <p:xfrm>
          <a:off x="715993" y="1630818"/>
          <a:ext cx="7332453" cy="4627375"/>
        </p:xfrm>
        <a:graphic>
          <a:graphicData uri="http://schemas.openxmlformats.org/drawingml/2006/table">
            <a:tbl>
              <a:tblPr firstRow="1" firstCol="1" bandRow="1">
                <a:tableStyleId>{5940675A-B579-460E-94D1-54222C63F5DA}</a:tableStyleId>
              </a:tblPr>
              <a:tblGrid>
                <a:gridCol w="276555">
                  <a:extLst>
                    <a:ext uri="{9D8B030D-6E8A-4147-A177-3AD203B41FA5}">
                      <a16:colId xmlns:a16="http://schemas.microsoft.com/office/drawing/2014/main" val="3495130293"/>
                    </a:ext>
                  </a:extLst>
                </a:gridCol>
                <a:gridCol w="2351966">
                  <a:extLst>
                    <a:ext uri="{9D8B030D-6E8A-4147-A177-3AD203B41FA5}">
                      <a16:colId xmlns:a16="http://schemas.microsoft.com/office/drawing/2014/main" val="2435661479"/>
                    </a:ext>
                  </a:extLst>
                </a:gridCol>
                <a:gridCol w="2351966">
                  <a:extLst>
                    <a:ext uri="{9D8B030D-6E8A-4147-A177-3AD203B41FA5}">
                      <a16:colId xmlns:a16="http://schemas.microsoft.com/office/drawing/2014/main" val="3130466483"/>
                    </a:ext>
                  </a:extLst>
                </a:gridCol>
                <a:gridCol w="2351966">
                  <a:extLst>
                    <a:ext uri="{9D8B030D-6E8A-4147-A177-3AD203B41FA5}">
                      <a16:colId xmlns:a16="http://schemas.microsoft.com/office/drawing/2014/main" val="1768863304"/>
                    </a:ext>
                  </a:extLst>
                </a:gridCol>
              </a:tblGrid>
              <a:tr h="732355">
                <a:tc>
                  <a:txBody>
                    <a:bodyPr/>
                    <a:lstStyle/>
                    <a:p>
                      <a:pPr>
                        <a:tabLst>
                          <a:tab pos="457200" algn="l"/>
                        </a:tabLst>
                      </a:pPr>
                      <a:r>
                        <a:rPr lang="fr-FR"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tabLst>
                          <a:tab pos="457200" algn="l"/>
                        </a:tabLst>
                      </a:pPr>
                      <a:r>
                        <a:rPr lang="fr-FR" sz="1100" dirty="0">
                          <a:effectLst/>
                        </a:rPr>
                        <a:t>ENSEMBLE 1</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tabLst>
                          <a:tab pos="457200" algn="l"/>
                        </a:tabLst>
                      </a:pPr>
                      <a:r>
                        <a:rPr lang="fr-FR" sz="1100">
                          <a:effectLst/>
                        </a:rPr>
                        <a:t>ENSEMBLE 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tabLst>
                          <a:tab pos="457200" algn="l"/>
                        </a:tabLst>
                      </a:pPr>
                      <a:r>
                        <a:rPr lang="fr-FR" sz="1100" dirty="0">
                          <a:effectLst/>
                        </a:rPr>
                        <a:t>ENSEMBLE 3</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4286519"/>
                  </a:ext>
                </a:extLst>
              </a:tr>
              <a:tr h="649170">
                <a:tc>
                  <a:txBody>
                    <a:bodyPr/>
                    <a:lstStyle/>
                    <a:p>
                      <a:pPr algn="ctr">
                        <a:tabLst>
                          <a:tab pos="457200" algn="l"/>
                        </a:tabLst>
                      </a:pPr>
                      <a:r>
                        <a:rPr lang="fr-FR" sz="1800" b="1" dirty="0">
                          <a:effectLst/>
                        </a:rPr>
                        <a:t>1</a:t>
                      </a: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tabLst>
                          <a:tab pos="457200" algn="l"/>
                        </a:tabLst>
                      </a:pPr>
                      <a:r>
                        <a:rPr lang="fr-FR" sz="1100" dirty="0">
                          <a:effectLst/>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tabLst>
                          <a:tab pos="457200" algn="l"/>
                        </a:tabLst>
                      </a:pPr>
                      <a:r>
                        <a:rPr lang="fr-FR" sz="1100" dirty="0">
                          <a:effectLst/>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tabLst>
                          <a:tab pos="457200" algn="l"/>
                        </a:tabLst>
                      </a:pPr>
                      <a:r>
                        <a:rPr lang="fr-FR" sz="1100" dirty="0">
                          <a:effectLst/>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79000233"/>
                  </a:ext>
                </a:extLst>
              </a:tr>
              <a:tr h="649170">
                <a:tc>
                  <a:txBody>
                    <a:bodyPr/>
                    <a:lstStyle/>
                    <a:p>
                      <a:pPr algn="ctr">
                        <a:tabLst>
                          <a:tab pos="457200" algn="l"/>
                        </a:tabLs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nchor="ctr"/>
                </a:tc>
                <a:tc>
                  <a:txBody>
                    <a:bodyPr/>
                    <a:lstStyle/>
                    <a:p>
                      <a:pPr>
                        <a:tabLst>
                          <a:tab pos="457200" algn="l"/>
                        </a:tabLs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tabLst>
                          <a:tab pos="457200" algn="l"/>
                        </a:tabLs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tabLst>
                          <a:tab pos="457200" algn="l"/>
                        </a:tabLs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8625708"/>
                  </a:ext>
                </a:extLst>
              </a:tr>
              <a:tr h="649170">
                <a:tc>
                  <a:txBody>
                    <a:bodyPr/>
                    <a:lstStyle/>
                    <a:p>
                      <a:pPr algn="ctr">
                        <a:tabLst>
                          <a:tab pos="457200" algn="l"/>
                        </a:tabLs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nchor="ctr"/>
                </a:tc>
                <a:tc>
                  <a:txBody>
                    <a:bodyPr/>
                    <a:lstStyle/>
                    <a:p>
                      <a:pPr>
                        <a:tabLst>
                          <a:tab pos="457200" algn="l"/>
                        </a:tabLs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tabLst>
                          <a:tab pos="457200" algn="l"/>
                        </a:tabLs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tabLst>
                          <a:tab pos="457200" algn="l"/>
                        </a:tabLs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02772992"/>
                  </a:ext>
                </a:extLst>
              </a:tr>
              <a:tr h="649170">
                <a:tc>
                  <a:txBody>
                    <a:bodyPr/>
                    <a:lstStyle/>
                    <a:p>
                      <a:pPr algn="ctr">
                        <a:tabLst>
                          <a:tab pos="457200" algn="l"/>
                        </a:tabLs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nchor="ctr"/>
                </a:tc>
                <a:tc>
                  <a:txBody>
                    <a:bodyPr/>
                    <a:lstStyle/>
                    <a:p>
                      <a:pPr>
                        <a:tabLst>
                          <a:tab pos="457200" algn="l"/>
                        </a:tabLs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tabLst>
                          <a:tab pos="457200" algn="l"/>
                        </a:tabLs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tabLst>
                          <a:tab pos="457200" algn="l"/>
                        </a:tabLs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87579409"/>
                  </a:ext>
                </a:extLst>
              </a:tr>
              <a:tr h="649170">
                <a:tc>
                  <a:txBody>
                    <a:bodyPr/>
                    <a:lstStyle/>
                    <a:p>
                      <a:pPr algn="ctr">
                        <a:tabLst>
                          <a:tab pos="457200" algn="l"/>
                        </a:tabLs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nchor="ctr"/>
                </a:tc>
                <a:tc>
                  <a:txBody>
                    <a:bodyPr/>
                    <a:lstStyle/>
                    <a:p>
                      <a:pPr>
                        <a:tabLst>
                          <a:tab pos="457200" algn="l"/>
                        </a:tabLs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tabLst>
                          <a:tab pos="457200" algn="l"/>
                        </a:tabLs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tabLst>
                          <a:tab pos="457200" algn="l"/>
                        </a:tabLs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5723624"/>
                  </a:ext>
                </a:extLst>
              </a:tr>
              <a:tr h="649170">
                <a:tc>
                  <a:txBody>
                    <a:bodyPr/>
                    <a:lstStyle/>
                    <a:p>
                      <a:pPr algn="ctr">
                        <a:tabLst>
                          <a:tab pos="457200" algn="l"/>
                        </a:tabLs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nchor="ctr"/>
                </a:tc>
                <a:tc>
                  <a:txBody>
                    <a:bodyPr/>
                    <a:lstStyle/>
                    <a:p>
                      <a:pPr>
                        <a:tabLst>
                          <a:tab pos="457200" algn="l"/>
                        </a:tabLs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tabLst>
                          <a:tab pos="457200" algn="l"/>
                        </a:tabLs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tabLst>
                          <a:tab pos="457200" algn="l"/>
                        </a:tabLs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0904620"/>
                  </a:ext>
                </a:extLst>
              </a:tr>
            </a:tbl>
          </a:graphicData>
        </a:graphic>
      </p:graphicFrame>
      <p:graphicFrame>
        <p:nvGraphicFramePr>
          <p:cNvPr id="7" name="Tableau 6">
            <a:extLst>
              <a:ext uri="{FF2B5EF4-FFF2-40B4-BE49-F238E27FC236}">
                <a16:creationId xmlns:a16="http://schemas.microsoft.com/office/drawing/2014/main" id="{EF42D4C5-5C0D-453C-3C3B-AD5301F78C6B}"/>
              </a:ext>
            </a:extLst>
          </p:cNvPr>
          <p:cNvGraphicFramePr>
            <a:graphicFrameLocks noGrp="1"/>
          </p:cNvGraphicFramePr>
          <p:nvPr>
            <p:extLst>
              <p:ext uri="{D42A27DB-BD31-4B8C-83A1-F6EECF244321}">
                <p14:modId xmlns:p14="http://schemas.microsoft.com/office/powerpoint/2010/main" val="1964083347"/>
              </p:ext>
            </p:extLst>
          </p:nvPr>
        </p:nvGraphicFramePr>
        <p:xfrm>
          <a:off x="8124869" y="3120023"/>
          <a:ext cx="3956482" cy="3138170"/>
        </p:xfrm>
        <a:graphic>
          <a:graphicData uri="http://schemas.openxmlformats.org/drawingml/2006/table">
            <a:tbl>
              <a:tblPr firstRow="1" firstCol="1" bandRow="1">
                <a:tableStyleId>{5940675A-B579-460E-94D1-54222C63F5DA}</a:tableStyleId>
              </a:tblPr>
              <a:tblGrid>
                <a:gridCol w="2642207">
                  <a:extLst>
                    <a:ext uri="{9D8B030D-6E8A-4147-A177-3AD203B41FA5}">
                      <a16:colId xmlns:a16="http://schemas.microsoft.com/office/drawing/2014/main" val="531476640"/>
                    </a:ext>
                  </a:extLst>
                </a:gridCol>
                <a:gridCol w="641726">
                  <a:extLst>
                    <a:ext uri="{9D8B030D-6E8A-4147-A177-3AD203B41FA5}">
                      <a16:colId xmlns:a16="http://schemas.microsoft.com/office/drawing/2014/main" val="3014387321"/>
                    </a:ext>
                  </a:extLst>
                </a:gridCol>
                <a:gridCol w="672549">
                  <a:extLst>
                    <a:ext uri="{9D8B030D-6E8A-4147-A177-3AD203B41FA5}">
                      <a16:colId xmlns:a16="http://schemas.microsoft.com/office/drawing/2014/main" val="346122519"/>
                    </a:ext>
                  </a:extLst>
                </a:gridCol>
              </a:tblGrid>
              <a:tr h="0">
                <a:tc>
                  <a:txBody>
                    <a:bodyPr/>
                    <a:lstStyle/>
                    <a:p>
                      <a:pPr algn="ctr">
                        <a:spcBef>
                          <a:spcPts val="600"/>
                        </a:spcBef>
                        <a:spcAft>
                          <a:spcPts val="600"/>
                        </a:spcAft>
                        <a:tabLst>
                          <a:tab pos="6659880" algn="r"/>
                        </a:tabLst>
                      </a:pPr>
                      <a:r>
                        <a:rPr lang="fr-FR" sz="1100" dirty="0">
                          <a:effectLst/>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tabLst>
                          <a:tab pos="6659880" algn="r"/>
                        </a:tabLst>
                      </a:pPr>
                      <a:r>
                        <a:rPr lang="fr-FR" sz="1100">
                          <a:effectLst/>
                        </a:rPr>
                        <a:t>À l’ORAL</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tabLst>
                          <a:tab pos="6659880" algn="r"/>
                        </a:tabLst>
                      </a:pPr>
                      <a:r>
                        <a:rPr lang="fr-FR" sz="1100">
                          <a:effectLst/>
                        </a:rPr>
                        <a:t>À l’ÉCRIT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1923203"/>
                  </a:ext>
                </a:extLst>
              </a:tr>
              <a:tr h="288290">
                <a:tc>
                  <a:txBody>
                    <a:bodyPr/>
                    <a:lstStyle/>
                    <a:p>
                      <a:pPr>
                        <a:spcBef>
                          <a:spcPts val="600"/>
                        </a:spcBef>
                        <a:spcAft>
                          <a:spcPts val="600"/>
                        </a:spcAft>
                        <a:tabLst>
                          <a:tab pos="810260" algn="l"/>
                        </a:tabLst>
                      </a:pPr>
                      <a:r>
                        <a:rPr lang="fr-FR" sz="1100" b="1" dirty="0">
                          <a:effectLst/>
                        </a:rPr>
                        <a:t>1 ) </a:t>
                      </a:r>
                      <a:r>
                        <a:rPr lang="fr-FR" sz="1100" b="1" dirty="0">
                          <a:solidFill>
                            <a:srgbClr val="FF0000"/>
                          </a:solidFill>
                          <a:effectLst/>
                        </a:rPr>
                        <a:t>FORME : </a:t>
                      </a:r>
                      <a:r>
                        <a:rPr lang="fr-FR" sz="1100" dirty="0">
                          <a:effectLst/>
                        </a:rPr>
                        <a:t>	Document ci-dessus convenablement renseigné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Bef>
                          <a:spcPts val="600"/>
                        </a:spcBef>
                        <a:spcAft>
                          <a:spcPts val="600"/>
                        </a:spcAft>
                        <a:tabLst>
                          <a:tab pos="6659880" algn="r"/>
                        </a:tabLst>
                      </a:pPr>
                      <a:r>
                        <a:rPr lang="fr-FR" sz="1100">
                          <a:effectLst/>
                        </a:rPr>
                        <a:t>/ 3 pts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Bef>
                          <a:spcPts val="600"/>
                        </a:spcBef>
                        <a:spcAft>
                          <a:spcPts val="600"/>
                        </a:spcAft>
                        <a:tabLst>
                          <a:tab pos="6659880" algn="r"/>
                        </a:tabLst>
                      </a:pPr>
                      <a:r>
                        <a:rPr lang="fr-FR" sz="1100">
                          <a:effectLst/>
                        </a:rPr>
                        <a:t>/ 3 pts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4028113"/>
                  </a:ext>
                </a:extLst>
              </a:tr>
              <a:tr h="288290">
                <a:tc>
                  <a:txBody>
                    <a:bodyPr/>
                    <a:lstStyle/>
                    <a:p>
                      <a:pPr>
                        <a:spcBef>
                          <a:spcPts val="600"/>
                        </a:spcBef>
                        <a:spcAft>
                          <a:spcPts val="600"/>
                        </a:spcAft>
                        <a:tabLst>
                          <a:tab pos="810260" algn="l"/>
                        </a:tabLst>
                      </a:pPr>
                      <a:r>
                        <a:rPr lang="fr-FR" sz="1100" b="1" dirty="0">
                          <a:effectLst/>
                        </a:rPr>
                        <a:t>2 ) </a:t>
                      </a:r>
                      <a:r>
                        <a:rPr lang="fr-FR" sz="1100" b="1" kern="1200" dirty="0">
                          <a:solidFill>
                            <a:srgbClr val="FF0000"/>
                          </a:solidFill>
                          <a:effectLst/>
                          <a:latin typeface="+mn-lt"/>
                          <a:ea typeface="+mn-ea"/>
                          <a:cs typeface="+mn-cs"/>
                        </a:rPr>
                        <a:t>FORME :</a:t>
                      </a:r>
                      <a:r>
                        <a:rPr lang="fr-FR" sz="1100" dirty="0">
                          <a:effectLst/>
                        </a:rPr>
                        <a:t> 	Phrases simples bien matérialisées et exposé compréhensible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Bef>
                          <a:spcPts val="600"/>
                        </a:spcBef>
                        <a:spcAft>
                          <a:spcPts val="600"/>
                        </a:spcAft>
                        <a:tabLst>
                          <a:tab pos="6659880" algn="r"/>
                        </a:tabLst>
                      </a:pPr>
                      <a:r>
                        <a:rPr lang="fr-FR" sz="1100">
                          <a:effectLst/>
                        </a:rPr>
                        <a:t>/ 4 pts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Bef>
                          <a:spcPts val="600"/>
                        </a:spcBef>
                        <a:spcAft>
                          <a:spcPts val="600"/>
                        </a:spcAft>
                        <a:tabLst>
                          <a:tab pos="6659880" algn="r"/>
                        </a:tabLst>
                      </a:pPr>
                      <a:r>
                        <a:rPr lang="fr-FR" sz="1100">
                          <a:effectLst/>
                        </a:rPr>
                        <a:t>/ 4 pts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9977627"/>
                  </a:ext>
                </a:extLst>
              </a:tr>
              <a:tr h="288290">
                <a:tc>
                  <a:txBody>
                    <a:bodyPr/>
                    <a:lstStyle/>
                    <a:p>
                      <a:pPr>
                        <a:spcBef>
                          <a:spcPts val="600"/>
                        </a:spcBef>
                        <a:spcAft>
                          <a:spcPts val="600"/>
                        </a:spcAft>
                        <a:tabLst>
                          <a:tab pos="810260" algn="l"/>
                        </a:tabLst>
                      </a:pPr>
                      <a:r>
                        <a:rPr lang="fr-FR" sz="1100" b="1" dirty="0">
                          <a:effectLst/>
                        </a:rPr>
                        <a:t>3 ) </a:t>
                      </a:r>
                      <a:r>
                        <a:rPr lang="fr-FR" sz="1100" b="1" kern="1200" dirty="0">
                          <a:solidFill>
                            <a:srgbClr val="FF0000"/>
                          </a:solidFill>
                          <a:effectLst/>
                          <a:latin typeface="+mn-lt"/>
                          <a:ea typeface="+mn-ea"/>
                          <a:cs typeface="+mn-cs"/>
                        </a:rPr>
                        <a:t>FORME :</a:t>
                      </a:r>
                      <a:r>
                        <a:rPr lang="fr-FR" sz="1100" dirty="0">
                          <a:effectLst/>
                        </a:rPr>
                        <a:t> 	Bonne élocution (façon de parler) ; style d’écriture convenable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Bef>
                          <a:spcPts val="600"/>
                        </a:spcBef>
                        <a:spcAft>
                          <a:spcPts val="600"/>
                        </a:spcAft>
                        <a:tabLst>
                          <a:tab pos="6659880" algn="r"/>
                        </a:tabLst>
                      </a:pPr>
                      <a:r>
                        <a:rPr lang="fr-FR" sz="1100" dirty="0">
                          <a:effectLst/>
                        </a:rPr>
                        <a:t>/ 2 pts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Bef>
                          <a:spcPts val="600"/>
                        </a:spcBef>
                        <a:spcAft>
                          <a:spcPts val="600"/>
                        </a:spcAft>
                        <a:tabLst>
                          <a:tab pos="6659880" algn="r"/>
                        </a:tabLst>
                      </a:pPr>
                      <a:r>
                        <a:rPr lang="fr-FR" sz="1100">
                          <a:effectLst/>
                        </a:rPr>
                        <a:t>/ 2 pts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092177"/>
                  </a:ext>
                </a:extLst>
              </a:tr>
              <a:tr h="288290">
                <a:tc>
                  <a:txBody>
                    <a:bodyPr/>
                    <a:lstStyle/>
                    <a:p>
                      <a:pPr>
                        <a:spcBef>
                          <a:spcPts val="600"/>
                        </a:spcBef>
                        <a:spcAft>
                          <a:spcPts val="600"/>
                        </a:spcAft>
                        <a:tabLst>
                          <a:tab pos="810260" algn="l"/>
                        </a:tabLst>
                      </a:pPr>
                      <a:r>
                        <a:rPr lang="fr-FR" sz="1100" b="1" dirty="0">
                          <a:effectLst/>
                        </a:rPr>
                        <a:t>4 ) </a:t>
                      </a:r>
                      <a:r>
                        <a:rPr lang="fr-FR" sz="1100" b="1" kern="1200" dirty="0">
                          <a:solidFill>
                            <a:srgbClr val="FF0000"/>
                          </a:solidFill>
                          <a:effectLst/>
                          <a:latin typeface="+mn-lt"/>
                          <a:ea typeface="+mn-ea"/>
                          <a:cs typeface="+mn-cs"/>
                        </a:rPr>
                        <a:t>FORME-FOND :</a:t>
                      </a:r>
                      <a:r>
                        <a:rPr lang="fr-FR" sz="1100" dirty="0">
                          <a:effectLst/>
                        </a:rPr>
                        <a:t> 	Bonne organisation du propos et présence de transitions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Bef>
                          <a:spcPts val="600"/>
                        </a:spcBef>
                        <a:spcAft>
                          <a:spcPts val="600"/>
                        </a:spcAft>
                        <a:tabLst>
                          <a:tab pos="6659880" algn="r"/>
                        </a:tabLst>
                      </a:pPr>
                      <a:r>
                        <a:rPr lang="fr-FR" sz="1100" dirty="0">
                          <a:effectLst/>
                        </a:rPr>
                        <a:t>/ 3 pts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Bef>
                          <a:spcPts val="600"/>
                        </a:spcBef>
                        <a:spcAft>
                          <a:spcPts val="600"/>
                        </a:spcAft>
                        <a:tabLst>
                          <a:tab pos="6659880" algn="r"/>
                        </a:tabLst>
                      </a:pPr>
                      <a:r>
                        <a:rPr lang="fr-FR" sz="1100" dirty="0">
                          <a:effectLst/>
                        </a:rPr>
                        <a:t>/ 3 pts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4327588"/>
                  </a:ext>
                </a:extLst>
              </a:tr>
              <a:tr h="288290">
                <a:tc>
                  <a:txBody>
                    <a:bodyPr/>
                    <a:lstStyle/>
                    <a:p>
                      <a:pPr>
                        <a:spcBef>
                          <a:spcPts val="600"/>
                        </a:spcBef>
                        <a:spcAft>
                          <a:spcPts val="600"/>
                        </a:spcAft>
                        <a:tabLst>
                          <a:tab pos="810260" algn="l"/>
                        </a:tabLst>
                      </a:pPr>
                      <a:r>
                        <a:rPr lang="fr-FR" sz="1100" b="1" dirty="0">
                          <a:effectLst/>
                        </a:rPr>
                        <a:t>5 ) </a:t>
                      </a:r>
                      <a:r>
                        <a:rPr lang="fr-FR" sz="1100" b="1" kern="1200" dirty="0">
                          <a:solidFill>
                            <a:srgbClr val="FF0000"/>
                          </a:solidFill>
                          <a:effectLst/>
                          <a:latin typeface="+mn-lt"/>
                          <a:ea typeface="+mn-ea"/>
                          <a:cs typeface="+mn-cs"/>
                        </a:rPr>
                        <a:t>FOND :</a:t>
                      </a:r>
                      <a:r>
                        <a:rPr lang="fr-FR" sz="1100" dirty="0">
                          <a:effectLst/>
                        </a:rPr>
                        <a:t> 	Propos en rapport avec le thème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Bef>
                          <a:spcPts val="600"/>
                        </a:spcBef>
                        <a:spcAft>
                          <a:spcPts val="600"/>
                        </a:spcAft>
                        <a:tabLst>
                          <a:tab pos="6659880" algn="r"/>
                        </a:tabLst>
                      </a:pPr>
                      <a:r>
                        <a:rPr lang="fr-FR" sz="1100">
                          <a:effectLst/>
                        </a:rPr>
                        <a:t>/ 4 pts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Bef>
                          <a:spcPts val="600"/>
                        </a:spcBef>
                        <a:spcAft>
                          <a:spcPts val="600"/>
                        </a:spcAft>
                        <a:tabLst>
                          <a:tab pos="6659880" algn="r"/>
                        </a:tabLst>
                      </a:pPr>
                      <a:r>
                        <a:rPr lang="fr-FR" sz="1100" dirty="0">
                          <a:effectLst/>
                        </a:rPr>
                        <a:t>/ 4 pts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72226299"/>
                  </a:ext>
                </a:extLst>
              </a:tr>
              <a:tr h="288290">
                <a:tc>
                  <a:txBody>
                    <a:bodyPr/>
                    <a:lstStyle/>
                    <a:p>
                      <a:pPr>
                        <a:spcBef>
                          <a:spcPts val="600"/>
                        </a:spcBef>
                        <a:spcAft>
                          <a:spcPts val="600"/>
                        </a:spcAft>
                        <a:tabLst>
                          <a:tab pos="810260" algn="l"/>
                        </a:tabLst>
                      </a:pPr>
                      <a:r>
                        <a:rPr lang="fr-FR" sz="1100" b="1" dirty="0">
                          <a:effectLst/>
                        </a:rPr>
                        <a:t>6 ) </a:t>
                      </a:r>
                      <a:r>
                        <a:rPr lang="fr-FR" sz="1100" b="1" kern="1200" dirty="0">
                          <a:solidFill>
                            <a:srgbClr val="FF0000"/>
                          </a:solidFill>
                          <a:effectLst/>
                          <a:latin typeface="+mn-lt"/>
                          <a:ea typeface="+mn-ea"/>
                          <a:cs typeface="+mn-cs"/>
                        </a:rPr>
                        <a:t>FOND :</a:t>
                      </a:r>
                      <a:r>
                        <a:rPr lang="fr-FR" sz="1100" dirty="0">
                          <a:effectLst/>
                        </a:rPr>
                        <a:t> 	Bonne qualité des idées exposées.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Bef>
                          <a:spcPts val="600"/>
                        </a:spcBef>
                        <a:spcAft>
                          <a:spcPts val="600"/>
                        </a:spcAft>
                        <a:tabLst>
                          <a:tab pos="6659880" algn="r"/>
                        </a:tabLst>
                      </a:pPr>
                      <a:r>
                        <a:rPr lang="fr-FR" sz="1100">
                          <a:effectLst/>
                        </a:rPr>
                        <a:t>/ 4 pts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Bef>
                          <a:spcPts val="600"/>
                        </a:spcBef>
                        <a:spcAft>
                          <a:spcPts val="600"/>
                        </a:spcAft>
                        <a:tabLst>
                          <a:tab pos="6659880" algn="r"/>
                        </a:tabLst>
                      </a:pPr>
                      <a:r>
                        <a:rPr lang="fr-FR" sz="1100" dirty="0">
                          <a:effectLst/>
                        </a:rPr>
                        <a:t>/ 4 pts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85110896"/>
                  </a:ext>
                </a:extLst>
              </a:tr>
              <a:tr h="288290">
                <a:tc>
                  <a:txBody>
                    <a:bodyPr/>
                    <a:lstStyle/>
                    <a:p>
                      <a:pPr algn="r">
                        <a:spcBef>
                          <a:spcPts val="600"/>
                        </a:spcBef>
                        <a:spcAft>
                          <a:spcPts val="600"/>
                        </a:spcAft>
                        <a:tabLst>
                          <a:tab pos="810260" algn="l"/>
                        </a:tabLs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TOTAL:</a:t>
                      </a:r>
                    </a:p>
                  </a:txBody>
                  <a:tcPr marL="68580" marR="68580" marT="0" marB="0" anchor="ctr"/>
                </a:tc>
                <a:tc gridSpan="2">
                  <a:txBody>
                    <a:bodyPr/>
                    <a:lstStyle/>
                    <a:p>
                      <a:pPr algn="r">
                        <a:spcBef>
                          <a:spcPts val="600"/>
                        </a:spcBef>
                        <a:spcAft>
                          <a:spcPts val="600"/>
                        </a:spcAft>
                        <a:tabLst>
                          <a:tab pos="6659880" algn="r"/>
                        </a:tabLst>
                      </a:pPr>
                      <a:r>
                        <a:rPr lang="fr-FR" sz="1600" dirty="0">
                          <a:effectLst/>
                          <a:latin typeface="Calibri" panose="020F0502020204030204" pitchFamily="34" charset="0"/>
                          <a:ea typeface="Calibri" panose="020F0502020204030204" pitchFamily="34" charset="0"/>
                          <a:cs typeface="Times New Roman" panose="02020603050405020304" pitchFamily="18" charset="0"/>
                        </a:rPr>
                        <a:t>/ 20 pts</a:t>
                      </a:r>
                    </a:p>
                  </a:txBody>
                  <a:tcPr marL="68580" marR="68580" marT="0" marB="0" anchor="ctr"/>
                </a:tc>
                <a:tc hMerge="1">
                  <a:txBody>
                    <a:bodyPr/>
                    <a:lstStyle/>
                    <a:p>
                      <a:pPr algn="r">
                        <a:spcBef>
                          <a:spcPts val="600"/>
                        </a:spcBef>
                        <a:spcAft>
                          <a:spcPts val="600"/>
                        </a:spcAft>
                        <a:tabLst>
                          <a:tab pos="6659880" algn="r"/>
                        </a:tabLs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3138446"/>
                  </a:ext>
                </a:extLst>
              </a:tr>
            </a:tbl>
          </a:graphicData>
        </a:graphic>
      </p:graphicFrame>
      <p:sp>
        <p:nvSpPr>
          <p:cNvPr id="11" name="ZoneTexte 10">
            <a:extLst>
              <a:ext uri="{FF2B5EF4-FFF2-40B4-BE49-F238E27FC236}">
                <a16:creationId xmlns:a16="http://schemas.microsoft.com/office/drawing/2014/main" id="{0D574AE8-938A-8ADB-AA52-4766D3CD78D5}"/>
              </a:ext>
            </a:extLst>
          </p:cNvPr>
          <p:cNvSpPr txBox="1"/>
          <p:nvPr/>
        </p:nvSpPr>
        <p:spPr>
          <a:xfrm>
            <a:off x="8124868" y="2780838"/>
            <a:ext cx="3956482" cy="369332"/>
          </a:xfrm>
          <a:prstGeom prst="rect">
            <a:avLst/>
          </a:prstGeom>
          <a:noFill/>
        </p:spPr>
        <p:txBody>
          <a:bodyPr wrap="square">
            <a:spAutoFit/>
          </a:bodyPr>
          <a:lstStyle/>
          <a:p>
            <a:r>
              <a:rPr lang="fr-FR"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CONSIGNES &amp; BARÈME :</a:t>
            </a:r>
            <a:endParaRPr lang="fr-FR" dirty="0">
              <a:solidFill>
                <a:schemeClr val="bg1"/>
              </a:solidFill>
            </a:endParaRPr>
          </a:p>
        </p:txBody>
      </p:sp>
      <p:sp>
        <p:nvSpPr>
          <p:cNvPr id="2" name="ZoneTexte 1">
            <a:extLst>
              <a:ext uri="{FF2B5EF4-FFF2-40B4-BE49-F238E27FC236}">
                <a16:creationId xmlns:a16="http://schemas.microsoft.com/office/drawing/2014/main" id="{F2E3CFFA-E9E6-6E3A-6174-A9345FEE3F1C}"/>
              </a:ext>
            </a:extLst>
          </p:cNvPr>
          <p:cNvSpPr txBox="1"/>
          <p:nvPr/>
        </p:nvSpPr>
        <p:spPr>
          <a:xfrm>
            <a:off x="-98366" y="468215"/>
            <a:ext cx="4492580" cy="461665"/>
          </a:xfrm>
          <a:prstGeom prst="rect">
            <a:avLst/>
          </a:prstGeom>
          <a:noFill/>
        </p:spPr>
        <p:txBody>
          <a:bodyPr wrap="square">
            <a:spAutoFit/>
          </a:bodyPr>
          <a:lstStyle/>
          <a:p>
            <a:pPr algn="ctr"/>
            <a:r>
              <a:rPr lang="fr-FR" sz="2400" b="1" dirty="0">
                <a:solidFill>
                  <a:srgbClr val="7030A0"/>
                </a:solidFill>
                <a:latin typeface="Calibri" panose="020F0502020204030204" pitchFamily="34" charset="0"/>
                <a:cs typeface="Calibri" panose="020F0502020204030204" pitchFamily="34" charset="0"/>
              </a:rPr>
              <a:t>Séance 1</a:t>
            </a:r>
            <a:r>
              <a:rPr lang="fr-FR" sz="2400" b="1" dirty="0">
                <a:solidFill>
                  <a:srgbClr val="FF0000"/>
                </a:solidFill>
                <a:latin typeface="Calibri" panose="020F0502020204030204" pitchFamily="34" charset="0"/>
                <a:cs typeface="Calibri" panose="020F0502020204030204" pitchFamily="34" charset="0"/>
              </a:rPr>
              <a:t> </a:t>
            </a:r>
            <a:r>
              <a:rPr lang="fr-FR" sz="2400" b="1" dirty="0">
                <a:solidFill>
                  <a:schemeClr val="bg2"/>
                </a:solidFill>
                <a:latin typeface="Calibri" panose="020F0502020204030204" pitchFamily="34" charset="0"/>
                <a:cs typeface="Calibri" panose="020F0502020204030204" pitchFamily="34" charset="0"/>
              </a:rPr>
              <a:t>-</a:t>
            </a:r>
            <a:r>
              <a:rPr lang="fr-FR" sz="2400" b="1" dirty="0">
                <a:solidFill>
                  <a:srgbClr val="FF0000"/>
                </a:solidFill>
                <a:latin typeface="Calibri" panose="020F0502020204030204" pitchFamily="34" charset="0"/>
                <a:cs typeface="Calibri" panose="020F0502020204030204" pitchFamily="34" charset="0"/>
              </a:rPr>
              <a:t> </a:t>
            </a:r>
            <a:r>
              <a:rPr lang="fr-FR" sz="2400" b="1" dirty="0">
                <a:latin typeface="Calibri" panose="020F0502020204030204" pitchFamily="34" charset="0"/>
                <a:cs typeface="Calibri" panose="020F0502020204030204" pitchFamily="34" charset="0"/>
              </a:rPr>
              <a:t>Entrée dans le thème</a:t>
            </a:r>
          </a:p>
        </p:txBody>
      </p:sp>
      <p:sp>
        <p:nvSpPr>
          <p:cNvPr id="10" name="ZoneTexte 9">
            <a:extLst>
              <a:ext uri="{FF2B5EF4-FFF2-40B4-BE49-F238E27FC236}">
                <a16:creationId xmlns:a16="http://schemas.microsoft.com/office/drawing/2014/main" id="{84D53EB1-BA20-E177-0B18-FB15E8E7F97B}"/>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4" name="ZoneTexte 3">
            <a:extLst>
              <a:ext uri="{FF2B5EF4-FFF2-40B4-BE49-F238E27FC236}">
                <a16:creationId xmlns:a16="http://schemas.microsoft.com/office/drawing/2014/main" id="{11FEDFA4-0A42-2BC7-C9F5-BE287E91D25A}"/>
              </a:ext>
            </a:extLst>
          </p:cNvPr>
          <p:cNvSpPr txBox="1"/>
          <p:nvPr/>
        </p:nvSpPr>
        <p:spPr>
          <a:xfrm>
            <a:off x="3568761" y="1883845"/>
            <a:ext cx="2157274" cy="307777"/>
          </a:xfrm>
          <a:prstGeom prst="rect">
            <a:avLst/>
          </a:prstGeom>
          <a:noFill/>
        </p:spPr>
        <p:txBody>
          <a:bodyPr wrap="square" rtlCol="0">
            <a:spAutoFit/>
          </a:bodyPr>
          <a:lstStyle/>
          <a:p>
            <a:r>
              <a:rPr lang="fr-FR" sz="1400" b="1" dirty="0"/>
              <a:t>« Le temps qui passe »</a:t>
            </a:r>
          </a:p>
        </p:txBody>
      </p:sp>
      <p:sp>
        <p:nvSpPr>
          <p:cNvPr id="12" name="ZoneTexte 11">
            <a:extLst>
              <a:ext uri="{FF2B5EF4-FFF2-40B4-BE49-F238E27FC236}">
                <a16:creationId xmlns:a16="http://schemas.microsoft.com/office/drawing/2014/main" id="{66B7C888-B261-66EC-58D6-E0CBD9FA98C7}"/>
              </a:ext>
            </a:extLst>
          </p:cNvPr>
          <p:cNvSpPr txBox="1"/>
          <p:nvPr/>
        </p:nvSpPr>
        <p:spPr>
          <a:xfrm>
            <a:off x="5701335" y="1896740"/>
            <a:ext cx="2390656" cy="307777"/>
          </a:xfrm>
          <a:prstGeom prst="rect">
            <a:avLst/>
          </a:prstGeom>
          <a:noFill/>
        </p:spPr>
        <p:txBody>
          <a:bodyPr wrap="square" rtlCol="0">
            <a:spAutoFit/>
          </a:bodyPr>
          <a:lstStyle/>
          <a:p>
            <a:r>
              <a:rPr lang="fr-FR" sz="1400" b="1" dirty="0"/>
              <a:t>« Le temps qui m’attend »</a:t>
            </a:r>
          </a:p>
        </p:txBody>
      </p:sp>
      <p:sp>
        <p:nvSpPr>
          <p:cNvPr id="13" name="ZoneTexte 12">
            <a:extLst>
              <a:ext uri="{FF2B5EF4-FFF2-40B4-BE49-F238E27FC236}">
                <a16:creationId xmlns:a16="http://schemas.microsoft.com/office/drawing/2014/main" id="{AFC97FF0-D869-DC09-EDFC-652D87637BBA}"/>
              </a:ext>
            </a:extLst>
          </p:cNvPr>
          <p:cNvSpPr txBox="1"/>
          <p:nvPr/>
        </p:nvSpPr>
        <p:spPr>
          <a:xfrm>
            <a:off x="1117339" y="1882540"/>
            <a:ext cx="2157274" cy="307777"/>
          </a:xfrm>
          <a:prstGeom prst="rect">
            <a:avLst/>
          </a:prstGeom>
          <a:noFill/>
        </p:spPr>
        <p:txBody>
          <a:bodyPr wrap="square" rtlCol="0">
            <a:spAutoFit/>
          </a:bodyPr>
          <a:lstStyle/>
          <a:p>
            <a:r>
              <a:rPr lang="fr-FR" sz="1400" b="1" dirty="0"/>
              <a:t>« Le temps d’antan »</a:t>
            </a:r>
          </a:p>
        </p:txBody>
      </p:sp>
      <p:grpSp>
        <p:nvGrpSpPr>
          <p:cNvPr id="20" name="Groupe 19">
            <a:extLst>
              <a:ext uri="{FF2B5EF4-FFF2-40B4-BE49-F238E27FC236}">
                <a16:creationId xmlns:a16="http://schemas.microsoft.com/office/drawing/2014/main" id="{27F27992-A2E0-E10D-601C-6B8CC75A39FD}"/>
              </a:ext>
            </a:extLst>
          </p:cNvPr>
          <p:cNvGrpSpPr/>
          <p:nvPr/>
        </p:nvGrpSpPr>
        <p:grpSpPr>
          <a:xfrm>
            <a:off x="8263499" y="1700800"/>
            <a:ext cx="3817851" cy="836099"/>
            <a:chOff x="8263499" y="1700800"/>
            <a:chExt cx="3817851" cy="836099"/>
          </a:xfrm>
        </p:grpSpPr>
        <p:pic>
          <p:nvPicPr>
            <p:cNvPr id="15" name="Image 14">
              <a:extLst>
                <a:ext uri="{FF2B5EF4-FFF2-40B4-BE49-F238E27FC236}">
                  <a16:creationId xmlns:a16="http://schemas.microsoft.com/office/drawing/2014/main" id="{9E49AC65-D00F-7BA9-12FC-74CD77499309}"/>
                </a:ext>
              </a:extLst>
            </p:cNvPr>
            <p:cNvPicPr>
              <a:picLocks noChangeAspect="1"/>
            </p:cNvPicPr>
            <p:nvPr/>
          </p:nvPicPr>
          <p:blipFill>
            <a:blip r:embed="rId4"/>
            <a:stretch>
              <a:fillRect/>
            </a:stretch>
          </p:blipFill>
          <p:spPr>
            <a:xfrm>
              <a:off x="8263499" y="2035662"/>
              <a:ext cx="398026" cy="479254"/>
            </a:xfrm>
            <a:prstGeom prst="rect">
              <a:avLst/>
            </a:prstGeom>
          </p:spPr>
        </p:pic>
        <p:sp>
          <p:nvSpPr>
            <p:cNvPr id="17" name="ZoneTexte 16">
              <a:extLst>
                <a:ext uri="{FF2B5EF4-FFF2-40B4-BE49-F238E27FC236}">
                  <a16:creationId xmlns:a16="http://schemas.microsoft.com/office/drawing/2014/main" id="{B1F547E1-9156-FCBC-20B1-12E6410F5C13}"/>
                </a:ext>
              </a:extLst>
            </p:cNvPr>
            <p:cNvSpPr txBox="1"/>
            <p:nvPr/>
          </p:nvSpPr>
          <p:spPr>
            <a:xfrm>
              <a:off x="8661525" y="2013679"/>
              <a:ext cx="2657504" cy="523220"/>
            </a:xfrm>
            <a:prstGeom prst="rect">
              <a:avLst/>
            </a:prstGeom>
            <a:noFill/>
          </p:spPr>
          <p:txBody>
            <a:bodyPr wrap="square">
              <a:spAutoFit/>
            </a:bodyPr>
            <a:lstStyle/>
            <a:p>
              <a:pPr rtl="0">
                <a:lnSpc>
                  <a:spcPct val="100000"/>
                </a:lnSpc>
              </a:pPr>
              <a:r>
                <a:rPr lang="fr-FR" sz="1400" b="1" i="0" u="none" strike="noStrike" dirty="0">
                  <a:solidFill>
                    <a:schemeClr val="accent5">
                      <a:lumMod val="75000"/>
                    </a:schemeClr>
                  </a:solidFill>
                  <a:effectLst/>
                  <a:latin typeface="Calibri, sans-serif"/>
                </a:rPr>
                <a:t>L’épreuve de français au BAC PRO </a:t>
              </a:r>
            </a:p>
            <a:p>
              <a:pPr rtl="0">
                <a:lnSpc>
                  <a:spcPct val="100000"/>
                </a:lnSpc>
              </a:pPr>
              <a:r>
                <a:rPr lang="fr-FR" sz="1400" b="1" i="0" u="none" strike="noStrike" dirty="0">
                  <a:solidFill>
                    <a:schemeClr val="accent5">
                      <a:lumMod val="75000"/>
                    </a:schemeClr>
                  </a:solidFill>
                  <a:effectLst/>
                  <a:latin typeface="Calibri, sans-serif"/>
                </a:rPr>
                <a:t>– Compétences d’écriture</a:t>
              </a:r>
              <a:endParaRPr lang="fr-FR" sz="1400" i="0" u="none" strike="noStrike" dirty="0">
                <a:solidFill>
                  <a:schemeClr val="accent5">
                    <a:lumMod val="75000"/>
                  </a:schemeClr>
                </a:solidFill>
                <a:effectLst/>
              </a:endParaRPr>
            </a:p>
          </p:txBody>
        </p:sp>
        <p:pic>
          <p:nvPicPr>
            <p:cNvPr id="19" name="Image 18">
              <a:hlinkClick r:id="rId5"/>
              <a:extLst>
                <a:ext uri="{FF2B5EF4-FFF2-40B4-BE49-F238E27FC236}">
                  <a16:creationId xmlns:a16="http://schemas.microsoft.com/office/drawing/2014/main" id="{199B35E6-1965-9BE1-17CF-2F1E30311A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67234" y="1700800"/>
              <a:ext cx="814116" cy="814116"/>
            </a:xfrm>
            <a:prstGeom prst="rect">
              <a:avLst/>
            </a:prstGeom>
          </p:spPr>
        </p:pic>
      </p:grpSp>
    </p:spTree>
    <p:extLst>
      <p:ext uri="{BB962C8B-B14F-4D97-AF65-F5344CB8AC3E}">
        <p14:creationId xmlns:p14="http://schemas.microsoft.com/office/powerpoint/2010/main" val="326914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down)">
                                      <p:cBhvr>
                                        <p:cTn id="54" dur="580">
                                          <p:stCondLst>
                                            <p:cond delay="0"/>
                                          </p:stCondLst>
                                        </p:cTn>
                                        <p:tgtEl>
                                          <p:spTgt spid="7"/>
                                        </p:tgtEl>
                                      </p:cBhvr>
                                    </p:animEffect>
                                    <p:anim calcmode="lin" valueType="num">
                                      <p:cBhvr>
                                        <p:cTn id="5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0" dur="26">
                                          <p:stCondLst>
                                            <p:cond delay="650"/>
                                          </p:stCondLst>
                                        </p:cTn>
                                        <p:tgtEl>
                                          <p:spTgt spid="7"/>
                                        </p:tgtEl>
                                      </p:cBhvr>
                                      <p:to x="100000" y="60000"/>
                                    </p:animScale>
                                    <p:animScale>
                                      <p:cBhvr>
                                        <p:cTn id="61" dur="166" decel="50000">
                                          <p:stCondLst>
                                            <p:cond delay="676"/>
                                          </p:stCondLst>
                                        </p:cTn>
                                        <p:tgtEl>
                                          <p:spTgt spid="7"/>
                                        </p:tgtEl>
                                      </p:cBhvr>
                                      <p:to x="100000" y="100000"/>
                                    </p:animScale>
                                    <p:animScale>
                                      <p:cBhvr>
                                        <p:cTn id="62" dur="26">
                                          <p:stCondLst>
                                            <p:cond delay="1312"/>
                                          </p:stCondLst>
                                        </p:cTn>
                                        <p:tgtEl>
                                          <p:spTgt spid="7"/>
                                        </p:tgtEl>
                                      </p:cBhvr>
                                      <p:to x="100000" y="80000"/>
                                    </p:animScale>
                                    <p:animScale>
                                      <p:cBhvr>
                                        <p:cTn id="63" dur="166" decel="50000">
                                          <p:stCondLst>
                                            <p:cond delay="1338"/>
                                          </p:stCondLst>
                                        </p:cTn>
                                        <p:tgtEl>
                                          <p:spTgt spid="7"/>
                                        </p:tgtEl>
                                      </p:cBhvr>
                                      <p:to x="100000" y="100000"/>
                                    </p:animScale>
                                    <p:animScale>
                                      <p:cBhvr>
                                        <p:cTn id="64" dur="26">
                                          <p:stCondLst>
                                            <p:cond delay="1642"/>
                                          </p:stCondLst>
                                        </p:cTn>
                                        <p:tgtEl>
                                          <p:spTgt spid="7"/>
                                        </p:tgtEl>
                                      </p:cBhvr>
                                      <p:to x="100000" y="90000"/>
                                    </p:animScale>
                                    <p:animScale>
                                      <p:cBhvr>
                                        <p:cTn id="65" dur="166" decel="50000">
                                          <p:stCondLst>
                                            <p:cond delay="1668"/>
                                          </p:stCondLst>
                                        </p:cTn>
                                        <p:tgtEl>
                                          <p:spTgt spid="7"/>
                                        </p:tgtEl>
                                      </p:cBhvr>
                                      <p:to x="100000" y="100000"/>
                                    </p:animScale>
                                    <p:animScale>
                                      <p:cBhvr>
                                        <p:cTn id="66" dur="26">
                                          <p:stCondLst>
                                            <p:cond delay="1808"/>
                                          </p:stCondLst>
                                        </p:cTn>
                                        <p:tgtEl>
                                          <p:spTgt spid="7"/>
                                        </p:tgtEl>
                                      </p:cBhvr>
                                      <p:to x="100000" y="95000"/>
                                    </p:animScale>
                                    <p:animScale>
                                      <p:cBhvr>
                                        <p:cTn id="67" dur="166" decel="50000">
                                          <p:stCondLst>
                                            <p:cond delay="1834"/>
                                          </p:stCondLst>
                                        </p:cTn>
                                        <p:tgtEl>
                                          <p:spTgt spid="7"/>
                                        </p:tgtEl>
                                      </p:cBhvr>
                                      <p:to x="100000" y="100000"/>
                                    </p:animScale>
                                  </p:childTnLst>
                                </p:cTn>
                              </p:par>
                              <p:par>
                                <p:cTn id="68" presetID="26"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down)">
                                      <p:cBhvr>
                                        <p:cTn id="70" dur="580">
                                          <p:stCondLst>
                                            <p:cond delay="0"/>
                                          </p:stCondLst>
                                        </p:cTn>
                                        <p:tgtEl>
                                          <p:spTgt spid="11"/>
                                        </p:tgtEl>
                                      </p:cBhvr>
                                    </p:animEffect>
                                    <p:anim calcmode="lin" valueType="num">
                                      <p:cBhvr>
                                        <p:cTn id="7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6" dur="26">
                                          <p:stCondLst>
                                            <p:cond delay="650"/>
                                          </p:stCondLst>
                                        </p:cTn>
                                        <p:tgtEl>
                                          <p:spTgt spid="11"/>
                                        </p:tgtEl>
                                      </p:cBhvr>
                                      <p:to x="100000" y="60000"/>
                                    </p:animScale>
                                    <p:animScale>
                                      <p:cBhvr>
                                        <p:cTn id="77" dur="166" decel="50000">
                                          <p:stCondLst>
                                            <p:cond delay="676"/>
                                          </p:stCondLst>
                                        </p:cTn>
                                        <p:tgtEl>
                                          <p:spTgt spid="11"/>
                                        </p:tgtEl>
                                      </p:cBhvr>
                                      <p:to x="100000" y="100000"/>
                                    </p:animScale>
                                    <p:animScale>
                                      <p:cBhvr>
                                        <p:cTn id="78" dur="26">
                                          <p:stCondLst>
                                            <p:cond delay="1312"/>
                                          </p:stCondLst>
                                        </p:cTn>
                                        <p:tgtEl>
                                          <p:spTgt spid="11"/>
                                        </p:tgtEl>
                                      </p:cBhvr>
                                      <p:to x="100000" y="80000"/>
                                    </p:animScale>
                                    <p:animScale>
                                      <p:cBhvr>
                                        <p:cTn id="79" dur="166" decel="50000">
                                          <p:stCondLst>
                                            <p:cond delay="1338"/>
                                          </p:stCondLst>
                                        </p:cTn>
                                        <p:tgtEl>
                                          <p:spTgt spid="11"/>
                                        </p:tgtEl>
                                      </p:cBhvr>
                                      <p:to x="100000" y="100000"/>
                                    </p:animScale>
                                    <p:animScale>
                                      <p:cBhvr>
                                        <p:cTn id="80" dur="26">
                                          <p:stCondLst>
                                            <p:cond delay="1642"/>
                                          </p:stCondLst>
                                        </p:cTn>
                                        <p:tgtEl>
                                          <p:spTgt spid="11"/>
                                        </p:tgtEl>
                                      </p:cBhvr>
                                      <p:to x="100000" y="90000"/>
                                    </p:animScale>
                                    <p:animScale>
                                      <p:cBhvr>
                                        <p:cTn id="81" dur="166" decel="50000">
                                          <p:stCondLst>
                                            <p:cond delay="1668"/>
                                          </p:stCondLst>
                                        </p:cTn>
                                        <p:tgtEl>
                                          <p:spTgt spid="11"/>
                                        </p:tgtEl>
                                      </p:cBhvr>
                                      <p:to x="100000" y="100000"/>
                                    </p:animScale>
                                    <p:animScale>
                                      <p:cBhvr>
                                        <p:cTn id="82" dur="26">
                                          <p:stCondLst>
                                            <p:cond delay="1808"/>
                                          </p:stCondLst>
                                        </p:cTn>
                                        <p:tgtEl>
                                          <p:spTgt spid="11"/>
                                        </p:tgtEl>
                                      </p:cBhvr>
                                      <p:to x="100000" y="95000"/>
                                    </p:animScale>
                                    <p:animScale>
                                      <p:cBhvr>
                                        <p:cTn id="83" dur="166" decel="50000">
                                          <p:stCondLst>
                                            <p:cond delay="1834"/>
                                          </p:stCondLst>
                                        </p:cTn>
                                        <p:tgtEl>
                                          <p:spTgt spid="11"/>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additive="base">
                                        <p:cTn id="88" dur="500" fill="hold"/>
                                        <p:tgtEl>
                                          <p:spTgt spid="20"/>
                                        </p:tgtEl>
                                        <p:attrNameLst>
                                          <p:attrName>ppt_x</p:attrName>
                                        </p:attrNameLst>
                                      </p:cBhvr>
                                      <p:tavLst>
                                        <p:tav tm="0">
                                          <p:val>
                                            <p:strVal val="#ppt_x"/>
                                          </p:val>
                                        </p:tav>
                                        <p:tav tm="100000">
                                          <p:val>
                                            <p:strVal val="#ppt_x"/>
                                          </p:val>
                                        </p:tav>
                                      </p:tavLst>
                                    </p:anim>
                                    <p:anim calcmode="lin" valueType="num">
                                      <p:cBhvr additive="base">
                                        <p:cTn id="8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4"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6FA251C7-89FC-B0D6-403A-3A792E41471A}"/>
              </a:ext>
            </a:extLst>
          </p:cNvPr>
          <p:cNvSpPr txBox="1"/>
          <p:nvPr/>
        </p:nvSpPr>
        <p:spPr>
          <a:xfrm>
            <a:off x="1819922" y="3192844"/>
            <a:ext cx="10142738" cy="584775"/>
          </a:xfrm>
          <a:prstGeom prst="rect">
            <a:avLst/>
          </a:prstGeom>
          <a:noFill/>
        </p:spPr>
        <p:txBody>
          <a:bodyPr wrap="square">
            <a:spAutoFit/>
          </a:bodyPr>
          <a:lstStyle/>
          <a:p>
            <a:r>
              <a:rPr lang="fr-FR" sz="1600" b="1" dirty="0"/>
              <a:t>Comment passer de l’inéluctable temporalité de la condition humaine à l’appropriation du temps, qui devient « mon » temps ?</a:t>
            </a:r>
          </a:p>
        </p:txBody>
      </p:sp>
      <p:pic>
        <p:nvPicPr>
          <p:cNvPr id="30" name="Image 29">
            <a:hlinkClick r:id="rId2" action="ppaction://hlinksldjump"/>
            <a:extLst>
              <a:ext uri="{FF2B5EF4-FFF2-40B4-BE49-F238E27FC236}">
                <a16:creationId xmlns:a16="http://schemas.microsoft.com/office/drawing/2014/main" id="{DF914BF8-8970-8FD1-B65D-9BA67354DF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3" name="ZoneTexte 2">
            <a:extLst>
              <a:ext uri="{FF2B5EF4-FFF2-40B4-BE49-F238E27FC236}">
                <a16:creationId xmlns:a16="http://schemas.microsoft.com/office/drawing/2014/main" id="{FC601B20-327A-540F-C2FE-A5CCFF0AE224}"/>
              </a:ext>
            </a:extLst>
          </p:cNvPr>
          <p:cNvSpPr txBox="1"/>
          <p:nvPr/>
        </p:nvSpPr>
        <p:spPr>
          <a:xfrm>
            <a:off x="1" y="1526058"/>
            <a:ext cx="12191992" cy="677108"/>
          </a:xfrm>
          <a:prstGeom prst="rect">
            <a:avLst/>
          </a:prstGeom>
          <a:noFill/>
        </p:spPr>
        <p:txBody>
          <a:bodyPr wrap="square">
            <a:spAutoFit/>
          </a:bodyPr>
          <a:lstStyle/>
          <a:p>
            <a:pPr algn="ctr"/>
            <a:r>
              <a:rPr lang="fr-FR" sz="2000" b="1" dirty="0">
                <a:solidFill>
                  <a:srgbClr val="7030A0"/>
                </a:solidFill>
                <a:latin typeface="Calibri" panose="020F0502020204030204" pitchFamily="34" charset="0"/>
                <a:cs typeface="Calibri" panose="020F0502020204030204" pitchFamily="34" charset="0"/>
              </a:rPr>
              <a:t>Double Problématique :</a:t>
            </a:r>
          </a:p>
          <a:p>
            <a:pPr algn="ctr"/>
            <a:r>
              <a:rPr lang="fr-FR" b="1" dirty="0">
                <a:solidFill>
                  <a:srgbClr val="FFFF00"/>
                </a:solidFill>
                <a:latin typeface="Calibri" panose="020F0502020204030204" pitchFamily="34" charset="0"/>
                <a:cs typeface="Calibri" panose="020F0502020204030204" pitchFamily="34" charset="0"/>
              </a:rPr>
              <a:t>« Comment se réapproprier le temps dans un monde marqué par l’accélération imposée par la technique et la société ?»</a:t>
            </a:r>
          </a:p>
        </p:txBody>
      </p:sp>
      <p:sp>
        <p:nvSpPr>
          <p:cNvPr id="4" name="ZoneTexte 3">
            <a:extLst>
              <a:ext uri="{FF2B5EF4-FFF2-40B4-BE49-F238E27FC236}">
                <a16:creationId xmlns:a16="http://schemas.microsoft.com/office/drawing/2014/main" id="{2650C000-2FBC-AFD5-F2F7-B0B18F6748F9}"/>
              </a:ext>
            </a:extLst>
          </p:cNvPr>
          <p:cNvSpPr txBox="1"/>
          <p:nvPr/>
        </p:nvSpPr>
        <p:spPr>
          <a:xfrm>
            <a:off x="1744695" y="5437104"/>
            <a:ext cx="10505242" cy="338554"/>
          </a:xfrm>
          <a:prstGeom prst="rect">
            <a:avLst/>
          </a:prstGeom>
          <a:noFill/>
        </p:spPr>
        <p:txBody>
          <a:bodyPr wrap="square">
            <a:spAutoFit/>
          </a:bodyPr>
          <a:lstStyle/>
          <a:p>
            <a:r>
              <a:rPr lang="fr-FR" sz="1600" b="1" dirty="0"/>
              <a:t>Si l’on ne parvient pas à « prendre son temps », ne risque-t-on pas aussi de passer à côté de sa vie ?</a:t>
            </a:r>
            <a:endParaRPr lang="fr-FR" sz="1600" dirty="0"/>
          </a:p>
        </p:txBody>
      </p:sp>
      <p:cxnSp>
        <p:nvCxnSpPr>
          <p:cNvPr id="10" name="Connecteur droit avec flèche 9">
            <a:extLst>
              <a:ext uri="{FF2B5EF4-FFF2-40B4-BE49-F238E27FC236}">
                <a16:creationId xmlns:a16="http://schemas.microsoft.com/office/drawing/2014/main" id="{DD194D29-DFAB-99C7-B6BF-1B0342779CA1}"/>
              </a:ext>
            </a:extLst>
          </p:cNvPr>
          <p:cNvCxnSpPr>
            <a:cxnSpLocks/>
          </p:cNvCxnSpPr>
          <p:nvPr/>
        </p:nvCxnSpPr>
        <p:spPr>
          <a:xfrm>
            <a:off x="6096000" y="2739160"/>
            <a:ext cx="0" cy="453684"/>
          </a:xfrm>
          <a:prstGeom prst="straightConnector1">
            <a:avLst/>
          </a:prstGeom>
          <a:ln w="76200">
            <a:solidFill>
              <a:srgbClr val="7030A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63D8F7C9-11AA-AB78-1898-E20DFD44721D}"/>
              </a:ext>
            </a:extLst>
          </p:cNvPr>
          <p:cNvSpPr txBox="1"/>
          <p:nvPr/>
        </p:nvSpPr>
        <p:spPr>
          <a:xfrm>
            <a:off x="7945750" y="3611749"/>
            <a:ext cx="3826277" cy="369332"/>
          </a:xfrm>
          <a:prstGeom prst="rect">
            <a:avLst/>
          </a:prstGeom>
          <a:noFill/>
        </p:spPr>
        <p:txBody>
          <a:bodyPr wrap="square">
            <a:spAutoFit/>
          </a:bodyPr>
          <a:lstStyle/>
          <a:p>
            <a:r>
              <a:rPr lang="fr-FR" dirty="0"/>
              <a:t> </a:t>
            </a:r>
            <a:r>
              <a:rPr lang="fr-FR" sz="1600" i="1" dirty="0">
                <a:solidFill>
                  <a:schemeClr val="bg1"/>
                </a:solidFill>
              </a:rPr>
              <a:t>Bulletin officiel n°8 du 22 février 2024 </a:t>
            </a:r>
          </a:p>
        </p:txBody>
      </p:sp>
      <p:sp>
        <p:nvSpPr>
          <p:cNvPr id="14" name="Rectangle 13">
            <a:extLst>
              <a:ext uri="{FF2B5EF4-FFF2-40B4-BE49-F238E27FC236}">
                <a16:creationId xmlns:a16="http://schemas.microsoft.com/office/drawing/2014/main" id="{2D23C675-F4A8-9092-F213-FD48A22B026B}"/>
              </a:ext>
            </a:extLst>
          </p:cNvPr>
          <p:cNvSpPr/>
          <p:nvPr/>
        </p:nvSpPr>
        <p:spPr>
          <a:xfrm>
            <a:off x="3954771" y="3218509"/>
            <a:ext cx="4949529" cy="30073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83F1EE6D-43A1-645E-3B84-E488595E9600}"/>
              </a:ext>
            </a:extLst>
          </p:cNvPr>
          <p:cNvSpPr/>
          <p:nvPr/>
        </p:nvSpPr>
        <p:spPr>
          <a:xfrm>
            <a:off x="4216154" y="5474927"/>
            <a:ext cx="2237913" cy="30073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avec flèche 22">
            <a:extLst>
              <a:ext uri="{FF2B5EF4-FFF2-40B4-BE49-F238E27FC236}">
                <a16:creationId xmlns:a16="http://schemas.microsoft.com/office/drawing/2014/main" id="{5B0D43DD-D35C-8F69-CEBE-95DFE4E84EA0}"/>
              </a:ext>
            </a:extLst>
          </p:cNvPr>
          <p:cNvCxnSpPr>
            <a:cxnSpLocks/>
          </p:cNvCxnSpPr>
          <p:nvPr/>
        </p:nvCxnSpPr>
        <p:spPr>
          <a:xfrm>
            <a:off x="6074608" y="4949343"/>
            <a:ext cx="0" cy="453684"/>
          </a:xfrm>
          <a:prstGeom prst="straightConnector1">
            <a:avLst/>
          </a:prstGeom>
          <a:ln w="76200">
            <a:solidFill>
              <a:srgbClr val="7030A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EF9A61D-082C-F950-695A-2AE4D52FD83A}"/>
              </a:ext>
            </a:extLst>
          </p:cNvPr>
          <p:cNvSpPr/>
          <p:nvPr/>
        </p:nvSpPr>
        <p:spPr>
          <a:xfrm>
            <a:off x="9216501" y="5456015"/>
            <a:ext cx="2555526" cy="30073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A2D4A999-17D2-2EAA-C5EA-060519F4F3BD}"/>
              </a:ext>
            </a:extLst>
          </p:cNvPr>
          <p:cNvSpPr txBox="1"/>
          <p:nvPr/>
        </p:nvSpPr>
        <p:spPr>
          <a:xfrm>
            <a:off x="-98366" y="468215"/>
            <a:ext cx="4492580" cy="461665"/>
          </a:xfrm>
          <a:prstGeom prst="rect">
            <a:avLst/>
          </a:prstGeom>
          <a:noFill/>
        </p:spPr>
        <p:txBody>
          <a:bodyPr wrap="square">
            <a:spAutoFit/>
          </a:bodyPr>
          <a:lstStyle/>
          <a:p>
            <a:pPr algn="ctr"/>
            <a:r>
              <a:rPr lang="fr-FR" sz="2400" b="1" dirty="0">
                <a:solidFill>
                  <a:srgbClr val="7030A0"/>
                </a:solidFill>
                <a:latin typeface="Calibri" panose="020F0502020204030204" pitchFamily="34" charset="0"/>
                <a:cs typeface="Calibri" panose="020F0502020204030204" pitchFamily="34" charset="0"/>
              </a:rPr>
              <a:t>Séance 1</a:t>
            </a:r>
            <a:r>
              <a:rPr lang="fr-FR" sz="2400" b="1" dirty="0">
                <a:solidFill>
                  <a:srgbClr val="FF0000"/>
                </a:solidFill>
                <a:latin typeface="Calibri" panose="020F0502020204030204" pitchFamily="34" charset="0"/>
                <a:cs typeface="Calibri" panose="020F0502020204030204" pitchFamily="34" charset="0"/>
              </a:rPr>
              <a:t> </a:t>
            </a:r>
            <a:r>
              <a:rPr lang="fr-FR" sz="2400" b="1" dirty="0">
                <a:solidFill>
                  <a:schemeClr val="bg2"/>
                </a:solidFill>
                <a:latin typeface="Calibri" panose="020F0502020204030204" pitchFamily="34" charset="0"/>
                <a:cs typeface="Calibri" panose="020F0502020204030204" pitchFamily="34" charset="0"/>
              </a:rPr>
              <a:t>-</a:t>
            </a:r>
            <a:r>
              <a:rPr lang="fr-FR" sz="2400" b="1" dirty="0">
                <a:solidFill>
                  <a:srgbClr val="FF0000"/>
                </a:solidFill>
                <a:latin typeface="Calibri" panose="020F0502020204030204" pitchFamily="34" charset="0"/>
                <a:cs typeface="Calibri" panose="020F0502020204030204" pitchFamily="34" charset="0"/>
              </a:rPr>
              <a:t> </a:t>
            </a:r>
            <a:r>
              <a:rPr lang="fr-FR" sz="2400" b="1" dirty="0">
                <a:latin typeface="Calibri" panose="020F0502020204030204" pitchFamily="34" charset="0"/>
                <a:cs typeface="Calibri" panose="020F0502020204030204" pitchFamily="34" charset="0"/>
              </a:rPr>
              <a:t>Entrée dans le thème</a:t>
            </a:r>
          </a:p>
        </p:txBody>
      </p:sp>
      <p:sp>
        <p:nvSpPr>
          <p:cNvPr id="5" name="ZoneTexte 4">
            <a:extLst>
              <a:ext uri="{FF2B5EF4-FFF2-40B4-BE49-F238E27FC236}">
                <a16:creationId xmlns:a16="http://schemas.microsoft.com/office/drawing/2014/main" id="{3CC5C267-55CC-D2CE-0B8F-497756FAB7A1}"/>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6" name="Rectangle 5">
            <a:extLst>
              <a:ext uri="{FF2B5EF4-FFF2-40B4-BE49-F238E27FC236}">
                <a16:creationId xmlns:a16="http://schemas.microsoft.com/office/drawing/2014/main" id="{C6834E67-F971-BE2C-81FE-F283A88ADC6F}"/>
              </a:ext>
            </a:extLst>
          </p:cNvPr>
          <p:cNvSpPr/>
          <p:nvPr/>
        </p:nvSpPr>
        <p:spPr>
          <a:xfrm>
            <a:off x="3027284" y="3480497"/>
            <a:ext cx="1673674" cy="30073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DC836AD-F10A-5F8F-DB02-DD1E5F043627}"/>
              </a:ext>
            </a:extLst>
          </p:cNvPr>
          <p:cNvSpPr txBox="1"/>
          <p:nvPr/>
        </p:nvSpPr>
        <p:spPr>
          <a:xfrm>
            <a:off x="0" y="4013873"/>
            <a:ext cx="12192000" cy="369332"/>
          </a:xfrm>
          <a:prstGeom prst="rect">
            <a:avLst/>
          </a:prstGeom>
          <a:noFill/>
        </p:spPr>
        <p:txBody>
          <a:bodyPr wrap="square">
            <a:spAutoFit/>
          </a:bodyPr>
          <a:lstStyle/>
          <a:p>
            <a:pPr algn="ctr"/>
            <a:r>
              <a:rPr lang="fr-FR" b="1" dirty="0">
                <a:solidFill>
                  <a:srgbClr val="FFFF00"/>
                </a:solidFill>
                <a:latin typeface="Calibri" panose="020F0502020204030204" pitchFamily="34" charset="0"/>
                <a:cs typeface="Calibri" panose="020F0502020204030204" pitchFamily="34" charset="0"/>
              </a:rPr>
              <a:t>« Comment distinguer et concilier les différentes formes de temps : temps contraint, subi et temps choisi ? »</a:t>
            </a:r>
          </a:p>
        </p:txBody>
      </p:sp>
      <p:cxnSp>
        <p:nvCxnSpPr>
          <p:cNvPr id="9" name="Connecteur droit 8">
            <a:extLst>
              <a:ext uri="{FF2B5EF4-FFF2-40B4-BE49-F238E27FC236}">
                <a16:creationId xmlns:a16="http://schemas.microsoft.com/office/drawing/2014/main" id="{605A07D6-9B7E-DE32-1C6F-15692C8CEB54}"/>
              </a:ext>
            </a:extLst>
          </p:cNvPr>
          <p:cNvCxnSpPr>
            <a:cxnSpLocks/>
          </p:cNvCxnSpPr>
          <p:nvPr/>
        </p:nvCxnSpPr>
        <p:spPr>
          <a:xfrm>
            <a:off x="7418251" y="4372134"/>
            <a:ext cx="1438182" cy="0"/>
          </a:xfrm>
          <a:prstGeom prst="line">
            <a:avLst/>
          </a:pr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0D9BC9D4-B4DF-5234-54F4-D9475DA65328}"/>
              </a:ext>
            </a:extLst>
          </p:cNvPr>
          <p:cNvCxnSpPr>
            <a:cxnSpLocks/>
          </p:cNvCxnSpPr>
          <p:nvPr/>
        </p:nvCxnSpPr>
        <p:spPr>
          <a:xfrm>
            <a:off x="9722534" y="4371032"/>
            <a:ext cx="1125984" cy="0"/>
          </a:xfrm>
          <a:prstGeom prst="line">
            <a:avLst/>
          </a:pr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BF54757F-B0A2-8EC9-F030-B8F523A8DC8E}"/>
              </a:ext>
            </a:extLst>
          </p:cNvPr>
          <p:cNvCxnSpPr>
            <a:cxnSpLocks/>
          </p:cNvCxnSpPr>
          <p:nvPr/>
        </p:nvCxnSpPr>
        <p:spPr>
          <a:xfrm>
            <a:off x="8123348" y="4465686"/>
            <a:ext cx="0" cy="288557"/>
          </a:xfrm>
          <a:prstGeom prst="straightConnector1">
            <a:avLst/>
          </a:prstGeom>
          <a:ln w="38100">
            <a:solidFill>
              <a:srgbClr val="7030A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99F9B166-3218-C4E9-A566-9437F7ACA21B}"/>
              </a:ext>
            </a:extLst>
          </p:cNvPr>
          <p:cNvCxnSpPr>
            <a:cxnSpLocks/>
          </p:cNvCxnSpPr>
          <p:nvPr/>
        </p:nvCxnSpPr>
        <p:spPr>
          <a:xfrm>
            <a:off x="10365487" y="4476757"/>
            <a:ext cx="0" cy="288557"/>
          </a:xfrm>
          <a:prstGeom prst="straightConnector1">
            <a:avLst/>
          </a:prstGeom>
          <a:ln w="38100">
            <a:solidFill>
              <a:srgbClr val="7030A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B291004C-12CF-9B9A-F428-F1B727DAFF87}"/>
              </a:ext>
            </a:extLst>
          </p:cNvPr>
          <p:cNvSpPr txBox="1"/>
          <p:nvPr/>
        </p:nvSpPr>
        <p:spPr>
          <a:xfrm>
            <a:off x="7264001" y="4736147"/>
            <a:ext cx="1746682" cy="307777"/>
          </a:xfrm>
          <a:prstGeom prst="rect">
            <a:avLst/>
          </a:prstGeom>
          <a:noFill/>
        </p:spPr>
        <p:txBody>
          <a:bodyPr wrap="square">
            <a:spAutoFit/>
          </a:bodyPr>
          <a:lstStyle/>
          <a:p>
            <a:r>
              <a:rPr lang="fr-FR" sz="1400" i="1" dirty="0">
                <a:solidFill>
                  <a:srgbClr val="FFFF00"/>
                </a:solidFill>
                <a:latin typeface="Calibri" panose="020F0502020204030204" pitchFamily="34" charset="0"/>
                <a:cs typeface="Calibri" panose="020F0502020204030204" pitchFamily="34" charset="0"/>
              </a:rPr>
              <a:t>social, professionnel</a:t>
            </a:r>
            <a:endParaRPr lang="fr-FR" sz="1400" i="1" dirty="0"/>
          </a:p>
        </p:txBody>
      </p:sp>
      <p:sp>
        <p:nvSpPr>
          <p:cNvPr id="32" name="ZoneTexte 31">
            <a:extLst>
              <a:ext uri="{FF2B5EF4-FFF2-40B4-BE49-F238E27FC236}">
                <a16:creationId xmlns:a16="http://schemas.microsoft.com/office/drawing/2014/main" id="{0B1B6E0B-6EDE-636C-84B9-1C677E4DEF09}"/>
              </a:ext>
            </a:extLst>
          </p:cNvPr>
          <p:cNvSpPr txBox="1"/>
          <p:nvPr/>
        </p:nvSpPr>
        <p:spPr>
          <a:xfrm>
            <a:off x="9502441" y="4747218"/>
            <a:ext cx="1746682" cy="307777"/>
          </a:xfrm>
          <a:prstGeom prst="rect">
            <a:avLst/>
          </a:prstGeom>
          <a:noFill/>
        </p:spPr>
        <p:txBody>
          <a:bodyPr wrap="square">
            <a:spAutoFit/>
          </a:bodyPr>
          <a:lstStyle/>
          <a:p>
            <a:r>
              <a:rPr lang="fr-FR" sz="1400" i="1" dirty="0">
                <a:solidFill>
                  <a:srgbClr val="FFFF00"/>
                </a:solidFill>
                <a:latin typeface="Calibri" panose="020F0502020204030204" pitchFamily="34" charset="0"/>
                <a:cs typeface="Calibri" panose="020F0502020204030204" pitchFamily="34" charset="0"/>
              </a:rPr>
              <a:t>loisirs, introspection</a:t>
            </a:r>
            <a:endParaRPr lang="fr-FR" sz="1400" i="1" dirty="0"/>
          </a:p>
        </p:txBody>
      </p:sp>
      <p:sp>
        <p:nvSpPr>
          <p:cNvPr id="8" name="ZoneTexte 7">
            <a:extLst>
              <a:ext uri="{FF2B5EF4-FFF2-40B4-BE49-F238E27FC236}">
                <a16:creationId xmlns:a16="http://schemas.microsoft.com/office/drawing/2014/main" id="{D375A0C9-A5C7-27D0-3317-59C5EF4667AB}"/>
              </a:ext>
            </a:extLst>
          </p:cNvPr>
          <p:cNvSpPr txBox="1"/>
          <p:nvPr/>
        </p:nvSpPr>
        <p:spPr>
          <a:xfrm>
            <a:off x="7945750" y="5824580"/>
            <a:ext cx="3826277" cy="369332"/>
          </a:xfrm>
          <a:prstGeom prst="rect">
            <a:avLst/>
          </a:prstGeom>
          <a:noFill/>
        </p:spPr>
        <p:txBody>
          <a:bodyPr wrap="square">
            <a:spAutoFit/>
          </a:bodyPr>
          <a:lstStyle/>
          <a:p>
            <a:r>
              <a:rPr lang="fr-FR" dirty="0"/>
              <a:t> </a:t>
            </a:r>
            <a:r>
              <a:rPr lang="fr-FR" sz="1600" i="1" dirty="0">
                <a:solidFill>
                  <a:schemeClr val="bg1"/>
                </a:solidFill>
              </a:rPr>
              <a:t>Bulletin officiel n°8 du 22 février 2024 </a:t>
            </a:r>
          </a:p>
        </p:txBody>
      </p:sp>
      <p:grpSp>
        <p:nvGrpSpPr>
          <p:cNvPr id="11" name="Groupe 10">
            <a:extLst>
              <a:ext uri="{FF2B5EF4-FFF2-40B4-BE49-F238E27FC236}">
                <a16:creationId xmlns:a16="http://schemas.microsoft.com/office/drawing/2014/main" id="{A555C15B-71C0-6FFC-CF6B-3673AED8DE75}"/>
              </a:ext>
            </a:extLst>
          </p:cNvPr>
          <p:cNvGrpSpPr/>
          <p:nvPr/>
        </p:nvGrpSpPr>
        <p:grpSpPr>
          <a:xfrm>
            <a:off x="10477988" y="652977"/>
            <a:ext cx="992577" cy="613886"/>
            <a:chOff x="5420375" y="-83824"/>
            <a:chExt cx="992577" cy="613886"/>
          </a:xfrm>
        </p:grpSpPr>
        <p:pic>
          <p:nvPicPr>
            <p:cNvPr id="12" name="Image 11">
              <a:hlinkClick r:id="rId4" action="ppaction://hlinksldjump"/>
              <a:extLst>
                <a:ext uri="{FF2B5EF4-FFF2-40B4-BE49-F238E27FC236}">
                  <a16:creationId xmlns:a16="http://schemas.microsoft.com/office/drawing/2014/main" id="{EA815776-1244-70ED-FDAB-0F69AF8FFE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15" name="ZoneTexte 14">
              <a:extLst>
                <a:ext uri="{FF2B5EF4-FFF2-40B4-BE49-F238E27FC236}">
                  <a16:creationId xmlns:a16="http://schemas.microsoft.com/office/drawing/2014/main" id="{81969707-ADC6-F3B3-98BC-6B6F2A62EBA4}"/>
                </a:ext>
              </a:extLst>
            </p:cNvPr>
            <p:cNvSpPr txBox="1"/>
            <p:nvPr/>
          </p:nvSpPr>
          <p:spPr>
            <a:xfrm>
              <a:off x="5647938" y="-83824"/>
              <a:ext cx="765014" cy="61388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Il est temps de conclure</a:t>
              </a:r>
            </a:p>
          </p:txBody>
        </p:sp>
        <p:pic>
          <p:nvPicPr>
            <p:cNvPr id="17" name="Image 16">
              <a:hlinkClick r:id="rId4" action="ppaction://hlinksldjump"/>
              <a:extLst>
                <a:ext uri="{FF2B5EF4-FFF2-40B4-BE49-F238E27FC236}">
                  <a16:creationId xmlns:a16="http://schemas.microsoft.com/office/drawing/2014/main" id="{C311A133-C03B-2FA7-EFFB-7A5E02AFB2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Tree>
    <p:extLst>
      <p:ext uri="{BB962C8B-B14F-4D97-AF65-F5344CB8AC3E}">
        <p14:creationId xmlns:p14="http://schemas.microsoft.com/office/powerpoint/2010/main" val="323453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1000" fill="hold"/>
                                        <p:tgtEl>
                                          <p:spTgt spid="2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1000"/>
                                        <p:tgtEl>
                                          <p:spTgt spid="23"/>
                                        </p:tgtEl>
                                      </p:cBhvr>
                                    </p:animEffect>
                                    <p:anim calcmode="lin" valueType="num">
                                      <p:cBhvr>
                                        <p:cTn id="86" dur="1000" fill="hold"/>
                                        <p:tgtEl>
                                          <p:spTgt spid="23"/>
                                        </p:tgtEl>
                                        <p:attrNameLst>
                                          <p:attrName>ppt_x</p:attrName>
                                        </p:attrNameLst>
                                      </p:cBhvr>
                                      <p:tavLst>
                                        <p:tav tm="0">
                                          <p:val>
                                            <p:strVal val="#ppt_x"/>
                                          </p:val>
                                        </p:tav>
                                        <p:tav tm="100000">
                                          <p:val>
                                            <p:strVal val="#ppt_x"/>
                                          </p:val>
                                        </p:tav>
                                      </p:tavLst>
                                    </p:anim>
                                    <p:anim calcmode="lin" valueType="num">
                                      <p:cBhvr>
                                        <p:cTn id="87" dur="1000" fill="hold"/>
                                        <p:tgtEl>
                                          <p:spTgt spid="23"/>
                                        </p:tgtEl>
                                        <p:attrNameLst>
                                          <p:attrName>ppt_y</p:attrName>
                                        </p:attrNameLst>
                                      </p:cBhvr>
                                      <p:tavLst>
                                        <p:tav tm="0">
                                          <p:val>
                                            <p:strVal val="#ppt_y+.1"/>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8"/>
                                        </p:tgtEl>
                                        <p:attrNameLst>
                                          <p:attrName>style.visibility</p:attrName>
                                        </p:attrNameLst>
                                      </p:cBhvr>
                                      <p:to>
                                        <p:strVal val="visible"/>
                                      </p:to>
                                    </p:set>
                                    <p:anim calcmode="lin" valueType="num">
                                      <p:cBhvr additive="base">
                                        <p:cTn id="90" dur="500" fill="hold"/>
                                        <p:tgtEl>
                                          <p:spTgt spid="8"/>
                                        </p:tgtEl>
                                        <p:attrNameLst>
                                          <p:attrName>ppt_x</p:attrName>
                                        </p:attrNameLst>
                                      </p:cBhvr>
                                      <p:tavLst>
                                        <p:tav tm="0">
                                          <p:val>
                                            <p:strVal val="#ppt_x"/>
                                          </p:val>
                                        </p:tav>
                                        <p:tav tm="100000">
                                          <p:val>
                                            <p:strVal val="#ppt_x"/>
                                          </p:val>
                                        </p:tav>
                                      </p:tavLst>
                                    </p:anim>
                                    <p:anim calcmode="lin" valueType="num">
                                      <p:cBhvr additive="base">
                                        <p:cTn id="91" dur="500" fill="hold"/>
                                        <p:tgtEl>
                                          <p:spTgt spid="8"/>
                                        </p:tgtEl>
                                        <p:attrNameLst>
                                          <p:attrName>ppt_y</p:attrName>
                                        </p:attrNameLst>
                                      </p:cBhvr>
                                      <p:tavLst>
                                        <p:tav tm="0">
                                          <p:val>
                                            <p:strVal val="1+#ppt_h/2"/>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fade">
                                      <p:cBhvr>
                                        <p:cTn id="94" dur="1000"/>
                                        <p:tgtEl>
                                          <p:spTgt spid="4"/>
                                        </p:tgtEl>
                                      </p:cBhvr>
                                    </p:animEffect>
                                    <p:anim calcmode="lin" valueType="num">
                                      <p:cBhvr>
                                        <p:cTn id="95" dur="1000" fill="hold"/>
                                        <p:tgtEl>
                                          <p:spTgt spid="4"/>
                                        </p:tgtEl>
                                        <p:attrNameLst>
                                          <p:attrName>ppt_x</p:attrName>
                                        </p:attrNameLst>
                                      </p:cBhvr>
                                      <p:tavLst>
                                        <p:tav tm="0">
                                          <p:val>
                                            <p:strVal val="#ppt_x"/>
                                          </p:val>
                                        </p:tav>
                                        <p:tav tm="100000">
                                          <p:val>
                                            <p:strVal val="#ppt_x"/>
                                          </p:val>
                                        </p:tav>
                                      </p:tavLst>
                                    </p:anim>
                                    <p:anim calcmode="lin" valueType="num">
                                      <p:cBhvr>
                                        <p:cTn id="9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1000"/>
                                        <p:tgtEl>
                                          <p:spTgt spid="21"/>
                                        </p:tgtEl>
                                      </p:cBhvr>
                                    </p:animEffect>
                                    <p:anim calcmode="lin" valueType="num">
                                      <p:cBhvr>
                                        <p:cTn id="102" dur="1000" fill="hold"/>
                                        <p:tgtEl>
                                          <p:spTgt spid="21"/>
                                        </p:tgtEl>
                                        <p:attrNameLst>
                                          <p:attrName>ppt_x</p:attrName>
                                        </p:attrNameLst>
                                      </p:cBhvr>
                                      <p:tavLst>
                                        <p:tav tm="0">
                                          <p:val>
                                            <p:strVal val="#ppt_x"/>
                                          </p:val>
                                        </p:tav>
                                        <p:tav tm="100000">
                                          <p:val>
                                            <p:strVal val="#ppt_x"/>
                                          </p:val>
                                        </p:tav>
                                      </p:tavLst>
                                    </p:anim>
                                    <p:anim calcmode="lin" valueType="num">
                                      <p:cBhvr>
                                        <p:cTn id="10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fade">
                                      <p:cBhvr>
                                        <p:cTn id="108" dur="1000"/>
                                        <p:tgtEl>
                                          <p:spTgt spid="25"/>
                                        </p:tgtEl>
                                      </p:cBhvr>
                                    </p:animEffect>
                                    <p:anim calcmode="lin" valueType="num">
                                      <p:cBhvr>
                                        <p:cTn id="109" dur="1000" fill="hold"/>
                                        <p:tgtEl>
                                          <p:spTgt spid="25"/>
                                        </p:tgtEl>
                                        <p:attrNameLst>
                                          <p:attrName>ppt_x</p:attrName>
                                        </p:attrNameLst>
                                      </p:cBhvr>
                                      <p:tavLst>
                                        <p:tav tm="0">
                                          <p:val>
                                            <p:strVal val="#ppt_x"/>
                                          </p:val>
                                        </p:tav>
                                        <p:tav tm="100000">
                                          <p:val>
                                            <p:strVal val="#ppt_x"/>
                                          </p:val>
                                        </p:tav>
                                      </p:tavLst>
                                    </p:anim>
                                    <p:anim calcmode="lin" valueType="num">
                                      <p:cBhvr>
                                        <p:cTn id="11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4" grpId="0"/>
      <p:bldP spid="13" grpId="0"/>
      <p:bldP spid="14" grpId="0" animBg="1"/>
      <p:bldP spid="21" grpId="0" animBg="1"/>
      <p:bldP spid="25" grpId="0" animBg="1"/>
      <p:bldP spid="6" grpId="0" animBg="1"/>
      <p:bldP spid="7" grpId="0"/>
      <p:bldP spid="31" grpId="0"/>
      <p:bldP spid="3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DF77910-E048-3D4B-C477-6A3C1EF754FD}"/>
            </a:ext>
          </a:extLst>
        </p:cNvPr>
        <p:cNvGrpSpPr/>
        <p:nvPr/>
      </p:nvGrpSpPr>
      <p:grpSpPr>
        <a:xfrm>
          <a:off x="0" y="0"/>
          <a:ext cx="0" cy="0"/>
          <a:chOff x="0" y="0"/>
          <a:chExt cx="0" cy="0"/>
        </a:xfrm>
      </p:grpSpPr>
      <p:pic>
        <p:nvPicPr>
          <p:cNvPr id="30" name="Image 29">
            <a:hlinkClick r:id="rId2" action="ppaction://hlinksldjump"/>
            <a:extLst>
              <a:ext uri="{FF2B5EF4-FFF2-40B4-BE49-F238E27FC236}">
                <a16:creationId xmlns:a16="http://schemas.microsoft.com/office/drawing/2014/main" id="{A6A6B5BF-2FBF-60FF-BE19-7D53F36CC3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18" name="ZoneTexte 17">
            <a:extLst>
              <a:ext uri="{FF2B5EF4-FFF2-40B4-BE49-F238E27FC236}">
                <a16:creationId xmlns:a16="http://schemas.microsoft.com/office/drawing/2014/main" id="{240B5BFB-191A-3770-4295-B6A9918713D8}"/>
              </a:ext>
            </a:extLst>
          </p:cNvPr>
          <p:cNvSpPr txBox="1"/>
          <p:nvPr/>
        </p:nvSpPr>
        <p:spPr>
          <a:xfrm>
            <a:off x="76942" y="383566"/>
            <a:ext cx="3616169"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2</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Espace et Temps</a:t>
            </a:r>
          </a:p>
        </p:txBody>
      </p:sp>
      <p:sp>
        <p:nvSpPr>
          <p:cNvPr id="19" name="ZoneTexte 18">
            <a:extLst>
              <a:ext uri="{FF2B5EF4-FFF2-40B4-BE49-F238E27FC236}">
                <a16:creationId xmlns:a16="http://schemas.microsoft.com/office/drawing/2014/main" id="{ED53E25A-30EB-9A53-A78B-5295CCBE7644}"/>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10" name="Image 9">
            <a:extLst>
              <a:ext uri="{FF2B5EF4-FFF2-40B4-BE49-F238E27FC236}">
                <a16:creationId xmlns:a16="http://schemas.microsoft.com/office/drawing/2014/main" id="{9E6D3F76-0BAD-A12B-6104-642EDB073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94" y="1112724"/>
            <a:ext cx="4933312" cy="3288874"/>
          </a:xfrm>
          <a:prstGeom prst="rect">
            <a:avLst/>
          </a:prstGeom>
        </p:spPr>
      </p:pic>
      <p:cxnSp>
        <p:nvCxnSpPr>
          <p:cNvPr id="21" name="Connecteur droit avec flèche 20">
            <a:extLst>
              <a:ext uri="{FF2B5EF4-FFF2-40B4-BE49-F238E27FC236}">
                <a16:creationId xmlns:a16="http://schemas.microsoft.com/office/drawing/2014/main" id="{678A71DA-7372-329A-412D-70FD54719EC8}"/>
              </a:ext>
            </a:extLst>
          </p:cNvPr>
          <p:cNvCxnSpPr>
            <a:cxnSpLocks/>
          </p:cNvCxnSpPr>
          <p:nvPr/>
        </p:nvCxnSpPr>
        <p:spPr>
          <a:xfrm>
            <a:off x="153594" y="2801551"/>
            <a:ext cx="4933312" cy="0"/>
          </a:xfrm>
          <a:prstGeom prst="straightConnector1">
            <a:avLst/>
          </a:prstGeom>
          <a:ln w="38100">
            <a:solidFill>
              <a:srgbClr val="FF0000">
                <a:alpha val="60000"/>
              </a:srgbClr>
            </a:solidFill>
            <a:headEnd type="triangle"/>
            <a:tailEnd type="triangle"/>
          </a:ln>
        </p:spPr>
        <p:style>
          <a:lnRef idx="1">
            <a:schemeClr val="accent6"/>
          </a:lnRef>
          <a:fillRef idx="0">
            <a:schemeClr val="accent6"/>
          </a:fillRef>
          <a:effectRef idx="0">
            <a:schemeClr val="accent6"/>
          </a:effectRef>
          <a:fontRef idx="minor">
            <a:schemeClr val="tx1"/>
          </a:fontRef>
        </p:style>
      </p:cxnSp>
      <p:sp>
        <p:nvSpPr>
          <p:cNvPr id="34" name="ZoneTexte 33">
            <a:extLst>
              <a:ext uri="{FF2B5EF4-FFF2-40B4-BE49-F238E27FC236}">
                <a16:creationId xmlns:a16="http://schemas.microsoft.com/office/drawing/2014/main" id="{F2271A6D-B58A-5829-4468-CFAC72951F10}"/>
              </a:ext>
            </a:extLst>
          </p:cNvPr>
          <p:cNvSpPr txBox="1"/>
          <p:nvPr/>
        </p:nvSpPr>
        <p:spPr>
          <a:xfrm>
            <a:off x="71518" y="744383"/>
            <a:ext cx="1691489" cy="369332"/>
          </a:xfrm>
          <a:prstGeom prst="rect">
            <a:avLst/>
          </a:prstGeom>
          <a:noFill/>
        </p:spPr>
        <p:txBody>
          <a:bodyPr wrap="none" rtlCol="0">
            <a:spAutoFit/>
          </a:bodyPr>
          <a:lstStyle/>
          <a:p>
            <a:r>
              <a:rPr lang="fr-FR" b="1" dirty="0">
                <a:solidFill>
                  <a:srgbClr val="FF0000"/>
                </a:solidFill>
              </a:rPr>
              <a:t>DOCUMENT 5</a:t>
            </a:r>
          </a:p>
        </p:txBody>
      </p:sp>
      <p:sp>
        <p:nvSpPr>
          <p:cNvPr id="35" name="ZoneTexte 34">
            <a:extLst>
              <a:ext uri="{FF2B5EF4-FFF2-40B4-BE49-F238E27FC236}">
                <a16:creationId xmlns:a16="http://schemas.microsoft.com/office/drawing/2014/main" id="{B30B2D74-0956-34D1-8BF5-C8BFC45D4DE7}"/>
              </a:ext>
            </a:extLst>
          </p:cNvPr>
          <p:cNvSpPr txBox="1"/>
          <p:nvPr/>
        </p:nvSpPr>
        <p:spPr>
          <a:xfrm>
            <a:off x="1638357" y="698303"/>
            <a:ext cx="3071208"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Voie lactée &amp; Univers</a:t>
            </a:r>
            <a:endParaRPr lang="fr-FR" sz="2400" dirty="0"/>
          </a:p>
        </p:txBody>
      </p:sp>
      <p:sp>
        <p:nvSpPr>
          <p:cNvPr id="36" name="ZoneTexte 35">
            <a:extLst>
              <a:ext uri="{FF2B5EF4-FFF2-40B4-BE49-F238E27FC236}">
                <a16:creationId xmlns:a16="http://schemas.microsoft.com/office/drawing/2014/main" id="{F46364EA-C5C7-CF2F-9403-1E162222DE1F}"/>
              </a:ext>
            </a:extLst>
          </p:cNvPr>
          <p:cNvSpPr txBox="1"/>
          <p:nvPr/>
        </p:nvSpPr>
        <p:spPr>
          <a:xfrm>
            <a:off x="2510669" y="2457635"/>
            <a:ext cx="2779465" cy="276999"/>
          </a:xfrm>
          <a:prstGeom prst="rect">
            <a:avLst/>
          </a:prstGeom>
          <a:noFill/>
        </p:spPr>
        <p:txBody>
          <a:bodyPr wrap="square" rtlCol="0">
            <a:spAutoFit/>
          </a:bodyPr>
          <a:lstStyle/>
          <a:p>
            <a:r>
              <a:rPr lang="fr-FR" sz="1200" b="1" dirty="0">
                <a:solidFill>
                  <a:srgbClr val="FF0000"/>
                </a:solidFill>
                <a:highlight>
                  <a:srgbClr val="FFFF00"/>
                </a:highlight>
                <a:latin typeface="Calibri" panose="020F0502020204030204" pitchFamily="34" charset="0"/>
                <a:cs typeface="Calibri" panose="020F0502020204030204" pitchFamily="34" charset="0"/>
              </a:rPr>
              <a:t>Centre</a:t>
            </a:r>
            <a:r>
              <a:rPr lang="fr-FR" sz="1200" b="1" dirty="0">
                <a:latin typeface="Calibri" panose="020F0502020204030204" pitchFamily="34" charset="0"/>
                <a:cs typeface="Calibri" panose="020F0502020204030204" pitchFamily="34" charset="0"/>
              </a:rPr>
              <a:t> </a:t>
            </a:r>
            <a:r>
              <a:rPr lang="fr-FR" sz="1200" b="1" dirty="0">
                <a:latin typeface="Calibri" panose="020F0502020204030204" pitchFamily="34" charset="0"/>
                <a:cs typeface="Calibri" panose="020F0502020204030204" pitchFamily="34" charset="0"/>
                <a:sym typeface="Wingdings" panose="05000000000000000000" pitchFamily="2" charset="2"/>
              </a:rPr>
              <a:t></a:t>
            </a:r>
            <a:r>
              <a:rPr lang="fr-FR" sz="1200" b="1" dirty="0">
                <a:latin typeface="Calibri" panose="020F0502020204030204" pitchFamily="34" charset="0"/>
                <a:cs typeface="Calibri" panose="020F0502020204030204" pitchFamily="34" charset="0"/>
              </a:rPr>
              <a:t> à 26 000 années lumières</a:t>
            </a:r>
            <a:r>
              <a:rPr lang="fr-FR" sz="1400" b="1" baseline="30000" dirty="0">
                <a:solidFill>
                  <a:srgbClr val="FF0000"/>
                </a:solidFill>
                <a:latin typeface="Calibri" panose="020F0502020204030204" pitchFamily="34" charset="0"/>
                <a:cs typeface="Calibri" panose="020F0502020204030204" pitchFamily="34" charset="0"/>
              </a:rPr>
              <a:t>(*)</a:t>
            </a:r>
          </a:p>
        </p:txBody>
      </p:sp>
      <p:cxnSp>
        <p:nvCxnSpPr>
          <p:cNvPr id="37" name="Connecteur droit avec flèche 36">
            <a:extLst>
              <a:ext uri="{FF2B5EF4-FFF2-40B4-BE49-F238E27FC236}">
                <a16:creationId xmlns:a16="http://schemas.microsoft.com/office/drawing/2014/main" id="{14F9C916-F377-1B08-74A5-FD201F29BDB6}"/>
              </a:ext>
            </a:extLst>
          </p:cNvPr>
          <p:cNvCxnSpPr>
            <a:cxnSpLocks/>
          </p:cNvCxnSpPr>
          <p:nvPr/>
        </p:nvCxnSpPr>
        <p:spPr>
          <a:xfrm flipH="1">
            <a:off x="1044777" y="3675638"/>
            <a:ext cx="21426" cy="334406"/>
          </a:xfrm>
          <a:prstGeom prst="straightConnector1">
            <a:avLst/>
          </a:prstGeom>
          <a:ln w="38100">
            <a:solidFill>
              <a:srgbClr val="FF0000">
                <a:alpha val="60000"/>
              </a:srgbClr>
            </a:solidFill>
            <a:headEnd type="triangle"/>
            <a:tailEnd type="triangle"/>
          </a:ln>
        </p:spPr>
        <p:style>
          <a:lnRef idx="1">
            <a:schemeClr val="accent6"/>
          </a:lnRef>
          <a:fillRef idx="0">
            <a:schemeClr val="accent6"/>
          </a:fillRef>
          <a:effectRef idx="0">
            <a:schemeClr val="accent6"/>
          </a:effectRef>
          <a:fontRef idx="minor">
            <a:schemeClr val="tx1"/>
          </a:fontRef>
        </p:style>
      </p:cxnSp>
      <p:sp>
        <p:nvSpPr>
          <p:cNvPr id="40" name="ZoneTexte 39">
            <a:extLst>
              <a:ext uri="{FF2B5EF4-FFF2-40B4-BE49-F238E27FC236}">
                <a16:creationId xmlns:a16="http://schemas.microsoft.com/office/drawing/2014/main" id="{4DFCE3D9-A2C7-D61F-3A68-6C2C3EE13D6F}"/>
              </a:ext>
            </a:extLst>
          </p:cNvPr>
          <p:cNvSpPr txBox="1"/>
          <p:nvPr/>
        </p:nvSpPr>
        <p:spPr>
          <a:xfrm>
            <a:off x="1066203" y="3745369"/>
            <a:ext cx="3430369" cy="276999"/>
          </a:xfrm>
          <a:prstGeom prst="rect">
            <a:avLst/>
          </a:prstGeom>
          <a:noFill/>
        </p:spPr>
        <p:txBody>
          <a:bodyPr wrap="square" rtlCol="0">
            <a:spAutoFit/>
          </a:bodyPr>
          <a:lstStyle/>
          <a:p>
            <a:r>
              <a:rPr lang="fr-FR" sz="1200" b="1" dirty="0">
                <a:solidFill>
                  <a:srgbClr val="FF0000"/>
                </a:solidFill>
                <a:highlight>
                  <a:srgbClr val="FFFF00"/>
                </a:highlight>
                <a:latin typeface="Calibri" panose="020F0502020204030204" pitchFamily="34" charset="0"/>
                <a:cs typeface="Calibri" panose="020F0502020204030204" pitchFamily="34" charset="0"/>
              </a:rPr>
              <a:t>Épaisseur</a:t>
            </a:r>
            <a:r>
              <a:rPr lang="fr-FR" sz="1200" b="1" dirty="0">
                <a:latin typeface="Calibri" panose="020F0502020204030204" pitchFamily="34" charset="0"/>
                <a:cs typeface="Calibri" panose="020F0502020204030204" pitchFamily="34" charset="0"/>
              </a:rPr>
              <a:t> </a:t>
            </a:r>
            <a:r>
              <a:rPr lang="fr-FR" sz="1200" b="1" dirty="0">
                <a:latin typeface="Calibri" panose="020F0502020204030204" pitchFamily="34" charset="0"/>
                <a:cs typeface="Calibri" panose="020F0502020204030204" pitchFamily="34" charset="0"/>
                <a:sym typeface="Wingdings" panose="05000000000000000000" pitchFamily="2" charset="2"/>
              </a:rPr>
              <a:t></a:t>
            </a:r>
            <a:r>
              <a:rPr lang="fr-FR" sz="1200" b="1" dirty="0">
                <a:latin typeface="Calibri" panose="020F0502020204030204" pitchFamily="34" charset="0"/>
                <a:cs typeface="Calibri" panose="020F0502020204030204" pitchFamily="34" charset="0"/>
              </a:rPr>
              <a:t> 1000  à 10 000 années lumières</a:t>
            </a:r>
          </a:p>
        </p:txBody>
      </p:sp>
      <p:cxnSp>
        <p:nvCxnSpPr>
          <p:cNvPr id="45" name="Connecteur droit avec flèche 44">
            <a:extLst>
              <a:ext uri="{FF2B5EF4-FFF2-40B4-BE49-F238E27FC236}">
                <a16:creationId xmlns:a16="http://schemas.microsoft.com/office/drawing/2014/main" id="{F0ABF4B6-07C3-BE81-B928-D725062BAD25}"/>
              </a:ext>
            </a:extLst>
          </p:cNvPr>
          <p:cNvCxnSpPr>
            <a:cxnSpLocks/>
            <a:stCxn id="48" idx="1"/>
          </p:cNvCxnSpPr>
          <p:nvPr/>
        </p:nvCxnSpPr>
        <p:spPr>
          <a:xfrm flipV="1">
            <a:off x="2698812" y="3062003"/>
            <a:ext cx="0" cy="361604"/>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79DA66FC-D2C3-C1C8-5635-CA86480AECAA}"/>
              </a:ext>
            </a:extLst>
          </p:cNvPr>
          <p:cNvSpPr txBox="1"/>
          <p:nvPr/>
        </p:nvSpPr>
        <p:spPr>
          <a:xfrm>
            <a:off x="2698812" y="3269718"/>
            <a:ext cx="2273864" cy="307777"/>
          </a:xfrm>
          <a:prstGeom prst="rect">
            <a:avLst/>
          </a:prstGeom>
          <a:noFill/>
        </p:spPr>
        <p:txBody>
          <a:bodyPr wrap="square" rtlCol="0">
            <a:spAutoFit/>
          </a:bodyPr>
          <a:lstStyle/>
          <a:p>
            <a:r>
              <a:rPr lang="fr-FR" sz="1400" b="1" dirty="0">
                <a:solidFill>
                  <a:srgbClr val="FFFF00"/>
                </a:solidFill>
                <a:latin typeface="Calibri" panose="020F0502020204030204" pitchFamily="34" charset="0"/>
                <a:cs typeface="Calibri" panose="020F0502020204030204" pitchFamily="34" charset="0"/>
              </a:rPr>
              <a:t>On est quelque part par là…</a:t>
            </a:r>
          </a:p>
        </p:txBody>
      </p:sp>
      <p:pic>
        <p:nvPicPr>
          <p:cNvPr id="59" name="Image 58">
            <a:extLst>
              <a:ext uri="{FF2B5EF4-FFF2-40B4-BE49-F238E27FC236}">
                <a16:creationId xmlns:a16="http://schemas.microsoft.com/office/drawing/2014/main" id="{6B7D849F-9A29-2FAE-C5B3-0AF8963E679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7112" y="1198823"/>
            <a:ext cx="4330374" cy="4330374"/>
          </a:xfrm>
          <a:prstGeom prst="rect">
            <a:avLst/>
          </a:prstGeom>
        </p:spPr>
      </p:pic>
      <p:sp>
        <p:nvSpPr>
          <p:cNvPr id="61" name="ZoneTexte 60">
            <a:extLst>
              <a:ext uri="{FF2B5EF4-FFF2-40B4-BE49-F238E27FC236}">
                <a16:creationId xmlns:a16="http://schemas.microsoft.com/office/drawing/2014/main" id="{6B225DF0-4D29-F4E2-D8ED-54C4697BE433}"/>
              </a:ext>
            </a:extLst>
          </p:cNvPr>
          <p:cNvSpPr txBox="1"/>
          <p:nvPr/>
        </p:nvSpPr>
        <p:spPr>
          <a:xfrm>
            <a:off x="7381524" y="703490"/>
            <a:ext cx="4656883"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Voyage imaginaire d’Homo sapiens</a:t>
            </a:r>
            <a:endParaRPr lang="fr-FR" sz="2400" dirty="0"/>
          </a:p>
        </p:txBody>
      </p:sp>
      <p:sp>
        <p:nvSpPr>
          <p:cNvPr id="89" name="ZoneTexte 88">
            <a:extLst>
              <a:ext uri="{FF2B5EF4-FFF2-40B4-BE49-F238E27FC236}">
                <a16:creationId xmlns:a16="http://schemas.microsoft.com/office/drawing/2014/main" id="{C15961EC-712F-A031-4102-90BF82456616}"/>
              </a:ext>
            </a:extLst>
          </p:cNvPr>
          <p:cNvSpPr txBox="1"/>
          <p:nvPr/>
        </p:nvSpPr>
        <p:spPr>
          <a:xfrm>
            <a:off x="7557112" y="5529197"/>
            <a:ext cx="4330374" cy="1292662"/>
          </a:xfrm>
          <a:prstGeom prst="rect">
            <a:avLst/>
          </a:prstGeom>
          <a:noFill/>
        </p:spPr>
        <p:txBody>
          <a:bodyPr wrap="square" rtlCol="0">
            <a:spAutoFit/>
          </a:bodyPr>
          <a:lstStyle/>
          <a:p>
            <a:pPr indent="177800" algn="just"/>
            <a:r>
              <a:rPr lang="fr-FR" sz="1300" i="1" dirty="0">
                <a:latin typeface="Calibri" panose="020F0502020204030204" pitchFamily="34" charset="0"/>
                <a:cs typeface="Calibri" panose="020F0502020204030204" pitchFamily="34" charset="0"/>
              </a:rPr>
              <a:t>Si notre ancêtre Homo sapiens avait voyagé, dès son apparition, il y a environ 300 000 ans à la vitesse de la lumière vers  la galaxie d’Andromède  en passant par le centre de la Voie lactée, il serait actuellement dans l’espace intergalactique et aurait parcouru moins de 15% de la distance.</a:t>
            </a:r>
          </a:p>
        </p:txBody>
      </p:sp>
      <p:sp>
        <p:nvSpPr>
          <p:cNvPr id="24" name="ZoneTexte 23">
            <a:extLst>
              <a:ext uri="{FF2B5EF4-FFF2-40B4-BE49-F238E27FC236}">
                <a16:creationId xmlns:a16="http://schemas.microsoft.com/office/drawing/2014/main" id="{39FDBB4B-1319-5E24-B7DB-87208356D523}"/>
              </a:ext>
            </a:extLst>
          </p:cNvPr>
          <p:cNvSpPr txBox="1"/>
          <p:nvPr/>
        </p:nvSpPr>
        <p:spPr>
          <a:xfrm>
            <a:off x="195774" y="2805131"/>
            <a:ext cx="3342199" cy="276999"/>
          </a:xfrm>
          <a:prstGeom prst="rect">
            <a:avLst/>
          </a:prstGeom>
          <a:noFill/>
        </p:spPr>
        <p:txBody>
          <a:bodyPr wrap="square" rtlCol="0">
            <a:spAutoFit/>
          </a:bodyPr>
          <a:lstStyle/>
          <a:p>
            <a:r>
              <a:rPr lang="fr-FR" sz="1200" b="1" dirty="0">
                <a:solidFill>
                  <a:srgbClr val="FF0000"/>
                </a:solidFill>
                <a:highlight>
                  <a:srgbClr val="FFFF00"/>
                </a:highlight>
                <a:latin typeface="Calibri" panose="020F0502020204030204" pitchFamily="34" charset="0"/>
                <a:cs typeface="Calibri" panose="020F0502020204030204" pitchFamily="34" charset="0"/>
              </a:rPr>
              <a:t>Diamètre</a:t>
            </a:r>
            <a:r>
              <a:rPr lang="fr-FR" sz="1200" b="1" dirty="0">
                <a:latin typeface="Calibri" panose="020F0502020204030204" pitchFamily="34" charset="0"/>
                <a:cs typeface="Calibri" panose="020F0502020204030204" pitchFamily="34" charset="0"/>
              </a:rPr>
              <a:t> </a:t>
            </a:r>
            <a:r>
              <a:rPr lang="fr-FR" sz="1200" b="1" dirty="0">
                <a:latin typeface="Calibri" panose="020F0502020204030204" pitchFamily="34" charset="0"/>
                <a:cs typeface="Calibri" panose="020F0502020204030204" pitchFamily="34" charset="0"/>
                <a:sym typeface="Wingdings" panose="05000000000000000000" pitchFamily="2" charset="2"/>
              </a:rPr>
              <a:t></a:t>
            </a:r>
            <a:r>
              <a:rPr lang="fr-FR" sz="1200" b="1" dirty="0">
                <a:latin typeface="Calibri" panose="020F0502020204030204" pitchFamily="34" charset="0"/>
                <a:cs typeface="Calibri" panose="020F0502020204030204" pitchFamily="34" charset="0"/>
              </a:rPr>
              <a:t> 100 000 années lumières</a:t>
            </a:r>
          </a:p>
        </p:txBody>
      </p:sp>
      <p:sp>
        <p:nvSpPr>
          <p:cNvPr id="121" name="ZoneTexte 120">
            <a:extLst>
              <a:ext uri="{FF2B5EF4-FFF2-40B4-BE49-F238E27FC236}">
                <a16:creationId xmlns:a16="http://schemas.microsoft.com/office/drawing/2014/main" id="{55CEF6B4-521A-F278-EB74-D00588A22329}"/>
              </a:ext>
            </a:extLst>
          </p:cNvPr>
          <p:cNvSpPr txBox="1"/>
          <p:nvPr/>
        </p:nvSpPr>
        <p:spPr>
          <a:xfrm>
            <a:off x="4972676" y="1586024"/>
            <a:ext cx="2679875" cy="292388"/>
          </a:xfrm>
          <a:prstGeom prst="rect">
            <a:avLst/>
          </a:prstGeom>
          <a:noFill/>
        </p:spPr>
        <p:txBody>
          <a:bodyPr wrap="square" rtlCol="0">
            <a:spAutoFit/>
          </a:bodyPr>
          <a:lstStyle/>
          <a:p>
            <a:pPr algn="ctr"/>
            <a:r>
              <a:rPr lang="fr-FR" sz="1300" b="1" dirty="0">
                <a:solidFill>
                  <a:srgbClr val="FF0000"/>
                </a:solidFill>
                <a:latin typeface="Calibri" panose="020F0502020204030204" pitchFamily="34" charset="0"/>
                <a:cs typeface="Calibri" panose="020F0502020204030204" pitchFamily="34" charset="0"/>
              </a:rPr>
              <a:t>(-13,8 milliards ─ ?) </a:t>
            </a:r>
            <a:r>
              <a:rPr lang="fr-FR" sz="1300" b="1" dirty="0">
                <a:solidFill>
                  <a:srgbClr val="FF0000"/>
                </a:solidFill>
                <a:latin typeface="Calibri" panose="020F0502020204030204" pitchFamily="34" charset="0"/>
                <a:cs typeface="Calibri" panose="020F0502020204030204" pitchFamily="34" charset="0"/>
                <a:sym typeface="Wingdings" panose="05000000000000000000" pitchFamily="2" charset="2"/>
              </a:rPr>
              <a:t> BIG BANG</a:t>
            </a:r>
            <a:endParaRPr lang="fr-FR" sz="1300" b="1" dirty="0">
              <a:solidFill>
                <a:srgbClr val="FF0000"/>
              </a:solidFill>
              <a:latin typeface="Calibri" panose="020F0502020204030204" pitchFamily="34" charset="0"/>
              <a:cs typeface="Calibri" panose="020F0502020204030204" pitchFamily="34" charset="0"/>
            </a:endParaRPr>
          </a:p>
        </p:txBody>
      </p:sp>
      <p:sp>
        <p:nvSpPr>
          <p:cNvPr id="123" name="ZoneTexte 122">
            <a:extLst>
              <a:ext uri="{FF2B5EF4-FFF2-40B4-BE49-F238E27FC236}">
                <a16:creationId xmlns:a16="http://schemas.microsoft.com/office/drawing/2014/main" id="{078CA2C7-BBB5-F79A-1E23-DB0600E97B44}"/>
              </a:ext>
            </a:extLst>
          </p:cNvPr>
          <p:cNvSpPr txBox="1"/>
          <p:nvPr/>
        </p:nvSpPr>
        <p:spPr>
          <a:xfrm>
            <a:off x="0" y="4331245"/>
            <a:ext cx="4441795" cy="482183"/>
          </a:xfrm>
          <a:prstGeom prst="rect">
            <a:avLst/>
          </a:prstGeom>
          <a:noFill/>
        </p:spPr>
        <p:txBody>
          <a:bodyPr wrap="square">
            <a:spAutoFit/>
          </a:bodyPr>
          <a:lstStyle/>
          <a:p>
            <a:r>
              <a:rPr lang="fr-FR" sz="1400" b="1" baseline="30000" dirty="0">
                <a:solidFill>
                  <a:srgbClr val="FF0000"/>
                </a:solidFill>
                <a:latin typeface="Calibri" panose="020F0502020204030204" pitchFamily="34" charset="0"/>
                <a:cs typeface="Calibri" panose="020F0502020204030204" pitchFamily="34" charset="0"/>
              </a:rPr>
              <a:t>(*)</a:t>
            </a:r>
            <a:r>
              <a:rPr lang="fr-FR" sz="2000" b="1" baseline="30000" dirty="0">
                <a:solidFill>
                  <a:srgbClr val="FF0000"/>
                </a:solidFill>
                <a:latin typeface="Calibri" panose="020F0502020204030204" pitchFamily="34" charset="0"/>
                <a:cs typeface="Calibri" panose="020F0502020204030204" pitchFamily="34" charset="0"/>
              </a:rPr>
              <a:t> </a:t>
            </a:r>
            <a:r>
              <a:rPr lang="fr-FR" sz="1200" b="1" dirty="0">
                <a:latin typeface="Calibri" panose="020F0502020204030204" pitchFamily="34" charset="0"/>
                <a:cs typeface="Calibri" panose="020F0502020204030204" pitchFamily="34" charset="0"/>
              </a:rPr>
              <a:t>1 </a:t>
            </a:r>
            <a:r>
              <a:rPr lang="fr-FR" sz="1200" b="1" dirty="0">
                <a:solidFill>
                  <a:srgbClr val="FF0000"/>
                </a:solidFill>
                <a:latin typeface="Calibri" panose="020F0502020204030204" pitchFamily="34" charset="0"/>
                <a:cs typeface="Calibri" panose="020F0502020204030204" pitchFamily="34" charset="0"/>
              </a:rPr>
              <a:t>année lumière</a:t>
            </a:r>
            <a:r>
              <a:rPr lang="fr-FR" sz="1200" b="1" dirty="0">
                <a:latin typeface="Calibri" panose="020F0502020204030204" pitchFamily="34" charset="0"/>
                <a:cs typeface="Calibri" panose="020F0502020204030204" pitchFamily="34" charset="0"/>
              </a:rPr>
              <a:t> = 1 </a:t>
            </a:r>
            <a:r>
              <a:rPr lang="fr-FR" sz="1200" b="1" dirty="0">
                <a:solidFill>
                  <a:srgbClr val="FF0000"/>
                </a:solidFill>
                <a:latin typeface="Calibri" panose="020F0502020204030204" pitchFamily="34" charset="0"/>
                <a:cs typeface="Calibri" panose="020F0502020204030204" pitchFamily="34" charset="0"/>
              </a:rPr>
              <a:t>année</a:t>
            </a:r>
            <a:r>
              <a:rPr lang="fr-FR" sz="1200" b="1" dirty="0">
                <a:latin typeface="Calibri" panose="020F0502020204030204" pitchFamily="34" charset="0"/>
                <a:cs typeface="Calibri" panose="020F0502020204030204" pitchFamily="34" charset="0"/>
              </a:rPr>
              <a:t> de voyage </a:t>
            </a:r>
            <a:r>
              <a:rPr lang="fr-FR" sz="1200" b="1" dirty="0">
                <a:solidFill>
                  <a:srgbClr val="FF0000"/>
                </a:solidFill>
                <a:latin typeface="Calibri" panose="020F0502020204030204" pitchFamily="34" charset="0"/>
                <a:cs typeface="Calibri" panose="020F0502020204030204" pitchFamily="34" charset="0"/>
              </a:rPr>
              <a:t>à la vitesse de la lumière</a:t>
            </a:r>
            <a:r>
              <a:rPr lang="fr-FR" sz="1200" b="1" dirty="0">
                <a:latin typeface="Calibri" panose="020F0502020204030204" pitchFamily="34" charset="0"/>
                <a:cs typeface="Calibri" panose="020F0502020204030204" pitchFamily="34" charset="0"/>
              </a:rPr>
              <a:t>, </a:t>
            </a:r>
            <a:br>
              <a:rPr lang="fr-FR" sz="1200" b="1" dirty="0">
                <a:latin typeface="Calibri" panose="020F0502020204030204" pitchFamily="34" charset="0"/>
                <a:cs typeface="Calibri" panose="020F0502020204030204" pitchFamily="34" charset="0"/>
              </a:rPr>
            </a:br>
            <a:r>
              <a:rPr lang="fr-FR" sz="1200" b="1" dirty="0">
                <a:latin typeface="Calibri" panose="020F0502020204030204" pitchFamily="34" charset="0"/>
                <a:cs typeface="Calibri" panose="020F0502020204030204" pitchFamily="34" charset="0"/>
              </a:rPr>
              <a:t>soit 300 000 km par seconde. 1 an = 31 536 000 secondes</a:t>
            </a:r>
            <a:endParaRPr lang="fr-FR" sz="1200" dirty="0"/>
          </a:p>
        </p:txBody>
      </p:sp>
      <p:grpSp>
        <p:nvGrpSpPr>
          <p:cNvPr id="126" name="Groupe 125">
            <a:extLst>
              <a:ext uri="{FF2B5EF4-FFF2-40B4-BE49-F238E27FC236}">
                <a16:creationId xmlns:a16="http://schemas.microsoft.com/office/drawing/2014/main" id="{C6288C0A-B3ED-52A2-1AA7-5AD7536573DF}"/>
              </a:ext>
            </a:extLst>
          </p:cNvPr>
          <p:cNvGrpSpPr/>
          <p:nvPr/>
        </p:nvGrpSpPr>
        <p:grpSpPr>
          <a:xfrm>
            <a:off x="-9291" y="4856085"/>
            <a:ext cx="3542604" cy="1993037"/>
            <a:chOff x="-9291" y="4856085"/>
            <a:chExt cx="3542604" cy="1993037"/>
          </a:xfrm>
        </p:grpSpPr>
        <p:pic>
          <p:nvPicPr>
            <p:cNvPr id="54" name="Image 53">
              <a:extLst>
                <a:ext uri="{FF2B5EF4-FFF2-40B4-BE49-F238E27FC236}">
                  <a16:creationId xmlns:a16="http://schemas.microsoft.com/office/drawing/2014/main" id="{3FFDA66F-5650-CB55-D7EE-9D011C3C03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72" y="4918429"/>
              <a:ext cx="960776" cy="640517"/>
            </a:xfrm>
            <a:prstGeom prst="rect">
              <a:avLst/>
            </a:prstGeom>
          </p:spPr>
        </p:pic>
        <p:sp>
          <p:nvSpPr>
            <p:cNvPr id="55" name="ZoneTexte 54">
              <a:extLst>
                <a:ext uri="{FF2B5EF4-FFF2-40B4-BE49-F238E27FC236}">
                  <a16:creationId xmlns:a16="http://schemas.microsoft.com/office/drawing/2014/main" id="{3F58058E-5E04-0430-534E-EC5AFA2BDA1F}"/>
                </a:ext>
              </a:extLst>
            </p:cNvPr>
            <p:cNvSpPr txBox="1"/>
            <p:nvPr/>
          </p:nvSpPr>
          <p:spPr>
            <a:xfrm>
              <a:off x="911344" y="4893843"/>
              <a:ext cx="1559336" cy="307777"/>
            </a:xfrm>
            <a:prstGeom prst="rect">
              <a:avLst/>
            </a:prstGeom>
            <a:noFill/>
          </p:spPr>
          <p:txBody>
            <a:bodyPr wrap="square">
              <a:spAutoFit/>
            </a:bodyPr>
            <a:lstStyle/>
            <a:p>
              <a:pPr algn="ctr"/>
              <a:r>
                <a:rPr lang="fr-FR" sz="1400" b="1" dirty="0"/>
                <a:t>VOIE LACTÉE</a:t>
              </a:r>
            </a:p>
          </p:txBody>
        </p:sp>
        <p:sp>
          <p:nvSpPr>
            <p:cNvPr id="56" name="ZoneTexte 55">
              <a:extLst>
                <a:ext uri="{FF2B5EF4-FFF2-40B4-BE49-F238E27FC236}">
                  <a16:creationId xmlns:a16="http://schemas.microsoft.com/office/drawing/2014/main" id="{0191D389-AF4B-E153-3AE7-8247DCD3A113}"/>
                </a:ext>
              </a:extLst>
            </p:cNvPr>
            <p:cNvSpPr txBox="1"/>
            <p:nvPr/>
          </p:nvSpPr>
          <p:spPr>
            <a:xfrm>
              <a:off x="827083" y="5155950"/>
              <a:ext cx="2050655" cy="292388"/>
            </a:xfrm>
            <a:prstGeom prst="rect">
              <a:avLst/>
            </a:prstGeom>
            <a:noFill/>
          </p:spPr>
          <p:txBody>
            <a:bodyPr wrap="square" rtlCol="0">
              <a:spAutoFit/>
            </a:bodyPr>
            <a:lstStyle/>
            <a:p>
              <a:pPr algn="ctr"/>
              <a:r>
                <a:rPr lang="fr-FR" sz="1300" b="1" dirty="0">
                  <a:solidFill>
                    <a:srgbClr val="FF0000"/>
                  </a:solidFill>
                  <a:latin typeface="Calibri" panose="020F0502020204030204" pitchFamily="34" charset="0"/>
                  <a:cs typeface="Calibri" panose="020F0502020204030204" pitchFamily="34" charset="0"/>
                </a:rPr>
                <a:t>(-8,8 milliards ─ ?)</a:t>
              </a:r>
            </a:p>
          </p:txBody>
        </p:sp>
        <p:sp>
          <p:nvSpPr>
            <p:cNvPr id="57" name="ZoneTexte 56">
              <a:extLst>
                <a:ext uri="{FF2B5EF4-FFF2-40B4-BE49-F238E27FC236}">
                  <a16:creationId xmlns:a16="http://schemas.microsoft.com/office/drawing/2014/main" id="{1ED1DB37-10F4-C347-5776-9428F582D2D8}"/>
                </a:ext>
              </a:extLst>
            </p:cNvPr>
            <p:cNvSpPr txBox="1"/>
            <p:nvPr/>
          </p:nvSpPr>
          <p:spPr>
            <a:xfrm>
              <a:off x="-9291" y="5521970"/>
              <a:ext cx="3533314" cy="461665"/>
            </a:xfrm>
            <a:prstGeom prst="rect">
              <a:avLst/>
            </a:prstGeom>
            <a:noFill/>
          </p:spPr>
          <p:txBody>
            <a:bodyPr wrap="square">
              <a:spAutoFit/>
            </a:bodyPr>
            <a:lstStyle/>
            <a:p>
              <a:pPr algn="ctr"/>
              <a:r>
                <a:rPr lang="fr-FR" sz="1200" b="1" cap="all" dirty="0">
                  <a:solidFill>
                    <a:srgbClr val="FFFF00"/>
                  </a:solidFill>
                  <a:latin typeface="Calibri" panose="020F0502020204030204" pitchFamily="34" charset="0"/>
                  <a:cs typeface="Calibri" panose="020F0502020204030204" pitchFamily="34" charset="0"/>
                </a:rPr>
                <a:t>Notre galaxie</a:t>
              </a:r>
              <a:r>
                <a:rPr lang="fr-FR" sz="1200" b="1" dirty="0">
                  <a:solidFill>
                    <a:srgbClr val="FFFF00"/>
                  </a:solidFill>
                  <a:latin typeface="Calibri" panose="020F0502020204030204" pitchFamily="34" charset="0"/>
                  <a:cs typeface="Calibri" panose="020F0502020204030204" pitchFamily="34" charset="0"/>
                </a:rPr>
                <a:t> parmi au moins </a:t>
              </a:r>
              <a:br>
                <a:rPr lang="fr-FR" sz="1200" b="1" dirty="0">
                  <a:solidFill>
                    <a:srgbClr val="FFFF00"/>
                  </a:solidFill>
                  <a:latin typeface="Calibri" panose="020F0502020204030204" pitchFamily="34" charset="0"/>
                  <a:cs typeface="Calibri" panose="020F0502020204030204" pitchFamily="34" charset="0"/>
                </a:rPr>
              </a:br>
              <a:r>
                <a:rPr lang="fr-FR" sz="1200" b="1" dirty="0">
                  <a:solidFill>
                    <a:srgbClr val="FFFF00"/>
                  </a:solidFill>
                  <a:latin typeface="Calibri" panose="020F0502020204030204" pitchFamily="34" charset="0"/>
                  <a:cs typeface="Calibri" panose="020F0502020204030204" pitchFamily="34" charset="0"/>
                </a:rPr>
                <a:t> 2 000 milliards d’autres dans l’univers</a:t>
              </a:r>
            </a:p>
          </p:txBody>
        </p:sp>
        <p:sp>
          <p:nvSpPr>
            <p:cNvPr id="94" name="Rectangle 93">
              <a:extLst>
                <a:ext uri="{FF2B5EF4-FFF2-40B4-BE49-F238E27FC236}">
                  <a16:creationId xmlns:a16="http://schemas.microsoft.com/office/drawing/2014/main" id="{AB6E2C61-7D43-2653-9C92-8C7B302DB7E5}"/>
                </a:ext>
              </a:extLst>
            </p:cNvPr>
            <p:cNvSpPr/>
            <p:nvPr/>
          </p:nvSpPr>
          <p:spPr>
            <a:xfrm>
              <a:off x="0" y="4856085"/>
              <a:ext cx="3533313" cy="1993037"/>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5" name="Image 114">
              <a:extLst>
                <a:ext uri="{FF2B5EF4-FFF2-40B4-BE49-F238E27FC236}">
                  <a16:creationId xmlns:a16="http://schemas.microsoft.com/office/drawing/2014/main" id="{10933918-5B85-7FD4-A70E-5231AF0155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961" y="4920635"/>
              <a:ext cx="276648" cy="412877"/>
            </a:xfrm>
            <a:prstGeom prst="rect">
              <a:avLst/>
            </a:prstGeom>
          </p:spPr>
        </p:pic>
        <p:sp>
          <p:nvSpPr>
            <p:cNvPr id="124" name="ZoneTexte 123">
              <a:extLst>
                <a:ext uri="{FF2B5EF4-FFF2-40B4-BE49-F238E27FC236}">
                  <a16:creationId xmlns:a16="http://schemas.microsoft.com/office/drawing/2014/main" id="{5F1F2842-B3DB-DD27-2ECA-A8A703F9E1C5}"/>
                </a:ext>
              </a:extLst>
            </p:cNvPr>
            <p:cNvSpPr txBox="1"/>
            <p:nvPr/>
          </p:nvSpPr>
          <p:spPr>
            <a:xfrm>
              <a:off x="-1" y="5946659"/>
              <a:ext cx="3514737"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Étoiles : </a:t>
              </a:r>
              <a:r>
                <a:rPr lang="fr-FR" sz="1200" b="1" dirty="0">
                  <a:latin typeface="Calibri" panose="020F0502020204030204" pitchFamily="34" charset="0"/>
                  <a:cs typeface="Calibri" panose="020F0502020204030204" pitchFamily="34" charset="0"/>
                </a:rPr>
                <a:t>200 à 400 milliards</a:t>
              </a:r>
            </a:p>
          </p:txBody>
        </p:sp>
        <p:sp>
          <p:nvSpPr>
            <p:cNvPr id="125" name="ZoneTexte 124">
              <a:extLst>
                <a:ext uri="{FF2B5EF4-FFF2-40B4-BE49-F238E27FC236}">
                  <a16:creationId xmlns:a16="http://schemas.microsoft.com/office/drawing/2014/main" id="{30324357-13CB-E411-4450-4C4F3FAD554E}"/>
                </a:ext>
              </a:extLst>
            </p:cNvPr>
            <p:cNvSpPr txBox="1"/>
            <p:nvPr/>
          </p:nvSpPr>
          <p:spPr>
            <a:xfrm>
              <a:off x="-2" y="6188635"/>
              <a:ext cx="3514737" cy="646331"/>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Planètes : </a:t>
              </a:r>
              <a:r>
                <a:rPr lang="fr-FR" sz="1200" b="1" dirty="0">
                  <a:latin typeface="Calibri" panose="020F0502020204030204" pitchFamily="34" charset="0"/>
                  <a:cs typeface="Calibri" panose="020F0502020204030204" pitchFamily="34" charset="0"/>
                </a:rPr>
                <a:t>400 milliards dont 10% serait de la taille de la Terre et orbiteraient  autour d’un soleil semblable au notre, dans la zone habitable.</a:t>
              </a:r>
            </a:p>
          </p:txBody>
        </p:sp>
      </p:grpSp>
      <p:grpSp>
        <p:nvGrpSpPr>
          <p:cNvPr id="134" name="Groupe 133">
            <a:extLst>
              <a:ext uri="{FF2B5EF4-FFF2-40B4-BE49-F238E27FC236}">
                <a16:creationId xmlns:a16="http://schemas.microsoft.com/office/drawing/2014/main" id="{87D34C17-B485-FFE7-ADFE-71CC3A1A51E3}"/>
              </a:ext>
            </a:extLst>
          </p:cNvPr>
          <p:cNvGrpSpPr/>
          <p:nvPr/>
        </p:nvGrpSpPr>
        <p:grpSpPr>
          <a:xfrm>
            <a:off x="3699611" y="6159697"/>
            <a:ext cx="3806239" cy="690583"/>
            <a:chOff x="3699611" y="5700922"/>
            <a:chExt cx="3806239" cy="690583"/>
          </a:xfrm>
        </p:grpSpPr>
        <p:sp>
          <p:nvSpPr>
            <p:cNvPr id="130" name="Rectangle 129">
              <a:extLst>
                <a:ext uri="{FF2B5EF4-FFF2-40B4-BE49-F238E27FC236}">
                  <a16:creationId xmlns:a16="http://schemas.microsoft.com/office/drawing/2014/main" id="{4CE869FD-FE48-1D5F-D6D6-42139E0C1469}"/>
                </a:ext>
              </a:extLst>
            </p:cNvPr>
            <p:cNvSpPr/>
            <p:nvPr/>
          </p:nvSpPr>
          <p:spPr>
            <a:xfrm>
              <a:off x="3699611" y="5700922"/>
              <a:ext cx="3806239" cy="69058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9" name="Image 128">
              <a:extLst>
                <a:ext uri="{FF2B5EF4-FFF2-40B4-BE49-F238E27FC236}">
                  <a16:creationId xmlns:a16="http://schemas.microsoft.com/office/drawing/2014/main" id="{606F82AF-526E-306E-1FAA-D9B2B20AF5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8901" y="5752887"/>
              <a:ext cx="717075" cy="593963"/>
            </a:xfrm>
            <a:prstGeom prst="rect">
              <a:avLst/>
            </a:prstGeom>
          </p:spPr>
        </p:pic>
        <p:sp>
          <p:nvSpPr>
            <p:cNvPr id="131" name="ZoneTexte 130">
              <a:extLst>
                <a:ext uri="{FF2B5EF4-FFF2-40B4-BE49-F238E27FC236}">
                  <a16:creationId xmlns:a16="http://schemas.microsoft.com/office/drawing/2014/main" id="{C7E3C757-2093-385A-B12F-DD453612D6F7}"/>
                </a:ext>
              </a:extLst>
            </p:cNvPr>
            <p:cNvSpPr txBox="1"/>
            <p:nvPr/>
          </p:nvSpPr>
          <p:spPr>
            <a:xfrm>
              <a:off x="4441794" y="5820538"/>
              <a:ext cx="3013509" cy="461665"/>
            </a:xfrm>
            <a:prstGeom prst="rect">
              <a:avLst/>
            </a:prstGeom>
            <a:noFill/>
          </p:spPr>
          <p:txBody>
            <a:bodyPr wrap="square" rtlCol="0">
              <a:spAutoFit/>
            </a:bodyPr>
            <a:lstStyle/>
            <a:p>
              <a:r>
                <a:rPr lang="fr-FR" sz="1200" i="1" dirty="0">
                  <a:solidFill>
                    <a:srgbClr val="FF0000"/>
                  </a:solidFill>
                  <a:latin typeface="Calibri" panose="020F0502020204030204" pitchFamily="34" charset="0"/>
                  <a:cs typeface="Calibri" panose="020F0502020204030204" pitchFamily="34" charset="0"/>
                </a:rPr>
                <a:t>Tous les chiffres donnés ne sont et ne peuvent être que des estimations scientifiques.</a:t>
              </a:r>
            </a:p>
          </p:txBody>
        </p:sp>
      </p:grpSp>
      <p:grpSp>
        <p:nvGrpSpPr>
          <p:cNvPr id="2" name="Groupe 1">
            <a:extLst>
              <a:ext uri="{FF2B5EF4-FFF2-40B4-BE49-F238E27FC236}">
                <a16:creationId xmlns:a16="http://schemas.microsoft.com/office/drawing/2014/main" id="{81F2F606-1404-E86B-527B-7831BF627906}"/>
              </a:ext>
            </a:extLst>
          </p:cNvPr>
          <p:cNvGrpSpPr/>
          <p:nvPr/>
        </p:nvGrpSpPr>
        <p:grpSpPr>
          <a:xfrm>
            <a:off x="5138166" y="1211322"/>
            <a:ext cx="2367685" cy="4330375"/>
            <a:chOff x="5138166" y="1211322"/>
            <a:chExt cx="2367685" cy="4330375"/>
          </a:xfrm>
        </p:grpSpPr>
        <p:sp>
          <p:nvSpPr>
            <p:cNvPr id="69" name="ZoneTexte 68">
              <a:extLst>
                <a:ext uri="{FF2B5EF4-FFF2-40B4-BE49-F238E27FC236}">
                  <a16:creationId xmlns:a16="http://schemas.microsoft.com/office/drawing/2014/main" id="{E22CFE68-09FA-2D91-1532-25644C5B3991}"/>
                </a:ext>
              </a:extLst>
            </p:cNvPr>
            <p:cNvSpPr txBox="1"/>
            <p:nvPr/>
          </p:nvSpPr>
          <p:spPr>
            <a:xfrm>
              <a:off x="5138166" y="1225720"/>
              <a:ext cx="2169463" cy="307777"/>
            </a:xfrm>
            <a:prstGeom prst="rect">
              <a:avLst/>
            </a:prstGeom>
            <a:noFill/>
          </p:spPr>
          <p:txBody>
            <a:bodyPr wrap="square">
              <a:spAutoFit/>
            </a:bodyPr>
            <a:lstStyle/>
            <a:p>
              <a:pPr algn="ctr"/>
              <a:r>
                <a:rPr lang="fr-FR" sz="1400" b="1" dirty="0"/>
                <a:t>UNIVERS (observable)</a:t>
              </a:r>
            </a:p>
          </p:txBody>
        </p:sp>
        <p:grpSp>
          <p:nvGrpSpPr>
            <p:cNvPr id="120" name="Groupe 119">
              <a:extLst>
                <a:ext uri="{FF2B5EF4-FFF2-40B4-BE49-F238E27FC236}">
                  <a16:creationId xmlns:a16="http://schemas.microsoft.com/office/drawing/2014/main" id="{B90A3CC0-F1E9-A6D8-788A-5F1B9DC96ACE}"/>
                </a:ext>
              </a:extLst>
            </p:cNvPr>
            <p:cNvGrpSpPr/>
            <p:nvPr/>
          </p:nvGrpSpPr>
          <p:grpSpPr>
            <a:xfrm>
              <a:off x="5275424" y="1838145"/>
              <a:ext cx="2169464" cy="2169464"/>
              <a:chOff x="5275424" y="1577221"/>
              <a:chExt cx="2169464" cy="2169464"/>
            </a:xfrm>
          </p:grpSpPr>
          <p:pic>
            <p:nvPicPr>
              <p:cNvPr id="68" name="Image 67">
                <a:extLst>
                  <a:ext uri="{FF2B5EF4-FFF2-40B4-BE49-F238E27FC236}">
                    <a16:creationId xmlns:a16="http://schemas.microsoft.com/office/drawing/2014/main" id="{959F7A91-836A-143E-9008-F30B3753E8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5424" y="1577221"/>
                <a:ext cx="2169464" cy="2169464"/>
              </a:xfrm>
              <a:prstGeom prst="rect">
                <a:avLst/>
              </a:prstGeom>
            </p:spPr>
          </p:pic>
          <p:cxnSp>
            <p:nvCxnSpPr>
              <p:cNvPr id="70" name="Connecteur droit avec flèche 69">
                <a:extLst>
                  <a:ext uri="{FF2B5EF4-FFF2-40B4-BE49-F238E27FC236}">
                    <a16:creationId xmlns:a16="http://schemas.microsoft.com/office/drawing/2014/main" id="{F4AF6B88-DB2B-53FF-BBD6-11D74D6E754A}"/>
                  </a:ext>
                </a:extLst>
              </p:cNvPr>
              <p:cNvCxnSpPr>
                <a:cxnSpLocks/>
              </p:cNvCxnSpPr>
              <p:nvPr/>
            </p:nvCxnSpPr>
            <p:spPr>
              <a:xfrm>
                <a:off x="5288219" y="2683866"/>
                <a:ext cx="2156669" cy="0"/>
              </a:xfrm>
              <a:prstGeom prst="straightConnector1">
                <a:avLst/>
              </a:prstGeom>
              <a:ln w="38100">
                <a:solidFill>
                  <a:schemeClr val="tx1">
                    <a:alpha val="60000"/>
                  </a:schemeClr>
                </a:solidFill>
                <a:headEnd type="triangle"/>
                <a:tailEnd type="triangle"/>
              </a:ln>
            </p:spPr>
            <p:style>
              <a:lnRef idx="1">
                <a:schemeClr val="accent6"/>
              </a:lnRef>
              <a:fillRef idx="0">
                <a:schemeClr val="accent6"/>
              </a:fillRef>
              <a:effectRef idx="0">
                <a:schemeClr val="accent6"/>
              </a:effectRef>
              <a:fontRef idx="minor">
                <a:schemeClr val="tx1"/>
              </a:fontRef>
            </p:style>
          </p:cxnSp>
          <p:sp>
            <p:nvSpPr>
              <p:cNvPr id="72" name="ZoneTexte 71">
                <a:extLst>
                  <a:ext uri="{FF2B5EF4-FFF2-40B4-BE49-F238E27FC236}">
                    <a16:creationId xmlns:a16="http://schemas.microsoft.com/office/drawing/2014/main" id="{0CB95A3A-8207-919E-02CE-C1D09D83B9A9}"/>
                  </a:ext>
                </a:extLst>
              </p:cNvPr>
              <p:cNvSpPr txBox="1"/>
              <p:nvPr/>
            </p:nvSpPr>
            <p:spPr>
              <a:xfrm>
                <a:off x="5469416" y="2795254"/>
                <a:ext cx="1794274" cy="461665"/>
              </a:xfrm>
              <a:prstGeom prst="rect">
                <a:avLst/>
              </a:prstGeom>
              <a:noFill/>
            </p:spPr>
            <p:txBody>
              <a:bodyPr wrap="none" rtlCol="0">
                <a:spAutoFit/>
              </a:bodyPr>
              <a:lstStyle/>
              <a:p>
                <a:pPr algn="ctr"/>
                <a:r>
                  <a:rPr lang="fr-FR" sz="1200" b="1" dirty="0">
                    <a:solidFill>
                      <a:srgbClr val="FF0000"/>
                    </a:solidFill>
                    <a:highlight>
                      <a:srgbClr val="FFFF00"/>
                    </a:highlight>
                    <a:latin typeface="Calibri" panose="020F0502020204030204" pitchFamily="34" charset="0"/>
                    <a:cs typeface="Calibri" panose="020F0502020204030204" pitchFamily="34" charset="0"/>
                  </a:rPr>
                  <a:t>Diamètre</a:t>
                </a:r>
                <a:r>
                  <a:rPr lang="fr-FR" sz="1200" b="1" dirty="0">
                    <a:latin typeface="Calibri" panose="020F0502020204030204" pitchFamily="34" charset="0"/>
                    <a:cs typeface="Calibri" panose="020F0502020204030204" pitchFamily="34" charset="0"/>
                  </a:rPr>
                  <a:t> </a:t>
                </a:r>
                <a:r>
                  <a:rPr lang="fr-FR" sz="1200" b="1" dirty="0">
                    <a:latin typeface="Calibri" panose="020F0502020204030204" pitchFamily="34" charset="0"/>
                    <a:cs typeface="Calibri" panose="020F0502020204030204" pitchFamily="34" charset="0"/>
                    <a:sym typeface="Wingdings" panose="05000000000000000000" pitchFamily="2" charset="2"/>
                  </a:rPr>
                  <a:t></a:t>
                </a:r>
                <a:r>
                  <a:rPr lang="fr-FR" sz="1200" b="1" dirty="0">
                    <a:latin typeface="Calibri" panose="020F0502020204030204" pitchFamily="34" charset="0"/>
                    <a:cs typeface="Calibri" panose="020F0502020204030204" pitchFamily="34" charset="0"/>
                  </a:rPr>
                  <a:t> 93 milliards </a:t>
                </a:r>
                <a:br>
                  <a:rPr lang="fr-FR" sz="1200" b="1" dirty="0">
                    <a:latin typeface="Calibri" panose="020F0502020204030204" pitchFamily="34" charset="0"/>
                    <a:cs typeface="Calibri" panose="020F0502020204030204" pitchFamily="34" charset="0"/>
                  </a:rPr>
                </a:br>
                <a:r>
                  <a:rPr lang="fr-FR" sz="1200" b="1" dirty="0">
                    <a:latin typeface="Calibri" panose="020F0502020204030204" pitchFamily="34" charset="0"/>
                    <a:cs typeface="Calibri" panose="020F0502020204030204" pitchFamily="34" charset="0"/>
                  </a:rPr>
                  <a:t>d’années lumières</a:t>
                </a:r>
              </a:p>
            </p:txBody>
          </p:sp>
        </p:grpSp>
        <p:sp>
          <p:nvSpPr>
            <p:cNvPr id="93" name="ZoneTexte 92">
              <a:extLst>
                <a:ext uri="{FF2B5EF4-FFF2-40B4-BE49-F238E27FC236}">
                  <a16:creationId xmlns:a16="http://schemas.microsoft.com/office/drawing/2014/main" id="{ED3F8D7D-2BD5-F6AB-DAC9-D3EF7614CECF}"/>
                </a:ext>
              </a:extLst>
            </p:cNvPr>
            <p:cNvSpPr txBox="1"/>
            <p:nvPr/>
          </p:nvSpPr>
          <p:spPr>
            <a:xfrm>
              <a:off x="5228833" y="3794600"/>
              <a:ext cx="2239716" cy="430887"/>
            </a:xfrm>
            <a:prstGeom prst="rect">
              <a:avLst/>
            </a:prstGeom>
            <a:noFill/>
          </p:spPr>
          <p:txBody>
            <a:bodyPr wrap="none" rtlCol="0">
              <a:spAutoFit/>
            </a:bodyPr>
            <a:lstStyle/>
            <a:p>
              <a:r>
                <a:rPr lang="fr-FR" sz="1100" i="1" dirty="0">
                  <a:latin typeface="Calibri" panose="020F0502020204030204" pitchFamily="34" charset="0"/>
                  <a:cs typeface="Calibri" panose="020F0502020204030204" pitchFamily="34" charset="0"/>
                </a:rPr>
                <a:t>soit </a:t>
              </a:r>
              <a:br>
                <a:rPr lang="fr-FR" sz="1100" i="1" dirty="0">
                  <a:latin typeface="Calibri" panose="020F0502020204030204" pitchFamily="34" charset="0"/>
                  <a:cs typeface="Calibri" panose="020F0502020204030204" pitchFamily="34" charset="0"/>
                </a:rPr>
              </a:br>
              <a:r>
                <a:rPr lang="fr-FR" sz="1100" i="1" dirty="0">
                  <a:latin typeface="Calibri" panose="020F0502020204030204" pitchFamily="34" charset="0"/>
                  <a:cs typeface="Calibri" panose="020F0502020204030204" pitchFamily="34" charset="0"/>
                </a:rPr>
                <a:t>880 000 milliards de milliards de km</a:t>
              </a:r>
            </a:p>
          </p:txBody>
        </p:sp>
        <p:sp>
          <p:nvSpPr>
            <p:cNvPr id="105" name="Rectangle 104">
              <a:extLst>
                <a:ext uri="{FF2B5EF4-FFF2-40B4-BE49-F238E27FC236}">
                  <a16:creationId xmlns:a16="http://schemas.microsoft.com/office/drawing/2014/main" id="{A4BD86F7-122E-D16F-5415-B3BCBA6FC135}"/>
                </a:ext>
              </a:extLst>
            </p:cNvPr>
            <p:cNvSpPr/>
            <p:nvPr/>
          </p:nvSpPr>
          <p:spPr>
            <a:xfrm>
              <a:off x="5138168" y="1211322"/>
              <a:ext cx="2367682" cy="4330375"/>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6" name="Image 115">
              <a:extLst>
                <a:ext uri="{FF2B5EF4-FFF2-40B4-BE49-F238E27FC236}">
                  <a16:creationId xmlns:a16="http://schemas.microsoft.com/office/drawing/2014/main" id="{4BD7E008-C793-7F65-1937-1B9A1949B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8655" y="1251189"/>
              <a:ext cx="276648" cy="412877"/>
            </a:xfrm>
            <a:prstGeom prst="rect">
              <a:avLst/>
            </a:prstGeom>
          </p:spPr>
        </p:pic>
        <p:sp>
          <p:nvSpPr>
            <p:cNvPr id="127" name="ZoneTexte 126">
              <a:extLst>
                <a:ext uri="{FF2B5EF4-FFF2-40B4-BE49-F238E27FC236}">
                  <a16:creationId xmlns:a16="http://schemas.microsoft.com/office/drawing/2014/main" id="{714A313B-FBC8-565E-5A2F-FD14BE55FF79}"/>
                </a:ext>
              </a:extLst>
            </p:cNvPr>
            <p:cNvSpPr txBox="1"/>
            <p:nvPr/>
          </p:nvSpPr>
          <p:spPr>
            <a:xfrm>
              <a:off x="5168983" y="4646186"/>
              <a:ext cx="2336868"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Galaxies : </a:t>
              </a:r>
              <a:r>
                <a:rPr lang="fr-FR" sz="1200" b="1" dirty="0">
                  <a:latin typeface="Calibri" panose="020F0502020204030204" pitchFamily="34" charset="0"/>
                  <a:cs typeface="Calibri" panose="020F0502020204030204" pitchFamily="34" charset="0"/>
                </a:rPr>
                <a:t>100 milliards</a:t>
              </a:r>
            </a:p>
          </p:txBody>
        </p:sp>
        <p:sp>
          <p:nvSpPr>
            <p:cNvPr id="133" name="ZoneTexte 132">
              <a:extLst>
                <a:ext uri="{FF2B5EF4-FFF2-40B4-BE49-F238E27FC236}">
                  <a16:creationId xmlns:a16="http://schemas.microsoft.com/office/drawing/2014/main" id="{FCF5062C-61B5-421B-1864-498E9C202DE7}"/>
                </a:ext>
              </a:extLst>
            </p:cNvPr>
            <p:cNvSpPr txBox="1"/>
            <p:nvPr/>
          </p:nvSpPr>
          <p:spPr>
            <a:xfrm>
              <a:off x="5168982" y="4982993"/>
              <a:ext cx="2336868" cy="461665"/>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Étoiles : </a:t>
              </a:r>
              <a:r>
                <a:rPr lang="fr-FR" sz="1200" b="1" dirty="0">
                  <a:latin typeface="Calibri" panose="020F0502020204030204" pitchFamily="34" charset="0"/>
                  <a:cs typeface="Calibri" panose="020F0502020204030204" pitchFamily="34" charset="0"/>
                </a:rPr>
                <a:t>70 000 milliards de milliards</a:t>
              </a:r>
            </a:p>
          </p:txBody>
        </p:sp>
        <p:sp>
          <p:nvSpPr>
            <p:cNvPr id="135" name="ZoneTexte 134">
              <a:extLst>
                <a:ext uri="{FF2B5EF4-FFF2-40B4-BE49-F238E27FC236}">
                  <a16:creationId xmlns:a16="http://schemas.microsoft.com/office/drawing/2014/main" id="{8400E97A-BF06-EB8E-88E7-4434D9DBF2F9}"/>
                </a:ext>
              </a:extLst>
            </p:cNvPr>
            <p:cNvSpPr txBox="1"/>
            <p:nvPr/>
          </p:nvSpPr>
          <p:spPr>
            <a:xfrm>
              <a:off x="5168982" y="4331245"/>
              <a:ext cx="2336868"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Taille réelle : </a:t>
              </a:r>
              <a:r>
                <a:rPr lang="fr-FR" sz="1200" b="1" dirty="0">
                  <a:latin typeface="Calibri" panose="020F0502020204030204" pitchFamily="34" charset="0"/>
                  <a:cs typeface="Calibri" panose="020F0502020204030204" pitchFamily="34" charset="0"/>
                </a:rPr>
                <a:t>infinie</a:t>
              </a:r>
            </a:p>
          </p:txBody>
        </p:sp>
      </p:grpSp>
      <p:cxnSp>
        <p:nvCxnSpPr>
          <p:cNvPr id="136" name="Connecteur droit avec flèche 135">
            <a:extLst>
              <a:ext uri="{FF2B5EF4-FFF2-40B4-BE49-F238E27FC236}">
                <a16:creationId xmlns:a16="http://schemas.microsoft.com/office/drawing/2014/main" id="{3E9100CF-1A33-4B96-2033-B0BD7A451530}"/>
              </a:ext>
            </a:extLst>
          </p:cNvPr>
          <p:cNvCxnSpPr>
            <a:cxnSpLocks/>
          </p:cNvCxnSpPr>
          <p:nvPr/>
        </p:nvCxnSpPr>
        <p:spPr>
          <a:xfrm>
            <a:off x="2235378" y="2291633"/>
            <a:ext cx="134368" cy="248357"/>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38" name="ZoneTexte 137">
            <a:extLst>
              <a:ext uri="{FF2B5EF4-FFF2-40B4-BE49-F238E27FC236}">
                <a16:creationId xmlns:a16="http://schemas.microsoft.com/office/drawing/2014/main" id="{1DA1E433-B592-A974-3912-462060EB30A9}"/>
              </a:ext>
            </a:extLst>
          </p:cNvPr>
          <p:cNvSpPr txBox="1"/>
          <p:nvPr/>
        </p:nvSpPr>
        <p:spPr>
          <a:xfrm>
            <a:off x="1488005" y="2032791"/>
            <a:ext cx="2648989" cy="276999"/>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TROU NOIR supermassif Sagittarius A*</a:t>
            </a:r>
            <a:endParaRPr lang="fr-FR" sz="1400" b="1" baseline="30000" dirty="0">
              <a:solidFill>
                <a:srgbClr val="FF0000"/>
              </a:solidFill>
              <a:latin typeface="Calibri" panose="020F0502020204030204" pitchFamily="34" charset="0"/>
              <a:cs typeface="Calibri" panose="020F0502020204030204" pitchFamily="34" charset="0"/>
            </a:endParaRPr>
          </a:p>
        </p:txBody>
      </p:sp>
      <p:pic>
        <p:nvPicPr>
          <p:cNvPr id="140" name="Image 139">
            <a:hlinkClick r:id="rId9"/>
            <a:extLst>
              <a:ext uri="{FF2B5EF4-FFF2-40B4-BE49-F238E27FC236}">
                <a16:creationId xmlns:a16="http://schemas.microsoft.com/office/drawing/2014/main" id="{BCE6BECE-DD89-8986-6272-A507EDF1FB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39791" y="610485"/>
            <a:ext cx="715647" cy="470056"/>
          </a:xfrm>
          <a:prstGeom prst="rect">
            <a:avLst/>
          </a:prstGeom>
        </p:spPr>
      </p:pic>
      <p:grpSp>
        <p:nvGrpSpPr>
          <p:cNvPr id="8" name="Groupe 7">
            <a:extLst>
              <a:ext uri="{FF2B5EF4-FFF2-40B4-BE49-F238E27FC236}">
                <a16:creationId xmlns:a16="http://schemas.microsoft.com/office/drawing/2014/main" id="{9B5C6C67-092E-08DD-DE02-731CB1B28473}"/>
              </a:ext>
            </a:extLst>
          </p:cNvPr>
          <p:cNvGrpSpPr/>
          <p:nvPr/>
        </p:nvGrpSpPr>
        <p:grpSpPr>
          <a:xfrm>
            <a:off x="3853459" y="4813428"/>
            <a:ext cx="964562" cy="494518"/>
            <a:chOff x="3873585" y="4991428"/>
            <a:chExt cx="964562" cy="494518"/>
          </a:xfrm>
        </p:grpSpPr>
        <p:pic>
          <p:nvPicPr>
            <p:cNvPr id="7" name="Image 6">
              <a:hlinkClick r:id="rId11"/>
              <a:extLst>
                <a:ext uri="{FF2B5EF4-FFF2-40B4-BE49-F238E27FC236}">
                  <a16:creationId xmlns:a16="http://schemas.microsoft.com/office/drawing/2014/main" id="{B17C6C0B-153F-DE28-F2F1-4FF32AB372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08342" y="5122305"/>
              <a:ext cx="695049" cy="261197"/>
            </a:xfrm>
            <a:prstGeom prst="rect">
              <a:avLst/>
            </a:prstGeom>
          </p:spPr>
        </p:pic>
        <p:pic>
          <p:nvPicPr>
            <p:cNvPr id="5" name="Image 4">
              <a:hlinkClick r:id="rId11"/>
              <a:extLst>
                <a:ext uri="{FF2B5EF4-FFF2-40B4-BE49-F238E27FC236}">
                  <a16:creationId xmlns:a16="http://schemas.microsoft.com/office/drawing/2014/main" id="{B9C8B9E1-9965-F62B-2489-7012562A8F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73585" y="4991428"/>
              <a:ext cx="964562" cy="494518"/>
            </a:xfrm>
            <a:prstGeom prst="rect">
              <a:avLst/>
            </a:prstGeom>
          </p:spPr>
        </p:pic>
      </p:grpSp>
      <p:cxnSp>
        <p:nvCxnSpPr>
          <p:cNvPr id="110" name="Connecteur droit avec flèche 109">
            <a:extLst>
              <a:ext uri="{FF2B5EF4-FFF2-40B4-BE49-F238E27FC236}">
                <a16:creationId xmlns:a16="http://schemas.microsoft.com/office/drawing/2014/main" id="{03C6842F-AC3A-7E6E-34B4-25937ABB81C3}"/>
              </a:ext>
            </a:extLst>
          </p:cNvPr>
          <p:cNvCxnSpPr>
            <a:cxnSpLocks/>
          </p:cNvCxnSpPr>
          <p:nvPr/>
        </p:nvCxnSpPr>
        <p:spPr>
          <a:xfrm flipH="1" flipV="1">
            <a:off x="2369747" y="2518311"/>
            <a:ext cx="299433" cy="45458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E6CE2B4C-4A4B-82BF-148A-A254C695F30E}"/>
              </a:ext>
            </a:extLst>
          </p:cNvPr>
          <p:cNvCxnSpPr>
            <a:cxnSpLocks/>
          </p:cNvCxnSpPr>
          <p:nvPr/>
        </p:nvCxnSpPr>
        <p:spPr>
          <a:xfrm>
            <a:off x="9101091" y="3154155"/>
            <a:ext cx="415771" cy="0"/>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6" name="ZoneTexte 65">
            <a:extLst>
              <a:ext uri="{FF2B5EF4-FFF2-40B4-BE49-F238E27FC236}">
                <a16:creationId xmlns:a16="http://schemas.microsoft.com/office/drawing/2014/main" id="{C2011FB3-4F26-5759-87F9-7FB7F20DCBB7}"/>
              </a:ext>
            </a:extLst>
          </p:cNvPr>
          <p:cNvSpPr txBox="1"/>
          <p:nvPr/>
        </p:nvSpPr>
        <p:spPr>
          <a:xfrm>
            <a:off x="9001089" y="3188374"/>
            <a:ext cx="2408349" cy="276999"/>
          </a:xfrm>
          <a:prstGeom prst="rect">
            <a:avLst/>
          </a:prstGeom>
          <a:noFill/>
        </p:spPr>
        <p:txBody>
          <a:bodyPr wrap="square" rtlCol="0">
            <a:spAutoFit/>
          </a:bodyPr>
          <a:lstStyle/>
          <a:p>
            <a:r>
              <a:rPr lang="fr-FR" sz="1100" b="1" dirty="0">
                <a:solidFill>
                  <a:srgbClr val="FF0000"/>
                </a:solidFill>
                <a:highlight>
                  <a:srgbClr val="C0C0C0"/>
                </a:highlight>
                <a:latin typeface="Calibri" panose="020F0502020204030204" pitchFamily="34" charset="0"/>
                <a:cs typeface="Calibri" panose="020F0502020204030204" pitchFamily="34" charset="0"/>
              </a:rPr>
              <a:t>Voyage</a:t>
            </a:r>
            <a:r>
              <a:rPr lang="fr-FR" sz="1100" b="1" dirty="0">
                <a:latin typeface="Calibri" panose="020F0502020204030204" pitchFamily="34" charset="0"/>
                <a:cs typeface="Calibri" panose="020F0502020204030204" pitchFamily="34" charset="0"/>
              </a:rPr>
              <a:t> </a:t>
            </a:r>
            <a:r>
              <a:rPr lang="fr-FR" sz="1100" b="1" dirty="0">
                <a:latin typeface="Calibri" panose="020F0502020204030204" pitchFamily="34" charset="0"/>
                <a:cs typeface="Calibri" panose="020F0502020204030204" pitchFamily="34" charset="0"/>
                <a:sym typeface="Wingdings" panose="05000000000000000000" pitchFamily="2" charset="2"/>
              </a:rPr>
              <a:t></a:t>
            </a:r>
            <a:r>
              <a:rPr lang="fr-FR" sz="1150" b="1" dirty="0">
                <a:latin typeface="Calibri" panose="020F0502020204030204" pitchFamily="34" charset="0"/>
                <a:cs typeface="Calibri" panose="020F0502020204030204" pitchFamily="34" charset="0"/>
              </a:rPr>
              <a:t> </a:t>
            </a:r>
            <a:r>
              <a:rPr lang="fr-FR" sz="1150" b="1" dirty="0">
                <a:solidFill>
                  <a:schemeClr val="accent4">
                    <a:lumMod val="60000"/>
                    <a:lumOff val="40000"/>
                  </a:schemeClr>
                </a:solidFill>
                <a:latin typeface="Calibri" panose="020F0502020204030204" pitchFamily="34" charset="0"/>
                <a:cs typeface="Calibri" panose="020F0502020204030204" pitchFamily="34" charset="0"/>
              </a:rPr>
              <a:t>300 000 années lumières</a:t>
            </a:r>
          </a:p>
        </p:txBody>
      </p:sp>
      <p:cxnSp>
        <p:nvCxnSpPr>
          <p:cNvPr id="73" name="Connecteur droit avec flèche 72">
            <a:extLst>
              <a:ext uri="{FF2B5EF4-FFF2-40B4-BE49-F238E27FC236}">
                <a16:creationId xmlns:a16="http://schemas.microsoft.com/office/drawing/2014/main" id="{D20B0BD3-222B-1B48-C484-9DC4A895A9CF}"/>
              </a:ext>
            </a:extLst>
          </p:cNvPr>
          <p:cNvCxnSpPr>
            <a:cxnSpLocks/>
          </p:cNvCxnSpPr>
          <p:nvPr/>
        </p:nvCxnSpPr>
        <p:spPr>
          <a:xfrm>
            <a:off x="9101091" y="3011749"/>
            <a:ext cx="2528657" cy="0"/>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88" name="ZoneTexte 87">
            <a:extLst>
              <a:ext uri="{FF2B5EF4-FFF2-40B4-BE49-F238E27FC236}">
                <a16:creationId xmlns:a16="http://schemas.microsoft.com/office/drawing/2014/main" id="{8BE8322E-64AD-BADB-7249-47FBDDEEB3F2}"/>
              </a:ext>
            </a:extLst>
          </p:cNvPr>
          <p:cNvSpPr txBox="1"/>
          <p:nvPr/>
        </p:nvSpPr>
        <p:spPr>
          <a:xfrm>
            <a:off x="9101090" y="2735773"/>
            <a:ext cx="2528657" cy="276999"/>
          </a:xfrm>
          <a:prstGeom prst="rect">
            <a:avLst/>
          </a:prstGeom>
          <a:noFill/>
        </p:spPr>
        <p:txBody>
          <a:bodyPr wrap="square" rtlCol="0">
            <a:spAutoFit/>
          </a:bodyPr>
          <a:lstStyle/>
          <a:p>
            <a:pPr algn="ctr"/>
            <a:r>
              <a:rPr lang="fr-FR" sz="1200" i="1" dirty="0">
                <a:latin typeface="Calibri" panose="020F0502020204030204" pitchFamily="34" charset="0"/>
                <a:cs typeface="Calibri" panose="020F0502020204030204" pitchFamily="34" charset="0"/>
              </a:rPr>
              <a:t>2,5 millions d’années lumières</a:t>
            </a:r>
          </a:p>
        </p:txBody>
      </p:sp>
    </p:spTree>
    <p:extLst>
      <p:ext uri="{BB962C8B-B14F-4D97-AF65-F5344CB8AC3E}">
        <p14:creationId xmlns:p14="http://schemas.microsoft.com/office/powerpoint/2010/main" val="112392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1000"/>
                                        <p:tgtEl>
                                          <p:spTgt spid="140"/>
                                        </p:tgtEl>
                                      </p:cBhvr>
                                    </p:animEffect>
                                    <p:anim calcmode="lin" valueType="num">
                                      <p:cBhvr>
                                        <p:cTn id="18" dur="1000" fill="hold"/>
                                        <p:tgtEl>
                                          <p:spTgt spid="140"/>
                                        </p:tgtEl>
                                        <p:attrNameLst>
                                          <p:attrName>ppt_x</p:attrName>
                                        </p:attrNameLst>
                                      </p:cBhvr>
                                      <p:tavLst>
                                        <p:tav tm="0">
                                          <p:val>
                                            <p:strVal val="#ppt_x"/>
                                          </p:val>
                                        </p:tav>
                                        <p:tav tm="100000">
                                          <p:val>
                                            <p:strVal val="#ppt_x"/>
                                          </p:val>
                                        </p:tav>
                                      </p:tavLst>
                                    </p:anim>
                                    <p:anim calcmode="lin" valueType="num">
                                      <p:cBhvr>
                                        <p:cTn id="19" dur="1000" fill="hold"/>
                                        <p:tgtEl>
                                          <p:spTgt spid="14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42" presetClass="entr" presetSubtype="0" fill="hold" nodeType="withEffect">
                                  <p:stCondLst>
                                    <p:cond delay="0"/>
                                  </p:stCondLst>
                                  <p:childTnLst>
                                    <p:set>
                                      <p:cBhvr>
                                        <p:cTn id="25" dur="1" fill="hold">
                                          <p:stCondLst>
                                            <p:cond delay="0"/>
                                          </p:stCondLst>
                                        </p:cTn>
                                        <p:tgtEl>
                                          <p:spTgt spid="134"/>
                                        </p:tgtEl>
                                        <p:attrNameLst>
                                          <p:attrName>style.visibility</p:attrName>
                                        </p:attrNameLst>
                                      </p:cBhvr>
                                      <p:to>
                                        <p:strVal val="visible"/>
                                      </p:to>
                                    </p:set>
                                    <p:animEffect transition="in" filter="fade">
                                      <p:cBhvr>
                                        <p:cTn id="26" dur="1000"/>
                                        <p:tgtEl>
                                          <p:spTgt spid="134"/>
                                        </p:tgtEl>
                                      </p:cBhvr>
                                    </p:animEffect>
                                    <p:anim calcmode="lin" valueType="num">
                                      <p:cBhvr>
                                        <p:cTn id="27" dur="1000" fill="hold"/>
                                        <p:tgtEl>
                                          <p:spTgt spid="134"/>
                                        </p:tgtEl>
                                        <p:attrNameLst>
                                          <p:attrName>ppt_x</p:attrName>
                                        </p:attrNameLst>
                                      </p:cBhvr>
                                      <p:tavLst>
                                        <p:tav tm="0">
                                          <p:val>
                                            <p:strVal val="#ppt_x"/>
                                          </p:val>
                                        </p:tav>
                                        <p:tav tm="100000">
                                          <p:val>
                                            <p:strVal val="#ppt_x"/>
                                          </p:val>
                                        </p:tav>
                                      </p:tavLst>
                                    </p:anim>
                                    <p:anim calcmode="lin" valueType="num">
                                      <p:cBhvr>
                                        <p:cTn id="28"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3"/>
                                        </p:tgtEl>
                                        <p:attrNameLst>
                                          <p:attrName>style.visibility</p:attrName>
                                        </p:attrNameLst>
                                      </p:cBhvr>
                                      <p:to>
                                        <p:strVal val="visible"/>
                                      </p:to>
                                    </p:set>
                                    <p:animEffect transition="in" filter="fade">
                                      <p:cBhvr>
                                        <p:cTn id="33" dur="1000"/>
                                        <p:tgtEl>
                                          <p:spTgt spid="123"/>
                                        </p:tgtEl>
                                      </p:cBhvr>
                                    </p:animEffect>
                                    <p:anim calcmode="lin" valueType="num">
                                      <p:cBhvr>
                                        <p:cTn id="34" dur="1000" fill="hold"/>
                                        <p:tgtEl>
                                          <p:spTgt spid="123"/>
                                        </p:tgtEl>
                                        <p:attrNameLst>
                                          <p:attrName>ppt_x</p:attrName>
                                        </p:attrNameLst>
                                      </p:cBhvr>
                                      <p:tavLst>
                                        <p:tav tm="0">
                                          <p:val>
                                            <p:strVal val="#ppt_x"/>
                                          </p:val>
                                        </p:tav>
                                        <p:tav tm="100000">
                                          <p:val>
                                            <p:strVal val="#ppt_x"/>
                                          </p:val>
                                        </p:tav>
                                      </p:tavLst>
                                    </p:anim>
                                    <p:anim calcmode="lin" valueType="num">
                                      <p:cBhvr>
                                        <p:cTn id="35"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additive="base">
                                        <p:cTn id="52" dur="500" fill="hold"/>
                                        <p:tgtEl>
                                          <p:spTgt spid="45"/>
                                        </p:tgtEl>
                                        <p:attrNameLst>
                                          <p:attrName>ppt_x</p:attrName>
                                        </p:attrNameLst>
                                      </p:cBhvr>
                                      <p:tavLst>
                                        <p:tav tm="0">
                                          <p:val>
                                            <p:strVal val="#ppt_x"/>
                                          </p:val>
                                        </p:tav>
                                        <p:tav tm="100000">
                                          <p:val>
                                            <p:strVal val="#ppt_x"/>
                                          </p:val>
                                        </p:tav>
                                      </p:tavLst>
                                    </p:anim>
                                    <p:anim calcmode="lin" valueType="num">
                                      <p:cBhvr additive="base">
                                        <p:cTn id="53" dur="500" fill="hold"/>
                                        <p:tgtEl>
                                          <p:spTgt spid="4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 calcmode="lin" valueType="num">
                                      <p:cBhvr additive="base">
                                        <p:cTn id="56" dur="500" fill="hold"/>
                                        <p:tgtEl>
                                          <p:spTgt spid="48"/>
                                        </p:tgtEl>
                                        <p:attrNameLst>
                                          <p:attrName>ppt_x</p:attrName>
                                        </p:attrNameLst>
                                      </p:cBhvr>
                                      <p:tavLst>
                                        <p:tav tm="0">
                                          <p:val>
                                            <p:strVal val="#ppt_x"/>
                                          </p:val>
                                        </p:tav>
                                        <p:tav tm="100000">
                                          <p:val>
                                            <p:strVal val="#ppt_x"/>
                                          </p:val>
                                        </p:tav>
                                      </p:tavLst>
                                    </p:anim>
                                    <p:anim calcmode="lin" valueType="num">
                                      <p:cBhvr additive="base">
                                        <p:cTn id="57"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10"/>
                                        </p:tgtEl>
                                        <p:attrNameLst>
                                          <p:attrName>style.visibility</p:attrName>
                                        </p:attrNameLst>
                                      </p:cBhvr>
                                      <p:to>
                                        <p:strVal val="visible"/>
                                      </p:to>
                                    </p:set>
                                    <p:anim calcmode="lin" valueType="num">
                                      <p:cBhvr additive="base">
                                        <p:cTn id="62" dur="500" fill="hold"/>
                                        <p:tgtEl>
                                          <p:spTgt spid="110"/>
                                        </p:tgtEl>
                                        <p:attrNameLst>
                                          <p:attrName>ppt_x</p:attrName>
                                        </p:attrNameLst>
                                      </p:cBhvr>
                                      <p:tavLst>
                                        <p:tav tm="0">
                                          <p:val>
                                            <p:strVal val="#ppt_x"/>
                                          </p:val>
                                        </p:tav>
                                        <p:tav tm="100000">
                                          <p:val>
                                            <p:strVal val="#ppt_x"/>
                                          </p:val>
                                        </p:tav>
                                      </p:tavLst>
                                    </p:anim>
                                    <p:anim calcmode="lin" valueType="num">
                                      <p:cBhvr additive="base">
                                        <p:cTn id="63" dur="500" fill="hold"/>
                                        <p:tgtEl>
                                          <p:spTgt spid="110"/>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 calcmode="lin" valueType="num">
                                      <p:cBhvr additive="base">
                                        <p:cTn id="66" dur="500" fill="hold"/>
                                        <p:tgtEl>
                                          <p:spTgt spid="36"/>
                                        </p:tgtEl>
                                        <p:attrNameLst>
                                          <p:attrName>ppt_x</p:attrName>
                                        </p:attrNameLst>
                                      </p:cBhvr>
                                      <p:tavLst>
                                        <p:tav tm="0">
                                          <p:val>
                                            <p:strVal val="#ppt_x"/>
                                          </p:val>
                                        </p:tav>
                                        <p:tav tm="100000">
                                          <p:val>
                                            <p:strVal val="#ppt_x"/>
                                          </p:val>
                                        </p:tav>
                                      </p:tavLst>
                                    </p:anim>
                                    <p:anim calcmode="lin" valueType="num">
                                      <p:cBhvr additive="base">
                                        <p:cTn id="67" dur="500" fill="hold"/>
                                        <p:tgtEl>
                                          <p:spTgt spid="36"/>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38"/>
                                        </p:tgtEl>
                                        <p:attrNameLst>
                                          <p:attrName>style.visibility</p:attrName>
                                        </p:attrNameLst>
                                      </p:cBhvr>
                                      <p:to>
                                        <p:strVal val="visible"/>
                                      </p:to>
                                    </p:set>
                                    <p:anim calcmode="lin" valueType="num">
                                      <p:cBhvr additive="base">
                                        <p:cTn id="70" dur="500" fill="hold"/>
                                        <p:tgtEl>
                                          <p:spTgt spid="138"/>
                                        </p:tgtEl>
                                        <p:attrNameLst>
                                          <p:attrName>ppt_x</p:attrName>
                                        </p:attrNameLst>
                                      </p:cBhvr>
                                      <p:tavLst>
                                        <p:tav tm="0">
                                          <p:val>
                                            <p:strVal val="#ppt_x"/>
                                          </p:val>
                                        </p:tav>
                                        <p:tav tm="100000">
                                          <p:val>
                                            <p:strVal val="#ppt_x"/>
                                          </p:val>
                                        </p:tav>
                                      </p:tavLst>
                                    </p:anim>
                                    <p:anim calcmode="lin" valueType="num">
                                      <p:cBhvr additive="base">
                                        <p:cTn id="71" dur="500" fill="hold"/>
                                        <p:tgtEl>
                                          <p:spTgt spid="138"/>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136"/>
                                        </p:tgtEl>
                                        <p:attrNameLst>
                                          <p:attrName>style.visibility</p:attrName>
                                        </p:attrNameLst>
                                      </p:cBhvr>
                                      <p:to>
                                        <p:strVal val="visible"/>
                                      </p:to>
                                    </p:set>
                                    <p:anim calcmode="lin" valueType="num">
                                      <p:cBhvr additive="base">
                                        <p:cTn id="74" dur="500" fill="hold"/>
                                        <p:tgtEl>
                                          <p:spTgt spid="136"/>
                                        </p:tgtEl>
                                        <p:attrNameLst>
                                          <p:attrName>ppt_x</p:attrName>
                                        </p:attrNameLst>
                                      </p:cBhvr>
                                      <p:tavLst>
                                        <p:tav tm="0">
                                          <p:val>
                                            <p:strVal val="#ppt_x"/>
                                          </p:val>
                                        </p:tav>
                                        <p:tav tm="100000">
                                          <p:val>
                                            <p:strVal val="#ppt_x"/>
                                          </p:val>
                                        </p:tav>
                                      </p:tavLst>
                                    </p:anim>
                                    <p:anim calcmode="lin" valueType="num">
                                      <p:cBhvr additive="base">
                                        <p:cTn id="75"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37"/>
                                        </p:tgtEl>
                                        <p:attrNameLst>
                                          <p:attrName>style.visibility</p:attrName>
                                        </p:attrNameLst>
                                      </p:cBhvr>
                                      <p:to>
                                        <p:strVal val="visible"/>
                                      </p:to>
                                    </p:set>
                                    <p:anim calcmode="lin" valueType="num">
                                      <p:cBhvr additive="base">
                                        <p:cTn id="80" dur="500" fill="hold"/>
                                        <p:tgtEl>
                                          <p:spTgt spid="37"/>
                                        </p:tgtEl>
                                        <p:attrNameLst>
                                          <p:attrName>ppt_x</p:attrName>
                                        </p:attrNameLst>
                                      </p:cBhvr>
                                      <p:tavLst>
                                        <p:tav tm="0">
                                          <p:val>
                                            <p:strVal val="#ppt_x"/>
                                          </p:val>
                                        </p:tav>
                                        <p:tav tm="100000">
                                          <p:val>
                                            <p:strVal val="#ppt_x"/>
                                          </p:val>
                                        </p:tav>
                                      </p:tavLst>
                                    </p:anim>
                                    <p:anim calcmode="lin" valueType="num">
                                      <p:cBhvr additive="base">
                                        <p:cTn id="81" dur="500" fill="hold"/>
                                        <p:tgtEl>
                                          <p:spTgt spid="37"/>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40"/>
                                        </p:tgtEl>
                                        <p:attrNameLst>
                                          <p:attrName>style.visibility</p:attrName>
                                        </p:attrNameLst>
                                      </p:cBhvr>
                                      <p:to>
                                        <p:strVal val="visible"/>
                                      </p:to>
                                    </p:set>
                                    <p:anim calcmode="lin" valueType="num">
                                      <p:cBhvr additive="base">
                                        <p:cTn id="84" dur="500" fill="hold"/>
                                        <p:tgtEl>
                                          <p:spTgt spid="40"/>
                                        </p:tgtEl>
                                        <p:attrNameLst>
                                          <p:attrName>ppt_x</p:attrName>
                                        </p:attrNameLst>
                                      </p:cBhvr>
                                      <p:tavLst>
                                        <p:tav tm="0">
                                          <p:val>
                                            <p:strVal val="#ppt_x"/>
                                          </p:val>
                                        </p:tav>
                                        <p:tav tm="100000">
                                          <p:val>
                                            <p:strVal val="#ppt_x"/>
                                          </p:val>
                                        </p:tav>
                                      </p:tavLst>
                                    </p:anim>
                                    <p:anim calcmode="lin" valueType="num">
                                      <p:cBhvr additive="base">
                                        <p:cTn id="8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126"/>
                                        </p:tgtEl>
                                        <p:attrNameLst>
                                          <p:attrName>style.visibility</p:attrName>
                                        </p:attrNameLst>
                                      </p:cBhvr>
                                      <p:to>
                                        <p:strVal val="visible"/>
                                      </p:to>
                                    </p:set>
                                    <p:animEffect transition="in" filter="fade">
                                      <p:cBhvr>
                                        <p:cTn id="90" dur="1000"/>
                                        <p:tgtEl>
                                          <p:spTgt spid="126"/>
                                        </p:tgtEl>
                                      </p:cBhvr>
                                    </p:animEffect>
                                    <p:anim calcmode="lin" valueType="num">
                                      <p:cBhvr>
                                        <p:cTn id="91" dur="1000" fill="hold"/>
                                        <p:tgtEl>
                                          <p:spTgt spid="126"/>
                                        </p:tgtEl>
                                        <p:attrNameLst>
                                          <p:attrName>ppt_x</p:attrName>
                                        </p:attrNameLst>
                                      </p:cBhvr>
                                      <p:tavLst>
                                        <p:tav tm="0">
                                          <p:val>
                                            <p:strVal val="#ppt_x"/>
                                          </p:val>
                                        </p:tav>
                                        <p:tav tm="100000">
                                          <p:val>
                                            <p:strVal val="#ppt_x"/>
                                          </p:val>
                                        </p:tav>
                                      </p:tavLst>
                                    </p:anim>
                                    <p:anim calcmode="lin" valueType="num">
                                      <p:cBhvr>
                                        <p:cTn id="92" dur="1000" fill="hold"/>
                                        <p:tgtEl>
                                          <p:spTgt spid="126"/>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additive="base">
                                        <p:cTn id="97" dur="500" fill="hold"/>
                                        <p:tgtEl>
                                          <p:spTgt spid="2"/>
                                        </p:tgtEl>
                                        <p:attrNameLst>
                                          <p:attrName>ppt_x</p:attrName>
                                        </p:attrNameLst>
                                      </p:cBhvr>
                                      <p:tavLst>
                                        <p:tav tm="0">
                                          <p:val>
                                            <p:strVal val="#ppt_x"/>
                                          </p:val>
                                        </p:tav>
                                        <p:tav tm="100000">
                                          <p:val>
                                            <p:strVal val="#ppt_x"/>
                                          </p:val>
                                        </p:tav>
                                      </p:tavLst>
                                    </p:anim>
                                    <p:anim calcmode="lin" valueType="num">
                                      <p:cBhvr additive="base">
                                        <p:cTn id="98" dur="500" fill="hold"/>
                                        <p:tgtEl>
                                          <p:spTgt spid="2"/>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21"/>
                                        </p:tgtEl>
                                        <p:attrNameLst>
                                          <p:attrName>style.visibility</p:attrName>
                                        </p:attrNameLst>
                                      </p:cBhvr>
                                      <p:to>
                                        <p:strVal val="visible"/>
                                      </p:to>
                                    </p:set>
                                    <p:anim calcmode="lin" valueType="num">
                                      <p:cBhvr additive="base">
                                        <p:cTn id="101" dur="500" fill="hold"/>
                                        <p:tgtEl>
                                          <p:spTgt spid="121"/>
                                        </p:tgtEl>
                                        <p:attrNameLst>
                                          <p:attrName>ppt_x</p:attrName>
                                        </p:attrNameLst>
                                      </p:cBhvr>
                                      <p:tavLst>
                                        <p:tav tm="0">
                                          <p:val>
                                            <p:strVal val="#ppt_x"/>
                                          </p:val>
                                        </p:tav>
                                        <p:tav tm="100000">
                                          <p:val>
                                            <p:strVal val="#ppt_x"/>
                                          </p:val>
                                        </p:tav>
                                      </p:tavLst>
                                    </p:anim>
                                    <p:anim calcmode="lin" valueType="num">
                                      <p:cBhvr additive="base">
                                        <p:cTn id="102" dur="500" fill="hold"/>
                                        <p:tgtEl>
                                          <p:spTgt spid="121"/>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8"/>
                                        </p:tgtEl>
                                        <p:attrNameLst>
                                          <p:attrName>style.visibility</p:attrName>
                                        </p:attrNameLst>
                                      </p:cBhvr>
                                      <p:to>
                                        <p:strVal val="visible"/>
                                      </p:to>
                                    </p:set>
                                    <p:anim calcmode="lin" valueType="num">
                                      <p:cBhvr additive="base">
                                        <p:cTn id="105" dur="500" fill="hold"/>
                                        <p:tgtEl>
                                          <p:spTgt spid="8"/>
                                        </p:tgtEl>
                                        <p:attrNameLst>
                                          <p:attrName>ppt_x</p:attrName>
                                        </p:attrNameLst>
                                      </p:cBhvr>
                                      <p:tavLst>
                                        <p:tav tm="0">
                                          <p:val>
                                            <p:strVal val="#ppt_x"/>
                                          </p:val>
                                        </p:tav>
                                        <p:tav tm="100000">
                                          <p:val>
                                            <p:strVal val="#ppt_x"/>
                                          </p:val>
                                        </p:tav>
                                      </p:tavLst>
                                    </p:anim>
                                    <p:anim calcmode="lin" valueType="num">
                                      <p:cBhvr additive="base">
                                        <p:cTn id="10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59"/>
                                        </p:tgtEl>
                                        <p:attrNameLst>
                                          <p:attrName>style.visibility</p:attrName>
                                        </p:attrNameLst>
                                      </p:cBhvr>
                                      <p:to>
                                        <p:strVal val="visible"/>
                                      </p:to>
                                    </p:set>
                                    <p:anim calcmode="lin" valueType="num">
                                      <p:cBhvr additive="base">
                                        <p:cTn id="111" dur="500" fill="hold"/>
                                        <p:tgtEl>
                                          <p:spTgt spid="59"/>
                                        </p:tgtEl>
                                        <p:attrNameLst>
                                          <p:attrName>ppt_x</p:attrName>
                                        </p:attrNameLst>
                                      </p:cBhvr>
                                      <p:tavLst>
                                        <p:tav tm="0">
                                          <p:val>
                                            <p:strVal val="#ppt_x"/>
                                          </p:val>
                                        </p:tav>
                                        <p:tav tm="100000">
                                          <p:val>
                                            <p:strVal val="#ppt_x"/>
                                          </p:val>
                                        </p:tav>
                                      </p:tavLst>
                                    </p:anim>
                                    <p:anim calcmode="lin" valueType="num">
                                      <p:cBhvr additive="base">
                                        <p:cTn id="112" dur="500" fill="hold"/>
                                        <p:tgtEl>
                                          <p:spTgt spid="59"/>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89"/>
                                        </p:tgtEl>
                                        <p:attrNameLst>
                                          <p:attrName>style.visibility</p:attrName>
                                        </p:attrNameLst>
                                      </p:cBhvr>
                                      <p:to>
                                        <p:strVal val="visible"/>
                                      </p:to>
                                    </p:set>
                                    <p:anim calcmode="lin" valueType="num">
                                      <p:cBhvr additive="base">
                                        <p:cTn id="115" dur="500" fill="hold"/>
                                        <p:tgtEl>
                                          <p:spTgt spid="89"/>
                                        </p:tgtEl>
                                        <p:attrNameLst>
                                          <p:attrName>ppt_x</p:attrName>
                                        </p:attrNameLst>
                                      </p:cBhvr>
                                      <p:tavLst>
                                        <p:tav tm="0">
                                          <p:val>
                                            <p:strVal val="#ppt_x"/>
                                          </p:val>
                                        </p:tav>
                                        <p:tav tm="100000">
                                          <p:val>
                                            <p:strVal val="#ppt_x"/>
                                          </p:val>
                                        </p:tav>
                                      </p:tavLst>
                                    </p:anim>
                                    <p:anim calcmode="lin" valueType="num">
                                      <p:cBhvr additive="base">
                                        <p:cTn id="116" dur="500" fill="hold"/>
                                        <p:tgtEl>
                                          <p:spTgt spid="89"/>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62"/>
                                        </p:tgtEl>
                                        <p:attrNameLst>
                                          <p:attrName>style.visibility</p:attrName>
                                        </p:attrNameLst>
                                      </p:cBhvr>
                                      <p:to>
                                        <p:strVal val="visible"/>
                                      </p:to>
                                    </p:set>
                                    <p:anim calcmode="lin" valueType="num">
                                      <p:cBhvr additive="base">
                                        <p:cTn id="119" dur="500" fill="hold"/>
                                        <p:tgtEl>
                                          <p:spTgt spid="62"/>
                                        </p:tgtEl>
                                        <p:attrNameLst>
                                          <p:attrName>ppt_x</p:attrName>
                                        </p:attrNameLst>
                                      </p:cBhvr>
                                      <p:tavLst>
                                        <p:tav tm="0">
                                          <p:val>
                                            <p:strVal val="#ppt_x"/>
                                          </p:val>
                                        </p:tav>
                                        <p:tav tm="100000">
                                          <p:val>
                                            <p:strVal val="#ppt_x"/>
                                          </p:val>
                                        </p:tav>
                                      </p:tavLst>
                                    </p:anim>
                                    <p:anim calcmode="lin" valueType="num">
                                      <p:cBhvr additive="base">
                                        <p:cTn id="120" dur="500" fill="hold"/>
                                        <p:tgtEl>
                                          <p:spTgt spid="62"/>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66"/>
                                        </p:tgtEl>
                                        <p:attrNameLst>
                                          <p:attrName>style.visibility</p:attrName>
                                        </p:attrNameLst>
                                      </p:cBhvr>
                                      <p:to>
                                        <p:strVal val="visible"/>
                                      </p:to>
                                    </p:set>
                                    <p:anim calcmode="lin" valueType="num">
                                      <p:cBhvr additive="base">
                                        <p:cTn id="123" dur="500" fill="hold"/>
                                        <p:tgtEl>
                                          <p:spTgt spid="66"/>
                                        </p:tgtEl>
                                        <p:attrNameLst>
                                          <p:attrName>ppt_x</p:attrName>
                                        </p:attrNameLst>
                                      </p:cBhvr>
                                      <p:tavLst>
                                        <p:tav tm="0">
                                          <p:val>
                                            <p:strVal val="#ppt_x"/>
                                          </p:val>
                                        </p:tav>
                                        <p:tav tm="100000">
                                          <p:val>
                                            <p:strVal val="#ppt_x"/>
                                          </p:val>
                                        </p:tav>
                                      </p:tavLst>
                                    </p:anim>
                                    <p:anim calcmode="lin" valueType="num">
                                      <p:cBhvr additive="base">
                                        <p:cTn id="124" dur="500" fill="hold"/>
                                        <p:tgtEl>
                                          <p:spTgt spid="66"/>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73"/>
                                        </p:tgtEl>
                                        <p:attrNameLst>
                                          <p:attrName>style.visibility</p:attrName>
                                        </p:attrNameLst>
                                      </p:cBhvr>
                                      <p:to>
                                        <p:strVal val="visible"/>
                                      </p:to>
                                    </p:set>
                                    <p:anim calcmode="lin" valueType="num">
                                      <p:cBhvr additive="base">
                                        <p:cTn id="127" dur="500" fill="hold"/>
                                        <p:tgtEl>
                                          <p:spTgt spid="73"/>
                                        </p:tgtEl>
                                        <p:attrNameLst>
                                          <p:attrName>ppt_x</p:attrName>
                                        </p:attrNameLst>
                                      </p:cBhvr>
                                      <p:tavLst>
                                        <p:tav tm="0">
                                          <p:val>
                                            <p:strVal val="#ppt_x"/>
                                          </p:val>
                                        </p:tav>
                                        <p:tav tm="100000">
                                          <p:val>
                                            <p:strVal val="#ppt_x"/>
                                          </p:val>
                                        </p:tav>
                                      </p:tavLst>
                                    </p:anim>
                                    <p:anim calcmode="lin" valueType="num">
                                      <p:cBhvr additive="base">
                                        <p:cTn id="128" dur="500" fill="hold"/>
                                        <p:tgtEl>
                                          <p:spTgt spid="73"/>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88"/>
                                        </p:tgtEl>
                                        <p:attrNameLst>
                                          <p:attrName>style.visibility</p:attrName>
                                        </p:attrNameLst>
                                      </p:cBhvr>
                                      <p:to>
                                        <p:strVal val="visible"/>
                                      </p:to>
                                    </p:set>
                                    <p:anim calcmode="lin" valueType="num">
                                      <p:cBhvr additive="base">
                                        <p:cTn id="131" dur="500" fill="hold"/>
                                        <p:tgtEl>
                                          <p:spTgt spid="88"/>
                                        </p:tgtEl>
                                        <p:attrNameLst>
                                          <p:attrName>ppt_x</p:attrName>
                                        </p:attrNameLst>
                                      </p:cBhvr>
                                      <p:tavLst>
                                        <p:tav tm="0">
                                          <p:val>
                                            <p:strVal val="#ppt_x"/>
                                          </p:val>
                                        </p:tav>
                                        <p:tav tm="100000">
                                          <p:val>
                                            <p:strVal val="#ppt_x"/>
                                          </p:val>
                                        </p:tav>
                                      </p:tavLst>
                                    </p:anim>
                                    <p:anim calcmode="lin" valueType="num">
                                      <p:cBhvr additive="base">
                                        <p:cTn id="132" dur="500" fill="hold"/>
                                        <p:tgtEl>
                                          <p:spTgt spid="88"/>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61"/>
                                        </p:tgtEl>
                                        <p:attrNameLst>
                                          <p:attrName>style.visibility</p:attrName>
                                        </p:attrNameLst>
                                      </p:cBhvr>
                                      <p:to>
                                        <p:strVal val="visible"/>
                                      </p:to>
                                    </p:set>
                                    <p:anim calcmode="lin" valueType="num">
                                      <p:cBhvr additive="base">
                                        <p:cTn id="135" dur="500" fill="hold"/>
                                        <p:tgtEl>
                                          <p:spTgt spid="61"/>
                                        </p:tgtEl>
                                        <p:attrNameLst>
                                          <p:attrName>ppt_x</p:attrName>
                                        </p:attrNameLst>
                                      </p:cBhvr>
                                      <p:tavLst>
                                        <p:tav tm="0">
                                          <p:val>
                                            <p:strVal val="#ppt_x"/>
                                          </p:val>
                                        </p:tav>
                                        <p:tav tm="100000">
                                          <p:val>
                                            <p:strVal val="#ppt_x"/>
                                          </p:val>
                                        </p:tav>
                                      </p:tavLst>
                                    </p:anim>
                                    <p:anim calcmode="lin" valueType="num">
                                      <p:cBhvr additive="base">
                                        <p:cTn id="13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0" grpId="0"/>
      <p:bldP spid="48" grpId="0"/>
      <p:bldP spid="61" grpId="0"/>
      <p:bldP spid="89" grpId="0"/>
      <p:bldP spid="24" grpId="0"/>
      <p:bldP spid="121" grpId="0"/>
      <p:bldP spid="123" grpId="0"/>
      <p:bldP spid="138" grpId="0"/>
      <p:bldP spid="66" grpId="0"/>
      <p:bldP spid="8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4F37935-E2D3-3606-5538-487B3434168B}"/>
              </a:ext>
            </a:extLst>
          </p:cNvPr>
          <p:cNvSpPr txBox="1"/>
          <p:nvPr/>
        </p:nvSpPr>
        <p:spPr>
          <a:xfrm>
            <a:off x="68290" y="4840799"/>
            <a:ext cx="5018615"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10 )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5</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De combien de </a:t>
            </a:r>
            <a:r>
              <a:rPr lang="fr-FR" sz="1600" b="1" dirty="0">
                <a:latin typeface="Calibri" panose="020F0502020204030204" pitchFamily="34" charset="0"/>
                <a:cs typeface="Calibri" panose="020F0502020204030204" pitchFamily="34" charset="0"/>
              </a:rPr>
              <a:t>dimensions</a:t>
            </a:r>
            <a:r>
              <a:rPr lang="fr-FR" sz="1600" dirty="0">
                <a:latin typeface="Calibri" panose="020F0502020204030204" pitchFamily="34" charset="0"/>
                <a:cs typeface="Calibri" panose="020F0502020204030204" pitchFamily="34" charset="0"/>
              </a:rPr>
              <a:t> notre univers est-il constitué ?</a:t>
            </a:r>
          </a:p>
        </p:txBody>
      </p:sp>
      <p:sp>
        <p:nvSpPr>
          <p:cNvPr id="5" name="ZoneTexte 4">
            <a:extLst>
              <a:ext uri="{FF2B5EF4-FFF2-40B4-BE49-F238E27FC236}">
                <a16:creationId xmlns:a16="http://schemas.microsoft.com/office/drawing/2014/main" id="{E3E53A86-0699-E656-6C32-8086B5468A9F}"/>
              </a:ext>
            </a:extLst>
          </p:cNvPr>
          <p:cNvSpPr txBox="1"/>
          <p:nvPr/>
        </p:nvSpPr>
        <p:spPr>
          <a:xfrm>
            <a:off x="68291" y="5557988"/>
            <a:ext cx="5221843" cy="584775"/>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Notre univers est composé de </a:t>
            </a:r>
            <a:r>
              <a:rPr lang="fr-FR" sz="1600" b="1" dirty="0">
                <a:solidFill>
                  <a:srgbClr val="FFFF00"/>
                </a:solidFill>
                <a:latin typeface="Calibri" panose="020F0502020204030204" pitchFamily="34" charset="0"/>
                <a:cs typeface="Calibri" panose="020F0502020204030204" pitchFamily="34" charset="0"/>
              </a:rPr>
              <a:t>4 dimensions</a:t>
            </a:r>
            <a:r>
              <a:rPr lang="fr-FR" sz="1600" dirty="0">
                <a:solidFill>
                  <a:srgbClr val="FFFF00"/>
                </a:solidFill>
                <a:latin typeface="Calibri" panose="020F0502020204030204" pitchFamily="34" charset="0"/>
                <a:cs typeface="Calibri" panose="020F0502020204030204" pitchFamily="34" charset="0"/>
              </a:rPr>
              <a:t> : </a:t>
            </a:r>
            <a:r>
              <a:rPr lang="fr-FR" sz="1600" b="1" dirty="0">
                <a:solidFill>
                  <a:srgbClr val="FFFF00"/>
                </a:solidFill>
                <a:latin typeface="Calibri" panose="020F0502020204030204" pitchFamily="34" charset="0"/>
                <a:cs typeface="Calibri" panose="020F0502020204030204" pitchFamily="34" charset="0"/>
              </a:rPr>
              <a:t>3</a:t>
            </a:r>
            <a:r>
              <a:rPr lang="fr-FR" sz="1600" dirty="0">
                <a:solidFill>
                  <a:srgbClr val="FFFF00"/>
                </a:solidFill>
                <a:latin typeface="Calibri" panose="020F0502020204030204" pitchFamily="34" charset="0"/>
                <a:cs typeface="Calibri" panose="020F0502020204030204" pitchFamily="34" charset="0"/>
              </a:rPr>
              <a:t> dimensions </a:t>
            </a:r>
            <a:r>
              <a:rPr lang="fr-FR" sz="1600" b="1" dirty="0">
                <a:solidFill>
                  <a:srgbClr val="FFFF00"/>
                </a:solidFill>
                <a:latin typeface="Calibri" panose="020F0502020204030204" pitchFamily="34" charset="0"/>
                <a:cs typeface="Calibri" panose="020F0502020204030204" pitchFamily="34" charset="0"/>
              </a:rPr>
              <a:t>d’espace</a:t>
            </a:r>
            <a:r>
              <a:rPr lang="fr-FR" sz="1600" dirty="0">
                <a:solidFill>
                  <a:srgbClr val="FFFF00"/>
                </a:solidFill>
                <a:latin typeface="Calibri" panose="020F0502020204030204" pitchFamily="34" charset="0"/>
                <a:cs typeface="Calibri" panose="020F0502020204030204" pitchFamily="34" charset="0"/>
              </a:rPr>
              <a:t> et </a:t>
            </a:r>
            <a:r>
              <a:rPr lang="fr-FR" sz="1600" b="1" dirty="0">
                <a:solidFill>
                  <a:srgbClr val="FFFF00"/>
                </a:solidFill>
                <a:latin typeface="Calibri" panose="020F0502020204030204" pitchFamily="34" charset="0"/>
                <a:cs typeface="Calibri" panose="020F0502020204030204" pitchFamily="34" charset="0"/>
              </a:rPr>
              <a:t>1</a:t>
            </a:r>
            <a:r>
              <a:rPr lang="fr-FR" sz="1600" dirty="0">
                <a:solidFill>
                  <a:srgbClr val="FFFF00"/>
                </a:solidFill>
                <a:latin typeface="Calibri" panose="020F0502020204030204" pitchFamily="34" charset="0"/>
                <a:cs typeface="Calibri" panose="020F0502020204030204" pitchFamily="34" charset="0"/>
              </a:rPr>
              <a:t> dimension </a:t>
            </a:r>
            <a:r>
              <a:rPr lang="fr-FR" sz="1600" b="1" dirty="0">
                <a:solidFill>
                  <a:srgbClr val="FFFF00"/>
                </a:solidFill>
                <a:latin typeface="Calibri" panose="020F0502020204030204" pitchFamily="34" charset="0"/>
                <a:cs typeface="Calibri" panose="020F0502020204030204" pitchFamily="34" charset="0"/>
              </a:rPr>
              <a:t>de temps</a:t>
            </a:r>
            <a:r>
              <a:rPr lang="fr-FR" sz="1600" dirty="0">
                <a:solidFill>
                  <a:srgbClr val="FFFF00"/>
                </a:solidFill>
                <a:latin typeface="Calibri" panose="020F0502020204030204" pitchFamily="34" charset="0"/>
                <a:cs typeface="Calibri" panose="020F0502020204030204" pitchFamily="34" charset="0"/>
              </a:rPr>
              <a:t>.</a:t>
            </a:r>
          </a:p>
        </p:txBody>
      </p:sp>
      <p:pic>
        <p:nvPicPr>
          <p:cNvPr id="6" name="Image 5">
            <a:hlinkClick r:id="rId2" action="ppaction://hlinksldjump"/>
            <a:extLst>
              <a:ext uri="{FF2B5EF4-FFF2-40B4-BE49-F238E27FC236}">
                <a16:creationId xmlns:a16="http://schemas.microsoft.com/office/drawing/2014/main" id="{66C81647-7CCD-42D6-3945-8A72E721A7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7" name="ZoneTexte 6">
            <a:extLst>
              <a:ext uri="{FF2B5EF4-FFF2-40B4-BE49-F238E27FC236}">
                <a16:creationId xmlns:a16="http://schemas.microsoft.com/office/drawing/2014/main" id="{8CF999D7-0D76-AD20-CE26-E233ADD0B4AF}"/>
              </a:ext>
            </a:extLst>
          </p:cNvPr>
          <p:cNvSpPr txBox="1"/>
          <p:nvPr/>
        </p:nvSpPr>
        <p:spPr>
          <a:xfrm>
            <a:off x="76942" y="383566"/>
            <a:ext cx="3616169"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2</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Espace et Temps</a:t>
            </a:r>
          </a:p>
        </p:txBody>
      </p:sp>
      <p:sp>
        <p:nvSpPr>
          <p:cNvPr id="8" name="ZoneTexte 7">
            <a:extLst>
              <a:ext uri="{FF2B5EF4-FFF2-40B4-BE49-F238E27FC236}">
                <a16:creationId xmlns:a16="http://schemas.microsoft.com/office/drawing/2014/main" id="{8CB8DF08-34F4-6A0B-3365-54C6C14615CB}"/>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11" name="ZoneTexte 10">
            <a:extLst>
              <a:ext uri="{FF2B5EF4-FFF2-40B4-BE49-F238E27FC236}">
                <a16:creationId xmlns:a16="http://schemas.microsoft.com/office/drawing/2014/main" id="{830BA536-025E-6276-6488-A9AE03476211}"/>
              </a:ext>
            </a:extLst>
          </p:cNvPr>
          <p:cNvSpPr txBox="1"/>
          <p:nvPr/>
        </p:nvSpPr>
        <p:spPr>
          <a:xfrm>
            <a:off x="71518" y="744383"/>
            <a:ext cx="1691489" cy="369332"/>
          </a:xfrm>
          <a:prstGeom prst="rect">
            <a:avLst/>
          </a:prstGeom>
          <a:noFill/>
        </p:spPr>
        <p:txBody>
          <a:bodyPr wrap="none" rtlCol="0">
            <a:spAutoFit/>
          </a:bodyPr>
          <a:lstStyle/>
          <a:p>
            <a:r>
              <a:rPr lang="fr-FR" b="1" dirty="0">
                <a:solidFill>
                  <a:srgbClr val="FF0000"/>
                </a:solidFill>
              </a:rPr>
              <a:t>DOCUMENT 5</a:t>
            </a:r>
          </a:p>
        </p:txBody>
      </p:sp>
      <p:sp>
        <p:nvSpPr>
          <p:cNvPr id="12" name="ZoneTexte 11">
            <a:extLst>
              <a:ext uri="{FF2B5EF4-FFF2-40B4-BE49-F238E27FC236}">
                <a16:creationId xmlns:a16="http://schemas.microsoft.com/office/drawing/2014/main" id="{E952C30C-23A2-19F1-07F0-96A9BCEC6FBA}"/>
              </a:ext>
            </a:extLst>
          </p:cNvPr>
          <p:cNvSpPr txBox="1"/>
          <p:nvPr/>
        </p:nvSpPr>
        <p:spPr>
          <a:xfrm>
            <a:off x="1638357" y="698303"/>
            <a:ext cx="3071208"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Voie lactée &amp; Univers</a:t>
            </a:r>
            <a:endParaRPr lang="fr-FR" sz="2400" dirty="0"/>
          </a:p>
        </p:txBody>
      </p:sp>
      <p:grpSp>
        <p:nvGrpSpPr>
          <p:cNvPr id="36" name="Groupe 35">
            <a:extLst>
              <a:ext uri="{FF2B5EF4-FFF2-40B4-BE49-F238E27FC236}">
                <a16:creationId xmlns:a16="http://schemas.microsoft.com/office/drawing/2014/main" id="{2D560DC1-D6E5-FFD3-3517-FDC11EE8D233}"/>
              </a:ext>
            </a:extLst>
          </p:cNvPr>
          <p:cNvGrpSpPr/>
          <p:nvPr/>
        </p:nvGrpSpPr>
        <p:grpSpPr>
          <a:xfrm>
            <a:off x="0" y="1112724"/>
            <a:ext cx="5290134" cy="3700704"/>
            <a:chOff x="0" y="1112724"/>
            <a:chExt cx="5290134" cy="3700704"/>
          </a:xfrm>
        </p:grpSpPr>
        <p:pic>
          <p:nvPicPr>
            <p:cNvPr id="9" name="Image 8">
              <a:extLst>
                <a:ext uri="{FF2B5EF4-FFF2-40B4-BE49-F238E27FC236}">
                  <a16:creationId xmlns:a16="http://schemas.microsoft.com/office/drawing/2014/main" id="{31638182-664D-4215-CB60-3A4B7716E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94" y="1112724"/>
              <a:ext cx="4933312" cy="3288874"/>
            </a:xfrm>
            <a:prstGeom prst="rect">
              <a:avLst/>
            </a:prstGeom>
          </p:spPr>
        </p:pic>
        <p:cxnSp>
          <p:nvCxnSpPr>
            <p:cNvPr id="10" name="Connecteur droit avec flèche 9">
              <a:extLst>
                <a:ext uri="{FF2B5EF4-FFF2-40B4-BE49-F238E27FC236}">
                  <a16:creationId xmlns:a16="http://schemas.microsoft.com/office/drawing/2014/main" id="{CCA07DBB-5542-711A-58FF-FA10EAA180D3}"/>
                </a:ext>
              </a:extLst>
            </p:cNvPr>
            <p:cNvCxnSpPr>
              <a:cxnSpLocks/>
            </p:cNvCxnSpPr>
            <p:nvPr/>
          </p:nvCxnSpPr>
          <p:spPr>
            <a:xfrm>
              <a:off x="153594" y="2801551"/>
              <a:ext cx="4933312" cy="0"/>
            </a:xfrm>
            <a:prstGeom prst="straightConnector1">
              <a:avLst/>
            </a:prstGeom>
            <a:ln w="38100">
              <a:solidFill>
                <a:srgbClr val="FF0000">
                  <a:alpha val="60000"/>
                </a:srgbClr>
              </a:solidFill>
              <a:headEnd type="triangle"/>
              <a:tailEnd type="triangle"/>
            </a:ln>
          </p:spPr>
          <p:style>
            <a:lnRef idx="1">
              <a:schemeClr val="accent6"/>
            </a:lnRef>
            <a:fillRef idx="0">
              <a:schemeClr val="accent6"/>
            </a:fillRef>
            <a:effectRef idx="0">
              <a:schemeClr val="accent6"/>
            </a:effectRef>
            <a:fontRef idx="minor">
              <a:schemeClr val="tx1"/>
            </a:fontRef>
          </p:style>
        </p:cxnSp>
        <p:sp>
          <p:nvSpPr>
            <p:cNvPr id="13" name="ZoneTexte 12">
              <a:extLst>
                <a:ext uri="{FF2B5EF4-FFF2-40B4-BE49-F238E27FC236}">
                  <a16:creationId xmlns:a16="http://schemas.microsoft.com/office/drawing/2014/main" id="{29961AB2-54D1-5CA9-7B15-AB39CC5B776B}"/>
                </a:ext>
              </a:extLst>
            </p:cNvPr>
            <p:cNvSpPr txBox="1"/>
            <p:nvPr/>
          </p:nvSpPr>
          <p:spPr>
            <a:xfrm>
              <a:off x="2510669" y="2457635"/>
              <a:ext cx="2779465" cy="276999"/>
            </a:xfrm>
            <a:prstGeom prst="rect">
              <a:avLst/>
            </a:prstGeom>
            <a:noFill/>
          </p:spPr>
          <p:txBody>
            <a:bodyPr wrap="square" rtlCol="0">
              <a:spAutoFit/>
            </a:bodyPr>
            <a:lstStyle/>
            <a:p>
              <a:r>
                <a:rPr lang="fr-FR" sz="1200" b="1" dirty="0">
                  <a:solidFill>
                    <a:srgbClr val="FF0000"/>
                  </a:solidFill>
                  <a:highlight>
                    <a:srgbClr val="FFFF00"/>
                  </a:highlight>
                  <a:latin typeface="Calibri" panose="020F0502020204030204" pitchFamily="34" charset="0"/>
                  <a:cs typeface="Calibri" panose="020F0502020204030204" pitchFamily="34" charset="0"/>
                </a:rPr>
                <a:t>Centre</a:t>
              </a:r>
              <a:r>
                <a:rPr lang="fr-FR" sz="1200" b="1" dirty="0">
                  <a:latin typeface="Calibri" panose="020F0502020204030204" pitchFamily="34" charset="0"/>
                  <a:cs typeface="Calibri" panose="020F0502020204030204" pitchFamily="34" charset="0"/>
                </a:rPr>
                <a:t> </a:t>
              </a:r>
              <a:r>
                <a:rPr lang="fr-FR" sz="1200" b="1" dirty="0">
                  <a:latin typeface="Calibri" panose="020F0502020204030204" pitchFamily="34" charset="0"/>
                  <a:cs typeface="Calibri" panose="020F0502020204030204" pitchFamily="34" charset="0"/>
                  <a:sym typeface="Wingdings" panose="05000000000000000000" pitchFamily="2" charset="2"/>
                </a:rPr>
                <a:t></a:t>
              </a:r>
              <a:r>
                <a:rPr lang="fr-FR" sz="1200" b="1" dirty="0">
                  <a:latin typeface="Calibri" panose="020F0502020204030204" pitchFamily="34" charset="0"/>
                  <a:cs typeface="Calibri" panose="020F0502020204030204" pitchFamily="34" charset="0"/>
                </a:rPr>
                <a:t> à 26 000 années lumières</a:t>
              </a:r>
              <a:r>
                <a:rPr lang="fr-FR" sz="1400" b="1" baseline="30000" dirty="0">
                  <a:solidFill>
                    <a:srgbClr val="FF0000"/>
                  </a:solidFill>
                  <a:latin typeface="Calibri" panose="020F0502020204030204" pitchFamily="34" charset="0"/>
                  <a:cs typeface="Calibri" panose="020F0502020204030204" pitchFamily="34" charset="0"/>
                </a:rPr>
                <a:t>(*)</a:t>
              </a:r>
            </a:p>
          </p:txBody>
        </p:sp>
        <p:cxnSp>
          <p:nvCxnSpPr>
            <p:cNvPr id="14" name="Connecteur droit avec flèche 13">
              <a:extLst>
                <a:ext uri="{FF2B5EF4-FFF2-40B4-BE49-F238E27FC236}">
                  <a16:creationId xmlns:a16="http://schemas.microsoft.com/office/drawing/2014/main" id="{2A767952-0C3A-7BD7-C574-102CBAC93434}"/>
                </a:ext>
              </a:extLst>
            </p:cNvPr>
            <p:cNvCxnSpPr>
              <a:cxnSpLocks/>
            </p:cNvCxnSpPr>
            <p:nvPr/>
          </p:nvCxnSpPr>
          <p:spPr>
            <a:xfrm flipH="1">
              <a:off x="1044777" y="3675638"/>
              <a:ext cx="21426" cy="334406"/>
            </a:xfrm>
            <a:prstGeom prst="straightConnector1">
              <a:avLst/>
            </a:prstGeom>
            <a:ln w="38100">
              <a:solidFill>
                <a:srgbClr val="FF0000">
                  <a:alpha val="60000"/>
                </a:srgbClr>
              </a:solidFill>
              <a:headEnd type="triangle"/>
              <a:tailEnd type="triangle"/>
            </a:ln>
          </p:spPr>
          <p:style>
            <a:lnRef idx="1">
              <a:schemeClr val="accent6"/>
            </a:lnRef>
            <a:fillRef idx="0">
              <a:schemeClr val="accent6"/>
            </a:fillRef>
            <a:effectRef idx="0">
              <a:schemeClr val="accent6"/>
            </a:effectRef>
            <a:fontRef idx="minor">
              <a:schemeClr val="tx1"/>
            </a:fontRef>
          </p:style>
        </p:cxnSp>
        <p:sp>
          <p:nvSpPr>
            <p:cNvPr id="15" name="ZoneTexte 14">
              <a:extLst>
                <a:ext uri="{FF2B5EF4-FFF2-40B4-BE49-F238E27FC236}">
                  <a16:creationId xmlns:a16="http://schemas.microsoft.com/office/drawing/2014/main" id="{DADD0946-0B3D-95BB-4643-D62008CBF7BE}"/>
                </a:ext>
              </a:extLst>
            </p:cNvPr>
            <p:cNvSpPr txBox="1"/>
            <p:nvPr/>
          </p:nvSpPr>
          <p:spPr>
            <a:xfrm>
              <a:off x="1066203" y="3745369"/>
              <a:ext cx="3430369" cy="276999"/>
            </a:xfrm>
            <a:prstGeom prst="rect">
              <a:avLst/>
            </a:prstGeom>
            <a:noFill/>
          </p:spPr>
          <p:txBody>
            <a:bodyPr wrap="square" rtlCol="0">
              <a:spAutoFit/>
            </a:bodyPr>
            <a:lstStyle/>
            <a:p>
              <a:r>
                <a:rPr lang="fr-FR" sz="1200" b="1" dirty="0">
                  <a:solidFill>
                    <a:srgbClr val="FF0000"/>
                  </a:solidFill>
                  <a:highlight>
                    <a:srgbClr val="FFFF00"/>
                  </a:highlight>
                  <a:latin typeface="Calibri" panose="020F0502020204030204" pitchFamily="34" charset="0"/>
                  <a:cs typeface="Calibri" panose="020F0502020204030204" pitchFamily="34" charset="0"/>
                </a:rPr>
                <a:t>Épaisseur</a:t>
              </a:r>
              <a:r>
                <a:rPr lang="fr-FR" sz="1200" b="1" dirty="0">
                  <a:latin typeface="Calibri" panose="020F0502020204030204" pitchFamily="34" charset="0"/>
                  <a:cs typeface="Calibri" panose="020F0502020204030204" pitchFamily="34" charset="0"/>
                </a:rPr>
                <a:t> </a:t>
              </a:r>
              <a:r>
                <a:rPr lang="fr-FR" sz="1200" b="1" dirty="0">
                  <a:latin typeface="Calibri" panose="020F0502020204030204" pitchFamily="34" charset="0"/>
                  <a:cs typeface="Calibri" panose="020F0502020204030204" pitchFamily="34" charset="0"/>
                  <a:sym typeface="Wingdings" panose="05000000000000000000" pitchFamily="2" charset="2"/>
                </a:rPr>
                <a:t></a:t>
              </a:r>
              <a:r>
                <a:rPr lang="fr-FR" sz="1200" b="1" dirty="0">
                  <a:latin typeface="Calibri" panose="020F0502020204030204" pitchFamily="34" charset="0"/>
                  <a:cs typeface="Calibri" panose="020F0502020204030204" pitchFamily="34" charset="0"/>
                </a:rPr>
                <a:t> 1000  à 10 000 années lumières</a:t>
              </a:r>
            </a:p>
          </p:txBody>
        </p:sp>
        <p:cxnSp>
          <p:nvCxnSpPr>
            <p:cNvPr id="16" name="Connecteur droit avec flèche 15">
              <a:extLst>
                <a:ext uri="{FF2B5EF4-FFF2-40B4-BE49-F238E27FC236}">
                  <a16:creationId xmlns:a16="http://schemas.microsoft.com/office/drawing/2014/main" id="{728AA83E-172E-E18C-5E2F-40C08DF9F787}"/>
                </a:ext>
              </a:extLst>
            </p:cNvPr>
            <p:cNvCxnSpPr>
              <a:cxnSpLocks/>
              <a:stCxn id="17" idx="1"/>
            </p:cNvCxnSpPr>
            <p:nvPr/>
          </p:nvCxnSpPr>
          <p:spPr>
            <a:xfrm flipV="1">
              <a:off x="2698812" y="3062003"/>
              <a:ext cx="0" cy="361604"/>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B5B6AB7A-1606-4C2B-D201-7A9E7304EE3A}"/>
                </a:ext>
              </a:extLst>
            </p:cNvPr>
            <p:cNvSpPr txBox="1"/>
            <p:nvPr/>
          </p:nvSpPr>
          <p:spPr>
            <a:xfrm>
              <a:off x="2698812" y="3269718"/>
              <a:ext cx="2273864" cy="307777"/>
            </a:xfrm>
            <a:prstGeom prst="rect">
              <a:avLst/>
            </a:prstGeom>
            <a:noFill/>
          </p:spPr>
          <p:txBody>
            <a:bodyPr wrap="square" rtlCol="0">
              <a:spAutoFit/>
            </a:bodyPr>
            <a:lstStyle/>
            <a:p>
              <a:r>
                <a:rPr lang="fr-FR" sz="1400" b="1" dirty="0">
                  <a:solidFill>
                    <a:srgbClr val="FFFF00"/>
                  </a:solidFill>
                  <a:latin typeface="Calibri" panose="020F0502020204030204" pitchFamily="34" charset="0"/>
                  <a:cs typeface="Calibri" panose="020F0502020204030204" pitchFamily="34" charset="0"/>
                </a:rPr>
                <a:t>On est quelque part par là…</a:t>
              </a:r>
            </a:p>
          </p:txBody>
        </p:sp>
        <p:cxnSp>
          <p:nvCxnSpPr>
            <p:cNvPr id="18" name="Connecteur droit avec flèche 17">
              <a:extLst>
                <a:ext uri="{FF2B5EF4-FFF2-40B4-BE49-F238E27FC236}">
                  <a16:creationId xmlns:a16="http://schemas.microsoft.com/office/drawing/2014/main" id="{6A33A650-C68E-7A12-0C13-F95EEE5DD95B}"/>
                </a:ext>
              </a:extLst>
            </p:cNvPr>
            <p:cNvCxnSpPr>
              <a:cxnSpLocks/>
            </p:cNvCxnSpPr>
            <p:nvPr/>
          </p:nvCxnSpPr>
          <p:spPr>
            <a:xfrm flipH="1" flipV="1">
              <a:off x="2369747" y="2518311"/>
              <a:ext cx="299433" cy="45458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65FF3E49-9BC3-5DCD-BD8E-E7D34D84873D}"/>
                </a:ext>
              </a:extLst>
            </p:cNvPr>
            <p:cNvSpPr txBox="1"/>
            <p:nvPr/>
          </p:nvSpPr>
          <p:spPr>
            <a:xfrm>
              <a:off x="195774" y="2805131"/>
              <a:ext cx="3342199" cy="276999"/>
            </a:xfrm>
            <a:prstGeom prst="rect">
              <a:avLst/>
            </a:prstGeom>
            <a:noFill/>
          </p:spPr>
          <p:txBody>
            <a:bodyPr wrap="square" rtlCol="0">
              <a:spAutoFit/>
            </a:bodyPr>
            <a:lstStyle/>
            <a:p>
              <a:r>
                <a:rPr lang="fr-FR" sz="1200" b="1" dirty="0">
                  <a:solidFill>
                    <a:srgbClr val="FF0000"/>
                  </a:solidFill>
                  <a:highlight>
                    <a:srgbClr val="FFFF00"/>
                  </a:highlight>
                  <a:latin typeface="Calibri" panose="020F0502020204030204" pitchFamily="34" charset="0"/>
                  <a:cs typeface="Calibri" panose="020F0502020204030204" pitchFamily="34" charset="0"/>
                </a:rPr>
                <a:t>Diamètre</a:t>
              </a:r>
              <a:r>
                <a:rPr lang="fr-FR" sz="1200" b="1" dirty="0">
                  <a:latin typeface="Calibri" panose="020F0502020204030204" pitchFamily="34" charset="0"/>
                  <a:cs typeface="Calibri" panose="020F0502020204030204" pitchFamily="34" charset="0"/>
                </a:rPr>
                <a:t> </a:t>
              </a:r>
              <a:r>
                <a:rPr lang="fr-FR" sz="1200" b="1" dirty="0">
                  <a:latin typeface="Calibri" panose="020F0502020204030204" pitchFamily="34" charset="0"/>
                  <a:cs typeface="Calibri" panose="020F0502020204030204" pitchFamily="34" charset="0"/>
                  <a:sym typeface="Wingdings" panose="05000000000000000000" pitchFamily="2" charset="2"/>
                </a:rPr>
                <a:t></a:t>
              </a:r>
              <a:r>
                <a:rPr lang="fr-FR" sz="1200" b="1" dirty="0">
                  <a:latin typeface="Calibri" panose="020F0502020204030204" pitchFamily="34" charset="0"/>
                  <a:cs typeface="Calibri" panose="020F0502020204030204" pitchFamily="34" charset="0"/>
                </a:rPr>
                <a:t> 100 000 années lumières</a:t>
              </a:r>
            </a:p>
          </p:txBody>
        </p:sp>
        <p:sp>
          <p:nvSpPr>
            <p:cNvPr id="20" name="ZoneTexte 19">
              <a:extLst>
                <a:ext uri="{FF2B5EF4-FFF2-40B4-BE49-F238E27FC236}">
                  <a16:creationId xmlns:a16="http://schemas.microsoft.com/office/drawing/2014/main" id="{733545C2-FA6B-4737-EEA6-51835E77FDAE}"/>
                </a:ext>
              </a:extLst>
            </p:cNvPr>
            <p:cNvSpPr txBox="1"/>
            <p:nvPr/>
          </p:nvSpPr>
          <p:spPr>
            <a:xfrm>
              <a:off x="0" y="4331245"/>
              <a:ext cx="4441795" cy="482183"/>
            </a:xfrm>
            <a:prstGeom prst="rect">
              <a:avLst/>
            </a:prstGeom>
            <a:noFill/>
          </p:spPr>
          <p:txBody>
            <a:bodyPr wrap="square">
              <a:spAutoFit/>
            </a:bodyPr>
            <a:lstStyle/>
            <a:p>
              <a:r>
                <a:rPr lang="fr-FR" sz="1400" b="1" baseline="30000" dirty="0">
                  <a:solidFill>
                    <a:srgbClr val="FF0000"/>
                  </a:solidFill>
                  <a:latin typeface="Calibri" panose="020F0502020204030204" pitchFamily="34" charset="0"/>
                  <a:cs typeface="Calibri" panose="020F0502020204030204" pitchFamily="34" charset="0"/>
                </a:rPr>
                <a:t>(*)</a:t>
              </a:r>
              <a:r>
                <a:rPr lang="fr-FR" sz="2000" b="1" baseline="30000" dirty="0">
                  <a:solidFill>
                    <a:srgbClr val="FF0000"/>
                  </a:solidFill>
                  <a:latin typeface="Calibri" panose="020F0502020204030204" pitchFamily="34" charset="0"/>
                  <a:cs typeface="Calibri" panose="020F0502020204030204" pitchFamily="34" charset="0"/>
                </a:rPr>
                <a:t> </a:t>
              </a:r>
              <a:r>
                <a:rPr lang="fr-FR" sz="1200" b="1" dirty="0">
                  <a:latin typeface="Calibri" panose="020F0502020204030204" pitchFamily="34" charset="0"/>
                  <a:cs typeface="Calibri" panose="020F0502020204030204" pitchFamily="34" charset="0"/>
                </a:rPr>
                <a:t>1 </a:t>
              </a:r>
              <a:r>
                <a:rPr lang="fr-FR" sz="1200" b="1" dirty="0">
                  <a:solidFill>
                    <a:srgbClr val="FF0000"/>
                  </a:solidFill>
                  <a:latin typeface="Calibri" panose="020F0502020204030204" pitchFamily="34" charset="0"/>
                  <a:cs typeface="Calibri" panose="020F0502020204030204" pitchFamily="34" charset="0"/>
                </a:rPr>
                <a:t>année lumière</a:t>
              </a:r>
              <a:r>
                <a:rPr lang="fr-FR" sz="1200" b="1" dirty="0">
                  <a:latin typeface="Calibri" panose="020F0502020204030204" pitchFamily="34" charset="0"/>
                  <a:cs typeface="Calibri" panose="020F0502020204030204" pitchFamily="34" charset="0"/>
                </a:rPr>
                <a:t> = 1 </a:t>
              </a:r>
              <a:r>
                <a:rPr lang="fr-FR" sz="1200" b="1" dirty="0">
                  <a:solidFill>
                    <a:srgbClr val="FF0000"/>
                  </a:solidFill>
                  <a:latin typeface="Calibri" panose="020F0502020204030204" pitchFamily="34" charset="0"/>
                  <a:cs typeface="Calibri" panose="020F0502020204030204" pitchFamily="34" charset="0"/>
                </a:rPr>
                <a:t>année</a:t>
              </a:r>
              <a:r>
                <a:rPr lang="fr-FR" sz="1200" b="1" dirty="0">
                  <a:latin typeface="Calibri" panose="020F0502020204030204" pitchFamily="34" charset="0"/>
                  <a:cs typeface="Calibri" panose="020F0502020204030204" pitchFamily="34" charset="0"/>
                </a:rPr>
                <a:t> de voyage </a:t>
              </a:r>
              <a:r>
                <a:rPr lang="fr-FR" sz="1200" b="1" dirty="0">
                  <a:solidFill>
                    <a:srgbClr val="FF0000"/>
                  </a:solidFill>
                  <a:latin typeface="Calibri" panose="020F0502020204030204" pitchFamily="34" charset="0"/>
                  <a:cs typeface="Calibri" panose="020F0502020204030204" pitchFamily="34" charset="0"/>
                </a:rPr>
                <a:t>à la vitesse de la lumière</a:t>
              </a:r>
              <a:r>
                <a:rPr lang="fr-FR" sz="1200" b="1" dirty="0">
                  <a:latin typeface="Calibri" panose="020F0502020204030204" pitchFamily="34" charset="0"/>
                  <a:cs typeface="Calibri" panose="020F0502020204030204" pitchFamily="34" charset="0"/>
                </a:rPr>
                <a:t>, </a:t>
              </a:r>
              <a:br>
                <a:rPr lang="fr-FR" sz="1200" b="1" dirty="0">
                  <a:latin typeface="Calibri" panose="020F0502020204030204" pitchFamily="34" charset="0"/>
                  <a:cs typeface="Calibri" panose="020F0502020204030204" pitchFamily="34" charset="0"/>
                </a:rPr>
              </a:br>
              <a:r>
                <a:rPr lang="fr-FR" sz="1200" b="1" dirty="0">
                  <a:latin typeface="Calibri" panose="020F0502020204030204" pitchFamily="34" charset="0"/>
                  <a:cs typeface="Calibri" panose="020F0502020204030204" pitchFamily="34" charset="0"/>
                </a:rPr>
                <a:t>soit 300 000 km par seconde.</a:t>
              </a:r>
              <a:endParaRPr lang="fr-FR" sz="1200" dirty="0"/>
            </a:p>
          </p:txBody>
        </p:sp>
        <p:cxnSp>
          <p:nvCxnSpPr>
            <p:cNvPr id="21" name="Connecteur droit avec flèche 20">
              <a:extLst>
                <a:ext uri="{FF2B5EF4-FFF2-40B4-BE49-F238E27FC236}">
                  <a16:creationId xmlns:a16="http://schemas.microsoft.com/office/drawing/2014/main" id="{C13E7ECC-EA64-CC27-01C1-D50DB6D1645F}"/>
                </a:ext>
              </a:extLst>
            </p:cNvPr>
            <p:cNvCxnSpPr>
              <a:cxnSpLocks/>
            </p:cNvCxnSpPr>
            <p:nvPr/>
          </p:nvCxnSpPr>
          <p:spPr>
            <a:xfrm>
              <a:off x="2235378" y="2291633"/>
              <a:ext cx="134368" cy="248357"/>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0906E837-CF29-C616-89C6-E77F56BA3CE2}"/>
                </a:ext>
              </a:extLst>
            </p:cNvPr>
            <p:cNvSpPr txBox="1"/>
            <p:nvPr/>
          </p:nvSpPr>
          <p:spPr>
            <a:xfrm>
              <a:off x="1488005" y="2032791"/>
              <a:ext cx="2648989" cy="276999"/>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TROU NOIR supermassif Sagittarius A*</a:t>
              </a:r>
              <a:endParaRPr lang="fr-FR" sz="1400" b="1" baseline="30000" dirty="0">
                <a:solidFill>
                  <a:srgbClr val="FF0000"/>
                </a:solidFill>
                <a:latin typeface="Calibri" panose="020F0502020204030204" pitchFamily="34" charset="0"/>
                <a:cs typeface="Calibri" panose="020F0502020204030204" pitchFamily="34" charset="0"/>
              </a:endParaRPr>
            </a:p>
          </p:txBody>
        </p:sp>
      </p:grpSp>
      <p:sp>
        <p:nvSpPr>
          <p:cNvPr id="24" name="ZoneTexte 23">
            <a:extLst>
              <a:ext uri="{FF2B5EF4-FFF2-40B4-BE49-F238E27FC236}">
                <a16:creationId xmlns:a16="http://schemas.microsoft.com/office/drawing/2014/main" id="{435607CB-4A38-5C52-1F56-345CA5A1AA6C}"/>
              </a:ext>
            </a:extLst>
          </p:cNvPr>
          <p:cNvSpPr txBox="1"/>
          <p:nvPr/>
        </p:nvSpPr>
        <p:spPr>
          <a:xfrm>
            <a:off x="6270980" y="833193"/>
            <a:ext cx="4935788" cy="338554"/>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11 )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5</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De quoi notre univers est-il constitué ?</a:t>
            </a:r>
          </a:p>
        </p:txBody>
      </p:sp>
      <p:sp>
        <p:nvSpPr>
          <p:cNvPr id="25" name="ZoneTexte 24">
            <a:extLst>
              <a:ext uri="{FF2B5EF4-FFF2-40B4-BE49-F238E27FC236}">
                <a16:creationId xmlns:a16="http://schemas.microsoft.com/office/drawing/2014/main" id="{E2A9AECF-87C1-FE3F-9EC0-5271067F8A7D}"/>
              </a:ext>
            </a:extLst>
          </p:cNvPr>
          <p:cNvSpPr txBox="1"/>
          <p:nvPr/>
        </p:nvSpPr>
        <p:spPr>
          <a:xfrm>
            <a:off x="6310967" y="1201837"/>
            <a:ext cx="5181856" cy="1569660"/>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Notre </a:t>
            </a:r>
            <a:r>
              <a:rPr lang="fr-FR" sz="1600" b="1" dirty="0">
                <a:solidFill>
                  <a:srgbClr val="FFFF00"/>
                </a:solidFill>
                <a:latin typeface="Calibri" panose="020F0502020204030204" pitchFamily="34" charset="0"/>
                <a:cs typeface="Calibri" panose="020F0502020204030204" pitchFamily="34" charset="0"/>
              </a:rPr>
              <a:t>univers</a:t>
            </a:r>
            <a:r>
              <a:rPr lang="fr-FR" sz="1600" dirty="0">
                <a:solidFill>
                  <a:srgbClr val="FFFF00"/>
                </a:solidFill>
                <a:latin typeface="Calibri" panose="020F0502020204030204" pitchFamily="34" charset="0"/>
                <a:cs typeface="Calibri" panose="020F0502020204030204" pitchFamily="34" charset="0"/>
              </a:rPr>
              <a:t>, du latin « </a:t>
            </a:r>
            <a:r>
              <a:rPr lang="fr-FR" sz="1600" dirty="0" err="1">
                <a:solidFill>
                  <a:srgbClr val="FFFF00"/>
                </a:solidFill>
                <a:latin typeface="Calibri" panose="020F0502020204030204" pitchFamily="34" charset="0"/>
                <a:cs typeface="Calibri" panose="020F0502020204030204" pitchFamily="34" charset="0"/>
              </a:rPr>
              <a:t>universum</a:t>
            </a:r>
            <a:r>
              <a:rPr lang="fr-FR" sz="1600" dirty="0">
                <a:solidFill>
                  <a:srgbClr val="FFFF00"/>
                </a:solidFill>
                <a:latin typeface="Calibri" panose="020F0502020204030204" pitchFamily="34" charset="0"/>
                <a:cs typeface="Calibri" panose="020F0502020204030204" pitchFamily="34" charset="0"/>
              </a:rPr>
              <a:t> » (« combiné en un »)  serait </a:t>
            </a:r>
            <a:r>
              <a:rPr lang="fr-FR" sz="1600" b="1" dirty="0">
                <a:solidFill>
                  <a:srgbClr val="FFFF00"/>
                </a:solidFill>
                <a:latin typeface="Calibri" panose="020F0502020204030204" pitchFamily="34" charset="0"/>
                <a:cs typeface="Calibri" panose="020F0502020204030204" pitchFamily="34" charset="0"/>
              </a:rPr>
              <a:t>infini</a:t>
            </a:r>
            <a:r>
              <a:rPr lang="fr-FR" sz="1600" dirty="0">
                <a:solidFill>
                  <a:srgbClr val="FFFF00"/>
                </a:solidFill>
                <a:latin typeface="Calibri" panose="020F0502020204030204" pitchFamily="34" charset="0"/>
                <a:cs typeface="Calibri" panose="020F0502020204030204" pitchFamily="34" charset="0"/>
              </a:rPr>
              <a:t> et composé de l’</a:t>
            </a:r>
            <a:r>
              <a:rPr lang="fr-FR" sz="1600" b="1" dirty="0">
                <a:solidFill>
                  <a:srgbClr val="FFFF00"/>
                </a:solidFill>
                <a:latin typeface="Calibri" panose="020F0502020204030204" pitchFamily="34" charset="0"/>
                <a:cs typeface="Calibri" panose="020F0502020204030204" pitchFamily="34" charset="0"/>
              </a:rPr>
              <a:t>ensemble de tout ce qui existe selon des lois scientifiques</a:t>
            </a:r>
            <a:r>
              <a:rPr lang="fr-FR" sz="1600" dirty="0">
                <a:solidFill>
                  <a:srgbClr val="FFFF00"/>
                </a:solidFill>
                <a:latin typeface="Calibri" panose="020F0502020204030204" pitchFamily="34" charset="0"/>
                <a:cs typeface="Calibri" panose="020F0502020204030204" pitchFamily="34" charset="0"/>
              </a:rPr>
              <a:t>,</a:t>
            </a:r>
            <a:r>
              <a:rPr lang="fr-FR" sz="1600" b="1" dirty="0">
                <a:solidFill>
                  <a:srgbClr val="FFFF00"/>
                </a:solidFill>
                <a:latin typeface="Calibri" panose="020F0502020204030204" pitchFamily="34" charset="0"/>
                <a:cs typeface="Calibri" panose="020F0502020204030204" pitchFamily="34" charset="0"/>
              </a:rPr>
              <a:t> identiques partout</a:t>
            </a:r>
            <a:r>
              <a:rPr lang="fr-FR" sz="1600" dirty="0">
                <a:solidFill>
                  <a:srgbClr val="FFFF00"/>
                </a:solidFill>
                <a:latin typeface="Calibri" panose="020F0502020204030204" pitchFamily="34" charset="0"/>
                <a:cs typeface="Calibri" panose="020F0502020204030204" pitchFamily="34" charset="0"/>
              </a:rPr>
              <a:t>. Il est composé de matière (étoiles, planètes) à environ 20% et à 80% serait constitué d’énergie noire et de matière noire, non encore découvertes.</a:t>
            </a:r>
          </a:p>
        </p:txBody>
      </p:sp>
      <p:grpSp>
        <p:nvGrpSpPr>
          <p:cNvPr id="26" name="Groupe 25">
            <a:extLst>
              <a:ext uri="{FF2B5EF4-FFF2-40B4-BE49-F238E27FC236}">
                <a16:creationId xmlns:a16="http://schemas.microsoft.com/office/drawing/2014/main" id="{FC4F4DCD-B7F7-9213-C680-38A394408877}"/>
              </a:ext>
            </a:extLst>
          </p:cNvPr>
          <p:cNvGrpSpPr/>
          <p:nvPr/>
        </p:nvGrpSpPr>
        <p:grpSpPr>
          <a:xfrm>
            <a:off x="5147564" y="3440784"/>
            <a:ext cx="1169055" cy="496679"/>
            <a:chOff x="5420375" y="-32725"/>
            <a:chExt cx="1169055" cy="496679"/>
          </a:xfrm>
        </p:grpSpPr>
        <p:pic>
          <p:nvPicPr>
            <p:cNvPr id="27" name="Image 26">
              <a:hlinkClick r:id="rId5" action="ppaction://hlinksldjump"/>
              <a:extLst>
                <a:ext uri="{FF2B5EF4-FFF2-40B4-BE49-F238E27FC236}">
                  <a16:creationId xmlns:a16="http://schemas.microsoft.com/office/drawing/2014/main" id="{7F2E89DD-FDBB-F011-E321-367F62977E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28" name="ZoneTexte 27">
              <a:extLst>
                <a:ext uri="{FF2B5EF4-FFF2-40B4-BE49-F238E27FC236}">
                  <a16:creationId xmlns:a16="http://schemas.microsoft.com/office/drawing/2014/main" id="{92025D3A-578E-43D9-004E-EF02033E7F06}"/>
                </a:ext>
              </a:extLst>
            </p:cNvPr>
            <p:cNvSpPr txBox="1"/>
            <p:nvPr/>
          </p:nvSpPr>
          <p:spPr>
            <a:xfrm>
              <a:off x="5647937" y="57270"/>
              <a:ext cx="941493" cy="35740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Temps &amp; Astronomie</a:t>
              </a:r>
            </a:p>
          </p:txBody>
        </p:sp>
        <p:pic>
          <p:nvPicPr>
            <p:cNvPr id="29" name="Image 28">
              <a:hlinkClick r:id="rId5" action="ppaction://hlinksldjump"/>
              <a:extLst>
                <a:ext uri="{FF2B5EF4-FFF2-40B4-BE49-F238E27FC236}">
                  <a16:creationId xmlns:a16="http://schemas.microsoft.com/office/drawing/2014/main" id="{EDCCA6F9-3B05-49F8-5DF1-41ACFA31A4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
        <p:nvSpPr>
          <p:cNvPr id="30" name="ZoneTexte 29">
            <a:extLst>
              <a:ext uri="{FF2B5EF4-FFF2-40B4-BE49-F238E27FC236}">
                <a16:creationId xmlns:a16="http://schemas.microsoft.com/office/drawing/2014/main" id="{719CF757-EBB8-3DC2-9353-E3210E6FF482}"/>
              </a:ext>
            </a:extLst>
          </p:cNvPr>
          <p:cNvSpPr txBox="1"/>
          <p:nvPr/>
        </p:nvSpPr>
        <p:spPr>
          <a:xfrm>
            <a:off x="6270979" y="3487270"/>
            <a:ext cx="5598114" cy="338554"/>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12 )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Annexes </a:t>
            </a:r>
            <a:r>
              <a:rPr lang="fr-FR" sz="1600" b="1" dirty="0">
                <a:solidFill>
                  <a:srgbClr val="92D050"/>
                </a:solidFill>
                <a:latin typeface="Calibri" panose="020F0502020204030204" pitchFamily="34" charset="0"/>
                <a:cs typeface="Calibri" panose="020F0502020204030204" pitchFamily="34" charset="0"/>
              </a:rPr>
              <a:t>3 </a:t>
            </a:r>
            <a:r>
              <a:rPr lang="fr-FR" sz="1600" b="1" dirty="0">
                <a:solidFill>
                  <a:srgbClr val="FF0000"/>
                </a:solidFill>
                <a:latin typeface="Calibri" panose="020F0502020204030204" pitchFamily="34" charset="0"/>
                <a:cs typeface="Calibri" panose="020F0502020204030204" pitchFamily="34" charset="0"/>
              </a:rPr>
              <a:t>&amp;</a:t>
            </a:r>
            <a:r>
              <a:rPr lang="fr-FR" sz="1600" b="1" dirty="0">
                <a:solidFill>
                  <a:srgbClr val="92D050"/>
                </a:solidFill>
                <a:latin typeface="Calibri" panose="020F0502020204030204" pitchFamily="34" charset="0"/>
                <a:cs typeface="Calibri" panose="020F0502020204030204" pitchFamily="34" charset="0"/>
              </a:rPr>
              <a:t> 4</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Comment l’Homme a-t-il organisé le temps ?</a:t>
            </a:r>
          </a:p>
        </p:txBody>
      </p:sp>
      <p:sp>
        <p:nvSpPr>
          <p:cNvPr id="31" name="ZoneTexte 30">
            <a:extLst>
              <a:ext uri="{FF2B5EF4-FFF2-40B4-BE49-F238E27FC236}">
                <a16:creationId xmlns:a16="http://schemas.microsoft.com/office/drawing/2014/main" id="{82250429-9C80-A950-2117-5EA436C34CAD}"/>
              </a:ext>
            </a:extLst>
          </p:cNvPr>
          <p:cNvSpPr txBox="1"/>
          <p:nvPr/>
        </p:nvSpPr>
        <p:spPr>
          <a:xfrm>
            <a:off x="6202743" y="3855914"/>
            <a:ext cx="5989257" cy="2062103"/>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L’</a:t>
            </a:r>
            <a:r>
              <a:rPr lang="fr-FR" sz="1600" b="1" dirty="0">
                <a:solidFill>
                  <a:srgbClr val="FFFF00"/>
                </a:solidFill>
                <a:latin typeface="Calibri" panose="020F0502020204030204" pitchFamily="34" charset="0"/>
                <a:cs typeface="Calibri" panose="020F0502020204030204" pitchFamily="34" charset="0"/>
              </a:rPr>
              <a:t>organisation du temps </a:t>
            </a:r>
            <a:r>
              <a:rPr lang="fr-FR" sz="1600" dirty="0">
                <a:solidFill>
                  <a:srgbClr val="FFFF00"/>
                </a:solidFill>
                <a:latin typeface="Calibri" panose="020F0502020204030204" pitchFamily="34" charset="0"/>
                <a:cs typeface="Calibri" panose="020F0502020204030204" pitchFamily="34" charset="0"/>
              </a:rPr>
              <a:t>s’appuie sur des </a:t>
            </a:r>
            <a:r>
              <a:rPr lang="fr-FR" sz="1600" b="1" dirty="0">
                <a:solidFill>
                  <a:srgbClr val="FFFF00"/>
                </a:solidFill>
                <a:latin typeface="Calibri" panose="020F0502020204030204" pitchFamily="34" charset="0"/>
                <a:cs typeface="Calibri" panose="020F0502020204030204" pitchFamily="34" charset="0"/>
              </a:rPr>
              <a:t>données astronomiques</a:t>
            </a:r>
            <a:r>
              <a:rPr lang="fr-FR" sz="1600" dirty="0">
                <a:solidFill>
                  <a:srgbClr val="FFFF00"/>
                </a:solidFill>
                <a:latin typeface="Calibri" panose="020F0502020204030204" pitchFamily="34" charset="0"/>
                <a:cs typeface="Calibri" panose="020F0502020204030204" pitchFamily="34" charset="0"/>
              </a:rPr>
              <a:t> : la rotation de la Terre sur elle-même (1 journée) et sa révolution (course) autour du soleil en 365,25 jours (1 année).</a:t>
            </a:r>
          </a:p>
          <a:p>
            <a:r>
              <a:rPr lang="fr-FR" sz="1600" dirty="0">
                <a:solidFill>
                  <a:srgbClr val="FFFF00"/>
                </a:solidFill>
                <a:latin typeface="Calibri" panose="020F0502020204030204" pitchFamily="34" charset="0"/>
                <a:cs typeface="Calibri" panose="020F0502020204030204" pitchFamily="34" charset="0"/>
              </a:rPr>
              <a:t>Ensuite, pour le </a:t>
            </a:r>
            <a:r>
              <a:rPr lang="fr-FR" sz="1600" b="1" dirty="0">
                <a:solidFill>
                  <a:srgbClr val="FFFF00"/>
                </a:solidFill>
                <a:latin typeface="Calibri" panose="020F0502020204030204" pitchFamily="34" charset="0"/>
                <a:cs typeface="Calibri" panose="020F0502020204030204" pitchFamily="34" charset="0"/>
              </a:rPr>
              <a:t>repérage des dates</a:t>
            </a:r>
            <a:r>
              <a:rPr lang="fr-FR" sz="1600" dirty="0">
                <a:solidFill>
                  <a:srgbClr val="FFFF00"/>
                </a:solidFill>
                <a:latin typeface="Calibri" panose="020F0502020204030204" pitchFamily="34" charset="0"/>
                <a:cs typeface="Calibri" panose="020F0502020204030204" pitchFamily="34" charset="0"/>
              </a:rPr>
              <a:t>, l’homme a créé différents </a:t>
            </a:r>
            <a:r>
              <a:rPr lang="fr-FR" sz="1600" b="1" dirty="0">
                <a:solidFill>
                  <a:srgbClr val="FFFF00"/>
                </a:solidFill>
                <a:latin typeface="Calibri" panose="020F0502020204030204" pitchFamily="34" charset="0"/>
                <a:cs typeface="Calibri" panose="020F0502020204030204" pitchFamily="34" charset="0"/>
              </a:rPr>
              <a:t>calendriers</a:t>
            </a:r>
            <a:r>
              <a:rPr lang="fr-FR" sz="1600" dirty="0">
                <a:solidFill>
                  <a:srgbClr val="FFFF00"/>
                </a:solidFill>
                <a:latin typeface="Calibri" panose="020F0502020204030204" pitchFamily="34" charset="0"/>
                <a:cs typeface="Calibri" panose="020F0502020204030204" pitchFamily="34" charset="0"/>
              </a:rPr>
              <a:t>. Le calendrier de référence est le </a:t>
            </a:r>
            <a:r>
              <a:rPr lang="fr-FR" sz="1600" b="1" dirty="0">
                <a:solidFill>
                  <a:srgbClr val="FFFF00"/>
                </a:solidFill>
                <a:latin typeface="Calibri" panose="020F0502020204030204" pitchFamily="34" charset="0"/>
                <a:cs typeface="Calibri" panose="020F0502020204030204" pitchFamily="34" charset="0"/>
              </a:rPr>
              <a:t>calendrier grégorien</a:t>
            </a:r>
            <a:r>
              <a:rPr lang="fr-FR" sz="1600" dirty="0">
                <a:solidFill>
                  <a:srgbClr val="FFFF00"/>
                </a:solidFill>
                <a:latin typeface="Calibri" panose="020F0502020204030204" pitchFamily="34" charset="0"/>
                <a:cs typeface="Calibri" panose="020F0502020204030204" pitchFamily="34" charset="0"/>
              </a:rPr>
              <a:t>.</a:t>
            </a:r>
          </a:p>
          <a:p>
            <a:r>
              <a:rPr lang="fr-FR" sz="1600" dirty="0">
                <a:solidFill>
                  <a:srgbClr val="FFFF00"/>
                </a:solidFill>
                <a:latin typeface="Calibri" panose="020F0502020204030204" pitchFamily="34" charset="0"/>
                <a:cs typeface="Calibri" panose="020F0502020204030204" pitchFamily="34" charset="0"/>
              </a:rPr>
              <a:t>Pour la </a:t>
            </a:r>
            <a:r>
              <a:rPr lang="fr-FR" sz="1600" b="1" dirty="0">
                <a:solidFill>
                  <a:srgbClr val="FFFF00"/>
                </a:solidFill>
                <a:latin typeface="Calibri" panose="020F0502020204030204" pitchFamily="34" charset="0"/>
                <a:cs typeface="Calibri" panose="020F0502020204030204" pitchFamily="34" charset="0"/>
              </a:rPr>
              <a:t>mesure des heures</a:t>
            </a:r>
            <a:r>
              <a:rPr lang="fr-FR" sz="1600" dirty="0">
                <a:solidFill>
                  <a:srgbClr val="FFFF00"/>
                </a:solidFill>
                <a:latin typeface="Calibri" panose="020F0502020204030204" pitchFamily="34" charset="0"/>
                <a:cs typeface="Calibri" panose="020F0502020204030204" pitchFamily="34" charset="0"/>
              </a:rPr>
              <a:t>, il a imaginé </a:t>
            </a:r>
            <a:r>
              <a:rPr lang="fr-FR" sz="1600" b="1" dirty="0">
                <a:solidFill>
                  <a:srgbClr val="FFFF00"/>
                </a:solidFill>
                <a:latin typeface="Calibri" panose="020F0502020204030204" pitchFamily="34" charset="0"/>
                <a:cs typeface="Calibri" panose="020F0502020204030204" pitchFamily="34" charset="0"/>
              </a:rPr>
              <a:t>différents instruments</a:t>
            </a:r>
            <a:r>
              <a:rPr lang="fr-FR" sz="1600" dirty="0">
                <a:solidFill>
                  <a:srgbClr val="FFFF00"/>
                </a:solidFill>
                <a:latin typeface="Calibri" panose="020F0502020204030204" pitchFamily="34" charset="0"/>
                <a:cs typeface="Calibri" panose="020F0502020204030204" pitchFamily="34" charset="0"/>
              </a:rPr>
              <a:t>.</a:t>
            </a:r>
          </a:p>
          <a:p>
            <a:r>
              <a:rPr lang="fr-FR" sz="1600" dirty="0">
                <a:solidFill>
                  <a:srgbClr val="FFFF00"/>
                </a:solidFill>
                <a:latin typeface="Calibri" panose="020F0502020204030204" pitchFamily="34" charset="0"/>
                <a:cs typeface="Calibri" panose="020F0502020204030204" pitchFamily="34" charset="0"/>
              </a:rPr>
              <a:t>Sur la planète, le temps est organisé en </a:t>
            </a:r>
            <a:r>
              <a:rPr lang="fr-FR" sz="1600" b="1" dirty="0">
                <a:solidFill>
                  <a:srgbClr val="FFFF00"/>
                </a:solidFill>
                <a:latin typeface="Calibri" panose="020F0502020204030204" pitchFamily="34" charset="0"/>
                <a:cs typeface="Calibri" panose="020F0502020204030204" pitchFamily="34" charset="0"/>
              </a:rPr>
              <a:t>24 fuseaux horaires</a:t>
            </a:r>
            <a:r>
              <a:rPr lang="fr-FR" sz="1600" dirty="0">
                <a:solidFill>
                  <a:srgbClr val="FFFF00"/>
                </a:solidFill>
                <a:latin typeface="Calibri" panose="020F0502020204030204" pitchFamily="34" charset="0"/>
                <a:cs typeface="Calibri" panose="020F0502020204030204" pitchFamily="34" charset="0"/>
              </a:rPr>
              <a:t> : c’est le </a:t>
            </a:r>
            <a:r>
              <a:rPr lang="fr-FR" sz="1600" b="1" dirty="0">
                <a:solidFill>
                  <a:srgbClr val="FFFF00"/>
                </a:solidFill>
                <a:latin typeface="Calibri" panose="020F0502020204030204" pitchFamily="34" charset="0"/>
                <a:cs typeface="Calibri" panose="020F0502020204030204" pitchFamily="34" charset="0"/>
              </a:rPr>
              <a:t>Temps Universel Coordonné</a:t>
            </a:r>
            <a:r>
              <a:rPr lang="fr-FR" sz="1600" dirty="0">
                <a:solidFill>
                  <a:srgbClr val="FFFF00"/>
                </a:solidFill>
                <a:latin typeface="Calibri" panose="020F0502020204030204" pitchFamily="34" charset="0"/>
                <a:cs typeface="Calibri" panose="020F0502020204030204" pitchFamily="34" charset="0"/>
              </a:rPr>
              <a:t> (</a:t>
            </a:r>
            <a:r>
              <a:rPr lang="fr-FR" sz="1600" b="1" dirty="0">
                <a:solidFill>
                  <a:srgbClr val="FFFF00"/>
                </a:solidFill>
                <a:latin typeface="Calibri" panose="020F0502020204030204" pitchFamily="34" charset="0"/>
                <a:cs typeface="Calibri" panose="020F0502020204030204" pitchFamily="34" charset="0"/>
              </a:rPr>
              <a:t>UTC</a:t>
            </a:r>
            <a:r>
              <a:rPr lang="fr-FR" sz="1600" dirty="0">
                <a:solidFill>
                  <a:srgbClr val="FFFF00"/>
                </a:solidFill>
                <a:latin typeface="Calibri" panose="020F0502020204030204" pitchFamily="34" charset="0"/>
                <a:cs typeface="Calibri" panose="020F0502020204030204" pitchFamily="34" charset="0"/>
              </a:rPr>
              <a:t>).</a:t>
            </a:r>
          </a:p>
        </p:txBody>
      </p:sp>
      <p:grpSp>
        <p:nvGrpSpPr>
          <p:cNvPr id="32" name="Groupe 31">
            <a:extLst>
              <a:ext uri="{FF2B5EF4-FFF2-40B4-BE49-F238E27FC236}">
                <a16:creationId xmlns:a16="http://schemas.microsoft.com/office/drawing/2014/main" id="{D9A1A0B3-8856-6807-6064-B26007BF79DB}"/>
              </a:ext>
            </a:extLst>
          </p:cNvPr>
          <p:cNvGrpSpPr/>
          <p:nvPr/>
        </p:nvGrpSpPr>
        <p:grpSpPr>
          <a:xfrm>
            <a:off x="5147564" y="4062836"/>
            <a:ext cx="1169055" cy="496679"/>
            <a:chOff x="5420375" y="-32725"/>
            <a:chExt cx="1169055" cy="496679"/>
          </a:xfrm>
        </p:grpSpPr>
        <p:pic>
          <p:nvPicPr>
            <p:cNvPr id="33" name="Image 32">
              <a:hlinkClick r:id="rId8" action="ppaction://hlinksldjump"/>
              <a:extLst>
                <a:ext uri="{FF2B5EF4-FFF2-40B4-BE49-F238E27FC236}">
                  <a16:creationId xmlns:a16="http://schemas.microsoft.com/office/drawing/2014/main" id="{77EF82C7-3F19-0CC2-A383-516D72F775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34" name="ZoneTexte 33">
              <a:extLst>
                <a:ext uri="{FF2B5EF4-FFF2-40B4-BE49-F238E27FC236}">
                  <a16:creationId xmlns:a16="http://schemas.microsoft.com/office/drawing/2014/main" id="{C317F384-3980-FF2E-7DD1-118925A6D33E}"/>
                </a:ext>
              </a:extLst>
            </p:cNvPr>
            <p:cNvSpPr txBox="1"/>
            <p:nvPr/>
          </p:nvSpPr>
          <p:spPr>
            <a:xfrm>
              <a:off x="5647937" y="57270"/>
              <a:ext cx="941493" cy="35740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Temps &amp; Mesure</a:t>
              </a:r>
            </a:p>
          </p:txBody>
        </p:sp>
        <p:pic>
          <p:nvPicPr>
            <p:cNvPr id="35" name="Image 34">
              <a:hlinkClick r:id="rId8" action="ppaction://hlinksldjump"/>
              <a:extLst>
                <a:ext uri="{FF2B5EF4-FFF2-40B4-BE49-F238E27FC236}">
                  <a16:creationId xmlns:a16="http://schemas.microsoft.com/office/drawing/2014/main" id="{95D69D75-77D0-333B-9C8B-50A39A3596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Tree>
    <p:extLst>
      <p:ext uri="{BB962C8B-B14F-4D97-AF65-F5344CB8AC3E}">
        <p14:creationId xmlns:p14="http://schemas.microsoft.com/office/powerpoint/2010/main" val="429197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1000"/>
                                        <p:tgtEl>
                                          <p:spTgt spid="32"/>
                                        </p:tgtEl>
                                      </p:cBhvr>
                                    </p:animEffect>
                                    <p:anim calcmode="lin" valueType="num">
                                      <p:cBhvr>
                                        <p:cTn id="61" dur="1000" fill="hold"/>
                                        <p:tgtEl>
                                          <p:spTgt spid="32"/>
                                        </p:tgtEl>
                                        <p:attrNameLst>
                                          <p:attrName>ppt_x</p:attrName>
                                        </p:attrNameLst>
                                      </p:cBhvr>
                                      <p:tavLst>
                                        <p:tav tm="0">
                                          <p:val>
                                            <p:strVal val="#ppt_x"/>
                                          </p:val>
                                        </p:tav>
                                        <p:tav tm="100000">
                                          <p:val>
                                            <p:strVal val="#ppt_x"/>
                                          </p:val>
                                        </p:tav>
                                      </p:tavLst>
                                    </p:anim>
                                    <p:anim calcmode="lin" valueType="num">
                                      <p:cBhvr>
                                        <p:cTn id="6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12" grpId="0"/>
      <p:bldP spid="24" grpId="0"/>
      <p:bldP spid="25"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2F2D6AE-B3F3-0D80-D4F5-341C73000D12}"/>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01B3E441-31C8-1A9F-6B6A-1035B7D699F1}"/>
              </a:ext>
            </a:extLst>
          </p:cNvPr>
          <p:cNvSpPr txBox="1"/>
          <p:nvPr/>
        </p:nvSpPr>
        <p:spPr>
          <a:xfrm>
            <a:off x="75339" y="2368365"/>
            <a:ext cx="1559336" cy="523220"/>
          </a:xfrm>
          <a:prstGeom prst="rect">
            <a:avLst/>
          </a:prstGeom>
          <a:noFill/>
        </p:spPr>
        <p:txBody>
          <a:bodyPr wrap="square">
            <a:spAutoFit/>
          </a:bodyPr>
          <a:lstStyle/>
          <a:p>
            <a:pPr algn="ctr"/>
            <a:r>
              <a:rPr lang="fr-FR" sz="1400" b="1" dirty="0"/>
              <a:t>Stephen HAWKING</a:t>
            </a:r>
          </a:p>
        </p:txBody>
      </p:sp>
      <p:sp>
        <p:nvSpPr>
          <p:cNvPr id="5" name="ZoneTexte 4">
            <a:extLst>
              <a:ext uri="{FF2B5EF4-FFF2-40B4-BE49-F238E27FC236}">
                <a16:creationId xmlns:a16="http://schemas.microsoft.com/office/drawing/2014/main" id="{F506F878-45CF-7119-96ED-21BE0744C47C}"/>
              </a:ext>
            </a:extLst>
          </p:cNvPr>
          <p:cNvSpPr txBox="1"/>
          <p:nvPr/>
        </p:nvSpPr>
        <p:spPr>
          <a:xfrm>
            <a:off x="1817370" y="985002"/>
            <a:ext cx="1691489" cy="369332"/>
          </a:xfrm>
          <a:prstGeom prst="rect">
            <a:avLst/>
          </a:prstGeom>
          <a:noFill/>
        </p:spPr>
        <p:txBody>
          <a:bodyPr wrap="none" rtlCol="0">
            <a:spAutoFit/>
          </a:bodyPr>
          <a:lstStyle/>
          <a:p>
            <a:r>
              <a:rPr lang="fr-FR" b="1" dirty="0">
                <a:solidFill>
                  <a:srgbClr val="FF0000"/>
                </a:solidFill>
              </a:rPr>
              <a:t>DOCUMENT 6</a:t>
            </a:r>
          </a:p>
        </p:txBody>
      </p:sp>
      <p:sp>
        <p:nvSpPr>
          <p:cNvPr id="20" name="ZoneTexte 19">
            <a:extLst>
              <a:ext uri="{FF2B5EF4-FFF2-40B4-BE49-F238E27FC236}">
                <a16:creationId xmlns:a16="http://schemas.microsoft.com/office/drawing/2014/main" id="{0F035A5C-0465-935C-C7EA-F781BDAC7B5E}"/>
              </a:ext>
            </a:extLst>
          </p:cNvPr>
          <p:cNvSpPr txBox="1"/>
          <p:nvPr/>
        </p:nvSpPr>
        <p:spPr>
          <a:xfrm>
            <a:off x="1811045" y="1834216"/>
            <a:ext cx="8088638" cy="3677930"/>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Notre expérience quotidienne nous incitant à penser que tout ce qui se passe doit être causé par une chose qui s'est passée auparavant, nous avons tendance à croire que quelque chose — peut-être Dieu — est à l'origine de l'Univers. Mais quand on parle de l'Univers en entier, ce n'est pas nécessairement le cas.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L'explication se trouve dans les théories d'Einstein, et dans ses intuitions sur l'interdépendance de l'espace et du temps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a:t>
            </a:r>
            <a:r>
              <a:rPr lang="fr-FR" sz="1300" dirty="0">
                <a:latin typeface="Calibri" panose="020F0502020204030204" pitchFamily="34" charset="0"/>
                <a:ea typeface="Calibri" panose="020F0502020204030204" pitchFamily="34" charset="0"/>
                <a:cs typeface="Times New Roman" panose="02020603050405020304" pitchFamily="18" charset="0"/>
              </a:rPr>
              <a:t>. Car quelque chose de merveilleux s'est produit à l'instant du Big Bang. Le temps lui-même est apparu.</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Pour comprendre cette idée troublante, considérez un trou noir flottant dans l'espace. Un trou noir typique est une étoile massive qui s'est effondrée sur elle-même. Un trou noir est si massif que même la lumière ne peut échapper à sa gravité</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3</a:t>
            </a:r>
            <a:r>
              <a:rPr lang="fr-FR" sz="1300" dirty="0">
                <a:latin typeface="Calibri" panose="020F0502020204030204" pitchFamily="34" charset="0"/>
                <a:ea typeface="Calibri" panose="020F0502020204030204" pitchFamily="34" charset="0"/>
                <a:cs typeface="Times New Roman" panose="02020603050405020304" pitchFamily="18" charset="0"/>
              </a:rPr>
              <a:t>, ce qui explique pourquoi il est parfaitement noir. Et son attraction gravitationnelle est si forte qu'il perturbe non seulement la lumière, mais aussi le temps. Imaginez qu'une horloge soit attirée par un trou noir</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4</a:t>
            </a:r>
            <a:r>
              <a:rPr lang="fr-FR" sz="1300" dirty="0">
                <a:latin typeface="Calibri" panose="020F0502020204030204" pitchFamily="34" charset="0"/>
                <a:ea typeface="Calibri" panose="020F0502020204030204" pitchFamily="34" charset="0"/>
                <a:cs typeface="Times New Roman" panose="02020603050405020304" pitchFamily="18" charset="0"/>
              </a:rPr>
              <a:t>.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A mesure qu'elle s'en approche, elle ralentit de plus en plus. Le temps lui-même commence à ralentir. Imaginez maintenant que l'horloge pénètre dans le trou noir, en supposant qu'elle soit capable de résister aux énormes forces gravitationnelles : l'horloge s'arrêterait. Non parce qu'elle serait cassée, mais parce qu'à l'intérieur d'un trou noir, le temps n'existe pas. Et c'était aussi le cas lors du commencement de l'Univers.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Il n’y a rien avant le Big Bang car le temps n’existait pas encore. Nous voilà enfin avec une chose qui n’a pas de cause, puisque la notion de cause n’a pas de sens hors du temps. Pour moi, cela implique qu’il ne pas y avoir de créateur : il n’y avait pas de temps dans lequel il aurait pu exister.</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r"/>
            <a:r>
              <a:rPr lang="fr-FR" sz="1200" dirty="0">
                <a:latin typeface="Calibri" panose="020F0502020204030204" pitchFamily="34" charset="0"/>
                <a:ea typeface="Calibri" panose="020F0502020204030204" pitchFamily="34" charset="0"/>
                <a:cs typeface="Times New Roman" panose="02020603050405020304" pitchFamily="18" charset="0"/>
              </a:rPr>
              <a:t>Stephen HAWKING,  </a:t>
            </a:r>
            <a:r>
              <a:rPr lang="fr-FR" sz="1200" i="1" dirty="0">
                <a:latin typeface="Calibri" panose="020F0502020204030204" pitchFamily="34" charset="0"/>
                <a:ea typeface="Calibri" panose="020F0502020204030204" pitchFamily="34" charset="0"/>
                <a:cs typeface="Times New Roman" panose="02020603050405020304" pitchFamily="18" charset="0"/>
              </a:rPr>
              <a:t>Brèves réponses aux grandes questions</a:t>
            </a:r>
            <a:r>
              <a:rPr lang="fr-FR" sz="1200" dirty="0">
                <a:latin typeface="Calibri" panose="020F0502020204030204" pitchFamily="34" charset="0"/>
                <a:ea typeface="Calibri" panose="020F0502020204030204" pitchFamily="34" charset="0"/>
                <a:cs typeface="Times New Roman" panose="02020603050405020304" pitchFamily="18" charset="0"/>
              </a:rPr>
              <a:t>, Éditions Odile Jacob, 2025, pp. 57-60.</a:t>
            </a:r>
            <a:endParaRPr lang="fr-FR" sz="1200" i="1" dirty="0">
              <a:latin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E3776FFE-DAE1-0D29-0070-86BDA1B8AB27}"/>
              </a:ext>
            </a:extLst>
          </p:cNvPr>
          <p:cNvSpPr txBox="1"/>
          <p:nvPr/>
        </p:nvSpPr>
        <p:spPr>
          <a:xfrm>
            <a:off x="9899683" y="1034927"/>
            <a:ext cx="2292317" cy="4154984"/>
          </a:xfrm>
          <a:prstGeom prst="rect">
            <a:avLst/>
          </a:prstGeom>
          <a:noFill/>
        </p:spPr>
        <p:txBody>
          <a:bodyPr wrap="square">
            <a:spAutoFit/>
          </a:bodyPr>
          <a:lstStyle/>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200" b="1" cap="all" dirty="0">
                <a:latin typeface="Calibri" panose="020F0502020204030204" pitchFamily="34" charset="0"/>
                <a:ea typeface="Calibri" panose="020F0502020204030204" pitchFamily="34" charset="0"/>
                <a:cs typeface="Times New Roman" panose="02020603050405020304" pitchFamily="18" charset="0"/>
              </a:rPr>
              <a:t>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VULGARISATION :</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br>
              <a:rPr lang="fr-FR" sz="1200" dirty="0">
                <a:effectLst/>
                <a:latin typeface="Calibri" panose="020F0502020204030204" pitchFamily="34" charset="0"/>
                <a:ea typeface="Calibri" panose="020F0502020204030204" pitchFamily="34" charset="0"/>
                <a:cs typeface="Times New Roman" panose="02020603050405020304" pitchFamily="18" charset="0"/>
              </a:rPr>
            </a:br>
            <a:r>
              <a:rPr lang="fr-FR" sz="1200" dirty="0">
                <a:latin typeface="Calibri" panose="020F0502020204030204" pitchFamily="34" charset="0"/>
                <a:ea typeface="Calibri" panose="020F0502020204030204" pitchFamily="34" charset="0"/>
                <a:cs typeface="Times New Roman" panose="02020603050405020304" pitchFamily="18" charset="0"/>
              </a:rPr>
              <a:t>rendre accessible des connaissances techniques ou scientifiques à un lecteur non spécialiste.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A</a:t>
            </a:r>
            <a:r>
              <a:rPr lang="fr-FR" sz="1200" b="1" cap="all" dirty="0">
                <a:latin typeface="Calibri" panose="020F0502020204030204" pitchFamily="34" charset="0"/>
                <a:ea typeface="Calibri" panose="020F0502020204030204" pitchFamily="34" charset="0"/>
                <a:cs typeface="Times New Roman" panose="02020603050405020304" pitchFamily="18" charset="0"/>
              </a:rPr>
              <a:t>lbert EINSTEIN (1879-1955)</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a:effectLst/>
                <a:latin typeface="Calibri" panose="020F0502020204030204" pitchFamily="34" charset="0"/>
                <a:ea typeface="Calibri" panose="020F0502020204030204" pitchFamily="34" charset="0"/>
                <a:cs typeface="Times New Roman" panose="02020603050405020304" pitchFamily="18" charset="0"/>
              </a:rPr>
              <a:t> physicien d’origine allemande célèbre pour ses 2 théories de la relativité (1905 et 1915) .</a:t>
            </a:r>
          </a:p>
          <a:p>
            <a:r>
              <a:rPr lang="fr-FR" sz="1200" dirty="0">
                <a:latin typeface="Calibri" panose="020F0502020204030204" pitchFamily="34" charset="0"/>
                <a:ea typeface="Calibri" panose="020F0502020204030204" pitchFamily="34" charset="0"/>
                <a:cs typeface="Times New Roman" panose="02020603050405020304" pitchFamily="18" charset="0"/>
              </a:rPr>
              <a:t>En 1915, il met en évidence que la gravitation n'est pas une force, mais la manifestation de la courbure de l'espace-temps.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GRAVITATION :</a:t>
            </a:r>
            <a:r>
              <a:rPr lang="fr-FR" sz="1200" dirty="0">
                <a:effectLst/>
                <a:latin typeface="Calibri" panose="020F0502020204030204" pitchFamily="34" charset="0"/>
                <a:ea typeface="Calibri" panose="020F0502020204030204" pitchFamily="34" charset="0"/>
                <a:cs typeface="Times New Roman" panose="02020603050405020304" pitchFamily="18" charset="0"/>
              </a:rPr>
              <a:t> attraction des corps massif, comme par exemple l’attraction terrestre, </a:t>
            </a:r>
            <a:r>
              <a:rPr lang="fr-FR" sz="1200" dirty="0">
                <a:latin typeface="Calibri" panose="020F0502020204030204" pitchFamily="34" charset="0"/>
                <a:ea typeface="Calibri" panose="020F0502020204030204" pitchFamily="34" charset="0"/>
                <a:cs typeface="Times New Roman" panose="02020603050405020304" pitchFamily="18" charset="0"/>
              </a:rPr>
              <a:t>base de la construction de l’univers.</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4  </a:t>
            </a:r>
            <a:r>
              <a:rPr lang="fr-FR" sz="1200" b="1" cap="all" dirty="0">
                <a:latin typeface="Calibri" panose="020F0502020204030204" pitchFamily="34" charset="0"/>
                <a:ea typeface="Calibri" panose="020F0502020204030204" pitchFamily="34" charset="0"/>
                <a:cs typeface="Times New Roman" panose="02020603050405020304" pitchFamily="18" charset="0"/>
              </a:rPr>
              <a:t>TROU NOIR :</a:t>
            </a:r>
            <a:r>
              <a:rPr lang="fr-FR" sz="1200" dirty="0">
                <a:latin typeface="Calibri" panose="020F0502020204030204" pitchFamily="34" charset="0"/>
                <a:ea typeface="Calibri" panose="020F0502020204030204" pitchFamily="34" charset="0"/>
                <a:cs typeface="Times New Roman" panose="02020603050405020304" pitchFamily="18" charset="0"/>
              </a:rPr>
              <a:t> étoile qui s’effondre et capture toute matière à proximité, y compris la lumière.</a:t>
            </a:r>
          </a:p>
          <a:p>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 14">
            <a:extLst>
              <a:ext uri="{FF2B5EF4-FFF2-40B4-BE49-F238E27FC236}">
                <a16:creationId xmlns:a16="http://schemas.microsoft.com/office/drawing/2014/main" id="{1BD5376F-F029-B796-9752-A8625B1A98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0918" y="881934"/>
            <a:ext cx="1408179" cy="1408179"/>
          </a:xfrm>
          <a:prstGeom prst="rect">
            <a:avLst/>
          </a:prstGeom>
        </p:spPr>
      </p:pic>
      <p:sp>
        <p:nvSpPr>
          <p:cNvPr id="16" name="ZoneTexte 15">
            <a:extLst>
              <a:ext uri="{FF2B5EF4-FFF2-40B4-BE49-F238E27FC236}">
                <a16:creationId xmlns:a16="http://schemas.microsoft.com/office/drawing/2014/main" id="{39A9B397-EFAC-5B7E-16A3-3936B2BCF795}"/>
              </a:ext>
            </a:extLst>
          </p:cNvPr>
          <p:cNvSpPr txBox="1"/>
          <p:nvPr/>
        </p:nvSpPr>
        <p:spPr>
          <a:xfrm>
            <a:off x="188799" y="3063899"/>
            <a:ext cx="1335622"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(1842-2018)</a:t>
            </a:r>
          </a:p>
        </p:txBody>
      </p:sp>
      <p:pic>
        <p:nvPicPr>
          <p:cNvPr id="25" name="Image 24">
            <a:extLst>
              <a:ext uri="{FF2B5EF4-FFF2-40B4-BE49-F238E27FC236}">
                <a16:creationId xmlns:a16="http://schemas.microsoft.com/office/drawing/2014/main" id="{866E18F1-549D-CA09-F4D2-CE7E39D171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5787" y="3523929"/>
            <a:ext cx="741016" cy="369331"/>
          </a:xfrm>
          <a:prstGeom prst="rect">
            <a:avLst/>
          </a:prstGeom>
        </p:spPr>
      </p:pic>
      <p:sp>
        <p:nvSpPr>
          <p:cNvPr id="26" name="ZoneTexte 25">
            <a:extLst>
              <a:ext uri="{FF2B5EF4-FFF2-40B4-BE49-F238E27FC236}">
                <a16:creationId xmlns:a16="http://schemas.microsoft.com/office/drawing/2014/main" id="{D07585DD-4C74-2219-0F52-6A6E0EFE14BF}"/>
              </a:ext>
            </a:extLst>
          </p:cNvPr>
          <p:cNvSpPr txBox="1"/>
          <p:nvPr/>
        </p:nvSpPr>
        <p:spPr>
          <a:xfrm>
            <a:off x="75339" y="4336906"/>
            <a:ext cx="1559336" cy="954107"/>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Physicien et Cosmologiste, spécialiste des Trous noirs</a:t>
            </a:r>
          </a:p>
        </p:txBody>
      </p:sp>
      <p:sp>
        <p:nvSpPr>
          <p:cNvPr id="28" name="ZoneTexte 27">
            <a:extLst>
              <a:ext uri="{FF2B5EF4-FFF2-40B4-BE49-F238E27FC236}">
                <a16:creationId xmlns:a16="http://schemas.microsoft.com/office/drawing/2014/main" id="{99987746-4A7C-1D7A-8CE5-550BD1AECC51}"/>
              </a:ext>
            </a:extLst>
          </p:cNvPr>
          <p:cNvSpPr txBox="1"/>
          <p:nvPr/>
        </p:nvSpPr>
        <p:spPr>
          <a:xfrm>
            <a:off x="3485121" y="938835"/>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L’univers a créé le temps…</a:t>
            </a:r>
            <a:endParaRPr lang="fr-FR" sz="2400" dirty="0"/>
          </a:p>
        </p:txBody>
      </p:sp>
      <p:pic>
        <p:nvPicPr>
          <p:cNvPr id="30" name="Image 29">
            <a:hlinkClick r:id="rId4" action="ppaction://hlinksldjump"/>
            <a:extLst>
              <a:ext uri="{FF2B5EF4-FFF2-40B4-BE49-F238E27FC236}">
                <a16:creationId xmlns:a16="http://schemas.microsoft.com/office/drawing/2014/main" id="{E6DABA6C-3C66-3D78-6F50-3FD806BCFF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4" name="ZoneTexte 3">
            <a:extLst>
              <a:ext uri="{FF2B5EF4-FFF2-40B4-BE49-F238E27FC236}">
                <a16:creationId xmlns:a16="http://schemas.microsoft.com/office/drawing/2014/main" id="{54525281-ABED-D085-B73B-581E6FD0F1D9}"/>
              </a:ext>
            </a:extLst>
          </p:cNvPr>
          <p:cNvSpPr txBox="1"/>
          <p:nvPr/>
        </p:nvSpPr>
        <p:spPr>
          <a:xfrm>
            <a:off x="1811045" y="1335127"/>
            <a:ext cx="8000508" cy="492443"/>
          </a:xfrm>
          <a:prstGeom prst="rect">
            <a:avLst/>
          </a:prstGeom>
          <a:noFill/>
        </p:spPr>
        <p:txBody>
          <a:bodyPr wrap="square">
            <a:spAutoFit/>
          </a:bodyPr>
          <a:lstStyle/>
          <a:p>
            <a:pPr algn="just"/>
            <a:r>
              <a:rPr lang="fr-FR" sz="1300" i="1" dirty="0">
                <a:latin typeface="Calibri" panose="020F0502020204030204" pitchFamily="34" charset="0"/>
                <a:ea typeface="Calibri" panose="020F0502020204030204" pitchFamily="34" charset="0"/>
                <a:cs typeface="Times New Roman" panose="02020603050405020304" pitchFamily="18" charset="0"/>
              </a:rPr>
              <a:t>Dans son ouvrage de vulgarisation</a:t>
            </a:r>
            <a:r>
              <a:rPr lang="fr-FR" sz="14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300" i="1" dirty="0">
                <a:latin typeface="Calibri" panose="020F0502020204030204" pitchFamily="34" charset="0"/>
                <a:ea typeface="Calibri" panose="020F0502020204030204" pitchFamily="34" charset="0"/>
                <a:cs typeface="Times New Roman" panose="02020603050405020304" pitchFamily="18" charset="0"/>
              </a:rPr>
              <a:t>, </a:t>
            </a:r>
            <a:r>
              <a:rPr lang="fr-FR" sz="1300" dirty="0">
                <a:latin typeface="Calibri" panose="020F0502020204030204" pitchFamily="34" charset="0"/>
                <a:ea typeface="Calibri" panose="020F0502020204030204" pitchFamily="34" charset="0"/>
                <a:cs typeface="Times New Roman" panose="02020603050405020304" pitchFamily="18" charset="0"/>
              </a:rPr>
              <a:t>Brèves réponses aux grandes questions</a:t>
            </a:r>
            <a:r>
              <a:rPr lang="fr-FR" sz="1300" i="1" dirty="0">
                <a:latin typeface="Calibri" panose="020F0502020204030204" pitchFamily="34" charset="0"/>
                <a:ea typeface="Calibri" panose="020F0502020204030204" pitchFamily="34" charset="0"/>
                <a:cs typeface="Times New Roman" panose="02020603050405020304" pitchFamily="18" charset="0"/>
              </a:rPr>
              <a:t>, Stephen HAWKING explique pourquoi, selon lui, l’univers a pu se créer seul, sans l’intervention d’un dieu.</a:t>
            </a:r>
          </a:p>
        </p:txBody>
      </p:sp>
      <p:sp>
        <p:nvSpPr>
          <p:cNvPr id="3" name="ZoneTexte 2">
            <a:extLst>
              <a:ext uri="{FF2B5EF4-FFF2-40B4-BE49-F238E27FC236}">
                <a16:creationId xmlns:a16="http://schemas.microsoft.com/office/drawing/2014/main" id="{D837AED9-BE29-6F5F-1A45-250E39AE23ED}"/>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6" name="ZoneTexte 5">
            <a:extLst>
              <a:ext uri="{FF2B5EF4-FFF2-40B4-BE49-F238E27FC236}">
                <a16:creationId xmlns:a16="http://schemas.microsoft.com/office/drawing/2014/main" id="{8555A1A6-415B-D983-5D77-04BC2D6119CF}"/>
              </a:ext>
            </a:extLst>
          </p:cNvPr>
          <p:cNvSpPr txBox="1"/>
          <p:nvPr/>
        </p:nvSpPr>
        <p:spPr>
          <a:xfrm>
            <a:off x="76942" y="383566"/>
            <a:ext cx="3616169"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2</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Espace et Temps</a:t>
            </a:r>
          </a:p>
        </p:txBody>
      </p:sp>
      <p:pic>
        <p:nvPicPr>
          <p:cNvPr id="8" name="Image 7">
            <a:extLst>
              <a:ext uri="{FF2B5EF4-FFF2-40B4-BE49-F238E27FC236}">
                <a16:creationId xmlns:a16="http://schemas.microsoft.com/office/drawing/2014/main" id="{8230BC97-533D-2705-F904-ECED553C4B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0955" y="4745657"/>
            <a:ext cx="1321370" cy="1210744"/>
          </a:xfrm>
          <a:prstGeom prst="rect">
            <a:avLst/>
          </a:prstGeom>
        </p:spPr>
      </p:pic>
      <p:sp>
        <p:nvSpPr>
          <p:cNvPr id="9" name="ZoneTexte 8">
            <a:extLst>
              <a:ext uri="{FF2B5EF4-FFF2-40B4-BE49-F238E27FC236}">
                <a16:creationId xmlns:a16="http://schemas.microsoft.com/office/drawing/2014/main" id="{7FB59903-E741-AA2E-1863-55EBC9381F99}"/>
              </a:ext>
            </a:extLst>
          </p:cNvPr>
          <p:cNvSpPr txBox="1"/>
          <p:nvPr/>
        </p:nvSpPr>
        <p:spPr>
          <a:xfrm>
            <a:off x="8986417" y="5919165"/>
            <a:ext cx="3307998" cy="861774"/>
          </a:xfrm>
          <a:prstGeom prst="rect">
            <a:avLst/>
          </a:prstGeom>
          <a:noFill/>
        </p:spPr>
        <p:txBody>
          <a:bodyPr wrap="square" rtlCol="0">
            <a:spAutoFit/>
          </a:bodyPr>
          <a:lstStyle/>
          <a:p>
            <a:pPr indent="177800" algn="just"/>
            <a:r>
              <a:rPr lang="fr-FR" sz="1400" b="1" dirty="0">
                <a:latin typeface="Calibri" panose="020F0502020204030204" pitchFamily="34" charset="0"/>
                <a:cs typeface="Calibri" panose="020F0502020204030204" pitchFamily="34" charset="0"/>
              </a:rPr>
              <a:t>Trou noir supermassif M87</a:t>
            </a:r>
          </a:p>
          <a:p>
            <a:pPr indent="177800" algn="just"/>
            <a:r>
              <a:rPr lang="fr-FR" sz="1200" dirty="0">
                <a:latin typeface="Calibri" panose="020F0502020204030204" pitchFamily="34" charset="0"/>
                <a:cs typeface="Calibri" panose="020F0502020204030204" pitchFamily="34" charset="0"/>
              </a:rPr>
              <a:t>Galaxie M87 – 55 millions d’années lumières</a:t>
            </a:r>
          </a:p>
          <a:p>
            <a:pPr indent="177800" algn="just"/>
            <a:r>
              <a:rPr lang="fr-FR" sz="1200" i="1" dirty="0">
                <a:latin typeface="Calibri" panose="020F0502020204030204" pitchFamily="34" charset="0"/>
                <a:cs typeface="Calibri" panose="020F0502020204030204" pitchFamily="34" charset="0"/>
              </a:rPr>
              <a:t>6,5 milliards de masses solaires</a:t>
            </a:r>
          </a:p>
          <a:p>
            <a:pPr indent="177800" algn="ctr"/>
            <a:r>
              <a:rPr lang="fr-FR" sz="1200" i="1" dirty="0">
                <a:latin typeface="Calibri" panose="020F0502020204030204" pitchFamily="34" charset="0"/>
                <a:cs typeface="Calibri" panose="020F0502020204030204" pitchFamily="34" charset="0"/>
              </a:rPr>
              <a:t>Réseau Télescopes </a:t>
            </a:r>
            <a:r>
              <a:rPr lang="fr-FR" sz="1200" dirty="0">
                <a:latin typeface="Calibri" panose="020F0502020204030204" pitchFamily="34" charset="0"/>
                <a:cs typeface="Calibri" panose="020F0502020204030204" pitchFamily="34" charset="0"/>
              </a:rPr>
              <a:t>EHT, 2017.</a:t>
            </a:r>
          </a:p>
        </p:txBody>
      </p:sp>
      <p:grpSp>
        <p:nvGrpSpPr>
          <p:cNvPr id="2" name="Groupe 1">
            <a:extLst>
              <a:ext uri="{FF2B5EF4-FFF2-40B4-BE49-F238E27FC236}">
                <a16:creationId xmlns:a16="http://schemas.microsoft.com/office/drawing/2014/main" id="{7B58AA39-BC48-B1F9-8AFB-05E2EECA3D05}"/>
              </a:ext>
            </a:extLst>
          </p:cNvPr>
          <p:cNvGrpSpPr/>
          <p:nvPr/>
        </p:nvGrpSpPr>
        <p:grpSpPr>
          <a:xfrm>
            <a:off x="7101524" y="758953"/>
            <a:ext cx="992577" cy="496693"/>
            <a:chOff x="5420375" y="-32725"/>
            <a:chExt cx="992577" cy="496693"/>
          </a:xfrm>
        </p:grpSpPr>
        <p:pic>
          <p:nvPicPr>
            <p:cNvPr id="7" name="Image 6">
              <a:hlinkClick r:id="rId7" action="ppaction://hlinksldjump"/>
              <a:extLst>
                <a:ext uri="{FF2B5EF4-FFF2-40B4-BE49-F238E27FC236}">
                  <a16:creationId xmlns:a16="http://schemas.microsoft.com/office/drawing/2014/main" id="{96B4DE09-5C58-89D8-DEB1-1B3D611B00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10" name="ZoneTexte 9">
              <a:extLst>
                <a:ext uri="{FF2B5EF4-FFF2-40B4-BE49-F238E27FC236}">
                  <a16:creationId xmlns:a16="http://schemas.microsoft.com/office/drawing/2014/main" id="{278B0CB0-2225-0FD4-29B4-F47F1F067B50}"/>
                </a:ext>
              </a:extLst>
            </p:cNvPr>
            <p:cNvSpPr txBox="1"/>
            <p:nvPr/>
          </p:nvSpPr>
          <p:spPr>
            <a:xfrm>
              <a:off x="5647938" y="-21678"/>
              <a:ext cx="765014" cy="48564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Théories de la relativité</a:t>
              </a:r>
            </a:p>
          </p:txBody>
        </p:sp>
        <p:pic>
          <p:nvPicPr>
            <p:cNvPr id="11" name="Image 10">
              <a:hlinkClick r:id="rId7" action="ppaction://hlinksldjump"/>
              <a:extLst>
                <a:ext uri="{FF2B5EF4-FFF2-40B4-BE49-F238E27FC236}">
                  <a16:creationId xmlns:a16="http://schemas.microsoft.com/office/drawing/2014/main" id="{F5A5ED9A-866B-58F2-19F7-B293AFCFC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
        <p:nvSpPr>
          <p:cNvPr id="13" name="ZoneTexte 12">
            <a:extLst>
              <a:ext uri="{FF2B5EF4-FFF2-40B4-BE49-F238E27FC236}">
                <a16:creationId xmlns:a16="http://schemas.microsoft.com/office/drawing/2014/main" id="{61BBF0A6-CBD4-0EE0-1EBB-171308C76A53}"/>
              </a:ext>
            </a:extLst>
          </p:cNvPr>
          <p:cNvSpPr txBox="1"/>
          <p:nvPr/>
        </p:nvSpPr>
        <p:spPr>
          <a:xfrm>
            <a:off x="1811044" y="5512146"/>
            <a:ext cx="6835805" cy="338554"/>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13 )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6</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Quelle </a:t>
            </a:r>
            <a:r>
              <a:rPr lang="fr-FR" sz="1600" b="1" dirty="0">
                <a:latin typeface="Calibri" panose="020F0502020204030204" pitchFamily="34" charset="0"/>
                <a:cs typeface="Calibri" panose="020F0502020204030204" pitchFamily="34" charset="0"/>
              </a:rPr>
              <a:t>double information</a:t>
            </a:r>
            <a:r>
              <a:rPr lang="fr-FR" sz="1600" dirty="0">
                <a:latin typeface="Calibri" panose="020F0502020204030204" pitchFamily="34" charset="0"/>
                <a:cs typeface="Calibri" panose="020F0502020204030204" pitchFamily="34" charset="0"/>
              </a:rPr>
              <a:t> sur le </a:t>
            </a:r>
            <a:r>
              <a:rPr lang="fr-FR" sz="1600" b="1" dirty="0">
                <a:latin typeface="Calibri" panose="020F0502020204030204" pitchFamily="34" charset="0"/>
                <a:cs typeface="Calibri" panose="020F0502020204030204" pitchFamily="34" charset="0"/>
              </a:rPr>
              <a:t>temps</a:t>
            </a:r>
            <a:r>
              <a:rPr lang="fr-FR" sz="1600" dirty="0">
                <a:latin typeface="Calibri" panose="020F0502020204030204" pitchFamily="34" charset="0"/>
                <a:cs typeface="Calibri" panose="020F0502020204030204" pitchFamily="34" charset="0"/>
              </a:rPr>
              <a:t> nous donne S. HAWKING ?</a:t>
            </a:r>
          </a:p>
        </p:txBody>
      </p:sp>
      <p:sp>
        <p:nvSpPr>
          <p:cNvPr id="14" name="ZoneTexte 13">
            <a:extLst>
              <a:ext uri="{FF2B5EF4-FFF2-40B4-BE49-F238E27FC236}">
                <a16:creationId xmlns:a16="http://schemas.microsoft.com/office/drawing/2014/main" id="{A8526DD7-6932-5212-936F-48C8F83E4DE6}"/>
              </a:ext>
            </a:extLst>
          </p:cNvPr>
          <p:cNvSpPr txBox="1"/>
          <p:nvPr/>
        </p:nvSpPr>
        <p:spPr>
          <a:xfrm>
            <a:off x="1811043" y="5835411"/>
            <a:ext cx="5974674" cy="584775"/>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Le </a:t>
            </a:r>
            <a:r>
              <a:rPr lang="fr-FR" sz="1600" b="1" dirty="0">
                <a:solidFill>
                  <a:srgbClr val="FFFF00"/>
                </a:solidFill>
                <a:latin typeface="Calibri" panose="020F0502020204030204" pitchFamily="34" charset="0"/>
                <a:cs typeface="Calibri" panose="020F0502020204030204" pitchFamily="34" charset="0"/>
              </a:rPr>
              <a:t>temps est apparu en même temps que l’univers</a:t>
            </a:r>
            <a:r>
              <a:rPr lang="fr-FR" sz="1600" dirty="0">
                <a:solidFill>
                  <a:srgbClr val="FFFF00"/>
                </a:solidFill>
                <a:latin typeface="Calibri" panose="020F0502020204030204" pitchFamily="34" charset="0"/>
                <a:cs typeface="Calibri" panose="020F0502020204030204" pitchFamily="34" charset="0"/>
              </a:rPr>
              <a:t> et il est </a:t>
            </a:r>
            <a:r>
              <a:rPr lang="fr-FR" sz="1600" b="1" dirty="0">
                <a:solidFill>
                  <a:srgbClr val="FFFF00"/>
                </a:solidFill>
                <a:latin typeface="Calibri" panose="020F0502020204030204" pitchFamily="34" charset="0"/>
                <a:cs typeface="Calibri" panose="020F0502020204030204" pitchFamily="34" charset="0"/>
              </a:rPr>
              <a:t>relatif</a:t>
            </a:r>
            <a:r>
              <a:rPr lang="fr-FR" sz="1600" dirty="0">
                <a:solidFill>
                  <a:srgbClr val="FFFF00"/>
                </a:solidFill>
                <a:latin typeface="Calibri" panose="020F0502020204030204" pitchFamily="34" charset="0"/>
                <a:cs typeface="Calibri" panose="020F0502020204030204" pitchFamily="34" charset="0"/>
              </a:rPr>
              <a:t> : </a:t>
            </a:r>
            <a:br>
              <a:rPr lang="fr-FR" sz="1600" dirty="0">
                <a:solidFill>
                  <a:srgbClr val="FFFF00"/>
                </a:solidFill>
                <a:latin typeface="Calibri" panose="020F0502020204030204" pitchFamily="34" charset="0"/>
                <a:cs typeface="Calibri" panose="020F0502020204030204" pitchFamily="34" charset="0"/>
              </a:rPr>
            </a:br>
            <a:r>
              <a:rPr lang="fr-FR" sz="1600" dirty="0">
                <a:solidFill>
                  <a:srgbClr val="FFFF00"/>
                </a:solidFill>
                <a:latin typeface="Calibri" panose="020F0502020204030204" pitchFamily="34" charset="0"/>
                <a:cs typeface="Calibri" panose="020F0502020204030204" pitchFamily="34" charset="0"/>
              </a:rPr>
              <a:t>la forte attraction gravitationnelle peut ralentir voire arrêter le temps.</a:t>
            </a:r>
          </a:p>
        </p:txBody>
      </p:sp>
    </p:spTree>
    <p:extLst>
      <p:ext uri="{BB962C8B-B14F-4D97-AF65-F5344CB8AC3E}">
        <p14:creationId xmlns:p14="http://schemas.microsoft.com/office/powerpoint/2010/main" val="180925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transition="in" filter="fade">
                                      <p:cBhvr>
                                        <p:cTn id="75" dur="500"/>
                                        <p:tgtEl>
                                          <p:spTgt spid="9"/>
                                        </p:tgtEl>
                                      </p:cBhvr>
                                    </p:animEffect>
                                  </p:childTnLst>
                                </p:cTn>
                              </p:par>
                              <p:par>
                                <p:cTn id="76" presetID="53" presetClass="entr" presetSubtype="16" fill="hold" nodeType="withEffect">
                                  <p:stCondLst>
                                    <p:cond delay="0"/>
                                  </p:stCondLst>
                                  <p:childTnLst>
                                    <p:set>
                                      <p:cBhvr>
                                        <p:cTn id="77" dur="1" fill="hold">
                                          <p:stCondLst>
                                            <p:cond delay="0"/>
                                          </p:stCondLst>
                                        </p:cTn>
                                        <p:tgtEl>
                                          <p:spTgt spid="8"/>
                                        </p:tgtEl>
                                        <p:attrNameLst>
                                          <p:attrName>style.visibility</p:attrName>
                                        </p:attrNameLst>
                                      </p:cBhvr>
                                      <p:to>
                                        <p:strVal val="visible"/>
                                      </p:to>
                                    </p:set>
                                    <p:anim calcmode="lin" valueType="num">
                                      <p:cBhvr>
                                        <p:cTn id="78" dur="500" fill="hold"/>
                                        <p:tgtEl>
                                          <p:spTgt spid="8"/>
                                        </p:tgtEl>
                                        <p:attrNameLst>
                                          <p:attrName>ppt_w</p:attrName>
                                        </p:attrNameLst>
                                      </p:cBhvr>
                                      <p:tavLst>
                                        <p:tav tm="0">
                                          <p:val>
                                            <p:fltVal val="0"/>
                                          </p:val>
                                        </p:tav>
                                        <p:tav tm="100000">
                                          <p:val>
                                            <p:strVal val="#ppt_w"/>
                                          </p:val>
                                        </p:tav>
                                      </p:tavLst>
                                    </p:anim>
                                    <p:anim calcmode="lin" valueType="num">
                                      <p:cBhvr>
                                        <p:cTn id="79" dur="500" fill="hold"/>
                                        <p:tgtEl>
                                          <p:spTgt spid="8"/>
                                        </p:tgtEl>
                                        <p:attrNameLst>
                                          <p:attrName>ppt_h</p:attrName>
                                        </p:attrNameLst>
                                      </p:cBhvr>
                                      <p:tavLst>
                                        <p:tav tm="0">
                                          <p:val>
                                            <p:fltVal val="0"/>
                                          </p:val>
                                        </p:tav>
                                        <p:tav tm="100000">
                                          <p:val>
                                            <p:strVal val="#ppt_h"/>
                                          </p:val>
                                        </p:tav>
                                      </p:tavLst>
                                    </p:anim>
                                    <p:animEffect transition="in" filter="fade">
                                      <p:cBhvr>
                                        <p:cTn id="8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20" grpId="0"/>
      <p:bldP spid="23" grpId="0"/>
      <p:bldP spid="16" grpId="0"/>
      <p:bldP spid="26" grpId="0"/>
      <p:bldP spid="28" grpId="0"/>
      <p:bldP spid="4" grpId="0"/>
      <p:bldP spid="9"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289E897-6787-6BD8-C004-DB8C5C33B5B1}"/>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8B13E523-CFCD-59DD-C7CE-BD2D1E459CD4}"/>
              </a:ext>
            </a:extLst>
          </p:cNvPr>
          <p:cNvSpPr txBox="1"/>
          <p:nvPr/>
        </p:nvSpPr>
        <p:spPr>
          <a:xfrm>
            <a:off x="75339" y="2368365"/>
            <a:ext cx="1559336" cy="523220"/>
          </a:xfrm>
          <a:prstGeom prst="rect">
            <a:avLst/>
          </a:prstGeom>
          <a:noFill/>
        </p:spPr>
        <p:txBody>
          <a:bodyPr wrap="square">
            <a:spAutoFit/>
          </a:bodyPr>
          <a:lstStyle/>
          <a:p>
            <a:pPr algn="ctr"/>
            <a:r>
              <a:rPr lang="fr-FR" sz="1400" b="1" dirty="0"/>
              <a:t>Stephen HAWKING</a:t>
            </a:r>
          </a:p>
        </p:txBody>
      </p:sp>
      <p:sp>
        <p:nvSpPr>
          <p:cNvPr id="5" name="ZoneTexte 4">
            <a:extLst>
              <a:ext uri="{FF2B5EF4-FFF2-40B4-BE49-F238E27FC236}">
                <a16:creationId xmlns:a16="http://schemas.microsoft.com/office/drawing/2014/main" id="{16568C32-72B9-BE4C-50D1-433FED74619C}"/>
              </a:ext>
            </a:extLst>
          </p:cNvPr>
          <p:cNvSpPr txBox="1"/>
          <p:nvPr/>
        </p:nvSpPr>
        <p:spPr>
          <a:xfrm>
            <a:off x="1817370" y="985002"/>
            <a:ext cx="1691489" cy="369332"/>
          </a:xfrm>
          <a:prstGeom prst="rect">
            <a:avLst/>
          </a:prstGeom>
          <a:noFill/>
        </p:spPr>
        <p:txBody>
          <a:bodyPr wrap="none" rtlCol="0">
            <a:spAutoFit/>
          </a:bodyPr>
          <a:lstStyle/>
          <a:p>
            <a:r>
              <a:rPr lang="fr-FR" b="1" dirty="0">
                <a:solidFill>
                  <a:srgbClr val="FF0000"/>
                </a:solidFill>
              </a:rPr>
              <a:t>DOCUMENT 6</a:t>
            </a:r>
          </a:p>
        </p:txBody>
      </p:sp>
      <p:sp>
        <p:nvSpPr>
          <p:cNvPr id="20" name="ZoneTexte 19">
            <a:extLst>
              <a:ext uri="{FF2B5EF4-FFF2-40B4-BE49-F238E27FC236}">
                <a16:creationId xmlns:a16="http://schemas.microsoft.com/office/drawing/2014/main" id="{79DE1DB8-803F-007B-2288-FB8BC22FFC81}"/>
              </a:ext>
            </a:extLst>
          </p:cNvPr>
          <p:cNvSpPr txBox="1"/>
          <p:nvPr/>
        </p:nvSpPr>
        <p:spPr>
          <a:xfrm>
            <a:off x="1811045" y="1834216"/>
            <a:ext cx="8088638" cy="3677930"/>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Notre expérience quotidienne nous incitant à penser que tout ce qui se passe doit être causé par une chose qui s'est passée auparavant, nous avons tendance à croire que quelque chose — peut-être Dieu — est à l'origine de l'Univers. Mais quand on parle de l'Univers en entier, ce n'est pas nécessairement le cas.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L'explication se trouve dans les théories d'Einstein, et dans ses intuitions sur l'interdépendance de l'espace et du temps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a:t>
            </a:r>
            <a:r>
              <a:rPr lang="fr-FR" sz="1300" dirty="0">
                <a:latin typeface="Calibri" panose="020F0502020204030204" pitchFamily="34" charset="0"/>
                <a:ea typeface="Calibri" panose="020F0502020204030204" pitchFamily="34" charset="0"/>
                <a:cs typeface="Times New Roman" panose="02020603050405020304" pitchFamily="18" charset="0"/>
              </a:rPr>
              <a:t>. Car quelque chose de merveilleux s'est produit à l'instant du Big Bang. Le temps lui-même est apparu.</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Pour comprendre cette idée troublante, considérez un trou noir flottant dans l'espace. Un trou noir typique est une étoile massive qui s'est effondrée sur elle-même. Un trou noir est si massif que même la lumière ne peut échapper à sa gravité</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3</a:t>
            </a:r>
            <a:r>
              <a:rPr lang="fr-FR" sz="1300" dirty="0">
                <a:latin typeface="Calibri" panose="020F0502020204030204" pitchFamily="34" charset="0"/>
                <a:ea typeface="Calibri" panose="020F0502020204030204" pitchFamily="34" charset="0"/>
                <a:cs typeface="Times New Roman" panose="02020603050405020304" pitchFamily="18" charset="0"/>
              </a:rPr>
              <a:t>, ce qui explique pourquoi il est parfaitement noir. Et son attraction gravitationnelle est si forte qu'il perturbe non seulement la lumière, mais aussi le temps. Imaginez qu'une horloge soit attirée par un trou noir</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4</a:t>
            </a:r>
            <a:r>
              <a:rPr lang="fr-FR" sz="1300" dirty="0">
                <a:latin typeface="Calibri" panose="020F0502020204030204" pitchFamily="34" charset="0"/>
                <a:ea typeface="Calibri" panose="020F0502020204030204" pitchFamily="34" charset="0"/>
                <a:cs typeface="Times New Roman" panose="02020603050405020304" pitchFamily="18" charset="0"/>
              </a:rPr>
              <a:t>.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A mesure qu'elle s'en approche, elle ralentit de plus en plus. Le temps lui-même commence à ralentir. Imaginez maintenant que l'horloge pénètre dans le trou noir, en supposant qu'elle soit capable de résister aux énormes forces gravitationnelles : l'horloge s'arrêterait. Non parce qu'elle serait cassée, mais parce qu'à l'intérieur d'un trou noir, le temps n'existe pas. Et c'était aussi le cas lors du commencement de l'Univers.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Il n’y a rien avant le Big Bang car le temps n’existait pas encore. Nous voilà enfin avec une chose qui n’a pas de cause, puisque la notion de cause n’a pas de sens hors du temps. Pour moi, cela implique qu’il ne pas y avoir de créateur : il n’y avait pas de temps dans lequel il aurait pu exister.</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r"/>
            <a:r>
              <a:rPr lang="fr-FR" sz="1200" dirty="0">
                <a:latin typeface="Calibri" panose="020F0502020204030204" pitchFamily="34" charset="0"/>
                <a:ea typeface="Calibri" panose="020F0502020204030204" pitchFamily="34" charset="0"/>
                <a:cs typeface="Times New Roman" panose="02020603050405020304" pitchFamily="18" charset="0"/>
              </a:rPr>
              <a:t>Stephen HAWKING,  </a:t>
            </a:r>
            <a:r>
              <a:rPr lang="fr-FR" sz="1200" i="1" dirty="0">
                <a:latin typeface="Calibri" panose="020F0502020204030204" pitchFamily="34" charset="0"/>
                <a:ea typeface="Calibri" panose="020F0502020204030204" pitchFamily="34" charset="0"/>
                <a:cs typeface="Times New Roman" panose="02020603050405020304" pitchFamily="18" charset="0"/>
              </a:rPr>
              <a:t>Brèves réponses aux grandes questions</a:t>
            </a:r>
            <a:r>
              <a:rPr lang="fr-FR" sz="1200" dirty="0">
                <a:latin typeface="Calibri" panose="020F0502020204030204" pitchFamily="34" charset="0"/>
                <a:ea typeface="Calibri" panose="020F0502020204030204" pitchFamily="34" charset="0"/>
                <a:cs typeface="Times New Roman" panose="02020603050405020304" pitchFamily="18" charset="0"/>
              </a:rPr>
              <a:t>, Éditions Odile Jacob, 2025, pp. 57-60.</a:t>
            </a:r>
            <a:endParaRPr lang="fr-FR" sz="1200" i="1" dirty="0">
              <a:latin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4B5D732E-8AF8-C757-6A06-9CCF83E21435}"/>
              </a:ext>
            </a:extLst>
          </p:cNvPr>
          <p:cNvSpPr txBox="1"/>
          <p:nvPr/>
        </p:nvSpPr>
        <p:spPr>
          <a:xfrm>
            <a:off x="9899683" y="1034927"/>
            <a:ext cx="2292317" cy="4154984"/>
          </a:xfrm>
          <a:prstGeom prst="rect">
            <a:avLst/>
          </a:prstGeom>
          <a:noFill/>
        </p:spPr>
        <p:txBody>
          <a:bodyPr wrap="square">
            <a:spAutoFit/>
          </a:bodyPr>
          <a:lstStyle/>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200" b="1" cap="all" dirty="0">
                <a:latin typeface="Calibri" panose="020F0502020204030204" pitchFamily="34" charset="0"/>
                <a:ea typeface="Calibri" panose="020F0502020204030204" pitchFamily="34" charset="0"/>
                <a:cs typeface="Times New Roman" panose="02020603050405020304" pitchFamily="18" charset="0"/>
              </a:rPr>
              <a:t>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VULGARISATION :</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br>
              <a:rPr lang="fr-FR" sz="1200" dirty="0">
                <a:effectLst/>
                <a:latin typeface="Calibri" panose="020F0502020204030204" pitchFamily="34" charset="0"/>
                <a:ea typeface="Calibri" panose="020F0502020204030204" pitchFamily="34" charset="0"/>
                <a:cs typeface="Times New Roman" panose="02020603050405020304" pitchFamily="18" charset="0"/>
              </a:rPr>
            </a:br>
            <a:r>
              <a:rPr lang="fr-FR" sz="1200" dirty="0">
                <a:latin typeface="Calibri" panose="020F0502020204030204" pitchFamily="34" charset="0"/>
                <a:ea typeface="Calibri" panose="020F0502020204030204" pitchFamily="34" charset="0"/>
                <a:cs typeface="Times New Roman" panose="02020603050405020304" pitchFamily="18" charset="0"/>
              </a:rPr>
              <a:t>rendre accessible des connaissances techniques ou scientifiques à un lecteur non spécialiste.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A</a:t>
            </a:r>
            <a:r>
              <a:rPr lang="fr-FR" sz="1200" b="1" cap="all" dirty="0">
                <a:latin typeface="Calibri" panose="020F0502020204030204" pitchFamily="34" charset="0"/>
                <a:ea typeface="Calibri" panose="020F0502020204030204" pitchFamily="34" charset="0"/>
                <a:cs typeface="Times New Roman" panose="02020603050405020304" pitchFamily="18" charset="0"/>
              </a:rPr>
              <a:t>lbert EINSTEIN (1879-1955)</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a:effectLst/>
                <a:latin typeface="Calibri" panose="020F0502020204030204" pitchFamily="34" charset="0"/>
                <a:ea typeface="Calibri" panose="020F0502020204030204" pitchFamily="34" charset="0"/>
                <a:cs typeface="Times New Roman" panose="02020603050405020304" pitchFamily="18" charset="0"/>
              </a:rPr>
              <a:t> physicien d’origine allemande célèbre pour ses 2 théories de la relativité (1905 et 1915) .</a:t>
            </a:r>
          </a:p>
          <a:p>
            <a:r>
              <a:rPr lang="fr-FR" sz="1200" dirty="0">
                <a:latin typeface="Calibri" panose="020F0502020204030204" pitchFamily="34" charset="0"/>
                <a:ea typeface="Calibri" panose="020F0502020204030204" pitchFamily="34" charset="0"/>
                <a:cs typeface="Times New Roman" panose="02020603050405020304" pitchFamily="18" charset="0"/>
              </a:rPr>
              <a:t>En 1915, il met en évidence que la gravitation n'est pas une force, mais la manifestation de la courbure de l'espace-temps.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GRAVITATION :</a:t>
            </a:r>
            <a:r>
              <a:rPr lang="fr-FR" sz="1200" dirty="0">
                <a:effectLst/>
                <a:latin typeface="Calibri" panose="020F0502020204030204" pitchFamily="34" charset="0"/>
                <a:ea typeface="Calibri" panose="020F0502020204030204" pitchFamily="34" charset="0"/>
                <a:cs typeface="Times New Roman" panose="02020603050405020304" pitchFamily="18" charset="0"/>
              </a:rPr>
              <a:t> attraction des corps massif, comme par exemple l’attraction terrestre, </a:t>
            </a:r>
            <a:r>
              <a:rPr lang="fr-FR" sz="1200" dirty="0">
                <a:latin typeface="Calibri" panose="020F0502020204030204" pitchFamily="34" charset="0"/>
                <a:ea typeface="Calibri" panose="020F0502020204030204" pitchFamily="34" charset="0"/>
                <a:cs typeface="Times New Roman" panose="02020603050405020304" pitchFamily="18" charset="0"/>
              </a:rPr>
              <a:t>base de la construction de l’univers.</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4  </a:t>
            </a:r>
            <a:r>
              <a:rPr lang="fr-FR" sz="1200" b="1" cap="all" dirty="0">
                <a:latin typeface="Calibri" panose="020F0502020204030204" pitchFamily="34" charset="0"/>
                <a:ea typeface="Calibri" panose="020F0502020204030204" pitchFamily="34" charset="0"/>
                <a:cs typeface="Times New Roman" panose="02020603050405020304" pitchFamily="18" charset="0"/>
              </a:rPr>
              <a:t>TROU NOIR :</a:t>
            </a:r>
            <a:r>
              <a:rPr lang="fr-FR" sz="1200" dirty="0">
                <a:latin typeface="Calibri" panose="020F0502020204030204" pitchFamily="34" charset="0"/>
                <a:ea typeface="Calibri" panose="020F0502020204030204" pitchFamily="34" charset="0"/>
                <a:cs typeface="Times New Roman" panose="02020603050405020304" pitchFamily="18" charset="0"/>
              </a:rPr>
              <a:t> étoile qui s’effondre et capture toute matière à proximité, y compris la lumière.</a:t>
            </a:r>
          </a:p>
          <a:p>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 14">
            <a:extLst>
              <a:ext uri="{FF2B5EF4-FFF2-40B4-BE49-F238E27FC236}">
                <a16:creationId xmlns:a16="http://schemas.microsoft.com/office/drawing/2014/main" id="{3CB89960-F101-D161-989D-3C6445B91E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0918" y="881934"/>
            <a:ext cx="1408179" cy="1408179"/>
          </a:xfrm>
          <a:prstGeom prst="rect">
            <a:avLst/>
          </a:prstGeom>
        </p:spPr>
      </p:pic>
      <p:sp>
        <p:nvSpPr>
          <p:cNvPr id="16" name="ZoneTexte 15">
            <a:extLst>
              <a:ext uri="{FF2B5EF4-FFF2-40B4-BE49-F238E27FC236}">
                <a16:creationId xmlns:a16="http://schemas.microsoft.com/office/drawing/2014/main" id="{846A706E-BF13-0E53-BB1E-D08D6FF3264E}"/>
              </a:ext>
            </a:extLst>
          </p:cNvPr>
          <p:cNvSpPr txBox="1"/>
          <p:nvPr/>
        </p:nvSpPr>
        <p:spPr>
          <a:xfrm>
            <a:off x="188799" y="3063899"/>
            <a:ext cx="1335622"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(1842-2018)</a:t>
            </a:r>
          </a:p>
        </p:txBody>
      </p:sp>
      <p:pic>
        <p:nvPicPr>
          <p:cNvPr id="25" name="Image 24">
            <a:extLst>
              <a:ext uri="{FF2B5EF4-FFF2-40B4-BE49-F238E27FC236}">
                <a16:creationId xmlns:a16="http://schemas.microsoft.com/office/drawing/2014/main" id="{C1682B02-2EE9-D820-A04E-8F66E8BB96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5787" y="3523929"/>
            <a:ext cx="741016" cy="369331"/>
          </a:xfrm>
          <a:prstGeom prst="rect">
            <a:avLst/>
          </a:prstGeom>
        </p:spPr>
      </p:pic>
      <p:sp>
        <p:nvSpPr>
          <p:cNvPr id="26" name="ZoneTexte 25">
            <a:extLst>
              <a:ext uri="{FF2B5EF4-FFF2-40B4-BE49-F238E27FC236}">
                <a16:creationId xmlns:a16="http://schemas.microsoft.com/office/drawing/2014/main" id="{2B146FAD-BAF7-A99E-A5D5-E18E4B0BEE98}"/>
              </a:ext>
            </a:extLst>
          </p:cNvPr>
          <p:cNvSpPr txBox="1"/>
          <p:nvPr/>
        </p:nvSpPr>
        <p:spPr>
          <a:xfrm>
            <a:off x="75339" y="4336906"/>
            <a:ext cx="1559336" cy="954107"/>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Physicien et Cosmologiste, spécialiste des Trous noirs</a:t>
            </a:r>
          </a:p>
        </p:txBody>
      </p:sp>
      <p:sp>
        <p:nvSpPr>
          <p:cNvPr id="28" name="ZoneTexte 27">
            <a:extLst>
              <a:ext uri="{FF2B5EF4-FFF2-40B4-BE49-F238E27FC236}">
                <a16:creationId xmlns:a16="http://schemas.microsoft.com/office/drawing/2014/main" id="{D8523FDC-5771-F6BC-0C8F-BB1222D9287B}"/>
              </a:ext>
            </a:extLst>
          </p:cNvPr>
          <p:cNvSpPr txBox="1"/>
          <p:nvPr/>
        </p:nvSpPr>
        <p:spPr>
          <a:xfrm>
            <a:off x="3485121" y="938835"/>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L’univers a créé le temps…</a:t>
            </a:r>
            <a:endParaRPr lang="fr-FR" sz="2400" dirty="0"/>
          </a:p>
        </p:txBody>
      </p:sp>
      <p:pic>
        <p:nvPicPr>
          <p:cNvPr id="30" name="Image 29">
            <a:hlinkClick r:id="rId4" action="ppaction://hlinksldjump"/>
            <a:extLst>
              <a:ext uri="{FF2B5EF4-FFF2-40B4-BE49-F238E27FC236}">
                <a16:creationId xmlns:a16="http://schemas.microsoft.com/office/drawing/2014/main" id="{E9E33873-0997-E6EA-4534-18D6A2C054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4" name="ZoneTexte 3">
            <a:extLst>
              <a:ext uri="{FF2B5EF4-FFF2-40B4-BE49-F238E27FC236}">
                <a16:creationId xmlns:a16="http://schemas.microsoft.com/office/drawing/2014/main" id="{0F0CC7A7-DFC3-62E8-24A9-DDF2051BD495}"/>
              </a:ext>
            </a:extLst>
          </p:cNvPr>
          <p:cNvSpPr txBox="1"/>
          <p:nvPr/>
        </p:nvSpPr>
        <p:spPr>
          <a:xfrm>
            <a:off x="1811045" y="1335127"/>
            <a:ext cx="8000508" cy="492443"/>
          </a:xfrm>
          <a:prstGeom prst="rect">
            <a:avLst/>
          </a:prstGeom>
          <a:noFill/>
        </p:spPr>
        <p:txBody>
          <a:bodyPr wrap="square">
            <a:spAutoFit/>
          </a:bodyPr>
          <a:lstStyle/>
          <a:p>
            <a:pPr algn="just"/>
            <a:r>
              <a:rPr lang="fr-FR" sz="1300" i="1" dirty="0">
                <a:latin typeface="Calibri" panose="020F0502020204030204" pitchFamily="34" charset="0"/>
                <a:ea typeface="Calibri" panose="020F0502020204030204" pitchFamily="34" charset="0"/>
                <a:cs typeface="Times New Roman" panose="02020603050405020304" pitchFamily="18" charset="0"/>
              </a:rPr>
              <a:t>Dans son ouvrage de vulgarisation</a:t>
            </a:r>
            <a:r>
              <a:rPr lang="fr-FR" sz="14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300" i="1" dirty="0">
                <a:latin typeface="Calibri" panose="020F0502020204030204" pitchFamily="34" charset="0"/>
                <a:ea typeface="Calibri" panose="020F0502020204030204" pitchFamily="34" charset="0"/>
                <a:cs typeface="Times New Roman" panose="02020603050405020304" pitchFamily="18" charset="0"/>
              </a:rPr>
              <a:t>, </a:t>
            </a:r>
            <a:r>
              <a:rPr lang="fr-FR" sz="1300" dirty="0">
                <a:latin typeface="Calibri" panose="020F0502020204030204" pitchFamily="34" charset="0"/>
                <a:ea typeface="Calibri" panose="020F0502020204030204" pitchFamily="34" charset="0"/>
                <a:cs typeface="Times New Roman" panose="02020603050405020304" pitchFamily="18" charset="0"/>
              </a:rPr>
              <a:t>Brèves réponses aux grandes questions</a:t>
            </a:r>
            <a:r>
              <a:rPr lang="fr-FR" sz="1300" i="1" dirty="0">
                <a:latin typeface="Calibri" panose="020F0502020204030204" pitchFamily="34" charset="0"/>
                <a:ea typeface="Calibri" panose="020F0502020204030204" pitchFamily="34" charset="0"/>
                <a:cs typeface="Times New Roman" panose="02020603050405020304" pitchFamily="18" charset="0"/>
              </a:rPr>
              <a:t>, Stephen HAWKING explique pourquoi, selon lui, l’univers a pu se créer seul, sans l’intervention d’un dieu.</a:t>
            </a:r>
          </a:p>
        </p:txBody>
      </p:sp>
      <p:sp>
        <p:nvSpPr>
          <p:cNvPr id="3" name="ZoneTexte 2">
            <a:extLst>
              <a:ext uri="{FF2B5EF4-FFF2-40B4-BE49-F238E27FC236}">
                <a16:creationId xmlns:a16="http://schemas.microsoft.com/office/drawing/2014/main" id="{8C524FD0-6361-401C-301E-7D6C7C5F0DF6}"/>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6" name="ZoneTexte 5">
            <a:extLst>
              <a:ext uri="{FF2B5EF4-FFF2-40B4-BE49-F238E27FC236}">
                <a16:creationId xmlns:a16="http://schemas.microsoft.com/office/drawing/2014/main" id="{16ED1C83-0440-8392-D77F-4EFBB11CFC7B}"/>
              </a:ext>
            </a:extLst>
          </p:cNvPr>
          <p:cNvSpPr txBox="1"/>
          <p:nvPr/>
        </p:nvSpPr>
        <p:spPr>
          <a:xfrm>
            <a:off x="76942" y="383566"/>
            <a:ext cx="3616169"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2</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Espace et Temps</a:t>
            </a:r>
          </a:p>
        </p:txBody>
      </p:sp>
      <p:pic>
        <p:nvPicPr>
          <p:cNvPr id="8" name="Image 7">
            <a:extLst>
              <a:ext uri="{FF2B5EF4-FFF2-40B4-BE49-F238E27FC236}">
                <a16:creationId xmlns:a16="http://schemas.microsoft.com/office/drawing/2014/main" id="{CD1F0E3B-1D40-A077-31D0-81C63F141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0955" y="4745657"/>
            <a:ext cx="1321370" cy="1210744"/>
          </a:xfrm>
          <a:prstGeom prst="rect">
            <a:avLst/>
          </a:prstGeom>
        </p:spPr>
      </p:pic>
      <p:sp>
        <p:nvSpPr>
          <p:cNvPr id="9" name="ZoneTexte 8">
            <a:extLst>
              <a:ext uri="{FF2B5EF4-FFF2-40B4-BE49-F238E27FC236}">
                <a16:creationId xmlns:a16="http://schemas.microsoft.com/office/drawing/2014/main" id="{E4504E4B-FE5A-AB3F-C7E3-ED29D0F16B12}"/>
              </a:ext>
            </a:extLst>
          </p:cNvPr>
          <p:cNvSpPr txBox="1"/>
          <p:nvPr/>
        </p:nvSpPr>
        <p:spPr>
          <a:xfrm>
            <a:off x="8986417" y="5919165"/>
            <a:ext cx="3307998" cy="861774"/>
          </a:xfrm>
          <a:prstGeom prst="rect">
            <a:avLst/>
          </a:prstGeom>
          <a:noFill/>
        </p:spPr>
        <p:txBody>
          <a:bodyPr wrap="square" rtlCol="0">
            <a:spAutoFit/>
          </a:bodyPr>
          <a:lstStyle/>
          <a:p>
            <a:pPr indent="177800" algn="just"/>
            <a:r>
              <a:rPr lang="fr-FR" sz="1400" b="1" dirty="0">
                <a:latin typeface="Calibri" panose="020F0502020204030204" pitchFamily="34" charset="0"/>
                <a:cs typeface="Calibri" panose="020F0502020204030204" pitchFamily="34" charset="0"/>
              </a:rPr>
              <a:t>Trou noir supermassif M87</a:t>
            </a:r>
          </a:p>
          <a:p>
            <a:pPr indent="177800" algn="just"/>
            <a:r>
              <a:rPr lang="fr-FR" sz="1200" dirty="0">
                <a:latin typeface="Calibri" panose="020F0502020204030204" pitchFamily="34" charset="0"/>
                <a:cs typeface="Calibri" panose="020F0502020204030204" pitchFamily="34" charset="0"/>
              </a:rPr>
              <a:t>Galaxie M87 – 55 millions d’années lumières</a:t>
            </a:r>
          </a:p>
          <a:p>
            <a:pPr indent="177800" algn="just"/>
            <a:r>
              <a:rPr lang="fr-FR" sz="1200" i="1" dirty="0">
                <a:latin typeface="Calibri" panose="020F0502020204030204" pitchFamily="34" charset="0"/>
                <a:cs typeface="Calibri" panose="020F0502020204030204" pitchFamily="34" charset="0"/>
              </a:rPr>
              <a:t>6,5 milliards de masses solaires</a:t>
            </a:r>
          </a:p>
          <a:p>
            <a:pPr indent="177800" algn="ctr"/>
            <a:r>
              <a:rPr lang="fr-FR" sz="1200" i="1" dirty="0">
                <a:latin typeface="Calibri" panose="020F0502020204030204" pitchFamily="34" charset="0"/>
                <a:cs typeface="Calibri" panose="020F0502020204030204" pitchFamily="34" charset="0"/>
              </a:rPr>
              <a:t>Réseau Télescopes </a:t>
            </a:r>
            <a:r>
              <a:rPr lang="fr-FR" sz="1200" dirty="0">
                <a:latin typeface="Calibri" panose="020F0502020204030204" pitchFamily="34" charset="0"/>
                <a:cs typeface="Calibri" panose="020F0502020204030204" pitchFamily="34" charset="0"/>
              </a:rPr>
              <a:t>EHT, 2017.</a:t>
            </a:r>
          </a:p>
        </p:txBody>
      </p:sp>
      <p:grpSp>
        <p:nvGrpSpPr>
          <p:cNvPr id="2" name="Groupe 1">
            <a:extLst>
              <a:ext uri="{FF2B5EF4-FFF2-40B4-BE49-F238E27FC236}">
                <a16:creationId xmlns:a16="http://schemas.microsoft.com/office/drawing/2014/main" id="{D7AC5B02-E107-AF64-8360-067BD4D3825B}"/>
              </a:ext>
            </a:extLst>
          </p:cNvPr>
          <p:cNvGrpSpPr/>
          <p:nvPr/>
        </p:nvGrpSpPr>
        <p:grpSpPr>
          <a:xfrm>
            <a:off x="390006" y="5670818"/>
            <a:ext cx="992577" cy="496693"/>
            <a:chOff x="5420375" y="-32725"/>
            <a:chExt cx="992577" cy="496693"/>
          </a:xfrm>
        </p:grpSpPr>
        <p:pic>
          <p:nvPicPr>
            <p:cNvPr id="7" name="Image 6">
              <a:hlinkClick r:id="rId7" action="ppaction://hlinksldjump"/>
              <a:extLst>
                <a:ext uri="{FF2B5EF4-FFF2-40B4-BE49-F238E27FC236}">
                  <a16:creationId xmlns:a16="http://schemas.microsoft.com/office/drawing/2014/main" id="{AB80846C-0E8A-54E7-B2F2-5CDF98AD35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10" name="ZoneTexte 9">
              <a:extLst>
                <a:ext uri="{FF2B5EF4-FFF2-40B4-BE49-F238E27FC236}">
                  <a16:creationId xmlns:a16="http://schemas.microsoft.com/office/drawing/2014/main" id="{C82FE71A-B275-F9FB-60FA-735892060A2A}"/>
                </a:ext>
              </a:extLst>
            </p:cNvPr>
            <p:cNvSpPr txBox="1"/>
            <p:nvPr/>
          </p:nvSpPr>
          <p:spPr>
            <a:xfrm>
              <a:off x="5647938" y="-21678"/>
              <a:ext cx="765014" cy="48564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Théories de </a:t>
              </a:r>
              <a:r>
                <a:rPr lang="fr-FR" sz="1200" b="1">
                  <a:latin typeface="Calibri" panose="020F0502020204030204" pitchFamily="34" charset="0"/>
                  <a:cs typeface="Calibri" panose="020F0502020204030204" pitchFamily="34" charset="0"/>
                </a:rPr>
                <a:t>la relativité </a:t>
              </a:r>
              <a:endParaRPr lang="fr-FR" sz="1200" b="1" dirty="0">
                <a:latin typeface="Calibri" panose="020F0502020204030204" pitchFamily="34" charset="0"/>
                <a:cs typeface="Calibri" panose="020F0502020204030204" pitchFamily="34" charset="0"/>
              </a:endParaRPr>
            </a:p>
          </p:txBody>
        </p:sp>
        <p:pic>
          <p:nvPicPr>
            <p:cNvPr id="11" name="Image 10">
              <a:hlinkClick r:id="rId7" action="ppaction://hlinksldjump"/>
              <a:extLst>
                <a:ext uri="{FF2B5EF4-FFF2-40B4-BE49-F238E27FC236}">
                  <a16:creationId xmlns:a16="http://schemas.microsoft.com/office/drawing/2014/main" id="{C1296646-2B18-A15C-2A02-9817ED8D40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
        <p:nvSpPr>
          <p:cNvPr id="13" name="ZoneTexte 12">
            <a:extLst>
              <a:ext uri="{FF2B5EF4-FFF2-40B4-BE49-F238E27FC236}">
                <a16:creationId xmlns:a16="http://schemas.microsoft.com/office/drawing/2014/main" id="{E72CA023-EA13-B841-13EC-C98976D5AC05}"/>
              </a:ext>
            </a:extLst>
          </p:cNvPr>
          <p:cNvSpPr txBox="1"/>
          <p:nvPr/>
        </p:nvSpPr>
        <p:spPr>
          <a:xfrm>
            <a:off x="1811044" y="5512146"/>
            <a:ext cx="7270812" cy="338554"/>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14 )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6</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Quelle relation établit S. HAWKING entre le temps et l’existence de Dieu ?</a:t>
            </a:r>
          </a:p>
        </p:txBody>
      </p:sp>
      <p:sp>
        <p:nvSpPr>
          <p:cNvPr id="14" name="ZoneTexte 13">
            <a:extLst>
              <a:ext uri="{FF2B5EF4-FFF2-40B4-BE49-F238E27FC236}">
                <a16:creationId xmlns:a16="http://schemas.microsoft.com/office/drawing/2014/main" id="{F46D1557-A760-3398-99D5-4A1157407CFA}"/>
              </a:ext>
            </a:extLst>
          </p:cNvPr>
          <p:cNvSpPr txBox="1"/>
          <p:nvPr/>
        </p:nvSpPr>
        <p:spPr>
          <a:xfrm>
            <a:off x="1811043" y="5835411"/>
            <a:ext cx="6187738" cy="584775"/>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Selon S. HAWKING, comme </a:t>
            </a:r>
            <a:r>
              <a:rPr lang="fr-FR" sz="1600" b="1" dirty="0">
                <a:solidFill>
                  <a:srgbClr val="FFFF00"/>
                </a:solidFill>
                <a:latin typeface="Calibri" panose="020F0502020204030204" pitchFamily="34" charset="0"/>
                <a:cs typeface="Calibri" panose="020F0502020204030204" pitchFamily="34" charset="0"/>
              </a:rPr>
              <a:t>le temps n’existait pas avant la création de l’univers</a:t>
            </a:r>
            <a:r>
              <a:rPr lang="fr-FR" sz="1600" dirty="0">
                <a:solidFill>
                  <a:srgbClr val="FFFF00"/>
                </a:solidFill>
                <a:latin typeface="Calibri" panose="020F0502020204030204" pitchFamily="34" charset="0"/>
                <a:cs typeface="Calibri" panose="020F0502020204030204" pitchFamily="34" charset="0"/>
              </a:rPr>
              <a:t>, un dieu quelconque ne peut pas être à l’origine de sa création.</a:t>
            </a:r>
          </a:p>
        </p:txBody>
      </p:sp>
    </p:spTree>
    <p:extLst>
      <p:ext uri="{BB962C8B-B14F-4D97-AF65-F5344CB8AC3E}">
        <p14:creationId xmlns:p14="http://schemas.microsoft.com/office/powerpoint/2010/main" val="153208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1000" fill="hold"/>
                                        <p:tgtEl>
                                          <p:spTgt spid="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1000"/>
                                        <p:tgtEl>
                                          <p:spTgt spid="9"/>
                                        </p:tgtEl>
                                      </p:cBhvr>
                                    </p:animEffect>
                                    <p:anim calcmode="lin" valueType="num">
                                      <p:cBhvr>
                                        <p:cTn id="73" dur="1000" fill="hold"/>
                                        <p:tgtEl>
                                          <p:spTgt spid="9"/>
                                        </p:tgtEl>
                                        <p:attrNameLst>
                                          <p:attrName>ppt_x</p:attrName>
                                        </p:attrNameLst>
                                      </p:cBhvr>
                                      <p:tavLst>
                                        <p:tav tm="0">
                                          <p:val>
                                            <p:strVal val="#ppt_x"/>
                                          </p:val>
                                        </p:tav>
                                        <p:tav tm="100000">
                                          <p:val>
                                            <p:strVal val="#ppt_x"/>
                                          </p:val>
                                        </p:tav>
                                      </p:tavLst>
                                    </p:anim>
                                    <p:anim calcmode="lin" valueType="num">
                                      <p:cBhvr>
                                        <p:cTn id="7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20" grpId="0"/>
      <p:bldP spid="23" grpId="0"/>
      <p:bldP spid="16" grpId="0"/>
      <p:bldP spid="26" grpId="0"/>
      <p:bldP spid="28" grpId="0"/>
      <p:bldP spid="4" grpId="0"/>
      <p:bldP spid="9"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EC7B147-4FDC-4B5D-992D-76F3A4325C36}"/>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B350E42B-CA65-9702-552B-AEC9F73CB17F}"/>
              </a:ext>
            </a:extLst>
          </p:cNvPr>
          <p:cNvSpPr txBox="1"/>
          <p:nvPr/>
        </p:nvSpPr>
        <p:spPr>
          <a:xfrm>
            <a:off x="1817370" y="834078"/>
            <a:ext cx="1691489" cy="369332"/>
          </a:xfrm>
          <a:prstGeom prst="rect">
            <a:avLst/>
          </a:prstGeom>
          <a:noFill/>
        </p:spPr>
        <p:txBody>
          <a:bodyPr wrap="none" rtlCol="0">
            <a:spAutoFit/>
          </a:bodyPr>
          <a:lstStyle/>
          <a:p>
            <a:r>
              <a:rPr lang="fr-FR" b="1" dirty="0">
                <a:solidFill>
                  <a:srgbClr val="FF0000"/>
                </a:solidFill>
              </a:rPr>
              <a:t>DOCUMENT 7</a:t>
            </a:r>
          </a:p>
        </p:txBody>
      </p:sp>
      <p:sp>
        <p:nvSpPr>
          <p:cNvPr id="20" name="ZoneTexte 19">
            <a:extLst>
              <a:ext uri="{FF2B5EF4-FFF2-40B4-BE49-F238E27FC236}">
                <a16:creationId xmlns:a16="http://schemas.microsoft.com/office/drawing/2014/main" id="{1BFB7D2B-1D0A-0E51-480E-D2E58B74B846}"/>
              </a:ext>
            </a:extLst>
          </p:cNvPr>
          <p:cNvSpPr txBox="1"/>
          <p:nvPr/>
        </p:nvSpPr>
        <p:spPr>
          <a:xfrm>
            <a:off x="1811045" y="1532368"/>
            <a:ext cx="8088638" cy="5293757"/>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Les physiciens Lee SMOLIN et Carlo ROVELLI ont longtemps travaillé ensemble avant de diverger sur le problème de la nature du « temps ». Pour le premier, le « temps » existe vraiment. Pour le second, nous avons plutôt affaire à plusieurs couches de temps. Un désaccord qui ranime l'un des plus vieux débats de la métaphysique mais aussi nos émotions devant le futur et la mort.</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L. S. :</a:t>
            </a:r>
            <a:r>
              <a:rPr lang="fr-FR" sz="1300" dirty="0">
                <a:latin typeface="Calibri" panose="020F0502020204030204" pitchFamily="34" charset="0"/>
                <a:ea typeface="Calibri" panose="020F0502020204030204" pitchFamily="34" charset="0"/>
                <a:cs typeface="Times New Roman" panose="02020603050405020304" pitchFamily="18" charset="0"/>
              </a:rPr>
              <a:t> Je ne me reconnais plus dans des affirmations comme « le temps n'existe pas » ou « le temps ne fait qu'émerger », pour des raisons assez philosophiques. D'abord, je prends très au sérieux l'idée qu'il existe une distinction entre passé, présent et futur. À mon sens, cette distinction n'a pas de sens seulement localement, elle vaut pour l'ensemble de l'Univers. L'Univers au moment du big bang</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a:t>
            </a:r>
            <a:r>
              <a:rPr lang="fr-FR" sz="1300" dirty="0">
                <a:latin typeface="Calibri" panose="020F0502020204030204" pitchFamily="34" charset="0"/>
                <a:ea typeface="Calibri" panose="020F0502020204030204" pitchFamily="34" charset="0"/>
                <a:cs typeface="Times New Roman" panose="02020603050405020304" pitchFamily="18" charset="0"/>
              </a:rPr>
              <a:t> n'était pas le même que l'Univers aujourd'hui.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Le fait que </a:t>
            </a:r>
            <a:r>
              <a:rPr lang="fr-FR" sz="1300" b="1" dirty="0">
                <a:latin typeface="Calibri" panose="020F0502020204030204" pitchFamily="34" charset="0"/>
                <a:ea typeface="Calibri" panose="020F0502020204030204" pitchFamily="34" charset="0"/>
                <a:cs typeface="Times New Roman" panose="02020603050405020304" pitchFamily="18" charset="0"/>
              </a:rPr>
              <a:t>l'Univers évolue laisse penser qu'il a bien une histoire</a:t>
            </a:r>
            <a:r>
              <a:rPr lang="fr-FR" sz="1300" dirty="0">
                <a:latin typeface="Calibri" panose="020F0502020204030204" pitchFamily="34" charset="0"/>
                <a:ea typeface="Calibri" panose="020F0502020204030204" pitchFamily="34" charset="0"/>
                <a:cs typeface="Times New Roman" panose="02020603050405020304" pitchFamily="18" charset="0"/>
              </a:rPr>
              <a:t>. Ensuite, je suis très attaché à la </a:t>
            </a:r>
            <a:r>
              <a:rPr lang="fr-FR" sz="1300" b="1" dirty="0">
                <a:latin typeface="Calibri" panose="020F0502020204030204" pitchFamily="34" charset="0"/>
                <a:ea typeface="Calibri" panose="020F0502020204030204" pitchFamily="34" charset="0"/>
                <a:cs typeface="Times New Roman" panose="02020603050405020304" pitchFamily="18" charset="0"/>
              </a:rPr>
              <a:t>causalité</a:t>
            </a:r>
            <a:r>
              <a:rPr lang="fr-FR" sz="1300" dirty="0">
                <a:latin typeface="Calibri" panose="020F0502020204030204" pitchFamily="34" charset="0"/>
                <a:ea typeface="Calibri" panose="020F0502020204030204" pitchFamily="34" charset="0"/>
                <a:cs typeface="Times New Roman" panose="02020603050405020304" pitchFamily="18" charset="0"/>
              </a:rPr>
              <a:t>. Une cause A déclenche un effet B. Si la causalité est une loi, alors elle suppose implicitement qu'il y a succession : l'effet B vient après la cause A. Voilà des idées auxquelles il est difficile de renoncer.</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 R. :</a:t>
            </a:r>
            <a:r>
              <a:rPr lang="fr-FR" sz="1300" dirty="0">
                <a:latin typeface="Calibri" panose="020F0502020204030204" pitchFamily="34" charset="0"/>
                <a:ea typeface="Calibri" panose="020F0502020204030204" pitchFamily="34" charset="0"/>
                <a:cs typeface="Times New Roman" panose="02020603050405020304" pitchFamily="18" charset="0"/>
              </a:rPr>
              <a:t> Voici la manière dont, moi, je vois le problème. La notion de « temps » est complexe, composée de plusieurs couches. Une couche du </a:t>
            </a:r>
            <a:r>
              <a:rPr lang="fr-FR" sz="1300" b="1" dirty="0">
                <a:latin typeface="Calibri" panose="020F0502020204030204" pitchFamily="34" charset="0"/>
                <a:ea typeface="Calibri" panose="020F0502020204030204" pitchFamily="34" charset="0"/>
                <a:cs typeface="Times New Roman" panose="02020603050405020304" pitchFamily="18" charset="0"/>
              </a:rPr>
              <a:t>temps est liée à notre cerveau</a:t>
            </a:r>
            <a:r>
              <a:rPr lang="fr-FR" sz="1300" dirty="0">
                <a:latin typeface="Calibri" panose="020F0502020204030204" pitchFamily="34" charset="0"/>
                <a:ea typeface="Calibri" panose="020F0502020204030204" pitchFamily="34" charset="0"/>
                <a:cs typeface="Times New Roman" panose="02020603050405020304" pitchFamily="18" charset="0"/>
              </a:rPr>
              <a:t> : nous sentons, dans notre conscience, le temps passer.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Il existe une autre couche qui renvoie aux </a:t>
            </a:r>
            <a:r>
              <a:rPr lang="fr-FR" sz="1300" b="1" dirty="0">
                <a:latin typeface="Calibri" panose="020F0502020204030204" pitchFamily="34" charset="0"/>
                <a:ea typeface="Calibri" panose="020F0502020204030204" pitchFamily="34" charset="0"/>
                <a:cs typeface="Times New Roman" panose="02020603050405020304" pitchFamily="18" charset="0"/>
              </a:rPr>
              <a:t>phénomènes irréversibles</a:t>
            </a:r>
            <a:r>
              <a:rPr lang="fr-FR" sz="1300" dirty="0">
                <a:latin typeface="Calibri" panose="020F0502020204030204" pitchFamily="34" charset="0"/>
                <a:ea typeface="Calibri" panose="020F0502020204030204" pitchFamily="34" charset="0"/>
                <a:cs typeface="Times New Roman" panose="02020603050405020304" pitchFamily="18" charset="0"/>
              </a:rPr>
              <a:t>. Une casserole pleine d'eau mise sur le feu va bouillir : c'est un phénomène temporel, mais d'une autre nature que le temps interne à la conscience. En outre, il existe des </a:t>
            </a:r>
            <a:r>
              <a:rPr lang="fr-FR" sz="1300" b="1" dirty="0">
                <a:latin typeface="Calibri" panose="020F0502020204030204" pitchFamily="34" charset="0"/>
                <a:ea typeface="Calibri" panose="020F0502020204030204" pitchFamily="34" charset="0"/>
                <a:cs typeface="Times New Roman" panose="02020603050405020304" pitchFamily="18" charset="0"/>
              </a:rPr>
              <a:t>changements à l'échelle cosmologique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a:t>
            </a:r>
            <a:r>
              <a:rPr lang="fr-FR" sz="1300" dirty="0">
                <a:latin typeface="Calibri" panose="020F0502020204030204" pitchFamily="34" charset="0"/>
                <a:ea typeface="Calibri" panose="020F0502020204030204" pitchFamily="34" charset="0"/>
                <a:cs typeface="Times New Roman" panose="02020603050405020304" pitchFamily="18" charset="0"/>
              </a:rPr>
              <a:t> que nous ne pouvons pas éprouver ni percevoir à notre échelle.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Ces différentes couches sont liées entre elles, elles communiquent, elles sont sédimentées comme des strates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lang="fr-FR" sz="1300" dirty="0">
                <a:latin typeface="Calibri" panose="020F0502020204030204" pitchFamily="34" charset="0"/>
                <a:ea typeface="Calibri" panose="020F0502020204030204" pitchFamily="34" charset="0"/>
                <a:cs typeface="Times New Roman" panose="02020603050405020304" pitchFamily="18" charset="0"/>
              </a:rPr>
              <a:t>, et parler du « temps » au singulier, c'est une manière imprécise de désigner l'ensemble de ces couches.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Si quelqu'un vous demande quand les premières cités sont apparues, sa question est imprécise.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Qu'est-ce qu'il entend par « cité » : le premier hameau, le premier village, la première ville, la première capitale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La réponse adaptée dépend de l'échelle, et, à mon sens, il en va de même pour le temps.</a:t>
            </a:r>
          </a:p>
          <a:p>
            <a:pPr indent="177800" algn="r"/>
            <a:endParaRPr lang="fr-FR" sz="600" dirty="0">
              <a:latin typeface="Calibri" panose="020F0502020204030204" pitchFamily="34" charset="0"/>
              <a:ea typeface="Calibri" panose="020F0502020204030204" pitchFamily="34" charset="0"/>
              <a:cs typeface="Times New Roman" panose="02020603050405020304" pitchFamily="18" charset="0"/>
            </a:endParaRPr>
          </a:p>
          <a:p>
            <a:pPr indent="177800" algn="r"/>
            <a:r>
              <a:rPr lang="fr-FR" sz="1300" dirty="0">
                <a:latin typeface="Calibri" panose="020F0502020204030204" pitchFamily="34" charset="0"/>
                <a:ea typeface="Calibri" panose="020F0502020204030204" pitchFamily="34" charset="0"/>
                <a:cs typeface="Times New Roman" panose="02020603050405020304" pitchFamily="18" charset="0"/>
              </a:rPr>
              <a:t>Carlo ROVELLI, Lee SMOLIN, </a:t>
            </a:r>
            <a:r>
              <a:rPr lang="fr-FR" sz="1200" i="1" dirty="0">
                <a:latin typeface="Calibri" panose="020F0502020204030204" pitchFamily="34" charset="0"/>
                <a:ea typeface="Calibri" panose="020F0502020204030204" pitchFamily="34" charset="0"/>
                <a:cs typeface="Times New Roman" panose="02020603050405020304" pitchFamily="18" charset="0"/>
              </a:rPr>
              <a:t>Le temps existe-t-il ? Et si oui, combien ?</a:t>
            </a:r>
            <a:r>
              <a:rPr lang="fr-FR" sz="1300" dirty="0">
                <a:latin typeface="Calibri" panose="020F0502020204030204" pitchFamily="34" charset="0"/>
                <a:ea typeface="Calibri" panose="020F0502020204030204" pitchFamily="34" charset="0"/>
                <a:cs typeface="Times New Roman" panose="02020603050405020304" pitchFamily="18" charset="0"/>
              </a:rPr>
              <a:t>,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propos recueillis par Sven ORTOLI, </a:t>
            </a:r>
            <a:r>
              <a:rPr lang="fr-FR" sz="1300" u="sng" dirty="0">
                <a:latin typeface="Calibri" panose="020F0502020204030204" pitchFamily="34" charset="0"/>
                <a:ea typeface="Calibri" panose="020F0502020204030204" pitchFamily="34" charset="0"/>
                <a:cs typeface="Times New Roman" panose="02020603050405020304" pitchFamily="18" charset="0"/>
              </a:rPr>
              <a:t>Philosophie magazine</a:t>
            </a:r>
            <a:r>
              <a:rPr lang="fr-FR" sz="1300" dirty="0">
                <a:latin typeface="Calibri" panose="020F0502020204030204" pitchFamily="34" charset="0"/>
                <a:ea typeface="Calibri" panose="020F0502020204030204" pitchFamily="34" charset="0"/>
                <a:cs typeface="Times New Roman" panose="02020603050405020304" pitchFamily="18" charset="0"/>
              </a:rPr>
              <a:t>, publié le 4 juillet 2018.</a:t>
            </a:r>
            <a:endParaRPr lang="fr-FR" sz="1200" i="1" dirty="0">
              <a:latin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C17F0C98-BE34-9F31-4927-B22CC01905FA}"/>
              </a:ext>
            </a:extLst>
          </p:cNvPr>
          <p:cNvSpPr txBox="1"/>
          <p:nvPr/>
        </p:nvSpPr>
        <p:spPr>
          <a:xfrm>
            <a:off x="9899683" y="1034927"/>
            <a:ext cx="2292317" cy="2492990"/>
          </a:xfrm>
          <a:prstGeom prst="rect">
            <a:avLst/>
          </a:prstGeom>
          <a:noFill/>
        </p:spPr>
        <p:txBody>
          <a:bodyPr wrap="square">
            <a:spAutoFit/>
          </a:bodyPr>
          <a:lstStyle/>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200" b="1" cap="all" dirty="0">
                <a:latin typeface="Calibri" panose="020F0502020204030204" pitchFamily="34" charset="0"/>
                <a:ea typeface="Calibri" panose="020F0502020204030204" pitchFamily="34" charset="0"/>
                <a:cs typeface="Times New Roman" panose="02020603050405020304" pitchFamily="18" charset="0"/>
              </a:rPr>
              <a:t>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BIG BANG :</a:t>
            </a:r>
            <a:r>
              <a:rPr lang="fr-FR" sz="1200" dirty="0">
                <a:effectLst/>
                <a:latin typeface="Calibri" panose="020F0502020204030204" pitchFamily="34" charset="0"/>
                <a:ea typeface="Calibri" panose="020F0502020204030204" pitchFamily="34" charset="0"/>
                <a:cs typeface="Times New Roman" panose="02020603050405020304" pitchFamily="18" charset="0"/>
              </a:rPr>
              <a:t> description mathématique </a:t>
            </a:r>
            <a:r>
              <a:rPr lang="fr-FR" sz="1200" dirty="0">
                <a:latin typeface="Calibri" panose="020F0502020204030204" pitchFamily="34" charset="0"/>
                <a:ea typeface="Calibri" panose="020F0502020204030204" pitchFamily="34" charset="0"/>
                <a:cs typeface="Times New Roman" panose="02020603050405020304" pitchFamily="18" charset="0"/>
              </a:rPr>
              <a:t>développée pour décrire l'origine et l'évolution de l'Univers.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ÉCHELLE COSMOLOGIQUE :</a:t>
            </a:r>
            <a:r>
              <a:rPr lang="fr-FR" sz="1200" dirty="0">
                <a:effectLst/>
                <a:latin typeface="Calibri" panose="020F0502020204030204" pitchFamily="34" charset="0"/>
                <a:ea typeface="Calibri" panose="020F0502020204030204" pitchFamily="34" charset="0"/>
                <a:cs typeface="Times New Roman" panose="02020603050405020304" pitchFamily="18" charset="0"/>
              </a:rPr>
              <a:t> d</a:t>
            </a:r>
            <a:r>
              <a:rPr lang="fr-FR" sz="1200" dirty="0">
                <a:latin typeface="Calibri" panose="020F0502020204030204" pitchFamily="34" charset="0"/>
                <a:ea typeface="Calibri" panose="020F0502020204030204" pitchFamily="34" charset="0"/>
                <a:cs typeface="Times New Roman" panose="02020603050405020304" pitchFamily="18" charset="0"/>
              </a:rPr>
              <a:t>istance entre deux objets célestes distants qui varie avec le temps du fait de l'expansion de l'Univers.</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3  </a:t>
            </a:r>
            <a:r>
              <a:rPr lang="fr-FR" sz="1200" b="1" cap="all" dirty="0">
                <a:latin typeface="Calibri" panose="020F0502020204030204" pitchFamily="34" charset="0"/>
                <a:ea typeface="Calibri" panose="020F0502020204030204" pitchFamily="34" charset="0"/>
                <a:cs typeface="Times New Roman" panose="02020603050405020304" pitchFamily="18" charset="0"/>
              </a:rPr>
              <a:t>STRATES :</a:t>
            </a:r>
            <a:r>
              <a:rPr lang="fr-FR" sz="1200" dirty="0">
                <a:latin typeface="Calibri" panose="020F0502020204030204" pitchFamily="34" charset="0"/>
                <a:ea typeface="Calibri" panose="020F0502020204030204" pitchFamily="34" charset="0"/>
                <a:cs typeface="Times New Roman" panose="02020603050405020304" pitchFamily="18" charset="0"/>
              </a:rPr>
              <a:t> couches parfois sédimentées c’est-à-dire constituées de particules qui se déposent.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ZoneTexte 27">
            <a:extLst>
              <a:ext uri="{FF2B5EF4-FFF2-40B4-BE49-F238E27FC236}">
                <a16:creationId xmlns:a16="http://schemas.microsoft.com/office/drawing/2014/main" id="{35F2D30E-E08A-A33E-6DCA-86B8DA45A049}"/>
              </a:ext>
            </a:extLst>
          </p:cNvPr>
          <p:cNvSpPr txBox="1"/>
          <p:nvPr/>
        </p:nvSpPr>
        <p:spPr>
          <a:xfrm>
            <a:off x="3485121" y="787911"/>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Un temps, des temps</a:t>
            </a:r>
            <a:endParaRPr lang="fr-FR" sz="2400" dirty="0"/>
          </a:p>
        </p:txBody>
      </p:sp>
      <p:pic>
        <p:nvPicPr>
          <p:cNvPr id="30" name="Image 29">
            <a:hlinkClick r:id="rId2" action="ppaction://hlinksldjump"/>
            <a:extLst>
              <a:ext uri="{FF2B5EF4-FFF2-40B4-BE49-F238E27FC236}">
                <a16:creationId xmlns:a16="http://schemas.microsoft.com/office/drawing/2014/main" id="{151A535B-9723-7736-8943-C5A1D9188D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4" name="ZoneTexte 3">
            <a:extLst>
              <a:ext uri="{FF2B5EF4-FFF2-40B4-BE49-F238E27FC236}">
                <a16:creationId xmlns:a16="http://schemas.microsoft.com/office/drawing/2014/main" id="{C7DE5B11-163B-5B5D-251E-7C9288ECC892}"/>
              </a:ext>
            </a:extLst>
          </p:cNvPr>
          <p:cNvSpPr txBox="1"/>
          <p:nvPr/>
        </p:nvSpPr>
        <p:spPr>
          <a:xfrm>
            <a:off x="1811045" y="1210837"/>
            <a:ext cx="8000508" cy="292388"/>
          </a:xfrm>
          <a:prstGeom prst="rect">
            <a:avLst/>
          </a:prstGeom>
          <a:noFill/>
        </p:spPr>
        <p:txBody>
          <a:bodyPr wrap="square">
            <a:spAutoFit/>
          </a:bodyPr>
          <a:lstStyle/>
          <a:p>
            <a:pPr algn="just"/>
            <a:r>
              <a:rPr lang="fr-FR" sz="1300" i="1" dirty="0">
                <a:latin typeface="Calibri" panose="020F0502020204030204" pitchFamily="34" charset="0"/>
                <a:ea typeface="Calibri" panose="020F0502020204030204" pitchFamily="34" charset="0"/>
                <a:cs typeface="Times New Roman" panose="02020603050405020304" pitchFamily="18" charset="0"/>
              </a:rPr>
              <a:t>Philosophie magazine revient sur les conceptions du temps de deux physiciens. Cet extrait présente ce qui les oppose. </a:t>
            </a:r>
          </a:p>
        </p:txBody>
      </p:sp>
      <p:grpSp>
        <p:nvGrpSpPr>
          <p:cNvPr id="16" name="Groupe 15">
            <a:extLst>
              <a:ext uri="{FF2B5EF4-FFF2-40B4-BE49-F238E27FC236}">
                <a16:creationId xmlns:a16="http://schemas.microsoft.com/office/drawing/2014/main" id="{F304E88E-D163-EB22-BCEC-F37463D30421}"/>
              </a:ext>
            </a:extLst>
          </p:cNvPr>
          <p:cNvGrpSpPr/>
          <p:nvPr/>
        </p:nvGrpSpPr>
        <p:grpSpPr>
          <a:xfrm>
            <a:off x="-9995" y="1532368"/>
            <a:ext cx="1892249" cy="2411892"/>
            <a:chOff x="-9995" y="1532368"/>
            <a:chExt cx="1892249" cy="2411892"/>
          </a:xfrm>
        </p:grpSpPr>
        <p:sp>
          <p:nvSpPr>
            <p:cNvPr id="6" name="ZoneTexte 5">
              <a:extLst>
                <a:ext uri="{FF2B5EF4-FFF2-40B4-BE49-F238E27FC236}">
                  <a16:creationId xmlns:a16="http://schemas.microsoft.com/office/drawing/2014/main" id="{914EA9C9-794A-05F4-1464-73A19742C581}"/>
                </a:ext>
              </a:extLst>
            </p:cNvPr>
            <p:cNvSpPr txBox="1"/>
            <p:nvPr/>
          </p:nvSpPr>
          <p:spPr>
            <a:xfrm>
              <a:off x="55016" y="2453533"/>
              <a:ext cx="1559336" cy="307777"/>
            </a:xfrm>
            <a:prstGeom prst="rect">
              <a:avLst/>
            </a:prstGeom>
            <a:noFill/>
          </p:spPr>
          <p:txBody>
            <a:bodyPr wrap="square">
              <a:spAutoFit/>
            </a:bodyPr>
            <a:lstStyle/>
            <a:p>
              <a:pPr algn="ctr"/>
              <a:r>
                <a:rPr lang="fr-FR" sz="1400" b="1" dirty="0"/>
                <a:t>Lee SMOLIN</a:t>
              </a:r>
            </a:p>
          </p:txBody>
        </p:sp>
        <p:pic>
          <p:nvPicPr>
            <p:cNvPr id="7" name="Image 6">
              <a:extLst>
                <a:ext uri="{FF2B5EF4-FFF2-40B4-BE49-F238E27FC236}">
                  <a16:creationId xmlns:a16="http://schemas.microsoft.com/office/drawing/2014/main" id="{8770C13C-4030-D0C3-6636-E417203738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4884" y="1543644"/>
              <a:ext cx="896647" cy="896647"/>
            </a:xfrm>
            <a:prstGeom prst="rect">
              <a:avLst/>
            </a:prstGeom>
          </p:spPr>
        </p:pic>
        <p:sp>
          <p:nvSpPr>
            <p:cNvPr id="8" name="ZoneTexte 7">
              <a:extLst>
                <a:ext uri="{FF2B5EF4-FFF2-40B4-BE49-F238E27FC236}">
                  <a16:creationId xmlns:a16="http://schemas.microsoft.com/office/drawing/2014/main" id="{35049F20-B969-A640-2C14-175E9BE2722F}"/>
                </a:ext>
              </a:extLst>
            </p:cNvPr>
            <p:cNvSpPr txBox="1"/>
            <p:nvPr/>
          </p:nvSpPr>
          <p:spPr>
            <a:xfrm>
              <a:off x="106630" y="2751336"/>
              <a:ext cx="1281341" cy="369332"/>
            </a:xfrm>
            <a:prstGeom prst="rect">
              <a:avLst/>
            </a:prstGeom>
            <a:noFill/>
          </p:spPr>
          <p:txBody>
            <a:bodyPr wrap="square" rtlCol="0">
              <a:spAutoFit/>
            </a:bodyPr>
            <a:lstStyle/>
            <a:p>
              <a:pPr algn="ctr"/>
              <a:r>
                <a:rPr lang="fr-FR" b="1" dirty="0">
                  <a:solidFill>
                    <a:srgbClr val="FF0000"/>
                  </a:solidFill>
                  <a:latin typeface="Calibri" panose="020F0502020204030204" pitchFamily="34" charset="0"/>
                  <a:cs typeface="Calibri" panose="020F0502020204030204" pitchFamily="34" charset="0"/>
                </a:rPr>
                <a:t>(1955-?)</a:t>
              </a:r>
            </a:p>
          </p:txBody>
        </p:sp>
        <p:pic>
          <p:nvPicPr>
            <p:cNvPr id="2" name="Image 1">
              <a:extLst>
                <a:ext uri="{FF2B5EF4-FFF2-40B4-BE49-F238E27FC236}">
                  <a16:creationId xmlns:a16="http://schemas.microsoft.com/office/drawing/2014/main" id="{48582775-2BBC-D598-C20D-66D946AF2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678" y="1532368"/>
              <a:ext cx="517560" cy="257958"/>
            </a:xfrm>
            <a:prstGeom prst="rect">
              <a:avLst/>
            </a:prstGeom>
          </p:spPr>
        </p:pic>
        <p:pic>
          <p:nvPicPr>
            <p:cNvPr id="13" name="Image 12">
              <a:hlinkClick r:id="rId6"/>
              <a:extLst>
                <a:ext uri="{FF2B5EF4-FFF2-40B4-BE49-F238E27FC236}">
                  <a16:creationId xmlns:a16="http://schemas.microsoft.com/office/drawing/2014/main" id="{07668BF8-C820-7773-D155-DB1417A46A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777" y="2110815"/>
              <a:ext cx="336477" cy="336477"/>
            </a:xfrm>
            <a:prstGeom prst="rect">
              <a:avLst/>
            </a:prstGeom>
          </p:spPr>
        </p:pic>
        <p:sp>
          <p:nvSpPr>
            <p:cNvPr id="17" name="ZoneTexte 16">
              <a:extLst>
                <a:ext uri="{FF2B5EF4-FFF2-40B4-BE49-F238E27FC236}">
                  <a16:creationId xmlns:a16="http://schemas.microsoft.com/office/drawing/2014/main" id="{F7BC4497-2675-2BF8-4AEC-C02E1A595E8D}"/>
                </a:ext>
              </a:extLst>
            </p:cNvPr>
            <p:cNvSpPr txBox="1"/>
            <p:nvPr/>
          </p:nvSpPr>
          <p:spPr>
            <a:xfrm>
              <a:off x="-9995" y="3082486"/>
              <a:ext cx="1892249" cy="861774"/>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Physicien, Écrivain,</a:t>
              </a:r>
            </a:p>
            <a:p>
              <a:pPr algn="ctr"/>
              <a:r>
                <a:rPr lang="fr-FR" sz="1200" b="1" dirty="0">
                  <a:solidFill>
                    <a:srgbClr val="FFFF00"/>
                  </a:solidFill>
                  <a:latin typeface="Calibri" panose="020F0502020204030204" pitchFamily="34" charset="0"/>
                  <a:cs typeface="Calibri" panose="020F0502020204030204" pitchFamily="34" charset="0"/>
                </a:rPr>
                <a:t>Un des fondateurs de la Physique quantique à boucle</a:t>
              </a:r>
            </a:p>
          </p:txBody>
        </p:sp>
      </p:grpSp>
      <p:sp>
        <p:nvSpPr>
          <p:cNvPr id="19" name="ZoneTexte 18">
            <a:extLst>
              <a:ext uri="{FF2B5EF4-FFF2-40B4-BE49-F238E27FC236}">
                <a16:creationId xmlns:a16="http://schemas.microsoft.com/office/drawing/2014/main" id="{3ED5AD41-274D-4410-84C8-A66E3F3AB6F8}"/>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9" name="ZoneTexte 8">
            <a:extLst>
              <a:ext uri="{FF2B5EF4-FFF2-40B4-BE49-F238E27FC236}">
                <a16:creationId xmlns:a16="http://schemas.microsoft.com/office/drawing/2014/main" id="{6044D795-6D05-3AD6-5125-AB3D9A01C85A}"/>
              </a:ext>
            </a:extLst>
          </p:cNvPr>
          <p:cNvSpPr txBox="1"/>
          <p:nvPr/>
        </p:nvSpPr>
        <p:spPr>
          <a:xfrm>
            <a:off x="76942" y="383566"/>
            <a:ext cx="3616169"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2</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Espace et Temps</a:t>
            </a:r>
          </a:p>
        </p:txBody>
      </p:sp>
      <p:grpSp>
        <p:nvGrpSpPr>
          <p:cNvPr id="18" name="Groupe 17">
            <a:extLst>
              <a:ext uri="{FF2B5EF4-FFF2-40B4-BE49-F238E27FC236}">
                <a16:creationId xmlns:a16="http://schemas.microsoft.com/office/drawing/2014/main" id="{6E00697A-AE07-F936-46ED-B7DA2907C9FE}"/>
              </a:ext>
            </a:extLst>
          </p:cNvPr>
          <p:cNvGrpSpPr/>
          <p:nvPr/>
        </p:nvGrpSpPr>
        <p:grpSpPr>
          <a:xfrm>
            <a:off x="46138" y="4235490"/>
            <a:ext cx="1892249" cy="2441670"/>
            <a:chOff x="46138" y="4235490"/>
            <a:chExt cx="1892249" cy="2441670"/>
          </a:xfrm>
        </p:grpSpPr>
        <p:sp>
          <p:nvSpPr>
            <p:cNvPr id="10" name="ZoneTexte 9">
              <a:extLst>
                <a:ext uri="{FF2B5EF4-FFF2-40B4-BE49-F238E27FC236}">
                  <a16:creationId xmlns:a16="http://schemas.microsoft.com/office/drawing/2014/main" id="{13273296-943E-76BE-FDFB-08A5B10DED93}"/>
                </a:ext>
              </a:extLst>
            </p:cNvPr>
            <p:cNvSpPr txBox="1"/>
            <p:nvPr/>
          </p:nvSpPr>
          <p:spPr>
            <a:xfrm>
              <a:off x="55016" y="5157129"/>
              <a:ext cx="1559336" cy="307777"/>
            </a:xfrm>
            <a:prstGeom prst="rect">
              <a:avLst/>
            </a:prstGeom>
            <a:noFill/>
          </p:spPr>
          <p:txBody>
            <a:bodyPr wrap="square">
              <a:spAutoFit/>
            </a:bodyPr>
            <a:lstStyle/>
            <a:p>
              <a:pPr algn="ctr"/>
              <a:r>
                <a:rPr lang="fr-FR" sz="1400" b="1" dirty="0"/>
                <a:t>Carlo ROVELLI</a:t>
              </a:r>
            </a:p>
          </p:txBody>
        </p:sp>
        <p:pic>
          <p:nvPicPr>
            <p:cNvPr id="14" name="Image 13">
              <a:extLst>
                <a:ext uri="{FF2B5EF4-FFF2-40B4-BE49-F238E27FC236}">
                  <a16:creationId xmlns:a16="http://schemas.microsoft.com/office/drawing/2014/main" id="{7F64F686-8E35-AE72-B0BE-6EE3D7024F9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74884" y="4247240"/>
              <a:ext cx="896647" cy="896647"/>
            </a:xfrm>
            <a:prstGeom prst="rect">
              <a:avLst/>
            </a:prstGeom>
          </p:spPr>
        </p:pic>
        <p:sp>
          <p:nvSpPr>
            <p:cNvPr id="21" name="ZoneTexte 20">
              <a:extLst>
                <a:ext uri="{FF2B5EF4-FFF2-40B4-BE49-F238E27FC236}">
                  <a16:creationId xmlns:a16="http://schemas.microsoft.com/office/drawing/2014/main" id="{1FA8BC1B-983D-0845-0CCA-B8A6A3AD9341}"/>
                </a:ext>
              </a:extLst>
            </p:cNvPr>
            <p:cNvSpPr txBox="1"/>
            <p:nvPr/>
          </p:nvSpPr>
          <p:spPr>
            <a:xfrm>
              <a:off x="106630" y="5454932"/>
              <a:ext cx="1281341" cy="369332"/>
            </a:xfrm>
            <a:prstGeom prst="rect">
              <a:avLst/>
            </a:prstGeom>
            <a:noFill/>
          </p:spPr>
          <p:txBody>
            <a:bodyPr wrap="square" rtlCol="0">
              <a:spAutoFit/>
            </a:bodyPr>
            <a:lstStyle/>
            <a:p>
              <a:pPr algn="ctr"/>
              <a:r>
                <a:rPr lang="fr-FR" b="1" dirty="0">
                  <a:solidFill>
                    <a:srgbClr val="FF0000"/>
                  </a:solidFill>
                  <a:latin typeface="Calibri" panose="020F0502020204030204" pitchFamily="34" charset="0"/>
                  <a:cs typeface="Calibri" panose="020F0502020204030204" pitchFamily="34" charset="0"/>
                </a:rPr>
                <a:t>(1956-?)</a:t>
              </a:r>
            </a:p>
          </p:txBody>
        </p:sp>
        <p:sp>
          <p:nvSpPr>
            <p:cNvPr id="22" name="ZoneTexte 21">
              <a:extLst>
                <a:ext uri="{FF2B5EF4-FFF2-40B4-BE49-F238E27FC236}">
                  <a16:creationId xmlns:a16="http://schemas.microsoft.com/office/drawing/2014/main" id="{50627AE6-E76C-8486-49FF-2E48508BEC1B}"/>
                </a:ext>
              </a:extLst>
            </p:cNvPr>
            <p:cNvSpPr txBox="1"/>
            <p:nvPr/>
          </p:nvSpPr>
          <p:spPr>
            <a:xfrm>
              <a:off x="46138" y="5815386"/>
              <a:ext cx="1892249" cy="861774"/>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Physicien, Philosophe,</a:t>
              </a:r>
            </a:p>
            <a:p>
              <a:pPr algn="ctr"/>
              <a:r>
                <a:rPr lang="fr-FR" sz="1200" b="1" dirty="0">
                  <a:solidFill>
                    <a:srgbClr val="FFFF00"/>
                  </a:solidFill>
                  <a:latin typeface="Calibri" panose="020F0502020204030204" pitchFamily="34" charset="0"/>
                  <a:cs typeface="Calibri" panose="020F0502020204030204" pitchFamily="34" charset="0"/>
                </a:rPr>
                <a:t>Un des fondateurs de la Physique quantique à boucle</a:t>
              </a:r>
            </a:p>
          </p:txBody>
        </p:sp>
        <p:pic>
          <p:nvPicPr>
            <p:cNvPr id="24" name="Image 23">
              <a:extLst>
                <a:ext uri="{FF2B5EF4-FFF2-40B4-BE49-F238E27FC236}">
                  <a16:creationId xmlns:a16="http://schemas.microsoft.com/office/drawing/2014/main" id="{3CC7B034-D47A-F0CB-6789-52FD6C39158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55398" y="4235490"/>
              <a:ext cx="378953" cy="252100"/>
            </a:xfrm>
            <a:prstGeom prst="rect">
              <a:avLst/>
            </a:prstGeom>
          </p:spPr>
        </p:pic>
        <p:pic>
          <p:nvPicPr>
            <p:cNvPr id="25" name="Image 24">
              <a:hlinkClick r:id="rId10"/>
              <a:extLst>
                <a:ext uri="{FF2B5EF4-FFF2-40B4-BE49-F238E27FC236}">
                  <a16:creationId xmlns:a16="http://schemas.microsoft.com/office/drawing/2014/main" id="{EB5DFD40-3B9D-074F-5440-75B43AFA98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0409" y="4779506"/>
              <a:ext cx="336477" cy="336477"/>
            </a:xfrm>
            <a:prstGeom prst="rect">
              <a:avLst/>
            </a:prstGeom>
          </p:spPr>
        </p:pic>
      </p:grpSp>
      <p:grpSp>
        <p:nvGrpSpPr>
          <p:cNvPr id="3" name="Groupe 2">
            <a:extLst>
              <a:ext uri="{FF2B5EF4-FFF2-40B4-BE49-F238E27FC236}">
                <a16:creationId xmlns:a16="http://schemas.microsoft.com/office/drawing/2014/main" id="{CAB83E0F-3585-C24B-A670-11FDD4748B35}"/>
              </a:ext>
            </a:extLst>
          </p:cNvPr>
          <p:cNvGrpSpPr/>
          <p:nvPr/>
        </p:nvGrpSpPr>
        <p:grpSpPr>
          <a:xfrm>
            <a:off x="274884" y="873565"/>
            <a:ext cx="1113087" cy="496693"/>
            <a:chOff x="5420375" y="-32725"/>
            <a:chExt cx="1113087" cy="496693"/>
          </a:xfrm>
        </p:grpSpPr>
        <p:pic>
          <p:nvPicPr>
            <p:cNvPr id="11" name="Image 10">
              <a:hlinkClick r:id="rId11" action="ppaction://hlinksldjump"/>
              <a:extLst>
                <a:ext uri="{FF2B5EF4-FFF2-40B4-BE49-F238E27FC236}">
                  <a16:creationId xmlns:a16="http://schemas.microsoft.com/office/drawing/2014/main" id="{6B10B1E9-C511-954D-74DB-D4DAEB10288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12" name="ZoneTexte 11">
              <a:extLst>
                <a:ext uri="{FF2B5EF4-FFF2-40B4-BE49-F238E27FC236}">
                  <a16:creationId xmlns:a16="http://schemas.microsoft.com/office/drawing/2014/main" id="{442A7ACF-A3B4-CCD4-0E52-BFB98C192207}"/>
                </a:ext>
              </a:extLst>
            </p:cNvPr>
            <p:cNvSpPr txBox="1"/>
            <p:nvPr/>
          </p:nvSpPr>
          <p:spPr>
            <a:xfrm>
              <a:off x="5647938" y="-21678"/>
              <a:ext cx="885524" cy="48564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Physique</a:t>
              </a:r>
            </a:p>
            <a:p>
              <a:pPr algn="ctr">
                <a:lnSpc>
                  <a:spcPts val="1000"/>
                </a:lnSpc>
              </a:pPr>
              <a:r>
                <a:rPr lang="fr-FR" sz="1200" b="1" dirty="0">
                  <a:latin typeface="Calibri" panose="020F0502020204030204" pitchFamily="34" charset="0"/>
                  <a:cs typeface="Calibri" panose="020F0502020204030204" pitchFamily="34" charset="0"/>
                </a:rPr>
                <a:t>quantique</a:t>
              </a:r>
            </a:p>
            <a:p>
              <a:pPr algn="ctr">
                <a:lnSpc>
                  <a:spcPts val="1000"/>
                </a:lnSpc>
              </a:pPr>
              <a:r>
                <a:rPr lang="fr-FR" sz="1200" b="1" dirty="0">
                  <a:latin typeface="Calibri" panose="020F0502020204030204" pitchFamily="34" charset="0"/>
                  <a:cs typeface="Calibri" panose="020F0502020204030204" pitchFamily="34" charset="0"/>
                </a:rPr>
                <a:t>à boucles</a:t>
              </a:r>
            </a:p>
          </p:txBody>
        </p:sp>
        <p:pic>
          <p:nvPicPr>
            <p:cNvPr id="15" name="Image 14">
              <a:hlinkClick r:id="rId11" action="ppaction://hlinksldjump"/>
              <a:extLst>
                <a:ext uri="{FF2B5EF4-FFF2-40B4-BE49-F238E27FC236}">
                  <a16:creationId xmlns:a16="http://schemas.microsoft.com/office/drawing/2014/main" id="{D4A91070-82A4-2F8C-6EBD-57A2508326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Tree>
    <p:extLst>
      <p:ext uri="{BB962C8B-B14F-4D97-AF65-F5344CB8AC3E}">
        <p14:creationId xmlns:p14="http://schemas.microsoft.com/office/powerpoint/2010/main" val="366531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3" grpId="0"/>
      <p:bldP spid="28"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96EC3B4-E989-CE01-8B7C-F9BD8F733CD2}"/>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7770CC06-6598-7403-6AD2-981702CDB1A5}"/>
              </a:ext>
            </a:extLst>
          </p:cNvPr>
          <p:cNvSpPr txBox="1"/>
          <p:nvPr/>
        </p:nvSpPr>
        <p:spPr>
          <a:xfrm>
            <a:off x="1817370" y="834078"/>
            <a:ext cx="1691489" cy="369332"/>
          </a:xfrm>
          <a:prstGeom prst="rect">
            <a:avLst/>
          </a:prstGeom>
          <a:noFill/>
        </p:spPr>
        <p:txBody>
          <a:bodyPr wrap="none" rtlCol="0">
            <a:spAutoFit/>
          </a:bodyPr>
          <a:lstStyle/>
          <a:p>
            <a:r>
              <a:rPr lang="fr-FR" b="1" dirty="0">
                <a:solidFill>
                  <a:srgbClr val="FF0000"/>
                </a:solidFill>
              </a:rPr>
              <a:t>DOCUMENT 7</a:t>
            </a:r>
          </a:p>
        </p:txBody>
      </p:sp>
      <p:sp>
        <p:nvSpPr>
          <p:cNvPr id="20" name="ZoneTexte 19">
            <a:extLst>
              <a:ext uri="{FF2B5EF4-FFF2-40B4-BE49-F238E27FC236}">
                <a16:creationId xmlns:a16="http://schemas.microsoft.com/office/drawing/2014/main" id="{23791C9A-1B47-205C-5C6E-5E00A39B70E5}"/>
              </a:ext>
            </a:extLst>
          </p:cNvPr>
          <p:cNvSpPr txBox="1"/>
          <p:nvPr/>
        </p:nvSpPr>
        <p:spPr>
          <a:xfrm>
            <a:off x="1811045" y="1532368"/>
            <a:ext cx="8088638" cy="3185487"/>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Les physiciens Lee SMOLIN et Carlo ROVELLI ont longtemps travaillé ensemble avant de diverger sur le problème de la nature du « temps ». Pour le premier, le « temps » existe vraiment. Pour le second, nous avons plutôt affaire à plusieurs couches de temps. Un désaccord qui ranime l'un des plus vieux débats de la métaphysique mais aussi nos émotions devant le futur et la mort.</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L. S. :</a:t>
            </a:r>
            <a:r>
              <a:rPr lang="fr-FR" sz="1300" dirty="0">
                <a:latin typeface="Calibri" panose="020F0502020204030204" pitchFamily="34" charset="0"/>
                <a:ea typeface="Calibri" panose="020F0502020204030204" pitchFamily="34" charset="0"/>
                <a:cs typeface="Times New Roman" panose="02020603050405020304" pitchFamily="18" charset="0"/>
              </a:rPr>
              <a:t> Je ne me reconnais plus dans des affirmations comme « le temps n'existe pas » ou « le temps ne fait qu'émerger », pour des raisons assez philosophiques. D'abord, je prends très au sérieux l'idée qu'il existe une distinction entre passé, présent et futur. À mon sens, cette distinction n'a pas de sens seulement localement, elle vaut pour l'ensemble de l'Univers. L'Univers au moment du big bang</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a:t>
            </a:r>
            <a:r>
              <a:rPr lang="fr-FR" sz="1300" dirty="0">
                <a:latin typeface="Calibri" panose="020F0502020204030204" pitchFamily="34" charset="0"/>
                <a:ea typeface="Calibri" panose="020F0502020204030204" pitchFamily="34" charset="0"/>
                <a:cs typeface="Times New Roman" panose="02020603050405020304" pitchFamily="18" charset="0"/>
              </a:rPr>
              <a:t> n'était pas le même que l'Univers aujourd'hui.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Le fait que </a:t>
            </a:r>
            <a:r>
              <a:rPr lang="fr-FR" sz="1300" b="1" dirty="0">
                <a:latin typeface="Calibri" panose="020F0502020204030204" pitchFamily="34" charset="0"/>
                <a:ea typeface="Calibri" panose="020F0502020204030204" pitchFamily="34" charset="0"/>
                <a:cs typeface="Times New Roman" panose="02020603050405020304" pitchFamily="18" charset="0"/>
              </a:rPr>
              <a:t>l'Univers évolue laisse penser qu'il a bien une histoire</a:t>
            </a:r>
            <a:r>
              <a:rPr lang="fr-FR" sz="1300" dirty="0">
                <a:latin typeface="Calibri" panose="020F0502020204030204" pitchFamily="34" charset="0"/>
                <a:ea typeface="Calibri" panose="020F0502020204030204" pitchFamily="34" charset="0"/>
                <a:cs typeface="Times New Roman" panose="02020603050405020304" pitchFamily="18" charset="0"/>
              </a:rPr>
              <a:t>. Ensuite, je suis très attaché à la </a:t>
            </a:r>
            <a:r>
              <a:rPr lang="fr-FR" sz="1300" b="1" dirty="0">
                <a:latin typeface="Calibri" panose="020F0502020204030204" pitchFamily="34" charset="0"/>
                <a:ea typeface="Calibri" panose="020F0502020204030204" pitchFamily="34" charset="0"/>
                <a:cs typeface="Times New Roman" panose="02020603050405020304" pitchFamily="18" charset="0"/>
              </a:rPr>
              <a:t>causalité</a:t>
            </a:r>
            <a:r>
              <a:rPr lang="fr-FR" sz="1300" dirty="0">
                <a:latin typeface="Calibri" panose="020F0502020204030204" pitchFamily="34" charset="0"/>
                <a:ea typeface="Calibri" panose="020F0502020204030204" pitchFamily="34" charset="0"/>
                <a:cs typeface="Times New Roman" panose="02020603050405020304" pitchFamily="18" charset="0"/>
              </a:rPr>
              <a:t>. Une cause A déclenche un effet B. Si la causalité est une loi, alors elle suppose implicitement qu'il y a succession : l'effet B vient après la cause A. Voilà des idées auxquelles il est difficile de renoncer.</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r"/>
            <a:endParaRPr lang="fr-FR" sz="600" dirty="0">
              <a:latin typeface="Calibri" panose="020F0502020204030204" pitchFamily="34" charset="0"/>
              <a:ea typeface="Calibri" panose="020F0502020204030204" pitchFamily="34" charset="0"/>
              <a:cs typeface="Times New Roman" panose="02020603050405020304" pitchFamily="18" charset="0"/>
            </a:endParaRPr>
          </a:p>
          <a:p>
            <a:pPr indent="177800" algn="r"/>
            <a:r>
              <a:rPr lang="fr-FR" sz="1300" dirty="0">
                <a:latin typeface="Calibri" panose="020F0502020204030204" pitchFamily="34" charset="0"/>
                <a:ea typeface="Calibri" panose="020F0502020204030204" pitchFamily="34" charset="0"/>
                <a:cs typeface="Times New Roman" panose="02020603050405020304" pitchFamily="18" charset="0"/>
              </a:rPr>
              <a:t>Carlo ROVELLI, Lee SMOLIN, </a:t>
            </a:r>
            <a:r>
              <a:rPr lang="fr-FR" sz="1200" i="1" dirty="0">
                <a:latin typeface="Calibri" panose="020F0502020204030204" pitchFamily="34" charset="0"/>
                <a:ea typeface="Calibri" panose="020F0502020204030204" pitchFamily="34" charset="0"/>
                <a:cs typeface="Times New Roman" panose="02020603050405020304" pitchFamily="18" charset="0"/>
              </a:rPr>
              <a:t>Le temps existe-t-il ? Et si oui, combien ?</a:t>
            </a:r>
            <a:r>
              <a:rPr lang="fr-FR" sz="1300" dirty="0">
                <a:latin typeface="Calibri" panose="020F0502020204030204" pitchFamily="34" charset="0"/>
                <a:ea typeface="Calibri" panose="020F0502020204030204" pitchFamily="34" charset="0"/>
                <a:cs typeface="Times New Roman" panose="02020603050405020304" pitchFamily="18" charset="0"/>
              </a:rPr>
              <a:t>,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propos recueillis par Sven ORTOLI, </a:t>
            </a:r>
            <a:r>
              <a:rPr lang="fr-FR" sz="1300" u="sng" dirty="0">
                <a:latin typeface="Calibri" panose="020F0502020204030204" pitchFamily="34" charset="0"/>
                <a:ea typeface="Calibri" panose="020F0502020204030204" pitchFamily="34" charset="0"/>
                <a:cs typeface="Times New Roman" panose="02020603050405020304" pitchFamily="18" charset="0"/>
              </a:rPr>
              <a:t>Philosophie magazine</a:t>
            </a:r>
            <a:r>
              <a:rPr lang="fr-FR" sz="1300" dirty="0">
                <a:latin typeface="Calibri" panose="020F0502020204030204" pitchFamily="34" charset="0"/>
                <a:ea typeface="Calibri" panose="020F0502020204030204" pitchFamily="34" charset="0"/>
                <a:cs typeface="Times New Roman" panose="02020603050405020304" pitchFamily="18" charset="0"/>
              </a:rPr>
              <a:t>, publié le 4 juillet 2018.</a:t>
            </a:r>
            <a:endParaRPr lang="fr-FR" sz="1200" i="1" dirty="0">
              <a:latin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29DB588F-2E81-FE99-F463-9D86571F4B11}"/>
              </a:ext>
            </a:extLst>
          </p:cNvPr>
          <p:cNvSpPr txBox="1"/>
          <p:nvPr/>
        </p:nvSpPr>
        <p:spPr>
          <a:xfrm>
            <a:off x="9899683" y="1034927"/>
            <a:ext cx="2292317" cy="2492990"/>
          </a:xfrm>
          <a:prstGeom prst="rect">
            <a:avLst/>
          </a:prstGeom>
          <a:noFill/>
        </p:spPr>
        <p:txBody>
          <a:bodyPr wrap="square">
            <a:spAutoFit/>
          </a:bodyPr>
          <a:lstStyle/>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200" b="1" cap="all" dirty="0">
                <a:latin typeface="Calibri" panose="020F0502020204030204" pitchFamily="34" charset="0"/>
                <a:ea typeface="Calibri" panose="020F0502020204030204" pitchFamily="34" charset="0"/>
                <a:cs typeface="Times New Roman" panose="02020603050405020304" pitchFamily="18" charset="0"/>
              </a:rPr>
              <a:t>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BIG BANG :</a:t>
            </a:r>
            <a:r>
              <a:rPr lang="fr-FR" sz="1200" dirty="0">
                <a:effectLst/>
                <a:latin typeface="Calibri" panose="020F0502020204030204" pitchFamily="34" charset="0"/>
                <a:ea typeface="Calibri" panose="020F0502020204030204" pitchFamily="34" charset="0"/>
                <a:cs typeface="Times New Roman" panose="02020603050405020304" pitchFamily="18" charset="0"/>
              </a:rPr>
              <a:t> description mathématique </a:t>
            </a:r>
            <a:r>
              <a:rPr lang="fr-FR" sz="1200" dirty="0">
                <a:latin typeface="Calibri" panose="020F0502020204030204" pitchFamily="34" charset="0"/>
                <a:ea typeface="Calibri" panose="020F0502020204030204" pitchFamily="34" charset="0"/>
                <a:cs typeface="Times New Roman" panose="02020603050405020304" pitchFamily="18" charset="0"/>
              </a:rPr>
              <a:t>développée pour décrire l'origine et l'évolution de l'Univers.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ÉCHELLE COSMOLOGIQUE :</a:t>
            </a:r>
            <a:r>
              <a:rPr lang="fr-FR" sz="1200" dirty="0">
                <a:effectLst/>
                <a:latin typeface="Calibri" panose="020F0502020204030204" pitchFamily="34" charset="0"/>
                <a:ea typeface="Calibri" panose="020F0502020204030204" pitchFamily="34" charset="0"/>
                <a:cs typeface="Times New Roman" panose="02020603050405020304" pitchFamily="18" charset="0"/>
              </a:rPr>
              <a:t> d</a:t>
            </a:r>
            <a:r>
              <a:rPr lang="fr-FR" sz="1200" dirty="0">
                <a:latin typeface="Calibri" panose="020F0502020204030204" pitchFamily="34" charset="0"/>
                <a:ea typeface="Calibri" panose="020F0502020204030204" pitchFamily="34" charset="0"/>
                <a:cs typeface="Times New Roman" panose="02020603050405020304" pitchFamily="18" charset="0"/>
              </a:rPr>
              <a:t>istance entre deux objets célestes distants qui varie avec le temps du fait de l'expansion de l'Univers.</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3  </a:t>
            </a:r>
            <a:r>
              <a:rPr lang="fr-FR" sz="1200" b="1" cap="all" dirty="0">
                <a:latin typeface="Calibri" panose="020F0502020204030204" pitchFamily="34" charset="0"/>
                <a:ea typeface="Calibri" panose="020F0502020204030204" pitchFamily="34" charset="0"/>
                <a:cs typeface="Times New Roman" panose="02020603050405020304" pitchFamily="18" charset="0"/>
              </a:rPr>
              <a:t>STRATES :</a:t>
            </a:r>
            <a:r>
              <a:rPr lang="fr-FR" sz="1200" dirty="0">
                <a:latin typeface="Calibri" panose="020F0502020204030204" pitchFamily="34" charset="0"/>
                <a:ea typeface="Calibri" panose="020F0502020204030204" pitchFamily="34" charset="0"/>
                <a:cs typeface="Times New Roman" panose="02020603050405020304" pitchFamily="18" charset="0"/>
              </a:rPr>
              <a:t> couches parfois sédimentées c’est-à-dire constituées de particules qui se déposent.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ZoneTexte 27">
            <a:extLst>
              <a:ext uri="{FF2B5EF4-FFF2-40B4-BE49-F238E27FC236}">
                <a16:creationId xmlns:a16="http://schemas.microsoft.com/office/drawing/2014/main" id="{40C8F089-A31B-8FA3-2C82-D0D4FF0012B9}"/>
              </a:ext>
            </a:extLst>
          </p:cNvPr>
          <p:cNvSpPr txBox="1"/>
          <p:nvPr/>
        </p:nvSpPr>
        <p:spPr>
          <a:xfrm>
            <a:off x="3485121" y="787911"/>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Un temps, des temps</a:t>
            </a:r>
            <a:endParaRPr lang="fr-FR" sz="2400" dirty="0"/>
          </a:p>
        </p:txBody>
      </p:sp>
      <p:pic>
        <p:nvPicPr>
          <p:cNvPr id="30" name="Image 29">
            <a:hlinkClick r:id="rId2" action="ppaction://hlinksldjump"/>
            <a:extLst>
              <a:ext uri="{FF2B5EF4-FFF2-40B4-BE49-F238E27FC236}">
                <a16:creationId xmlns:a16="http://schemas.microsoft.com/office/drawing/2014/main" id="{2F0A1326-EE67-F3BE-32A6-5DBA2A3966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4" name="ZoneTexte 3">
            <a:extLst>
              <a:ext uri="{FF2B5EF4-FFF2-40B4-BE49-F238E27FC236}">
                <a16:creationId xmlns:a16="http://schemas.microsoft.com/office/drawing/2014/main" id="{7C5C696E-95F4-D2B6-A202-CB0462F0131E}"/>
              </a:ext>
            </a:extLst>
          </p:cNvPr>
          <p:cNvSpPr txBox="1"/>
          <p:nvPr/>
        </p:nvSpPr>
        <p:spPr>
          <a:xfrm>
            <a:off x="1811045" y="1210837"/>
            <a:ext cx="8000508" cy="292388"/>
          </a:xfrm>
          <a:prstGeom prst="rect">
            <a:avLst/>
          </a:prstGeom>
          <a:noFill/>
        </p:spPr>
        <p:txBody>
          <a:bodyPr wrap="square">
            <a:spAutoFit/>
          </a:bodyPr>
          <a:lstStyle/>
          <a:p>
            <a:pPr algn="just"/>
            <a:r>
              <a:rPr lang="fr-FR" sz="1300" i="1" dirty="0">
                <a:latin typeface="Calibri" panose="020F0502020204030204" pitchFamily="34" charset="0"/>
                <a:ea typeface="Calibri" panose="020F0502020204030204" pitchFamily="34" charset="0"/>
                <a:cs typeface="Times New Roman" panose="02020603050405020304" pitchFamily="18" charset="0"/>
              </a:rPr>
              <a:t>Philosophie magazine revient sur des conceptions du temps de deux physiciens. Cet extrait présente ce qui les oppose. </a:t>
            </a:r>
          </a:p>
        </p:txBody>
      </p:sp>
      <p:sp>
        <p:nvSpPr>
          <p:cNvPr id="6" name="ZoneTexte 5">
            <a:extLst>
              <a:ext uri="{FF2B5EF4-FFF2-40B4-BE49-F238E27FC236}">
                <a16:creationId xmlns:a16="http://schemas.microsoft.com/office/drawing/2014/main" id="{E3FFF3C9-61A2-4735-D998-BF796EC1942E}"/>
              </a:ext>
            </a:extLst>
          </p:cNvPr>
          <p:cNvSpPr txBox="1"/>
          <p:nvPr/>
        </p:nvSpPr>
        <p:spPr>
          <a:xfrm>
            <a:off x="55016" y="2453533"/>
            <a:ext cx="1559336" cy="307777"/>
          </a:xfrm>
          <a:prstGeom prst="rect">
            <a:avLst/>
          </a:prstGeom>
          <a:noFill/>
        </p:spPr>
        <p:txBody>
          <a:bodyPr wrap="square">
            <a:spAutoFit/>
          </a:bodyPr>
          <a:lstStyle/>
          <a:p>
            <a:pPr algn="ctr"/>
            <a:r>
              <a:rPr lang="fr-FR" sz="1400" b="1" dirty="0"/>
              <a:t>Lee SMOLIN</a:t>
            </a:r>
          </a:p>
        </p:txBody>
      </p:sp>
      <p:pic>
        <p:nvPicPr>
          <p:cNvPr id="7" name="Image 6">
            <a:extLst>
              <a:ext uri="{FF2B5EF4-FFF2-40B4-BE49-F238E27FC236}">
                <a16:creationId xmlns:a16="http://schemas.microsoft.com/office/drawing/2014/main" id="{771FE611-C222-5976-CEA6-D2E028E6CA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4884" y="1543644"/>
            <a:ext cx="896647" cy="896647"/>
          </a:xfrm>
          <a:prstGeom prst="rect">
            <a:avLst/>
          </a:prstGeom>
        </p:spPr>
      </p:pic>
      <p:sp>
        <p:nvSpPr>
          <p:cNvPr id="8" name="ZoneTexte 7">
            <a:extLst>
              <a:ext uri="{FF2B5EF4-FFF2-40B4-BE49-F238E27FC236}">
                <a16:creationId xmlns:a16="http://schemas.microsoft.com/office/drawing/2014/main" id="{6A1C085B-F6F2-074E-707C-D66968A56F23}"/>
              </a:ext>
            </a:extLst>
          </p:cNvPr>
          <p:cNvSpPr txBox="1"/>
          <p:nvPr/>
        </p:nvSpPr>
        <p:spPr>
          <a:xfrm>
            <a:off x="106630" y="2751336"/>
            <a:ext cx="1281341" cy="369332"/>
          </a:xfrm>
          <a:prstGeom prst="rect">
            <a:avLst/>
          </a:prstGeom>
          <a:noFill/>
        </p:spPr>
        <p:txBody>
          <a:bodyPr wrap="square" rtlCol="0">
            <a:spAutoFit/>
          </a:bodyPr>
          <a:lstStyle/>
          <a:p>
            <a:pPr algn="ctr"/>
            <a:r>
              <a:rPr lang="fr-FR" b="1" dirty="0">
                <a:solidFill>
                  <a:srgbClr val="FF0000"/>
                </a:solidFill>
                <a:latin typeface="Calibri" panose="020F0502020204030204" pitchFamily="34" charset="0"/>
                <a:cs typeface="Calibri" panose="020F0502020204030204" pitchFamily="34" charset="0"/>
              </a:rPr>
              <a:t>(1955-?)</a:t>
            </a:r>
          </a:p>
        </p:txBody>
      </p:sp>
      <p:pic>
        <p:nvPicPr>
          <p:cNvPr id="2" name="Image 1">
            <a:extLst>
              <a:ext uri="{FF2B5EF4-FFF2-40B4-BE49-F238E27FC236}">
                <a16:creationId xmlns:a16="http://schemas.microsoft.com/office/drawing/2014/main" id="{C3CC427A-8A18-7CEA-9B37-7262691E5B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678" y="1532368"/>
            <a:ext cx="517560" cy="257958"/>
          </a:xfrm>
          <a:prstGeom prst="rect">
            <a:avLst/>
          </a:prstGeom>
        </p:spPr>
      </p:pic>
      <p:pic>
        <p:nvPicPr>
          <p:cNvPr id="13" name="Image 12">
            <a:hlinkClick r:id="rId6"/>
            <a:extLst>
              <a:ext uri="{FF2B5EF4-FFF2-40B4-BE49-F238E27FC236}">
                <a16:creationId xmlns:a16="http://schemas.microsoft.com/office/drawing/2014/main" id="{B55A53ED-8EF6-038C-948E-2954E3F3BB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777" y="2110815"/>
            <a:ext cx="336477" cy="336477"/>
          </a:xfrm>
          <a:prstGeom prst="rect">
            <a:avLst/>
          </a:prstGeom>
        </p:spPr>
      </p:pic>
      <p:sp>
        <p:nvSpPr>
          <p:cNvPr id="17" name="ZoneTexte 16">
            <a:extLst>
              <a:ext uri="{FF2B5EF4-FFF2-40B4-BE49-F238E27FC236}">
                <a16:creationId xmlns:a16="http://schemas.microsoft.com/office/drawing/2014/main" id="{D663D18F-692E-330C-F20B-D62F318A6D67}"/>
              </a:ext>
            </a:extLst>
          </p:cNvPr>
          <p:cNvSpPr txBox="1"/>
          <p:nvPr/>
        </p:nvSpPr>
        <p:spPr>
          <a:xfrm>
            <a:off x="-9995" y="3082486"/>
            <a:ext cx="1892249" cy="861774"/>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Physicien, Écrivain,</a:t>
            </a:r>
          </a:p>
          <a:p>
            <a:pPr algn="ctr"/>
            <a:r>
              <a:rPr lang="fr-FR" sz="1200" b="1" dirty="0">
                <a:solidFill>
                  <a:srgbClr val="FFFF00"/>
                </a:solidFill>
                <a:latin typeface="Calibri" panose="020F0502020204030204" pitchFamily="34" charset="0"/>
                <a:cs typeface="Calibri" panose="020F0502020204030204" pitchFamily="34" charset="0"/>
              </a:rPr>
              <a:t>Un des fondateurs de la Physique quantique à boucle</a:t>
            </a:r>
          </a:p>
        </p:txBody>
      </p:sp>
      <p:sp>
        <p:nvSpPr>
          <p:cNvPr id="19" name="ZoneTexte 18">
            <a:extLst>
              <a:ext uri="{FF2B5EF4-FFF2-40B4-BE49-F238E27FC236}">
                <a16:creationId xmlns:a16="http://schemas.microsoft.com/office/drawing/2014/main" id="{3ED971BC-26F1-DA62-9F64-BAB3A196BB43}"/>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9" name="ZoneTexte 8">
            <a:extLst>
              <a:ext uri="{FF2B5EF4-FFF2-40B4-BE49-F238E27FC236}">
                <a16:creationId xmlns:a16="http://schemas.microsoft.com/office/drawing/2014/main" id="{591EB506-B028-035B-4A54-9AF2086A9976}"/>
              </a:ext>
            </a:extLst>
          </p:cNvPr>
          <p:cNvSpPr txBox="1"/>
          <p:nvPr/>
        </p:nvSpPr>
        <p:spPr>
          <a:xfrm>
            <a:off x="76942" y="383566"/>
            <a:ext cx="3616169"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2</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Espace et Temps</a:t>
            </a:r>
          </a:p>
        </p:txBody>
      </p:sp>
      <p:grpSp>
        <p:nvGrpSpPr>
          <p:cNvPr id="3" name="Groupe 2">
            <a:extLst>
              <a:ext uri="{FF2B5EF4-FFF2-40B4-BE49-F238E27FC236}">
                <a16:creationId xmlns:a16="http://schemas.microsoft.com/office/drawing/2014/main" id="{9F4F9509-8210-E2C2-132A-36CB82369BA3}"/>
              </a:ext>
            </a:extLst>
          </p:cNvPr>
          <p:cNvGrpSpPr/>
          <p:nvPr/>
        </p:nvGrpSpPr>
        <p:grpSpPr>
          <a:xfrm>
            <a:off x="274884" y="873565"/>
            <a:ext cx="1113087" cy="496693"/>
            <a:chOff x="5420375" y="-32725"/>
            <a:chExt cx="1113087" cy="496693"/>
          </a:xfrm>
        </p:grpSpPr>
        <p:pic>
          <p:nvPicPr>
            <p:cNvPr id="11" name="Image 10">
              <a:hlinkClick r:id="rId8" action="ppaction://hlinksldjump"/>
              <a:extLst>
                <a:ext uri="{FF2B5EF4-FFF2-40B4-BE49-F238E27FC236}">
                  <a16:creationId xmlns:a16="http://schemas.microsoft.com/office/drawing/2014/main" id="{F493649B-77CF-DAA9-9E29-1AE356AF83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12" name="ZoneTexte 11">
              <a:extLst>
                <a:ext uri="{FF2B5EF4-FFF2-40B4-BE49-F238E27FC236}">
                  <a16:creationId xmlns:a16="http://schemas.microsoft.com/office/drawing/2014/main" id="{507C3DE8-1C3F-1B03-BABB-7D701E328763}"/>
                </a:ext>
              </a:extLst>
            </p:cNvPr>
            <p:cNvSpPr txBox="1"/>
            <p:nvPr/>
          </p:nvSpPr>
          <p:spPr>
            <a:xfrm>
              <a:off x="5647938" y="-21678"/>
              <a:ext cx="885524" cy="48564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Physique</a:t>
              </a:r>
            </a:p>
            <a:p>
              <a:pPr algn="ctr">
                <a:lnSpc>
                  <a:spcPts val="1000"/>
                </a:lnSpc>
              </a:pPr>
              <a:r>
                <a:rPr lang="fr-FR" sz="1200" b="1" dirty="0">
                  <a:latin typeface="Calibri" panose="020F0502020204030204" pitchFamily="34" charset="0"/>
                  <a:cs typeface="Calibri" panose="020F0502020204030204" pitchFamily="34" charset="0"/>
                </a:rPr>
                <a:t>quantique</a:t>
              </a:r>
            </a:p>
            <a:p>
              <a:pPr algn="ctr">
                <a:lnSpc>
                  <a:spcPts val="1000"/>
                </a:lnSpc>
              </a:pPr>
              <a:r>
                <a:rPr lang="fr-FR" sz="1200" b="1" dirty="0">
                  <a:latin typeface="Calibri" panose="020F0502020204030204" pitchFamily="34" charset="0"/>
                  <a:cs typeface="Calibri" panose="020F0502020204030204" pitchFamily="34" charset="0"/>
                </a:rPr>
                <a:t>à boucles</a:t>
              </a:r>
            </a:p>
          </p:txBody>
        </p:sp>
        <p:pic>
          <p:nvPicPr>
            <p:cNvPr id="15" name="Image 14">
              <a:hlinkClick r:id="rId8" action="ppaction://hlinksldjump"/>
              <a:extLst>
                <a:ext uri="{FF2B5EF4-FFF2-40B4-BE49-F238E27FC236}">
                  <a16:creationId xmlns:a16="http://schemas.microsoft.com/office/drawing/2014/main" id="{0F8F32B1-B111-50DF-2909-428E85831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
        <p:nvSpPr>
          <p:cNvPr id="16" name="ZoneTexte 15">
            <a:extLst>
              <a:ext uri="{FF2B5EF4-FFF2-40B4-BE49-F238E27FC236}">
                <a16:creationId xmlns:a16="http://schemas.microsoft.com/office/drawing/2014/main" id="{0FD44257-A260-F889-AF6F-5C85CBE6FDCB}"/>
              </a:ext>
            </a:extLst>
          </p:cNvPr>
          <p:cNvSpPr txBox="1"/>
          <p:nvPr/>
        </p:nvSpPr>
        <p:spPr>
          <a:xfrm>
            <a:off x="1811044" y="4876742"/>
            <a:ext cx="7270812" cy="338554"/>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15 )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7</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Quel </a:t>
            </a:r>
            <a:r>
              <a:rPr lang="fr-FR" sz="1600" b="1" dirty="0">
                <a:latin typeface="Calibri" panose="020F0502020204030204" pitchFamily="34" charset="0"/>
                <a:cs typeface="Calibri" panose="020F0502020204030204" pitchFamily="34" charset="0"/>
              </a:rPr>
              <a:t>grand principe</a:t>
            </a:r>
            <a:r>
              <a:rPr lang="fr-FR" sz="1600" dirty="0">
                <a:latin typeface="Calibri" panose="020F0502020204030204" pitchFamily="34" charset="0"/>
                <a:cs typeface="Calibri" panose="020F0502020204030204" pitchFamily="34" charset="0"/>
              </a:rPr>
              <a:t> défend </a:t>
            </a:r>
            <a:r>
              <a:rPr lang="fr-FR" sz="1600" b="1" dirty="0">
                <a:latin typeface="Calibri" panose="020F0502020204030204" pitchFamily="34" charset="0"/>
                <a:cs typeface="Calibri" panose="020F0502020204030204" pitchFamily="34" charset="0"/>
              </a:rPr>
              <a:t>L. SMOLIN</a:t>
            </a:r>
            <a:r>
              <a:rPr lang="fr-FR" sz="1600" dirty="0">
                <a:latin typeface="Calibri" panose="020F0502020204030204" pitchFamily="34" charset="0"/>
                <a:cs typeface="Calibri" panose="020F0502020204030204" pitchFamily="34" charset="0"/>
              </a:rPr>
              <a:t> à propos du temps ?</a:t>
            </a:r>
          </a:p>
        </p:txBody>
      </p:sp>
      <p:sp>
        <p:nvSpPr>
          <p:cNvPr id="18" name="ZoneTexte 17">
            <a:extLst>
              <a:ext uri="{FF2B5EF4-FFF2-40B4-BE49-F238E27FC236}">
                <a16:creationId xmlns:a16="http://schemas.microsoft.com/office/drawing/2014/main" id="{864F810F-DD05-2E4F-1465-1520109DBBFB}"/>
              </a:ext>
            </a:extLst>
          </p:cNvPr>
          <p:cNvSpPr txBox="1"/>
          <p:nvPr/>
        </p:nvSpPr>
        <p:spPr>
          <a:xfrm>
            <a:off x="1811043" y="5200007"/>
            <a:ext cx="6187738" cy="584775"/>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L. SMOLIN défend un </a:t>
            </a:r>
            <a:r>
              <a:rPr lang="fr-FR" sz="1600" b="1" dirty="0">
                <a:solidFill>
                  <a:srgbClr val="FFFF00"/>
                </a:solidFill>
                <a:latin typeface="Calibri" panose="020F0502020204030204" pitchFamily="34" charset="0"/>
                <a:cs typeface="Calibri" panose="020F0502020204030204" pitchFamily="34" charset="0"/>
              </a:rPr>
              <a:t>principe de causalité</a:t>
            </a:r>
            <a:r>
              <a:rPr lang="fr-FR" sz="1600" dirty="0">
                <a:solidFill>
                  <a:srgbClr val="FFFF00"/>
                </a:solidFill>
                <a:latin typeface="Calibri" panose="020F0502020204030204" pitchFamily="34" charset="0"/>
                <a:cs typeface="Calibri" panose="020F0502020204030204" pitchFamily="34" charset="0"/>
              </a:rPr>
              <a:t>, d’enchaînements des événements entre eux qui créent une Histoire et fabriquent l’</a:t>
            </a:r>
            <a:r>
              <a:rPr lang="fr-FR" sz="1600" b="1" dirty="0">
                <a:solidFill>
                  <a:srgbClr val="FFFF00"/>
                </a:solidFill>
                <a:latin typeface="Calibri" panose="020F0502020204030204" pitchFamily="34" charset="0"/>
                <a:cs typeface="Calibri" panose="020F0502020204030204" pitchFamily="34" charset="0"/>
              </a:rPr>
              <a:t>évolution</a:t>
            </a:r>
            <a:r>
              <a:rPr lang="fr-FR" sz="1600" dirty="0">
                <a:solidFill>
                  <a:srgbClr val="FFFF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9613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1000"/>
                                        <p:tgtEl>
                                          <p:spTgt spid="4"/>
                                        </p:tgtEl>
                                      </p:cBhvr>
                                    </p:animEffect>
                                    <p:anim calcmode="lin" valueType="num">
                                      <p:cBhvr>
                                        <p:cTn id="63" dur="1000" fill="hold"/>
                                        <p:tgtEl>
                                          <p:spTgt spid="4"/>
                                        </p:tgtEl>
                                        <p:attrNameLst>
                                          <p:attrName>ppt_x</p:attrName>
                                        </p:attrNameLst>
                                      </p:cBhvr>
                                      <p:tavLst>
                                        <p:tav tm="0">
                                          <p:val>
                                            <p:strVal val="#ppt_x"/>
                                          </p:val>
                                        </p:tav>
                                        <p:tav tm="100000">
                                          <p:val>
                                            <p:strVal val="#ppt_x"/>
                                          </p:val>
                                        </p:tav>
                                      </p:tavLst>
                                    </p:anim>
                                    <p:anim calcmode="lin" valueType="num">
                                      <p:cBhvr>
                                        <p:cTn id="6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3" grpId="0"/>
      <p:bldP spid="28" grpId="0"/>
      <p:bldP spid="4" grpId="0"/>
      <p:bldP spid="6" grpId="0"/>
      <p:bldP spid="8" grpId="0"/>
      <p:bldP spid="17" grpId="0"/>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1EEE626-6CF4-6A65-8234-8E499361EBB8}"/>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826048F9-1BB9-37FA-382B-41A3BCAD71DC}"/>
              </a:ext>
            </a:extLst>
          </p:cNvPr>
          <p:cNvSpPr txBox="1"/>
          <p:nvPr/>
        </p:nvSpPr>
        <p:spPr>
          <a:xfrm>
            <a:off x="55016" y="2449869"/>
            <a:ext cx="1559336" cy="307777"/>
          </a:xfrm>
          <a:prstGeom prst="rect">
            <a:avLst/>
          </a:prstGeom>
          <a:noFill/>
        </p:spPr>
        <p:txBody>
          <a:bodyPr wrap="square">
            <a:spAutoFit/>
          </a:bodyPr>
          <a:lstStyle/>
          <a:p>
            <a:pPr algn="ctr"/>
            <a:r>
              <a:rPr lang="fr-FR" sz="1400" b="1" dirty="0"/>
              <a:t>Carlo ROVELLI</a:t>
            </a:r>
          </a:p>
        </p:txBody>
      </p:sp>
      <p:pic>
        <p:nvPicPr>
          <p:cNvPr id="14" name="Image 13">
            <a:extLst>
              <a:ext uri="{FF2B5EF4-FFF2-40B4-BE49-F238E27FC236}">
                <a16:creationId xmlns:a16="http://schemas.microsoft.com/office/drawing/2014/main" id="{93EE2441-FE48-E925-0DD7-A6BE8296D2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4884" y="1539980"/>
            <a:ext cx="896647" cy="896647"/>
          </a:xfrm>
          <a:prstGeom prst="rect">
            <a:avLst/>
          </a:prstGeom>
        </p:spPr>
      </p:pic>
      <p:sp>
        <p:nvSpPr>
          <p:cNvPr id="21" name="ZoneTexte 20">
            <a:extLst>
              <a:ext uri="{FF2B5EF4-FFF2-40B4-BE49-F238E27FC236}">
                <a16:creationId xmlns:a16="http://schemas.microsoft.com/office/drawing/2014/main" id="{A4EA5D71-2C49-E3DD-E5BB-F0031B9B2D6B}"/>
              </a:ext>
            </a:extLst>
          </p:cNvPr>
          <p:cNvSpPr txBox="1"/>
          <p:nvPr/>
        </p:nvSpPr>
        <p:spPr>
          <a:xfrm>
            <a:off x="106630" y="2747672"/>
            <a:ext cx="1281341" cy="369332"/>
          </a:xfrm>
          <a:prstGeom prst="rect">
            <a:avLst/>
          </a:prstGeom>
          <a:noFill/>
        </p:spPr>
        <p:txBody>
          <a:bodyPr wrap="square" rtlCol="0">
            <a:spAutoFit/>
          </a:bodyPr>
          <a:lstStyle/>
          <a:p>
            <a:pPr algn="ctr"/>
            <a:r>
              <a:rPr lang="fr-FR" b="1" dirty="0">
                <a:solidFill>
                  <a:srgbClr val="FF0000"/>
                </a:solidFill>
                <a:latin typeface="Calibri" panose="020F0502020204030204" pitchFamily="34" charset="0"/>
                <a:cs typeface="Calibri" panose="020F0502020204030204" pitchFamily="34" charset="0"/>
              </a:rPr>
              <a:t>(1956-?)</a:t>
            </a:r>
          </a:p>
        </p:txBody>
      </p:sp>
      <p:sp>
        <p:nvSpPr>
          <p:cNvPr id="22" name="ZoneTexte 21">
            <a:extLst>
              <a:ext uri="{FF2B5EF4-FFF2-40B4-BE49-F238E27FC236}">
                <a16:creationId xmlns:a16="http://schemas.microsoft.com/office/drawing/2014/main" id="{257C89B7-0595-8C05-6594-8CF51643BD09}"/>
              </a:ext>
            </a:extLst>
          </p:cNvPr>
          <p:cNvSpPr txBox="1"/>
          <p:nvPr/>
        </p:nvSpPr>
        <p:spPr>
          <a:xfrm>
            <a:off x="46138" y="3108126"/>
            <a:ext cx="1892249" cy="861774"/>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Physicien, Philosophe,</a:t>
            </a:r>
          </a:p>
          <a:p>
            <a:pPr algn="ctr"/>
            <a:r>
              <a:rPr lang="fr-FR" sz="1200" b="1" dirty="0">
                <a:solidFill>
                  <a:srgbClr val="FFFF00"/>
                </a:solidFill>
                <a:latin typeface="Calibri" panose="020F0502020204030204" pitchFamily="34" charset="0"/>
                <a:cs typeface="Calibri" panose="020F0502020204030204" pitchFamily="34" charset="0"/>
              </a:rPr>
              <a:t>Un des fondateurs de la Physique quantique à boucle</a:t>
            </a:r>
          </a:p>
        </p:txBody>
      </p:sp>
      <p:pic>
        <p:nvPicPr>
          <p:cNvPr id="24" name="Image 23">
            <a:extLst>
              <a:ext uri="{FF2B5EF4-FFF2-40B4-BE49-F238E27FC236}">
                <a16:creationId xmlns:a16="http://schemas.microsoft.com/office/drawing/2014/main" id="{33F0FFC5-C4C4-D848-BD42-C9FF5BE726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5398" y="1528230"/>
            <a:ext cx="378953" cy="252100"/>
          </a:xfrm>
          <a:prstGeom prst="rect">
            <a:avLst/>
          </a:prstGeom>
        </p:spPr>
      </p:pic>
      <p:pic>
        <p:nvPicPr>
          <p:cNvPr id="25" name="Image 24">
            <a:hlinkClick r:id="rId4"/>
            <a:extLst>
              <a:ext uri="{FF2B5EF4-FFF2-40B4-BE49-F238E27FC236}">
                <a16:creationId xmlns:a16="http://schemas.microsoft.com/office/drawing/2014/main" id="{97607A79-EB4A-4BFB-BCE1-57BA4751C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409" y="2072246"/>
            <a:ext cx="336477" cy="336477"/>
          </a:xfrm>
          <a:prstGeom prst="rect">
            <a:avLst/>
          </a:prstGeom>
        </p:spPr>
      </p:pic>
      <p:sp>
        <p:nvSpPr>
          <p:cNvPr id="5" name="ZoneTexte 4">
            <a:extLst>
              <a:ext uri="{FF2B5EF4-FFF2-40B4-BE49-F238E27FC236}">
                <a16:creationId xmlns:a16="http://schemas.microsoft.com/office/drawing/2014/main" id="{6BE43125-5FA4-2D6A-1856-13ADDA583BEB}"/>
              </a:ext>
            </a:extLst>
          </p:cNvPr>
          <p:cNvSpPr txBox="1"/>
          <p:nvPr/>
        </p:nvSpPr>
        <p:spPr>
          <a:xfrm>
            <a:off x="1817370" y="834078"/>
            <a:ext cx="1691489" cy="369332"/>
          </a:xfrm>
          <a:prstGeom prst="rect">
            <a:avLst/>
          </a:prstGeom>
          <a:noFill/>
        </p:spPr>
        <p:txBody>
          <a:bodyPr wrap="none" rtlCol="0">
            <a:spAutoFit/>
          </a:bodyPr>
          <a:lstStyle/>
          <a:p>
            <a:r>
              <a:rPr lang="fr-FR" b="1" dirty="0">
                <a:solidFill>
                  <a:srgbClr val="FF0000"/>
                </a:solidFill>
              </a:rPr>
              <a:t>DOCUMENT 7</a:t>
            </a:r>
          </a:p>
        </p:txBody>
      </p:sp>
      <p:sp>
        <p:nvSpPr>
          <p:cNvPr id="20" name="ZoneTexte 19">
            <a:extLst>
              <a:ext uri="{FF2B5EF4-FFF2-40B4-BE49-F238E27FC236}">
                <a16:creationId xmlns:a16="http://schemas.microsoft.com/office/drawing/2014/main" id="{23E77E4D-4B05-ABD6-3E7A-E46892EBC4A9}"/>
              </a:ext>
            </a:extLst>
          </p:cNvPr>
          <p:cNvSpPr txBox="1"/>
          <p:nvPr/>
        </p:nvSpPr>
        <p:spPr>
          <a:xfrm>
            <a:off x="1811045" y="1532368"/>
            <a:ext cx="8088638" cy="3585597"/>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Les physiciens Lee SMOLIN et Carlo ROVELLI ont longtemps travaillé ensemble avant de diverger sur le problème de la nature du « temps ». Pour le premier, le « temps » existe vraiment. Pour le second, nous avons plutôt affaire à plusieurs couches de temps. Un désaccord qui ranime l'un des plus vieux débats de la métaphysique mais aussi nos émotions devant le futur et la mort.</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 R. :</a:t>
            </a:r>
            <a:r>
              <a:rPr lang="fr-FR" sz="1300" dirty="0">
                <a:latin typeface="Calibri" panose="020F0502020204030204" pitchFamily="34" charset="0"/>
                <a:ea typeface="Calibri" panose="020F0502020204030204" pitchFamily="34" charset="0"/>
                <a:cs typeface="Times New Roman" panose="02020603050405020304" pitchFamily="18" charset="0"/>
              </a:rPr>
              <a:t> Voici la manière dont, moi, je vois le problème. La notion de « temps » est complexe, composée de plusieurs couches. Une couche du </a:t>
            </a:r>
            <a:r>
              <a:rPr lang="fr-FR" sz="1300" b="1" dirty="0">
                <a:latin typeface="Calibri" panose="020F0502020204030204" pitchFamily="34" charset="0"/>
                <a:ea typeface="Calibri" panose="020F0502020204030204" pitchFamily="34" charset="0"/>
                <a:cs typeface="Times New Roman" panose="02020603050405020304" pitchFamily="18" charset="0"/>
              </a:rPr>
              <a:t>temps est liée à notre cerveau</a:t>
            </a:r>
            <a:r>
              <a:rPr lang="fr-FR" sz="1300" dirty="0">
                <a:latin typeface="Calibri" panose="020F0502020204030204" pitchFamily="34" charset="0"/>
                <a:ea typeface="Calibri" panose="020F0502020204030204" pitchFamily="34" charset="0"/>
                <a:cs typeface="Times New Roman" panose="02020603050405020304" pitchFamily="18" charset="0"/>
              </a:rPr>
              <a:t> : nous sentons, dans notre conscience, le temps passer.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Il existe une autre couche qui renvoie aux </a:t>
            </a:r>
            <a:r>
              <a:rPr lang="fr-FR" sz="1300" b="1" dirty="0">
                <a:latin typeface="Calibri" panose="020F0502020204030204" pitchFamily="34" charset="0"/>
                <a:ea typeface="Calibri" panose="020F0502020204030204" pitchFamily="34" charset="0"/>
                <a:cs typeface="Times New Roman" panose="02020603050405020304" pitchFamily="18" charset="0"/>
              </a:rPr>
              <a:t>phénomènes irréversibles</a:t>
            </a:r>
            <a:r>
              <a:rPr lang="fr-FR" sz="1300" dirty="0">
                <a:latin typeface="Calibri" panose="020F0502020204030204" pitchFamily="34" charset="0"/>
                <a:ea typeface="Calibri" panose="020F0502020204030204" pitchFamily="34" charset="0"/>
                <a:cs typeface="Times New Roman" panose="02020603050405020304" pitchFamily="18" charset="0"/>
              </a:rPr>
              <a:t>. Une casserole pleine d'eau mise sur le feu va bouillir : c'est un phénomène temporel, mais d'une autre nature que le temps interne à la conscience. En outre, il existe des </a:t>
            </a:r>
            <a:r>
              <a:rPr lang="fr-FR" sz="1300" b="1" dirty="0">
                <a:latin typeface="Calibri" panose="020F0502020204030204" pitchFamily="34" charset="0"/>
                <a:ea typeface="Calibri" panose="020F0502020204030204" pitchFamily="34" charset="0"/>
                <a:cs typeface="Times New Roman" panose="02020603050405020304" pitchFamily="18" charset="0"/>
              </a:rPr>
              <a:t>changements à l'échelle cosmologique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a:t>
            </a:r>
            <a:r>
              <a:rPr lang="fr-FR" sz="1300" dirty="0">
                <a:latin typeface="Calibri" panose="020F0502020204030204" pitchFamily="34" charset="0"/>
                <a:ea typeface="Calibri" panose="020F0502020204030204" pitchFamily="34" charset="0"/>
                <a:cs typeface="Times New Roman" panose="02020603050405020304" pitchFamily="18" charset="0"/>
              </a:rPr>
              <a:t> que nous ne pouvons pas éprouver ni percevoir à notre échelle.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Ces différentes couches sont liées entre elles, elles communiquent, elles sont sédimentées comme des strates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lang="fr-FR" sz="1300" dirty="0">
                <a:latin typeface="Calibri" panose="020F0502020204030204" pitchFamily="34" charset="0"/>
                <a:ea typeface="Calibri" panose="020F0502020204030204" pitchFamily="34" charset="0"/>
                <a:cs typeface="Times New Roman" panose="02020603050405020304" pitchFamily="18" charset="0"/>
              </a:rPr>
              <a:t>, et parler du « temps » au singulier, c'est une manière imprécise de désigner l'ensemble de ces couches.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Si quelqu'un vous demande quand les premières cités sont apparues, sa question est imprécise.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Qu'est-ce qu'il entend par « cité » : le premier hameau, le premier village, la première ville, la première capitale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La réponse adaptée dépend de l'échelle, et, à mon sens, il en va de même pour le temps.</a:t>
            </a:r>
          </a:p>
          <a:p>
            <a:pPr indent="177800" algn="r"/>
            <a:endParaRPr lang="fr-FR" sz="600" dirty="0">
              <a:latin typeface="Calibri" panose="020F0502020204030204" pitchFamily="34" charset="0"/>
              <a:ea typeface="Calibri" panose="020F0502020204030204" pitchFamily="34" charset="0"/>
              <a:cs typeface="Times New Roman" panose="02020603050405020304" pitchFamily="18" charset="0"/>
            </a:endParaRPr>
          </a:p>
          <a:p>
            <a:pPr indent="177800" algn="r"/>
            <a:r>
              <a:rPr lang="fr-FR" sz="1300" dirty="0">
                <a:latin typeface="Calibri" panose="020F0502020204030204" pitchFamily="34" charset="0"/>
                <a:ea typeface="Calibri" panose="020F0502020204030204" pitchFamily="34" charset="0"/>
                <a:cs typeface="Times New Roman" panose="02020603050405020304" pitchFamily="18" charset="0"/>
              </a:rPr>
              <a:t>Carlo ROVELLI, Lee SMOLIN, </a:t>
            </a:r>
            <a:r>
              <a:rPr lang="fr-FR" sz="1200" i="1" dirty="0">
                <a:latin typeface="Calibri" panose="020F0502020204030204" pitchFamily="34" charset="0"/>
                <a:ea typeface="Calibri" panose="020F0502020204030204" pitchFamily="34" charset="0"/>
                <a:cs typeface="Times New Roman" panose="02020603050405020304" pitchFamily="18" charset="0"/>
              </a:rPr>
              <a:t>Le temps existe-t-il ? Et si oui, combien ?</a:t>
            </a:r>
            <a:r>
              <a:rPr lang="fr-FR" sz="1300" dirty="0">
                <a:latin typeface="Calibri" panose="020F0502020204030204" pitchFamily="34" charset="0"/>
                <a:ea typeface="Calibri" panose="020F0502020204030204" pitchFamily="34" charset="0"/>
                <a:cs typeface="Times New Roman" panose="02020603050405020304" pitchFamily="18" charset="0"/>
              </a:rPr>
              <a:t>,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propos recueillis par Sven ORTOLI, </a:t>
            </a:r>
            <a:r>
              <a:rPr lang="fr-FR" sz="1300" u="sng" dirty="0">
                <a:latin typeface="Calibri" panose="020F0502020204030204" pitchFamily="34" charset="0"/>
                <a:ea typeface="Calibri" panose="020F0502020204030204" pitchFamily="34" charset="0"/>
                <a:cs typeface="Times New Roman" panose="02020603050405020304" pitchFamily="18" charset="0"/>
              </a:rPr>
              <a:t>Philosophie magazine</a:t>
            </a:r>
            <a:r>
              <a:rPr lang="fr-FR" sz="1300" dirty="0">
                <a:latin typeface="Calibri" panose="020F0502020204030204" pitchFamily="34" charset="0"/>
                <a:ea typeface="Calibri" panose="020F0502020204030204" pitchFamily="34" charset="0"/>
                <a:cs typeface="Times New Roman" panose="02020603050405020304" pitchFamily="18" charset="0"/>
              </a:rPr>
              <a:t>, publié le 4 juillet 2018.</a:t>
            </a:r>
            <a:endParaRPr lang="fr-FR" sz="1200" i="1" dirty="0">
              <a:latin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AAEA101F-AF53-9AA4-2F3D-9F1164B87F48}"/>
              </a:ext>
            </a:extLst>
          </p:cNvPr>
          <p:cNvSpPr txBox="1"/>
          <p:nvPr/>
        </p:nvSpPr>
        <p:spPr>
          <a:xfrm>
            <a:off x="9899683" y="1034927"/>
            <a:ext cx="2292317" cy="2492990"/>
          </a:xfrm>
          <a:prstGeom prst="rect">
            <a:avLst/>
          </a:prstGeom>
          <a:noFill/>
        </p:spPr>
        <p:txBody>
          <a:bodyPr wrap="square">
            <a:spAutoFit/>
          </a:bodyPr>
          <a:lstStyle/>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200" b="1" cap="all" dirty="0">
                <a:latin typeface="Calibri" panose="020F0502020204030204" pitchFamily="34" charset="0"/>
                <a:ea typeface="Calibri" panose="020F0502020204030204" pitchFamily="34" charset="0"/>
                <a:cs typeface="Times New Roman" panose="02020603050405020304" pitchFamily="18" charset="0"/>
              </a:rPr>
              <a:t>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BIG BANG :</a:t>
            </a:r>
            <a:r>
              <a:rPr lang="fr-FR" sz="1200" dirty="0">
                <a:effectLst/>
                <a:latin typeface="Calibri" panose="020F0502020204030204" pitchFamily="34" charset="0"/>
                <a:ea typeface="Calibri" panose="020F0502020204030204" pitchFamily="34" charset="0"/>
                <a:cs typeface="Times New Roman" panose="02020603050405020304" pitchFamily="18" charset="0"/>
              </a:rPr>
              <a:t> description mathématique </a:t>
            </a:r>
            <a:r>
              <a:rPr lang="fr-FR" sz="1200" dirty="0">
                <a:latin typeface="Calibri" panose="020F0502020204030204" pitchFamily="34" charset="0"/>
                <a:ea typeface="Calibri" panose="020F0502020204030204" pitchFamily="34" charset="0"/>
                <a:cs typeface="Times New Roman" panose="02020603050405020304" pitchFamily="18" charset="0"/>
              </a:rPr>
              <a:t>développée pour décrire l'origine et l'évolution de l'Univers.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ÉCHELLE COSMOLOGIQUE :</a:t>
            </a:r>
            <a:r>
              <a:rPr lang="fr-FR" sz="1200" dirty="0">
                <a:effectLst/>
                <a:latin typeface="Calibri" panose="020F0502020204030204" pitchFamily="34" charset="0"/>
                <a:ea typeface="Calibri" panose="020F0502020204030204" pitchFamily="34" charset="0"/>
                <a:cs typeface="Times New Roman" panose="02020603050405020304" pitchFamily="18" charset="0"/>
              </a:rPr>
              <a:t> d</a:t>
            </a:r>
            <a:r>
              <a:rPr lang="fr-FR" sz="1200" dirty="0">
                <a:latin typeface="Calibri" panose="020F0502020204030204" pitchFamily="34" charset="0"/>
                <a:ea typeface="Calibri" panose="020F0502020204030204" pitchFamily="34" charset="0"/>
                <a:cs typeface="Times New Roman" panose="02020603050405020304" pitchFamily="18" charset="0"/>
              </a:rPr>
              <a:t>istance entre deux objets célestes distants qui varie avec le temps du fait de l'expansion de l'Univers.</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3  </a:t>
            </a:r>
            <a:r>
              <a:rPr lang="fr-FR" sz="1200" b="1" cap="all" dirty="0">
                <a:latin typeface="Calibri" panose="020F0502020204030204" pitchFamily="34" charset="0"/>
                <a:ea typeface="Calibri" panose="020F0502020204030204" pitchFamily="34" charset="0"/>
                <a:cs typeface="Times New Roman" panose="02020603050405020304" pitchFamily="18" charset="0"/>
              </a:rPr>
              <a:t>STRATES :</a:t>
            </a:r>
            <a:r>
              <a:rPr lang="fr-FR" sz="1200" dirty="0">
                <a:latin typeface="Calibri" panose="020F0502020204030204" pitchFamily="34" charset="0"/>
                <a:ea typeface="Calibri" panose="020F0502020204030204" pitchFamily="34" charset="0"/>
                <a:cs typeface="Times New Roman" panose="02020603050405020304" pitchFamily="18" charset="0"/>
              </a:rPr>
              <a:t> couches parfois sédimentées c’est-à-dire constituées de particules qui se déposent.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ZoneTexte 27">
            <a:extLst>
              <a:ext uri="{FF2B5EF4-FFF2-40B4-BE49-F238E27FC236}">
                <a16:creationId xmlns:a16="http://schemas.microsoft.com/office/drawing/2014/main" id="{193DD99A-6679-7814-1F69-46E31BB0CABB}"/>
              </a:ext>
            </a:extLst>
          </p:cNvPr>
          <p:cNvSpPr txBox="1"/>
          <p:nvPr/>
        </p:nvSpPr>
        <p:spPr>
          <a:xfrm>
            <a:off x="3485121" y="787911"/>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Un temps, des temps</a:t>
            </a:r>
            <a:endParaRPr lang="fr-FR" sz="2400" dirty="0"/>
          </a:p>
        </p:txBody>
      </p:sp>
      <p:pic>
        <p:nvPicPr>
          <p:cNvPr id="30" name="Image 29">
            <a:hlinkClick r:id="rId6" action="ppaction://hlinksldjump"/>
            <a:extLst>
              <a:ext uri="{FF2B5EF4-FFF2-40B4-BE49-F238E27FC236}">
                <a16:creationId xmlns:a16="http://schemas.microsoft.com/office/drawing/2014/main" id="{5886CF36-D156-2D96-049D-5ABAFD9B9E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4" name="ZoneTexte 3">
            <a:extLst>
              <a:ext uri="{FF2B5EF4-FFF2-40B4-BE49-F238E27FC236}">
                <a16:creationId xmlns:a16="http://schemas.microsoft.com/office/drawing/2014/main" id="{ADB63ACD-ED4C-83EE-92AE-6CCB9AEBAA76}"/>
              </a:ext>
            </a:extLst>
          </p:cNvPr>
          <p:cNvSpPr txBox="1"/>
          <p:nvPr/>
        </p:nvSpPr>
        <p:spPr>
          <a:xfrm>
            <a:off x="1811045" y="1210837"/>
            <a:ext cx="8000508" cy="292388"/>
          </a:xfrm>
          <a:prstGeom prst="rect">
            <a:avLst/>
          </a:prstGeom>
          <a:noFill/>
        </p:spPr>
        <p:txBody>
          <a:bodyPr wrap="square">
            <a:spAutoFit/>
          </a:bodyPr>
          <a:lstStyle/>
          <a:p>
            <a:pPr algn="just"/>
            <a:r>
              <a:rPr lang="fr-FR" sz="1300" i="1" dirty="0">
                <a:latin typeface="Calibri" panose="020F0502020204030204" pitchFamily="34" charset="0"/>
                <a:ea typeface="Calibri" panose="020F0502020204030204" pitchFamily="34" charset="0"/>
                <a:cs typeface="Times New Roman" panose="02020603050405020304" pitchFamily="18" charset="0"/>
              </a:rPr>
              <a:t>Philosophie magazine revient sur des conceptions du temps de deux physiciens. Cet extrait présente ce qui les oppose. </a:t>
            </a:r>
          </a:p>
        </p:txBody>
      </p:sp>
      <p:sp>
        <p:nvSpPr>
          <p:cNvPr id="19" name="ZoneTexte 18">
            <a:extLst>
              <a:ext uri="{FF2B5EF4-FFF2-40B4-BE49-F238E27FC236}">
                <a16:creationId xmlns:a16="http://schemas.microsoft.com/office/drawing/2014/main" id="{68BCBBC5-F4B9-23D6-345D-6C4FFCC8B756}"/>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9" name="ZoneTexte 8">
            <a:extLst>
              <a:ext uri="{FF2B5EF4-FFF2-40B4-BE49-F238E27FC236}">
                <a16:creationId xmlns:a16="http://schemas.microsoft.com/office/drawing/2014/main" id="{4D2AB245-6995-0EC9-8A89-418593648783}"/>
              </a:ext>
            </a:extLst>
          </p:cNvPr>
          <p:cNvSpPr txBox="1"/>
          <p:nvPr/>
        </p:nvSpPr>
        <p:spPr>
          <a:xfrm>
            <a:off x="76942" y="383566"/>
            <a:ext cx="3616169"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2</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Espace et Temps</a:t>
            </a:r>
          </a:p>
        </p:txBody>
      </p:sp>
      <p:grpSp>
        <p:nvGrpSpPr>
          <p:cNvPr id="3" name="Groupe 2">
            <a:extLst>
              <a:ext uri="{FF2B5EF4-FFF2-40B4-BE49-F238E27FC236}">
                <a16:creationId xmlns:a16="http://schemas.microsoft.com/office/drawing/2014/main" id="{E7B5C1CD-E687-3327-757C-41330F435212}"/>
              </a:ext>
            </a:extLst>
          </p:cNvPr>
          <p:cNvGrpSpPr/>
          <p:nvPr/>
        </p:nvGrpSpPr>
        <p:grpSpPr>
          <a:xfrm>
            <a:off x="274884" y="873565"/>
            <a:ext cx="1113087" cy="496693"/>
            <a:chOff x="5420375" y="-32725"/>
            <a:chExt cx="1113087" cy="496693"/>
          </a:xfrm>
        </p:grpSpPr>
        <p:pic>
          <p:nvPicPr>
            <p:cNvPr id="11" name="Image 10">
              <a:hlinkClick r:id="rId8" action="ppaction://hlinksldjump"/>
              <a:extLst>
                <a:ext uri="{FF2B5EF4-FFF2-40B4-BE49-F238E27FC236}">
                  <a16:creationId xmlns:a16="http://schemas.microsoft.com/office/drawing/2014/main" id="{AEB87B58-E9DC-59D6-78CA-6AD02A2F02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12" name="ZoneTexte 11">
              <a:extLst>
                <a:ext uri="{FF2B5EF4-FFF2-40B4-BE49-F238E27FC236}">
                  <a16:creationId xmlns:a16="http://schemas.microsoft.com/office/drawing/2014/main" id="{78A8FCB5-573E-A5F0-BC3A-4FE94B6B65B9}"/>
                </a:ext>
              </a:extLst>
            </p:cNvPr>
            <p:cNvSpPr txBox="1"/>
            <p:nvPr/>
          </p:nvSpPr>
          <p:spPr>
            <a:xfrm>
              <a:off x="5647938" y="-21678"/>
              <a:ext cx="885524" cy="48564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Physique</a:t>
              </a:r>
            </a:p>
            <a:p>
              <a:pPr algn="ctr">
                <a:lnSpc>
                  <a:spcPts val="1000"/>
                </a:lnSpc>
              </a:pPr>
              <a:r>
                <a:rPr lang="fr-FR" sz="1200" b="1" dirty="0">
                  <a:latin typeface="Calibri" panose="020F0502020204030204" pitchFamily="34" charset="0"/>
                  <a:cs typeface="Calibri" panose="020F0502020204030204" pitchFamily="34" charset="0"/>
                </a:rPr>
                <a:t>quantique</a:t>
              </a:r>
            </a:p>
            <a:p>
              <a:pPr algn="ctr">
                <a:lnSpc>
                  <a:spcPts val="1000"/>
                </a:lnSpc>
              </a:pPr>
              <a:r>
                <a:rPr lang="fr-FR" sz="1200" b="1" dirty="0">
                  <a:latin typeface="Calibri" panose="020F0502020204030204" pitchFamily="34" charset="0"/>
                  <a:cs typeface="Calibri" panose="020F0502020204030204" pitchFamily="34" charset="0"/>
                </a:rPr>
                <a:t>à boucles</a:t>
              </a:r>
            </a:p>
          </p:txBody>
        </p:sp>
        <p:pic>
          <p:nvPicPr>
            <p:cNvPr id="15" name="Image 14">
              <a:hlinkClick r:id="rId8" action="ppaction://hlinksldjump"/>
              <a:extLst>
                <a:ext uri="{FF2B5EF4-FFF2-40B4-BE49-F238E27FC236}">
                  <a16:creationId xmlns:a16="http://schemas.microsoft.com/office/drawing/2014/main" id="{425B9A45-96B1-EFE2-1EF4-E83353CDDE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
        <p:nvSpPr>
          <p:cNvPr id="16" name="ZoneTexte 15">
            <a:extLst>
              <a:ext uri="{FF2B5EF4-FFF2-40B4-BE49-F238E27FC236}">
                <a16:creationId xmlns:a16="http://schemas.microsoft.com/office/drawing/2014/main" id="{A0933C97-104C-DC6C-8114-456A2003A9E6}"/>
              </a:ext>
            </a:extLst>
          </p:cNvPr>
          <p:cNvSpPr txBox="1"/>
          <p:nvPr/>
        </p:nvSpPr>
        <p:spPr>
          <a:xfrm>
            <a:off x="1811044" y="5162049"/>
            <a:ext cx="7270812" cy="338554"/>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16 )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7</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Quelles sont les </a:t>
            </a:r>
            <a:r>
              <a:rPr lang="fr-FR" sz="1600" b="1" dirty="0">
                <a:latin typeface="Calibri" panose="020F0502020204030204" pitchFamily="34" charset="0"/>
                <a:cs typeface="Calibri" panose="020F0502020204030204" pitchFamily="34" charset="0"/>
              </a:rPr>
              <a:t>trois grandes couches de temps</a:t>
            </a:r>
            <a:r>
              <a:rPr lang="fr-FR" sz="1600" dirty="0">
                <a:latin typeface="Calibri" panose="020F0502020204030204" pitchFamily="34" charset="0"/>
                <a:cs typeface="Calibri" panose="020F0502020204030204" pitchFamily="34" charset="0"/>
              </a:rPr>
              <a:t> selon </a:t>
            </a:r>
            <a:r>
              <a:rPr lang="fr-FR" sz="1600" b="1" dirty="0">
                <a:latin typeface="Calibri" panose="020F0502020204030204" pitchFamily="34" charset="0"/>
                <a:cs typeface="Calibri" panose="020F0502020204030204" pitchFamily="34" charset="0"/>
              </a:rPr>
              <a:t>C. ROVELLI</a:t>
            </a:r>
            <a:r>
              <a:rPr lang="fr-FR" sz="1600" dirty="0">
                <a:latin typeface="Calibri" panose="020F0502020204030204" pitchFamily="34" charset="0"/>
                <a:cs typeface="Calibri" panose="020F0502020204030204" pitchFamily="34" charset="0"/>
              </a:rPr>
              <a:t> ?</a:t>
            </a:r>
          </a:p>
        </p:txBody>
      </p:sp>
      <p:sp>
        <p:nvSpPr>
          <p:cNvPr id="18" name="ZoneTexte 17">
            <a:extLst>
              <a:ext uri="{FF2B5EF4-FFF2-40B4-BE49-F238E27FC236}">
                <a16:creationId xmlns:a16="http://schemas.microsoft.com/office/drawing/2014/main" id="{EE2C3426-FB62-EF84-7909-7CA8192BFE6A}"/>
              </a:ext>
            </a:extLst>
          </p:cNvPr>
          <p:cNvSpPr txBox="1"/>
          <p:nvPr/>
        </p:nvSpPr>
        <p:spPr>
          <a:xfrm>
            <a:off x="1811042" y="5485314"/>
            <a:ext cx="6853123" cy="830997"/>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Selon C. ROVELLI, le temps comporterait au moins 3 couches : une </a:t>
            </a:r>
            <a:r>
              <a:rPr lang="fr-FR" sz="1600" b="1" dirty="0">
                <a:solidFill>
                  <a:srgbClr val="FFFF00"/>
                </a:solidFill>
                <a:latin typeface="Calibri" panose="020F0502020204030204" pitchFamily="34" charset="0"/>
                <a:cs typeface="Calibri" panose="020F0502020204030204" pitchFamily="34" charset="0"/>
              </a:rPr>
              <a:t>couche liée à l’individu et à sa conscience des choses</a:t>
            </a:r>
            <a:r>
              <a:rPr lang="fr-FR" sz="1600" dirty="0">
                <a:solidFill>
                  <a:srgbClr val="FFFF00"/>
                </a:solidFill>
                <a:latin typeface="Calibri" panose="020F0502020204030204" pitchFamily="34" charset="0"/>
                <a:cs typeface="Calibri" panose="020F0502020204030204" pitchFamily="34" charset="0"/>
              </a:rPr>
              <a:t>, une </a:t>
            </a:r>
            <a:r>
              <a:rPr lang="fr-FR" sz="1600" b="1" dirty="0">
                <a:solidFill>
                  <a:srgbClr val="FFFF00"/>
                </a:solidFill>
                <a:latin typeface="Calibri" panose="020F0502020204030204" pitchFamily="34" charset="0"/>
                <a:cs typeface="Calibri" panose="020F0502020204030204" pitchFamily="34" charset="0"/>
              </a:rPr>
              <a:t>couche liée aux vérités scientifiques</a:t>
            </a:r>
            <a:r>
              <a:rPr lang="fr-FR" sz="1600" dirty="0">
                <a:solidFill>
                  <a:srgbClr val="FFFF00"/>
                </a:solidFill>
                <a:latin typeface="Calibri" panose="020F0502020204030204" pitchFamily="34" charset="0"/>
                <a:cs typeface="Calibri" panose="020F0502020204030204" pitchFamily="34" charset="0"/>
              </a:rPr>
              <a:t> qui nous entourent et une </a:t>
            </a:r>
            <a:r>
              <a:rPr lang="fr-FR" sz="1600" b="1" dirty="0">
                <a:solidFill>
                  <a:srgbClr val="FFFF00"/>
                </a:solidFill>
                <a:latin typeface="Calibri" panose="020F0502020204030204" pitchFamily="34" charset="0"/>
                <a:cs typeface="Calibri" panose="020F0502020204030204" pitchFamily="34" charset="0"/>
              </a:rPr>
              <a:t>couche à l’échelle de l’univers</a:t>
            </a:r>
            <a:r>
              <a:rPr lang="fr-FR" sz="1600" dirty="0">
                <a:solidFill>
                  <a:srgbClr val="FFFF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9364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1000"/>
                                        <p:tgtEl>
                                          <p:spTgt spid="4"/>
                                        </p:tgtEl>
                                      </p:cBhvr>
                                    </p:animEffect>
                                    <p:anim calcmode="lin" valueType="num">
                                      <p:cBhvr>
                                        <p:cTn id="63" dur="1000" fill="hold"/>
                                        <p:tgtEl>
                                          <p:spTgt spid="4"/>
                                        </p:tgtEl>
                                        <p:attrNameLst>
                                          <p:attrName>ppt_x</p:attrName>
                                        </p:attrNameLst>
                                      </p:cBhvr>
                                      <p:tavLst>
                                        <p:tav tm="0">
                                          <p:val>
                                            <p:strVal val="#ppt_x"/>
                                          </p:val>
                                        </p:tav>
                                        <p:tav tm="100000">
                                          <p:val>
                                            <p:strVal val="#ppt_x"/>
                                          </p:val>
                                        </p:tav>
                                      </p:tavLst>
                                    </p:anim>
                                    <p:anim calcmode="lin" valueType="num">
                                      <p:cBhvr>
                                        <p:cTn id="6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22" grpId="0"/>
      <p:bldP spid="5" grpId="0"/>
      <p:bldP spid="20" grpId="0"/>
      <p:bldP spid="23" grpId="0"/>
      <p:bldP spid="28" grpId="0"/>
      <p:bldP spid="4" grpId="0"/>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EF14A878-329B-4A1B-AB00-C77B02E8B4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5" name="ZoneTexte 4">
            <a:extLst>
              <a:ext uri="{FF2B5EF4-FFF2-40B4-BE49-F238E27FC236}">
                <a16:creationId xmlns:a16="http://schemas.microsoft.com/office/drawing/2014/main" id="{FB9F87DD-481A-4FEF-AF27-D56FB489B632}"/>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7" name="Rectangle 1">
            <a:extLst>
              <a:ext uri="{FF2B5EF4-FFF2-40B4-BE49-F238E27FC236}">
                <a16:creationId xmlns:a16="http://schemas.microsoft.com/office/drawing/2014/main" id="{B2604F07-8080-4643-872C-82EF0299D5B1}"/>
              </a:ext>
            </a:extLst>
          </p:cNvPr>
          <p:cNvSpPr>
            <a:spLocks noChangeArrowheads="1"/>
          </p:cNvSpPr>
          <p:nvPr/>
        </p:nvSpPr>
        <p:spPr bwMode="auto">
          <a:xfrm>
            <a:off x="76942" y="1318431"/>
            <a:ext cx="32344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i="0" u="none" strike="noStrike" cap="all" normalizeH="0" dirty="0">
                <a:ln>
                  <a:noFill/>
                </a:ln>
                <a:solidFill>
                  <a:srgbClr val="7030A0"/>
                </a:solidFill>
                <a:effectLst/>
                <a:latin typeface="Arial" panose="020B0604020202020204" pitchFamily="34" charset="0"/>
              </a:rPr>
              <a:t>Objectif du parcours :</a:t>
            </a:r>
          </a:p>
        </p:txBody>
      </p:sp>
      <p:sp>
        <p:nvSpPr>
          <p:cNvPr id="3" name="ZoneTexte 2">
            <a:extLst>
              <a:ext uri="{FF2B5EF4-FFF2-40B4-BE49-F238E27FC236}">
                <a16:creationId xmlns:a16="http://schemas.microsoft.com/office/drawing/2014/main" id="{C5688AFD-0F38-7DCA-F2FA-8E98246BC8D1}"/>
              </a:ext>
            </a:extLst>
          </p:cNvPr>
          <p:cNvSpPr txBox="1"/>
          <p:nvPr/>
        </p:nvSpPr>
        <p:spPr>
          <a:xfrm>
            <a:off x="4074850" y="1330299"/>
            <a:ext cx="3959441" cy="36933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Suivre l’</a:t>
            </a:r>
            <a:r>
              <a:rPr kumimoji="0" lang="fr-FR" altLang="fr-FR" sz="1800" b="1" i="0" u="none" strike="noStrike" cap="none" normalizeH="0" baseline="0" dirty="0">
                <a:ln>
                  <a:noFill/>
                </a:ln>
                <a:solidFill>
                  <a:schemeClr val="tx1"/>
                </a:solidFill>
                <a:effectLst/>
                <a:latin typeface="Arial" panose="020B0604020202020204" pitchFamily="34" charset="0"/>
              </a:rPr>
              <a:t>évolution d’Émile</a:t>
            </a:r>
            <a:r>
              <a:rPr kumimoji="0" lang="fr-FR" altLang="fr-FR" sz="1800" b="0" i="0" u="none" strike="noStrike" cap="none" normalizeH="0" baseline="0" dirty="0">
                <a:ln>
                  <a:noFill/>
                </a:ln>
                <a:solidFill>
                  <a:schemeClr val="tx1"/>
                </a:solidFill>
                <a:effectLst/>
                <a:latin typeface="Arial" panose="020B0604020202020204" pitchFamily="34" charset="0"/>
              </a:rPr>
              <a:t> Zatopek :</a:t>
            </a:r>
          </a:p>
        </p:txBody>
      </p:sp>
      <p:sp>
        <p:nvSpPr>
          <p:cNvPr id="9" name="ZoneTexte 8">
            <a:extLst>
              <a:ext uri="{FF2B5EF4-FFF2-40B4-BE49-F238E27FC236}">
                <a16:creationId xmlns:a16="http://schemas.microsoft.com/office/drawing/2014/main" id="{C6525D28-0216-E0DE-78FB-2A7E26818013}"/>
              </a:ext>
            </a:extLst>
          </p:cNvPr>
          <p:cNvSpPr txBox="1"/>
          <p:nvPr/>
        </p:nvSpPr>
        <p:spPr>
          <a:xfrm>
            <a:off x="76942" y="2053730"/>
            <a:ext cx="6107836" cy="369332"/>
          </a:xfrm>
          <a:prstGeom prst="rect">
            <a:avLst/>
          </a:prstGeom>
          <a:noFill/>
        </p:spPr>
        <p:txBody>
          <a:bodyPr wrap="square">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sz="1800" b="0" i="0" u="none" strike="noStrike" cap="none" normalizeH="0" baseline="0" dirty="0">
                <a:ln>
                  <a:noFill/>
                </a:ln>
                <a:solidFill>
                  <a:schemeClr val="tx1"/>
                </a:solidFill>
                <a:effectLst/>
                <a:latin typeface="Arial" panose="020B0604020202020204" pitchFamily="34" charset="0"/>
              </a:rPr>
              <a:t>de l’anonymat à la gloire, puis à la marginalisation… ; </a:t>
            </a:r>
          </a:p>
        </p:txBody>
      </p:sp>
      <p:sp>
        <p:nvSpPr>
          <p:cNvPr id="11" name="ZoneTexte 10">
            <a:extLst>
              <a:ext uri="{FF2B5EF4-FFF2-40B4-BE49-F238E27FC236}">
                <a16:creationId xmlns:a16="http://schemas.microsoft.com/office/drawing/2014/main" id="{1334D8F7-3517-582B-A8AA-E4DF5220642E}"/>
              </a:ext>
            </a:extLst>
          </p:cNvPr>
          <p:cNvSpPr txBox="1"/>
          <p:nvPr/>
        </p:nvSpPr>
        <p:spPr>
          <a:xfrm>
            <a:off x="112451" y="3714851"/>
            <a:ext cx="8220722" cy="369332"/>
          </a:xfrm>
          <a:prstGeom prst="rect">
            <a:avLst/>
          </a:prstGeom>
          <a:noFill/>
        </p:spPr>
        <p:txBody>
          <a:bodyPr wrap="square">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sz="1800" b="0" i="0" u="none" strike="noStrike" cap="none" normalizeH="0" baseline="0" dirty="0">
                <a:ln>
                  <a:noFill/>
                </a:ln>
                <a:solidFill>
                  <a:schemeClr val="tx1"/>
                </a:solidFill>
                <a:effectLst/>
                <a:latin typeface="Arial" panose="020B0604020202020204" pitchFamily="34" charset="0"/>
              </a:rPr>
              <a:t>… en soulignant les tensions entre l’individu et les événements historiques ;</a:t>
            </a:r>
          </a:p>
        </p:txBody>
      </p:sp>
      <p:sp>
        <p:nvSpPr>
          <p:cNvPr id="13" name="ZoneTexte 12">
            <a:extLst>
              <a:ext uri="{FF2B5EF4-FFF2-40B4-BE49-F238E27FC236}">
                <a16:creationId xmlns:a16="http://schemas.microsoft.com/office/drawing/2014/main" id="{E42D5E5B-338D-CB69-509B-93A051B69506}"/>
              </a:ext>
            </a:extLst>
          </p:cNvPr>
          <p:cNvSpPr txBox="1"/>
          <p:nvPr/>
        </p:nvSpPr>
        <p:spPr>
          <a:xfrm>
            <a:off x="177554" y="5754323"/>
            <a:ext cx="6107836" cy="369332"/>
          </a:xfrm>
          <a:prstGeom prst="rect">
            <a:avLst/>
          </a:prstGeom>
          <a:noFill/>
        </p:spPr>
        <p:txBody>
          <a:bodyPr wrap="square">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sz="1800" b="0" i="0" u="none" strike="noStrike" cap="none" normalizeH="0" baseline="0" dirty="0">
                <a:ln>
                  <a:noFill/>
                </a:ln>
                <a:solidFill>
                  <a:schemeClr val="tx1"/>
                </a:solidFill>
                <a:effectLst/>
                <a:latin typeface="Arial" panose="020B0604020202020204" pitchFamily="34" charset="0"/>
              </a:rPr>
              <a:t>le rapport entre le corps et la volonté. </a:t>
            </a:r>
          </a:p>
        </p:txBody>
      </p:sp>
      <p:cxnSp>
        <p:nvCxnSpPr>
          <p:cNvPr id="14" name="Connecteur droit avec flèche 13">
            <a:extLst>
              <a:ext uri="{FF2B5EF4-FFF2-40B4-BE49-F238E27FC236}">
                <a16:creationId xmlns:a16="http://schemas.microsoft.com/office/drawing/2014/main" id="{C9F6444A-395D-87F0-EEC4-0D2C139137A9}"/>
              </a:ext>
            </a:extLst>
          </p:cNvPr>
          <p:cNvCxnSpPr>
            <a:cxnSpLocks/>
          </p:cNvCxnSpPr>
          <p:nvPr/>
        </p:nvCxnSpPr>
        <p:spPr>
          <a:xfrm>
            <a:off x="3406066" y="1514965"/>
            <a:ext cx="574089" cy="0"/>
          </a:xfrm>
          <a:prstGeom prst="straightConnector1">
            <a:avLst/>
          </a:prstGeom>
          <a:ln w="762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65895B3-B78A-17B7-1FA2-20C9E5FE6859}"/>
              </a:ext>
            </a:extLst>
          </p:cNvPr>
          <p:cNvSpPr/>
          <p:nvPr/>
        </p:nvSpPr>
        <p:spPr>
          <a:xfrm>
            <a:off x="859779" y="2105231"/>
            <a:ext cx="1048920" cy="266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7" name="Rectangle 16">
            <a:extLst>
              <a:ext uri="{FF2B5EF4-FFF2-40B4-BE49-F238E27FC236}">
                <a16:creationId xmlns:a16="http://schemas.microsoft.com/office/drawing/2014/main" id="{1836506A-828B-0BCA-8058-6AF5F2AF1F5F}"/>
              </a:ext>
            </a:extLst>
          </p:cNvPr>
          <p:cNvSpPr/>
          <p:nvPr/>
        </p:nvSpPr>
        <p:spPr>
          <a:xfrm>
            <a:off x="2348268" y="2105231"/>
            <a:ext cx="607996" cy="266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8" name="Rectangle 17">
            <a:extLst>
              <a:ext uri="{FF2B5EF4-FFF2-40B4-BE49-F238E27FC236}">
                <a16:creationId xmlns:a16="http://schemas.microsoft.com/office/drawing/2014/main" id="{8FA73B43-BBE9-0255-9FBC-D6811A1887B1}"/>
              </a:ext>
            </a:extLst>
          </p:cNvPr>
          <p:cNvSpPr/>
          <p:nvPr/>
        </p:nvSpPr>
        <p:spPr>
          <a:xfrm>
            <a:off x="3944642" y="2100199"/>
            <a:ext cx="1603900" cy="266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9" name="Rectangle 18">
            <a:extLst>
              <a:ext uri="{FF2B5EF4-FFF2-40B4-BE49-F238E27FC236}">
                <a16:creationId xmlns:a16="http://schemas.microsoft.com/office/drawing/2014/main" id="{7186E85D-2DB5-BD1C-0698-12803FAC6A71}"/>
              </a:ext>
            </a:extLst>
          </p:cNvPr>
          <p:cNvSpPr/>
          <p:nvPr/>
        </p:nvSpPr>
        <p:spPr>
          <a:xfrm>
            <a:off x="2544934" y="3766352"/>
            <a:ext cx="896644" cy="266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21" name="Connecteur droit 20">
            <a:extLst>
              <a:ext uri="{FF2B5EF4-FFF2-40B4-BE49-F238E27FC236}">
                <a16:creationId xmlns:a16="http://schemas.microsoft.com/office/drawing/2014/main" id="{5A595902-C275-37D2-D308-217C8DE5C719}"/>
              </a:ext>
            </a:extLst>
          </p:cNvPr>
          <p:cNvCxnSpPr>
            <a:cxnSpLocks/>
          </p:cNvCxnSpPr>
          <p:nvPr/>
        </p:nvCxnSpPr>
        <p:spPr>
          <a:xfrm>
            <a:off x="4169547" y="4032682"/>
            <a:ext cx="739804" cy="0"/>
          </a:xfrm>
          <a:prstGeom prst="line">
            <a:avLst/>
          </a:prstGeom>
          <a:ln w="1905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A04F55B2-2B6C-66CC-ADB9-12B5D6114381}"/>
              </a:ext>
            </a:extLst>
          </p:cNvPr>
          <p:cNvCxnSpPr>
            <a:cxnSpLocks/>
          </p:cNvCxnSpPr>
          <p:nvPr/>
        </p:nvCxnSpPr>
        <p:spPr>
          <a:xfrm>
            <a:off x="5624005" y="4054136"/>
            <a:ext cx="2410286" cy="0"/>
          </a:xfrm>
          <a:prstGeom prst="line">
            <a:avLst/>
          </a:prstGeom>
          <a:ln w="1905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A8B7548F-C8B6-00AE-F34B-CE357DA59693}"/>
              </a:ext>
            </a:extLst>
          </p:cNvPr>
          <p:cNvCxnSpPr>
            <a:cxnSpLocks/>
          </p:cNvCxnSpPr>
          <p:nvPr/>
        </p:nvCxnSpPr>
        <p:spPr>
          <a:xfrm>
            <a:off x="1376040" y="2387550"/>
            <a:ext cx="0" cy="287895"/>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A8CF250F-4137-F244-325B-0243CF139C60}"/>
              </a:ext>
            </a:extLst>
          </p:cNvPr>
          <p:cNvSpPr txBox="1"/>
          <p:nvPr/>
        </p:nvSpPr>
        <p:spPr>
          <a:xfrm>
            <a:off x="177554" y="2618240"/>
            <a:ext cx="1518081" cy="738664"/>
          </a:xfrm>
          <a:prstGeom prst="rect">
            <a:avLst/>
          </a:prstGeom>
          <a:noFill/>
        </p:spPr>
        <p:txBody>
          <a:bodyPr wrap="square">
            <a:spAutoFit/>
          </a:bodyPr>
          <a:lstStyle/>
          <a:p>
            <a:r>
              <a:rPr kumimoji="0" lang="fr-FR" altLang="fr-FR" sz="1400" b="1" i="0" u="none" strike="noStrike" cap="none" normalizeH="0" baseline="0" dirty="0">
                <a:ln>
                  <a:noFill/>
                </a:ln>
                <a:solidFill>
                  <a:schemeClr val="accent5"/>
                </a:solidFill>
                <a:effectLst/>
                <a:latin typeface="Arial" panose="020B0604020202020204" pitchFamily="34" charset="0"/>
              </a:rPr>
              <a:t>Synonyme(s)</a:t>
            </a:r>
            <a:r>
              <a:rPr kumimoji="0" lang="fr-FR" altLang="fr-FR" sz="1400" b="0" i="0" u="none" strike="noStrike" cap="none" normalizeH="0" baseline="0" dirty="0">
                <a:ln>
                  <a:noFill/>
                </a:ln>
                <a:solidFill>
                  <a:schemeClr val="accent5"/>
                </a:solidFill>
                <a:effectLst/>
                <a:latin typeface="Arial" panose="020B0604020202020204" pitchFamily="34" charset="0"/>
              </a:rPr>
              <a:t> :</a:t>
            </a:r>
          </a:p>
          <a:p>
            <a:r>
              <a:rPr lang="fr-FR" sz="1400" i="1" dirty="0">
                <a:solidFill>
                  <a:schemeClr val="accent5"/>
                </a:solidFill>
                <a:latin typeface="Arial" panose="020B0604020202020204" pitchFamily="34" charset="0"/>
              </a:rPr>
              <a:t>incognito</a:t>
            </a:r>
          </a:p>
          <a:p>
            <a:r>
              <a:rPr lang="fr-FR" sz="1400" i="1" dirty="0">
                <a:solidFill>
                  <a:schemeClr val="accent5"/>
                </a:solidFill>
                <a:latin typeface="Arial" panose="020B0604020202020204" pitchFamily="34" charset="0"/>
              </a:rPr>
              <a:t>obscurité</a:t>
            </a:r>
            <a:endParaRPr lang="fr-FR" sz="1400" i="1" dirty="0">
              <a:solidFill>
                <a:schemeClr val="accent5"/>
              </a:solidFill>
            </a:endParaRPr>
          </a:p>
        </p:txBody>
      </p:sp>
      <p:cxnSp>
        <p:nvCxnSpPr>
          <p:cNvPr id="31" name="Connecteur droit avec flèche 30">
            <a:extLst>
              <a:ext uri="{FF2B5EF4-FFF2-40B4-BE49-F238E27FC236}">
                <a16:creationId xmlns:a16="http://schemas.microsoft.com/office/drawing/2014/main" id="{5508F1E7-2349-701B-937A-27E4CCBB7BC3}"/>
              </a:ext>
            </a:extLst>
          </p:cNvPr>
          <p:cNvCxnSpPr>
            <a:cxnSpLocks/>
          </p:cNvCxnSpPr>
          <p:nvPr/>
        </p:nvCxnSpPr>
        <p:spPr>
          <a:xfrm>
            <a:off x="2675138" y="2387550"/>
            <a:ext cx="0" cy="287895"/>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654E9AFB-B75E-5EE8-4C78-ED66ECDB51DA}"/>
              </a:ext>
            </a:extLst>
          </p:cNvPr>
          <p:cNvSpPr txBox="1"/>
          <p:nvPr/>
        </p:nvSpPr>
        <p:spPr>
          <a:xfrm>
            <a:off x="2053700" y="2618240"/>
            <a:ext cx="2115847" cy="738664"/>
          </a:xfrm>
          <a:prstGeom prst="rect">
            <a:avLst/>
          </a:prstGeom>
          <a:noFill/>
        </p:spPr>
        <p:txBody>
          <a:bodyPr wrap="square">
            <a:spAutoFit/>
          </a:bodyPr>
          <a:lstStyle/>
          <a:p>
            <a:r>
              <a:rPr kumimoji="0" lang="fr-FR" altLang="fr-FR" sz="1400" b="1" i="0" u="none" strike="noStrike" cap="none" normalizeH="0" baseline="0" dirty="0">
                <a:ln>
                  <a:noFill/>
                </a:ln>
                <a:solidFill>
                  <a:schemeClr val="accent5"/>
                </a:solidFill>
                <a:effectLst/>
                <a:latin typeface="Arial" panose="020B0604020202020204" pitchFamily="34" charset="0"/>
              </a:rPr>
              <a:t>Synonyme(s)</a:t>
            </a:r>
            <a:r>
              <a:rPr kumimoji="0" lang="fr-FR" altLang="fr-FR" sz="1400" b="0" i="0" u="none" strike="noStrike" cap="none" normalizeH="0" baseline="0" dirty="0">
                <a:ln>
                  <a:noFill/>
                </a:ln>
                <a:solidFill>
                  <a:schemeClr val="accent5"/>
                </a:solidFill>
                <a:effectLst/>
                <a:latin typeface="Arial" panose="020B0604020202020204" pitchFamily="34" charset="0"/>
              </a:rPr>
              <a:t> :</a:t>
            </a:r>
          </a:p>
          <a:p>
            <a:pPr>
              <a:tabLst>
                <a:tab pos="896938" algn="l"/>
              </a:tabLst>
            </a:pPr>
            <a:r>
              <a:rPr lang="fr-FR" sz="1400" i="1" dirty="0">
                <a:solidFill>
                  <a:schemeClr val="accent5"/>
                </a:solidFill>
                <a:latin typeface="Arial" panose="020B0604020202020204" pitchFamily="34" charset="0"/>
              </a:rPr>
              <a:t>célébrité	prestige</a:t>
            </a:r>
          </a:p>
          <a:p>
            <a:pPr>
              <a:tabLst>
                <a:tab pos="896938" algn="l"/>
              </a:tabLst>
            </a:pPr>
            <a:r>
              <a:rPr lang="fr-FR" sz="1400" i="1" dirty="0">
                <a:solidFill>
                  <a:schemeClr val="accent5"/>
                </a:solidFill>
                <a:latin typeface="Arial" panose="020B0604020202020204" pitchFamily="34" charset="0"/>
              </a:rPr>
              <a:t>notoriété	renommée</a:t>
            </a:r>
            <a:endParaRPr lang="fr-FR" sz="1400" i="1" dirty="0">
              <a:solidFill>
                <a:schemeClr val="accent5"/>
              </a:solidFill>
            </a:endParaRPr>
          </a:p>
        </p:txBody>
      </p:sp>
      <p:sp>
        <p:nvSpPr>
          <p:cNvPr id="35" name="ZoneTexte 34">
            <a:extLst>
              <a:ext uri="{FF2B5EF4-FFF2-40B4-BE49-F238E27FC236}">
                <a16:creationId xmlns:a16="http://schemas.microsoft.com/office/drawing/2014/main" id="{A0630B72-0ADC-A514-E2B9-2AFB8898C5C6}"/>
              </a:ext>
            </a:extLst>
          </p:cNvPr>
          <p:cNvSpPr txBox="1"/>
          <p:nvPr/>
        </p:nvSpPr>
        <p:spPr>
          <a:xfrm>
            <a:off x="4539449" y="2607292"/>
            <a:ext cx="1518081" cy="738664"/>
          </a:xfrm>
          <a:prstGeom prst="rect">
            <a:avLst/>
          </a:prstGeom>
          <a:noFill/>
        </p:spPr>
        <p:txBody>
          <a:bodyPr wrap="square">
            <a:spAutoFit/>
          </a:bodyPr>
          <a:lstStyle/>
          <a:p>
            <a:r>
              <a:rPr kumimoji="0" lang="fr-FR" altLang="fr-FR" sz="1400" b="1" i="0" u="none" strike="noStrike" cap="none" normalizeH="0" baseline="0" dirty="0">
                <a:ln>
                  <a:noFill/>
                </a:ln>
                <a:solidFill>
                  <a:schemeClr val="accent5"/>
                </a:solidFill>
                <a:effectLst/>
                <a:latin typeface="Arial" panose="020B0604020202020204" pitchFamily="34" charset="0"/>
              </a:rPr>
              <a:t>Synonyme(s)</a:t>
            </a:r>
            <a:r>
              <a:rPr kumimoji="0" lang="fr-FR" altLang="fr-FR" sz="1400" b="0" i="0" u="none" strike="noStrike" cap="none" normalizeH="0" baseline="0" dirty="0">
                <a:ln>
                  <a:noFill/>
                </a:ln>
                <a:solidFill>
                  <a:schemeClr val="accent5"/>
                </a:solidFill>
                <a:effectLst/>
                <a:latin typeface="Arial" panose="020B0604020202020204" pitchFamily="34" charset="0"/>
              </a:rPr>
              <a:t> :</a:t>
            </a:r>
          </a:p>
          <a:p>
            <a:r>
              <a:rPr lang="fr-FR" sz="1400" i="1" dirty="0">
                <a:solidFill>
                  <a:schemeClr val="accent5"/>
                </a:solidFill>
                <a:latin typeface="Arial" panose="020B0604020202020204" pitchFamily="34" charset="0"/>
              </a:rPr>
              <a:t>aliénation</a:t>
            </a:r>
          </a:p>
          <a:p>
            <a:r>
              <a:rPr lang="fr-FR" sz="1400" i="1" dirty="0">
                <a:solidFill>
                  <a:schemeClr val="accent5"/>
                </a:solidFill>
                <a:latin typeface="Arial" panose="020B0604020202020204" pitchFamily="34" charset="0"/>
              </a:rPr>
              <a:t>exclusion</a:t>
            </a:r>
          </a:p>
        </p:txBody>
      </p:sp>
      <p:cxnSp>
        <p:nvCxnSpPr>
          <p:cNvPr id="36" name="Connecteur droit avec flèche 35">
            <a:extLst>
              <a:ext uri="{FF2B5EF4-FFF2-40B4-BE49-F238E27FC236}">
                <a16:creationId xmlns:a16="http://schemas.microsoft.com/office/drawing/2014/main" id="{D3A33EB3-3A0E-C416-C2E3-679C1A55012F}"/>
              </a:ext>
            </a:extLst>
          </p:cNvPr>
          <p:cNvCxnSpPr>
            <a:cxnSpLocks/>
          </p:cNvCxnSpPr>
          <p:nvPr/>
        </p:nvCxnSpPr>
        <p:spPr>
          <a:xfrm>
            <a:off x="4751031" y="2387550"/>
            <a:ext cx="0" cy="287895"/>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B27992D8-7B66-B6EF-F0C6-1F025F158414}"/>
              </a:ext>
            </a:extLst>
          </p:cNvPr>
          <p:cNvCxnSpPr>
            <a:cxnSpLocks/>
          </p:cNvCxnSpPr>
          <p:nvPr/>
        </p:nvCxnSpPr>
        <p:spPr>
          <a:xfrm>
            <a:off x="6829148" y="4084183"/>
            <a:ext cx="0" cy="287895"/>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6969606A-946F-EF29-B652-D9A55B1B7B02}"/>
              </a:ext>
            </a:extLst>
          </p:cNvPr>
          <p:cNvCxnSpPr>
            <a:cxnSpLocks/>
          </p:cNvCxnSpPr>
          <p:nvPr/>
        </p:nvCxnSpPr>
        <p:spPr>
          <a:xfrm>
            <a:off x="2707690" y="6063135"/>
            <a:ext cx="0" cy="287895"/>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8F981883-CF38-C95C-2D48-8D82364BA299}"/>
              </a:ext>
            </a:extLst>
          </p:cNvPr>
          <p:cNvSpPr txBox="1"/>
          <p:nvPr/>
        </p:nvSpPr>
        <p:spPr>
          <a:xfrm>
            <a:off x="4114061" y="4329968"/>
            <a:ext cx="850776" cy="307777"/>
          </a:xfrm>
          <a:prstGeom prst="rect">
            <a:avLst/>
          </a:prstGeom>
          <a:noFill/>
        </p:spPr>
        <p:txBody>
          <a:bodyPr wrap="square">
            <a:spAutoFit/>
          </a:bodyPr>
          <a:lstStyle/>
          <a:p>
            <a:r>
              <a:rPr kumimoji="0" lang="fr-FR" altLang="fr-FR" sz="1400" b="1" i="0" u="sng" strike="noStrike" cap="none" normalizeH="0" baseline="0" dirty="0">
                <a:ln>
                  <a:noFill/>
                </a:ln>
                <a:solidFill>
                  <a:schemeClr val="accent5"/>
                </a:solidFill>
                <a:effectLst/>
                <a:highlight>
                  <a:srgbClr val="FFFF00"/>
                </a:highlight>
                <a:latin typeface="Arial" panose="020B0604020202020204" pitchFamily="34" charset="0"/>
              </a:rPr>
              <a:t>h</a:t>
            </a:r>
            <a:r>
              <a:rPr kumimoji="0" lang="fr-FR" altLang="fr-FR" sz="1400" b="1" i="0" strike="noStrike" cap="none" normalizeH="0" baseline="0" dirty="0">
                <a:ln>
                  <a:noFill/>
                </a:ln>
                <a:solidFill>
                  <a:schemeClr val="accent5"/>
                </a:solidFill>
                <a:effectLst/>
                <a:latin typeface="Arial" panose="020B0604020202020204" pitchFamily="34" charset="0"/>
              </a:rPr>
              <a:t>istoire</a:t>
            </a:r>
            <a:endParaRPr lang="fr-FR" sz="1400" i="1" dirty="0">
              <a:solidFill>
                <a:schemeClr val="accent5"/>
              </a:solidFill>
              <a:latin typeface="Arial" panose="020B0604020202020204" pitchFamily="34" charset="0"/>
            </a:endParaRPr>
          </a:p>
        </p:txBody>
      </p:sp>
      <p:sp>
        <p:nvSpPr>
          <p:cNvPr id="40" name="ZoneTexte 39">
            <a:extLst>
              <a:ext uri="{FF2B5EF4-FFF2-40B4-BE49-F238E27FC236}">
                <a16:creationId xmlns:a16="http://schemas.microsoft.com/office/drawing/2014/main" id="{7115B82F-945C-E653-5979-7684DFB7AEC5}"/>
              </a:ext>
            </a:extLst>
          </p:cNvPr>
          <p:cNvSpPr txBox="1"/>
          <p:nvPr/>
        </p:nvSpPr>
        <p:spPr>
          <a:xfrm>
            <a:off x="6378607" y="4329967"/>
            <a:ext cx="1518081" cy="307777"/>
          </a:xfrm>
          <a:prstGeom prst="rect">
            <a:avLst/>
          </a:prstGeom>
          <a:noFill/>
        </p:spPr>
        <p:txBody>
          <a:bodyPr wrap="square">
            <a:spAutoFit/>
          </a:bodyPr>
          <a:lstStyle/>
          <a:p>
            <a:r>
              <a:rPr kumimoji="0" lang="fr-FR" altLang="fr-FR" sz="1400" b="1" i="0" u="sng" strike="noStrike" cap="none" normalizeH="0" baseline="0" dirty="0">
                <a:ln>
                  <a:noFill/>
                </a:ln>
                <a:solidFill>
                  <a:schemeClr val="accent5"/>
                </a:solidFill>
                <a:effectLst/>
                <a:highlight>
                  <a:srgbClr val="FFFF00"/>
                </a:highlight>
                <a:latin typeface="Arial" panose="020B0604020202020204" pitchFamily="34" charset="0"/>
              </a:rPr>
              <a:t>H</a:t>
            </a:r>
            <a:r>
              <a:rPr kumimoji="0" lang="fr-FR" altLang="fr-FR" sz="1400" b="1" i="0" u="none" strike="noStrike" cap="none" normalizeH="0" baseline="0" dirty="0">
                <a:ln>
                  <a:noFill/>
                </a:ln>
                <a:solidFill>
                  <a:schemeClr val="accent5"/>
                </a:solidFill>
                <a:effectLst/>
                <a:latin typeface="Arial" panose="020B0604020202020204" pitchFamily="34" charset="0"/>
              </a:rPr>
              <a:t>istoire</a:t>
            </a:r>
            <a:endParaRPr lang="fr-FR" sz="1400" i="1" dirty="0">
              <a:solidFill>
                <a:schemeClr val="accent5"/>
              </a:solidFill>
              <a:latin typeface="Arial" panose="020B0604020202020204" pitchFamily="34" charset="0"/>
            </a:endParaRPr>
          </a:p>
        </p:txBody>
      </p:sp>
      <p:sp>
        <p:nvSpPr>
          <p:cNvPr id="41" name="ZoneTexte 40">
            <a:extLst>
              <a:ext uri="{FF2B5EF4-FFF2-40B4-BE49-F238E27FC236}">
                <a16:creationId xmlns:a16="http://schemas.microsoft.com/office/drawing/2014/main" id="{5FBBE56B-12B0-B49C-020E-56FA6544A31F}"/>
              </a:ext>
            </a:extLst>
          </p:cNvPr>
          <p:cNvSpPr txBox="1"/>
          <p:nvPr/>
        </p:nvSpPr>
        <p:spPr>
          <a:xfrm>
            <a:off x="5027722" y="4268849"/>
            <a:ext cx="1376033" cy="400110"/>
          </a:xfrm>
          <a:prstGeom prst="rect">
            <a:avLst/>
          </a:prstGeom>
          <a:noFill/>
        </p:spPr>
        <p:txBody>
          <a:bodyPr wrap="square">
            <a:spAutoFit/>
          </a:bodyPr>
          <a:lstStyle/>
          <a:p>
            <a:pPr algn="ctr"/>
            <a:r>
              <a:rPr kumimoji="0" lang="fr-FR" altLang="fr-FR" sz="2000" b="1" i="0" u="none" strike="noStrike" cap="none" normalizeH="0" baseline="0" dirty="0">
                <a:ln>
                  <a:noFill/>
                </a:ln>
                <a:solidFill>
                  <a:schemeClr val="accent5"/>
                </a:solidFill>
                <a:effectLst/>
                <a:latin typeface="Arial" panose="020B0604020202020204" pitchFamily="34" charset="0"/>
              </a:rPr>
              <a:t>#</a:t>
            </a:r>
            <a:endParaRPr lang="fr-FR" sz="2000" i="1" dirty="0">
              <a:solidFill>
                <a:schemeClr val="accent5"/>
              </a:solidFill>
              <a:latin typeface="Arial" panose="020B0604020202020204" pitchFamily="34" charset="0"/>
            </a:endParaRPr>
          </a:p>
        </p:txBody>
      </p:sp>
      <p:sp>
        <p:nvSpPr>
          <p:cNvPr id="44" name="ZoneTexte 43">
            <a:extLst>
              <a:ext uri="{FF2B5EF4-FFF2-40B4-BE49-F238E27FC236}">
                <a16:creationId xmlns:a16="http://schemas.microsoft.com/office/drawing/2014/main" id="{D644F2F0-7840-AC39-94A3-CD6B7D837314}"/>
              </a:ext>
            </a:extLst>
          </p:cNvPr>
          <p:cNvSpPr txBox="1"/>
          <p:nvPr/>
        </p:nvSpPr>
        <p:spPr>
          <a:xfrm>
            <a:off x="8333173" y="2115285"/>
            <a:ext cx="2516818" cy="307777"/>
          </a:xfrm>
          <a:prstGeom prst="rect">
            <a:avLst/>
          </a:prstGeom>
          <a:noFill/>
        </p:spPr>
        <p:txBody>
          <a:bodyPr wrap="square">
            <a:spAutoFit/>
          </a:bodyPr>
          <a:lstStyle/>
          <a:p>
            <a:pPr marR="0" lvl="0" algn="just" defTabSz="914400" rtl="0" eaLnBrk="0" fontAlgn="base" latinLnBrk="0" hangingPunct="0">
              <a:lnSpc>
                <a:spcPct val="100000"/>
              </a:lnSpc>
              <a:spcBef>
                <a:spcPct val="0"/>
              </a:spcBef>
              <a:spcAft>
                <a:spcPct val="0"/>
              </a:spcAft>
              <a:buClrTx/>
              <a:buSzTx/>
              <a:tabLst/>
            </a:pPr>
            <a:r>
              <a:rPr kumimoji="0" lang="fr-FR" altLang="fr-FR" sz="1400" b="0" i="0" u="none" strike="noStrike" cap="none" normalizeH="0" baseline="0" dirty="0">
                <a:ln>
                  <a:noFill/>
                </a:ln>
                <a:solidFill>
                  <a:schemeClr val="tx1"/>
                </a:solidFill>
                <a:effectLst/>
                <a:latin typeface="Arial" panose="020B0604020202020204" pitchFamily="34" charset="0"/>
              </a:rPr>
              <a:t>Seconde Guerre mondiale, </a:t>
            </a:r>
          </a:p>
        </p:txBody>
      </p:sp>
      <p:sp>
        <p:nvSpPr>
          <p:cNvPr id="45" name="ZoneTexte 44">
            <a:extLst>
              <a:ext uri="{FF2B5EF4-FFF2-40B4-BE49-F238E27FC236}">
                <a16:creationId xmlns:a16="http://schemas.microsoft.com/office/drawing/2014/main" id="{A4620D8F-43FA-ED2C-1143-CF578837E660}"/>
              </a:ext>
            </a:extLst>
          </p:cNvPr>
          <p:cNvSpPr txBox="1"/>
          <p:nvPr/>
        </p:nvSpPr>
        <p:spPr>
          <a:xfrm>
            <a:off x="8333173" y="2423062"/>
            <a:ext cx="2516818" cy="307777"/>
          </a:xfrm>
          <a:prstGeom prst="rect">
            <a:avLst/>
          </a:prstGeom>
          <a:noFill/>
        </p:spPr>
        <p:txBody>
          <a:bodyPr wrap="square">
            <a:spAutoFit/>
          </a:bodyPr>
          <a:lstStyle/>
          <a:p>
            <a:pPr marR="0" lvl="0" algn="just" defTabSz="914400" rtl="0" eaLnBrk="0" fontAlgn="base" latinLnBrk="0" hangingPunct="0">
              <a:lnSpc>
                <a:spcPct val="100000"/>
              </a:lnSpc>
              <a:spcBef>
                <a:spcPct val="0"/>
              </a:spcBef>
              <a:spcAft>
                <a:spcPct val="0"/>
              </a:spcAft>
              <a:buClrTx/>
              <a:buSzTx/>
              <a:tabLst/>
            </a:pPr>
            <a:r>
              <a:rPr kumimoji="0" lang="fr-FR" altLang="fr-FR" sz="1400" b="0" i="0" u="none" strike="noStrike" cap="none" normalizeH="0" baseline="0" dirty="0">
                <a:ln>
                  <a:noFill/>
                </a:ln>
                <a:solidFill>
                  <a:schemeClr val="tx1"/>
                </a:solidFill>
                <a:effectLst/>
                <a:latin typeface="Arial" panose="020B0604020202020204" pitchFamily="34" charset="0"/>
              </a:rPr>
              <a:t>Guerre froide (avant 1968). </a:t>
            </a:r>
          </a:p>
        </p:txBody>
      </p:sp>
      <p:grpSp>
        <p:nvGrpSpPr>
          <p:cNvPr id="112" name="Groupe 111">
            <a:extLst>
              <a:ext uri="{FF2B5EF4-FFF2-40B4-BE49-F238E27FC236}">
                <a16:creationId xmlns:a16="http://schemas.microsoft.com/office/drawing/2014/main" id="{847EC2A9-6694-644E-A637-30FDE4FDBBD4}"/>
              </a:ext>
            </a:extLst>
          </p:cNvPr>
          <p:cNvGrpSpPr/>
          <p:nvPr/>
        </p:nvGrpSpPr>
        <p:grpSpPr>
          <a:xfrm>
            <a:off x="1376040" y="1811041"/>
            <a:ext cx="6936049" cy="465089"/>
            <a:chOff x="1376040" y="1340524"/>
            <a:chExt cx="6936049" cy="465089"/>
          </a:xfrm>
        </p:grpSpPr>
        <p:cxnSp>
          <p:nvCxnSpPr>
            <p:cNvPr id="46" name="Connecteur droit avec flèche 45">
              <a:extLst>
                <a:ext uri="{FF2B5EF4-FFF2-40B4-BE49-F238E27FC236}">
                  <a16:creationId xmlns:a16="http://schemas.microsoft.com/office/drawing/2014/main" id="{38BA715E-C66D-84F9-7E6F-200044F64AB1}"/>
                </a:ext>
              </a:extLst>
            </p:cNvPr>
            <p:cNvCxnSpPr>
              <a:cxnSpLocks/>
            </p:cNvCxnSpPr>
            <p:nvPr/>
          </p:nvCxnSpPr>
          <p:spPr>
            <a:xfrm>
              <a:off x="7756493" y="1798656"/>
              <a:ext cx="555596"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55E16DE3-F37A-F7CB-A183-E6A5549B2C29}"/>
                </a:ext>
              </a:extLst>
            </p:cNvPr>
            <p:cNvCxnSpPr>
              <a:cxnSpLocks/>
            </p:cNvCxnSpPr>
            <p:nvPr/>
          </p:nvCxnSpPr>
          <p:spPr>
            <a:xfrm>
              <a:off x="1376040" y="1340524"/>
              <a:ext cx="6380453"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0B6E2553-8D9E-BE8E-6219-BDFDEA5CB044}"/>
                </a:ext>
              </a:extLst>
            </p:cNvPr>
            <p:cNvCxnSpPr>
              <a:cxnSpLocks/>
            </p:cNvCxnSpPr>
            <p:nvPr/>
          </p:nvCxnSpPr>
          <p:spPr>
            <a:xfrm>
              <a:off x="7766850" y="1349402"/>
              <a:ext cx="0" cy="456211"/>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F6835B70-7924-54CD-9CDB-09C154E4AF52}"/>
                </a:ext>
              </a:extLst>
            </p:cNvPr>
            <p:cNvCxnSpPr>
              <a:cxnSpLocks/>
            </p:cNvCxnSpPr>
            <p:nvPr/>
          </p:nvCxnSpPr>
          <p:spPr>
            <a:xfrm>
              <a:off x="1376040" y="1340524"/>
              <a:ext cx="8199" cy="285312"/>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grpSp>
        <p:nvGrpSpPr>
          <p:cNvPr id="113" name="Groupe 112">
            <a:extLst>
              <a:ext uri="{FF2B5EF4-FFF2-40B4-BE49-F238E27FC236}">
                <a16:creationId xmlns:a16="http://schemas.microsoft.com/office/drawing/2014/main" id="{CE7E6129-D828-B351-4894-7D862DEA2819}"/>
              </a:ext>
            </a:extLst>
          </p:cNvPr>
          <p:cNvGrpSpPr/>
          <p:nvPr/>
        </p:nvGrpSpPr>
        <p:grpSpPr>
          <a:xfrm>
            <a:off x="2630669" y="1936825"/>
            <a:ext cx="5681420" cy="643833"/>
            <a:chOff x="2630669" y="1466308"/>
            <a:chExt cx="5681420" cy="643833"/>
          </a:xfrm>
        </p:grpSpPr>
        <p:cxnSp>
          <p:nvCxnSpPr>
            <p:cNvPr id="57" name="Connecteur droit avec flèche 56">
              <a:extLst>
                <a:ext uri="{FF2B5EF4-FFF2-40B4-BE49-F238E27FC236}">
                  <a16:creationId xmlns:a16="http://schemas.microsoft.com/office/drawing/2014/main" id="{387C0852-4B9B-B0C2-E2A3-12BB587818CA}"/>
                </a:ext>
              </a:extLst>
            </p:cNvPr>
            <p:cNvCxnSpPr>
              <a:cxnSpLocks/>
            </p:cNvCxnSpPr>
            <p:nvPr/>
          </p:nvCxnSpPr>
          <p:spPr>
            <a:xfrm>
              <a:off x="7546019" y="2110141"/>
              <a:ext cx="766070"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6B5DEF83-6DA9-4ABE-7B4C-8F2311A6881E}"/>
                </a:ext>
              </a:extLst>
            </p:cNvPr>
            <p:cNvCxnSpPr>
              <a:cxnSpLocks/>
            </p:cNvCxnSpPr>
            <p:nvPr/>
          </p:nvCxnSpPr>
          <p:spPr>
            <a:xfrm>
              <a:off x="2630669" y="1466308"/>
              <a:ext cx="4915350"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D7B2841B-05B4-4C13-7523-F2CBE74CDB56}"/>
                </a:ext>
              </a:extLst>
            </p:cNvPr>
            <p:cNvCxnSpPr>
              <a:cxnSpLocks/>
            </p:cNvCxnSpPr>
            <p:nvPr/>
          </p:nvCxnSpPr>
          <p:spPr>
            <a:xfrm>
              <a:off x="7546019" y="1477585"/>
              <a:ext cx="0" cy="632556"/>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123AAC4F-1618-19A0-4CB0-B7334366ACB4}"/>
                </a:ext>
              </a:extLst>
            </p:cNvPr>
            <p:cNvCxnSpPr>
              <a:cxnSpLocks/>
            </p:cNvCxnSpPr>
            <p:nvPr/>
          </p:nvCxnSpPr>
          <p:spPr>
            <a:xfrm>
              <a:off x="2630669" y="1466308"/>
              <a:ext cx="0" cy="147177"/>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sp>
        <p:nvSpPr>
          <p:cNvPr id="71" name="ZoneTexte 70">
            <a:extLst>
              <a:ext uri="{FF2B5EF4-FFF2-40B4-BE49-F238E27FC236}">
                <a16:creationId xmlns:a16="http://schemas.microsoft.com/office/drawing/2014/main" id="{E2BD5F4D-0282-6E80-10BD-113E160D5167}"/>
              </a:ext>
            </a:extLst>
          </p:cNvPr>
          <p:cNvSpPr txBox="1"/>
          <p:nvPr/>
        </p:nvSpPr>
        <p:spPr>
          <a:xfrm>
            <a:off x="8333173" y="2732417"/>
            <a:ext cx="2516818" cy="307777"/>
          </a:xfrm>
          <a:prstGeom prst="rect">
            <a:avLst/>
          </a:prstGeom>
          <a:noFill/>
        </p:spPr>
        <p:txBody>
          <a:bodyPr wrap="square">
            <a:spAutoFit/>
          </a:bodyPr>
          <a:lstStyle/>
          <a:p>
            <a:pPr marR="0" lvl="0" algn="just" defTabSz="914400" rtl="0" eaLnBrk="0" fontAlgn="base" latinLnBrk="0" hangingPunct="0">
              <a:lnSpc>
                <a:spcPct val="100000"/>
              </a:lnSpc>
              <a:spcBef>
                <a:spcPct val="0"/>
              </a:spcBef>
              <a:spcAft>
                <a:spcPct val="0"/>
              </a:spcAft>
              <a:buClrTx/>
              <a:buSzTx/>
              <a:tabLst/>
            </a:pPr>
            <a:r>
              <a:rPr kumimoji="0" lang="fr-FR" altLang="fr-FR" sz="1400" b="0" i="0" u="none" strike="noStrike" cap="none" normalizeH="0" baseline="0" dirty="0">
                <a:ln>
                  <a:noFill/>
                </a:ln>
                <a:solidFill>
                  <a:schemeClr val="tx1"/>
                </a:solidFill>
                <a:effectLst/>
                <a:latin typeface="Arial" panose="020B0604020202020204" pitchFamily="34" charset="0"/>
              </a:rPr>
              <a:t>Guerre froide (après 1968). </a:t>
            </a:r>
          </a:p>
        </p:txBody>
      </p:sp>
      <p:grpSp>
        <p:nvGrpSpPr>
          <p:cNvPr id="114" name="Groupe 113">
            <a:extLst>
              <a:ext uri="{FF2B5EF4-FFF2-40B4-BE49-F238E27FC236}">
                <a16:creationId xmlns:a16="http://schemas.microsoft.com/office/drawing/2014/main" id="{215FF51C-8C01-5C82-6DE4-92841098DD08}"/>
              </a:ext>
            </a:extLst>
          </p:cNvPr>
          <p:cNvGrpSpPr/>
          <p:nvPr/>
        </p:nvGrpSpPr>
        <p:grpSpPr>
          <a:xfrm>
            <a:off x="5548542" y="2227458"/>
            <a:ext cx="2731181" cy="655106"/>
            <a:chOff x="5548542" y="1756941"/>
            <a:chExt cx="2731181" cy="655106"/>
          </a:xfrm>
        </p:grpSpPr>
        <p:cxnSp>
          <p:nvCxnSpPr>
            <p:cNvPr id="72" name="Connecteur droit avec flèche 71">
              <a:extLst>
                <a:ext uri="{FF2B5EF4-FFF2-40B4-BE49-F238E27FC236}">
                  <a16:creationId xmlns:a16="http://schemas.microsoft.com/office/drawing/2014/main" id="{A9270A5F-AB8B-965F-4D65-D568554A8F8C}"/>
                </a:ext>
              </a:extLst>
            </p:cNvPr>
            <p:cNvCxnSpPr>
              <a:cxnSpLocks/>
            </p:cNvCxnSpPr>
            <p:nvPr/>
          </p:nvCxnSpPr>
          <p:spPr>
            <a:xfrm>
              <a:off x="7341833" y="2412047"/>
              <a:ext cx="937890"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B1BFCD7B-0BF4-C888-3395-95CB763C5FD5}"/>
                </a:ext>
              </a:extLst>
            </p:cNvPr>
            <p:cNvCxnSpPr>
              <a:cxnSpLocks/>
            </p:cNvCxnSpPr>
            <p:nvPr/>
          </p:nvCxnSpPr>
          <p:spPr>
            <a:xfrm>
              <a:off x="7341833" y="1779491"/>
              <a:ext cx="0" cy="632556"/>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D8BD381E-F2AB-40D9-0926-50D2095BD925}"/>
                </a:ext>
              </a:extLst>
            </p:cNvPr>
            <p:cNvCxnSpPr>
              <a:cxnSpLocks/>
            </p:cNvCxnSpPr>
            <p:nvPr/>
          </p:nvCxnSpPr>
          <p:spPr>
            <a:xfrm>
              <a:off x="5548542" y="1756941"/>
              <a:ext cx="1793291"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sp>
        <p:nvSpPr>
          <p:cNvPr id="77" name="Rectangle 76">
            <a:extLst>
              <a:ext uri="{FF2B5EF4-FFF2-40B4-BE49-F238E27FC236}">
                <a16:creationId xmlns:a16="http://schemas.microsoft.com/office/drawing/2014/main" id="{0B4ED53B-3270-7849-EB28-7F59B2356166}"/>
              </a:ext>
            </a:extLst>
          </p:cNvPr>
          <p:cNvSpPr/>
          <p:nvPr/>
        </p:nvSpPr>
        <p:spPr>
          <a:xfrm>
            <a:off x="10053224" y="2423062"/>
            <a:ext cx="502139" cy="63255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78" name="Connecteur droit avec flèche 77">
            <a:extLst>
              <a:ext uri="{FF2B5EF4-FFF2-40B4-BE49-F238E27FC236}">
                <a16:creationId xmlns:a16="http://schemas.microsoft.com/office/drawing/2014/main" id="{6ECB119C-FD6D-C2AA-7996-8B9CEE2DAB06}"/>
              </a:ext>
            </a:extLst>
          </p:cNvPr>
          <p:cNvCxnSpPr>
            <a:cxnSpLocks/>
          </p:cNvCxnSpPr>
          <p:nvPr/>
        </p:nvCxnSpPr>
        <p:spPr>
          <a:xfrm>
            <a:off x="10555363" y="2730839"/>
            <a:ext cx="186618"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80" name="ZoneTexte 79">
            <a:extLst>
              <a:ext uri="{FF2B5EF4-FFF2-40B4-BE49-F238E27FC236}">
                <a16:creationId xmlns:a16="http://schemas.microsoft.com/office/drawing/2014/main" id="{490C92DE-78DE-FE95-627C-9AF4E9E95C3F}"/>
              </a:ext>
            </a:extLst>
          </p:cNvPr>
          <p:cNvSpPr txBox="1"/>
          <p:nvPr/>
        </p:nvSpPr>
        <p:spPr>
          <a:xfrm>
            <a:off x="10741981" y="2477729"/>
            <a:ext cx="1207363" cy="523220"/>
          </a:xfrm>
          <a:prstGeom prst="rect">
            <a:avLst/>
          </a:prstGeom>
          <a:noFill/>
        </p:spPr>
        <p:txBody>
          <a:bodyPr wrap="square">
            <a:spAutoFit/>
          </a:bodyPr>
          <a:lstStyle/>
          <a:p>
            <a:pPr marR="0" lvl="0" algn="ctr" defTabSz="914400" rtl="0" eaLnBrk="0" fontAlgn="base" latinLnBrk="0" hangingPunct="0">
              <a:lnSpc>
                <a:spcPct val="100000"/>
              </a:lnSpc>
              <a:spcBef>
                <a:spcPct val="0"/>
              </a:spcBef>
              <a:spcAft>
                <a:spcPct val="0"/>
              </a:spcAft>
              <a:buClrTx/>
              <a:buSzTx/>
              <a:tabLst/>
            </a:pPr>
            <a:r>
              <a:rPr kumimoji="0" lang="fr-FR" altLang="fr-FR" sz="1400" b="0" i="1" u="none" strike="noStrike" cap="none" normalizeH="0" baseline="0" dirty="0">
                <a:ln>
                  <a:noFill/>
                </a:ln>
                <a:solidFill>
                  <a:schemeClr val="tx1"/>
                </a:solidFill>
                <a:effectLst/>
                <a:latin typeface="Arial" panose="020B0604020202020204" pitchFamily="34" charset="0"/>
              </a:rPr>
              <a:t>Printemps de Prague</a:t>
            </a:r>
          </a:p>
        </p:txBody>
      </p:sp>
      <p:cxnSp>
        <p:nvCxnSpPr>
          <p:cNvPr id="81" name="Connecteur droit avec flèche 80">
            <a:extLst>
              <a:ext uri="{FF2B5EF4-FFF2-40B4-BE49-F238E27FC236}">
                <a16:creationId xmlns:a16="http://schemas.microsoft.com/office/drawing/2014/main" id="{47414C57-F5D2-23D0-2185-1B660B47B149}"/>
              </a:ext>
            </a:extLst>
          </p:cNvPr>
          <p:cNvCxnSpPr>
            <a:cxnSpLocks/>
          </p:cNvCxnSpPr>
          <p:nvPr/>
        </p:nvCxnSpPr>
        <p:spPr>
          <a:xfrm>
            <a:off x="4588268" y="4624413"/>
            <a:ext cx="193830" cy="259117"/>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onnecteur droit avec flèche 83">
            <a:extLst>
              <a:ext uri="{FF2B5EF4-FFF2-40B4-BE49-F238E27FC236}">
                <a16:creationId xmlns:a16="http://schemas.microsoft.com/office/drawing/2014/main" id="{44E07757-46BD-D2EE-627F-6C115E4595F6}"/>
              </a:ext>
            </a:extLst>
          </p:cNvPr>
          <p:cNvCxnSpPr>
            <a:cxnSpLocks/>
          </p:cNvCxnSpPr>
          <p:nvPr/>
        </p:nvCxnSpPr>
        <p:spPr>
          <a:xfrm flipH="1">
            <a:off x="4302707" y="4629281"/>
            <a:ext cx="193830" cy="259117"/>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89" name="Groupe 88">
            <a:extLst>
              <a:ext uri="{FF2B5EF4-FFF2-40B4-BE49-F238E27FC236}">
                <a16:creationId xmlns:a16="http://schemas.microsoft.com/office/drawing/2014/main" id="{E0DED305-F025-C191-A0B1-10FC8D2B1043}"/>
              </a:ext>
            </a:extLst>
          </p:cNvPr>
          <p:cNvGrpSpPr/>
          <p:nvPr/>
        </p:nvGrpSpPr>
        <p:grpSpPr>
          <a:xfrm>
            <a:off x="7254535" y="3213214"/>
            <a:ext cx="2326875" cy="1275882"/>
            <a:chOff x="7326851" y="2737456"/>
            <a:chExt cx="2326875" cy="1275882"/>
          </a:xfrm>
        </p:grpSpPr>
        <p:cxnSp>
          <p:nvCxnSpPr>
            <p:cNvPr id="42" name="Connecteur droit avec flèche 41">
              <a:extLst>
                <a:ext uri="{FF2B5EF4-FFF2-40B4-BE49-F238E27FC236}">
                  <a16:creationId xmlns:a16="http://schemas.microsoft.com/office/drawing/2014/main" id="{1320CA65-EA0C-856E-9EC4-E00BF23E7CD6}"/>
                </a:ext>
              </a:extLst>
            </p:cNvPr>
            <p:cNvCxnSpPr>
              <a:cxnSpLocks/>
            </p:cNvCxnSpPr>
            <p:nvPr/>
          </p:nvCxnSpPr>
          <p:spPr>
            <a:xfrm flipV="1">
              <a:off x="9653726" y="2737456"/>
              <a:ext cx="0" cy="1275882"/>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295AF4F3-B84C-6740-BC31-8212EFBF409A}"/>
                </a:ext>
              </a:extLst>
            </p:cNvPr>
            <p:cNvCxnSpPr>
              <a:cxnSpLocks/>
            </p:cNvCxnSpPr>
            <p:nvPr/>
          </p:nvCxnSpPr>
          <p:spPr>
            <a:xfrm>
              <a:off x="7326851" y="4013338"/>
              <a:ext cx="2326875"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sp>
        <p:nvSpPr>
          <p:cNvPr id="91" name="ZoneTexte 90">
            <a:extLst>
              <a:ext uri="{FF2B5EF4-FFF2-40B4-BE49-F238E27FC236}">
                <a16:creationId xmlns:a16="http://schemas.microsoft.com/office/drawing/2014/main" id="{EFC125C1-4062-B5A1-89CA-20186D82FDB1}"/>
              </a:ext>
            </a:extLst>
          </p:cNvPr>
          <p:cNvSpPr txBox="1"/>
          <p:nvPr/>
        </p:nvSpPr>
        <p:spPr>
          <a:xfrm>
            <a:off x="2931481" y="4864136"/>
            <a:ext cx="1523257" cy="307777"/>
          </a:xfrm>
          <a:prstGeom prst="rect">
            <a:avLst/>
          </a:prstGeom>
          <a:noFill/>
        </p:spPr>
        <p:txBody>
          <a:bodyPr wrap="square">
            <a:spAutoFit/>
          </a:bodyPr>
          <a:lstStyle/>
          <a:p>
            <a:r>
              <a:rPr kumimoji="0" lang="fr-FR" altLang="fr-FR" sz="1400" b="0" i="0" u="none" strike="noStrike" cap="none" normalizeH="0" baseline="0" dirty="0">
                <a:ln>
                  <a:noFill/>
                </a:ln>
                <a:solidFill>
                  <a:schemeClr val="tx1"/>
                </a:solidFill>
                <a:effectLst/>
                <a:latin typeface="Arial" panose="020B0604020202020204" pitchFamily="34" charset="0"/>
              </a:rPr>
              <a:t>Personne privée</a:t>
            </a:r>
            <a:endParaRPr lang="fr-FR" sz="1400" dirty="0"/>
          </a:p>
        </p:txBody>
      </p:sp>
      <p:sp>
        <p:nvSpPr>
          <p:cNvPr id="92" name="Rectangle 91">
            <a:extLst>
              <a:ext uri="{FF2B5EF4-FFF2-40B4-BE49-F238E27FC236}">
                <a16:creationId xmlns:a16="http://schemas.microsoft.com/office/drawing/2014/main" id="{DA7276FD-6913-092C-A705-8454121B5AEB}"/>
              </a:ext>
            </a:extLst>
          </p:cNvPr>
          <p:cNvSpPr/>
          <p:nvPr/>
        </p:nvSpPr>
        <p:spPr>
          <a:xfrm>
            <a:off x="2396972" y="5796805"/>
            <a:ext cx="621436" cy="266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3" name="Rectangle 92">
            <a:extLst>
              <a:ext uri="{FF2B5EF4-FFF2-40B4-BE49-F238E27FC236}">
                <a16:creationId xmlns:a16="http://schemas.microsoft.com/office/drawing/2014/main" id="{2ECDDBA5-D56B-AD71-EBE0-2F68C4AD784D}"/>
              </a:ext>
            </a:extLst>
          </p:cNvPr>
          <p:cNvSpPr/>
          <p:nvPr/>
        </p:nvSpPr>
        <p:spPr>
          <a:xfrm>
            <a:off x="3492625" y="5796805"/>
            <a:ext cx="810082" cy="266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4" name="ZoneTexte 93">
            <a:extLst>
              <a:ext uri="{FF2B5EF4-FFF2-40B4-BE49-F238E27FC236}">
                <a16:creationId xmlns:a16="http://schemas.microsoft.com/office/drawing/2014/main" id="{98B1D563-22B8-D539-8521-0CE98C863255}"/>
              </a:ext>
            </a:extLst>
          </p:cNvPr>
          <p:cNvSpPr txBox="1"/>
          <p:nvPr/>
        </p:nvSpPr>
        <p:spPr>
          <a:xfrm>
            <a:off x="4628589" y="4870198"/>
            <a:ext cx="1750018" cy="307777"/>
          </a:xfrm>
          <a:prstGeom prst="rect">
            <a:avLst/>
          </a:prstGeom>
          <a:noFill/>
        </p:spPr>
        <p:txBody>
          <a:bodyPr wrap="square">
            <a:spAutoFit/>
          </a:bodyPr>
          <a:lstStyle/>
          <a:p>
            <a:r>
              <a:rPr kumimoji="0" lang="fr-FR" altLang="fr-FR" sz="1400" b="0" i="0" u="none" strike="noStrike" cap="none" normalizeH="0" baseline="0" dirty="0">
                <a:ln>
                  <a:noFill/>
                </a:ln>
                <a:solidFill>
                  <a:schemeClr val="tx1"/>
                </a:solidFill>
                <a:effectLst/>
                <a:latin typeface="Arial" panose="020B0604020202020204" pitchFamily="34" charset="0"/>
              </a:rPr>
              <a:t>Personnage public</a:t>
            </a:r>
            <a:endParaRPr lang="fr-FR" sz="1400" dirty="0"/>
          </a:p>
        </p:txBody>
      </p:sp>
      <p:cxnSp>
        <p:nvCxnSpPr>
          <p:cNvPr id="95" name="Connecteur droit avec flèche 94">
            <a:extLst>
              <a:ext uri="{FF2B5EF4-FFF2-40B4-BE49-F238E27FC236}">
                <a16:creationId xmlns:a16="http://schemas.microsoft.com/office/drawing/2014/main" id="{36D8140F-9C0E-83BB-7921-4FEE4F1B339B}"/>
              </a:ext>
            </a:extLst>
          </p:cNvPr>
          <p:cNvCxnSpPr>
            <a:cxnSpLocks/>
          </p:cNvCxnSpPr>
          <p:nvPr/>
        </p:nvCxnSpPr>
        <p:spPr>
          <a:xfrm flipV="1">
            <a:off x="6285390" y="4698862"/>
            <a:ext cx="193830" cy="259117"/>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onnecteur droit avec flèche 95">
            <a:extLst>
              <a:ext uri="{FF2B5EF4-FFF2-40B4-BE49-F238E27FC236}">
                <a16:creationId xmlns:a16="http://schemas.microsoft.com/office/drawing/2014/main" id="{68C81492-EF81-E906-75C8-0B47F22492D2}"/>
              </a:ext>
            </a:extLst>
          </p:cNvPr>
          <p:cNvCxnSpPr>
            <a:cxnSpLocks/>
          </p:cNvCxnSpPr>
          <p:nvPr/>
        </p:nvCxnSpPr>
        <p:spPr>
          <a:xfrm>
            <a:off x="4991429" y="5171913"/>
            <a:ext cx="193830" cy="259117"/>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eur droit avec flèche 96">
            <a:extLst>
              <a:ext uri="{FF2B5EF4-FFF2-40B4-BE49-F238E27FC236}">
                <a16:creationId xmlns:a16="http://schemas.microsoft.com/office/drawing/2014/main" id="{B841DDFE-C39E-4701-1224-7AEB3D581D15}"/>
              </a:ext>
            </a:extLst>
          </p:cNvPr>
          <p:cNvCxnSpPr>
            <a:cxnSpLocks/>
          </p:cNvCxnSpPr>
          <p:nvPr/>
        </p:nvCxnSpPr>
        <p:spPr>
          <a:xfrm flipH="1">
            <a:off x="3914497" y="5156681"/>
            <a:ext cx="193830" cy="259117"/>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98" name="ZoneTexte 97">
            <a:extLst>
              <a:ext uri="{FF2B5EF4-FFF2-40B4-BE49-F238E27FC236}">
                <a16:creationId xmlns:a16="http://schemas.microsoft.com/office/drawing/2014/main" id="{DBD03A86-811F-E1BD-E839-BECF6B5FCDDC}"/>
              </a:ext>
            </a:extLst>
          </p:cNvPr>
          <p:cNvSpPr txBox="1"/>
          <p:nvPr/>
        </p:nvSpPr>
        <p:spPr>
          <a:xfrm>
            <a:off x="5198572" y="5309230"/>
            <a:ext cx="949993" cy="523220"/>
          </a:xfrm>
          <a:prstGeom prst="rect">
            <a:avLst/>
          </a:prstGeom>
          <a:noFill/>
        </p:spPr>
        <p:txBody>
          <a:bodyPr wrap="square">
            <a:spAutoFit/>
          </a:bodyPr>
          <a:lstStyle/>
          <a:p>
            <a:r>
              <a:rPr kumimoji="0" lang="fr-FR" altLang="fr-FR" sz="1400" b="0" i="0" u="none" strike="noStrike" cap="none" normalizeH="0" baseline="0" dirty="0">
                <a:ln>
                  <a:noFill/>
                </a:ln>
                <a:solidFill>
                  <a:schemeClr val="tx1"/>
                </a:solidFill>
                <a:effectLst/>
                <a:latin typeface="Arial" panose="020B0604020202020204" pitchFamily="34" charset="0"/>
              </a:rPr>
              <a:t>construit,</a:t>
            </a:r>
          </a:p>
          <a:p>
            <a:r>
              <a:rPr lang="fr-FR" sz="1400" dirty="0">
                <a:latin typeface="Arial" panose="020B0604020202020204" pitchFamily="34" charset="0"/>
              </a:rPr>
              <a:t>factice</a:t>
            </a:r>
            <a:endParaRPr lang="fr-FR" sz="1400" dirty="0"/>
          </a:p>
        </p:txBody>
      </p:sp>
      <p:cxnSp>
        <p:nvCxnSpPr>
          <p:cNvPr id="99" name="Connecteur droit avec flèche 98">
            <a:extLst>
              <a:ext uri="{FF2B5EF4-FFF2-40B4-BE49-F238E27FC236}">
                <a16:creationId xmlns:a16="http://schemas.microsoft.com/office/drawing/2014/main" id="{AFF7A518-1A98-0F42-42F7-661173B16638}"/>
              </a:ext>
            </a:extLst>
          </p:cNvPr>
          <p:cNvCxnSpPr>
            <a:cxnSpLocks/>
          </p:cNvCxnSpPr>
          <p:nvPr/>
        </p:nvCxnSpPr>
        <p:spPr>
          <a:xfrm>
            <a:off x="6104879" y="5467445"/>
            <a:ext cx="298876"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01" name="ZoneTexte 100">
            <a:extLst>
              <a:ext uri="{FF2B5EF4-FFF2-40B4-BE49-F238E27FC236}">
                <a16:creationId xmlns:a16="http://schemas.microsoft.com/office/drawing/2014/main" id="{07C51F87-D236-22DF-43AE-4BB2B22534B4}"/>
              </a:ext>
            </a:extLst>
          </p:cNvPr>
          <p:cNvSpPr txBox="1"/>
          <p:nvPr/>
        </p:nvSpPr>
        <p:spPr>
          <a:xfrm>
            <a:off x="6393319" y="5309230"/>
            <a:ext cx="1152700" cy="307777"/>
          </a:xfrm>
          <a:prstGeom prst="rect">
            <a:avLst/>
          </a:prstGeom>
          <a:noFill/>
        </p:spPr>
        <p:txBody>
          <a:bodyPr wrap="square">
            <a:spAutoFit/>
          </a:bodyPr>
          <a:lstStyle/>
          <a:p>
            <a:r>
              <a:rPr kumimoji="0" lang="fr-FR" altLang="fr-FR" sz="1400" b="0" i="0" u="none" strike="noStrike" cap="none" normalizeH="0" baseline="0" dirty="0">
                <a:ln>
                  <a:noFill/>
                </a:ln>
                <a:solidFill>
                  <a:schemeClr val="tx1"/>
                </a:solidFill>
                <a:effectLst/>
                <a:latin typeface="Arial" panose="020B0604020202020204" pitchFamily="34" charset="0"/>
              </a:rPr>
              <a:t>propagande</a:t>
            </a:r>
            <a:endParaRPr lang="fr-FR" sz="1400" dirty="0"/>
          </a:p>
        </p:txBody>
      </p:sp>
      <p:cxnSp>
        <p:nvCxnSpPr>
          <p:cNvPr id="102" name="Connecteur droit avec flèche 101">
            <a:extLst>
              <a:ext uri="{FF2B5EF4-FFF2-40B4-BE49-F238E27FC236}">
                <a16:creationId xmlns:a16="http://schemas.microsoft.com/office/drawing/2014/main" id="{E0DAC8C7-3297-CDFB-38F8-0F6D58B24718}"/>
              </a:ext>
            </a:extLst>
          </p:cNvPr>
          <p:cNvCxnSpPr>
            <a:cxnSpLocks/>
          </p:cNvCxnSpPr>
          <p:nvPr/>
        </p:nvCxnSpPr>
        <p:spPr>
          <a:xfrm>
            <a:off x="6829148" y="4720188"/>
            <a:ext cx="0" cy="589042"/>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04" name="ZoneTexte 103">
            <a:extLst>
              <a:ext uri="{FF2B5EF4-FFF2-40B4-BE49-F238E27FC236}">
                <a16:creationId xmlns:a16="http://schemas.microsoft.com/office/drawing/2014/main" id="{F8EB36C1-429D-0659-D892-2B13ACACE1BD}"/>
              </a:ext>
            </a:extLst>
          </p:cNvPr>
          <p:cNvSpPr txBox="1"/>
          <p:nvPr/>
        </p:nvSpPr>
        <p:spPr>
          <a:xfrm>
            <a:off x="3197626" y="5284899"/>
            <a:ext cx="853322" cy="523220"/>
          </a:xfrm>
          <a:prstGeom prst="rect">
            <a:avLst/>
          </a:prstGeom>
          <a:noFill/>
        </p:spPr>
        <p:txBody>
          <a:bodyPr wrap="square">
            <a:spAutoFit/>
          </a:bodyPr>
          <a:lstStyle/>
          <a:p>
            <a:r>
              <a:rPr kumimoji="0" lang="fr-FR" altLang="fr-FR" sz="1400" b="0" i="0" u="none" strike="noStrike" cap="none" normalizeH="0" baseline="0" dirty="0">
                <a:ln>
                  <a:noFill/>
                </a:ln>
                <a:solidFill>
                  <a:schemeClr val="tx1"/>
                </a:solidFill>
                <a:effectLst/>
                <a:latin typeface="Arial" panose="020B0604020202020204" pitchFamily="34" charset="0"/>
              </a:rPr>
              <a:t>intime, réelle</a:t>
            </a:r>
            <a:endParaRPr lang="fr-FR" sz="1400" dirty="0"/>
          </a:p>
        </p:txBody>
      </p:sp>
      <p:cxnSp>
        <p:nvCxnSpPr>
          <p:cNvPr id="105" name="Connecteur droit avec flèche 104">
            <a:extLst>
              <a:ext uri="{FF2B5EF4-FFF2-40B4-BE49-F238E27FC236}">
                <a16:creationId xmlns:a16="http://schemas.microsoft.com/office/drawing/2014/main" id="{72E57471-FD68-77E5-4AAB-E32651D99008}"/>
              </a:ext>
            </a:extLst>
          </p:cNvPr>
          <p:cNvCxnSpPr>
            <a:cxnSpLocks/>
          </p:cNvCxnSpPr>
          <p:nvPr/>
        </p:nvCxnSpPr>
        <p:spPr>
          <a:xfrm flipH="1">
            <a:off x="2868970" y="5431030"/>
            <a:ext cx="298876"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06" name="ZoneTexte 105">
            <a:extLst>
              <a:ext uri="{FF2B5EF4-FFF2-40B4-BE49-F238E27FC236}">
                <a16:creationId xmlns:a16="http://schemas.microsoft.com/office/drawing/2014/main" id="{15B9C5D7-3A2B-AD3C-7E94-F6BC1428EF67}"/>
              </a:ext>
            </a:extLst>
          </p:cNvPr>
          <p:cNvSpPr txBox="1"/>
          <p:nvPr/>
        </p:nvSpPr>
        <p:spPr>
          <a:xfrm>
            <a:off x="1193661" y="5255175"/>
            <a:ext cx="1650546" cy="307777"/>
          </a:xfrm>
          <a:prstGeom prst="rect">
            <a:avLst/>
          </a:prstGeom>
          <a:noFill/>
        </p:spPr>
        <p:txBody>
          <a:bodyPr wrap="square">
            <a:spAutoFit/>
          </a:bodyPr>
          <a:lstStyle/>
          <a:p>
            <a:r>
              <a:rPr kumimoji="0" lang="fr-FR" altLang="fr-FR" sz="1400" b="0" i="0" u="none" strike="noStrike" cap="none" normalizeH="0" baseline="0" dirty="0">
                <a:ln>
                  <a:noFill/>
                </a:ln>
                <a:solidFill>
                  <a:schemeClr val="tx1"/>
                </a:solidFill>
                <a:effectLst/>
                <a:latin typeface="Arial" panose="020B0604020202020204" pitchFamily="34" charset="0"/>
              </a:rPr>
              <a:t>valeurs humaines</a:t>
            </a:r>
            <a:endParaRPr lang="fr-FR" sz="1400" dirty="0"/>
          </a:p>
        </p:txBody>
      </p:sp>
      <p:sp>
        <p:nvSpPr>
          <p:cNvPr id="107" name="ZoneTexte 106">
            <a:extLst>
              <a:ext uri="{FF2B5EF4-FFF2-40B4-BE49-F238E27FC236}">
                <a16:creationId xmlns:a16="http://schemas.microsoft.com/office/drawing/2014/main" id="{364C3D8E-0AAA-B649-217B-5B357F089FC2}"/>
              </a:ext>
            </a:extLst>
          </p:cNvPr>
          <p:cNvSpPr txBox="1"/>
          <p:nvPr/>
        </p:nvSpPr>
        <p:spPr>
          <a:xfrm>
            <a:off x="809185" y="6329465"/>
            <a:ext cx="2059785" cy="307777"/>
          </a:xfrm>
          <a:prstGeom prst="rect">
            <a:avLst/>
          </a:prstGeom>
          <a:noFill/>
        </p:spPr>
        <p:txBody>
          <a:bodyPr wrap="square">
            <a:spAutoFit/>
          </a:bodyPr>
          <a:lstStyle/>
          <a:p>
            <a:r>
              <a:rPr kumimoji="0" lang="fr-FR" altLang="fr-FR" sz="1400" b="0" i="0" u="none" strike="noStrike" cap="none" normalizeH="0" baseline="0" dirty="0">
                <a:ln>
                  <a:noFill/>
                </a:ln>
                <a:solidFill>
                  <a:schemeClr val="tx1"/>
                </a:solidFill>
                <a:effectLst/>
                <a:latin typeface="Arial" panose="020B0604020202020204" pitchFamily="34" charset="0"/>
              </a:rPr>
              <a:t>entre douleur et volupté</a:t>
            </a:r>
            <a:endParaRPr lang="fr-FR" sz="1400" dirty="0"/>
          </a:p>
        </p:txBody>
      </p:sp>
      <p:cxnSp>
        <p:nvCxnSpPr>
          <p:cNvPr id="108" name="Connecteur droit avec flèche 107">
            <a:extLst>
              <a:ext uri="{FF2B5EF4-FFF2-40B4-BE49-F238E27FC236}">
                <a16:creationId xmlns:a16="http://schemas.microsoft.com/office/drawing/2014/main" id="{252D018F-D49F-CA1F-124F-943D0AFCABCE}"/>
              </a:ext>
            </a:extLst>
          </p:cNvPr>
          <p:cNvCxnSpPr>
            <a:cxnSpLocks/>
          </p:cNvCxnSpPr>
          <p:nvPr/>
        </p:nvCxnSpPr>
        <p:spPr>
          <a:xfrm>
            <a:off x="3914497" y="6083960"/>
            <a:ext cx="0" cy="287895"/>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09" name="ZoneTexte 108">
            <a:extLst>
              <a:ext uri="{FF2B5EF4-FFF2-40B4-BE49-F238E27FC236}">
                <a16:creationId xmlns:a16="http://schemas.microsoft.com/office/drawing/2014/main" id="{95D27257-D7AC-C10B-E6AF-286909B87218}"/>
              </a:ext>
            </a:extLst>
          </p:cNvPr>
          <p:cNvSpPr txBox="1"/>
          <p:nvPr/>
        </p:nvSpPr>
        <p:spPr>
          <a:xfrm>
            <a:off x="3406066" y="6351030"/>
            <a:ext cx="5267419" cy="307777"/>
          </a:xfrm>
          <a:prstGeom prst="rect">
            <a:avLst/>
          </a:prstGeom>
          <a:noFill/>
        </p:spPr>
        <p:txBody>
          <a:bodyPr wrap="square">
            <a:spAutoFit/>
          </a:bodyPr>
          <a:lstStyle/>
          <a:p>
            <a:r>
              <a:rPr kumimoji="0" lang="fr-FR" altLang="fr-FR" sz="1400" b="1" i="0" u="none" strike="noStrike" cap="none" normalizeH="0" baseline="0" dirty="0">
                <a:ln>
                  <a:noFill/>
                </a:ln>
                <a:solidFill>
                  <a:schemeClr val="tx1"/>
                </a:solidFill>
                <a:effectLst/>
                <a:latin typeface="Arial" panose="020B0604020202020204" pitchFamily="34" charset="0"/>
              </a:rPr>
              <a:t>MENTAL</a:t>
            </a:r>
            <a:r>
              <a:rPr kumimoji="0" lang="fr-FR" altLang="fr-FR" sz="1400" b="0" i="0" u="none" strike="noStrike" cap="none" normalizeH="0" baseline="0" dirty="0">
                <a:ln>
                  <a:noFill/>
                </a:ln>
                <a:solidFill>
                  <a:schemeClr val="tx1"/>
                </a:solidFill>
                <a:effectLst/>
                <a:latin typeface="Arial" panose="020B0604020202020204" pitchFamily="34" charset="0"/>
              </a:rPr>
              <a:t> comme facteur essentiel de performance, de réussite.</a:t>
            </a:r>
            <a:endParaRPr lang="fr-FR" sz="1400" dirty="0"/>
          </a:p>
        </p:txBody>
      </p:sp>
      <p:cxnSp>
        <p:nvCxnSpPr>
          <p:cNvPr id="110" name="Connecteur droit avec flèche 109">
            <a:extLst>
              <a:ext uri="{FF2B5EF4-FFF2-40B4-BE49-F238E27FC236}">
                <a16:creationId xmlns:a16="http://schemas.microsoft.com/office/drawing/2014/main" id="{12BB9DB1-1DA5-5347-8C62-9FD90ABAE76D}"/>
              </a:ext>
            </a:extLst>
          </p:cNvPr>
          <p:cNvCxnSpPr>
            <a:cxnSpLocks/>
          </p:cNvCxnSpPr>
          <p:nvPr/>
        </p:nvCxnSpPr>
        <p:spPr>
          <a:xfrm>
            <a:off x="4534455" y="4054136"/>
            <a:ext cx="0" cy="287895"/>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1" name="ZoneTexte 110">
            <a:extLst>
              <a:ext uri="{FF2B5EF4-FFF2-40B4-BE49-F238E27FC236}">
                <a16:creationId xmlns:a16="http://schemas.microsoft.com/office/drawing/2014/main" id="{1622F431-88A8-5C6C-C5D1-9E4C83E1E76D}"/>
              </a:ext>
            </a:extLst>
          </p:cNvPr>
          <p:cNvSpPr txBox="1"/>
          <p:nvPr/>
        </p:nvSpPr>
        <p:spPr>
          <a:xfrm>
            <a:off x="76942" y="383566"/>
            <a:ext cx="7522343"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3 </a:t>
            </a:r>
            <a:r>
              <a:rPr lang="fr-FR" sz="2000" b="1" dirty="0">
                <a:solidFill>
                  <a:schemeClr val="bg2"/>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Étude d’une œuvre complète, </a:t>
            </a:r>
            <a:r>
              <a:rPr lang="fr-FR" sz="1600" b="1" i="1" dirty="0">
                <a:latin typeface="Calibri" panose="020F0502020204030204" pitchFamily="34" charset="0"/>
                <a:cs typeface="Calibri" panose="020F0502020204030204" pitchFamily="34" charset="0"/>
              </a:rPr>
              <a:t>Courir</a:t>
            </a:r>
            <a:r>
              <a:rPr lang="fr-FR" sz="1600" b="1" dirty="0">
                <a:latin typeface="Calibri" panose="020F0502020204030204" pitchFamily="34" charset="0"/>
                <a:cs typeface="Calibri" panose="020F0502020204030204" pitchFamily="34" charset="0"/>
              </a:rPr>
              <a:t>, de Jean ECHENOZ</a:t>
            </a:r>
          </a:p>
        </p:txBody>
      </p:sp>
      <p:pic>
        <p:nvPicPr>
          <p:cNvPr id="2" name="Image 1">
            <a:extLst>
              <a:ext uri="{FF2B5EF4-FFF2-40B4-BE49-F238E27FC236}">
                <a16:creationId xmlns:a16="http://schemas.microsoft.com/office/drawing/2014/main" id="{05D8E1D3-3ED0-97B4-F03C-EC548C4352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25161" y="557191"/>
            <a:ext cx="896647" cy="896647"/>
          </a:xfrm>
          <a:prstGeom prst="rect">
            <a:avLst/>
          </a:prstGeom>
        </p:spPr>
      </p:pic>
      <p:sp>
        <p:nvSpPr>
          <p:cNvPr id="8" name="ZoneTexte 7">
            <a:extLst>
              <a:ext uri="{FF2B5EF4-FFF2-40B4-BE49-F238E27FC236}">
                <a16:creationId xmlns:a16="http://schemas.microsoft.com/office/drawing/2014/main" id="{84860D75-25E1-AADE-0075-5623A7E33B64}"/>
              </a:ext>
            </a:extLst>
          </p:cNvPr>
          <p:cNvSpPr txBox="1"/>
          <p:nvPr/>
        </p:nvSpPr>
        <p:spPr>
          <a:xfrm>
            <a:off x="0" y="690857"/>
            <a:ext cx="12192000" cy="584775"/>
          </a:xfrm>
          <a:prstGeom prst="rect">
            <a:avLst/>
          </a:prstGeom>
          <a:noFill/>
        </p:spPr>
        <p:txBody>
          <a:bodyPr wrap="square">
            <a:spAutoFit/>
          </a:bodyPr>
          <a:lstStyle/>
          <a:p>
            <a:pPr algn="ctr"/>
            <a:r>
              <a:rPr lang="fr-FR" sz="3200" b="1" i="1" dirty="0">
                <a:solidFill>
                  <a:srgbClr val="FF0000"/>
                </a:solidFill>
                <a:latin typeface="Calibri" panose="020F0502020204030204" pitchFamily="34" charset="0"/>
                <a:cs typeface="Calibri" panose="020F0502020204030204" pitchFamily="34" charset="0"/>
              </a:rPr>
              <a:t>Courir</a:t>
            </a:r>
            <a:r>
              <a:rPr lang="fr-FR" sz="3200" b="1" dirty="0">
                <a:solidFill>
                  <a:srgbClr val="FF0000"/>
                </a:solidFill>
                <a:latin typeface="Calibri" panose="020F0502020204030204" pitchFamily="34" charset="0"/>
                <a:cs typeface="Calibri" panose="020F0502020204030204" pitchFamily="34" charset="0"/>
              </a:rPr>
              <a:t>, </a:t>
            </a:r>
            <a:r>
              <a:rPr lang="fr-FR" sz="3200" dirty="0">
                <a:solidFill>
                  <a:srgbClr val="FF0000"/>
                </a:solidFill>
                <a:latin typeface="Calibri" panose="020F0502020204030204" pitchFamily="34" charset="0"/>
                <a:cs typeface="Calibri" panose="020F0502020204030204" pitchFamily="34" charset="0"/>
              </a:rPr>
              <a:t>de Jean ECHENOZ</a:t>
            </a:r>
            <a:endParaRPr lang="fr-FR"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25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1000"/>
                                        <p:tgtEl>
                                          <p:spTgt spid="31"/>
                                        </p:tgtEl>
                                      </p:cBhvr>
                                    </p:animEffect>
                                    <p:anim calcmode="lin" valueType="num">
                                      <p:cBhvr>
                                        <p:cTn id="62" dur="1000" fill="hold"/>
                                        <p:tgtEl>
                                          <p:spTgt spid="31"/>
                                        </p:tgtEl>
                                        <p:attrNameLst>
                                          <p:attrName>ppt_x</p:attrName>
                                        </p:attrNameLst>
                                      </p:cBhvr>
                                      <p:tavLst>
                                        <p:tav tm="0">
                                          <p:val>
                                            <p:strVal val="#ppt_x"/>
                                          </p:val>
                                        </p:tav>
                                        <p:tav tm="100000">
                                          <p:val>
                                            <p:strVal val="#ppt_x"/>
                                          </p:val>
                                        </p:tav>
                                      </p:tavLst>
                                    </p:anim>
                                    <p:anim calcmode="lin" valueType="num">
                                      <p:cBhvr>
                                        <p:cTn id="6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1000"/>
                                        <p:tgtEl>
                                          <p:spTgt spid="36"/>
                                        </p:tgtEl>
                                      </p:cBhvr>
                                    </p:animEffect>
                                    <p:anim calcmode="lin" valueType="num">
                                      <p:cBhvr>
                                        <p:cTn id="74" dur="1000" fill="hold"/>
                                        <p:tgtEl>
                                          <p:spTgt spid="36"/>
                                        </p:tgtEl>
                                        <p:attrNameLst>
                                          <p:attrName>ppt_x</p:attrName>
                                        </p:attrNameLst>
                                      </p:cBhvr>
                                      <p:tavLst>
                                        <p:tav tm="0">
                                          <p:val>
                                            <p:strVal val="#ppt_x"/>
                                          </p:val>
                                        </p:tav>
                                        <p:tav tm="100000">
                                          <p:val>
                                            <p:strVal val="#ppt_x"/>
                                          </p:val>
                                        </p:tav>
                                      </p:tavLst>
                                    </p:anim>
                                    <p:anim calcmode="lin" valueType="num">
                                      <p:cBhvr>
                                        <p:cTn id="7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 calcmode="lin" valueType="num">
                                      <p:cBhvr additive="base">
                                        <p:cTn id="80" dur="500" fill="hold"/>
                                        <p:tgtEl>
                                          <p:spTgt spid="30"/>
                                        </p:tgtEl>
                                        <p:attrNameLst>
                                          <p:attrName>ppt_x</p:attrName>
                                        </p:attrNameLst>
                                      </p:cBhvr>
                                      <p:tavLst>
                                        <p:tav tm="0">
                                          <p:val>
                                            <p:strVal val="#ppt_x"/>
                                          </p:val>
                                        </p:tav>
                                        <p:tav tm="100000">
                                          <p:val>
                                            <p:strVal val="#ppt_x"/>
                                          </p:val>
                                        </p:tav>
                                      </p:tavLst>
                                    </p:anim>
                                    <p:anim calcmode="lin" valueType="num">
                                      <p:cBhvr additive="base">
                                        <p:cTn id="8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32"/>
                                        </p:tgtEl>
                                        <p:attrNameLst>
                                          <p:attrName>style.visibility</p:attrName>
                                        </p:attrNameLst>
                                      </p:cBhvr>
                                      <p:to>
                                        <p:strVal val="visible"/>
                                      </p:to>
                                    </p:set>
                                    <p:anim calcmode="lin" valueType="num">
                                      <p:cBhvr additive="base">
                                        <p:cTn id="86" dur="500" fill="hold"/>
                                        <p:tgtEl>
                                          <p:spTgt spid="32"/>
                                        </p:tgtEl>
                                        <p:attrNameLst>
                                          <p:attrName>ppt_x</p:attrName>
                                        </p:attrNameLst>
                                      </p:cBhvr>
                                      <p:tavLst>
                                        <p:tav tm="0">
                                          <p:val>
                                            <p:strVal val="#ppt_x"/>
                                          </p:val>
                                        </p:tav>
                                        <p:tav tm="100000">
                                          <p:val>
                                            <p:strVal val="#ppt_x"/>
                                          </p:val>
                                        </p:tav>
                                      </p:tavLst>
                                    </p:anim>
                                    <p:anim calcmode="lin" valueType="num">
                                      <p:cBhvr additive="base">
                                        <p:cTn id="8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 calcmode="lin" valueType="num">
                                      <p:cBhvr additive="base">
                                        <p:cTn id="92" dur="500" fill="hold"/>
                                        <p:tgtEl>
                                          <p:spTgt spid="35"/>
                                        </p:tgtEl>
                                        <p:attrNameLst>
                                          <p:attrName>ppt_x</p:attrName>
                                        </p:attrNameLst>
                                      </p:cBhvr>
                                      <p:tavLst>
                                        <p:tav tm="0">
                                          <p:val>
                                            <p:strVal val="#ppt_x"/>
                                          </p:val>
                                        </p:tav>
                                        <p:tav tm="100000">
                                          <p:val>
                                            <p:strVal val="#ppt_x"/>
                                          </p:val>
                                        </p:tav>
                                      </p:tavLst>
                                    </p:anim>
                                    <p:anim calcmode="lin" valueType="num">
                                      <p:cBhvr additive="base">
                                        <p:cTn id="9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fltVal val="0"/>
                                          </p:val>
                                        </p:tav>
                                        <p:tav tm="100000">
                                          <p:val>
                                            <p:strVal val="#ppt_h"/>
                                          </p:val>
                                        </p:tav>
                                      </p:tavLst>
                                    </p:anim>
                                    <p:animEffect transition="in" filter="fade">
                                      <p:cBhvr>
                                        <p:cTn id="100" dur="500"/>
                                        <p:tgtEl>
                                          <p:spTgt spid="11"/>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1000"/>
                                        <p:tgtEl>
                                          <p:spTgt spid="19"/>
                                        </p:tgtEl>
                                      </p:cBhvr>
                                    </p:animEffect>
                                    <p:anim calcmode="lin" valueType="num">
                                      <p:cBhvr>
                                        <p:cTn id="106" dur="1000" fill="hold"/>
                                        <p:tgtEl>
                                          <p:spTgt spid="19"/>
                                        </p:tgtEl>
                                        <p:attrNameLst>
                                          <p:attrName>ppt_x</p:attrName>
                                        </p:attrNameLst>
                                      </p:cBhvr>
                                      <p:tavLst>
                                        <p:tav tm="0">
                                          <p:val>
                                            <p:strVal val="#ppt_x"/>
                                          </p:val>
                                        </p:tav>
                                        <p:tav tm="100000">
                                          <p:val>
                                            <p:strVal val="#ppt_x"/>
                                          </p:val>
                                        </p:tav>
                                      </p:tavLst>
                                    </p:anim>
                                    <p:anim calcmode="lin" valueType="num">
                                      <p:cBhvr>
                                        <p:cTn id="107" dur="1000" fill="hold"/>
                                        <p:tgtEl>
                                          <p:spTgt spid="19"/>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21"/>
                                        </p:tgtEl>
                                        <p:attrNameLst>
                                          <p:attrName>style.visibility</p:attrName>
                                        </p:attrNameLst>
                                      </p:cBhvr>
                                      <p:to>
                                        <p:strVal val="visible"/>
                                      </p:to>
                                    </p:set>
                                    <p:animEffect transition="in" filter="fade">
                                      <p:cBhvr>
                                        <p:cTn id="110" dur="1000"/>
                                        <p:tgtEl>
                                          <p:spTgt spid="21"/>
                                        </p:tgtEl>
                                      </p:cBhvr>
                                    </p:animEffect>
                                    <p:anim calcmode="lin" valueType="num">
                                      <p:cBhvr>
                                        <p:cTn id="111" dur="1000" fill="hold"/>
                                        <p:tgtEl>
                                          <p:spTgt spid="21"/>
                                        </p:tgtEl>
                                        <p:attrNameLst>
                                          <p:attrName>ppt_x</p:attrName>
                                        </p:attrNameLst>
                                      </p:cBhvr>
                                      <p:tavLst>
                                        <p:tav tm="0">
                                          <p:val>
                                            <p:strVal val="#ppt_x"/>
                                          </p:val>
                                        </p:tav>
                                        <p:tav tm="100000">
                                          <p:val>
                                            <p:strVal val="#ppt_x"/>
                                          </p:val>
                                        </p:tav>
                                      </p:tavLst>
                                    </p:anim>
                                    <p:anim calcmode="lin" valueType="num">
                                      <p:cBhvr>
                                        <p:cTn id="112" dur="1000" fill="hold"/>
                                        <p:tgtEl>
                                          <p:spTgt spid="21"/>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110"/>
                                        </p:tgtEl>
                                        <p:attrNameLst>
                                          <p:attrName>style.visibility</p:attrName>
                                        </p:attrNameLst>
                                      </p:cBhvr>
                                      <p:to>
                                        <p:strVal val="visible"/>
                                      </p:to>
                                    </p:set>
                                    <p:animEffect transition="in" filter="fade">
                                      <p:cBhvr>
                                        <p:cTn id="115" dur="1000"/>
                                        <p:tgtEl>
                                          <p:spTgt spid="110"/>
                                        </p:tgtEl>
                                      </p:cBhvr>
                                    </p:animEffect>
                                    <p:anim calcmode="lin" valueType="num">
                                      <p:cBhvr>
                                        <p:cTn id="116" dur="1000" fill="hold"/>
                                        <p:tgtEl>
                                          <p:spTgt spid="110"/>
                                        </p:tgtEl>
                                        <p:attrNameLst>
                                          <p:attrName>ppt_x</p:attrName>
                                        </p:attrNameLst>
                                      </p:cBhvr>
                                      <p:tavLst>
                                        <p:tav tm="0">
                                          <p:val>
                                            <p:strVal val="#ppt_x"/>
                                          </p:val>
                                        </p:tav>
                                        <p:tav tm="100000">
                                          <p:val>
                                            <p:strVal val="#ppt_x"/>
                                          </p:val>
                                        </p:tav>
                                      </p:tavLst>
                                    </p:anim>
                                    <p:anim calcmode="lin" valueType="num">
                                      <p:cBhvr>
                                        <p:cTn id="117" dur="1000" fill="hold"/>
                                        <p:tgtEl>
                                          <p:spTgt spid="110"/>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23"/>
                                        </p:tgtEl>
                                        <p:attrNameLst>
                                          <p:attrName>style.visibility</p:attrName>
                                        </p:attrNameLst>
                                      </p:cBhvr>
                                      <p:to>
                                        <p:strVal val="visible"/>
                                      </p:to>
                                    </p:set>
                                    <p:animEffect transition="in" filter="fade">
                                      <p:cBhvr>
                                        <p:cTn id="120" dur="1000"/>
                                        <p:tgtEl>
                                          <p:spTgt spid="23"/>
                                        </p:tgtEl>
                                      </p:cBhvr>
                                    </p:animEffect>
                                    <p:anim calcmode="lin" valueType="num">
                                      <p:cBhvr>
                                        <p:cTn id="121" dur="1000" fill="hold"/>
                                        <p:tgtEl>
                                          <p:spTgt spid="23"/>
                                        </p:tgtEl>
                                        <p:attrNameLst>
                                          <p:attrName>ppt_x</p:attrName>
                                        </p:attrNameLst>
                                      </p:cBhvr>
                                      <p:tavLst>
                                        <p:tav tm="0">
                                          <p:val>
                                            <p:strVal val="#ppt_x"/>
                                          </p:val>
                                        </p:tav>
                                        <p:tav tm="100000">
                                          <p:val>
                                            <p:strVal val="#ppt_x"/>
                                          </p:val>
                                        </p:tav>
                                      </p:tavLst>
                                    </p:anim>
                                    <p:anim calcmode="lin" valueType="num">
                                      <p:cBhvr>
                                        <p:cTn id="122" dur="1000" fill="hold"/>
                                        <p:tgtEl>
                                          <p:spTgt spid="23"/>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37"/>
                                        </p:tgtEl>
                                        <p:attrNameLst>
                                          <p:attrName>style.visibility</p:attrName>
                                        </p:attrNameLst>
                                      </p:cBhvr>
                                      <p:to>
                                        <p:strVal val="visible"/>
                                      </p:to>
                                    </p:set>
                                    <p:animEffect transition="in" filter="fade">
                                      <p:cBhvr>
                                        <p:cTn id="125" dur="1000"/>
                                        <p:tgtEl>
                                          <p:spTgt spid="37"/>
                                        </p:tgtEl>
                                      </p:cBhvr>
                                    </p:animEffect>
                                    <p:anim calcmode="lin" valueType="num">
                                      <p:cBhvr>
                                        <p:cTn id="126" dur="1000" fill="hold"/>
                                        <p:tgtEl>
                                          <p:spTgt spid="37"/>
                                        </p:tgtEl>
                                        <p:attrNameLst>
                                          <p:attrName>ppt_x</p:attrName>
                                        </p:attrNameLst>
                                      </p:cBhvr>
                                      <p:tavLst>
                                        <p:tav tm="0">
                                          <p:val>
                                            <p:strVal val="#ppt_x"/>
                                          </p:val>
                                        </p:tav>
                                        <p:tav tm="100000">
                                          <p:val>
                                            <p:strVal val="#ppt_x"/>
                                          </p:val>
                                        </p:tav>
                                      </p:tavLst>
                                    </p:anim>
                                    <p:anim calcmode="lin" valueType="num">
                                      <p:cBhvr>
                                        <p:cTn id="12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grpId="0" nodeType="clickEffect">
                                  <p:stCondLst>
                                    <p:cond delay="0"/>
                                  </p:stCondLst>
                                  <p:childTnLst>
                                    <p:set>
                                      <p:cBhvr>
                                        <p:cTn id="131" dur="1" fill="hold">
                                          <p:stCondLst>
                                            <p:cond delay="0"/>
                                          </p:stCondLst>
                                        </p:cTn>
                                        <p:tgtEl>
                                          <p:spTgt spid="39"/>
                                        </p:tgtEl>
                                        <p:attrNameLst>
                                          <p:attrName>style.visibility</p:attrName>
                                        </p:attrNameLst>
                                      </p:cBhvr>
                                      <p:to>
                                        <p:strVal val="visible"/>
                                      </p:to>
                                    </p:set>
                                    <p:animEffect transition="in" filter="fade">
                                      <p:cBhvr>
                                        <p:cTn id="132" dur="1000"/>
                                        <p:tgtEl>
                                          <p:spTgt spid="39"/>
                                        </p:tgtEl>
                                      </p:cBhvr>
                                    </p:animEffect>
                                    <p:anim calcmode="lin" valueType="num">
                                      <p:cBhvr>
                                        <p:cTn id="133" dur="1000" fill="hold"/>
                                        <p:tgtEl>
                                          <p:spTgt spid="39"/>
                                        </p:tgtEl>
                                        <p:attrNameLst>
                                          <p:attrName>ppt_x</p:attrName>
                                        </p:attrNameLst>
                                      </p:cBhvr>
                                      <p:tavLst>
                                        <p:tav tm="0">
                                          <p:val>
                                            <p:strVal val="#ppt_x"/>
                                          </p:val>
                                        </p:tav>
                                        <p:tav tm="100000">
                                          <p:val>
                                            <p:strVal val="#ppt_x"/>
                                          </p:val>
                                        </p:tav>
                                      </p:tavLst>
                                    </p:anim>
                                    <p:anim calcmode="lin" valueType="num">
                                      <p:cBhvr>
                                        <p:cTn id="134" dur="1000" fill="hold"/>
                                        <p:tgtEl>
                                          <p:spTgt spid="39"/>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84"/>
                                        </p:tgtEl>
                                        <p:attrNameLst>
                                          <p:attrName>style.visibility</p:attrName>
                                        </p:attrNameLst>
                                      </p:cBhvr>
                                      <p:to>
                                        <p:strVal val="visible"/>
                                      </p:to>
                                    </p:set>
                                    <p:animEffect transition="in" filter="fade">
                                      <p:cBhvr>
                                        <p:cTn id="137" dur="1000"/>
                                        <p:tgtEl>
                                          <p:spTgt spid="84"/>
                                        </p:tgtEl>
                                      </p:cBhvr>
                                    </p:animEffect>
                                    <p:anim calcmode="lin" valueType="num">
                                      <p:cBhvr>
                                        <p:cTn id="138" dur="1000" fill="hold"/>
                                        <p:tgtEl>
                                          <p:spTgt spid="84"/>
                                        </p:tgtEl>
                                        <p:attrNameLst>
                                          <p:attrName>ppt_x</p:attrName>
                                        </p:attrNameLst>
                                      </p:cBhvr>
                                      <p:tavLst>
                                        <p:tav tm="0">
                                          <p:val>
                                            <p:strVal val="#ppt_x"/>
                                          </p:val>
                                        </p:tav>
                                        <p:tav tm="100000">
                                          <p:val>
                                            <p:strVal val="#ppt_x"/>
                                          </p:val>
                                        </p:tav>
                                      </p:tavLst>
                                    </p:anim>
                                    <p:anim calcmode="lin" valueType="num">
                                      <p:cBhvr>
                                        <p:cTn id="139" dur="1000" fill="hold"/>
                                        <p:tgtEl>
                                          <p:spTgt spid="84"/>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0"/>
                                  </p:stCondLst>
                                  <p:childTnLst>
                                    <p:set>
                                      <p:cBhvr>
                                        <p:cTn id="141" dur="1" fill="hold">
                                          <p:stCondLst>
                                            <p:cond delay="0"/>
                                          </p:stCondLst>
                                        </p:cTn>
                                        <p:tgtEl>
                                          <p:spTgt spid="81"/>
                                        </p:tgtEl>
                                        <p:attrNameLst>
                                          <p:attrName>style.visibility</p:attrName>
                                        </p:attrNameLst>
                                      </p:cBhvr>
                                      <p:to>
                                        <p:strVal val="visible"/>
                                      </p:to>
                                    </p:set>
                                    <p:animEffect transition="in" filter="fade">
                                      <p:cBhvr>
                                        <p:cTn id="142" dur="1000"/>
                                        <p:tgtEl>
                                          <p:spTgt spid="81"/>
                                        </p:tgtEl>
                                      </p:cBhvr>
                                    </p:animEffect>
                                    <p:anim calcmode="lin" valueType="num">
                                      <p:cBhvr>
                                        <p:cTn id="143" dur="1000" fill="hold"/>
                                        <p:tgtEl>
                                          <p:spTgt spid="81"/>
                                        </p:tgtEl>
                                        <p:attrNameLst>
                                          <p:attrName>ppt_x</p:attrName>
                                        </p:attrNameLst>
                                      </p:cBhvr>
                                      <p:tavLst>
                                        <p:tav tm="0">
                                          <p:val>
                                            <p:strVal val="#ppt_x"/>
                                          </p:val>
                                        </p:tav>
                                        <p:tav tm="100000">
                                          <p:val>
                                            <p:strVal val="#ppt_x"/>
                                          </p:val>
                                        </p:tav>
                                      </p:tavLst>
                                    </p:anim>
                                    <p:anim calcmode="lin" valueType="num">
                                      <p:cBhvr>
                                        <p:cTn id="144" dur="1000" fill="hold"/>
                                        <p:tgtEl>
                                          <p:spTgt spid="81"/>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40"/>
                                        </p:tgtEl>
                                        <p:attrNameLst>
                                          <p:attrName>style.visibility</p:attrName>
                                        </p:attrNameLst>
                                      </p:cBhvr>
                                      <p:to>
                                        <p:strVal val="visible"/>
                                      </p:to>
                                    </p:set>
                                    <p:animEffect transition="in" filter="fade">
                                      <p:cBhvr>
                                        <p:cTn id="147" dur="1000"/>
                                        <p:tgtEl>
                                          <p:spTgt spid="40"/>
                                        </p:tgtEl>
                                      </p:cBhvr>
                                    </p:animEffect>
                                    <p:anim calcmode="lin" valueType="num">
                                      <p:cBhvr>
                                        <p:cTn id="148" dur="1000" fill="hold"/>
                                        <p:tgtEl>
                                          <p:spTgt spid="40"/>
                                        </p:tgtEl>
                                        <p:attrNameLst>
                                          <p:attrName>ppt_x</p:attrName>
                                        </p:attrNameLst>
                                      </p:cBhvr>
                                      <p:tavLst>
                                        <p:tav tm="0">
                                          <p:val>
                                            <p:strVal val="#ppt_x"/>
                                          </p:val>
                                        </p:tav>
                                        <p:tav tm="100000">
                                          <p:val>
                                            <p:strVal val="#ppt_x"/>
                                          </p:val>
                                        </p:tav>
                                      </p:tavLst>
                                    </p:anim>
                                    <p:anim calcmode="lin" valueType="num">
                                      <p:cBhvr>
                                        <p:cTn id="149" dur="1000" fill="hold"/>
                                        <p:tgtEl>
                                          <p:spTgt spid="40"/>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89"/>
                                        </p:tgtEl>
                                        <p:attrNameLst>
                                          <p:attrName>style.visibility</p:attrName>
                                        </p:attrNameLst>
                                      </p:cBhvr>
                                      <p:to>
                                        <p:strVal val="visible"/>
                                      </p:to>
                                    </p:set>
                                    <p:animEffect transition="in" filter="fade">
                                      <p:cBhvr>
                                        <p:cTn id="152" dur="1000"/>
                                        <p:tgtEl>
                                          <p:spTgt spid="89"/>
                                        </p:tgtEl>
                                      </p:cBhvr>
                                    </p:animEffect>
                                    <p:anim calcmode="lin" valueType="num">
                                      <p:cBhvr>
                                        <p:cTn id="153" dur="1000" fill="hold"/>
                                        <p:tgtEl>
                                          <p:spTgt spid="89"/>
                                        </p:tgtEl>
                                        <p:attrNameLst>
                                          <p:attrName>ppt_x</p:attrName>
                                        </p:attrNameLst>
                                      </p:cBhvr>
                                      <p:tavLst>
                                        <p:tav tm="0">
                                          <p:val>
                                            <p:strVal val="#ppt_x"/>
                                          </p:val>
                                        </p:tav>
                                        <p:tav tm="100000">
                                          <p:val>
                                            <p:strVal val="#ppt_x"/>
                                          </p:val>
                                        </p:tav>
                                      </p:tavLst>
                                    </p:anim>
                                    <p:anim calcmode="lin" valueType="num">
                                      <p:cBhvr>
                                        <p:cTn id="154" dur="1000" fill="hold"/>
                                        <p:tgtEl>
                                          <p:spTgt spid="89"/>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41"/>
                                        </p:tgtEl>
                                        <p:attrNameLst>
                                          <p:attrName>style.visibility</p:attrName>
                                        </p:attrNameLst>
                                      </p:cBhvr>
                                      <p:to>
                                        <p:strVal val="visible"/>
                                      </p:to>
                                    </p:set>
                                    <p:animEffect transition="in" filter="fade">
                                      <p:cBhvr>
                                        <p:cTn id="157" dur="1000"/>
                                        <p:tgtEl>
                                          <p:spTgt spid="41"/>
                                        </p:tgtEl>
                                      </p:cBhvr>
                                    </p:animEffect>
                                    <p:anim calcmode="lin" valueType="num">
                                      <p:cBhvr>
                                        <p:cTn id="158" dur="1000" fill="hold"/>
                                        <p:tgtEl>
                                          <p:spTgt spid="41"/>
                                        </p:tgtEl>
                                        <p:attrNameLst>
                                          <p:attrName>ppt_x</p:attrName>
                                        </p:attrNameLst>
                                      </p:cBhvr>
                                      <p:tavLst>
                                        <p:tav tm="0">
                                          <p:val>
                                            <p:strVal val="#ppt_x"/>
                                          </p:val>
                                        </p:tav>
                                        <p:tav tm="100000">
                                          <p:val>
                                            <p:strVal val="#ppt_x"/>
                                          </p:val>
                                        </p:tav>
                                      </p:tavLst>
                                    </p:anim>
                                    <p:anim calcmode="lin" valueType="num">
                                      <p:cBhvr>
                                        <p:cTn id="15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4" fill="hold" grpId="0" nodeType="clickEffect">
                                  <p:stCondLst>
                                    <p:cond delay="0"/>
                                  </p:stCondLst>
                                  <p:childTnLst>
                                    <p:set>
                                      <p:cBhvr>
                                        <p:cTn id="163" dur="1" fill="hold">
                                          <p:stCondLst>
                                            <p:cond delay="0"/>
                                          </p:stCondLst>
                                        </p:cTn>
                                        <p:tgtEl>
                                          <p:spTgt spid="44"/>
                                        </p:tgtEl>
                                        <p:attrNameLst>
                                          <p:attrName>style.visibility</p:attrName>
                                        </p:attrNameLst>
                                      </p:cBhvr>
                                      <p:to>
                                        <p:strVal val="visible"/>
                                      </p:to>
                                    </p:set>
                                    <p:anim calcmode="lin" valueType="num">
                                      <p:cBhvr additive="base">
                                        <p:cTn id="164" dur="500" fill="hold"/>
                                        <p:tgtEl>
                                          <p:spTgt spid="44"/>
                                        </p:tgtEl>
                                        <p:attrNameLst>
                                          <p:attrName>ppt_x</p:attrName>
                                        </p:attrNameLst>
                                      </p:cBhvr>
                                      <p:tavLst>
                                        <p:tav tm="0">
                                          <p:val>
                                            <p:strVal val="#ppt_x"/>
                                          </p:val>
                                        </p:tav>
                                        <p:tav tm="100000">
                                          <p:val>
                                            <p:strVal val="#ppt_x"/>
                                          </p:val>
                                        </p:tav>
                                      </p:tavLst>
                                    </p:anim>
                                    <p:anim calcmode="lin" valueType="num">
                                      <p:cBhvr additive="base">
                                        <p:cTn id="165" dur="500" fill="hold"/>
                                        <p:tgtEl>
                                          <p:spTgt spid="44"/>
                                        </p:tgtEl>
                                        <p:attrNameLst>
                                          <p:attrName>ppt_y</p:attrName>
                                        </p:attrNameLst>
                                      </p:cBhvr>
                                      <p:tavLst>
                                        <p:tav tm="0">
                                          <p:val>
                                            <p:strVal val="1+#ppt_h/2"/>
                                          </p:val>
                                        </p:tav>
                                        <p:tav tm="100000">
                                          <p:val>
                                            <p:strVal val="#ppt_y"/>
                                          </p:val>
                                        </p:tav>
                                      </p:tavLst>
                                    </p:anim>
                                  </p:childTnLst>
                                </p:cTn>
                              </p:par>
                              <p:par>
                                <p:cTn id="166" presetID="2" presetClass="entr" presetSubtype="4" fill="hold" nodeType="withEffect">
                                  <p:stCondLst>
                                    <p:cond delay="0"/>
                                  </p:stCondLst>
                                  <p:childTnLst>
                                    <p:set>
                                      <p:cBhvr>
                                        <p:cTn id="167" dur="1" fill="hold">
                                          <p:stCondLst>
                                            <p:cond delay="0"/>
                                          </p:stCondLst>
                                        </p:cTn>
                                        <p:tgtEl>
                                          <p:spTgt spid="112"/>
                                        </p:tgtEl>
                                        <p:attrNameLst>
                                          <p:attrName>style.visibility</p:attrName>
                                        </p:attrNameLst>
                                      </p:cBhvr>
                                      <p:to>
                                        <p:strVal val="visible"/>
                                      </p:to>
                                    </p:set>
                                    <p:anim calcmode="lin" valueType="num">
                                      <p:cBhvr additive="base">
                                        <p:cTn id="168" dur="500" fill="hold"/>
                                        <p:tgtEl>
                                          <p:spTgt spid="112"/>
                                        </p:tgtEl>
                                        <p:attrNameLst>
                                          <p:attrName>ppt_x</p:attrName>
                                        </p:attrNameLst>
                                      </p:cBhvr>
                                      <p:tavLst>
                                        <p:tav tm="0">
                                          <p:val>
                                            <p:strVal val="#ppt_x"/>
                                          </p:val>
                                        </p:tav>
                                        <p:tav tm="100000">
                                          <p:val>
                                            <p:strVal val="#ppt_x"/>
                                          </p:val>
                                        </p:tav>
                                      </p:tavLst>
                                    </p:anim>
                                    <p:anim calcmode="lin" valueType="num">
                                      <p:cBhvr additive="base">
                                        <p:cTn id="169"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45"/>
                                        </p:tgtEl>
                                        <p:attrNameLst>
                                          <p:attrName>style.visibility</p:attrName>
                                        </p:attrNameLst>
                                      </p:cBhvr>
                                      <p:to>
                                        <p:strVal val="visible"/>
                                      </p:to>
                                    </p:set>
                                    <p:anim calcmode="lin" valueType="num">
                                      <p:cBhvr additive="base">
                                        <p:cTn id="174" dur="500" fill="hold"/>
                                        <p:tgtEl>
                                          <p:spTgt spid="45"/>
                                        </p:tgtEl>
                                        <p:attrNameLst>
                                          <p:attrName>ppt_x</p:attrName>
                                        </p:attrNameLst>
                                      </p:cBhvr>
                                      <p:tavLst>
                                        <p:tav tm="0">
                                          <p:val>
                                            <p:strVal val="#ppt_x"/>
                                          </p:val>
                                        </p:tav>
                                        <p:tav tm="100000">
                                          <p:val>
                                            <p:strVal val="#ppt_x"/>
                                          </p:val>
                                        </p:tav>
                                      </p:tavLst>
                                    </p:anim>
                                    <p:anim calcmode="lin" valueType="num">
                                      <p:cBhvr additive="base">
                                        <p:cTn id="175" dur="500" fill="hold"/>
                                        <p:tgtEl>
                                          <p:spTgt spid="45"/>
                                        </p:tgtEl>
                                        <p:attrNameLst>
                                          <p:attrName>ppt_y</p:attrName>
                                        </p:attrNameLst>
                                      </p:cBhvr>
                                      <p:tavLst>
                                        <p:tav tm="0">
                                          <p:val>
                                            <p:strVal val="1+#ppt_h/2"/>
                                          </p:val>
                                        </p:tav>
                                        <p:tav tm="100000">
                                          <p:val>
                                            <p:strVal val="#ppt_y"/>
                                          </p:val>
                                        </p:tav>
                                      </p:tavLst>
                                    </p:anim>
                                  </p:childTnLst>
                                </p:cTn>
                              </p:par>
                              <p:par>
                                <p:cTn id="176" presetID="2" presetClass="entr" presetSubtype="4" fill="hold" nodeType="withEffect">
                                  <p:stCondLst>
                                    <p:cond delay="0"/>
                                  </p:stCondLst>
                                  <p:childTnLst>
                                    <p:set>
                                      <p:cBhvr>
                                        <p:cTn id="177" dur="1" fill="hold">
                                          <p:stCondLst>
                                            <p:cond delay="0"/>
                                          </p:stCondLst>
                                        </p:cTn>
                                        <p:tgtEl>
                                          <p:spTgt spid="113"/>
                                        </p:tgtEl>
                                        <p:attrNameLst>
                                          <p:attrName>style.visibility</p:attrName>
                                        </p:attrNameLst>
                                      </p:cBhvr>
                                      <p:to>
                                        <p:strVal val="visible"/>
                                      </p:to>
                                    </p:set>
                                    <p:anim calcmode="lin" valueType="num">
                                      <p:cBhvr additive="base">
                                        <p:cTn id="178" dur="500" fill="hold"/>
                                        <p:tgtEl>
                                          <p:spTgt spid="113"/>
                                        </p:tgtEl>
                                        <p:attrNameLst>
                                          <p:attrName>ppt_x</p:attrName>
                                        </p:attrNameLst>
                                      </p:cBhvr>
                                      <p:tavLst>
                                        <p:tav tm="0">
                                          <p:val>
                                            <p:strVal val="#ppt_x"/>
                                          </p:val>
                                        </p:tav>
                                        <p:tav tm="100000">
                                          <p:val>
                                            <p:strVal val="#ppt_x"/>
                                          </p:val>
                                        </p:tav>
                                      </p:tavLst>
                                    </p:anim>
                                    <p:anim calcmode="lin" valueType="num">
                                      <p:cBhvr additive="base">
                                        <p:cTn id="179"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2" presetClass="entr" presetSubtype="4" fill="hold" grpId="0" nodeType="clickEffect">
                                  <p:stCondLst>
                                    <p:cond delay="0"/>
                                  </p:stCondLst>
                                  <p:childTnLst>
                                    <p:set>
                                      <p:cBhvr>
                                        <p:cTn id="183" dur="1" fill="hold">
                                          <p:stCondLst>
                                            <p:cond delay="0"/>
                                          </p:stCondLst>
                                        </p:cTn>
                                        <p:tgtEl>
                                          <p:spTgt spid="71"/>
                                        </p:tgtEl>
                                        <p:attrNameLst>
                                          <p:attrName>style.visibility</p:attrName>
                                        </p:attrNameLst>
                                      </p:cBhvr>
                                      <p:to>
                                        <p:strVal val="visible"/>
                                      </p:to>
                                    </p:set>
                                    <p:anim calcmode="lin" valueType="num">
                                      <p:cBhvr additive="base">
                                        <p:cTn id="184" dur="500" fill="hold"/>
                                        <p:tgtEl>
                                          <p:spTgt spid="71"/>
                                        </p:tgtEl>
                                        <p:attrNameLst>
                                          <p:attrName>ppt_x</p:attrName>
                                        </p:attrNameLst>
                                      </p:cBhvr>
                                      <p:tavLst>
                                        <p:tav tm="0">
                                          <p:val>
                                            <p:strVal val="#ppt_x"/>
                                          </p:val>
                                        </p:tav>
                                        <p:tav tm="100000">
                                          <p:val>
                                            <p:strVal val="#ppt_x"/>
                                          </p:val>
                                        </p:tav>
                                      </p:tavLst>
                                    </p:anim>
                                    <p:anim calcmode="lin" valueType="num">
                                      <p:cBhvr additive="base">
                                        <p:cTn id="185" dur="500" fill="hold"/>
                                        <p:tgtEl>
                                          <p:spTgt spid="71"/>
                                        </p:tgtEl>
                                        <p:attrNameLst>
                                          <p:attrName>ppt_y</p:attrName>
                                        </p:attrNameLst>
                                      </p:cBhvr>
                                      <p:tavLst>
                                        <p:tav tm="0">
                                          <p:val>
                                            <p:strVal val="1+#ppt_h/2"/>
                                          </p:val>
                                        </p:tav>
                                        <p:tav tm="100000">
                                          <p:val>
                                            <p:strVal val="#ppt_y"/>
                                          </p:val>
                                        </p:tav>
                                      </p:tavLst>
                                    </p:anim>
                                  </p:childTnLst>
                                </p:cTn>
                              </p:par>
                              <p:par>
                                <p:cTn id="186" presetID="2" presetClass="entr" presetSubtype="4" fill="hold" nodeType="withEffect">
                                  <p:stCondLst>
                                    <p:cond delay="0"/>
                                  </p:stCondLst>
                                  <p:childTnLst>
                                    <p:set>
                                      <p:cBhvr>
                                        <p:cTn id="187" dur="1" fill="hold">
                                          <p:stCondLst>
                                            <p:cond delay="0"/>
                                          </p:stCondLst>
                                        </p:cTn>
                                        <p:tgtEl>
                                          <p:spTgt spid="114"/>
                                        </p:tgtEl>
                                        <p:attrNameLst>
                                          <p:attrName>style.visibility</p:attrName>
                                        </p:attrNameLst>
                                      </p:cBhvr>
                                      <p:to>
                                        <p:strVal val="visible"/>
                                      </p:to>
                                    </p:set>
                                    <p:anim calcmode="lin" valueType="num">
                                      <p:cBhvr additive="base">
                                        <p:cTn id="188" dur="500" fill="hold"/>
                                        <p:tgtEl>
                                          <p:spTgt spid="114"/>
                                        </p:tgtEl>
                                        <p:attrNameLst>
                                          <p:attrName>ppt_x</p:attrName>
                                        </p:attrNameLst>
                                      </p:cBhvr>
                                      <p:tavLst>
                                        <p:tav tm="0">
                                          <p:val>
                                            <p:strVal val="#ppt_x"/>
                                          </p:val>
                                        </p:tav>
                                        <p:tav tm="100000">
                                          <p:val>
                                            <p:strVal val="#ppt_x"/>
                                          </p:val>
                                        </p:tav>
                                      </p:tavLst>
                                    </p:anim>
                                    <p:anim calcmode="lin" valueType="num">
                                      <p:cBhvr additive="base">
                                        <p:cTn id="189"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77"/>
                                        </p:tgtEl>
                                        <p:attrNameLst>
                                          <p:attrName>style.visibility</p:attrName>
                                        </p:attrNameLst>
                                      </p:cBhvr>
                                      <p:to>
                                        <p:strVal val="visible"/>
                                      </p:to>
                                    </p:set>
                                    <p:anim calcmode="lin" valueType="num">
                                      <p:cBhvr additive="base">
                                        <p:cTn id="194" dur="500" fill="hold"/>
                                        <p:tgtEl>
                                          <p:spTgt spid="77"/>
                                        </p:tgtEl>
                                        <p:attrNameLst>
                                          <p:attrName>ppt_x</p:attrName>
                                        </p:attrNameLst>
                                      </p:cBhvr>
                                      <p:tavLst>
                                        <p:tav tm="0">
                                          <p:val>
                                            <p:strVal val="#ppt_x"/>
                                          </p:val>
                                        </p:tav>
                                        <p:tav tm="100000">
                                          <p:val>
                                            <p:strVal val="#ppt_x"/>
                                          </p:val>
                                        </p:tav>
                                      </p:tavLst>
                                    </p:anim>
                                    <p:anim calcmode="lin" valueType="num">
                                      <p:cBhvr additive="base">
                                        <p:cTn id="195" dur="500" fill="hold"/>
                                        <p:tgtEl>
                                          <p:spTgt spid="77"/>
                                        </p:tgtEl>
                                        <p:attrNameLst>
                                          <p:attrName>ppt_y</p:attrName>
                                        </p:attrNameLst>
                                      </p:cBhvr>
                                      <p:tavLst>
                                        <p:tav tm="0">
                                          <p:val>
                                            <p:strVal val="1+#ppt_h/2"/>
                                          </p:val>
                                        </p:tav>
                                        <p:tav tm="100000">
                                          <p:val>
                                            <p:strVal val="#ppt_y"/>
                                          </p:val>
                                        </p:tav>
                                      </p:tavLst>
                                    </p:anim>
                                  </p:childTnLst>
                                </p:cTn>
                              </p:par>
                              <p:par>
                                <p:cTn id="196" presetID="2" presetClass="entr" presetSubtype="4" fill="hold" nodeType="withEffect">
                                  <p:stCondLst>
                                    <p:cond delay="0"/>
                                  </p:stCondLst>
                                  <p:childTnLst>
                                    <p:set>
                                      <p:cBhvr>
                                        <p:cTn id="197" dur="1" fill="hold">
                                          <p:stCondLst>
                                            <p:cond delay="0"/>
                                          </p:stCondLst>
                                        </p:cTn>
                                        <p:tgtEl>
                                          <p:spTgt spid="78"/>
                                        </p:tgtEl>
                                        <p:attrNameLst>
                                          <p:attrName>style.visibility</p:attrName>
                                        </p:attrNameLst>
                                      </p:cBhvr>
                                      <p:to>
                                        <p:strVal val="visible"/>
                                      </p:to>
                                    </p:set>
                                    <p:anim calcmode="lin" valueType="num">
                                      <p:cBhvr additive="base">
                                        <p:cTn id="198" dur="500" fill="hold"/>
                                        <p:tgtEl>
                                          <p:spTgt spid="78"/>
                                        </p:tgtEl>
                                        <p:attrNameLst>
                                          <p:attrName>ppt_x</p:attrName>
                                        </p:attrNameLst>
                                      </p:cBhvr>
                                      <p:tavLst>
                                        <p:tav tm="0">
                                          <p:val>
                                            <p:strVal val="#ppt_x"/>
                                          </p:val>
                                        </p:tav>
                                        <p:tav tm="100000">
                                          <p:val>
                                            <p:strVal val="#ppt_x"/>
                                          </p:val>
                                        </p:tav>
                                      </p:tavLst>
                                    </p:anim>
                                    <p:anim calcmode="lin" valueType="num">
                                      <p:cBhvr additive="base">
                                        <p:cTn id="199"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42" presetClass="entr" presetSubtype="0" fill="hold" grpId="0" nodeType="clickEffect">
                                  <p:stCondLst>
                                    <p:cond delay="0"/>
                                  </p:stCondLst>
                                  <p:childTnLst>
                                    <p:set>
                                      <p:cBhvr>
                                        <p:cTn id="203" dur="1" fill="hold">
                                          <p:stCondLst>
                                            <p:cond delay="0"/>
                                          </p:stCondLst>
                                        </p:cTn>
                                        <p:tgtEl>
                                          <p:spTgt spid="80"/>
                                        </p:tgtEl>
                                        <p:attrNameLst>
                                          <p:attrName>style.visibility</p:attrName>
                                        </p:attrNameLst>
                                      </p:cBhvr>
                                      <p:to>
                                        <p:strVal val="visible"/>
                                      </p:to>
                                    </p:set>
                                    <p:animEffect transition="in" filter="fade">
                                      <p:cBhvr>
                                        <p:cTn id="204" dur="1000"/>
                                        <p:tgtEl>
                                          <p:spTgt spid="80"/>
                                        </p:tgtEl>
                                      </p:cBhvr>
                                    </p:animEffect>
                                    <p:anim calcmode="lin" valueType="num">
                                      <p:cBhvr>
                                        <p:cTn id="205" dur="1000" fill="hold"/>
                                        <p:tgtEl>
                                          <p:spTgt spid="80"/>
                                        </p:tgtEl>
                                        <p:attrNameLst>
                                          <p:attrName>ppt_x</p:attrName>
                                        </p:attrNameLst>
                                      </p:cBhvr>
                                      <p:tavLst>
                                        <p:tav tm="0">
                                          <p:val>
                                            <p:strVal val="#ppt_x"/>
                                          </p:val>
                                        </p:tav>
                                        <p:tav tm="100000">
                                          <p:val>
                                            <p:strVal val="#ppt_x"/>
                                          </p:val>
                                        </p:tav>
                                      </p:tavLst>
                                    </p:anim>
                                    <p:anim calcmode="lin" valueType="num">
                                      <p:cBhvr>
                                        <p:cTn id="206"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42" presetClass="entr" presetSubtype="0" fill="hold" grpId="0" nodeType="clickEffect">
                                  <p:stCondLst>
                                    <p:cond delay="0"/>
                                  </p:stCondLst>
                                  <p:childTnLst>
                                    <p:set>
                                      <p:cBhvr>
                                        <p:cTn id="210" dur="1" fill="hold">
                                          <p:stCondLst>
                                            <p:cond delay="0"/>
                                          </p:stCondLst>
                                        </p:cTn>
                                        <p:tgtEl>
                                          <p:spTgt spid="94"/>
                                        </p:tgtEl>
                                        <p:attrNameLst>
                                          <p:attrName>style.visibility</p:attrName>
                                        </p:attrNameLst>
                                      </p:cBhvr>
                                      <p:to>
                                        <p:strVal val="visible"/>
                                      </p:to>
                                    </p:set>
                                    <p:animEffect transition="in" filter="fade">
                                      <p:cBhvr>
                                        <p:cTn id="211" dur="1000"/>
                                        <p:tgtEl>
                                          <p:spTgt spid="94"/>
                                        </p:tgtEl>
                                      </p:cBhvr>
                                    </p:animEffect>
                                    <p:anim calcmode="lin" valueType="num">
                                      <p:cBhvr>
                                        <p:cTn id="212" dur="1000" fill="hold"/>
                                        <p:tgtEl>
                                          <p:spTgt spid="94"/>
                                        </p:tgtEl>
                                        <p:attrNameLst>
                                          <p:attrName>ppt_x</p:attrName>
                                        </p:attrNameLst>
                                      </p:cBhvr>
                                      <p:tavLst>
                                        <p:tav tm="0">
                                          <p:val>
                                            <p:strVal val="#ppt_x"/>
                                          </p:val>
                                        </p:tav>
                                        <p:tav tm="100000">
                                          <p:val>
                                            <p:strVal val="#ppt_x"/>
                                          </p:val>
                                        </p:tav>
                                      </p:tavLst>
                                    </p:anim>
                                    <p:anim calcmode="lin" valueType="num">
                                      <p:cBhvr>
                                        <p:cTn id="213" dur="1000" fill="hold"/>
                                        <p:tgtEl>
                                          <p:spTgt spid="94"/>
                                        </p:tgtEl>
                                        <p:attrNameLst>
                                          <p:attrName>ppt_y</p:attrName>
                                        </p:attrNameLst>
                                      </p:cBhvr>
                                      <p:tavLst>
                                        <p:tav tm="0">
                                          <p:val>
                                            <p:strVal val="#ppt_y+.1"/>
                                          </p:val>
                                        </p:tav>
                                        <p:tav tm="100000">
                                          <p:val>
                                            <p:strVal val="#ppt_y"/>
                                          </p:val>
                                        </p:tav>
                                      </p:tavLst>
                                    </p:anim>
                                  </p:childTnLst>
                                </p:cTn>
                              </p:par>
                              <p:par>
                                <p:cTn id="214" presetID="42" presetClass="entr" presetSubtype="0" fill="hold" nodeType="withEffect">
                                  <p:stCondLst>
                                    <p:cond delay="0"/>
                                  </p:stCondLst>
                                  <p:childTnLst>
                                    <p:set>
                                      <p:cBhvr>
                                        <p:cTn id="215" dur="1" fill="hold">
                                          <p:stCondLst>
                                            <p:cond delay="0"/>
                                          </p:stCondLst>
                                        </p:cTn>
                                        <p:tgtEl>
                                          <p:spTgt spid="95"/>
                                        </p:tgtEl>
                                        <p:attrNameLst>
                                          <p:attrName>style.visibility</p:attrName>
                                        </p:attrNameLst>
                                      </p:cBhvr>
                                      <p:to>
                                        <p:strVal val="visible"/>
                                      </p:to>
                                    </p:set>
                                    <p:animEffect transition="in" filter="fade">
                                      <p:cBhvr>
                                        <p:cTn id="216" dur="1000"/>
                                        <p:tgtEl>
                                          <p:spTgt spid="95"/>
                                        </p:tgtEl>
                                      </p:cBhvr>
                                    </p:animEffect>
                                    <p:anim calcmode="lin" valueType="num">
                                      <p:cBhvr>
                                        <p:cTn id="217" dur="1000" fill="hold"/>
                                        <p:tgtEl>
                                          <p:spTgt spid="95"/>
                                        </p:tgtEl>
                                        <p:attrNameLst>
                                          <p:attrName>ppt_x</p:attrName>
                                        </p:attrNameLst>
                                      </p:cBhvr>
                                      <p:tavLst>
                                        <p:tav tm="0">
                                          <p:val>
                                            <p:strVal val="#ppt_x"/>
                                          </p:val>
                                        </p:tav>
                                        <p:tav tm="100000">
                                          <p:val>
                                            <p:strVal val="#ppt_x"/>
                                          </p:val>
                                        </p:tav>
                                      </p:tavLst>
                                    </p:anim>
                                    <p:anim calcmode="lin" valueType="num">
                                      <p:cBhvr>
                                        <p:cTn id="218" dur="1000" fill="hold"/>
                                        <p:tgtEl>
                                          <p:spTgt spid="95"/>
                                        </p:tgtEl>
                                        <p:attrNameLst>
                                          <p:attrName>ppt_y</p:attrName>
                                        </p:attrNameLst>
                                      </p:cBhvr>
                                      <p:tavLst>
                                        <p:tav tm="0">
                                          <p:val>
                                            <p:strVal val="#ppt_y+.1"/>
                                          </p:val>
                                        </p:tav>
                                        <p:tav tm="100000">
                                          <p:val>
                                            <p:strVal val="#ppt_y"/>
                                          </p:val>
                                        </p:tav>
                                      </p:tavLst>
                                    </p:anim>
                                  </p:childTnLst>
                                </p:cTn>
                              </p:par>
                              <p:par>
                                <p:cTn id="219" presetID="42" presetClass="entr" presetSubtype="0" fill="hold" nodeType="withEffect">
                                  <p:stCondLst>
                                    <p:cond delay="0"/>
                                  </p:stCondLst>
                                  <p:childTnLst>
                                    <p:set>
                                      <p:cBhvr>
                                        <p:cTn id="220" dur="1" fill="hold">
                                          <p:stCondLst>
                                            <p:cond delay="0"/>
                                          </p:stCondLst>
                                        </p:cTn>
                                        <p:tgtEl>
                                          <p:spTgt spid="96"/>
                                        </p:tgtEl>
                                        <p:attrNameLst>
                                          <p:attrName>style.visibility</p:attrName>
                                        </p:attrNameLst>
                                      </p:cBhvr>
                                      <p:to>
                                        <p:strVal val="visible"/>
                                      </p:to>
                                    </p:set>
                                    <p:animEffect transition="in" filter="fade">
                                      <p:cBhvr>
                                        <p:cTn id="221" dur="1000"/>
                                        <p:tgtEl>
                                          <p:spTgt spid="96"/>
                                        </p:tgtEl>
                                      </p:cBhvr>
                                    </p:animEffect>
                                    <p:anim calcmode="lin" valueType="num">
                                      <p:cBhvr>
                                        <p:cTn id="222" dur="1000" fill="hold"/>
                                        <p:tgtEl>
                                          <p:spTgt spid="96"/>
                                        </p:tgtEl>
                                        <p:attrNameLst>
                                          <p:attrName>ppt_x</p:attrName>
                                        </p:attrNameLst>
                                      </p:cBhvr>
                                      <p:tavLst>
                                        <p:tav tm="0">
                                          <p:val>
                                            <p:strVal val="#ppt_x"/>
                                          </p:val>
                                        </p:tav>
                                        <p:tav tm="100000">
                                          <p:val>
                                            <p:strVal val="#ppt_x"/>
                                          </p:val>
                                        </p:tav>
                                      </p:tavLst>
                                    </p:anim>
                                    <p:anim calcmode="lin" valueType="num">
                                      <p:cBhvr>
                                        <p:cTn id="223"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224" fill="hold">
                      <p:stCondLst>
                        <p:cond delay="indefinite"/>
                      </p:stCondLst>
                      <p:childTnLst>
                        <p:par>
                          <p:cTn id="225" fill="hold">
                            <p:stCondLst>
                              <p:cond delay="0"/>
                            </p:stCondLst>
                            <p:childTnLst>
                              <p:par>
                                <p:cTn id="226" presetID="42" presetClass="entr" presetSubtype="0" fill="hold" grpId="0" nodeType="clickEffect">
                                  <p:stCondLst>
                                    <p:cond delay="0"/>
                                  </p:stCondLst>
                                  <p:childTnLst>
                                    <p:set>
                                      <p:cBhvr>
                                        <p:cTn id="227" dur="1" fill="hold">
                                          <p:stCondLst>
                                            <p:cond delay="0"/>
                                          </p:stCondLst>
                                        </p:cTn>
                                        <p:tgtEl>
                                          <p:spTgt spid="98"/>
                                        </p:tgtEl>
                                        <p:attrNameLst>
                                          <p:attrName>style.visibility</p:attrName>
                                        </p:attrNameLst>
                                      </p:cBhvr>
                                      <p:to>
                                        <p:strVal val="visible"/>
                                      </p:to>
                                    </p:set>
                                    <p:animEffect transition="in" filter="fade">
                                      <p:cBhvr>
                                        <p:cTn id="228" dur="1000"/>
                                        <p:tgtEl>
                                          <p:spTgt spid="98"/>
                                        </p:tgtEl>
                                      </p:cBhvr>
                                    </p:animEffect>
                                    <p:anim calcmode="lin" valueType="num">
                                      <p:cBhvr>
                                        <p:cTn id="229" dur="1000" fill="hold"/>
                                        <p:tgtEl>
                                          <p:spTgt spid="98"/>
                                        </p:tgtEl>
                                        <p:attrNameLst>
                                          <p:attrName>ppt_x</p:attrName>
                                        </p:attrNameLst>
                                      </p:cBhvr>
                                      <p:tavLst>
                                        <p:tav tm="0">
                                          <p:val>
                                            <p:strVal val="#ppt_x"/>
                                          </p:val>
                                        </p:tav>
                                        <p:tav tm="100000">
                                          <p:val>
                                            <p:strVal val="#ppt_x"/>
                                          </p:val>
                                        </p:tav>
                                      </p:tavLst>
                                    </p:anim>
                                    <p:anim calcmode="lin" valueType="num">
                                      <p:cBhvr>
                                        <p:cTn id="230" dur="1000" fill="hold"/>
                                        <p:tgtEl>
                                          <p:spTgt spid="98"/>
                                        </p:tgtEl>
                                        <p:attrNameLst>
                                          <p:attrName>ppt_y</p:attrName>
                                        </p:attrNameLst>
                                      </p:cBhvr>
                                      <p:tavLst>
                                        <p:tav tm="0">
                                          <p:val>
                                            <p:strVal val="#ppt_y+.1"/>
                                          </p:val>
                                        </p:tav>
                                        <p:tav tm="100000">
                                          <p:val>
                                            <p:strVal val="#ppt_y"/>
                                          </p:val>
                                        </p:tav>
                                      </p:tavLst>
                                    </p:anim>
                                  </p:childTnLst>
                                </p:cTn>
                              </p:par>
                              <p:par>
                                <p:cTn id="231" presetID="42" presetClass="entr" presetSubtype="0" fill="hold" nodeType="withEffect">
                                  <p:stCondLst>
                                    <p:cond delay="0"/>
                                  </p:stCondLst>
                                  <p:childTnLst>
                                    <p:set>
                                      <p:cBhvr>
                                        <p:cTn id="232" dur="1" fill="hold">
                                          <p:stCondLst>
                                            <p:cond delay="0"/>
                                          </p:stCondLst>
                                        </p:cTn>
                                        <p:tgtEl>
                                          <p:spTgt spid="99"/>
                                        </p:tgtEl>
                                        <p:attrNameLst>
                                          <p:attrName>style.visibility</p:attrName>
                                        </p:attrNameLst>
                                      </p:cBhvr>
                                      <p:to>
                                        <p:strVal val="visible"/>
                                      </p:to>
                                    </p:set>
                                    <p:animEffect transition="in" filter="fade">
                                      <p:cBhvr>
                                        <p:cTn id="233" dur="1000"/>
                                        <p:tgtEl>
                                          <p:spTgt spid="99"/>
                                        </p:tgtEl>
                                      </p:cBhvr>
                                    </p:animEffect>
                                    <p:anim calcmode="lin" valueType="num">
                                      <p:cBhvr>
                                        <p:cTn id="234" dur="1000" fill="hold"/>
                                        <p:tgtEl>
                                          <p:spTgt spid="99"/>
                                        </p:tgtEl>
                                        <p:attrNameLst>
                                          <p:attrName>ppt_x</p:attrName>
                                        </p:attrNameLst>
                                      </p:cBhvr>
                                      <p:tavLst>
                                        <p:tav tm="0">
                                          <p:val>
                                            <p:strVal val="#ppt_x"/>
                                          </p:val>
                                        </p:tav>
                                        <p:tav tm="100000">
                                          <p:val>
                                            <p:strVal val="#ppt_x"/>
                                          </p:val>
                                        </p:tav>
                                      </p:tavLst>
                                    </p:anim>
                                    <p:anim calcmode="lin" valueType="num">
                                      <p:cBhvr>
                                        <p:cTn id="235"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236" fill="hold">
                      <p:stCondLst>
                        <p:cond delay="indefinite"/>
                      </p:stCondLst>
                      <p:childTnLst>
                        <p:par>
                          <p:cTn id="237" fill="hold">
                            <p:stCondLst>
                              <p:cond delay="0"/>
                            </p:stCondLst>
                            <p:childTnLst>
                              <p:par>
                                <p:cTn id="238" presetID="42" presetClass="entr" presetSubtype="0" fill="hold" grpId="0" nodeType="clickEffect">
                                  <p:stCondLst>
                                    <p:cond delay="0"/>
                                  </p:stCondLst>
                                  <p:childTnLst>
                                    <p:set>
                                      <p:cBhvr>
                                        <p:cTn id="239" dur="1" fill="hold">
                                          <p:stCondLst>
                                            <p:cond delay="0"/>
                                          </p:stCondLst>
                                        </p:cTn>
                                        <p:tgtEl>
                                          <p:spTgt spid="101"/>
                                        </p:tgtEl>
                                        <p:attrNameLst>
                                          <p:attrName>style.visibility</p:attrName>
                                        </p:attrNameLst>
                                      </p:cBhvr>
                                      <p:to>
                                        <p:strVal val="visible"/>
                                      </p:to>
                                    </p:set>
                                    <p:animEffect transition="in" filter="fade">
                                      <p:cBhvr>
                                        <p:cTn id="240" dur="1000"/>
                                        <p:tgtEl>
                                          <p:spTgt spid="101"/>
                                        </p:tgtEl>
                                      </p:cBhvr>
                                    </p:animEffect>
                                    <p:anim calcmode="lin" valueType="num">
                                      <p:cBhvr>
                                        <p:cTn id="241" dur="1000" fill="hold"/>
                                        <p:tgtEl>
                                          <p:spTgt spid="101"/>
                                        </p:tgtEl>
                                        <p:attrNameLst>
                                          <p:attrName>ppt_x</p:attrName>
                                        </p:attrNameLst>
                                      </p:cBhvr>
                                      <p:tavLst>
                                        <p:tav tm="0">
                                          <p:val>
                                            <p:strVal val="#ppt_x"/>
                                          </p:val>
                                        </p:tav>
                                        <p:tav tm="100000">
                                          <p:val>
                                            <p:strVal val="#ppt_x"/>
                                          </p:val>
                                        </p:tav>
                                      </p:tavLst>
                                    </p:anim>
                                    <p:anim calcmode="lin" valueType="num">
                                      <p:cBhvr>
                                        <p:cTn id="242" dur="1000" fill="hold"/>
                                        <p:tgtEl>
                                          <p:spTgt spid="101"/>
                                        </p:tgtEl>
                                        <p:attrNameLst>
                                          <p:attrName>ppt_y</p:attrName>
                                        </p:attrNameLst>
                                      </p:cBhvr>
                                      <p:tavLst>
                                        <p:tav tm="0">
                                          <p:val>
                                            <p:strVal val="#ppt_y+.1"/>
                                          </p:val>
                                        </p:tav>
                                        <p:tav tm="100000">
                                          <p:val>
                                            <p:strVal val="#ppt_y"/>
                                          </p:val>
                                        </p:tav>
                                      </p:tavLst>
                                    </p:anim>
                                  </p:childTnLst>
                                </p:cTn>
                              </p:par>
                              <p:par>
                                <p:cTn id="243" presetID="42" presetClass="entr" presetSubtype="0" fill="hold" nodeType="withEffect">
                                  <p:stCondLst>
                                    <p:cond delay="0"/>
                                  </p:stCondLst>
                                  <p:childTnLst>
                                    <p:set>
                                      <p:cBhvr>
                                        <p:cTn id="244" dur="1" fill="hold">
                                          <p:stCondLst>
                                            <p:cond delay="0"/>
                                          </p:stCondLst>
                                        </p:cTn>
                                        <p:tgtEl>
                                          <p:spTgt spid="102"/>
                                        </p:tgtEl>
                                        <p:attrNameLst>
                                          <p:attrName>style.visibility</p:attrName>
                                        </p:attrNameLst>
                                      </p:cBhvr>
                                      <p:to>
                                        <p:strVal val="visible"/>
                                      </p:to>
                                    </p:set>
                                    <p:animEffect transition="in" filter="fade">
                                      <p:cBhvr>
                                        <p:cTn id="245" dur="1000"/>
                                        <p:tgtEl>
                                          <p:spTgt spid="102"/>
                                        </p:tgtEl>
                                      </p:cBhvr>
                                    </p:animEffect>
                                    <p:anim calcmode="lin" valueType="num">
                                      <p:cBhvr>
                                        <p:cTn id="246" dur="1000" fill="hold"/>
                                        <p:tgtEl>
                                          <p:spTgt spid="102"/>
                                        </p:tgtEl>
                                        <p:attrNameLst>
                                          <p:attrName>ppt_x</p:attrName>
                                        </p:attrNameLst>
                                      </p:cBhvr>
                                      <p:tavLst>
                                        <p:tav tm="0">
                                          <p:val>
                                            <p:strVal val="#ppt_x"/>
                                          </p:val>
                                        </p:tav>
                                        <p:tav tm="100000">
                                          <p:val>
                                            <p:strVal val="#ppt_x"/>
                                          </p:val>
                                        </p:tav>
                                      </p:tavLst>
                                    </p:anim>
                                    <p:anim calcmode="lin" valueType="num">
                                      <p:cBhvr>
                                        <p:cTn id="247"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248" fill="hold">
                      <p:stCondLst>
                        <p:cond delay="indefinite"/>
                      </p:stCondLst>
                      <p:childTnLst>
                        <p:par>
                          <p:cTn id="249" fill="hold">
                            <p:stCondLst>
                              <p:cond delay="0"/>
                            </p:stCondLst>
                            <p:childTnLst>
                              <p:par>
                                <p:cTn id="250" presetID="42" presetClass="entr" presetSubtype="0" fill="hold" grpId="0" nodeType="clickEffect">
                                  <p:stCondLst>
                                    <p:cond delay="0"/>
                                  </p:stCondLst>
                                  <p:childTnLst>
                                    <p:set>
                                      <p:cBhvr>
                                        <p:cTn id="251" dur="1" fill="hold">
                                          <p:stCondLst>
                                            <p:cond delay="0"/>
                                          </p:stCondLst>
                                        </p:cTn>
                                        <p:tgtEl>
                                          <p:spTgt spid="91"/>
                                        </p:tgtEl>
                                        <p:attrNameLst>
                                          <p:attrName>style.visibility</p:attrName>
                                        </p:attrNameLst>
                                      </p:cBhvr>
                                      <p:to>
                                        <p:strVal val="visible"/>
                                      </p:to>
                                    </p:set>
                                    <p:animEffect transition="in" filter="fade">
                                      <p:cBhvr>
                                        <p:cTn id="252" dur="1000"/>
                                        <p:tgtEl>
                                          <p:spTgt spid="91"/>
                                        </p:tgtEl>
                                      </p:cBhvr>
                                    </p:animEffect>
                                    <p:anim calcmode="lin" valueType="num">
                                      <p:cBhvr>
                                        <p:cTn id="253" dur="1000" fill="hold"/>
                                        <p:tgtEl>
                                          <p:spTgt spid="91"/>
                                        </p:tgtEl>
                                        <p:attrNameLst>
                                          <p:attrName>ppt_x</p:attrName>
                                        </p:attrNameLst>
                                      </p:cBhvr>
                                      <p:tavLst>
                                        <p:tav tm="0">
                                          <p:val>
                                            <p:strVal val="#ppt_x"/>
                                          </p:val>
                                        </p:tav>
                                        <p:tav tm="100000">
                                          <p:val>
                                            <p:strVal val="#ppt_x"/>
                                          </p:val>
                                        </p:tav>
                                      </p:tavLst>
                                    </p:anim>
                                    <p:anim calcmode="lin" valueType="num">
                                      <p:cBhvr>
                                        <p:cTn id="254" dur="1000" fill="hold"/>
                                        <p:tgtEl>
                                          <p:spTgt spid="91"/>
                                        </p:tgtEl>
                                        <p:attrNameLst>
                                          <p:attrName>ppt_y</p:attrName>
                                        </p:attrNameLst>
                                      </p:cBhvr>
                                      <p:tavLst>
                                        <p:tav tm="0">
                                          <p:val>
                                            <p:strVal val="#ppt_y+.1"/>
                                          </p:val>
                                        </p:tav>
                                        <p:tav tm="100000">
                                          <p:val>
                                            <p:strVal val="#ppt_y"/>
                                          </p:val>
                                        </p:tav>
                                      </p:tavLst>
                                    </p:anim>
                                  </p:childTnLst>
                                </p:cTn>
                              </p:par>
                              <p:par>
                                <p:cTn id="255" presetID="42" presetClass="entr" presetSubtype="0" fill="hold" nodeType="withEffect">
                                  <p:stCondLst>
                                    <p:cond delay="0"/>
                                  </p:stCondLst>
                                  <p:childTnLst>
                                    <p:set>
                                      <p:cBhvr>
                                        <p:cTn id="256" dur="1" fill="hold">
                                          <p:stCondLst>
                                            <p:cond delay="0"/>
                                          </p:stCondLst>
                                        </p:cTn>
                                        <p:tgtEl>
                                          <p:spTgt spid="97"/>
                                        </p:tgtEl>
                                        <p:attrNameLst>
                                          <p:attrName>style.visibility</p:attrName>
                                        </p:attrNameLst>
                                      </p:cBhvr>
                                      <p:to>
                                        <p:strVal val="visible"/>
                                      </p:to>
                                    </p:set>
                                    <p:animEffect transition="in" filter="fade">
                                      <p:cBhvr>
                                        <p:cTn id="257" dur="1000"/>
                                        <p:tgtEl>
                                          <p:spTgt spid="97"/>
                                        </p:tgtEl>
                                      </p:cBhvr>
                                    </p:animEffect>
                                    <p:anim calcmode="lin" valueType="num">
                                      <p:cBhvr>
                                        <p:cTn id="258" dur="1000" fill="hold"/>
                                        <p:tgtEl>
                                          <p:spTgt spid="97"/>
                                        </p:tgtEl>
                                        <p:attrNameLst>
                                          <p:attrName>ppt_x</p:attrName>
                                        </p:attrNameLst>
                                      </p:cBhvr>
                                      <p:tavLst>
                                        <p:tav tm="0">
                                          <p:val>
                                            <p:strVal val="#ppt_x"/>
                                          </p:val>
                                        </p:tav>
                                        <p:tav tm="100000">
                                          <p:val>
                                            <p:strVal val="#ppt_x"/>
                                          </p:val>
                                        </p:tav>
                                      </p:tavLst>
                                    </p:anim>
                                    <p:anim calcmode="lin" valueType="num">
                                      <p:cBhvr>
                                        <p:cTn id="259"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60" fill="hold">
                      <p:stCondLst>
                        <p:cond delay="indefinite"/>
                      </p:stCondLst>
                      <p:childTnLst>
                        <p:par>
                          <p:cTn id="261" fill="hold">
                            <p:stCondLst>
                              <p:cond delay="0"/>
                            </p:stCondLst>
                            <p:childTnLst>
                              <p:par>
                                <p:cTn id="262" presetID="42" presetClass="entr" presetSubtype="0" fill="hold" grpId="0" nodeType="clickEffect">
                                  <p:stCondLst>
                                    <p:cond delay="0"/>
                                  </p:stCondLst>
                                  <p:childTnLst>
                                    <p:set>
                                      <p:cBhvr>
                                        <p:cTn id="263" dur="1" fill="hold">
                                          <p:stCondLst>
                                            <p:cond delay="0"/>
                                          </p:stCondLst>
                                        </p:cTn>
                                        <p:tgtEl>
                                          <p:spTgt spid="104"/>
                                        </p:tgtEl>
                                        <p:attrNameLst>
                                          <p:attrName>style.visibility</p:attrName>
                                        </p:attrNameLst>
                                      </p:cBhvr>
                                      <p:to>
                                        <p:strVal val="visible"/>
                                      </p:to>
                                    </p:set>
                                    <p:animEffect transition="in" filter="fade">
                                      <p:cBhvr>
                                        <p:cTn id="264" dur="1000"/>
                                        <p:tgtEl>
                                          <p:spTgt spid="104"/>
                                        </p:tgtEl>
                                      </p:cBhvr>
                                    </p:animEffect>
                                    <p:anim calcmode="lin" valueType="num">
                                      <p:cBhvr>
                                        <p:cTn id="265" dur="1000" fill="hold"/>
                                        <p:tgtEl>
                                          <p:spTgt spid="104"/>
                                        </p:tgtEl>
                                        <p:attrNameLst>
                                          <p:attrName>ppt_x</p:attrName>
                                        </p:attrNameLst>
                                      </p:cBhvr>
                                      <p:tavLst>
                                        <p:tav tm="0">
                                          <p:val>
                                            <p:strVal val="#ppt_x"/>
                                          </p:val>
                                        </p:tav>
                                        <p:tav tm="100000">
                                          <p:val>
                                            <p:strVal val="#ppt_x"/>
                                          </p:val>
                                        </p:tav>
                                      </p:tavLst>
                                    </p:anim>
                                    <p:anim calcmode="lin" valueType="num">
                                      <p:cBhvr>
                                        <p:cTn id="266" dur="1000" fill="hold"/>
                                        <p:tgtEl>
                                          <p:spTgt spid="104"/>
                                        </p:tgtEl>
                                        <p:attrNameLst>
                                          <p:attrName>ppt_y</p:attrName>
                                        </p:attrNameLst>
                                      </p:cBhvr>
                                      <p:tavLst>
                                        <p:tav tm="0">
                                          <p:val>
                                            <p:strVal val="#ppt_y+.1"/>
                                          </p:val>
                                        </p:tav>
                                        <p:tav tm="100000">
                                          <p:val>
                                            <p:strVal val="#ppt_y"/>
                                          </p:val>
                                        </p:tav>
                                      </p:tavLst>
                                    </p:anim>
                                  </p:childTnLst>
                                </p:cTn>
                              </p:par>
                              <p:par>
                                <p:cTn id="267" presetID="42" presetClass="entr" presetSubtype="0" fill="hold" nodeType="withEffect">
                                  <p:stCondLst>
                                    <p:cond delay="0"/>
                                  </p:stCondLst>
                                  <p:childTnLst>
                                    <p:set>
                                      <p:cBhvr>
                                        <p:cTn id="268" dur="1" fill="hold">
                                          <p:stCondLst>
                                            <p:cond delay="0"/>
                                          </p:stCondLst>
                                        </p:cTn>
                                        <p:tgtEl>
                                          <p:spTgt spid="105"/>
                                        </p:tgtEl>
                                        <p:attrNameLst>
                                          <p:attrName>style.visibility</p:attrName>
                                        </p:attrNameLst>
                                      </p:cBhvr>
                                      <p:to>
                                        <p:strVal val="visible"/>
                                      </p:to>
                                    </p:set>
                                    <p:animEffect transition="in" filter="fade">
                                      <p:cBhvr>
                                        <p:cTn id="269" dur="1000"/>
                                        <p:tgtEl>
                                          <p:spTgt spid="105"/>
                                        </p:tgtEl>
                                      </p:cBhvr>
                                    </p:animEffect>
                                    <p:anim calcmode="lin" valueType="num">
                                      <p:cBhvr>
                                        <p:cTn id="270" dur="1000" fill="hold"/>
                                        <p:tgtEl>
                                          <p:spTgt spid="105"/>
                                        </p:tgtEl>
                                        <p:attrNameLst>
                                          <p:attrName>ppt_x</p:attrName>
                                        </p:attrNameLst>
                                      </p:cBhvr>
                                      <p:tavLst>
                                        <p:tav tm="0">
                                          <p:val>
                                            <p:strVal val="#ppt_x"/>
                                          </p:val>
                                        </p:tav>
                                        <p:tav tm="100000">
                                          <p:val>
                                            <p:strVal val="#ppt_x"/>
                                          </p:val>
                                        </p:tav>
                                      </p:tavLst>
                                    </p:anim>
                                    <p:anim calcmode="lin" valueType="num">
                                      <p:cBhvr>
                                        <p:cTn id="271"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272" fill="hold">
                      <p:stCondLst>
                        <p:cond delay="indefinite"/>
                      </p:stCondLst>
                      <p:childTnLst>
                        <p:par>
                          <p:cTn id="273" fill="hold">
                            <p:stCondLst>
                              <p:cond delay="0"/>
                            </p:stCondLst>
                            <p:childTnLst>
                              <p:par>
                                <p:cTn id="274" presetID="42" presetClass="entr" presetSubtype="0" fill="hold" grpId="0" nodeType="clickEffect">
                                  <p:stCondLst>
                                    <p:cond delay="0"/>
                                  </p:stCondLst>
                                  <p:childTnLst>
                                    <p:set>
                                      <p:cBhvr>
                                        <p:cTn id="275" dur="1" fill="hold">
                                          <p:stCondLst>
                                            <p:cond delay="0"/>
                                          </p:stCondLst>
                                        </p:cTn>
                                        <p:tgtEl>
                                          <p:spTgt spid="106"/>
                                        </p:tgtEl>
                                        <p:attrNameLst>
                                          <p:attrName>style.visibility</p:attrName>
                                        </p:attrNameLst>
                                      </p:cBhvr>
                                      <p:to>
                                        <p:strVal val="visible"/>
                                      </p:to>
                                    </p:set>
                                    <p:animEffect transition="in" filter="fade">
                                      <p:cBhvr>
                                        <p:cTn id="276" dur="1000"/>
                                        <p:tgtEl>
                                          <p:spTgt spid="106"/>
                                        </p:tgtEl>
                                      </p:cBhvr>
                                    </p:animEffect>
                                    <p:anim calcmode="lin" valueType="num">
                                      <p:cBhvr>
                                        <p:cTn id="277" dur="1000" fill="hold"/>
                                        <p:tgtEl>
                                          <p:spTgt spid="106"/>
                                        </p:tgtEl>
                                        <p:attrNameLst>
                                          <p:attrName>ppt_x</p:attrName>
                                        </p:attrNameLst>
                                      </p:cBhvr>
                                      <p:tavLst>
                                        <p:tav tm="0">
                                          <p:val>
                                            <p:strVal val="#ppt_x"/>
                                          </p:val>
                                        </p:tav>
                                        <p:tav tm="100000">
                                          <p:val>
                                            <p:strVal val="#ppt_x"/>
                                          </p:val>
                                        </p:tav>
                                      </p:tavLst>
                                    </p:anim>
                                    <p:anim calcmode="lin" valueType="num">
                                      <p:cBhvr>
                                        <p:cTn id="278"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279" fill="hold">
                      <p:stCondLst>
                        <p:cond delay="indefinite"/>
                      </p:stCondLst>
                      <p:childTnLst>
                        <p:par>
                          <p:cTn id="280" fill="hold">
                            <p:stCondLst>
                              <p:cond delay="0"/>
                            </p:stCondLst>
                            <p:childTnLst>
                              <p:par>
                                <p:cTn id="281" presetID="53" presetClass="entr" presetSubtype="16" fill="hold" grpId="0" nodeType="clickEffect">
                                  <p:stCondLst>
                                    <p:cond delay="0"/>
                                  </p:stCondLst>
                                  <p:childTnLst>
                                    <p:set>
                                      <p:cBhvr>
                                        <p:cTn id="282" dur="1" fill="hold">
                                          <p:stCondLst>
                                            <p:cond delay="0"/>
                                          </p:stCondLst>
                                        </p:cTn>
                                        <p:tgtEl>
                                          <p:spTgt spid="13"/>
                                        </p:tgtEl>
                                        <p:attrNameLst>
                                          <p:attrName>style.visibility</p:attrName>
                                        </p:attrNameLst>
                                      </p:cBhvr>
                                      <p:to>
                                        <p:strVal val="visible"/>
                                      </p:to>
                                    </p:set>
                                    <p:anim calcmode="lin" valueType="num">
                                      <p:cBhvr>
                                        <p:cTn id="283" dur="500" fill="hold"/>
                                        <p:tgtEl>
                                          <p:spTgt spid="13"/>
                                        </p:tgtEl>
                                        <p:attrNameLst>
                                          <p:attrName>ppt_w</p:attrName>
                                        </p:attrNameLst>
                                      </p:cBhvr>
                                      <p:tavLst>
                                        <p:tav tm="0">
                                          <p:val>
                                            <p:fltVal val="0"/>
                                          </p:val>
                                        </p:tav>
                                        <p:tav tm="100000">
                                          <p:val>
                                            <p:strVal val="#ppt_w"/>
                                          </p:val>
                                        </p:tav>
                                      </p:tavLst>
                                    </p:anim>
                                    <p:anim calcmode="lin" valueType="num">
                                      <p:cBhvr>
                                        <p:cTn id="284" dur="500" fill="hold"/>
                                        <p:tgtEl>
                                          <p:spTgt spid="13"/>
                                        </p:tgtEl>
                                        <p:attrNameLst>
                                          <p:attrName>ppt_h</p:attrName>
                                        </p:attrNameLst>
                                      </p:cBhvr>
                                      <p:tavLst>
                                        <p:tav tm="0">
                                          <p:val>
                                            <p:fltVal val="0"/>
                                          </p:val>
                                        </p:tav>
                                        <p:tav tm="100000">
                                          <p:val>
                                            <p:strVal val="#ppt_h"/>
                                          </p:val>
                                        </p:tav>
                                      </p:tavLst>
                                    </p:anim>
                                    <p:animEffect transition="in" filter="fade">
                                      <p:cBhvr>
                                        <p:cTn id="285" dur="500"/>
                                        <p:tgtEl>
                                          <p:spTgt spid="13"/>
                                        </p:tgtEl>
                                      </p:cBhvr>
                                    </p:animEffect>
                                  </p:childTnLst>
                                </p:cTn>
                              </p:par>
                            </p:childTnLst>
                          </p:cTn>
                        </p:par>
                      </p:childTnLst>
                    </p:cTn>
                  </p:par>
                  <p:par>
                    <p:cTn id="286" fill="hold">
                      <p:stCondLst>
                        <p:cond delay="indefinite"/>
                      </p:stCondLst>
                      <p:childTnLst>
                        <p:par>
                          <p:cTn id="287" fill="hold">
                            <p:stCondLst>
                              <p:cond delay="0"/>
                            </p:stCondLst>
                            <p:childTnLst>
                              <p:par>
                                <p:cTn id="288" presetID="42" presetClass="entr" presetSubtype="0" fill="hold" grpId="0" nodeType="clickEffect">
                                  <p:stCondLst>
                                    <p:cond delay="0"/>
                                  </p:stCondLst>
                                  <p:childTnLst>
                                    <p:set>
                                      <p:cBhvr>
                                        <p:cTn id="289" dur="1" fill="hold">
                                          <p:stCondLst>
                                            <p:cond delay="0"/>
                                          </p:stCondLst>
                                        </p:cTn>
                                        <p:tgtEl>
                                          <p:spTgt spid="92"/>
                                        </p:tgtEl>
                                        <p:attrNameLst>
                                          <p:attrName>style.visibility</p:attrName>
                                        </p:attrNameLst>
                                      </p:cBhvr>
                                      <p:to>
                                        <p:strVal val="visible"/>
                                      </p:to>
                                    </p:set>
                                    <p:animEffect transition="in" filter="fade">
                                      <p:cBhvr>
                                        <p:cTn id="290" dur="1000"/>
                                        <p:tgtEl>
                                          <p:spTgt spid="92"/>
                                        </p:tgtEl>
                                      </p:cBhvr>
                                    </p:animEffect>
                                    <p:anim calcmode="lin" valueType="num">
                                      <p:cBhvr>
                                        <p:cTn id="291" dur="1000" fill="hold"/>
                                        <p:tgtEl>
                                          <p:spTgt spid="92"/>
                                        </p:tgtEl>
                                        <p:attrNameLst>
                                          <p:attrName>ppt_x</p:attrName>
                                        </p:attrNameLst>
                                      </p:cBhvr>
                                      <p:tavLst>
                                        <p:tav tm="0">
                                          <p:val>
                                            <p:strVal val="#ppt_x"/>
                                          </p:val>
                                        </p:tav>
                                        <p:tav tm="100000">
                                          <p:val>
                                            <p:strVal val="#ppt_x"/>
                                          </p:val>
                                        </p:tav>
                                      </p:tavLst>
                                    </p:anim>
                                    <p:anim calcmode="lin" valueType="num">
                                      <p:cBhvr>
                                        <p:cTn id="292" dur="1000" fill="hold"/>
                                        <p:tgtEl>
                                          <p:spTgt spid="92"/>
                                        </p:tgtEl>
                                        <p:attrNameLst>
                                          <p:attrName>ppt_y</p:attrName>
                                        </p:attrNameLst>
                                      </p:cBhvr>
                                      <p:tavLst>
                                        <p:tav tm="0">
                                          <p:val>
                                            <p:strVal val="#ppt_y+.1"/>
                                          </p:val>
                                        </p:tav>
                                        <p:tav tm="100000">
                                          <p:val>
                                            <p:strVal val="#ppt_y"/>
                                          </p:val>
                                        </p:tav>
                                      </p:tavLst>
                                    </p:anim>
                                  </p:childTnLst>
                                </p:cTn>
                              </p:par>
                              <p:par>
                                <p:cTn id="293" presetID="42" presetClass="entr" presetSubtype="0" fill="hold" nodeType="withEffect">
                                  <p:stCondLst>
                                    <p:cond delay="0"/>
                                  </p:stCondLst>
                                  <p:childTnLst>
                                    <p:set>
                                      <p:cBhvr>
                                        <p:cTn id="294" dur="1" fill="hold">
                                          <p:stCondLst>
                                            <p:cond delay="0"/>
                                          </p:stCondLst>
                                        </p:cTn>
                                        <p:tgtEl>
                                          <p:spTgt spid="38"/>
                                        </p:tgtEl>
                                        <p:attrNameLst>
                                          <p:attrName>style.visibility</p:attrName>
                                        </p:attrNameLst>
                                      </p:cBhvr>
                                      <p:to>
                                        <p:strVal val="visible"/>
                                      </p:to>
                                    </p:set>
                                    <p:animEffect transition="in" filter="fade">
                                      <p:cBhvr>
                                        <p:cTn id="295" dur="1000"/>
                                        <p:tgtEl>
                                          <p:spTgt spid="38"/>
                                        </p:tgtEl>
                                      </p:cBhvr>
                                    </p:animEffect>
                                    <p:anim calcmode="lin" valueType="num">
                                      <p:cBhvr>
                                        <p:cTn id="296" dur="1000" fill="hold"/>
                                        <p:tgtEl>
                                          <p:spTgt spid="38"/>
                                        </p:tgtEl>
                                        <p:attrNameLst>
                                          <p:attrName>ppt_x</p:attrName>
                                        </p:attrNameLst>
                                      </p:cBhvr>
                                      <p:tavLst>
                                        <p:tav tm="0">
                                          <p:val>
                                            <p:strVal val="#ppt_x"/>
                                          </p:val>
                                        </p:tav>
                                        <p:tav tm="100000">
                                          <p:val>
                                            <p:strVal val="#ppt_x"/>
                                          </p:val>
                                        </p:tav>
                                      </p:tavLst>
                                    </p:anim>
                                    <p:anim calcmode="lin" valueType="num">
                                      <p:cBhvr>
                                        <p:cTn id="29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98" fill="hold">
                      <p:stCondLst>
                        <p:cond delay="indefinite"/>
                      </p:stCondLst>
                      <p:childTnLst>
                        <p:par>
                          <p:cTn id="299" fill="hold">
                            <p:stCondLst>
                              <p:cond delay="0"/>
                            </p:stCondLst>
                            <p:childTnLst>
                              <p:par>
                                <p:cTn id="300" presetID="42" presetClass="entr" presetSubtype="0" fill="hold" nodeType="clickEffect">
                                  <p:stCondLst>
                                    <p:cond delay="0"/>
                                  </p:stCondLst>
                                  <p:childTnLst>
                                    <p:set>
                                      <p:cBhvr>
                                        <p:cTn id="301" dur="1" fill="hold">
                                          <p:stCondLst>
                                            <p:cond delay="0"/>
                                          </p:stCondLst>
                                        </p:cTn>
                                        <p:tgtEl>
                                          <p:spTgt spid="108"/>
                                        </p:tgtEl>
                                        <p:attrNameLst>
                                          <p:attrName>style.visibility</p:attrName>
                                        </p:attrNameLst>
                                      </p:cBhvr>
                                      <p:to>
                                        <p:strVal val="visible"/>
                                      </p:to>
                                    </p:set>
                                    <p:animEffect transition="in" filter="fade">
                                      <p:cBhvr>
                                        <p:cTn id="302" dur="1000"/>
                                        <p:tgtEl>
                                          <p:spTgt spid="108"/>
                                        </p:tgtEl>
                                      </p:cBhvr>
                                    </p:animEffect>
                                    <p:anim calcmode="lin" valueType="num">
                                      <p:cBhvr>
                                        <p:cTn id="303" dur="1000" fill="hold"/>
                                        <p:tgtEl>
                                          <p:spTgt spid="108"/>
                                        </p:tgtEl>
                                        <p:attrNameLst>
                                          <p:attrName>ppt_x</p:attrName>
                                        </p:attrNameLst>
                                      </p:cBhvr>
                                      <p:tavLst>
                                        <p:tav tm="0">
                                          <p:val>
                                            <p:strVal val="#ppt_x"/>
                                          </p:val>
                                        </p:tav>
                                        <p:tav tm="100000">
                                          <p:val>
                                            <p:strVal val="#ppt_x"/>
                                          </p:val>
                                        </p:tav>
                                      </p:tavLst>
                                    </p:anim>
                                    <p:anim calcmode="lin" valueType="num">
                                      <p:cBhvr>
                                        <p:cTn id="304" dur="1000" fill="hold"/>
                                        <p:tgtEl>
                                          <p:spTgt spid="108"/>
                                        </p:tgtEl>
                                        <p:attrNameLst>
                                          <p:attrName>ppt_y</p:attrName>
                                        </p:attrNameLst>
                                      </p:cBhvr>
                                      <p:tavLst>
                                        <p:tav tm="0">
                                          <p:val>
                                            <p:strVal val="#ppt_y+.1"/>
                                          </p:val>
                                        </p:tav>
                                        <p:tav tm="100000">
                                          <p:val>
                                            <p:strVal val="#ppt_y"/>
                                          </p:val>
                                        </p:tav>
                                      </p:tavLst>
                                    </p:anim>
                                  </p:childTnLst>
                                </p:cTn>
                              </p:par>
                              <p:par>
                                <p:cTn id="305" presetID="42" presetClass="entr" presetSubtype="0" fill="hold" grpId="0" nodeType="withEffect">
                                  <p:stCondLst>
                                    <p:cond delay="0"/>
                                  </p:stCondLst>
                                  <p:childTnLst>
                                    <p:set>
                                      <p:cBhvr>
                                        <p:cTn id="306" dur="1" fill="hold">
                                          <p:stCondLst>
                                            <p:cond delay="0"/>
                                          </p:stCondLst>
                                        </p:cTn>
                                        <p:tgtEl>
                                          <p:spTgt spid="93"/>
                                        </p:tgtEl>
                                        <p:attrNameLst>
                                          <p:attrName>style.visibility</p:attrName>
                                        </p:attrNameLst>
                                      </p:cBhvr>
                                      <p:to>
                                        <p:strVal val="visible"/>
                                      </p:to>
                                    </p:set>
                                    <p:animEffect transition="in" filter="fade">
                                      <p:cBhvr>
                                        <p:cTn id="307" dur="1000"/>
                                        <p:tgtEl>
                                          <p:spTgt spid="93"/>
                                        </p:tgtEl>
                                      </p:cBhvr>
                                    </p:animEffect>
                                    <p:anim calcmode="lin" valueType="num">
                                      <p:cBhvr>
                                        <p:cTn id="308" dur="1000" fill="hold"/>
                                        <p:tgtEl>
                                          <p:spTgt spid="93"/>
                                        </p:tgtEl>
                                        <p:attrNameLst>
                                          <p:attrName>ppt_x</p:attrName>
                                        </p:attrNameLst>
                                      </p:cBhvr>
                                      <p:tavLst>
                                        <p:tav tm="0">
                                          <p:val>
                                            <p:strVal val="#ppt_x"/>
                                          </p:val>
                                        </p:tav>
                                        <p:tav tm="100000">
                                          <p:val>
                                            <p:strVal val="#ppt_x"/>
                                          </p:val>
                                        </p:tav>
                                      </p:tavLst>
                                    </p:anim>
                                    <p:anim calcmode="lin" valueType="num">
                                      <p:cBhvr>
                                        <p:cTn id="309"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310" fill="hold">
                      <p:stCondLst>
                        <p:cond delay="indefinite"/>
                      </p:stCondLst>
                      <p:childTnLst>
                        <p:par>
                          <p:cTn id="311" fill="hold">
                            <p:stCondLst>
                              <p:cond delay="0"/>
                            </p:stCondLst>
                            <p:childTnLst>
                              <p:par>
                                <p:cTn id="312" presetID="2" presetClass="entr" presetSubtype="4" fill="hold" grpId="0" nodeType="clickEffect">
                                  <p:stCondLst>
                                    <p:cond delay="0"/>
                                  </p:stCondLst>
                                  <p:childTnLst>
                                    <p:set>
                                      <p:cBhvr>
                                        <p:cTn id="313" dur="1" fill="hold">
                                          <p:stCondLst>
                                            <p:cond delay="0"/>
                                          </p:stCondLst>
                                        </p:cTn>
                                        <p:tgtEl>
                                          <p:spTgt spid="107"/>
                                        </p:tgtEl>
                                        <p:attrNameLst>
                                          <p:attrName>style.visibility</p:attrName>
                                        </p:attrNameLst>
                                      </p:cBhvr>
                                      <p:to>
                                        <p:strVal val="visible"/>
                                      </p:to>
                                    </p:set>
                                    <p:anim calcmode="lin" valueType="num">
                                      <p:cBhvr additive="base">
                                        <p:cTn id="314" dur="500" fill="hold"/>
                                        <p:tgtEl>
                                          <p:spTgt spid="107"/>
                                        </p:tgtEl>
                                        <p:attrNameLst>
                                          <p:attrName>ppt_x</p:attrName>
                                        </p:attrNameLst>
                                      </p:cBhvr>
                                      <p:tavLst>
                                        <p:tav tm="0">
                                          <p:val>
                                            <p:strVal val="#ppt_x"/>
                                          </p:val>
                                        </p:tav>
                                        <p:tav tm="100000">
                                          <p:val>
                                            <p:strVal val="#ppt_x"/>
                                          </p:val>
                                        </p:tav>
                                      </p:tavLst>
                                    </p:anim>
                                    <p:anim calcmode="lin" valueType="num">
                                      <p:cBhvr additive="base">
                                        <p:cTn id="31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316" fill="hold">
                      <p:stCondLst>
                        <p:cond delay="indefinite"/>
                      </p:stCondLst>
                      <p:childTnLst>
                        <p:par>
                          <p:cTn id="317" fill="hold">
                            <p:stCondLst>
                              <p:cond delay="0"/>
                            </p:stCondLst>
                            <p:childTnLst>
                              <p:par>
                                <p:cTn id="318" presetID="2" presetClass="entr" presetSubtype="4" fill="hold" grpId="0" nodeType="clickEffect">
                                  <p:stCondLst>
                                    <p:cond delay="0"/>
                                  </p:stCondLst>
                                  <p:childTnLst>
                                    <p:set>
                                      <p:cBhvr>
                                        <p:cTn id="319" dur="1" fill="hold">
                                          <p:stCondLst>
                                            <p:cond delay="0"/>
                                          </p:stCondLst>
                                        </p:cTn>
                                        <p:tgtEl>
                                          <p:spTgt spid="109"/>
                                        </p:tgtEl>
                                        <p:attrNameLst>
                                          <p:attrName>style.visibility</p:attrName>
                                        </p:attrNameLst>
                                      </p:cBhvr>
                                      <p:to>
                                        <p:strVal val="visible"/>
                                      </p:to>
                                    </p:set>
                                    <p:anim calcmode="lin" valueType="num">
                                      <p:cBhvr additive="base">
                                        <p:cTn id="320" dur="500" fill="hold"/>
                                        <p:tgtEl>
                                          <p:spTgt spid="109"/>
                                        </p:tgtEl>
                                        <p:attrNameLst>
                                          <p:attrName>ppt_x</p:attrName>
                                        </p:attrNameLst>
                                      </p:cBhvr>
                                      <p:tavLst>
                                        <p:tav tm="0">
                                          <p:val>
                                            <p:strVal val="#ppt_x"/>
                                          </p:val>
                                        </p:tav>
                                        <p:tav tm="100000">
                                          <p:val>
                                            <p:strVal val="#ppt_x"/>
                                          </p:val>
                                        </p:tav>
                                      </p:tavLst>
                                    </p:anim>
                                    <p:anim calcmode="lin" valueType="num">
                                      <p:cBhvr additive="base">
                                        <p:cTn id="321"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9" grpId="0"/>
      <p:bldP spid="11" grpId="0"/>
      <p:bldP spid="13" grpId="0"/>
      <p:bldP spid="16" grpId="0" animBg="1"/>
      <p:bldP spid="17" grpId="0" animBg="1"/>
      <p:bldP spid="18" grpId="0" animBg="1"/>
      <p:bldP spid="19" grpId="0" animBg="1"/>
      <p:bldP spid="30" grpId="0"/>
      <p:bldP spid="32" grpId="0"/>
      <p:bldP spid="35" grpId="0"/>
      <p:bldP spid="39" grpId="0"/>
      <p:bldP spid="40" grpId="0"/>
      <p:bldP spid="41" grpId="0"/>
      <p:bldP spid="44" grpId="0"/>
      <p:bldP spid="45" grpId="0"/>
      <p:bldP spid="71" grpId="0"/>
      <p:bldP spid="77" grpId="0" animBg="1"/>
      <p:bldP spid="80" grpId="0"/>
      <p:bldP spid="91" grpId="0"/>
      <p:bldP spid="92" grpId="0" animBg="1"/>
      <p:bldP spid="93" grpId="0" animBg="1"/>
      <p:bldP spid="94" grpId="0"/>
      <p:bldP spid="98" grpId="0"/>
      <p:bldP spid="101" grpId="0"/>
      <p:bldP spid="104" grpId="0"/>
      <p:bldP spid="106" grpId="0"/>
      <p:bldP spid="107" grpId="0"/>
      <p:bldP spid="109"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hlinkClick r:id="rId2" action="ppaction://hlinksldjump"/>
            <a:extLst>
              <a:ext uri="{FF2B5EF4-FFF2-40B4-BE49-F238E27FC236}">
                <a16:creationId xmlns:a16="http://schemas.microsoft.com/office/drawing/2014/main" id="{F8722035-34C2-C349-33C4-ACC495B92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74" y="1246543"/>
            <a:ext cx="628403" cy="628403"/>
          </a:xfrm>
          <a:prstGeom prst="rect">
            <a:avLst/>
          </a:prstGeom>
        </p:spPr>
      </p:pic>
      <p:sp>
        <p:nvSpPr>
          <p:cNvPr id="3" name="ZoneTexte 2">
            <a:extLst>
              <a:ext uri="{FF2B5EF4-FFF2-40B4-BE49-F238E27FC236}">
                <a16:creationId xmlns:a16="http://schemas.microsoft.com/office/drawing/2014/main" id="{A9FB3021-C851-88FF-3E25-24D6387241BB}"/>
              </a:ext>
            </a:extLst>
          </p:cNvPr>
          <p:cNvSpPr txBox="1"/>
          <p:nvPr/>
        </p:nvSpPr>
        <p:spPr>
          <a:xfrm>
            <a:off x="783877" y="1309199"/>
            <a:ext cx="7249158"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Albert EINSTEIN</a:t>
            </a:r>
            <a:r>
              <a:rPr lang="fr-FR" sz="2400" b="1" i="0" u="none" strike="noStrike" baseline="0" dirty="0">
                <a:latin typeface="Calibri" panose="020F0502020204030204" pitchFamily="34" charset="0"/>
                <a:cs typeface="Calibri" panose="020F0502020204030204" pitchFamily="34" charset="0"/>
              </a:rPr>
              <a:t> et les théories de la </a:t>
            </a:r>
            <a:r>
              <a:rPr lang="fr-FR" sz="2400" b="1" i="0" u="none" strike="noStrike" baseline="0" dirty="0">
                <a:solidFill>
                  <a:srgbClr val="FF0000"/>
                </a:solidFill>
                <a:latin typeface="Calibri" panose="020F0502020204030204" pitchFamily="34" charset="0"/>
                <a:cs typeface="Calibri" panose="020F0502020204030204" pitchFamily="34" charset="0"/>
              </a:rPr>
              <a:t>relativité</a:t>
            </a:r>
            <a:r>
              <a:rPr lang="fr-FR" sz="2400" b="1" i="0" u="none" strike="noStrike" baseline="0" dirty="0">
                <a:latin typeface="Calibri" panose="020F0502020204030204" pitchFamily="34" charset="0"/>
                <a:cs typeface="Calibri" panose="020F0502020204030204" pitchFamily="34" charset="0"/>
              </a:rPr>
              <a:t>…</a:t>
            </a:r>
            <a:endParaRPr lang="fr-FR" sz="2400" b="1" dirty="0"/>
          </a:p>
        </p:txBody>
      </p:sp>
      <p:pic>
        <p:nvPicPr>
          <p:cNvPr id="4" name="Image 3">
            <a:hlinkClick r:id="rId4" action="ppaction://hlinksldjump"/>
            <a:extLst>
              <a:ext uri="{FF2B5EF4-FFF2-40B4-BE49-F238E27FC236}">
                <a16:creationId xmlns:a16="http://schemas.microsoft.com/office/drawing/2014/main" id="{C565DD3C-2F0D-45E8-700D-2B99753492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5474" y="1937602"/>
            <a:ext cx="628403" cy="628403"/>
          </a:xfrm>
          <a:prstGeom prst="rect">
            <a:avLst/>
          </a:prstGeom>
        </p:spPr>
      </p:pic>
      <p:sp>
        <p:nvSpPr>
          <p:cNvPr id="5" name="ZoneTexte 4">
            <a:extLst>
              <a:ext uri="{FF2B5EF4-FFF2-40B4-BE49-F238E27FC236}">
                <a16:creationId xmlns:a16="http://schemas.microsoft.com/office/drawing/2014/main" id="{11C5CFB9-635F-4BE0-38D9-6C791A8CB300}"/>
              </a:ext>
            </a:extLst>
          </p:cNvPr>
          <p:cNvSpPr txBox="1"/>
          <p:nvPr/>
        </p:nvSpPr>
        <p:spPr>
          <a:xfrm>
            <a:off x="783877" y="2000258"/>
            <a:ext cx="7249158"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Gravité quantique à boucle </a:t>
            </a:r>
            <a:r>
              <a:rPr lang="fr-FR" sz="2400" b="1" dirty="0">
                <a:latin typeface="Calibri" panose="020F0502020204030204" pitchFamily="34" charset="0"/>
                <a:cs typeface="Calibri" panose="020F0502020204030204" pitchFamily="34" charset="0"/>
              </a:rPr>
              <a:t>ou</a:t>
            </a:r>
            <a:r>
              <a:rPr lang="fr-FR" sz="2400" b="1" dirty="0">
                <a:solidFill>
                  <a:srgbClr val="FF0000"/>
                </a:solidFill>
                <a:latin typeface="Calibri" panose="020F0502020204030204" pitchFamily="34" charset="0"/>
                <a:cs typeface="Calibri" panose="020F0502020204030204" pitchFamily="34" charset="0"/>
              </a:rPr>
              <a:t> Théorie des Cordes </a:t>
            </a:r>
            <a:r>
              <a:rPr lang="fr-FR" sz="2400" b="1" dirty="0">
                <a:latin typeface="Calibri" panose="020F0502020204030204" pitchFamily="34" charset="0"/>
                <a:cs typeface="Calibri" panose="020F0502020204030204" pitchFamily="34" charset="0"/>
              </a:rPr>
              <a:t>?</a:t>
            </a:r>
            <a:endParaRPr lang="fr-FR" sz="2400" b="1" dirty="0"/>
          </a:p>
        </p:txBody>
      </p:sp>
      <p:pic>
        <p:nvPicPr>
          <p:cNvPr id="7" name="Image 6" descr="Une image contenant Police, Graphique, typographie, graphisme&#10;&#10;Le contenu généré par l’IA peut être incorrect.">
            <a:extLst>
              <a:ext uri="{FF2B5EF4-FFF2-40B4-BE49-F238E27FC236}">
                <a16:creationId xmlns:a16="http://schemas.microsoft.com/office/drawing/2014/main" id="{C6689069-2460-2DEA-E925-7F8A0FD29C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5506" y="538358"/>
            <a:ext cx="3962400" cy="845848"/>
          </a:xfrm>
          <a:prstGeom prst="rect">
            <a:avLst/>
          </a:prstGeom>
        </p:spPr>
      </p:pic>
      <p:sp>
        <p:nvSpPr>
          <p:cNvPr id="8" name="ZoneTexte 7">
            <a:extLst>
              <a:ext uri="{FF2B5EF4-FFF2-40B4-BE49-F238E27FC236}">
                <a16:creationId xmlns:a16="http://schemas.microsoft.com/office/drawing/2014/main" id="{8AB5BD83-11B1-D6E0-FB87-F8FD347EB48D}"/>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9" name="Image 8">
            <a:hlinkClick r:id="rId7" action="ppaction://hlinksldjump"/>
            <a:extLst>
              <a:ext uri="{FF2B5EF4-FFF2-40B4-BE49-F238E27FC236}">
                <a16:creationId xmlns:a16="http://schemas.microsoft.com/office/drawing/2014/main" id="{F2A90F55-19E0-B1F2-1A1D-D7BD9192FE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pic>
        <p:nvPicPr>
          <p:cNvPr id="10" name="Image 9">
            <a:hlinkClick r:id="rId9" action="ppaction://hlinksldjump"/>
            <a:extLst>
              <a:ext uri="{FF2B5EF4-FFF2-40B4-BE49-F238E27FC236}">
                <a16:creationId xmlns:a16="http://schemas.microsoft.com/office/drawing/2014/main" id="{C6ED3FEF-7F6C-38E1-C149-44C77912FC4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5474" y="2628661"/>
            <a:ext cx="628403" cy="628403"/>
          </a:xfrm>
          <a:prstGeom prst="rect">
            <a:avLst/>
          </a:prstGeom>
        </p:spPr>
      </p:pic>
      <p:sp>
        <p:nvSpPr>
          <p:cNvPr id="11" name="ZoneTexte 10">
            <a:extLst>
              <a:ext uri="{FF2B5EF4-FFF2-40B4-BE49-F238E27FC236}">
                <a16:creationId xmlns:a16="http://schemas.microsoft.com/office/drawing/2014/main" id="{F0CD058A-B7F7-F641-FA42-7B853BA8E14A}"/>
              </a:ext>
            </a:extLst>
          </p:cNvPr>
          <p:cNvSpPr txBox="1"/>
          <p:nvPr/>
        </p:nvSpPr>
        <p:spPr>
          <a:xfrm>
            <a:off x="783877" y="2691317"/>
            <a:ext cx="4352900"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Les subdivisions temporelles</a:t>
            </a:r>
            <a:endParaRPr lang="fr-FR" sz="2400" b="1" dirty="0"/>
          </a:p>
        </p:txBody>
      </p:sp>
      <p:pic>
        <p:nvPicPr>
          <p:cNvPr id="12" name="Image 11">
            <a:hlinkClick r:id="rId11" action="ppaction://hlinksldjump"/>
            <a:extLst>
              <a:ext uri="{FF2B5EF4-FFF2-40B4-BE49-F238E27FC236}">
                <a16:creationId xmlns:a16="http://schemas.microsoft.com/office/drawing/2014/main" id="{A1B46330-C1DA-A3B4-1CF7-5449C28F5BD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55474" y="3309704"/>
            <a:ext cx="628403" cy="628403"/>
          </a:xfrm>
          <a:prstGeom prst="rect">
            <a:avLst/>
          </a:prstGeom>
        </p:spPr>
      </p:pic>
      <p:sp>
        <p:nvSpPr>
          <p:cNvPr id="13" name="ZoneTexte 12">
            <a:extLst>
              <a:ext uri="{FF2B5EF4-FFF2-40B4-BE49-F238E27FC236}">
                <a16:creationId xmlns:a16="http://schemas.microsoft.com/office/drawing/2014/main" id="{F060213B-4DFB-B32A-8B2D-3D082FA9CFD2}"/>
              </a:ext>
            </a:extLst>
          </p:cNvPr>
          <p:cNvSpPr txBox="1"/>
          <p:nvPr/>
        </p:nvSpPr>
        <p:spPr>
          <a:xfrm>
            <a:off x="783877" y="3319720"/>
            <a:ext cx="4683973"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Les Outils de MESURE DU TEMPS</a:t>
            </a:r>
            <a:endParaRPr lang="fr-FR" sz="2400" b="1" dirty="0"/>
          </a:p>
        </p:txBody>
      </p:sp>
      <p:pic>
        <p:nvPicPr>
          <p:cNvPr id="14" name="Image 13">
            <a:hlinkClick r:id="rId13" action="ppaction://hlinksldjump"/>
            <a:extLst>
              <a:ext uri="{FF2B5EF4-FFF2-40B4-BE49-F238E27FC236}">
                <a16:creationId xmlns:a16="http://schemas.microsoft.com/office/drawing/2014/main" id="{A9782FFA-4459-6AA2-01B2-AD8097D2437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55474" y="4000763"/>
            <a:ext cx="628403" cy="628403"/>
          </a:xfrm>
          <a:prstGeom prst="rect">
            <a:avLst/>
          </a:prstGeom>
        </p:spPr>
      </p:pic>
      <p:sp>
        <p:nvSpPr>
          <p:cNvPr id="15" name="ZoneTexte 14">
            <a:extLst>
              <a:ext uri="{FF2B5EF4-FFF2-40B4-BE49-F238E27FC236}">
                <a16:creationId xmlns:a16="http://schemas.microsoft.com/office/drawing/2014/main" id="{C929DB65-B92B-FA85-2EF5-683FEE6B9D26}"/>
              </a:ext>
            </a:extLst>
          </p:cNvPr>
          <p:cNvSpPr txBox="1"/>
          <p:nvPr/>
        </p:nvSpPr>
        <p:spPr>
          <a:xfrm>
            <a:off x="783876" y="4084131"/>
            <a:ext cx="6755441"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La SKHOLÈ, </a:t>
            </a:r>
            <a:r>
              <a:rPr lang="fr-FR" sz="2400" dirty="0"/>
              <a:t>loisir fécond, pour soi et autrui.</a:t>
            </a:r>
            <a:endParaRPr lang="fr-FR" sz="2400" b="1" dirty="0"/>
          </a:p>
        </p:txBody>
      </p:sp>
      <p:sp>
        <p:nvSpPr>
          <p:cNvPr id="17" name="ZoneTexte 16">
            <a:extLst>
              <a:ext uri="{FF2B5EF4-FFF2-40B4-BE49-F238E27FC236}">
                <a16:creationId xmlns:a16="http://schemas.microsoft.com/office/drawing/2014/main" id="{963A315B-47F9-C034-2394-7F3AEDC08051}"/>
              </a:ext>
            </a:extLst>
          </p:cNvPr>
          <p:cNvSpPr txBox="1"/>
          <p:nvPr/>
        </p:nvSpPr>
        <p:spPr>
          <a:xfrm>
            <a:off x="783877" y="4755888"/>
            <a:ext cx="5857056"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Quelques pathologies du numérique</a:t>
            </a:r>
            <a:endParaRPr lang="fr-FR" sz="2400" b="1" dirty="0"/>
          </a:p>
        </p:txBody>
      </p:sp>
      <p:pic>
        <p:nvPicPr>
          <p:cNvPr id="18" name="Image 17">
            <a:hlinkClick r:id="rId15" action="ppaction://hlinksldjump"/>
            <a:extLst>
              <a:ext uri="{FF2B5EF4-FFF2-40B4-BE49-F238E27FC236}">
                <a16:creationId xmlns:a16="http://schemas.microsoft.com/office/drawing/2014/main" id="{F6852DA0-DEE4-8D40-1816-34C7DA3DB758}"/>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55474" y="4679975"/>
            <a:ext cx="628403" cy="628403"/>
          </a:xfrm>
          <a:prstGeom prst="rect">
            <a:avLst/>
          </a:prstGeom>
        </p:spPr>
      </p:pic>
      <p:sp>
        <p:nvSpPr>
          <p:cNvPr id="19" name="ZoneTexte 18">
            <a:extLst>
              <a:ext uri="{FF2B5EF4-FFF2-40B4-BE49-F238E27FC236}">
                <a16:creationId xmlns:a16="http://schemas.microsoft.com/office/drawing/2014/main" id="{0F8FFD08-2328-9696-7F2D-38B0D0BC079E}"/>
              </a:ext>
            </a:extLst>
          </p:cNvPr>
          <p:cNvSpPr txBox="1"/>
          <p:nvPr/>
        </p:nvSpPr>
        <p:spPr>
          <a:xfrm>
            <a:off x="7069008" y="4763343"/>
            <a:ext cx="3471286"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Le marché de l’attention</a:t>
            </a:r>
            <a:endParaRPr lang="fr-FR" sz="2400" b="1" dirty="0"/>
          </a:p>
        </p:txBody>
      </p:sp>
      <p:pic>
        <p:nvPicPr>
          <p:cNvPr id="20" name="Image 19">
            <a:hlinkClick r:id="rId15" action="ppaction://hlinksldjump"/>
            <a:extLst>
              <a:ext uri="{FF2B5EF4-FFF2-40B4-BE49-F238E27FC236}">
                <a16:creationId xmlns:a16="http://schemas.microsoft.com/office/drawing/2014/main" id="{DD4B1CA8-2719-F159-A270-1F869E9AA103}"/>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440605" y="4673383"/>
            <a:ext cx="628403" cy="628403"/>
          </a:xfrm>
          <a:prstGeom prst="rect">
            <a:avLst/>
          </a:prstGeom>
        </p:spPr>
      </p:pic>
      <p:sp>
        <p:nvSpPr>
          <p:cNvPr id="21" name="ZoneTexte 20">
            <a:extLst>
              <a:ext uri="{FF2B5EF4-FFF2-40B4-BE49-F238E27FC236}">
                <a16:creationId xmlns:a16="http://schemas.microsoft.com/office/drawing/2014/main" id="{090F0A44-AE4A-A124-A9B4-1B59409125BE}"/>
              </a:ext>
            </a:extLst>
          </p:cNvPr>
          <p:cNvSpPr txBox="1"/>
          <p:nvPr/>
        </p:nvSpPr>
        <p:spPr>
          <a:xfrm>
            <a:off x="783877" y="5435100"/>
            <a:ext cx="3471286"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Le THÈME en CHANSONS</a:t>
            </a:r>
            <a:endParaRPr lang="fr-FR" sz="2400" b="1" dirty="0"/>
          </a:p>
        </p:txBody>
      </p:sp>
      <p:pic>
        <p:nvPicPr>
          <p:cNvPr id="22" name="Image 21">
            <a:hlinkClick r:id="rId18" action="ppaction://hlinksldjump"/>
            <a:extLst>
              <a:ext uri="{FF2B5EF4-FFF2-40B4-BE49-F238E27FC236}">
                <a16:creationId xmlns:a16="http://schemas.microsoft.com/office/drawing/2014/main" id="{0098F126-7383-974D-89E9-D5F0E88DB01E}"/>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55474" y="5402541"/>
            <a:ext cx="628403" cy="628403"/>
          </a:xfrm>
          <a:prstGeom prst="rect">
            <a:avLst/>
          </a:prstGeom>
        </p:spPr>
      </p:pic>
      <p:sp>
        <p:nvSpPr>
          <p:cNvPr id="23" name="ZoneTexte 22">
            <a:extLst>
              <a:ext uri="{FF2B5EF4-FFF2-40B4-BE49-F238E27FC236}">
                <a16:creationId xmlns:a16="http://schemas.microsoft.com/office/drawing/2014/main" id="{896A1750-D298-7EFB-D849-525EF2211822}"/>
              </a:ext>
            </a:extLst>
          </p:cNvPr>
          <p:cNvSpPr txBox="1"/>
          <p:nvPr/>
        </p:nvSpPr>
        <p:spPr>
          <a:xfrm>
            <a:off x="783876" y="6194033"/>
            <a:ext cx="2481948"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Le STOÏCISME</a:t>
            </a:r>
            <a:endParaRPr lang="fr-FR" sz="2400" b="1" dirty="0"/>
          </a:p>
        </p:txBody>
      </p:sp>
      <p:pic>
        <p:nvPicPr>
          <p:cNvPr id="24" name="Image 23">
            <a:hlinkClick r:id="rId20" action="ppaction://hlinksldjump"/>
            <a:extLst>
              <a:ext uri="{FF2B5EF4-FFF2-40B4-BE49-F238E27FC236}">
                <a16:creationId xmlns:a16="http://schemas.microsoft.com/office/drawing/2014/main" id="{3E75F26F-1F31-6828-F638-C9A402394B7D}"/>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155473" y="6132562"/>
            <a:ext cx="628403" cy="628403"/>
          </a:xfrm>
          <a:prstGeom prst="rect">
            <a:avLst/>
          </a:prstGeom>
        </p:spPr>
      </p:pic>
      <p:pic>
        <p:nvPicPr>
          <p:cNvPr id="26" name="Image 25">
            <a:hlinkClick r:id="rId18" action="ppaction://hlinksldjump"/>
            <a:extLst>
              <a:ext uri="{FF2B5EF4-FFF2-40B4-BE49-F238E27FC236}">
                <a16:creationId xmlns:a16="http://schemas.microsoft.com/office/drawing/2014/main" id="{1BE24A12-AEA9-E090-B8C9-62C71D1B209B}"/>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4205560" y="5348034"/>
            <a:ext cx="594981" cy="682910"/>
          </a:xfrm>
          <a:prstGeom prst="rect">
            <a:avLst/>
          </a:prstGeom>
        </p:spPr>
      </p:pic>
    </p:spTree>
    <p:extLst>
      <p:ext uri="{BB962C8B-B14F-4D97-AF65-F5344CB8AC3E}">
        <p14:creationId xmlns:p14="http://schemas.microsoft.com/office/powerpoint/2010/main" val="3934400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Image 14">
            <a:hlinkClick r:id="rId2" action="ppaction://hlinksldjump"/>
            <a:extLst>
              <a:ext uri="{FF2B5EF4-FFF2-40B4-BE49-F238E27FC236}">
                <a16:creationId xmlns:a16="http://schemas.microsoft.com/office/drawing/2014/main" id="{EC4E16FE-20BC-9960-1A88-CFA4F45B4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16" name="ZoneTexte 15">
            <a:extLst>
              <a:ext uri="{FF2B5EF4-FFF2-40B4-BE49-F238E27FC236}">
                <a16:creationId xmlns:a16="http://schemas.microsoft.com/office/drawing/2014/main" id="{918D81DC-AF3E-F730-A6B1-5C138F13BFF7}"/>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17" name="ZoneTexte 16">
            <a:extLst>
              <a:ext uri="{FF2B5EF4-FFF2-40B4-BE49-F238E27FC236}">
                <a16:creationId xmlns:a16="http://schemas.microsoft.com/office/drawing/2014/main" id="{8306F786-5BB9-AAD9-F44F-3C1DDBBB76FF}"/>
              </a:ext>
            </a:extLst>
          </p:cNvPr>
          <p:cNvSpPr txBox="1"/>
          <p:nvPr/>
        </p:nvSpPr>
        <p:spPr>
          <a:xfrm>
            <a:off x="76942" y="383566"/>
            <a:ext cx="7522343"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3 </a:t>
            </a:r>
            <a:r>
              <a:rPr lang="fr-FR" sz="2000" b="1" dirty="0">
                <a:solidFill>
                  <a:schemeClr val="bg2"/>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Étude d’une œuvre complète, </a:t>
            </a:r>
            <a:r>
              <a:rPr lang="fr-FR" sz="1600" b="1" i="1" dirty="0">
                <a:latin typeface="Calibri" panose="020F0502020204030204" pitchFamily="34" charset="0"/>
                <a:cs typeface="Calibri" panose="020F0502020204030204" pitchFamily="34" charset="0"/>
              </a:rPr>
              <a:t>Courir</a:t>
            </a:r>
            <a:r>
              <a:rPr lang="fr-FR" sz="1600" b="1" dirty="0">
                <a:latin typeface="Calibri" panose="020F0502020204030204" pitchFamily="34" charset="0"/>
                <a:cs typeface="Calibri" panose="020F0502020204030204" pitchFamily="34" charset="0"/>
              </a:rPr>
              <a:t>, de Jean ECHENOZ</a:t>
            </a:r>
          </a:p>
        </p:txBody>
      </p:sp>
      <p:sp>
        <p:nvSpPr>
          <p:cNvPr id="26" name="ZoneTexte 25">
            <a:extLst>
              <a:ext uri="{FF2B5EF4-FFF2-40B4-BE49-F238E27FC236}">
                <a16:creationId xmlns:a16="http://schemas.microsoft.com/office/drawing/2014/main" id="{7B11729C-9F01-340A-010F-E12855A00F60}"/>
              </a:ext>
            </a:extLst>
          </p:cNvPr>
          <p:cNvSpPr txBox="1"/>
          <p:nvPr/>
        </p:nvSpPr>
        <p:spPr>
          <a:xfrm>
            <a:off x="76942" y="829843"/>
            <a:ext cx="1691489" cy="369332"/>
          </a:xfrm>
          <a:prstGeom prst="rect">
            <a:avLst/>
          </a:prstGeom>
          <a:noFill/>
        </p:spPr>
        <p:txBody>
          <a:bodyPr wrap="none" rtlCol="0">
            <a:spAutoFit/>
          </a:bodyPr>
          <a:lstStyle/>
          <a:p>
            <a:r>
              <a:rPr lang="fr-FR" b="1" dirty="0">
                <a:solidFill>
                  <a:srgbClr val="FF0000"/>
                </a:solidFill>
              </a:rPr>
              <a:t>DOCUMENT 8</a:t>
            </a:r>
          </a:p>
        </p:txBody>
      </p:sp>
      <p:sp>
        <p:nvSpPr>
          <p:cNvPr id="27" name="ZoneTexte 26">
            <a:extLst>
              <a:ext uri="{FF2B5EF4-FFF2-40B4-BE49-F238E27FC236}">
                <a16:creationId xmlns:a16="http://schemas.microsoft.com/office/drawing/2014/main" id="{A65AE38D-115C-7DEC-7C68-4D4477E2400A}"/>
              </a:ext>
            </a:extLst>
          </p:cNvPr>
          <p:cNvSpPr txBox="1"/>
          <p:nvPr/>
        </p:nvSpPr>
        <p:spPr>
          <a:xfrm>
            <a:off x="1744693" y="783676"/>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Au commencement…</a:t>
            </a:r>
            <a:endParaRPr lang="fr-FR" sz="2400" dirty="0"/>
          </a:p>
        </p:txBody>
      </p:sp>
      <p:sp>
        <p:nvSpPr>
          <p:cNvPr id="28" name="ZoneTexte 27">
            <a:extLst>
              <a:ext uri="{FF2B5EF4-FFF2-40B4-BE49-F238E27FC236}">
                <a16:creationId xmlns:a16="http://schemas.microsoft.com/office/drawing/2014/main" id="{5659980F-E5A8-0DB3-5659-6162BF44DF3E}"/>
              </a:ext>
            </a:extLst>
          </p:cNvPr>
          <p:cNvSpPr txBox="1"/>
          <p:nvPr/>
        </p:nvSpPr>
        <p:spPr>
          <a:xfrm>
            <a:off x="105661" y="1220627"/>
            <a:ext cx="8088638" cy="3677930"/>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Les Allemands sont entrés en Moravie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a:t>
            </a:r>
            <a:r>
              <a:rPr lang="fr-FR" sz="1300" dirty="0">
                <a:latin typeface="Calibri" panose="020F0502020204030204" pitchFamily="34" charset="0"/>
                <a:ea typeface="Calibri" panose="020F0502020204030204" pitchFamily="34" charset="0"/>
                <a:cs typeface="Times New Roman" panose="02020603050405020304" pitchFamily="18" charset="0"/>
              </a:rPr>
              <a:t>. Ils y sont arrivés à cheval, à moto, en voiture, en camion mais aussi en calèche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a:t>
            </a:r>
            <a:r>
              <a:rPr lang="fr-FR" sz="1300" dirty="0">
                <a:latin typeface="Calibri" panose="020F0502020204030204" pitchFamily="34" charset="0"/>
                <a:ea typeface="Calibri" panose="020F0502020204030204" pitchFamily="34" charset="0"/>
                <a:cs typeface="Times New Roman" panose="02020603050405020304" pitchFamily="18" charset="0"/>
              </a:rPr>
              <a:t>, suivis d'unités d'infanterie et de colonnes de ravitaillement, puis de quelques véhicules semi-chenillés de petit format, guère plus. Le temps n'est pas venu de voir de gros panzers Tiger et Panther</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3</a:t>
            </a:r>
            <a:r>
              <a:rPr lang="fr-FR" sz="1300" dirty="0">
                <a:latin typeface="Calibri" panose="020F0502020204030204" pitchFamily="34" charset="0"/>
                <a:ea typeface="Calibri" panose="020F0502020204030204" pitchFamily="34" charset="0"/>
                <a:cs typeface="Times New Roman" panose="02020603050405020304" pitchFamily="18" charset="0"/>
              </a:rPr>
              <a:t> menés par des tankistes en uniforme noir, qui sera une couleur bien pratique pour cacher les taches d'huile. Quelques Messerschmitt monomoteurs de reconnaissance de type </a:t>
            </a:r>
            <a:r>
              <a:rPr lang="fr-FR" sz="1300" i="1" dirty="0" err="1">
                <a:latin typeface="Calibri" panose="020F0502020204030204" pitchFamily="34" charset="0"/>
                <a:ea typeface="Calibri" panose="020F0502020204030204" pitchFamily="34" charset="0"/>
                <a:cs typeface="Times New Roman" panose="02020603050405020304" pitchFamily="18" charset="0"/>
              </a:rPr>
              <a:t>Taifun</a:t>
            </a:r>
            <a:r>
              <a:rPr lang="fr-FR" sz="1300" dirty="0">
                <a:latin typeface="Calibri" panose="020F0502020204030204" pitchFamily="34" charset="0"/>
                <a:ea typeface="Calibri" panose="020F0502020204030204" pitchFamily="34" charset="0"/>
                <a:cs typeface="Times New Roman" panose="02020603050405020304" pitchFamily="18" charset="0"/>
              </a:rPr>
              <a:t> survolent cette opération mais, seulement chargés de s'assurer de haut que tout se passe tranquillement, ils ne sont même pas armés. Ce n'est qu'une petite invasion éclair en douceur, une petite annexion sans faire d'histoires, ce n'est pas encore la guerre à proprement parler. C'est juste que les Allemands arrivent et qu'ils s'installent, c'est tout.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Emile n'a pas rejoint ces spectateurs car il a beaucoup d'autres choses à faire. D'abord, ayant quitté depuis trois ans l'école où sa famille n'avait pas les moyens de le maintenir, il occupe en usine un emploi d'apprenti avec lequel on ne plaisante pas non plus. Puis, quand il sort de l'atelier, il suit des cours de chimie dans l'idée d'être un jour autre chose qu'apprenti. Enfin, quand il a le temps de rentrer chez lui, il donne un coup de main à son père dans le jardin qui n'est pas un jardin d'agrément, qui est l'endroit où l'on doit faire pousser ce qu'on mange, point sur lequel on plaisante encore moins. Emile a dix-sept ans, c'est un grand garçon blond au visage en triangle, assez beau, assez calme et qui sourit tout le temps, et l'on voit alors ses grandes dents. Ses yeux sont clairs et sa voix haut perchée, sa peau très blanche est de celles qui redoutent le soleil. Mais de soleil, aujourd'hui, point. </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r"/>
            <a:r>
              <a:rPr lang="fr-FR" sz="1200" dirty="0">
                <a:latin typeface="Calibri" panose="020F0502020204030204" pitchFamily="34" charset="0"/>
                <a:ea typeface="Calibri" panose="020F0502020204030204" pitchFamily="34" charset="0"/>
                <a:cs typeface="Times New Roman" panose="02020603050405020304" pitchFamily="18" charset="0"/>
              </a:rPr>
              <a:t>Jean ECHENOZ, </a:t>
            </a:r>
            <a:r>
              <a:rPr lang="fr-FR" sz="1200" i="1" dirty="0">
                <a:latin typeface="Calibri" panose="020F0502020204030204" pitchFamily="34" charset="0"/>
                <a:ea typeface="Calibri" panose="020F0502020204030204" pitchFamily="34" charset="0"/>
                <a:cs typeface="Times New Roman" panose="02020603050405020304" pitchFamily="18" charset="0"/>
              </a:rPr>
              <a:t>Courir</a:t>
            </a:r>
            <a:r>
              <a:rPr lang="fr-FR" sz="1200" dirty="0">
                <a:latin typeface="Calibri" panose="020F0502020204030204" pitchFamily="34" charset="0"/>
                <a:ea typeface="Calibri" panose="020F0502020204030204" pitchFamily="34" charset="0"/>
                <a:cs typeface="Times New Roman" panose="02020603050405020304" pitchFamily="18" charset="0"/>
              </a:rPr>
              <a:t>, Éditions de Minuit, 2008, </a:t>
            </a:r>
            <a:r>
              <a:rPr lang="fr-FR"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pp. 19-20 - FOLIO Lycée +</a:t>
            </a:r>
            <a:r>
              <a:rPr lang="fr-FR" sz="1200" dirty="0">
                <a:latin typeface="Calibri" panose="020F0502020204030204" pitchFamily="34" charset="0"/>
                <a:ea typeface="Calibri" panose="020F0502020204030204" pitchFamily="34" charset="0"/>
                <a:cs typeface="Times New Roman" panose="02020603050405020304" pitchFamily="18" charset="0"/>
              </a:rPr>
              <a:t>.</a:t>
            </a:r>
            <a:endParaRPr lang="fr-FR" sz="1200" i="1" dirty="0">
              <a:latin typeface="Calibri" panose="020F0502020204030204" pitchFamily="34" charset="0"/>
              <a:cs typeface="Calibri" panose="020F0502020204030204" pitchFamily="34" charset="0"/>
            </a:endParaRPr>
          </a:p>
        </p:txBody>
      </p:sp>
      <p:grpSp>
        <p:nvGrpSpPr>
          <p:cNvPr id="4" name="Groupe 3">
            <a:extLst>
              <a:ext uri="{FF2B5EF4-FFF2-40B4-BE49-F238E27FC236}">
                <a16:creationId xmlns:a16="http://schemas.microsoft.com/office/drawing/2014/main" id="{44C95604-2CFF-7346-BDC0-7CFE6E53D44E}"/>
              </a:ext>
            </a:extLst>
          </p:cNvPr>
          <p:cNvGrpSpPr/>
          <p:nvPr/>
        </p:nvGrpSpPr>
        <p:grpSpPr>
          <a:xfrm>
            <a:off x="8608383" y="783677"/>
            <a:ext cx="3767088" cy="2760721"/>
            <a:chOff x="8608383" y="783677"/>
            <a:chExt cx="3767088" cy="2760721"/>
          </a:xfrm>
        </p:grpSpPr>
        <p:sp>
          <p:nvSpPr>
            <p:cNvPr id="25" name="ZoneTexte 24">
              <a:extLst>
                <a:ext uri="{FF2B5EF4-FFF2-40B4-BE49-F238E27FC236}">
                  <a16:creationId xmlns:a16="http://schemas.microsoft.com/office/drawing/2014/main" id="{5728AD0A-68A1-6FBF-B987-342C4255ED97}"/>
                </a:ext>
              </a:extLst>
            </p:cNvPr>
            <p:cNvSpPr txBox="1"/>
            <p:nvPr/>
          </p:nvSpPr>
          <p:spPr>
            <a:xfrm>
              <a:off x="8673483" y="2159403"/>
              <a:ext cx="3701988" cy="1384995"/>
            </a:xfrm>
            <a:prstGeom prst="rect">
              <a:avLst/>
            </a:prstGeom>
            <a:noFill/>
          </p:spPr>
          <p:txBody>
            <a:bodyPr wrap="square">
              <a:spAutoFit/>
            </a:bodyPr>
            <a:lstStyle/>
            <a:p>
              <a:r>
                <a:rPr lang="fr-FR" sz="1200" dirty="0">
                  <a:latin typeface="Calibri" panose="020F0502020204030204" pitchFamily="34" charset="0"/>
                  <a:cs typeface="Calibri" panose="020F0502020204030204" pitchFamily="34" charset="0"/>
                </a:rPr>
                <a:t>1980 : Prix Fénéon pour </a:t>
              </a:r>
              <a:r>
                <a:rPr lang="fr-FR" sz="1200" i="1" dirty="0">
                  <a:latin typeface="Calibri" panose="020F0502020204030204" pitchFamily="34" charset="0"/>
                  <a:cs typeface="Calibri" panose="020F0502020204030204" pitchFamily="34" charset="0"/>
                </a:rPr>
                <a:t>Le Méridien de Greenwich</a:t>
              </a:r>
            </a:p>
            <a:p>
              <a:r>
                <a:rPr lang="fr-FR" sz="1200" dirty="0">
                  <a:latin typeface="Calibri" panose="020F0502020204030204" pitchFamily="34" charset="0"/>
                  <a:cs typeface="Calibri" panose="020F0502020204030204" pitchFamily="34" charset="0"/>
                </a:rPr>
                <a:t>1983 : Prix Médicis pour </a:t>
              </a:r>
              <a:r>
                <a:rPr lang="fr-FR" sz="1200" i="1" dirty="0">
                  <a:latin typeface="Calibri" panose="020F0502020204030204" pitchFamily="34" charset="0"/>
                  <a:cs typeface="Calibri" panose="020F0502020204030204" pitchFamily="34" charset="0"/>
                </a:rPr>
                <a:t>Cherokee</a:t>
              </a:r>
            </a:p>
            <a:p>
              <a:r>
                <a:rPr lang="fr-FR" sz="1200" dirty="0">
                  <a:latin typeface="Calibri" panose="020F0502020204030204" pitchFamily="34" charset="0"/>
                  <a:cs typeface="Calibri" panose="020F0502020204030204" pitchFamily="34" charset="0"/>
                </a:rPr>
                <a:t>1995 : Prix Novembre pour </a:t>
              </a:r>
              <a:r>
                <a:rPr lang="fr-FR" sz="1200" i="1" dirty="0">
                  <a:latin typeface="Calibri" panose="020F0502020204030204" pitchFamily="34" charset="0"/>
                  <a:cs typeface="Calibri" panose="020F0502020204030204" pitchFamily="34" charset="0"/>
                </a:rPr>
                <a:t>Les Grandes Blondes</a:t>
              </a:r>
            </a:p>
            <a:p>
              <a:r>
                <a:rPr lang="fr-FR" sz="1200" dirty="0">
                  <a:latin typeface="Calibri" panose="020F0502020204030204" pitchFamily="34" charset="0"/>
                  <a:cs typeface="Calibri" panose="020F0502020204030204" pitchFamily="34" charset="0"/>
                </a:rPr>
                <a:t>1996 : Prix Louis-Barthou pour </a:t>
              </a:r>
              <a:r>
                <a:rPr lang="fr-FR" sz="1200" i="1" dirty="0">
                  <a:latin typeface="Calibri" panose="020F0502020204030204" pitchFamily="34" charset="0"/>
                  <a:cs typeface="Calibri" panose="020F0502020204030204" pitchFamily="34" charset="0"/>
                </a:rPr>
                <a:t>Les Grandes Blondes</a:t>
              </a:r>
            </a:p>
            <a:p>
              <a:r>
                <a:rPr lang="fr-FR" sz="1200" dirty="0">
                  <a:latin typeface="Calibri" panose="020F0502020204030204" pitchFamily="34" charset="0"/>
                  <a:cs typeface="Calibri" panose="020F0502020204030204" pitchFamily="34" charset="0"/>
                </a:rPr>
                <a:t>1999 : Prix Goncourt pour </a:t>
              </a:r>
              <a:r>
                <a:rPr lang="fr-FR" sz="1200" i="1" dirty="0">
                  <a:latin typeface="Calibri" panose="020F0502020204030204" pitchFamily="34" charset="0"/>
                  <a:cs typeface="Calibri" panose="020F0502020204030204" pitchFamily="34" charset="0"/>
                </a:rPr>
                <a:t>Je m'en vais</a:t>
              </a:r>
            </a:p>
            <a:p>
              <a:r>
                <a:rPr lang="fr-FR" sz="1200" dirty="0">
                  <a:latin typeface="Calibri" panose="020F0502020204030204" pitchFamily="34" charset="0"/>
                  <a:cs typeface="Calibri" panose="020F0502020204030204" pitchFamily="34" charset="0"/>
                </a:rPr>
                <a:t>2008 : </a:t>
              </a:r>
              <a:r>
                <a:rPr lang="fr-FR" sz="1200" i="1" dirty="0">
                  <a:latin typeface="Calibri" panose="020F0502020204030204" pitchFamily="34" charset="0"/>
                  <a:cs typeface="Calibri" panose="020F0502020204030204" pitchFamily="34" charset="0"/>
                </a:rPr>
                <a:t>Courir</a:t>
              </a:r>
            </a:p>
            <a:p>
              <a:endParaRPr lang="fr-FR" sz="1200" i="1" dirty="0">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6F1C00FD-5E4D-0CDE-DADE-EE9678BDFE9A}"/>
                </a:ext>
              </a:extLst>
            </p:cNvPr>
            <p:cNvSpPr/>
            <p:nvPr/>
          </p:nvSpPr>
          <p:spPr>
            <a:xfrm>
              <a:off x="8673483" y="783677"/>
              <a:ext cx="3407867" cy="264532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7D84622B-BA3B-71CB-3456-44612FCF1FCE}"/>
                </a:ext>
              </a:extLst>
            </p:cNvPr>
            <p:cNvSpPr txBox="1"/>
            <p:nvPr/>
          </p:nvSpPr>
          <p:spPr>
            <a:xfrm>
              <a:off x="8608383" y="1800039"/>
              <a:ext cx="1559336" cy="307777"/>
            </a:xfrm>
            <a:prstGeom prst="rect">
              <a:avLst/>
            </a:prstGeom>
            <a:noFill/>
          </p:spPr>
          <p:txBody>
            <a:bodyPr wrap="square">
              <a:spAutoFit/>
            </a:bodyPr>
            <a:lstStyle/>
            <a:p>
              <a:pPr algn="ctr"/>
              <a:r>
                <a:rPr lang="fr-FR" sz="1400" b="1" dirty="0"/>
                <a:t>Jean ECHENOZ</a:t>
              </a:r>
            </a:p>
          </p:txBody>
        </p:sp>
        <p:pic>
          <p:nvPicPr>
            <p:cNvPr id="20" name="Image 19">
              <a:extLst>
                <a:ext uri="{FF2B5EF4-FFF2-40B4-BE49-F238E27FC236}">
                  <a16:creationId xmlns:a16="http://schemas.microsoft.com/office/drawing/2014/main" id="{C036C1D2-D433-0641-30D6-50245AE470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74292" y="843534"/>
              <a:ext cx="896647" cy="896647"/>
            </a:xfrm>
            <a:prstGeom prst="rect">
              <a:avLst/>
            </a:prstGeom>
          </p:spPr>
        </p:pic>
        <p:sp>
          <p:nvSpPr>
            <p:cNvPr id="21" name="ZoneTexte 20">
              <a:extLst>
                <a:ext uri="{FF2B5EF4-FFF2-40B4-BE49-F238E27FC236}">
                  <a16:creationId xmlns:a16="http://schemas.microsoft.com/office/drawing/2014/main" id="{88B13496-03A4-51D6-ABDA-309533602677}"/>
                </a:ext>
              </a:extLst>
            </p:cNvPr>
            <p:cNvSpPr txBox="1"/>
            <p:nvPr/>
          </p:nvSpPr>
          <p:spPr>
            <a:xfrm>
              <a:off x="10044934" y="1363677"/>
              <a:ext cx="1281341" cy="369332"/>
            </a:xfrm>
            <a:prstGeom prst="rect">
              <a:avLst/>
            </a:prstGeom>
            <a:noFill/>
          </p:spPr>
          <p:txBody>
            <a:bodyPr wrap="square" rtlCol="0">
              <a:spAutoFit/>
            </a:bodyPr>
            <a:lstStyle/>
            <a:p>
              <a:pPr algn="ctr"/>
              <a:r>
                <a:rPr lang="fr-FR" b="1" dirty="0">
                  <a:solidFill>
                    <a:srgbClr val="FF0000"/>
                  </a:solidFill>
                  <a:latin typeface="Calibri" panose="020F0502020204030204" pitchFamily="34" charset="0"/>
                  <a:cs typeface="Calibri" panose="020F0502020204030204" pitchFamily="34" charset="0"/>
                </a:rPr>
                <a:t>(1947-?)</a:t>
              </a:r>
            </a:p>
          </p:txBody>
        </p:sp>
        <p:sp>
          <p:nvSpPr>
            <p:cNvPr id="22" name="ZoneTexte 21">
              <a:extLst>
                <a:ext uri="{FF2B5EF4-FFF2-40B4-BE49-F238E27FC236}">
                  <a16:creationId xmlns:a16="http://schemas.microsoft.com/office/drawing/2014/main" id="{D8564534-E352-EAE1-AF3A-FBDCE5D2E17E}"/>
                </a:ext>
              </a:extLst>
            </p:cNvPr>
            <p:cNvSpPr txBox="1"/>
            <p:nvPr/>
          </p:nvSpPr>
          <p:spPr>
            <a:xfrm>
              <a:off x="10178410" y="1810934"/>
              <a:ext cx="1892249" cy="307777"/>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Écrivain et romancier </a:t>
              </a:r>
              <a:endParaRPr lang="fr-FR" sz="1200" b="1" dirty="0">
                <a:solidFill>
                  <a:srgbClr val="FFFF00"/>
                </a:solidFill>
                <a:latin typeface="Calibri" panose="020F0502020204030204" pitchFamily="34" charset="0"/>
                <a:cs typeface="Calibri" panose="020F0502020204030204" pitchFamily="34" charset="0"/>
              </a:endParaRPr>
            </a:p>
          </p:txBody>
        </p:sp>
        <p:pic>
          <p:nvPicPr>
            <p:cNvPr id="23" name="Image 22">
              <a:extLst>
                <a:ext uri="{FF2B5EF4-FFF2-40B4-BE49-F238E27FC236}">
                  <a16:creationId xmlns:a16="http://schemas.microsoft.com/office/drawing/2014/main" id="{EE7450A0-3080-E602-02D1-1759B4DFD0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6275" y="887770"/>
              <a:ext cx="607418" cy="404087"/>
            </a:xfrm>
            <a:prstGeom prst="rect">
              <a:avLst/>
            </a:prstGeom>
          </p:spPr>
        </p:pic>
        <p:pic>
          <p:nvPicPr>
            <p:cNvPr id="29" name="Image 28">
              <a:hlinkClick r:id="rId6"/>
              <a:extLst>
                <a:ext uri="{FF2B5EF4-FFF2-40B4-BE49-F238E27FC236}">
                  <a16:creationId xmlns:a16="http://schemas.microsoft.com/office/drawing/2014/main" id="{E375EA5E-5DD5-1E93-D127-7D1038FA14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3646" y="949275"/>
              <a:ext cx="336477" cy="336477"/>
            </a:xfrm>
            <a:prstGeom prst="rect">
              <a:avLst/>
            </a:prstGeom>
          </p:spPr>
        </p:pic>
      </p:grpSp>
      <p:sp>
        <p:nvSpPr>
          <p:cNvPr id="24" name="ZoneTexte 23">
            <a:extLst>
              <a:ext uri="{FF2B5EF4-FFF2-40B4-BE49-F238E27FC236}">
                <a16:creationId xmlns:a16="http://schemas.microsoft.com/office/drawing/2014/main" id="{E90E40E9-982F-4F97-ACB0-AAED7F3856B5}"/>
              </a:ext>
            </a:extLst>
          </p:cNvPr>
          <p:cNvSpPr txBox="1"/>
          <p:nvPr/>
        </p:nvSpPr>
        <p:spPr>
          <a:xfrm>
            <a:off x="8575529" y="3501432"/>
            <a:ext cx="3111037" cy="938719"/>
          </a:xfrm>
          <a:prstGeom prst="rect">
            <a:avLst/>
          </a:prstGeom>
          <a:noFill/>
        </p:spPr>
        <p:txBody>
          <a:bodyPr wrap="square">
            <a:spAutoFit/>
          </a:bodyPr>
          <a:lstStyle/>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100" b="1" cap="all" dirty="0">
                <a:latin typeface="Calibri" panose="020F0502020204030204" pitchFamily="34" charset="0"/>
                <a:ea typeface="Calibri" panose="020F0502020204030204" pitchFamily="34" charset="0"/>
                <a:cs typeface="Times New Roman" panose="02020603050405020304" pitchFamily="18" charset="0"/>
              </a:rPr>
              <a:t> </a:t>
            </a:r>
            <a:r>
              <a:rPr lang="fr-FR" sz="1100" b="1" cap="all" dirty="0">
                <a:effectLst/>
                <a:latin typeface="Calibri" panose="020F0502020204030204" pitchFamily="34" charset="0"/>
                <a:ea typeface="Calibri" panose="020F0502020204030204" pitchFamily="34" charset="0"/>
                <a:cs typeface="Times New Roman" panose="02020603050405020304" pitchFamily="18" charset="0"/>
              </a:rPr>
              <a:t>MORAVIE :</a:t>
            </a:r>
            <a:r>
              <a:rPr lang="fr-FR" sz="1100" dirty="0">
                <a:effectLst/>
                <a:latin typeface="Calibri" panose="020F0502020204030204" pitchFamily="34" charset="0"/>
                <a:ea typeface="Calibri" panose="020F0502020204030204" pitchFamily="34" charset="0"/>
                <a:cs typeface="Times New Roman" panose="02020603050405020304" pitchFamily="18" charset="0"/>
              </a:rPr>
              <a:t> </a:t>
            </a:r>
            <a:r>
              <a:rPr lang="fr-FR" sz="1100" dirty="0">
                <a:latin typeface="Calibri" panose="020F0502020204030204" pitchFamily="34" charset="0"/>
                <a:ea typeface="Calibri" panose="020F0502020204030204" pitchFamily="34" charset="0"/>
                <a:cs typeface="Times New Roman" panose="02020603050405020304" pitchFamily="18" charset="0"/>
              </a:rPr>
              <a:t> Région de l’actuelle Tchéquie, en Europe de l’Est.</a:t>
            </a:r>
          </a:p>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fr-FR" sz="1100" b="1" cap="all" dirty="0">
                <a:latin typeface="Calibri" panose="020F0502020204030204" pitchFamily="34" charset="0"/>
                <a:ea typeface="Calibri" panose="020F0502020204030204" pitchFamily="34" charset="0"/>
                <a:cs typeface="Times New Roman" panose="02020603050405020304" pitchFamily="18" charset="0"/>
              </a:rPr>
              <a:t>CALÈCHE : </a:t>
            </a:r>
            <a:r>
              <a:rPr lang="fr-FR" sz="1100" dirty="0">
                <a:latin typeface="Calibri" panose="020F0502020204030204" pitchFamily="34" charset="0"/>
                <a:ea typeface="Calibri" panose="020F0502020204030204" pitchFamily="34" charset="0"/>
                <a:cs typeface="Times New Roman" panose="02020603050405020304" pitchFamily="18" charset="0"/>
              </a:rPr>
              <a:t>voiture tirée par plusieurs chevaux.</a:t>
            </a:r>
          </a:p>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  </a:t>
            </a:r>
            <a:r>
              <a:rPr lang="fr-FR" sz="1100" b="1" cap="all" dirty="0">
                <a:latin typeface="Calibri" panose="020F0502020204030204" pitchFamily="34" charset="0"/>
                <a:ea typeface="Calibri" panose="020F0502020204030204" pitchFamily="34" charset="0"/>
                <a:cs typeface="Times New Roman" panose="02020603050405020304" pitchFamily="18" charset="0"/>
              </a:rPr>
              <a:t>PANZERS TIGER et PANTHER : </a:t>
            </a:r>
            <a:r>
              <a:rPr lang="fr-FR" sz="1100" dirty="0">
                <a:latin typeface="Calibri" panose="020F0502020204030204" pitchFamily="34" charset="0"/>
                <a:ea typeface="Calibri" panose="020F0502020204030204" pitchFamily="34" charset="0"/>
                <a:cs typeface="Times New Roman" panose="02020603050405020304" pitchFamily="18" charset="0"/>
              </a:rPr>
              <a:t>chars d’assaut allemands.</a:t>
            </a:r>
          </a:p>
        </p:txBody>
      </p:sp>
      <p:sp>
        <p:nvSpPr>
          <p:cNvPr id="30" name="ZoneTexte 29">
            <a:extLst>
              <a:ext uri="{FF2B5EF4-FFF2-40B4-BE49-F238E27FC236}">
                <a16:creationId xmlns:a16="http://schemas.microsoft.com/office/drawing/2014/main" id="{4F150BAF-C182-4956-98FD-BA88E5AA8B51}"/>
              </a:ext>
            </a:extLst>
          </p:cNvPr>
          <p:cNvSpPr txBox="1"/>
          <p:nvPr/>
        </p:nvSpPr>
        <p:spPr>
          <a:xfrm>
            <a:off x="68290" y="4840799"/>
            <a:ext cx="5125929"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17 )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8</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Comment appelle-t-on cette </a:t>
            </a:r>
            <a:r>
              <a:rPr lang="fr-FR" sz="1600" b="1" dirty="0">
                <a:latin typeface="Calibri" panose="020F0502020204030204" pitchFamily="34" charset="0"/>
                <a:cs typeface="Calibri" panose="020F0502020204030204" pitchFamily="34" charset="0"/>
              </a:rPr>
              <a:t>partie de l’œuvre</a:t>
            </a:r>
            <a:r>
              <a:rPr lang="fr-FR" sz="1600" dirty="0">
                <a:latin typeface="Calibri" panose="020F0502020204030204" pitchFamily="34" charset="0"/>
                <a:cs typeface="Calibri" panose="020F0502020204030204" pitchFamily="34" charset="0"/>
              </a:rPr>
              <a:t> ? De quoi parle-t-elle ?</a:t>
            </a:r>
          </a:p>
        </p:txBody>
      </p:sp>
      <p:sp>
        <p:nvSpPr>
          <p:cNvPr id="32" name="ZoneTexte 31">
            <a:extLst>
              <a:ext uri="{FF2B5EF4-FFF2-40B4-BE49-F238E27FC236}">
                <a16:creationId xmlns:a16="http://schemas.microsoft.com/office/drawing/2014/main" id="{2FBA1AFA-BF51-4725-81C0-831F1575D399}"/>
              </a:ext>
            </a:extLst>
          </p:cNvPr>
          <p:cNvSpPr txBox="1"/>
          <p:nvPr/>
        </p:nvSpPr>
        <p:spPr>
          <a:xfrm>
            <a:off x="68291" y="5557988"/>
            <a:ext cx="5695912" cy="830997"/>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Cette partie est l’</a:t>
            </a:r>
            <a:r>
              <a:rPr lang="fr-FR" sz="1600" b="1" dirty="0">
                <a:solidFill>
                  <a:srgbClr val="FFFF00"/>
                </a:solidFill>
                <a:latin typeface="Calibri" panose="020F0502020204030204" pitchFamily="34" charset="0"/>
                <a:cs typeface="Calibri" panose="020F0502020204030204" pitchFamily="34" charset="0"/>
              </a:rPr>
              <a:t>incipit</a:t>
            </a:r>
            <a:r>
              <a:rPr lang="fr-FR" sz="1600" dirty="0">
                <a:solidFill>
                  <a:srgbClr val="FFFF00"/>
                </a:solidFill>
                <a:latin typeface="Calibri" panose="020F0502020204030204" pitchFamily="34" charset="0"/>
                <a:cs typeface="Calibri" panose="020F0502020204030204" pitchFamily="34" charset="0"/>
              </a:rPr>
              <a:t>. Il part de l’</a:t>
            </a:r>
            <a:r>
              <a:rPr lang="fr-FR" sz="1600" b="1" dirty="0">
                <a:solidFill>
                  <a:srgbClr val="FFFF00"/>
                </a:solidFill>
                <a:latin typeface="Calibri" panose="020F0502020204030204" pitchFamily="34" charset="0"/>
                <a:cs typeface="Calibri" panose="020F0502020204030204" pitchFamily="34" charset="0"/>
              </a:rPr>
              <a:t>Histoire</a:t>
            </a:r>
            <a:r>
              <a:rPr lang="fr-FR" sz="1600" dirty="0">
                <a:solidFill>
                  <a:srgbClr val="FFFF00"/>
                </a:solidFill>
                <a:latin typeface="Calibri" panose="020F0502020204030204" pitchFamily="34" charset="0"/>
                <a:cs typeface="Calibri" panose="020F0502020204030204" pitchFamily="34" charset="0"/>
              </a:rPr>
              <a:t>, l’invasion allemande en Moravie pour rejoindre l’</a:t>
            </a:r>
            <a:r>
              <a:rPr lang="fr-FR" sz="1600" b="1" dirty="0">
                <a:solidFill>
                  <a:srgbClr val="FFFF00"/>
                </a:solidFill>
                <a:latin typeface="Calibri" panose="020F0502020204030204" pitchFamily="34" charset="0"/>
                <a:cs typeface="Calibri" panose="020F0502020204030204" pitchFamily="34" charset="0"/>
              </a:rPr>
              <a:t>histoire</a:t>
            </a:r>
            <a:r>
              <a:rPr lang="fr-FR" sz="1600" dirty="0">
                <a:solidFill>
                  <a:srgbClr val="FFFF00"/>
                </a:solidFill>
                <a:latin typeface="Calibri" panose="020F0502020204030204" pitchFamily="34" charset="0"/>
                <a:cs typeface="Calibri" panose="020F0502020204030204" pitchFamily="34" charset="0"/>
              </a:rPr>
              <a:t> et nous présenter le </a:t>
            </a:r>
            <a:r>
              <a:rPr lang="fr-FR" sz="1600" b="1" dirty="0">
                <a:solidFill>
                  <a:srgbClr val="FFFF00"/>
                </a:solidFill>
                <a:latin typeface="Calibri" panose="020F0502020204030204" pitchFamily="34" charset="0"/>
                <a:cs typeface="Calibri" panose="020F0502020204030204" pitchFamily="34" charset="0"/>
              </a:rPr>
              <a:t>personnage principal, Émile</a:t>
            </a:r>
            <a:r>
              <a:rPr lang="fr-FR" sz="1600" dirty="0">
                <a:solidFill>
                  <a:srgbClr val="FFFF00"/>
                </a:solidFill>
                <a:latin typeface="Calibri" panose="020F0502020204030204" pitchFamily="34" charset="0"/>
                <a:cs typeface="Calibri" panose="020F0502020204030204" pitchFamily="34" charset="0"/>
              </a:rPr>
              <a:t>.</a:t>
            </a:r>
          </a:p>
        </p:txBody>
      </p:sp>
      <p:sp>
        <p:nvSpPr>
          <p:cNvPr id="33" name="ZoneTexte 32">
            <a:extLst>
              <a:ext uri="{FF2B5EF4-FFF2-40B4-BE49-F238E27FC236}">
                <a16:creationId xmlns:a16="http://schemas.microsoft.com/office/drawing/2014/main" id="{9B856231-79AA-46D5-9AD8-E187FC1866BD}"/>
              </a:ext>
            </a:extLst>
          </p:cNvPr>
          <p:cNvSpPr txBox="1"/>
          <p:nvPr/>
        </p:nvSpPr>
        <p:spPr>
          <a:xfrm>
            <a:off x="5575450" y="4840799"/>
            <a:ext cx="4801966"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18 )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8</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Comment le narrateur présente-t-il le </a:t>
            </a:r>
            <a:r>
              <a:rPr lang="fr-FR" sz="1600" b="1" dirty="0">
                <a:latin typeface="Calibri" panose="020F0502020204030204" pitchFamily="34" charset="0"/>
                <a:cs typeface="Calibri" panose="020F0502020204030204" pitchFamily="34" charset="0"/>
              </a:rPr>
              <a:t>personnage d’Émile</a:t>
            </a:r>
            <a:r>
              <a:rPr lang="fr-FR" sz="1600" dirty="0">
                <a:latin typeface="Calibri" panose="020F0502020204030204" pitchFamily="34" charset="0"/>
                <a:cs typeface="Calibri" panose="020F0502020204030204" pitchFamily="34" charset="0"/>
              </a:rPr>
              <a:t> au début du roman ?</a:t>
            </a:r>
          </a:p>
        </p:txBody>
      </p:sp>
      <p:sp>
        <p:nvSpPr>
          <p:cNvPr id="34" name="ZoneTexte 33">
            <a:extLst>
              <a:ext uri="{FF2B5EF4-FFF2-40B4-BE49-F238E27FC236}">
                <a16:creationId xmlns:a16="http://schemas.microsoft.com/office/drawing/2014/main" id="{56A5FF0C-944E-4985-A603-2FFD76DE0682}"/>
              </a:ext>
            </a:extLst>
          </p:cNvPr>
          <p:cNvSpPr txBox="1"/>
          <p:nvPr/>
        </p:nvSpPr>
        <p:spPr>
          <a:xfrm>
            <a:off x="5560156" y="5548685"/>
            <a:ext cx="5695912" cy="1077218"/>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Le narrateur présente Émile de façon  anonyme : </a:t>
            </a:r>
            <a:r>
              <a:rPr lang="fr-FR" sz="1600" b="1" dirty="0">
                <a:solidFill>
                  <a:srgbClr val="FFFF00"/>
                </a:solidFill>
                <a:latin typeface="Calibri" panose="020F0502020204030204" pitchFamily="34" charset="0"/>
                <a:cs typeface="Calibri" panose="020F0502020204030204" pitchFamily="34" charset="0"/>
              </a:rPr>
              <a:t>jeune homme ordinaire</a:t>
            </a:r>
            <a:r>
              <a:rPr lang="fr-FR" sz="1600" dirty="0">
                <a:solidFill>
                  <a:srgbClr val="FFFF00"/>
                </a:solidFill>
                <a:latin typeface="Calibri" panose="020F0502020204030204" pitchFamily="34" charset="0"/>
                <a:cs typeface="Calibri" panose="020F0502020204030204" pitchFamily="34" charset="0"/>
              </a:rPr>
              <a:t>, sans qualité particulière, </a:t>
            </a:r>
            <a:r>
              <a:rPr lang="fr-FR" sz="1600" b="1" dirty="0">
                <a:solidFill>
                  <a:srgbClr val="FFFF00"/>
                </a:solidFill>
                <a:latin typeface="Calibri" panose="020F0502020204030204" pitchFamily="34" charset="0"/>
                <a:cs typeface="Calibri" panose="020F0502020204030204" pitchFamily="34" charset="0"/>
              </a:rPr>
              <a:t>peu expressif</a:t>
            </a:r>
            <a:r>
              <a:rPr lang="fr-FR" sz="1600" dirty="0">
                <a:solidFill>
                  <a:srgbClr val="FFFF00"/>
                </a:solidFill>
                <a:latin typeface="Calibri" panose="020F0502020204030204" pitchFamily="34" charset="0"/>
                <a:cs typeface="Calibri" panose="020F0502020204030204" pitchFamily="34" charset="0"/>
              </a:rPr>
              <a:t>. Le </a:t>
            </a:r>
            <a:r>
              <a:rPr lang="fr-FR" sz="1600" b="1" dirty="0">
                <a:solidFill>
                  <a:srgbClr val="FFFF00"/>
                </a:solidFill>
                <a:latin typeface="Calibri" panose="020F0502020204030204" pitchFamily="34" charset="0"/>
                <a:cs typeface="Calibri" panose="020F0502020204030204" pitchFamily="34" charset="0"/>
              </a:rPr>
              <a:t>style neutre</a:t>
            </a:r>
            <a:r>
              <a:rPr lang="fr-FR" sz="1600" dirty="0">
                <a:solidFill>
                  <a:srgbClr val="FFFF00"/>
                </a:solidFill>
                <a:latin typeface="Calibri" panose="020F0502020204030204" pitchFamily="34" charset="0"/>
                <a:cs typeface="Calibri" panose="020F0502020204030204" pitchFamily="34" charset="0"/>
              </a:rPr>
              <a:t>, met en place une distance qui suggère que le lecteur ne s’attend pas à un destin exceptionnel.</a:t>
            </a:r>
          </a:p>
        </p:txBody>
      </p:sp>
      <p:grpSp>
        <p:nvGrpSpPr>
          <p:cNvPr id="35" name="Groupe 34">
            <a:extLst>
              <a:ext uri="{FF2B5EF4-FFF2-40B4-BE49-F238E27FC236}">
                <a16:creationId xmlns:a16="http://schemas.microsoft.com/office/drawing/2014/main" id="{76284A72-305D-4B8F-B483-1DE833F4DA9B}"/>
              </a:ext>
            </a:extLst>
          </p:cNvPr>
          <p:cNvGrpSpPr/>
          <p:nvPr/>
        </p:nvGrpSpPr>
        <p:grpSpPr>
          <a:xfrm>
            <a:off x="7698010" y="526116"/>
            <a:ext cx="992577" cy="496679"/>
            <a:chOff x="5420375" y="-32725"/>
            <a:chExt cx="992577" cy="496679"/>
          </a:xfrm>
        </p:grpSpPr>
        <p:pic>
          <p:nvPicPr>
            <p:cNvPr id="36" name="Image 35">
              <a:hlinkClick r:id="rId8" action="ppaction://hlinksldjump"/>
              <a:extLst>
                <a:ext uri="{FF2B5EF4-FFF2-40B4-BE49-F238E27FC236}">
                  <a16:creationId xmlns:a16="http://schemas.microsoft.com/office/drawing/2014/main" id="{AE782A0A-8B86-45E5-A9E2-DECF186FF4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37" name="ZoneTexte 36">
              <a:extLst>
                <a:ext uri="{FF2B5EF4-FFF2-40B4-BE49-F238E27FC236}">
                  <a16:creationId xmlns:a16="http://schemas.microsoft.com/office/drawing/2014/main" id="{0179DBC3-6361-43B2-A891-A552E6542A57}"/>
                </a:ext>
              </a:extLst>
            </p:cNvPr>
            <p:cNvSpPr txBox="1"/>
            <p:nvPr/>
          </p:nvSpPr>
          <p:spPr>
            <a:xfrm>
              <a:off x="5647938" y="57270"/>
              <a:ext cx="765014" cy="229165"/>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Le récit</a:t>
              </a:r>
            </a:p>
          </p:txBody>
        </p:sp>
        <p:pic>
          <p:nvPicPr>
            <p:cNvPr id="38" name="Image 37">
              <a:hlinkClick r:id="rId8" action="ppaction://hlinksldjump"/>
              <a:extLst>
                <a:ext uri="{FF2B5EF4-FFF2-40B4-BE49-F238E27FC236}">
                  <a16:creationId xmlns:a16="http://schemas.microsoft.com/office/drawing/2014/main" id="{8BB5A419-42F8-4920-9A53-218A598037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Tree>
    <p:extLst>
      <p:ext uri="{BB962C8B-B14F-4D97-AF65-F5344CB8AC3E}">
        <p14:creationId xmlns:p14="http://schemas.microsoft.com/office/powerpoint/2010/main" val="322125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500" fill="hold"/>
                                        <p:tgtEl>
                                          <p:spTgt spid="32"/>
                                        </p:tgtEl>
                                        <p:attrNameLst>
                                          <p:attrName>ppt_x</p:attrName>
                                        </p:attrNameLst>
                                      </p:cBhvr>
                                      <p:tavLst>
                                        <p:tav tm="0">
                                          <p:val>
                                            <p:strVal val="#ppt_x"/>
                                          </p:val>
                                        </p:tav>
                                        <p:tav tm="100000">
                                          <p:val>
                                            <p:strVal val="#ppt_x"/>
                                          </p:val>
                                        </p:tav>
                                      </p:tavLst>
                                    </p:anim>
                                    <p:anim calcmode="lin" valueType="num">
                                      <p:cBhvr additive="base">
                                        <p:cTn id="43" dur="500" fill="hold"/>
                                        <p:tgtEl>
                                          <p:spTgt spid="32"/>
                                        </p:tgtEl>
                                        <p:attrNameLst>
                                          <p:attrName>ppt_y</p:attrName>
                                        </p:attrNameLst>
                                      </p:cBhvr>
                                      <p:tavLst>
                                        <p:tav tm="0">
                                          <p:val>
                                            <p:strVal val="1+#ppt_h/2"/>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anim calcmode="lin" valueType="num">
                                      <p:cBhvr>
                                        <p:cTn id="47" dur="1000" fill="hold"/>
                                        <p:tgtEl>
                                          <p:spTgt spid="33"/>
                                        </p:tgtEl>
                                        <p:attrNameLst>
                                          <p:attrName>ppt_x</p:attrName>
                                        </p:attrNameLst>
                                      </p:cBhvr>
                                      <p:tavLst>
                                        <p:tav tm="0">
                                          <p:val>
                                            <p:strVal val="#ppt_x"/>
                                          </p:val>
                                        </p:tav>
                                        <p:tav tm="100000">
                                          <p:val>
                                            <p:strVal val="#ppt_x"/>
                                          </p:val>
                                        </p:tav>
                                      </p:tavLst>
                                    </p:anim>
                                    <p:anim calcmode="lin" valueType="num">
                                      <p:cBhvr>
                                        <p:cTn id="4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4" grpId="0"/>
      <p:bldP spid="30" grpId="0"/>
      <p:bldP spid="32" grpId="0"/>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9D0759B-C24E-0C84-1422-44432E73C23B}"/>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35C3406D-0C10-4548-A749-8B68EF3BD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1729" y="1324729"/>
            <a:ext cx="5708084" cy="3680623"/>
          </a:xfrm>
          <a:prstGeom prst="rect">
            <a:avLst/>
          </a:prstGeom>
        </p:spPr>
      </p:pic>
      <p:pic>
        <p:nvPicPr>
          <p:cNvPr id="2" name="Image 1">
            <a:hlinkClick r:id="rId3" action="ppaction://hlinksldjump"/>
            <a:extLst>
              <a:ext uri="{FF2B5EF4-FFF2-40B4-BE49-F238E27FC236}">
                <a16:creationId xmlns:a16="http://schemas.microsoft.com/office/drawing/2014/main" id="{75E194FA-580A-9705-0BA0-7A12C257BA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3" name="ZoneTexte 2">
            <a:extLst>
              <a:ext uri="{FF2B5EF4-FFF2-40B4-BE49-F238E27FC236}">
                <a16:creationId xmlns:a16="http://schemas.microsoft.com/office/drawing/2014/main" id="{E1B52CE0-D72E-965D-13D9-52312A44707F}"/>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4" name="ZoneTexte 3">
            <a:extLst>
              <a:ext uri="{FF2B5EF4-FFF2-40B4-BE49-F238E27FC236}">
                <a16:creationId xmlns:a16="http://schemas.microsoft.com/office/drawing/2014/main" id="{1693B5AC-577F-5D57-22A5-E5B6E97B5F3D}"/>
              </a:ext>
            </a:extLst>
          </p:cNvPr>
          <p:cNvSpPr txBox="1"/>
          <p:nvPr/>
        </p:nvSpPr>
        <p:spPr>
          <a:xfrm>
            <a:off x="76942" y="383566"/>
            <a:ext cx="7522343"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3 </a:t>
            </a:r>
            <a:r>
              <a:rPr lang="fr-FR" sz="2000" b="1" dirty="0">
                <a:solidFill>
                  <a:schemeClr val="bg2"/>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Étude d’une œuvre complète, </a:t>
            </a:r>
            <a:r>
              <a:rPr lang="fr-FR" sz="1600" b="1" i="1" dirty="0">
                <a:latin typeface="Calibri" panose="020F0502020204030204" pitchFamily="34" charset="0"/>
                <a:cs typeface="Calibri" panose="020F0502020204030204" pitchFamily="34" charset="0"/>
              </a:rPr>
              <a:t>Courir</a:t>
            </a:r>
            <a:r>
              <a:rPr lang="fr-FR" sz="1600" b="1" dirty="0">
                <a:latin typeface="Calibri" panose="020F0502020204030204" pitchFamily="34" charset="0"/>
                <a:cs typeface="Calibri" panose="020F0502020204030204" pitchFamily="34" charset="0"/>
              </a:rPr>
              <a:t>, de Jean ECHENOZ</a:t>
            </a:r>
          </a:p>
        </p:txBody>
      </p:sp>
      <p:sp>
        <p:nvSpPr>
          <p:cNvPr id="7" name="ZoneTexte 6">
            <a:extLst>
              <a:ext uri="{FF2B5EF4-FFF2-40B4-BE49-F238E27FC236}">
                <a16:creationId xmlns:a16="http://schemas.microsoft.com/office/drawing/2014/main" id="{7E41591F-51BD-4F42-9578-C383EF0580A7}"/>
              </a:ext>
            </a:extLst>
          </p:cNvPr>
          <p:cNvSpPr txBox="1"/>
          <p:nvPr/>
        </p:nvSpPr>
        <p:spPr>
          <a:xfrm>
            <a:off x="76942" y="829843"/>
            <a:ext cx="1657826" cy="369332"/>
          </a:xfrm>
          <a:prstGeom prst="rect">
            <a:avLst/>
          </a:prstGeom>
          <a:noFill/>
        </p:spPr>
        <p:txBody>
          <a:bodyPr wrap="none" rtlCol="0">
            <a:spAutoFit/>
          </a:bodyPr>
          <a:lstStyle/>
          <a:p>
            <a:r>
              <a:rPr lang="fr-FR" b="1" dirty="0">
                <a:solidFill>
                  <a:srgbClr val="FF0000"/>
                </a:solidFill>
              </a:rPr>
              <a:t>DOCUMENT 9</a:t>
            </a:r>
          </a:p>
        </p:txBody>
      </p:sp>
      <p:sp>
        <p:nvSpPr>
          <p:cNvPr id="8" name="ZoneTexte 7">
            <a:extLst>
              <a:ext uri="{FF2B5EF4-FFF2-40B4-BE49-F238E27FC236}">
                <a16:creationId xmlns:a16="http://schemas.microsoft.com/office/drawing/2014/main" id="{6D7E5418-DEB4-4ABE-8672-73DBC4E437A2}"/>
              </a:ext>
            </a:extLst>
          </p:cNvPr>
          <p:cNvSpPr txBox="1"/>
          <p:nvPr/>
        </p:nvSpPr>
        <p:spPr>
          <a:xfrm>
            <a:off x="1744693" y="783676"/>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Un homme modeste…</a:t>
            </a:r>
            <a:endParaRPr lang="fr-FR" sz="2400" dirty="0"/>
          </a:p>
        </p:txBody>
      </p:sp>
      <p:sp>
        <p:nvSpPr>
          <p:cNvPr id="9" name="ZoneTexte 8">
            <a:extLst>
              <a:ext uri="{FF2B5EF4-FFF2-40B4-BE49-F238E27FC236}">
                <a16:creationId xmlns:a16="http://schemas.microsoft.com/office/drawing/2014/main" id="{4C0147B2-C4E6-4B6B-B89D-4AD5852B3A48}"/>
              </a:ext>
            </a:extLst>
          </p:cNvPr>
          <p:cNvSpPr txBox="1"/>
          <p:nvPr/>
        </p:nvSpPr>
        <p:spPr>
          <a:xfrm>
            <a:off x="105660" y="1220627"/>
            <a:ext cx="5790937" cy="4278094"/>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Emile s'est retrouvé à l'usine Bata de Zlin, à cent kilomètres au sud d'Ostrava.</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Il est interne à l'école professionnelle et petite main</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a:t>
            </a:r>
            <a:r>
              <a:rPr lang="fr-FR" sz="1300" dirty="0">
                <a:latin typeface="Calibri" panose="020F0502020204030204" pitchFamily="34" charset="0"/>
                <a:ea typeface="Calibri" panose="020F0502020204030204" pitchFamily="34" charset="0"/>
                <a:cs typeface="Times New Roman" panose="02020603050405020304" pitchFamily="18" charset="0"/>
              </a:rPr>
              <a:t> dans le département du caoutchouc, que tout le monde aime mieux éviter tant il pue. L'atelier où on l'a d'abord placé produit chaque jour deux mille deux cents paires de chaussures de tennis à semelles de crêpe, et le premier travail d'Emile a consisté à égaliser ces semelles avec une roue dentée. Mais les cadences étaient redoutables, l'air irrespirable, le rythme trop rapide, la moindre imperfection punie par une amende, le plus petit retard décompté sur son déjà maigre salaire, rapidement il n'y est plus arrivé. On l'a donc changé de poste pour l'affecter à la préparation des formes où ce n'est pas moins pénible mais ça sent moins mauvais, il tient le coup.</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Tout cela dure un moment puis ça s'arrange un peu.</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À force d'étudier tant qu'il peut, Emile est affecté à l'Institut chimique et là c'est plutôt mieux. Même s'il ne s'agit que de préparer de la cellulose</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a:t>
            </a:r>
            <a:r>
              <a:rPr lang="fr-FR" sz="1300" dirty="0">
                <a:latin typeface="Calibri" panose="020F0502020204030204" pitchFamily="34" charset="0"/>
                <a:ea typeface="Calibri" panose="020F0502020204030204" pitchFamily="34" charset="0"/>
                <a:cs typeface="Times New Roman" panose="02020603050405020304" pitchFamily="18" charset="0"/>
              </a:rPr>
              <a:t> dans un hangar glacial bourré de bonbonnes d'acide, Emile trouve ça beaucoup mieux. Certes il préférerait, en laboratoire, participer à l'amélioration de la viscose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3 </a:t>
            </a:r>
            <a:r>
              <a:rPr lang="fr-FR" sz="1300" dirty="0">
                <a:latin typeface="Calibri" panose="020F0502020204030204" pitchFamily="34" charset="0"/>
                <a:ea typeface="Calibri" panose="020F0502020204030204" pitchFamily="34" charset="0"/>
                <a:cs typeface="Times New Roman" panose="02020603050405020304" pitchFamily="18" charset="0"/>
              </a:rPr>
              <a:t>ou au développement de la soie artificielle, mais il manifeste en attendant que ça lui plaît bien. Ça lui plaît tant que l'ingénieur en chef, content de lui, l'encourage à suivre les cours du soir de l'École supérieure. Une bonne petite carrière de chimiste tchèque se dessine lentement.</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r"/>
            <a:r>
              <a:rPr lang="fr-FR" sz="1200" dirty="0">
                <a:latin typeface="Calibri" panose="020F0502020204030204" pitchFamily="34" charset="0"/>
                <a:ea typeface="Calibri" panose="020F0502020204030204" pitchFamily="34" charset="0"/>
                <a:cs typeface="Times New Roman" panose="02020603050405020304" pitchFamily="18" charset="0"/>
              </a:rPr>
              <a:t>Jean ECHENOZ,  </a:t>
            </a:r>
            <a:r>
              <a:rPr lang="fr-FR" sz="1200" i="1" dirty="0">
                <a:latin typeface="Calibri" panose="020F0502020204030204" pitchFamily="34" charset="0"/>
                <a:ea typeface="Calibri" panose="020F0502020204030204" pitchFamily="34" charset="0"/>
                <a:cs typeface="Times New Roman" panose="02020603050405020304" pitchFamily="18" charset="0"/>
              </a:rPr>
              <a:t>Courir</a:t>
            </a:r>
            <a:r>
              <a:rPr lang="fr-FR" sz="1200" dirty="0">
                <a:latin typeface="Calibri" panose="020F0502020204030204" pitchFamily="34" charset="0"/>
                <a:ea typeface="Calibri" panose="020F0502020204030204" pitchFamily="34" charset="0"/>
                <a:cs typeface="Times New Roman" panose="02020603050405020304" pitchFamily="18" charset="0"/>
              </a:rPr>
              <a:t>, Éditions de Minuit, 2008, </a:t>
            </a:r>
            <a:r>
              <a:rPr lang="fr-FR"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pp. 21-22 - FOLIO Lycée +</a:t>
            </a:r>
            <a:r>
              <a:rPr lang="fr-FR" sz="1200" dirty="0">
                <a:latin typeface="Calibri" panose="020F0502020204030204" pitchFamily="34" charset="0"/>
                <a:ea typeface="Calibri" panose="020F0502020204030204" pitchFamily="34" charset="0"/>
                <a:cs typeface="Times New Roman" panose="02020603050405020304" pitchFamily="18" charset="0"/>
              </a:rPr>
              <a:t>.</a:t>
            </a:r>
            <a:endParaRPr lang="fr-FR" sz="1200" i="1" dirty="0">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F64BAB18-A87F-4CF5-9E8B-26868CA9EDEC}"/>
              </a:ext>
            </a:extLst>
          </p:cNvPr>
          <p:cNvSpPr txBox="1"/>
          <p:nvPr/>
        </p:nvSpPr>
        <p:spPr>
          <a:xfrm>
            <a:off x="8974987" y="5012792"/>
            <a:ext cx="3111037" cy="1107996"/>
          </a:xfrm>
          <a:prstGeom prst="rect">
            <a:avLst/>
          </a:prstGeom>
          <a:noFill/>
        </p:spPr>
        <p:txBody>
          <a:bodyPr wrap="square">
            <a:spAutoFit/>
          </a:bodyPr>
          <a:lstStyle/>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100" b="1" cap="all" dirty="0">
                <a:latin typeface="Calibri" panose="020F0502020204030204" pitchFamily="34" charset="0"/>
                <a:ea typeface="Calibri" panose="020F0502020204030204" pitchFamily="34" charset="0"/>
                <a:cs typeface="Times New Roman" panose="02020603050405020304" pitchFamily="18" charset="0"/>
              </a:rPr>
              <a:t> PETITE MAIN : </a:t>
            </a:r>
            <a:r>
              <a:rPr lang="fr-FR" sz="1100" dirty="0">
                <a:latin typeface="Calibri" panose="020F0502020204030204" pitchFamily="34" charset="0"/>
                <a:ea typeface="Calibri" panose="020F0502020204030204" pitchFamily="34" charset="0"/>
                <a:cs typeface="Times New Roman" panose="02020603050405020304" pitchFamily="18" charset="0"/>
              </a:rPr>
              <a:t>Personne qui effectue les travaux les plus ingrats.</a:t>
            </a:r>
          </a:p>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fr-FR" sz="1100" b="1" cap="all" dirty="0">
                <a:latin typeface="Calibri" panose="020F0502020204030204" pitchFamily="34" charset="0"/>
                <a:ea typeface="Calibri" panose="020F0502020204030204" pitchFamily="34" charset="0"/>
                <a:cs typeface="Times New Roman" panose="02020603050405020304" pitchFamily="18" charset="0"/>
              </a:rPr>
              <a:t>CELLULOSE : </a:t>
            </a:r>
            <a:r>
              <a:rPr lang="fr-FR" sz="1100" dirty="0">
                <a:latin typeface="Calibri" panose="020F0502020204030204" pitchFamily="34" charset="0"/>
                <a:ea typeface="Calibri" panose="020F0502020204030204" pitchFamily="34" charset="0"/>
                <a:cs typeface="Times New Roman" panose="02020603050405020304" pitchFamily="18" charset="0"/>
              </a:rPr>
              <a:t>Fibre textile artificielle fabriquée à partir de cellules végétales.</a:t>
            </a:r>
          </a:p>
          <a:p>
            <a:r>
              <a:rPr lang="fr-FR" sz="11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3</a:t>
            </a:r>
            <a:r>
              <a:rPr lang="fr-FR" sz="1100" b="1" cap="all" dirty="0">
                <a:latin typeface="Calibri" panose="020F0502020204030204" pitchFamily="34" charset="0"/>
                <a:ea typeface="Calibri" panose="020F0502020204030204" pitchFamily="34" charset="0"/>
                <a:cs typeface="Times New Roman" panose="02020603050405020304" pitchFamily="18" charset="0"/>
              </a:rPr>
              <a:t> VISCOSE :</a:t>
            </a:r>
            <a:r>
              <a:rPr lang="fr-FR" sz="1100" dirty="0">
                <a:latin typeface="Calibri" panose="020F0502020204030204" pitchFamily="34" charset="0"/>
                <a:ea typeface="Calibri" panose="020F0502020204030204" pitchFamily="34" charset="0"/>
                <a:cs typeface="Times New Roman" panose="02020603050405020304" pitchFamily="18" charset="0"/>
              </a:rPr>
              <a:t>  matière constituant principalement la membrane des végétaux.</a:t>
            </a:r>
          </a:p>
        </p:txBody>
      </p:sp>
      <p:sp>
        <p:nvSpPr>
          <p:cNvPr id="14" name="ZoneTexte 13">
            <a:extLst>
              <a:ext uri="{FF2B5EF4-FFF2-40B4-BE49-F238E27FC236}">
                <a16:creationId xmlns:a16="http://schemas.microsoft.com/office/drawing/2014/main" id="{B201A0F6-66E8-47AA-9C0C-B623E9E2717C}"/>
              </a:ext>
            </a:extLst>
          </p:cNvPr>
          <p:cNvSpPr txBox="1"/>
          <p:nvPr/>
        </p:nvSpPr>
        <p:spPr>
          <a:xfrm>
            <a:off x="105659" y="5443382"/>
            <a:ext cx="5695911"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19 )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9</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Qu’est qui indique qu’Émile est issu d’un </a:t>
            </a:r>
            <a:r>
              <a:rPr lang="fr-FR" sz="1600" b="1" dirty="0">
                <a:latin typeface="Calibri" panose="020F0502020204030204" pitchFamily="34" charset="0"/>
                <a:cs typeface="Calibri" panose="020F0502020204030204" pitchFamily="34" charset="0"/>
              </a:rPr>
              <a:t>milieu modeste</a:t>
            </a:r>
            <a:r>
              <a:rPr lang="fr-FR" sz="1600" dirty="0">
                <a:latin typeface="Calibri" panose="020F0502020204030204" pitchFamily="34" charset="0"/>
                <a:cs typeface="Calibri" panose="020F0502020204030204" pitchFamily="34" charset="0"/>
              </a:rPr>
              <a:t> et que rien n’annonce un </a:t>
            </a:r>
            <a:r>
              <a:rPr lang="fr-FR" sz="1600" b="1" dirty="0">
                <a:latin typeface="Calibri" panose="020F0502020204030204" pitchFamily="34" charset="0"/>
                <a:cs typeface="Calibri" panose="020F0502020204030204" pitchFamily="34" charset="0"/>
              </a:rPr>
              <a:t>destin exceptionnel</a:t>
            </a:r>
            <a:r>
              <a:rPr lang="fr-FR" sz="1600" dirty="0">
                <a:latin typeface="Calibri" panose="020F0502020204030204" pitchFamily="34" charset="0"/>
                <a:cs typeface="Calibri" panose="020F0502020204030204" pitchFamily="34" charset="0"/>
              </a:rPr>
              <a:t> ?</a:t>
            </a:r>
          </a:p>
        </p:txBody>
      </p:sp>
      <p:sp>
        <p:nvSpPr>
          <p:cNvPr id="15" name="ZoneTexte 14">
            <a:extLst>
              <a:ext uri="{FF2B5EF4-FFF2-40B4-BE49-F238E27FC236}">
                <a16:creationId xmlns:a16="http://schemas.microsoft.com/office/drawing/2014/main" id="{853791A9-0898-4A9F-BCF1-B91F865EE2ED}"/>
              </a:ext>
            </a:extLst>
          </p:cNvPr>
          <p:cNvSpPr txBox="1"/>
          <p:nvPr/>
        </p:nvSpPr>
        <p:spPr>
          <a:xfrm>
            <a:off x="105659" y="5952656"/>
            <a:ext cx="5695912" cy="830997"/>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Émile est une </a:t>
            </a:r>
            <a:r>
              <a:rPr lang="fr-FR" sz="1600" b="1" dirty="0">
                <a:solidFill>
                  <a:srgbClr val="FFFF00"/>
                </a:solidFill>
                <a:latin typeface="Calibri" panose="020F0502020204030204" pitchFamily="34" charset="0"/>
                <a:cs typeface="Calibri" panose="020F0502020204030204" pitchFamily="34" charset="0"/>
              </a:rPr>
              <a:t>petite main (ouvrier) dans l’industrie</a:t>
            </a:r>
            <a:r>
              <a:rPr lang="fr-FR" sz="1600" dirty="0">
                <a:solidFill>
                  <a:srgbClr val="FFFF00"/>
                </a:solidFill>
                <a:latin typeface="Calibri" panose="020F0502020204030204" pitchFamily="34" charset="0"/>
                <a:cs typeface="Calibri" panose="020F0502020204030204" pitchFamily="34" charset="0"/>
              </a:rPr>
              <a:t> Bata de la chaussure : il y effectue des travaux dangereux . Il suit quelques cours du soir pour pouvoir évoluer…</a:t>
            </a:r>
          </a:p>
        </p:txBody>
      </p:sp>
      <p:sp>
        <p:nvSpPr>
          <p:cNvPr id="16" name="Rectangle 15">
            <a:extLst>
              <a:ext uri="{FF2B5EF4-FFF2-40B4-BE49-F238E27FC236}">
                <a16:creationId xmlns:a16="http://schemas.microsoft.com/office/drawing/2014/main" id="{E84A7630-18FB-499F-A396-E497A331AD31}"/>
              </a:ext>
            </a:extLst>
          </p:cNvPr>
          <p:cNvSpPr/>
          <p:nvPr/>
        </p:nvSpPr>
        <p:spPr>
          <a:xfrm>
            <a:off x="10530506" y="3181125"/>
            <a:ext cx="796099" cy="1744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7" name="ZoneTexte 16">
            <a:extLst>
              <a:ext uri="{FF2B5EF4-FFF2-40B4-BE49-F238E27FC236}">
                <a16:creationId xmlns:a16="http://schemas.microsoft.com/office/drawing/2014/main" id="{B16E3010-AABD-4BE4-B67F-4EA71C11199E}"/>
              </a:ext>
            </a:extLst>
          </p:cNvPr>
          <p:cNvSpPr txBox="1"/>
          <p:nvPr/>
        </p:nvSpPr>
        <p:spPr>
          <a:xfrm>
            <a:off x="5896494" y="5478432"/>
            <a:ext cx="3231882"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20 )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9</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Pourquoi Émile apparait-il comme un </a:t>
            </a:r>
            <a:r>
              <a:rPr lang="fr-FR" sz="1600" b="1" dirty="0">
                <a:latin typeface="Calibri" panose="020F0502020204030204" pitchFamily="34" charset="0"/>
                <a:cs typeface="Calibri" panose="020F0502020204030204" pitchFamily="34" charset="0"/>
              </a:rPr>
              <a:t>antihéros</a:t>
            </a:r>
            <a:r>
              <a:rPr lang="fr-FR" sz="1600" dirty="0">
                <a:latin typeface="Calibri" panose="020F0502020204030204" pitchFamily="34" charset="0"/>
                <a:cs typeface="Calibri" panose="020F0502020204030204" pitchFamily="34" charset="0"/>
              </a:rPr>
              <a:t> ?</a:t>
            </a:r>
          </a:p>
        </p:txBody>
      </p:sp>
      <p:sp>
        <p:nvSpPr>
          <p:cNvPr id="18" name="ZoneTexte 17">
            <a:extLst>
              <a:ext uri="{FF2B5EF4-FFF2-40B4-BE49-F238E27FC236}">
                <a16:creationId xmlns:a16="http://schemas.microsoft.com/office/drawing/2014/main" id="{4CD2088D-3478-43B7-9942-F470F0868ED1}"/>
              </a:ext>
            </a:extLst>
          </p:cNvPr>
          <p:cNvSpPr txBox="1"/>
          <p:nvPr/>
        </p:nvSpPr>
        <p:spPr>
          <a:xfrm>
            <a:off x="5896493" y="6028157"/>
            <a:ext cx="5695912" cy="584775"/>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Émile est un </a:t>
            </a:r>
            <a:r>
              <a:rPr lang="fr-FR" sz="1600" b="1" dirty="0">
                <a:solidFill>
                  <a:srgbClr val="FFFF00"/>
                </a:solidFill>
                <a:latin typeface="Calibri" panose="020F0502020204030204" pitchFamily="34" charset="0"/>
                <a:cs typeface="Calibri" panose="020F0502020204030204" pitchFamily="34" charset="0"/>
              </a:rPr>
              <a:t>homme modeste</a:t>
            </a:r>
            <a:r>
              <a:rPr lang="fr-FR" sz="1600" dirty="0">
                <a:solidFill>
                  <a:srgbClr val="FFFF00"/>
                </a:solidFill>
                <a:latin typeface="Calibri" panose="020F0502020204030204" pitchFamily="34" charset="0"/>
                <a:cs typeface="Calibri" panose="020F0502020204030204" pitchFamily="34" charset="0"/>
              </a:rPr>
              <a:t>, </a:t>
            </a:r>
            <a:r>
              <a:rPr lang="fr-FR" sz="1600" b="1" dirty="0">
                <a:solidFill>
                  <a:srgbClr val="FFFF00"/>
                </a:solidFill>
                <a:latin typeface="Calibri" panose="020F0502020204030204" pitchFamily="34" charset="0"/>
                <a:cs typeface="Calibri" panose="020F0502020204030204" pitchFamily="34" charset="0"/>
              </a:rPr>
              <a:t>ordinaire</a:t>
            </a:r>
            <a:r>
              <a:rPr lang="fr-FR" sz="1600" dirty="0">
                <a:solidFill>
                  <a:srgbClr val="FFFF00"/>
                </a:solidFill>
                <a:latin typeface="Calibri" panose="020F0502020204030204" pitchFamily="34" charset="0"/>
                <a:cs typeface="Calibri" panose="020F0502020204030204" pitchFamily="34" charset="0"/>
              </a:rPr>
              <a:t>, sans caractéristiques exceptionnelles. Rien n’annonce, a priori, un destin particulier…</a:t>
            </a:r>
          </a:p>
        </p:txBody>
      </p:sp>
      <p:sp>
        <p:nvSpPr>
          <p:cNvPr id="5" name="ZoneTexte 4">
            <a:extLst>
              <a:ext uri="{FF2B5EF4-FFF2-40B4-BE49-F238E27FC236}">
                <a16:creationId xmlns:a16="http://schemas.microsoft.com/office/drawing/2014/main" id="{7E057D77-F43A-D3DF-E6DE-47796CB9B7D4}"/>
              </a:ext>
            </a:extLst>
          </p:cNvPr>
          <p:cNvSpPr txBox="1"/>
          <p:nvPr/>
        </p:nvSpPr>
        <p:spPr>
          <a:xfrm>
            <a:off x="6157433" y="840096"/>
            <a:ext cx="3911228" cy="400110"/>
          </a:xfrm>
          <a:prstGeom prst="rect">
            <a:avLst/>
          </a:prstGeom>
          <a:noFill/>
        </p:spPr>
        <p:txBody>
          <a:bodyPr wrap="square">
            <a:spAutoFit/>
          </a:bodyPr>
          <a:lstStyle/>
          <a:p>
            <a:r>
              <a:rPr lang="fr-FR" sz="2000" b="1" dirty="0">
                <a:effectLst/>
                <a:latin typeface="Calibri" panose="020F0502020204030204" pitchFamily="34" charset="0"/>
                <a:ea typeface="Calibri" panose="020F0502020204030204" pitchFamily="34" charset="0"/>
                <a:cs typeface="Times New Roman" panose="02020603050405020304" pitchFamily="18" charset="0"/>
              </a:rPr>
              <a:t>La Bohême-Moravie, aujourd’hui</a:t>
            </a:r>
            <a:endParaRPr lang="fr-FR" sz="2000" dirty="0"/>
          </a:p>
        </p:txBody>
      </p:sp>
    </p:spTree>
    <p:extLst>
      <p:ext uri="{BB962C8B-B14F-4D97-AF65-F5344CB8AC3E}">
        <p14:creationId xmlns:p14="http://schemas.microsoft.com/office/powerpoint/2010/main" val="275884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p:bldP spid="18"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9D2ECED0-FA43-05FC-9594-290C19978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5" name="ZoneTexte 4">
            <a:extLst>
              <a:ext uri="{FF2B5EF4-FFF2-40B4-BE49-F238E27FC236}">
                <a16:creationId xmlns:a16="http://schemas.microsoft.com/office/drawing/2014/main" id="{5AEE4E00-E63C-CC2C-F835-A0DDD47835A9}"/>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6" name="ZoneTexte 5">
            <a:extLst>
              <a:ext uri="{FF2B5EF4-FFF2-40B4-BE49-F238E27FC236}">
                <a16:creationId xmlns:a16="http://schemas.microsoft.com/office/drawing/2014/main" id="{09351270-D18C-CECF-7DA1-34ADA3A76543}"/>
              </a:ext>
            </a:extLst>
          </p:cNvPr>
          <p:cNvSpPr txBox="1"/>
          <p:nvPr/>
        </p:nvSpPr>
        <p:spPr>
          <a:xfrm>
            <a:off x="76942" y="383566"/>
            <a:ext cx="7522343"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3 </a:t>
            </a:r>
            <a:r>
              <a:rPr lang="fr-FR" sz="2000" b="1" dirty="0">
                <a:solidFill>
                  <a:schemeClr val="bg2"/>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Étude d’une œuvre complète, </a:t>
            </a:r>
            <a:r>
              <a:rPr lang="fr-FR" sz="1600" b="1" i="1" dirty="0">
                <a:latin typeface="Calibri" panose="020F0502020204030204" pitchFamily="34" charset="0"/>
                <a:cs typeface="Calibri" panose="020F0502020204030204" pitchFamily="34" charset="0"/>
              </a:rPr>
              <a:t>Courir</a:t>
            </a:r>
            <a:r>
              <a:rPr lang="fr-FR" sz="1600" b="1" dirty="0">
                <a:latin typeface="Calibri" panose="020F0502020204030204" pitchFamily="34" charset="0"/>
                <a:cs typeface="Calibri" panose="020F0502020204030204" pitchFamily="34" charset="0"/>
              </a:rPr>
              <a:t>, de Jean ECHENOZ</a:t>
            </a:r>
          </a:p>
        </p:txBody>
      </p:sp>
      <p:sp>
        <p:nvSpPr>
          <p:cNvPr id="7" name="ZoneTexte 6">
            <a:extLst>
              <a:ext uri="{FF2B5EF4-FFF2-40B4-BE49-F238E27FC236}">
                <a16:creationId xmlns:a16="http://schemas.microsoft.com/office/drawing/2014/main" id="{4C15B919-8CF3-4A4C-94D8-EA9265E3566D}"/>
              </a:ext>
            </a:extLst>
          </p:cNvPr>
          <p:cNvSpPr txBox="1"/>
          <p:nvPr/>
        </p:nvSpPr>
        <p:spPr>
          <a:xfrm>
            <a:off x="76942" y="829843"/>
            <a:ext cx="1787669" cy="369332"/>
          </a:xfrm>
          <a:prstGeom prst="rect">
            <a:avLst/>
          </a:prstGeom>
          <a:noFill/>
        </p:spPr>
        <p:txBody>
          <a:bodyPr wrap="none" rtlCol="0">
            <a:spAutoFit/>
          </a:bodyPr>
          <a:lstStyle/>
          <a:p>
            <a:r>
              <a:rPr lang="fr-FR" b="1" dirty="0">
                <a:solidFill>
                  <a:srgbClr val="FF0000"/>
                </a:solidFill>
              </a:rPr>
              <a:t>DOCUMENT 10</a:t>
            </a:r>
          </a:p>
        </p:txBody>
      </p:sp>
      <p:sp>
        <p:nvSpPr>
          <p:cNvPr id="9" name="ZoneTexte 8">
            <a:extLst>
              <a:ext uri="{FF2B5EF4-FFF2-40B4-BE49-F238E27FC236}">
                <a16:creationId xmlns:a16="http://schemas.microsoft.com/office/drawing/2014/main" id="{1B2C4ADF-0329-4A80-BAFE-006420D5410C}"/>
              </a:ext>
            </a:extLst>
          </p:cNvPr>
          <p:cNvSpPr txBox="1"/>
          <p:nvPr/>
        </p:nvSpPr>
        <p:spPr>
          <a:xfrm>
            <a:off x="1864611" y="783676"/>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La chrysalide devient papillon</a:t>
            </a:r>
            <a:endParaRPr lang="fr-FR" sz="2400" dirty="0"/>
          </a:p>
        </p:txBody>
      </p:sp>
      <p:sp>
        <p:nvSpPr>
          <p:cNvPr id="10" name="ZoneTexte 9">
            <a:extLst>
              <a:ext uri="{FF2B5EF4-FFF2-40B4-BE49-F238E27FC236}">
                <a16:creationId xmlns:a16="http://schemas.microsoft.com/office/drawing/2014/main" id="{C6A4CF41-2163-441C-A62D-D58A805D1F95}"/>
              </a:ext>
            </a:extLst>
          </p:cNvPr>
          <p:cNvSpPr txBox="1"/>
          <p:nvPr/>
        </p:nvSpPr>
        <p:spPr>
          <a:xfrm>
            <a:off x="105661" y="1220627"/>
            <a:ext cx="8088638" cy="3877985"/>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La première course à laquelle participe Emile est donc un cross-country de neuf kilomètres mis au point par la Wehrmacht à Brno et qui va opposer une sélection allemande athlétique, élancée, arrogante, impeccablement équipée, tous pareils dans le genre übermensch</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a:t>
            </a:r>
            <a:r>
              <a:rPr lang="fr-FR" sz="1300" dirty="0">
                <a:latin typeface="Calibri" panose="020F0502020204030204" pitchFamily="34" charset="0"/>
                <a:ea typeface="Calibri" panose="020F0502020204030204" pitchFamily="34" charset="0"/>
                <a:cs typeface="Times New Roman" panose="02020603050405020304" pitchFamily="18" charset="0"/>
              </a:rPr>
              <a:t> , à une bande de Tchèques faméliques et dépenaillés, jeunes paysans hagards</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a:t>
            </a:r>
            <a:r>
              <a:rPr lang="fr-FR" sz="1300" dirty="0">
                <a:latin typeface="Calibri" panose="020F0502020204030204" pitchFamily="34" charset="0"/>
                <a:ea typeface="Calibri" panose="020F0502020204030204" pitchFamily="34" charset="0"/>
                <a:cs typeface="Times New Roman" panose="02020603050405020304" pitchFamily="18" charset="0"/>
              </a:rPr>
              <a:t>  en caleçon long ou vagues footballeurs amateurs mal rasés. Emile ne participe pas de gaieté de cœur à cette épreuve mais c'est un garçon consciencieux, il s'y met, il donne ce qu'il peut. Comme il termine deuxième sans s'en apercevoir et au vif dépit des aryens, un entraîneur du club local s'intéresse à lui.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Les matins, quand on revient des exercices de gymnastique, il se prête à quelques sprints avec eux mais c'est bien pour leur faire plaisir et il se retrouve toujours dans les derniers. […] Or on sait comme il est, Emile, quand il dit non c'est en souriant. […] Il a beau expliquer qu'il n'a pas très envie d'y aller, il ne sait jamais refuser longtemps. Allez, finit-il par céder, d'accord. Et il vient.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L'imprévu, c'est que bientôt ça commence à lui plaire. Il ne dit rien mais il paraît y prendre goût. […]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Courir, pour Emile, est plutôt devenu un plaisir même s'il comprend aussi que ce plaisir doit s'apprendre.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Du coup, c'est lui qui se met à en faire trop. L'hiver, entre deux saisons, il s'entraîne inconsidérément pendant que les autres se reposent chez eux.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Au championnat qui oppose, à Prague, la Bohême à la Moravie, Emile s'inscrit pour la première fois à l'épreuve des quinze cents mètres, se confrontant aux trois meilleurs coureurs tchèques en demi-fond. […] Deux cents mètres avant l'arrivée, il démultiplie sa vitesse, sachant qu'il peut le faire car s'étant préparé pour ça : il gagne.</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r"/>
            <a:r>
              <a:rPr lang="fr-FR" sz="1200" dirty="0">
                <a:latin typeface="Calibri" panose="020F0502020204030204" pitchFamily="34" charset="0"/>
                <a:ea typeface="Calibri" panose="020F0502020204030204" pitchFamily="34" charset="0"/>
                <a:cs typeface="Times New Roman" panose="02020603050405020304" pitchFamily="18" charset="0"/>
              </a:rPr>
              <a:t>Jean ECHENOZ,  </a:t>
            </a:r>
            <a:r>
              <a:rPr lang="fr-FR" sz="1200" i="1" dirty="0">
                <a:latin typeface="Calibri" panose="020F0502020204030204" pitchFamily="34" charset="0"/>
                <a:ea typeface="Calibri" panose="020F0502020204030204" pitchFamily="34" charset="0"/>
                <a:cs typeface="Times New Roman" panose="02020603050405020304" pitchFamily="18" charset="0"/>
              </a:rPr>
              <a:t>Courir</a:t>
            </a:r>
            <a:r>
              <a:rPr lang="fr-FR" sz="1200" dirty="0">
                <a:latin typeface="Calibri" panose="020F0502020204030204" pitchFamily="34" charset="0"/>
                <a:ea typeface="Calibri" panose="020F0502020204030204" pitchFamily="34" charset="0"/>
                <a:cs typeface="Times New Roman" panose="02020603050405020304" pitchFamily="18" charset="0"/>
              </a:rPr>
              <a:t>, Éditions de Minuit, 2008, </a:t>
            </a:r>
            <a:r>
              <a:rPr lang="fr-FR"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pp. 25-28 - FOLIO Lycée +</a:t>
            </a:r>
            <a:r>
              <a:rPr lang="fr-FR" sz="1200" dirty="0">
                <a:latin typeface="Calibri" panose="020F0502020204030204" pitchFamily="34" charset="0"/>
                <a:ea typeface="Calibri" panose="020F0502020204030204" pitchFamily="34" charset="0"/>
                <a:cs typeface="Times New Roman" panose="02020603050405020304" pitchFamily="18" charset="0"/>
              </a:rPr>
              <a:t>.</a:t>
            </a:r>
            <a:endParaRPr lang="fr-FR" sz="1200" i="1" dirty="0">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FCB20BF1-7460-4FA6-9721-617D3385BEB2}"/>
              </a:ext>
            </a:extLst>
          </p:cNvPr>
          <p:cNvSpPr txBox="1"/>
          <p:nvPr/>
        </p:nvSpPr>
        <p:spPr>
          <a:xfrm>
            <a:off x="68290" y="5104828"/>
            <a:ext cx="7896943"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21 )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10</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Quelles sont les </a:t>
            </a:r>
            <a:r>
              <a:rPr lang="fr-FR" sz="1600" b="1" dirty="0">
                <a:latin typeface="Calibri" panose="020F0502020204030204" pitchFamily="34" charset="0"/>
                <a:cs typeface="Calibri" panose="020F0502020204030204" pitchFamily="34" charset="0"/>
              </a:rPr>
              <a:t>deux principales qualités</a:t>
            </a:r>
            <a:r>
              <a:rPr lang="fr-FR" sz="1600" dirty="0">
                <a:latin typeface="Calibri" panose="020F0502020204030204" pitchFamily="34" charset="0"/>
                <a:cs typeface="Calibri" panose="020F0502020204030204" pitchFamily="34" charset="0"/>
              </a:rPr>
              <a:t> (partagées avec W. GRETZKY et PELÉ) qui permettent à Émile de développer tout son potentiel ?</a:t>
            </a:r>
          </a:p>
        </p:txBody>
      </p:sp>
      <p:sp>
        <p:nvSpPr>
          <p:cNvPr id="12" name="ZoneTexte 11">
            <a:extLst>
              <a:ext uri="{FF2B5EF4-FFF2-40B4-BE49-F238E27FC236}">
                <a16:creationId xmlns:a16="http://schemas.microsoft.com/office/drawing/2014/main" id="{673A5BF0-D8B9-4F06-BF10-740AC48B50FB}"/>
              </a:ext>
            </a:extLst>
          </p:cNvPr>
          <p:cNvSpPr txBox="1"/>
          <p:nvPr/>
        </p:nvSpPr>
        <p:spPr>
          <a:xfrm>
            <a:off x="105661" y="5689603"/>
            <a:ext cx="5752528" cy="584775"/>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Émile est un homme </a:t>
            </a:r>
            <a:r>
              <a:rPr lang="fr-FR" sz="1600" b="1" dirty="0">
                <a:solidFill>
                  <a:srgbClr val="FFFF00"/>
                </a:solidFill>
                <a:latin typeface="Calibri" panose="020F0502020204030204" pitchFamily="34" charset="0"/>
                <a:cs typeface="Calibri" panose="020F0502020204030204" pitchFamily="34" charset="0"/>
              </a:rPr>
              <a:t>consciencieux</a:t>
            </a:r>
            <a:r>
              <a:rPr lang="fr-FR" sz="1600" dirty="0">
                <a:solidFill>
                  <a:srgbClr val="FFFF00"/>
                </a:solidFill>
                <a:latin typeface="Calibri" panose="020F0502020204030204" pitchFamily="34" charset="0"/>
                <a:cs typeface="Calibri" panose="020F0502020204030204" pitchFamily="34" charset="0"/>
              </a:rPr>
              <a:t> qui va prendre du </a:t>
            </a:r>
            <a:r>
              <a:rPr lang="fr-FR" sz="1600" b="1" dirty="0">
                <a:solidFill>
                  <a:srgbClr val="FFFF00"/>
                </a:solidFill>
                <a:latin typeface="Calibri" panose="020F0502020204030204" pitchFamily="34" charset="0"/>
                <a:cs typeface="Calibri" panose="020F0502020204030204" pitchFamily="34" charset="0"/>
              </a:rPr>
              <a:t>plaisir</a:t>
            </a:r>
            <a:r>
              <a:rPr lang="fr-FR" sz="1600" dirty="0">
                <a:solidFill>
                  <a:srgbClr val="FFFF00"/>
                </a:solidFill>
                <a:latin typeface="Calibri" panose="020F0502020204030204" pitchFamily="34" charset="0"/>
                <a:cs typeface="Calibri" panose="020F0502020204030204" pitchFamily="34" charset="0"/>
              </a:rPr>
              <a:t> dans la course à pied. Cette activité va devenir pour lui une </a:t>
            </a:r>
            <a:r>
              <a:rPr lang="fr-FR" sz="1600" b="1" dirty="0">
                <a:solidFill>
                  <a:srgbClr val="FFFF00"/>
                </a:solidFill>
                <a:latin typeface="Calibri" panose="020F0502020204030204" pitchFamily="34" charset="0"/>
                <a:cs typeface="Calibri" panose="020F0502020204030204" pitchFamily="34" charset="0"/>
              </a:rPr>
              <a:t>passion</a:t>
            </a:r>
            <a:r>
              <a:rPr lang="fr-FR" sz="1600" dirty="0">
                <a:solidFill>
                  <a:srgbClr val="FFFF00"/>
                </a:solidFill>
                <a:latin typeface="Calibri" panose="020F0502020204030204" pitchFamily="34" charset="0"/>
                <a:cs typeface="Calibri" panose="020F0502020204030204" pitchFamily="34" charset="0"/>
              </a:rPr>
              <a:t>.</a:t>
            </a:r>
          </a:p>
        </p:txBody>
      </p:sp>
      <p:sp>
        <p:nvSpPr>
          <p:cNvPr id="13" name="ZoneTexte 12">
            <a:extLst>
              <a:ext uri="{FF2B5EF4-FFF2-40B4-BE49-F238E27FC236}">
                <a16:creationId xmlns:a16="http://schemas.microsoft.com/office/drawing/2014/main" id="{B675DEC2-D460-4E9C-90B1-85656000A904}"/>
              </a:ext>
            </a:extLst>
          </p:cNvPr>
          <p:cNvSpPr txBox="1"/>
          <p:nvPr/>
        </p:nvSpPr>
        <p:spPr>
          <a:xfrm>
            <a:off x="8362558" y="1240075"/>
            <a:ext cx="3111037" cy="769441"/>
          </a:xfrm>
          <a:prstGeom prst="rect">
            <a:avLst/>
          </a:prstGeom>
          <a:noFill/>
        </p:spPr>
        <p:txBody>
          <a:bodyPr wrap="square">
            <a:spAutoFit/>
          </a:bodyPr>
          <a:lstStyle/>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100" b="1" cap="all" dirty="0">
                <a:latin typeface="Calibri" panose="020F0502020204030204" pitchFamily="34" charset="0"/>
                <a:ea typeface="Calibri" panose="020F0502020204030204" pitchFamily="34" charset="0"/>
                <a:cs typeface="Times New Roman" panose="02020603050405020304" pitchFamily="18" charset="0"/>
              </a:rPr>
              <a:t> </a:t>
            </a:r>
            <a:r>
              <a:rPr lang="fr-FR" sz="1100" b="1" cap="all" dirty="0">
                <a:effectLst/>
                <a:latin typeface="Calibri" panose="020F0502020204030204" pitchFamily="34" charset="0"/>
                <a:ea typeface="Calibri" panose="020F0502020204030204" pitchFamily="34" charset="0"/>
                <a:cs typeface="Times New Roman" panose="02020603050405020304" pitchFamily="18" charset="0"/>
              </a:rPr>
              <a:t>ÜBERMENSH :</a:t>
            </a:r>
            <a:r>
              <a:rPr lang="fr-FR" sz="1100" dirty="0">
                <a:effectLst/>
                <a:latin typeface="Calibri" panose="020F0502020204030204" pitchFamily="34" charset="0"/>
                <a:ea typeface="Calibri" panose="020F0502020204030204" pitchFamily="34" charset="0"/>
                <a:cs typeface="Times New Roman" panose="02020603050405020304" pitchFamily="18" charset="0"/>
              </a:rPr>
              <a:t> </a:t>
            </a:r>
            <a:r>
              <a:rPr lang="fr-FR" sz="1100" dirty="0">
                <a:latin typeface="Calibri" panose="020F0502020204030204" pitchFamily="34" charset="0"/>
                <a:ea typeface="Calibri" panose="020F0502020204030204" pitchFamily="34" charset="0"/>
                <a:cs typeface="Times New Roman" panose="02020603050405020304" pitchFamily="18" charset="0"/>
              </a:rPr>
              <a:t> homme supérieur, référence à la race aryenne nazie.</a:t>
            </a:r>
          </a:p>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fr-FR" sz="1100" b="1" cap="all" dirty="0">
                <a:latin typeface="Calibri" panose="020F0502020204030204" pitchFamily="34" charset="0"/>
                <a:ea typeface="Calibri" panose="020F0502020204030204" pitchFamily="34" charset="0"/>
                <a:cs typeface="Times New Roman" panose="02020603050405020304" pitchFamily="18" charset="0"/>
              </a:rPr>
              <a:t>HAGARD : </a:t>
            </a:r>
            <a:r>
              <a:rPr lang="fr-FR" sz="1100" dirty="0">
                <a:latin typeface="Calibri" panose="020F0502020204030204" pitchFamily="34" charset="0"/>
                <a:ea typeface="Calibri" panose="020F0502020204030204" pitchFamily="34" charset="0"/>
                <a:cs typeface="Times New Roman" panose="02020603050405020304" pitchFamily="18" charset="0"/>
              </a:rPr>
              <a:t>qui a les yeux dans le vague, semble perdu(e).</a:t>
            </a:r>
          </a:p>
        </p:txBody>
      </p:sp>
      <p:pic>
        <p:nvPicPr>
          <p:cNvPr id="15" name="Image 14">
            <a:extLst>
              <a:ext uri="{FF2B5EF4-FFF2-40B4-BE49-F238E27FC236}">
                <a16:creationId xmlns:a16="http://schemas.microsoft.com/office/drawing/2014/main" id="{265ADDDC-2863-7822-CBF6-5542C06CC7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2558" y="2228280"/>
            <a:ext cx="2318839" cy="3290323"/>
          </a:xfrm>
          <a:prstGeom prst="rect">
            <a:avLst/>
          </a:prstGeom>
        </p:spPr>
      </p:pic>
      <p:pic>
        <p:nvPicPr>
          <p:cNvPr id="18" name="Image 17">
            <a:hlinkClick r:id="rId5" action="ppaction://hlinkfile"/>
            <a:extLst>
              <a:ext uri="{FF2B5EF4-FFF2-40B4-BE49-F238E27FC236}">
                <a16:creationId xmlns:a16="http://schemas.microsoft.com/office/drawing/2014/main" id="{8A03DC1B-7048-3689-9A57-A8B503B84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7917" y="2468696"/>
            <a:ext cx="628403" cy="628403"/>
          </a:xfrm>
          <a:prstGeom prst="rect">
            <a:avLst/>
          </a:prstGeom>
        </p:spPr>
      </p:pic>
      <p:sp>
        <p:nvSpPr>
          <p:cNvPr id="19" name="ZoneTexte 18">
            <a:extLst>
              <a:ext uri="{FF2B5EF4-FFF2-40B4-BE49-F238E27FC236}">
                <a16:creationId xmlns:a16="http://schemas.microsoft.com/office/drawing/2014/main" id="{99D08950-F971-9E85-81C7-5E39E2E4F300}"/>
              </a:ext>
            </a:extLst>
          </p:cNvPr>
          <p:cNvSpPr txBox="1"/>
          <p:nvPr/>
        </p:nvSpPr>
        <p:spPr>
          <a:xfrm>
            <a:off x="10676564" y="3111542"/>
            <a:ext cx="1396720" cy="276999"/>
          </a:xfrm>
          <a:prstGeom prst="rect">
            <a:avLst/>
          </a:prstGeom>
          <a:noFill/>
        </p:spPr>
        <p:txBody>
          <a:bodyPr wrap="square">
            <a:spAutoFit/>
          </a:bodyPr>
          <a:lstStyle/>
          <a:p>
            <a:pPr algn="ctr"/>
            <a:r>
              <a:rPr lang="fr-FR" sz="1200" b="1" dirty="0"/>
              <a:t>Wayne GRETZKY</a:t>
            </a:r>
          </a:p>
        </p:txBody>
      </p:sp>
      <p:sp>
        <p:nvSpPr>
          <p:cNvPr id="20" name="ZoneTexte 19">
            <a:extLst>
              <a:ext uri="{FF2B5EF4-FFF2-40B4-BE49-F238E27FC236}">
                <a16:creationId xmlns:a16="http://schemas.microsoft.com/office/drawing/2014/main" id="{9169B884-E54C-700F-B1FF-A2B161381556}"/>
              </a:ext>
            </a:extLst>
          </p:cNvPr>
          <p:cNvSpPr txBox="1"/>
          <p:nvPr/>
        </p:nvSpPr>
        <p:spPr>
          <a:xfrm>
            <a:off x="10773815" y="3330860"/>
            <a:ext cx="1205803" cy="292388"/>
          </a:xfrm>
          <a:prstGeom prst="rect">
            <a:avLst/>
          </a:prstGeom>
          <a:noFill/>
        </p:spPr>
        <p:txBody>
          <a:bodyPr wrap="square" rtlCol="0">
            <a:spAutoFit/>
          </a:bodyPr>
          <a:lstStyle/>
          <a:p>
            <a:pPr algn="ctr"/>
            <a:r>
              <a:rPr lang="fr-FR" sz="1300" b="1" dirty="0">
                <a:solidFill>
                  <a:srgbClr val="FF0000"/>
                </a:solidFill>
                <a:latin typeface="Calibri" panose="020F0502020204030204" pitchFamily="34" charset="0"/>
                <a:cs typeface="Calibri" panose="020F0502020204030204" pitchFamily="34" charset="0"/>
              </a:rPr>
              <a:t>(1961-?)</a:t>
            </a:r>
          </a:p>
        </p:txBody>
      </p:sp>
      <p:sp>
        <p:nvSpPr>
          <p:cNvPr id="21" name="ZoneTexte 20">
            <a:extLst>
              <a:ext uri="{FF2B5EF4-FFF2-40B4-BE49-F238E27FC236}">
                <a16:creationId xmlns:a16="http://schemas.microsoft.com/office/drawing/2014/main" id="{F651C4FC-0EE3-1E49-FFCB-B085775095FC}"/>
              </a:ext>
            </a:extLst>
          </p:cNvPr>
          <p:cNvSpPr txBox="1"/>
          <p:nvPr/>
        </p:nvSpPr>
        <p:spPr>
          <a:xfrm>
            <a:off x="10699047" y="3515499"/>
            <a:ext cx="1266141" cy="307777"/>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Hockeyeur</a:t>
            </a:r>
            <a:endParaRPr lang="fr-FR" sz="1200" b="1" dirty="0">
              <a:solidFill>
                <a:srgbClr val="FFFF00"/>
              </a:solidFill>
              <a:latin typeface="Calibri" panose="020F0502020204030204" pitchFamily="34" charset="0"/>
              <a:cs typeface="Calibri" panose="020F0502020204030204" pitchFamily="34" charset="0"/>
            </a:endParaRPr>
          </a:p>
        </p:txBody>
      </p:sp>
      <p:sp>
        <p:nvSpPr>
          <p:cNvPr id="22" name="ZoneTexte 21">
            <a:extLst>
              <a:ext uri="{FF2B5EF4-FFF2-40B4-BE49-F238E27FC236}">
                <a16:creationId xmlns:a16="http://schemas.microsoft.com/office/drawing/2014/main" id="{70222827-A63F-A638-BEA0-15058F3934EA}"/>
              </a:ext>
            </a:extLst>
          </p:cNvPr>
          <p:cNvSpPr txBox="1"/>
          <p:nvPr/>
        </p:nvSpPr>
        <p:spPr>
          <a:xfrm>
            <a:off x="10676564" y="5176589"/>
            <a:ext cx="1396720" cy="276999"/>
          </a:xfrm>
          <a:prstGeom prst="rect">
            <a:avLst/>
          </a:prstGeom>
          <a:noFill/>
        </p:spPr>
        <p:txBody>
          <a:bodyPr wrap="square">
            <a:spAutoFit/>
          </a:bodyPr>
          <a:lstStyle/>
          <a:p>
            <a:pPr algn="ctr"/>
            <a:r>
              <a:rPr lang="fr-FR" sz="1200" b="1" dirty="0"/>
              <a:t>PELÉ</a:t>
            </a:r>
          </a:p>
        </p:txBody>
      </p:sp>
      <p:sp>
        <p:nvSpPr>
          <p:cNvPr id="23" name="ZoneTexte 22">
            <a:extLst>
              <a:ext uri="{FF2B5EF4-FFF2-40B4-BE49-F238E27FC236}">
                <a16:creationId xmlns:a16="http://schemas.microsoft.com/office/drawing/2014/main" id="{B79CACA3-BE4A-AA66-DC6B-970E45086075}"/>
              </a:ext>
            </a:extLst>
          </p:cNvPr>
          <p:cNvSpPr txBox="1"/>
          <p:nvPr/>
        </p:nvSpPr>
        <p:spPr>
          <a:xfrm>
            <a:off x="10773815" y="5395907"/>
            <a:ext cx="1205803" cy="292388"/>
          </a:xfrm>
          <a:prstGeom prst="rect">
            <a:avLst/>
          </a:prstGeom>
          <a:noFill/>
        </p:spPr>
        <p:txBody>
          <a:bodyPr wrap="square" rtlCol="0">
            <a:spAutoFit/>
          </a:bodyPr>
          <a:lstStyle/>
          <a:p>
            <a:pPr algn="ctr"/>
            <a:r>
              <a:rPr lang="fr-FR" sz="1300" b="1" dirty="0">
                <a:solidFill>
                  <a:srgbClr val="FF0000"/>
                </a:solidFill>
                <a:latin typeface="Calibri" panose="020F0502020204030204" pitchFamily="34" charset="0"/>
                <a:cs typeface="Calibri" panose="020F0502020204030204" pitchFamily="34" charset="0"/>
              </a:rPr>
              <a:t>(1940-2022)</a:t>
            </a:r>
          </a:p>
        </p:txBody>
      </p:sp>
      <p:sp>
        <p:nvSpPr>
          <p:cNvPr id="24" name="ZoneTexte 23">
            <a:extLst>
              <a:ext uri="{FF2B5EF4-FFF2-40B4-BE49-F238E27FC236}">
                <a16:creationId xmlns:a16="http://schemas.microsoft.com/office/drawing/2014/main" id="{F1555825-ABA8-B150-FAEE-13F10720E819}"/>
              </a:ext>
            </a:extLst>
          </p:cNvPr>
          <p:cNvSpPr txBox="1"/>
          <p:nvPr/>
        </p:nvSpPr>
        <p:spPr>
          <a:xfrm>
            <a:off x="10699047" y="5580546"/>
            <a:ext cx="1266141" cy="307777"/>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Footballeur</a:t>
            </a:r>
            <a:endParaRPr lang="fr-FR" sz="1200" b="1" dirty="0">
              <a:solidFill>
                <a:srgbClr val="FFFF00"/>
              </a:solidFill>
              <a:latin typeface="Calibri" panose="020F0502020204030204" pitchFamily="34" charset="0"/>
              <a:cs typeface="Calibri" panose="020F0502020204030204" pitchFamily="34" charset="0"/>
            </a:endParaRPr>
          </a:p>
        </p:txBody>
      </p:sp>
      <p:pic>
        <p:nvPicPr>
          <p:cNvPr id="25" name="Image 24">
            <a:hlinkClick r:id="rId5" action="ppaction://hlinkfile"/>
            <a:extLst>
              <a:ext uri="{FF2B5EF4-FFF2-40B4-BE49-F238E27FC236}">
                <a16:creationId xmlns:a16="http://schemas.microsoft.com/office/drawing/2014/main" id="{95A13672-2CD7-77DD-4B80-962DEF7E81D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043631" y="4521794"/>
            <a:ext cx="628403" cy="628403"/>
          </a:xfrm>
          <a:prstGeom prst="rect">
            <a:avLst/>
          </a:prstGeom>
        </p:spPr>
      </p:pic>
      <p:sp>
        <p:nvSpPr>
          <p:cNvPr id="26" name="ZoneTexte 25">
            <a:extLst>
              <a:ext uri="{FF2B5EF4-FFF2-40B4-BE49-F238E27FC236}">
                <a16:creationId xmlns:a16="http://schemas.microsoft.com/office/drawing/2014/main" id="{C9D1B3E1-AFBC-25A8-FC38-AE8D3B6D7BF7}"/>
              </a:ext>
            </a:extLst>
          </p:cNvPr>
          <p:cNvSpPr txBox="1"/>
          <p:nvPr/>
        </p:nvSpPr>
        <p:spPr>
          <a:xfrm>
            <a:off x="10801622" y="2228280"/>
            <a:ext cx="1095172" cy="276999"/>
          </a:xfrm>
          <a:prstGeom prst="rect">
            <a:avLst/>
          </a:prstGeom>
          <a:noFill/>
        </p:spPr>
        <p:txBody>
          <a:bodyPr wrap="none" rtlCol="0">
            <a:spAutoFit/>
          </a:bodyPr>
          <a:lstStyle/>
          <a:p>
            <a:r>
              <a:rPr lang="fr-FR" sz="1200" b="1" dirty="0">
                <a:solidFill>
                  <a:schemeClr val="bg1"/>
                </a:solidFill>
                <a:latin typeface="Calibri" panose="020F0502020204030204" pitchFamily="34" charset="0"/>
                <a:cs typeface="Calibri" panose="020F0502020204030204" pitchFamily="34" charset="0"/>
              </a:rPr>
              <a:t>19’53’’-20’10’’</a:t>
            </a:r>
          </a:p>
        </p:txBody>
      </p:sp>
      <p:sp>
        <p:nvSpPr>
          <p:cNvPr id="27" name="ZoneTexte 26">
            <a:extLst>
              <a:ext uri="{FF2B5EF4-FFF2-40B4-BE49-F238E27FC236}">
                <a16:creationId xmlns:a16="http://schemas.microsoft.com/office/drawing/2014/main" id="{52E5284C-9229-C7D8-6D4C-0B12537192E9}"/>
              </a:ext>
            </a:extLst>
          </p:cNvPr>
          <p:cNvSpPr txBox="1"/>
          <p:nvPr/>
        </p:nvSpPr>
        <p:spPr>
          <a:xfrm>
            <a:off x="10860942" y="4287087"/>
            <a:ext cx="1104246" cy="276999"/>
          </a:xfrm>
          <a:prstGeom prst="rect">
            <a:avLst/>
          </a:prstGeom>
          <a:noFill/>
        </p:spPr>
        <p:txBody>
          <a:bodyPr wrap="square" rtlCol="0">
            <a:spAutoFit/>
          </a:bodyPr>
          <a:lstStyle/>
          <a:p>
            <a:r>
              <a:rPr lang="fr-FR" sz="1200" b="1" dirty="0">
                <a:solidFill>
                  <a:schemeClr val="bg1"/>
                </a:solidFill>
                <a:latin typeface="Calibri" panose="020F0502020204030204" pitchFamily="34" charset="0"/>
                <a:cs typeface="Calibri" panose="020F0502020204030204" pitchFamily="34" charset="0"/>
              </a:rPr>
              <a:t>41’50’’-41’59’’</a:t>
            </a:r>
          </a:p>
        </p:txBody>
      </p:sp>
      <p:pic>
        <p:nvPicPr>
          <p:cNvPr id="3" name="Image 2">
            <a:hlinkClick r:id="rId5" action="ppaction://hlinkfile"/>
            <a:extLst>
              <a:ext uri="{FF2B5EF4-FFF2-40B4-BE49-F238E27FC236}">
                <a16:creationId xmlns:a16="http://schemas.microsoft.com/office/drawing/2014/main" id="{4FDA1D64-8B6B-CEAF-D323-52669E4E02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9656" y="2468696"/>
            <a:ext cx="964927" cy="645776"/>
          </a:xfrm>
          <a:prstGeom prst="rect">
            <a:avLst/>
          </a:prstGeom>
        </p:spPr>
      </p:pic>
      <p:pic>
        <p:nvPicPr>
          <p:cNvPr id="16" name="Image 15">
            <a:hlinkClick r:id="rId5" action="ppaction://hlinkfile"/>
            <a:extLst>
              <a:ext uri="{FF2B5EF4-FFF2-40B4-BE49-F238E27FC236}">
                <a16:creationId xmlns:a16="http://schemas.microsoft.com/office/drawing/2014/main" id="{2E586852-371A-A8ED-DE31-F3E0B5D875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75372" y="4521794"/>
            <a:ext cx="964927" cy="645776"/>
          </a:xfrm>
          <a:prstGeom prst="rect">
            <a:avLst/>
          </a:prstGeom>
        </p:spPr>
      </p:pic>
      <p:pic>
        <p:nvPicPr>
          <p:cNvPr id="2" name="Image 1">
            <a:extLst>
              <a:ext uri="{FF2B5EF4-FFF2-40B4-BE49-F238E27FC236}">
                <a16:creationId xmlns:a16="http://schemas.microsoft.com/office/drawing/2014/main" id="{AC96595F-7649-9793-ADE9-EE3CA3741E2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109000" y="5917399"/>
            <a:ext cx="427380" cy="284317"/>
          </a:xfrm>
          <a:prstGeom prst="rect">
            <a:avLst/>
          </a:prstGeom>
        </p:spPr>
      </p:pic>
      <p:pic>
        <p:nvPicPr>
          <p:cNvPr id="8" name="Image 7">
            <a:extLst>
              <a:ext uri="{FF2B5EF4-FFF2-40B4-BE49-F238E27FC236}">
                <a16:creationId xmlns:a16="http://schemas.microsoft.com/office/drawing/2014/main" id="{E1AE98D1-85F1-157C-E934-9CDC2C567D5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109000" y="3863639"/>
            <a:ext cx="427380" cy="284317"/>
          </a:xfrm>
          <a:prstGeom prst="rect">
            <a:avLst/>
          </a:prstGeom>
        </p:spPr>
      </p:pic>
    </p:spTree>
    <p:extLst>
      <p:ext uri="{BB962C8B-B14F-4D97-AF65-F5344CB8AC3E}">
        <p14:creationId xmlns:p14="http://schemas.microsoft.com/office/powerpoint/2010/main" val="7265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500" fill="hold"/>
                                        <p:tgtEl>
                                          <p:spTgt spid="3"/>
                                        </p:tgtEl>
                                        <p:attrNameLst>
                                          <p:attrName>ppt_x</p:attrName>
                                        </p:attrNameLst>
                                      </p:cBhvr>
                                      <p:tavLst>
                                        <p:tav tm="0">
                                          <p:val>
                                            <p:strVal val="#ppt_x"/>
                                          </p:val>
                                        </p:tav>
                                        <p:tav tm="100000">
                                          <p:val>
                                            <p:strVal val="#ppt_x"/>
                                          </p:val>
                                        </p:tav>
                                      </p:tavLst>
                                    </p:anim>
                                    <p:anim calcmode="lin" valueType="num">
                                      <p:cBhvr additive="base">
                                        <p:cTn id="66" dur="500" fill="hold"/>
                                        <p:tgtEl>
                                          <p:spTgt spid="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ppt_x"/>
                                          </p:val>
                                        </p:tav>
                                        <p:tav tm="100000">
                                          <p:val>
                                            <p:strVal val="#ppt_x"/>
                                          </p:val>
                                        </p:tav>
                                      </p:tavLst>
                                    </p:anim>
                                    <p:anim calcmode="lin" valueType="num">
                                      <p:cBhvr additive="base">
                                        <p:cTn id="82" dur="500" fill="hold"/>
                                        <p:tgtEl>
                                          <p:spTgt spid="18"/>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ppt_x"/>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1000"/>
                                        <p:tgtEl>
                                          <p:spTgt spid="11"/>
                                        </p:tgtEl>
                                      </p:cBhvr>
                                    </p:animEffect>
                                    <p:anim calcmode="lin" valueType="num">
                                      <p:cBhvr>
                                        <p:cTn id="92" dur="1000" fill="hold"/>
                                        <p:tgtEl>
                                          <p:spTgt spid="11"/>
                                        </p:tgtEl>
                                        <p:attrNameLst>
                                          <p:attrName>ppt_x</p:attrName>
                                        </p:attrNameLst>
                                      </p:cBhvr>
                                      <p:tavLst>
                                        <p:tav tm="0">
                                          <p:val>
                                            <p:strVal val="#ppt_x"/>
                                          </p:val>
                                        </p:tav>
                                        <p:tav tm="100000">
                                          <p:val>
                                            <p:strVal val="#ppt_x"/>
                                          </p:val>
                                        </p:tav>
                                      </p:tavLst>
                                    </p:anim>
                                    <p:anim calcmode="lin" valueType="num">
                                      <p:cBhvr>
                                        <p:cTn id="9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12"/>
                                        </p:tgtEl>
                                        <p:attrNameLst>
                                          <p:attrName>style.visibility</p:attrName>
                                        </p:attrNameLst>
                                      </p:cBhvr>
                                      <p:to>
                                        <p:strVal val="visible"/>
                                      </p:to>
                                    </p:set>
                                    <p:anim calcmode="lin" valueType="num">
                                      <p:cBhvr additive="base">
                                        <p:cTn id="98" dur="500" fill="hold"/>
                                        <p:tgtEl>
                                          <p:spTgt spid="12"/>
                                        </p:tgtEl>
                                        <p:attrNameLst>
                                          <p:attrName>ppt_x</p:attrName>
                                        </p:attrNameLst>
                                      </p:cBhvr>
                                      <p:tavLst>
                                        <p:tav tm="0">
                                          <p:val>
                                            <p:strVal val="#ppt_x"/>
                                          </p:val>
                                        </p:tav>
                                        <p:tav tm="100000">
                                          <p:val>
                                            <p:strVal val="#ppt_x"/>
                                          </p:val>
                                        </p:tav>
                                      </p:tavLst>
                                    </p:anim>
                                    <p:anim calcmode="lin" valueType="num">
                                      <p:cBhvr additive="base">
                                        <p:cTn id="9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9" grpId="0"/>
      <p:bldP spid="20" grpId="0"/>
      <p:bldP spid="21" grpId="0"/>
      <p:bldP spid="22" grpId="0"/>
      <p:bldP spid="23" grpId="0"/>
      <p:bldP spid="24"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4BBA4FC7-CA06-202E-A6B9-906D9A360E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5" name="ZoneTexte 4">
            <a:extLst>
              <a:ext uri="{FF2B5EF4-FFF2-40B4-BE49-F238E27FC236}">
                <a16:creationId xmlns:a16="http://schemas.microsoft.com/office/drawing/2014/main" id="{9202123B-CAD8-EC19-B60F-BB47968FA649}"/>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6" name="ZoneTexte 5">
            <a:extLst>
              <a:ext uri="{FF2B5EF4-FFF2-40B4-BE49-F238E27FC236}">
                <a16:creationId xmlns:a16="http://schemas.microsoft.com/office/drawing/2014/main" id="{7D00C8CE-237A-8C10-5551-1E405D5A62E4}"/>
              </a:ext>
            </a:extLst>
          </p:cNvPr>
          <p:cNvSpPr txBox="1"/>
          <p:nvPr/>
        </p:nvSpPr>
        <p:spPr>
          <a:xfrm>
            <a:off x="76942" y="383566"/>
            <a:ext cx="7522343"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3 </a:t>
            </a:r>
            <a:r>
              <a:rPr lang="fr-FR" sz="2000" b="1" dirty="0">
                <a:solidFill>
                  <a:schemeClr val="bg2"/>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Étude d’une œuvre complète, </a:t>
            </a:r>
            <a:r>
              <a:rPr lang="fr-FR" sz="1600" b="1" i="1" dirty="0">
                <a:latin typeface="Calibri" panose="020F0502020204030204" pitchFamily="34" charset="0"/>
                <a:cs typeface="Calibri" panose="020F0502020204030204" pitchFamily="34" charset="0"/>
              </a:rPr>
              <a:t>Courir</a:t>
            </a:r>
            <a:r>
              <a:rPr lang="fr-FR" sz="1600" b="1" dirty="0">
                <a:latin typeface="Calibri" panose="020F0502020204030204" pitchFamily="34" charset="0"/>
                <a:cs typeface="Calibri" panose="020F0502020204030204" pitchFamily="34" charset="0"/>
              </a:rPr>
              <a:t>, de Jean ECHENOZ</a:t>
            </a:r>
          </a:p>
        </p:txBody>
      </p:sp>
      <p:sp>
        <p:nvSpPr>
          <p:cNvPr id="2" name="ZoneTexte 1">
            <a:extLst>
              <a:ext uri="{FF2B5EF4-FFF2-40B4-BE49-F238E27FC236}">
                <a16:creationId xmlns:a16="http://schemas.microsoft.com/office/drawing/2014/main" id="{A4503DFB-D67F-2173-C984-BEA292221453}"/>
              </a:ext>
            </a:extLst>
          </p:cNvPr>
          <p:cNvSpPr txBox="1"/>
          <p:nvPr/>
        </p:nvSpPr>
        <p:spPr>
          <a:xfrm>
            <a:off x="76942" y="829843"/>
            <a:ext cx="1787669" cy="369332"/>
          </a:xfrm>
          <a:prstGeom prst="rect">
            <a:avLst/>
          </a:prstGeom>
          <a:noFill/>
        </p:spPr>
        <p:txBody>
          <a:bodyPr wrap="none" rtlCol="0">
            <a:spAutoFit/>
          </a:bodyPr>
          <a:lstStyle/>
          <a:p>
            <a:r>
              <a:rPr lang="fr-FR" b="1" dirty="0">
                <a:solidFill>
                  <a:srgbClr val="FF0000"/>
                </a:solidFill>
              </a:rPr>
              <a:t>DOCUMENT 11</a:t>
            </a:r>
          </a:p>
        </p:txBody>
      </p:sp>
      <p:sp>
        <p:nvSpPr>
          <p:cNvPr id="3" name="ZoneTexte 2">
            <a:extLst>
              <a:ext uri="{FF2B5EF4-FFF2-40B4-BE49-F238E27FC236}">
                <a16:creationId xmlns:a16="http://schemas.microsoft.com/office/drawing/2014/main" id="{FE16692E-4591-4195-ADE4-52D5C533377B}"/>
              </a:ext>
            </a:extLst>
          </p:cNvPr>
          <p:cNvSpPr txBox="1"/>
          <p:nvPr/>
        </p:nvSpPr>
        <p:spPr>
          <a:xfrm>
            <a:off x="1864611" y="783676"/>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L’apothéose</a:t>
            </a:r>
            <a:endParaRPr lang="fr-FR" sz="2400" dirty="0"/>
          </a:p>
        </p:txBody>
      </p:sp>
      <p:sp>
        <p:nvSpPr>
          <p:cNvPr id="7" name="ZoneTexte 6">
            <a:extLst>
              <a:ext uri="{FF2B5EF4-FFF2-40B4-BE49-F238E27FC236}">
                <a16:creationId xmlns:a16="http://schemas.microsoft.com/office/drawing/2014/main" id="{72B090DE-8E19-81AE-E615-838F91D7A9CF}"/>
              </a:ext>
            </a:extLst>
          </p:cNvPr>
          <p:cNvSpPr txBox="1"/>
          <p:nvPr/>
        </p:nvSpPr>
        <p:spPr>
          <a:xfrm>
            <a:off x="105661" y="1190483"/>
            <a:ext cx="8088638" cy="5478423"/>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Helsinki, temps frais, ciel bas, nappe de nuage étale, zigzags de vent, averses intermittentes. L'humidité vient de partout, du ciel mais aussi des lacs innombrables et des rivières, de la mer qui s'infiltre par mille détours dans la capitale. Mais l'air est fortifiant et, sous cette latitude, la nuit brève coïncide avec le temps de sommeil : repos parfait. Au lieu de se borner à deux épreuves de fond, Emile surprend tout le monde en décidant finalement de s'inscrire aux trois : cinq mille mètres, dix mille mètres, marathon.</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Cette décision n'est pas au goût de tout le monde et surtout des professionnels, même ceux des pays frères.</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Le comité olympique soviétique exprime son scepticisme, qui revient à une critique donc à une désapprobation, par la voix de son secrétaire général. Personne, déclare-t-il, ne peut réaliser de bonnes performances sur trois courses aussi dures à des intervalles si rapprochés, même pas l'inégalable </a:t>
            </a:r>
            <a:r>
              <a:rPr lang="fr-FR" sz="1300" dirty="0" err="1">
                <a:latin typeface="Calibri" panose="020F0502020204030204" pitchFamily="34" charset="0"/>
                <a:ea typeface="Calibri" panose="020F0502020204030204" pitchFamily="34" charset="0"/>
                <a:cs typeface="Times New Roman" panose="02020603050405020304" pitchFamily="18" charset="0"/>
              </a:rPr>
              <a:t>Paavo</a:t>
            </a:r>
            <a:r>
              <a:rPr lang="fr-FR" sz="1300" dirty="0">
                <a:latin typeface="Calibri" panose="020F0502020204030204" pitchFamily="34" charset="0"/>
                <a:ea typeface="Calibri" panose="020F0502020204030204" pitchFamily="34" charset="0"/>
                <a:cs typeface="Times New Roman" panose="02020603050405020304" pitchFamily="18" charset="0"/>
              </a:rPr>
              <a:t> Nurmi</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a:t>
            </a:r>
            <a:r>
              <a:rPr lang="fr-FR" sz="1300" dirty="0">
                <a:latin typeface="Calibri" panose="020F0502020204030204" pitchFamily="34" charset="0"/>
                <a:ea typeface="Calibri" panose="020F0502020204030204" pitchFamily="34" charset="0"/>
                <a:cs typeface="Times New Roman" panose="02020603050405020304" pitchFamily="18" charset="0"/>
              </a:rPr>
              <a:t>.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Et c'est parti pour dix mille mètres. Au quart de la distance, il prend la maîtrise des affaires qu'il ne quitte plus. […] Les autres pourraient encore presque le suivre s'il avait une allure régulière mais ces assauts répétés, ces cassures incessantes les affolent, les épuisent et démoralisent : leurs cœurs et leurs jambes sont brutalement alertés chaque fois, le sang monte à leurs tempes et c'est très dur pour eux mais il n'en a que faire et il gagne : médaille d'or.</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Trois jours plus tard, il remet son maillot pour cinq mille mètres et c'est reparti. […] Il n'a pas d'espoir de victoire sur cette course qui n'est pas son format préféré, il voudrait juste ne pas arriver quatrième[…] Mais c'est plus fort que lui : brutalement quoique méthodiquement, gesticulant et grimaçant plus diaboliquement que jamais, il trouve encore le moyen de briser le rythme de ses adversaires, de les étourdir, les déconcerter, les désorganiser. […], il les dépasse et il gagne : médaille d'or.</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Et quatre jours plus tard, Emile passe à nouveau son maillot rouge pour prendre le départ du marathon.</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Ses entraîneurs officiels s'y opposent mais lui se fout autant des entraîneurs que des médecins, masseurs, agents, diététiciens ou préparateurs physiques, de toute cette cour dont il n'a pas besoin. Il y va. […] Annoncé par une sonnerie de trompettes, il arrive frais comme l'œil, s'offrant à la satisfaction générale un petit sprint final qui n'était pas indispensable et voilà, il a tout gagné : médaille d'or.</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Emile, diront ses contempteurs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2</a:t>
            </a:r>
            <a:r>
              <a:rPr lang="fr-FR" sz="1300" dirty="0">
                <a:latin typeface="Calibri" panose="020F0502020204030204" pitchFamily="34" charset="0"/>
                <a:ea typeface="Calibri" panose="020F0502020204030204" pitchFamily="34" charset="0"/>
                <a:cs typeface="Times New Roman" panose="02020603050405020304" pitchFamily="18" charset="0"/>
              </a:rPr>
              <a:t>, n'a même pas remporté le marathon : il s'est juste livré à une de ses bonnes vieilles séances d'entraînement. Cet homme contorsionné, figure de la douleur, a transformé en promenade l'épreuve du drame, de la suprême souffrance. </a:t>
            </a:r>
          </a:p>
          <a:p>
            <a:pPr indent="177800" algn="r"/>
            <a:r>
              <a:rPr lang="fr-FR" sz="1200" dirty="0">
                <a:latin typeface="Calibri" panose="020F0502020204030204" pitchFamily="34" charset="0"/>
                <a:ea typeface="Calibri" panose="020F0502020204030204" pitchFamily="34" charset="0"/>
                <a:cs typeface="Times New Roman" panose="02020603050405020304" pitchFamily="18" charset="0"/>
              </a:rPr>
              <a:t>Jean ECHENOZ,  </a:t>
            </a:r>
            <a:r>
              <a:rPr lang="fr-FR" sz="1200" i="1" dirty="0">
                <a:latin typeface="Calibri" panose="020F0502020204030204" pitchFamily="34" charset="0"/>
                <a:ea typeface="Calibri" panose="020F0502020204030204" pitchFamily="34" charset="0"/>
                <a:cs typeface="Times New Roman" panose="02020603050405020304" pitchFamily="18" charset="0"/>
              </a:rPr>
              <a:t>Courir</a:t>
            </a:r>
            <a:r>
              <a:rPr lang="fr-FR" sz="1200" dirty="0">
                <a:latin typeface="Calibri" panose="020F0502020204030204" pitchFamily="34" charset="0"/>
                <a:ea typeface="Calibri" panose="020F0502020204030204" pitchFamily="34" charset="0"/>
                <a:cs typeface="Times New Roman" panose="02020603050405020304" pitchFamily="18" charset="0"/>
              </a:rPr>
              <a:t>, Éditions de Minuit, 2008, </a:t>
            </a:r>
            <a:r>
              <a:rPr lang="fr-FR"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pp. 64-68 - FOLIO Lycée +</a:t>
            </a:r>
            <a:r>
              <a:rPr lang="fr-FR" sz="1200" dirty="0">
                <a:latin typeface="Calibri" panose="020F0502020204030204" pitchFamily="34" charset="0"/>
                <a:ea typeface="Calibri" panose="020F0502020204030204" pitchFamily="34" charset="0"/>
                <a:cs typeface="Times New Roman" panose="02020603050405020304" pitchFamily="18" charset="0"/>
              </a:rPr>
              <a:t>.</a:t>
            </a:r>
            <a:endParaRPr lang="fr-FR" sz="1200" i="1" dirty="0">
              <a:latin typeface="Calibri" panose="020F0502020204030204" pitchFamily="34" charset="0"/>
              <a:cs typeface="Calibri" panose="020F0502020204030204" pitchFamily="34" charset="0"/>
            </a:endParaRPr>
          </a:p>
        </p:txBody>
      </p:sp>
      <p:pic>
        <p:nvPicPr>
          <p:cNvPr id="9" name="Image 8">
            <a:extLst>
              <a:ext uri="{FF2B5EF4-FFF2-40B4-BE49-F238E27FC236}">
                <a16:creationId xmlns:a16="http://schemas.microsoft.com/office/drawing/2014/main" id="{039126D9-8C6B-2D8E-6A07-0C39EB29B7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80001" y="783676"/>
            <a:ext cx="3133261" cy="2401761"/>
          </a:xfrm>
          <a:prstGeom prst="rect">
            <a:avLst/>
          </a:prstGeom>
        </p:spPr>
      </p:pic>
      <p:sp>
        <p:nvSpPr>
          <p:cNvPr id="11" name="ZoneTexte 10">
            <a:extLst>
              <a:ext uri="{FF2B5EF4-FFF2-40B4-BE49-F238E27FC236}">
                <a16:creationId xmlns:a16="http://schemas.microsoft.com/office/drawing/2014/main" id="{2CEC3438-3F1D-E35D-246C-05C83F1E075D}"/>
              </a:ext>
            </a:extLst>
          </p:cNvPr>
          <p:cNvSpPr txBox="1"/>
          <p:nvPr/>
        </p:nvSpPr>
        <p:spPr>
          <a:xfrm>
            <a:off x="8638378" y="3203204"/>
            <a:ext cx="3574884" cy="938719"/>
          </a:xfrm>
          <a:prstGeom prst="rect">
            <a:avLst/>
          </a:prstGeom>
          <a:noFill/>
        </p:spPr>
        <p:txBody>
          <a:bodyPr wrap="square">
            <a:spAutoFit/>
          </a:bodyPr>
          <a:lstStyle/>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100" b="1" cap="all" dirty="0">
                <a:latin typeface="Calibri" panose="020F0502020204030204" pitchFamily="34" charset="0"/>
                <a:ea typeface="Calibri" panose="020F0502020204030204" pitchFamily="34" charset="0"/>
                <a:cs typeface="Times New Roman" panose="02020603050405020304" pitchFamily="18" charset="0"/>
              </a:rPr>
              <a:t> </a:t>
            </a:r>
            <a:r>
              <a:rPr lang="fr-FR" sz="1100" b="1" dirty="0" err="1">
                <a:latin typeface="Calibri" panose="020F0502020204030204" pitchFamily="34" charset="0"/>
                <a:ea typeface="Calibri" panose="020F0502020204030204" pitchFamily="34" charset="0"/>
                <a:cs typeface="Times New Roman" panose="02020603050405020304" pitchFamily="18" charset="0"/>
              </a:rPr>
              <a:t>Paavo</a:t>
            </a:r>
            <a:r>
              <a:rPr lang="fr-FR" sz="1100" b="1" dirty="0">
                <a:latin typeface="Calibri" panose="020F0502020204030204" pitchFamily="34" charset="0"/>
                <a:ea typeface="Calibri" panose="020F0502020204030204" pitchFamily="34" charset="0"/>
                <a:cs typeface="Times New Roman" panose="02020603050405020304" pitchFamily="18" charset="0"/>
              </a:rPr>
              <a:t> </a:t>
            </a:r>
            <a:r>
              <a:rPr lang="fr-FR" sz="1100" b="1" cap="all" dirty="0">
                <a:latin typeface="Calibri" panose="020F0502020204030204" pitchFamily="34" charset="0"/>
                <a:ea typeface="Calibri" panose="020F0502020204030204" pitchFamily="34" charset="0"/>
                <a:cs typeface="Times New Roman" panose="02020603050405020304" pitchFamily="18" charset="0"/>
              </a:rPr>
              <a:t>NURMI (1897-1973) : </a:t>
            </a:r>
            <a:r>
              <a:rPr lang="fr-FR" sz="1100" dirty="0">
                <a:latin typeface="Calibri" panose="020F0502020204030204" pitchFamily="34" charset="0"/>
                <a:ea typeface="Calibri" panose="020F0502020204030204" pitchFamily="34" charset="0"/>
                <a:cs typeface="Times New Roman" panose="02020603050405020304" pitchFamily="18" charset="0"/>
              </a:rPr>
              <a:t>athlète finlandais, surnommé « Le Finlandais volant » ayant établi, 22 records du monde, du 1 500m au 20 000m entre 1920 et </a:t>
            </a:r>
            <a:r>
              <a:rPr lang="fr-FR" sz="1100" cap="all" dirty="0">
                <a:latin typeface="Calibri" panose="020F0502020204030204" pitchFamily="34" charset="0"/>
                <a:ea typeface="Calibri" panose="020F0502020204030204" pitchFamily="34" charset="0"/>
                <a:cs typeface="Times New Roman" panose="02020603050405020304" pitchFamily="18" charset="0"/>
              </a:rPr>
              <a:t>1934.</a:t>
            </a:r>
          </a:p>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fr-FR" sz="1100" b="1" cap="all" dirty="0">
                <a:latin typeface="Calibri" panose="020F0502020204030204" pitchFamily="34" charset="0"/>
                <a:ea typeface="Calibri" panose="020F0502020204030204" pitchFamily="34" charset="0"/>
                <a:cs typeface="Times New Roman" panose="02020603050405020304" pitchFamily="18" charset="0"/>
              </a:rPr>
              <a:t>CONTEMPTEUR : </a:t>
            </a:r>
            <a:r>
              <a:rPr lang="fr-FR" sz="1100" dirty="0">
                <a:latin typeface="Calibri" panose="020F0502020204030204" pitchFamily="34" charset="0"/>
                <a:ea typeface="Calibri" panose="020F0502020204030204" pitchFamily="34" charset="0"/>
                <a:cs typeface="Times New Roman" panose="02020603050405020304" pitchFamily="18" charset="0"/>
              </a:rPr>
              <a:t>Personne qui méprise quelqu’un ou quelque chose.</a:t>
            </a:r>
          </a:p>
        </p:txBody>
      </p:sp>
      <p:sp>
        <p:nvSpPr>
          <p:cNvPr id="12" name="ZoneTexte 11">
            <a:extLst>
              <a:ext uri="{FF2B5EF4-FFF2-40B4-BE49-F238E27FC236}">
                <a16:creationId xmlns:a16="http://schemas.microsoft.com/office/drawing/2014/main" id="{3ECCA4E9-FBA8-0279-31E7-D9FBB7887991}"/>
              </a:ext>
            </a:extLst>
          </p:cNvPr>
          <p:cNvSpPr txBox="1"/>
          <p:nvPr/>
        </p:nvSpPr>
        <p:spPr>
          <a:xfrm>
            <a:off x="8277848" y="4128305"/>
            <a:ext cx="3803502" cy="830997"/>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22 )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11</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Aux JO d’HELSINKI, quelle </a:t>
            </a:r>
            <a:r>
              <a:rPr lang="fr-FR" sz="1600" b="1" dirty="0">
                <a:latin typeface="Calibri" panose="020F0502020204030204" pitchFamily="34" charset="0"/>
                <a:cs typeface="Calibri" panose="020F0502020204030204" pitchFamily="34" charset="0"/>
              </a:rPr>
              <a:t>décision</a:t>
            </a:r>
            <a:r>
              <a:rPr lang="fr-FR" sz="1600" dirty="0">
                <a:latin typeface="Calibri" panose="020F0502020204030204" pitchFamily="34" charset="0"/>
                <a:cs typeface="Calibri" panose="020F0502020204030204" pitchFamily="34" charset="0"/>
              </a:rPr>
              <a:t> prend Émile ?</a:t>
            </a:r>
            <a:br>
              <a:rPr lang="fr-FR" sz="1600" dirty="0">
                <a:latin typeface="Calibri" panose="020F0502020204030204" pitchFamily="34" charset="0"/>
                <a:cs typeface="Calibri" panose="020F0502020204030204" pitchFamily="34" charset="0"/>
              </a:rPr>
            </a:br>
            <a:r>
              <a:rPr lang="fr-FR" sz="1600" dirty="0">
                <a:latin typeface="Calibri" panose="020F0502020204030204" pitchFamily="34" charset="0"/>
                <a:cs typeface="Calibri" panose="020F0502020204030204" pitchFamily="34" charset="0"/>
              </a:rPr>
              <a:t>Quelles sont les </a:t>
            </a:r>
            <a:r>
              <a:rPr lang="fr-FR" sz="1600" b="1" dirty="0">
                <a:latin typeface="Calibri" panose="020F0502020204030204" pitchFamily="34" charset="0"/>
                <a:cs typeface="Calibri" panose="020F0502020204030204" pitchFamily="34" charset="0"/>
              </a:rPr>
              <a:t>réactions</a:t>
            </a:r>
            <a:r>
              <a:rPr lang="fr-FR" sz="1600" dirty="0">
                <a:latin typeface="Calibri" panose="020F0502020204030204" pitchFamily="34" charset="0"/>
                <a:cs typeface="Calibri" panose="020F0502020204030204" pitchFamily="34" charset="0"/>
              </a:rPr>
              <a:t> ?</a:t>
            </a:r>
          </a:p>
        </p:txBody>
      </p:sp>
      <p:sp>
        <p:nvSpPr>
          <p:cNvPr id="13" name="ZoneTexte 12">
            <a:extLst>
              <a:ext uri="{FF2B5EF4-FFF2-40B4-BE49-F238E27FC236}">
                <a16:creationId xmlns:a16="http://schemas.microsoft.com/office/drawing/2014/main" id="{9C335C83-F6F4-C97C-113D-691C8BFBF471}"/>
              </a:ext>
            </a:extLst>
          </p:cNvPr>
          <p:cNvSpPr txBox="1"/>
          <p:nvPr/>
        </p:nvSpPr>
        <p:spPr>
          <a:xfrm>
            <a:off x="8277848" y="4959302"/>
            <a:ext cx="3803502" cy="1323439"/>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Émile prend la décision de s’inscrire aux </a:t>
            </a:r>
            <a:r>
              <a:rPr lang="fr-FR" sz="1600" b="1" dirty="0">
                <a:solidFill>
                  <a:srgbClr val="FFFF00"/>
                </a:solidFill>
                <a:latin typeface="Calibri" panose="020F0502020204030204" pitchFamily="34" charset="0"/>
                <a:cs typeface="Calibri" panose="020F0502020204030204" pitchFamily="34" charset="0"/>
              </a:rPr>
              <a:t>trois épreuves de fond</a:t>
            </a:r>
            <a:r>
              <a:rPr lang="fr-FR" sz="1600" dirty="0">
                <a:solidFill>
                  <a:srgbClr val="FFFF00"/>
                </a:solidFill>
                <a:latin typeface="Calibri" panose="020F0502020204030204" pitchFamily="34" charset="0"/>
                <a:cs typeface="Calibri" panose="020F0502020204030204" pitchFamily="34" charset="0"/>
              </a:rPr>
              <a:t>, </a:t>
            </a:r>
            <a:r>
              <a:rPr lang="fr-FR" sz="1600" b="1" dirty="0">
                <a:solidFill>
                  <a:srgbClr val="FFFF00"/>
                </a:solidFill>
                <a:latin typeface="Calibri" panose="020F0502020204030204" pitchFamily="34" charset="0"/>
                <a:cs typeface="Calibri" panose="020F0502020204030204" pitchFamily="34" charset="0"/>
              </a:rPr>
              <a:t>5 000 mètres</a:t>
            </a:r>
            <a:r>
              <a:rPr lang="fr-FR" sz="1600" dirty="0">
                <a:solidFill>
                  <a:srgbClr val="FFFF00"/>
                </a:solidFill>
                <a:latin typeface="Calibri" panose="020F0502020204030204" pitchFamily="34" charset="0"/>
                <a:cs typeface="Calibri" panose="020F0502020204030204" pitchFamily="34" charset="0"/>
              </a:rPr>
              <a:t>, </a:t>
            </a:r>
            <a:br>
              <a:rPr lang="fr-FR" sz="1600" dirty="0">
                <a:solidFill>
                  <a:srgbClr val="FFFF00"/>
                </a:solidFill>
                <a:latin typeface="Calibri" panose="020F0502020204030204" pitchFamily="34" charset="0"/>
                <a:cs typeface="Calibri" panose="020F0502020204030204" pitchFamily="34" charset="0"/>
              </a:rPr>
            </a:br>
            <a:r>
              <a:rPr lang="fr-FR" sz="1600" b="1" dirty="0">
                <a:solidFill>
                  <a:srgbClr val="FFFF00"/>
                </a:solidFill>
                <a:latin typeface="Calibri" panose="020F0502020204030204" pitchFamily="34" charset="0"/>
                <a:cs typeface="Calibri" panose="020F0502020204030204" pitchFamily="34" charset="0"/>
              </a:rPr>
              <a:t>10 000 mètres</a:t>
            </a:r>
            <a:r>
              <a:rPr lang="fr-FR" sz="1600" dirty="0">
                <a:solidFill>
                  <a:srgbClr val="FFFF00"/>
                </a:solidFill>
                <a:latin typeface="Calibri" panose="020F0502020204030204" pitchFamily="34" charset="0"/>
                <a:cs typeface="Calibri" panose="020F0502020204030204" pitchFamily="34" charset="0"/>
              </a:rPr>
              <a:t> et </a:t>
            </a:r>
            <a:r>
              <a:rPr lang="fr-FR" sz="1600" b="1" dirty="0">
                <a:solidFill>
                  <a:srgbClr val="FFFF00"/>
                </a:solidFill>
                <a:latin typeface="Calibri" panose="020F0502020204030204" pitchFamily="34" charset="0"/>
                <a:cs typeface="Calibri" panose="020F0502020204030204" pitchFamily="34" charset="0"/>
              </a:rPr>
              <a:t>Marathon</a:t>
            </a:r>
            <a:r>
              <a:rPr lang="fr-FR" sz="1600" dirty="0">
                <a:solidFill>
                  <a:srgbClr val="FFFF00"/>
                </a:solidFill>
                <a:latin typeface="Calibri" panose="020F0502020204030204" pitchFamily="34" charset="0"/>
                <a:cs typeface="Calibri" panose="020F0502020204030204" pitchFamily="34" charset="0"/>
              </a:rPr>
              <a:t>.</a:t>
            </a:r>
          </a:p>
          <a:p>
            <a:r>
              <a:rPr lang="fr-FR" sz="1600" dirty="0">
                <a:solidFill>
                  <a:srgbClr val="FFFF00"/>
                </a:solidFill>
                <a:latin typeface="Calibri" panose="020F0502020204030204" pitchFamily="34" charset="0"/>
                <a:cs typeface="Calibri" panose="020F0502020204030204" pitchFamily="34" charset="0"/>
              </a:rPr>
              <a:t>Il suscite la </a:t>
            </a:r>
            <a:r>
              <a:rPr lang="fr-FR" sz="1600" b="1" dirty="0">
                <a:solidFill>
                  <a:srgbClr val="FFFF00"/>
                </a:solidFill>
                <a:latin typeface="Calibri" panose="020F0502020204030204" pitchFamily="34" charset="0"/>
                <a:cs typeface="Calibri" panose="020F0502020204030204" pitchFamily="34" charset="0"/>
              </a:rPr>
              <a:t>désapprobation</a:t>
            </a:r>
            <a:r>
              <a:rPr lang="fr-FR" sz="1600" dirty="0">
                <a:solidFill>
                  <a:srgbClr val="FFFF00"/>
                </a:solidFill>
                <a:latin typeface="Calibri" panose="020F0502020204030204" pitchFamily="34" charset="0"/>
                <a:cs typeface="Calibri" panose="020F0502020204030204" pitchFamily="34" charset="0"/>
              </a:rPr>
              <a:t>, notamment celle </a:t>
            </a:r>
            <a:r>
              <a:rPr lang="fr-FR" sz="1600" b="1" dirty="0">
                <a:solidFill>
                  <a:srgbClr val="FFFF00"/>
                </a:solidFill>
                <a:latin typeface="Calibri" panose="020F0502020204030204" pitchFamily="34" charset="0"/>
                <a:cs typeface="Calibri" panose="020F0502020204030204" pitchFamily="34" charset="0"/>
              </a:rPr>
              <a:t>du Parti communiste soviétique</a:t>
            </a:r>
            <a:r>
              <a:rPr lang="fr-FR" sz="1600" dirty="0">
                <a:solidFill>
                  <a:srgbClr val="FFFF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5188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8D2AD4C-9713-7472-78F3-61992114F48C}"/>
            </a:ext>
          </a:extLst>
        </p:cNvPr>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9F6A3704-E2B5-D5CD-117A-72F9EB04BF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5" name="ZoneTexte 4">
            <a:extLst>
              <a:ext uri="{FF2B5EF4-FFF2-40B4-BE49-F238E27FC236}">
                <a16:creationId xmlns:a16="http://schemas.microsoft.com/office/drawing/2014/main" id="{1B8708B0-BAB6-5AE6-4255-D09A8B67DDE5}"/>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6" name="ZoneTexte 5">
            <a:extLst>
              <a:ext uri="{FF2B5EF4-FFF2-40B4-BE49-F238E27FC236}">
                <a16:creationId xmlns:a16="http://schemas.microsoft.com/office/drawing/2014/main" id="{FCC2A724-620C-513E-7E8A-AE80940D3461}"/>
              </a:ext>
            </a:extLst>
          </p:cNvPr>
          <p:cNvSpPr txBox="1"/>
          <p:nvPr/>
        </p:nvSpPr>
        <p:spPr>
          <a:xfrm>
            <a:off x="76942" y="383566"/>
            <a:ext cx="7522343"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3 </a:t>
            </a:r>
            <a:r>
              <a:rPr lang="fr-FR" sz="2000" b="1" dirty="0">
                <a:solidFill>
                  <a:schemeClr val="bg2"/>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Étude d’une œuvre complète, </a:t>
            </a:r>
            <a:r>
              <a:rPr lang="fr-FR" sz="1600" b="1" i="1" dirty="0">
                <a:latin typeface="Calibri" panose="020F0502020204030204" pitchFamily="34" charset="0"/>
                <a:cs typeface="Calibri" panose="020F0502020204030204" pitchFamily="34" charset="0"/>
              </a:rPr>
              <a:t>Courir</a:t>
            </a:r>
            <a:r>
              <a:rPr lang="fr-FR" sz="1600" b="1" dirty="0">
                <a:latin typeface="Calibri" panose="020F0502020204030204" pitchFamily="34" charset="0"/>
                <a:cs typeface="Calibri" panose="020F0502020204030204" pitchFamily="34" charset="0"/>
              </a:rPr>
              <a:t>, de Jean ECHENOZ</a:t>
            </a:r>
          </a:p>
        </p:txBody>
      </p:sp>
      <p:sp>
        <p:nvSpPr>
          <p:cNvPr id="2" name="ZoneTexte 1">
            <a:extLst>
              <a:ext uri="{FF2B5EF4-FFF2-40B4-BE49-F238E27FC236}">
                <a16:creationId xmlns:a16="http://schemas.microsoft.com/office/drawing/2014/main" id="{F921887D-78B2-BAE2-31F3-8CB60A0F54E4}"/>
              </a:ext>
            </a:extLst>
          </p:cNvPr>
          <p:cNvSpPr txBox="1"/>
          <p:nvPr/>
        </p:nvSpPr>
        <p:spPr>
          <a:xfrm>
            <a:off x="76942" y="829843"/>
            <a:ext cx="1787669" cy="369332"/>
          </a:xfrm>
          <a:prstGeom prst="rect">
            <a:avLst/>
          </a:prstGeom>
          <a:noFill/>
        </p:spPr>
        <p:txBody>
          <a:bodyPr wrap="none" rtlCol="0">
            <a:spAutoFit/>
          </a:bodyPr>
          <a:lstStyle/>
          <a:p>
            <a:r>
              <a:rPr lang="fr-FR" b="1" dirty="0">
                <a:solidFill>
                  <a:srgbClr val="FF0000"/>
                </a:solidFill>
              </a:rPr>
              <a:t>DOCUMENT 11</a:t>
            </a:r>
          </a:p>
        </p:txBody>
      </p:sp>
      <p:sp>
        <p:nvSpPr>
          <p:cNvPr id="3" name="ZoneTexte 2">
            <a:extLst>
              <a:ext uri="{FF2B5EF4-FFF2-40B4-BE49-F238E27FC236}">
                <a16:creationId xmlns:a16="http://schemas.microsoft.com/office/drawing/2014/main" id="{27296723-219A-47B5-BF86-0024CDC2AD81}"/>
              </a:ext>
            </a:extLst>
          </p:cNvPr>
          <p:cNvSpPr txBox="1"/>
          <p:nvPr/>
        </p:nvSpPr>
        <p:spPr>
          <a:xfrm>
            <a:off x="1864611" y="783676"/>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L’apothéose</a:t>
            </a:r>
            <a:endParaRPr lang="fr-FR" sz="2400" dirty="0"/>
          </a:p>
        </p:txBody>
      </p:sp>
      <p:sp>
        <p:nvSpPr>
          <p:cNvPr id="7" name="ZoneTexte 6">
            <a:extLst>
              <a:ext uri="{FF2B5EF4-FFF2-40B4-BE49-F238E27FC236}">
                <a16:creationId xmlns:a16="http://schemas.microsoft.com/office/drawing/2014/main" id="{F7E21F21-B7E3-0D39-D697-E2572FCAED3F}"/>
              </a:ext>
            </a:extLst>
          </p:cNvPr>
          <p:cNvSpPr txBox="1"/>
          <p:nvPr/>
        </p:nvSpPr>
        <p:spPr>
          <a:xfrm>
            <a:off x="105661" y="1190483"/>
            <a:ext cx="8088638" cy="5478423"/>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Helsinki, temps frais, ciel bas, nappe de nuage étale, zigzags de vent, averses intermittentes. L'humidité vient de partout, du ciel mais aussi des lacs innombrables et des rivières, de la mer qui s'infiltre par mille détours dans la capitale. Mais l'air est fortifiant et, sous cette latitude, la nuit brève coïncide avec le temps de sommeil : repos parfait. Au lieu de se borner à deux épreuves de fond, Emile surprend tout le monde en décidant finalement de s'inscrire aux trois : cinq mille mètres, dix mille mètres, marathon.</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Cette décision n'est pas au goût de tout le monde et surtout des professionnels, même ceux des pays frères.</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Le comité olympique soviétique exprime son scepticisme, qui revient à une critique donc à une désapprobation, par la voix de son secrétaire général. Personne, déclare-t-il, ne peut réaliser de bonnes performances sur trois courses aussi dures à des intervalles si rapprochés, même pas l'inégalable </a:t>
            </a:r>
            <a:r>
              <a:rPr lang="fr-FR" sz="1300" dirty="0" err="1">
                <a:latin typeface="Calibri" panose="020F0502020204030204" pitchFamily="34" charset="0"/>
                <a:ea typeface="Calibri" panose="020F0502020204030204" pitchFamily="34" charset="0"/>
                <a:cs typeface="Times New Roman" panose="02020603050405020304" pitchFamily="18" charset="0"/>
              </a:rPr>
              <a:t>Paavo</a:t>
            </a:r>
            <a:r>
              <a:rPr lang="fr-FR" sz="1300" dirty="0">
                <a:latin typeface="Calibri" panose="020F0502020204030204" pitchFamily="34" charset="0"/>
                <a:ea typeface="Calibri" panose="020F0502020204030204" pitchFamily="34" charset="0"/>
                <a:cs typeface="Times New Roman" panose="02020603050405020304" pitchFamily="18" charset="0"/>
              </a:rPr>
              <a:t> Nurmi</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a:t>
            </a:r>
            <a:r>
              <a:rPr lang="fr-FR" sz="1300" dirty="0">
                <a:latin typeface="Calibri" panose="020F0502020204030204" pitchFamily="34" charset="0"/>
                <a:ea typeface="Calibri" panose="020F0502020204030204" pitchFamily="34" charset="0"/>
                <a:cs typeface="Times New Roman" panose="02020603050405020304" pitchFamily="18" charset="0"/>
              </a:rPr>
              <a:t>.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Et c'est parti pour dix mille mètres. Au quart de la distance, il prend la maîtrise des affaires qu'il ne quitte plus. […] Les autres pourraient encore presque le suivre s'il avait une allure régulière mais ces assauts répétés, ces cassures incessantes les affolent, les épuisent et démoralisent : leurs cœurs et leurs jambes sont brutalement alertés chaque fois, le sang monte à leurs tempes et c'est très dur pour eux mais il n'en a que faire et il gagne : médaille d'or.</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Trois jours plus tard, il remet son maillot pour cinq mille mètres et c'est reparti. […] Il n'a pas d'espoir de victoire sur cette course qui n'est pas son format préféré, il voudrait juste ne pas arriver quatrième[…] Mais c'est plus fort que lui : brutalement quoique méthodiquement, gesticulant et grimaçant plus diaboliquement que jamais, il trouve encore le moyen de briser le rythme de ses adversaires, de les étourdir, les déconcerter, les désorganiser. […], il les dépasse et il gagne : médaille d'or.</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Et quatre jours plus tard, Emile passe à nouveau son maillot rouge pour prendre le départ du marathon.</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Ses entraîneurs officiels s'y opposent mais lui se fout autant des entraîneurs que des médecins, masseurs, agents, diététiciens ou préparateurs physiques, de toute cette cour dont il n'a pas besoin. Il y va. […] Annoncé par une sonnerie de trompettes, il arrive frais comme l'œil, s'offrant à la satisfaction générale un petit sprint final qui n'était pas indispensable et voilà, il a tout gagné : médaille d'or.</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Emile, diront ses contempteurs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2</a:t>
            </a:r>
            <a:r>
              <a:rPr lang="fr-FR" sz="1300" dirty="0">
                <a:latin typeface="Calibri" panose="020F0502020204030204" pitchFamily="34" charset="0"/>
                <a:ea typeface="Calibri" panose="020F0502020204030204" pitchFamily="34" charset="0"/>
                <a:cs typeface="Times New Roman" panose="02020603050405020304" pitchFamily="18" charset="0"/>
              </a:rPr>
              <a:t>, n'a même pas remporté le marathon : il s'est juste livré à une de ses bonnes vieilles séances d'entraînement. Cet homme contorsionné, figure de la douleur, a transformé en promenade l'épreuve du drame, de la suprême souffrance. </a:t>
            </a:r>
          </a:p>
          <a:p>
            <a:pPr indent="177800" algn="r"/>
            <a:r>
              <a:rPr lang="fr-FR" sz="1200" dirty="0">
                <a:latin typeface="Calibri" panose="020F0502020204030204" pitchFamily="34" charset="0"/>
                <a:ea typeface="Calibri" panose="020F0502020204030204" pitchFamily="34" charset="0"/>
                <a:cs typeface="Times New Roman" panose="02020603050405020304" pitchFamily="18" charset="0"/>
              </a:rPr>
              <a:t>Jean ECHENOZ,  </a:t>
            </a:r>
            <a:r>
              <a:rPr lang="fr-FR" sz="1200" i="1" dirty="0">
                <a:latin typeface="Calibri" panose="020F0502020204030204" pitchFamily="34" charset="0"/>
                <a:ea typeface="Calibri" panose="020F0502020204030204" pitchFamily="34" charset="0"/>
                <a:cs typeface="Times New Roman" panose="02020603050405020304" pitchFamily="18" charset="0"/>
              </a:rPr>
              <a:t>Courir</a:t>
            </a:r>
            <a:r>
              <a:rPr lang="fr-FR" sz="1200" dirty="0">
                <a:latin typeface="Calibri" panose="020F0502020204030204" pitchFamily="34" charset="0"/>
                <a:ea typeface="Calibri" panose="020F0502020204030204" pitchFamily="34" charset="0"/>
                <a:cs typeface="Times New Roman" panose="02020603050405020304" pitchFamily="18" charset="0"/>
              </a:rPr>
              <a:t>, Éditions de Minuit, 2008, </a:t>
            </a:r>
            <a:r>
              <a:rPr lang="fr-FR"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pp. 64-68 - FOLIO Lycée +</a:t>
            </a:r>
            <a:r>
              <a:rPr lang="fr-FR" sz="1200" dirty="0">
                <a:latin typeface="Calibri" panose="020F0502020204030204" pitchFamily="34" charset="0"/>
                <a:ea typeface="Calibri" panose="020F0502020204030204" pitchFamily="34" charset="0"/>
                <a:cs typeface="Times New Roman" panose="02020603050405020304" pitchFamily="18" charset="0"/>
              </a:rPr>
              <a:t>.</a:t>
            </a:r>
            <a:endParaRPr lang="fr-FR" sz="1200" i="1" dirty="0">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9466209F-60FF-BFE2-7684-0C00348725F1}"/>
              </a:ext>
            </a:extLst>
          </p:cNvPr>
          <p:cNvSpPr txBox="1"/>
          <p:nvPr/>
        </p:nvSpPr>
        <p:spPr>
          <a:xfrm>
            <a:off x="8638378" y="1256714"/>
            <a:ext cx="3574884" cy="938719"/>
          </a:xfrm>
          <a:prstGeom prst="rect">
            <a:avLst/>
          </a:prstGeom>
          <a:noFill/>
        </p:spPr>
        <p:txBody>
          <a:bodyPr wrap="square">
            <a:spAutoFit/>
          </a:bodyPr>
          <a:lstStyle/>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100" b="1" cap="all" dirty="0">
                <a:latin typeface="Calibri" panose="020F0502020204030204" pitchFamily="34" charset="0"/>
                <a:ea typeface="Calibri" panose="020F0502020204030204" pitchFamily="34" charset="0"/>
                <a:cs typeface="Times New Roman" panose="02020603050405020304" pitchFamily="18" charset="0"/>
              </a:rPr>
              <a:t> </a:t>
            </a:r>
            <a:r>
              <a:rPr lang="fr-FR" sz="1100" b="1" dirty="0" err="1">
                <a:latin typeface="Calibri" panose="020F0502020204030204" pitchFamily="34" charset="0"/>
                <a:ea typeface="Calibri" panose="020F0502020204030204" pitchFamily="34" charset="0"/>
                <a:cs typeface="Times New Roman" panose="02020603050405020304" pitchFamily="18" charset="0"/>
              </a:rPr>
              <a:t>Paavo</a:t>
            </a:r>
            <a:r>
              <a:rPr lang="fr-FR" sz="1100" b="1" dirty="0">
                <a:latin typeface="Calibri" panose="020F0502020204030204" pitchFamily="34" charset="0"/>
                <a:ea typeface="Calibri" panose="020F0502020204030204" pitchFamily="34" charset="0"/>
                <a:cs typeface="Times New Roman" panose="02020603050405020304" pitchFamily="18" charset="0"/>
              </a:rPr>
              <a:t> </a:t>
            </a:r>
            <a:r>
              <a:rPr lang="fr-FR" sz="1100" b="1" cap="all" dirty="0">
                <a:latin typeface="Calibri" panose="020F0502020204030204" pitchFamily="34" charset="0"/>
                <a:ea typeface="Calibri" panose="020F0502020204030204" pitchFamily="34" charset="0"/>
                <a:cs typeface="Times New Roman" panose="02020603050405020304" pitchFamily="18" charset="0"/>
              </a:rPr>
              <a:t>NURMI (1897-1973) : </a:t>
            </a:r>
            <a:r>
              <a:rPr lang="fr-FR" sz="1100" dirty="0">
                <a:latin typeface="Calibri" panose="020F0502020204030204" pitchFamily="34" charset="0"/>
                <a:ea typeface="Calibri" panose="020F0502020204030204" pitchFamily="34" charset="0"/>
                <a:cs typeface="Times New Roman" panose="02020603050405020304" pitchFamily="18" charset="0"/>
              </a:rPr>
              <a:t>athlète finlandais, surnommé « Le Finlandais volant » ayant établi, 22 records du monde, du 1 500m au 20 000m entre 1920 et </a:t>
            </a:r>
            <a:r>
              <a:rPr lang="fr-FR" sz="1100" b="1" cap="all" dirty="0">
                <a:latin typeface="Calibri" panose="020F0502020204030204" pitchFamily="34" charset="0"/>
                <a:ea typeface="Calibri" panose="020F0502020204030204" pitchFamily="34" charset="0"/>
                <a:cs typeface="Times New Roman" panose="02020603050405020304" pitchFamily="18" charset="0"/>
              </a:rPr>
              <a:t>1934.</a:t>
            </a:r>
          </a:p>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fr-FR" sz="1100" b="1" cap="all" dirty="0">
                <a:latin typeface="Calibri" panose="020F0502020204030204" pitchFamily="34" charset="0"/>
                <a:ea typeface="Calibri" panose="020F0502020204030204" pitchFamily="34" charset="0"/>
                <a:cs typeface="Times New Roman" panose="02020603050405020304" pitchFamily="18" charset="0"/>
              </a:rPr>
              <a:t>CONTEMPTEUR : </a:t>
            </a:r>
            <a:r>
              <a:rPr lang="fr-FR" sz="1100" dirty="0">
                <a:latin typeface="Calibri" panose="020F0502020204030204" pitchFamily="34" charset="0"/>
                <a:ea typeface="Calibri" panose="020F0502020204030204" pitchFamily="34" charset="0"/>
                <a:cs typeface="Times New Roman" panose="02020603050405020304" pitchFamily="18" charset="0"/>
              </a:rPr>
              <a:t>Personne qui méprise quelqu’un ou quelque chose.</a:t>
            </a:r>
          </a:p>
        </p:txBody>
      </p:sp>
      <p:sp>
        <p:nvSpPr>
          <p:cNvPr id="12" name="ZoneTexte 11">
            <a:extLst>
              <a:ext uri="{FF2B5EF4-FFF2-40B4-BE49-F238E27FC236}">
                <a16:creationId xmlns:a16="http://schemas.microsoft.com/office/drawing/2014/main" id="{FD2E75A3-317A-10FC-FA07-242EAB34B380}"/>
              </a:ext>
            </a:extLst>
          </p:cNvPr>
          <p:cNvSpPr txBox="1"/>
          <p:nvPr/>
        </p:nvSpPr>
        <p:spPr>
          <a:xfrm>
            <a:off x="8277848" y="2195433"/>
            <a:ext cx="3914152"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23 )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11</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Quelle performance, hors du commun, réalise Émile ?</a:t>
            </a:r>
          </a:p>
        </p:txBody>
      </p:sp>
      <p:sp>
        <p:nvSpPr>
          <p:cNvPr id="13" name="ZoneTexte 12">
            <a:extLst>
              <a:ext uri="{FF2B5EF4-FFF2-40B4-BE49-F238E27FC236}">
                <a16:creationId xmlns:a16="http://schemas.microsoft.com/office/drawing/2014/main" id="{6B0BB8ED-DAE8-3F22-FA47-ADD4416213E7}"/>
              </a:ext>
            </a:extLst>
          </p:cNvPr>
          <p:cNvSpPr txBox="1"/>
          <p:nvPr/>
        </p:nvSpPr>
        <p:spPr>
          <a:xfrm>
            <a:off x="8277848" y="2780208"/>
            <a:ext cx="3803502" cy="584775"/>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Émile remporte </a:t>
            </a:r>
            <a:r>
              <a:rPr lang="fr-FR" sz="1600" b="1" dirty="0">
                <a:solidFill>
                  <a:srgbClr val="FFFF00"/>
                </a:solidFill>
                <a:latin typeface="Calibri" panose="020F0502020204030204" pitchFamily="34" charset="0"/>
                <a:cs typeface="Calibri" panose="020F0502020204030204" pitchFamily="34" charset="0"/>
              </a:rPr>
              <a:t>trois médailles d’or</a:t>
            </a:r>
            <a:r>
              <a:rPr lang="fr-FR" sz="1600" dirty="0">
                <a:solidFill>
                  <a:srgbClr val="FFFF00"/>
                </a:solidFill>
                <a:latin typeface="Calibri" panose="020F0502020204030204" pitchFamily="34" charset="0"/>
                <a:cs typeface="Calibri" panose="020F0502020204030204" pitchFamily="34" charset="0"/>
              </a:rPr>
              <a:t> sur les </a:t>
            </a:r>
            <a:r>
              <a:rPr lang="fr-FR" sz="1600" b="1" dirty="0">
                <a:solidFill>
                  <a:srgbClr val="FFFF00"/>
                </a:solidFill>
                <a:latin typeface="Calibri" panose="020F0502020204030204" pitchFamily="34" charset="0"/>
                <a:cs typeface="Calibri" panose="020F0502020204030204" pitchFamily="34" charset="0"/>
              </a:rPr>
              <a:t>trois épreuves</a:t>
            </a:r>
            <a:r>
              <a:rPr lang="fr-FR" sz="1600" dirty="0">
                <a:solidFill>
                  <a:srgbClr val="FFFF00"/>
                </a:solidFill>
                <a:latin typeface="Calibri" panose="020F0502020204030204" pitchFamily="34" charset="0"/>
                <a:cs typeface="Calibri" panose="020F0502020204030204" pitchFamily="34" charset="0"/>
              </a:rPr>
              <a:t>.</a:t>
            </a:r>
          </a:p>
        </p:txBody>
      </p:sp>
      <p:sp>
        <p:nvSpPr>
          <p:cNvPr id="8" name="ZoneTexte 7">
            <a:extLst>
              <a:ext uri="{FF2B5EF4-FFF2-40B4-BE49-F238E27FC236}">
                <a16:creationId xmlns:a16="http://schemas.microsoft.com/office/drawing/2014/main" id="{B53EC915-B6AE-90E7-BE1E-C1EB52139E39}"/>
              </a:ext>
            </a:extLst>
          </p:cNvPr>
          <p:cNvSpPr txBox="1"/>
          <p:nvPr/>
        </p:nvSpPr>
        <p:spPr>
          <a:xfrm>
            <a:off x="8277848" y="3493018"/>
            <a:ext cx="3914152"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24 )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11</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De façon générale, quelle leçon de vie peut-on en tirer ?</a:t>
            </a:r>
          </a:p>
        </p:txBody>
      </p:sp>
      <p:sp>
        <p:nvSpPr>
          <p:cNvPr id="10" name="ZoneTexte 9">
            <a:extLst>
              <a:ext uri="{FF2B5EF4-FFF2-40B4-BE49-F238E27FC236}">
                <a16:creationId xmlns:a16="http://schemas.microsoft.com/office/drawing/2014/main" id="{C1D2DF8E-4979-9B6E-C64A-DE32AF8CDB96}"/>
              </a:ext>
            </a:extLst>
          </p:cNvPr>
          <p:cNvSpPr txBox="1"/>
          <p:nvPr/>
        </p:nvSpPr>
        <p:spPr>
          <a:xfrm>
            <a:off x="8277848" y="4077793"/>
            <a:ext cx="3935414" cy="2062103"/>
          </a:xfrm>
          <a:prstGeom prst="rect">
            <a:avLst/>
          </a:prstGeom>
          <a:noFill/>
        </p:spPr>
        <p:txBody>
          <a:bodyPr wrap="square" rtlCol="0">
            <a:spAutoFit/>
          </a:bodyPr>
          <a:lstStyle/>
          <a:p>
            <a:r>
              <a:rPr lang="fr-FR" sz="1600" b="1" dirty="0">
                <a:solidFill>
                  <a:srgbClr val="FFFF00"/>
                </a:solidFill>
                <a:latin typeface="Calibri" panose="020F0502020204030204" pitchFamily="34" charset="0"/>
                <a:cs typeface="Calibri" panose="020F0502020204030204" pitchFamily="34" charset="0"/>
              </a:rPr>
              <a:t>Émile fait ses choix, les assume</a:t>
            </a:r>
            <a:r>
              <a:rPr lang="fr-FR" sz="1600" dirty="0">
                <a:solidFill>
                  <a:srgbClr val="FFFF00"/>
                </a:solidFill>
                <a:latin typeface="Calibri" panose="020F0502020204030204" pitchFamily="34" charset="0"/>
                <a:cs typeface="Calibri" panose="020F0502020204030204" pitchFamily="34" charset="0"/>
              </a:rPr>
              <a:t> envers et contre tous et réalise des objectifs ambitieux.</a:t>
            </a:r>
          </a:p>
          <a:p>
            <a:r>
              <a:rPr lang="fr-FR" sz="1600" dirty="0">
                <a:solidFill>
                  <a:srgbClr val="FFFF00"/>
                </a:solidFill>
                <a:latin typeface="Calibri" panose="020F0502020204030204" pitchFamily="34" charset="0"/>
                <a:cs typeface="Calibri" panose="020F0502020204030204" pitchFamily="34" charset="0"/>
              </a:rPr>
              <a:t>Il démontre par là que « les conseilleurs ne sont pas les payeurs » et que certaines décisions doivent être en rapport avec un feeling, une </a:t>
            </a:r>
            <a:r>
              <a:rPr lang="fr-FR" sz="1600" b="1" dirty="0">
                <a:solidFill>
                  <a:srgbClr val="FFFF00"/>
                </a:solidFill>
                <a:latin typeface="Calibri" panose="020F0502020204030204" pitchFamily="34" charset="0"/>
                <a:cs typeface="Calibri" panose="020F0502020204030204" pitchFamily="34" charset="0"/>
              </a:rPr>
              <a:t>intuition</a:t>
            </a:r>
            <a:r>
              <a:rPr lang="fr-FR" sz="1600" dirty="0">
                <a:solidFill>
                  <a:srgbClr val="FFFF00"/>
                </a:solidFill>
                <a:latin typeface="Calibri" panose="020F0502020204030204" pitchFamily="34" charset="0"/>
                <a:cs typeface="Calibri" panose="020F0502020204030204" pitchFamily="34" charset="0"/>
              </a:rPr>
              <a:t>, un ressenti, une sorte de </a:t>
            </a:r>
            <a:r>
              <a:rPr lang="fr-FR" sz="1600" b="1" dirty="0">
                <a:solidFill>
                  <a:srgbClr val="FFFF00"/>
                </a:solidFill>
                <a:latin typeface="Calibri" panose="020F0502020204030204" pitchFamily="34" charset="0"/>
                <a:cs typeface="Calibri" panose="020F0502020204030204" pitchFamily="34" charset="0"/>
              </a:rPr>
              <a:t>« sixième sens »</a:t>
            </a:r>
            <a:r>
              <a:rPr lang="fr-FR" sz="1600" dirty="0">
                <a:solidFill>
                  <a:srgbClr val="FFFF00"/>
                </a:solidFill>
                <a:latin typeface="Calibri" panose="020F0502020204030204" pitchFamily="34" charset="0"/>
                <a:cs typeface="Calibri" panose="020F0502020204030204" pitchFamily="34" charset="0"/>
              </a:rPr>
              <a:t>. </a:t>
            </a:r>
          </a:p>
          <a:p>
            <a:r>
              <a:rPr lang="fr-FR" sz="1600" b="1" dirty="0">
                <a:solidFill>
                  <a:srgbClr val="FFFF00"/>
                </a:solidFill>
                <a:latin typeface="Calibri" panose="020F0502020204030204" pitchFamily="34" charset="0"/>
                <a:cs typeface="Calibri" panose="020F0502020204030204" pitchFamily="34" charset="0"/>
              </a:rPr>
              <a:t>Tout ne peut pas toujours être calculé</a:t>
            </a:r>
            <a:r>
              <a:rPr lang="fr-FR" sz="1600" dirty="0">
                <a:solidFill>
                  <a:srgbClr val="FFFF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9402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1" grpId="0"/>
      <p:bldP spid="12" grpId="0"/>
      <p:bldP spid="13" grpId="0"/>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B05E397-CAA7-E329-8EDC-C9E0ACABFE08}"/>
            </a:ext>
          </a:extLst>
        </p:cNvPr>
        <p:cNvGrpSpPr/>
        <p:nvPr/>
      </p:nvGrpSpPr>
      <p:grpSpPr>
        <a:xfrm>
          <a:off x="0" y="0"/>
          <a:ext cx="0" cy="0"/>
          <a:chOff x="0" y="0"/>
          <a:chExt cx="0" cy="0"/>
        </a:xfrm>
      </p:grpSpPr>
      <p:pic>
        <p:nvPicPr>
          <p:cNvPr id="2" name="Image 1">
            <a:hlinkClick r:id="rId2" action="ppaction://hlinksldjump"/>
            <a:extLst>
              <a:ext uri="{FF2B5EF4-FFF2-40B4-BE49-F238E27FC236}">
                <a16:creationId xmlns:a16="http://schemas.microsoft.com/office/drawing/2014/main" id="{93866481-6A15-C5C2-8D5D-049A92530D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3" name="ZoneTexte 2">
            <a:extLst>
              <a:ext uri="{FF2B5EF4-FFF2-40B4-BE49-F238E27FC236}">
                <a16:creationId xmlns:a16="http://schemas.microsoft.com/office/drawing/2014/main" id="{00AE744A-D6D8-53FA-96B6-D34072BFC301}"/>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4" name="ZoneTexte 3">
            <a:extLst>
              <a:ext uri="{FF2B5EF4-FFF2-40B4-BE49-F238E27FC236}">
                <a16:creationId xmlns:a16="http://schemas.microsoft.com/office/drawing/2014/main" id="{93A47E00-D309-0CC0-186F-F7385F8CD1F7}"/>
              </a:ext>
            </a:extLst>
          </p:cNvPr>
          <p:cNvSpPr txBox="1"/>
          <p:nvPr/>
        </p:nvSpPr>
        <p:spPr>
          <a:xfrm>
            <a:off x="76942" y="383566"/>
            <a:ext cx="7522343"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3 </a:t>
            </a:r>
            <a:r>
              <a:rPr lang="fr-FR" sz="2000" b="1" dirty="0">
                <a:solidFill>
                  <a:schemeClr val="bg2"/>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Étude d’une œuvre complète, </a:t>
            </a:r>
            <a:r>
              <a:rPr lang="fr-FR" sz="1600" b="1" i="1" dirty="0">
                <a:latin typeface="Calibri" panose="020F0502020204030204" pitchFamily="34" charset="0"/>
                <a:cs typeface="Calibri" panose="020F0502020204030204" pitchFamily="34" charset="0"/>
              </a:rPr>
              <a:t>Courir</a:t>
            </a:r>
            <a:r>
              <a:rPr lang="fr-FR" sz="1600" b="1" dirty="0">
                <a:latin typeface="Calibri" panose="020F0502020204030204" pitchFamily="34" charset="0"/>
                <a:cs typeface="Calibri" panose="020F0502020204030204" pitchFamily="34" charset="0"/>
              </a:rPr>
              <a:t>, de Jean ECHENOZ</a:t>
            </a:r>
          </a:p>
        </p:txBody>
      </p:sp>
      <p:sp>
        <p:nvSpPr>
          <p:cNvPr id="5" name="ZoneTexte 4">
            <a:extLst>
              <a:ext uri="{FF2B5EF4-FFF2-40B4-BE49-F238E27FC236}">
                <a16:creationId xmlns:a16="http://schemas.microsoft.com/office/drawing/2014/main" id="{A09B3A04-9601-E1B4-51D4-2C4A744DA175}"/>
              </a:ext>
            </a:extLst>
          </p:cNvPr>
          <p:cNvSpPr txBox="1"/>
          <p:nvPr/>
        </p:nvSpPr>
        <p:spPr>
          <a:xfrm>
            <a:off x="76942" y="829843"/>
            <a:ext cx="1787669" cy="369332"/>
          </a:xfrm>
          <a:prstGeom prst="rect">
            <a:avLst/>
          </a:prstGeom>
          <a:noFill/>
        </p:spPr>
        <p:txBody>
          <a:bodyPr wrap="none" rtlCol="0">
            <a:spAutoFit/>
          </a:bodyPr>
          <a:lstStyle/>
          <a:p>
            <a:r>
              <a:rPr lang="fr-FR" b="1" dirty="0">
                <a:solidFill>
                  <a:srgbClr val="FF0000"/>
                </a:solidFill>
              </a:rPr>
              <a:t>DOCUMENT 12</a:t>
            </a:r>
          </a:p>
        </p:txBody>
      </p:sp>
      <p:sp>
        <p:nvSpPr>
          <p:cNvPr id="6" name="ZoneTexte 5">
            <a:extLst>
              <a:ext uri="{FF2B5EF4-FFF2-40B4-BE49-F238E27FC236}">
                <a16:creationId xmlns:a16="http://schemas.microsoft.com/office/drawing/2014/main" id="{15E522D2-C284-C34F-5706-482F5CD1F9E9}"/>
              </a:ext>
            </a:extLst>
          </p:cNvPr>
          <p:cNvSpPr txBox="1"/>
          <p:nvPr/>
        </p:nvSpPr>
        <p:spPr>
          <a:xfrm>
            <a:off x="1864611" y="783676"/>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La déchéance</a:t>
            </a:r>
            <a:endParaRPr lang="fr-FR" sz="2400" dirty="0"/>
          </a:p>
        </p:txBody>
      </p:sp>
      <p:sp>
        <p:nvSpPr>
          <p:cNvPr id="7" name="ZoneTexte 6">
            <a:extLst>
              <a:ext uri="{FF2B5EF4-FFF2-40B4-BE49-F238E27FC236}">
                <a16:creationId xmlns:a16="http://schemas.microsoft.com/office/drawing/2014/main" id="{429A96B9-5C30-C298-82E9-CC72F13D5871}"/>
              </a:ext>
            </a:extLst>
          </p:cNvPr>
          <p:cNvSpPr txBox="1"/>
          <p:nvPr/>
        </p:nvSpPr>
        <p:spPr>
          <a:xfrm>
            <a:off x="105661" y="1190483"/>
            <a:ext cx="8088638" cy="5678478"/>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Emile ne se rend plus au cross de </a:t>
            </a:r>
            <a:r>
              <a:rPr lang="fr-FR" sz="1300" i="1" dirty="0">
                <a:latin typeface="Calibri" panose="020F0502020204030204" pitchFamily="34" charset="0"/>
                <a:ea typeface="Calibri" panose="020F0502020204030204" pitchFamily="34" charset="0"/>
                <a:cs typeface="Times New Roman" panose="02020603050405020304" pitchFamily="18" charset="0"/>
              </a:rPr>
              <a:t>L'Humanité</a:t>
            </a:r>
            <a:r>
              <a:rPr lang="fr-FR" sz="1300" dirty="0">
                <a:latin typeface="Calibri" panose="020F0502020204030204" pitchFamily="34" charset="0"/>
                <a:ea typeface="Calibri" panose="020F0502020204030204" pitchFamily="34" charset="0"/>
                <a:cs typeface="Times New Roman" panose="02020603050405020304" pitchFamily="18" charset="0"/>
              </a:rPr>
              <a:t> qu'au titre d'entraîneur. S'il continue de courir quotidiennement, ce n'est plus que pour lui-même, pour s'entretenir, c'est-à-dire moins. Et comme il s'entraîne moins, il a plus de temps pour s'intéresser à ce qui se passe dans son pays.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De démocratie populaire, la Tchécoslovaquie est devenue république socialiste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a:t>
            </a:r>
            <a:r>
              <a:rPr lang="fr-FR" sz="1300" dirty="0">
                <a:latin typeface="Calibri" panose="020F0502020204030204" pitchFamily="34" charset="0"/>
                <a:ea typeface="Calibri" panose="020F0502020204030204" pitchFamily="34" charset="0"/>
                <a:cs typeface="Times New Roman" panose="02020603050405020304" pitchFamily="18" charset="0"/>
              </a:rPr>
              <a:t>, on ne voit pas bien la nuance mais bon. Rien de bien neuf, toujours aussi peur, toujours aussi froid, tout ça traîne toujours dans la grisaille et la désespérance, les files d'attente et les lettres anonymes.</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Or voici que surgit un nouveau premier secrétaire nommé Alexander Dubcek</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2</a:t>
            </a:r>
            <a:r>
              <a:rPr lang="fr-FR" sz="1300" dirty="0">
                <a:latin typeface="Calibri" panose="020F0502020204030204" pitchFamily="34" charset="0"/>
                <a:ea typeface="Calibri" panose="020F0502020204030204" pitchFamily="34" charset="0"/>
                <a:cs typeface="Times New Roman" panose="02020603050405020304" pitchFamily="18" charset="0"/>
              </a:rPr>
              <a:t> et qui paraît vouloir changer un peu d'ambiance. En substance, Dubcek voudrait une nouvelle étiquette, de démocratie socialiste cette fois, ce dont on ne se soucie guère à première vue, mais il déclare aussi que le pays doit pratiquer une ouverture européenne. Ce qui, à deux mille kilomètres au nord-est de Prague, fait froncer un premier sourcil de la sœur aînée du socialisme.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Excepté quelques staliniens nostalgiques, tout cela plaît à tout le monde, Emile aussi trouve ça très bien. Lui qui a eu la chance de voyager, qui a entrevu à l'étranger une liberté de parole et de mouvements inconnue chez lui, ne peut que suivre et soutenir attentivement les progrès de cette libéralisation.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Les Soviétiques viennent mettre un peu d'ordre dans un régime dont ils se pensent maîtres, dont l'évolution actuelle leur apparaît comme une fâcheuse dérive et qu'il convient de normaliser rapidement.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Ils arrivent donc avec les armées de cinq pays du pacte et ils s'installent, voilà tout.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Et pendant ces premières nuits d'occupation, on continue de se rassembler place Wenceslas.</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Emile a rejoint les manifestants. Il aura quarante-six ans le mois prochain. […] Peu importe, il prend la parole : forçant sa voix fluette, le héros national s'exprime, dénonce, condamne l'invasion des forces du pacte.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Les conséquences de tels propos ne sauraient se faire attendre. Dès le lendemain, Emile est renvoyé de son poste au ministère. Et dans les jours qui suivent il est exclu du Parti, radié de l'armée, interdit de séjour à Prague. […] Quelques jours plus tard, il est expédié comme manutentionnaire dans les mines d'uranium de </a:t>
            </a:r>
            <a:r>
              <a:rPr lang="fr-FR" sz="1300" dirty="0" err="1">
                <a:latin typeface="Calibri" panose="020F0502020204030204" pitchFamily="34" charset="0"/>
                <a:ea typeface="Calibri" panose="020F0502020204030204" pitchFamily="34" charset="0"/>
                <a:cs typeface="Times New Roman" panose="02020603050405020304" pitchFamily="18" charset="0"/>
              </a:rPr>
              <a:t>Jachymov</a:t>
            </a:r>
            <a:r>
              <a:rPr lang="fr-FR" sz="1300" dirty="0">
                <a:latin typeface="Calibri" panose="020F0502020204030204" pitchFamily="34" charset="0"/>
                <a:ea typeface="Calibri" panose="020F0502020204030204" pitchFamily="34" charset="0"/>
                <a:cs typeface="Times New Roman" panose="02020603050405020304" pitchFamily="18" charset="0"/>
              </a:rPr>
              <a:t>, au nord-ouest du pays, près de la frontière allemande. […] Deux années passent encore ainsi, puis Emile est convoqué devant un comité qui ne l'appelle plus camarade. On lui tend un nouveau papier, on lui suggère fermement de le signer.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Il signe. Il signe son autocritique, comment faire autrement pour avoir la paix.</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r"/>
            <a:r>
              <a:rPr lang="fr-FR" sz="1200" dirty="0">
                <a:latin typeface="Calibri" panose="020F0502020204030204" pitchFamily="34" charset="0"/>
                <a:ea typeface="Calibri" panose="020F0502020204030204" pitchFamily="34" charset="0"/>
                <a:cs typeface="Times New Roman" panose="02020603050405020304" pitchFamily="18" charset="0"/>
              </a:rPr>
              <a:t>Jean ECHENOZ,  </a:t>
            </a:r>
            <a:r>
              <a:rPr lang="fr-FR" sz="1200" i="1" dirty="0">
                <a:latin typeface="Calibri" panose="020F0502020204030204" pitchFamily="34" charset="0"/>
                <a:ea typeface="Calibri" panose="020F0502020204030204" pitchFamily="34" charset="0"/>
                <a:cs typeface="Times New Roman" panose="02020603050405020304" pitchFamily="18" charset="0"/>
              </a:rPr>
              <a:t>Courir</a:t>
            </a:r>
            <a:r>
              <a:rPr lang="fr-FR" sz="1200" dirty="0">
                <a:latin typeface="Calibri" panose="020F0502020204030204" pitchFamily="34" charset="0"/>
                <a:ea typeface="Calibri" panose="020F0502020204030204" pitchFamily="34" charset="0"/>
                <a:cs typeface="Times New Roman" panose="02020603050405020304" pitchFamily="18" charset="0"/>
              </a:rPr>
              <a:t>, Éditions de Minuit, 2008, </a:t>
            </a:r>
            <a:r>
              <a:rPr lang="fr-FR"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pp. 97-105 - FOLIO Lycée +</a:t>
            </a:r>
            <a:r>
              <a:rPr lang="fr-FR" sz="1200" dirty="0">
                <a:latin typeface="Calibri" panose="020F0502020204030204" pitchFamily="34" charset="0"/>
                <a:ea typeface="Calibri" panose="020F0502020204030204" pitchFamily="34" charset="0"/>
                <a:cs typeface="Times New Roman" panose="02020603050405020304" pitchFamily="18" charset="0"/>
              </a:rPr>
              <a:t>.</a:t>
            </a:r>
            <a:endParaRPr lang="fr-FR" sz="1200" i="1" dirty="0">
              <a:latin typeface="Calibri" panose="020F0502020204030204" pitchFamily="34" charset="0"/>
              <a:cs typeface="Calibri" panose="020F0502020204030204" pitchFamily="34" charset="0"/>
            </a:endParaRPr>
          </a:p>
        </p:txBody>
      </p:sp>
      <p:sp>
        <p:nvSpPr>
          <p:cNvPr id="8" name="ZoneTexte 7">
            <a:extLst>
              <a:ext uri="{FF2B5EF4-FFF2-40B4-BE49-F238E27FC236}">
                <a16:creationId xmlns:a16="http://schemas.microsoft.com/office/drawing/2014/main" id="{6A1342FD-966D-872A-E90F-9FB859477E06}"/>
              </a:ext>
            </a:extLst>
          </p:cNvPr>
          <p:cNvSpPr txBox="1"/>
          <p:nvPr/>
        </p:nvSpPr>
        <p:spPr>
          <a:xfrm>
            <a:off x="8638378" y="829843"/>
            <a:ext cx="3574884" cy="2970044"/>
          </a:xfrm>
          <a:prstGeom prst="rect">
            <a:avLst/>
          </a:prstGeom>
          <a:noFill/>
        </p:spPr>
        <p:txBody>
          <a:bodyPr wrap="square">
            <a:spAutoFit/>
          </a:bodyPr>
          <a:lstStyle/>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100" b="1" cap="all" dirty="0">
                <a:latin typeface="Calibri" panose="020F0502020204030204" pitchFamily="34" charset="0"/>
                <a:ea typeface="Calibri" panose="020F0502020204030204" pitchFamily="34" charset="0"/>
                <a:cs typeface="Times New Roman" panose="02020603050405020304" pitchFamily="18" charset="0"/>
              </a:rPr>
              <a:t> RÉPUBLIQUE SOCIALISTE : </a:t>
            </a:r>
            <a:r>
              <a:rPr lang="fr-FR" sz="1100" dirty="0">
                <a:latin typeface="Calibri" panose="020F0502020204030204" pitchFamily="34" charset="0"/>
                <a:ea typeface="Calibri" panose="020F0502020204030204" pitchFamily="34" charset="0"/>
                <a:cs typeface="Times New Roman" panose="02020603050405020304" pitchFamily="18" charset="0"/>
              </a:rPr>
              <a:t>Contrairement à la démocratie populaire qui désigne un État socialiste pendant la guerre froide sous une dictature autoritaire, une république socialiste est un État se réclamant toujours du socialisme, entre démocratie et dictature, « plus souple », « moins autoritaire. ».</a:t>
            </a:r>
          </a:p>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fr-FR" sz="1100" b="1" dirty="0">
                <a:latin typeface="Calibri" panose="020F0502020204030204" pitchFamily="34" charset="0"/>
                <a:ea typeface="Calibri" panose="020F0502020204030204" pitchFamily="34" charset="0"/>
                <a:cs typeface="Times New Roman" panose="02020603050405020304" pitchFamily="18" charset="0"/>
              </a:rPr>
              <a:t>Alexander</a:t>
            </a:r>
            <a:r>
              <a:rPr lang="fr-FR" sz="1100" b="1" cap="all" dirty="0">
                <a:latin typeface="Calibri" panose="020F0502020204030204" pitchFamily="34" charset="0"/>
                <a:ea typeface="Calibri" panose="020F0502020204030204" pitchFamily="34" charset="0"/>
                <a:cs typeface="Times New Roman" panose="02020603050405020304" pitchFamily="18" charset="0"/>
              </a:rPr>
              <a:t> DUBCEK (1921-1992) : </a:t>
            </a:r>
            <a:r>
              <a:rPr lang="fr-FR" sz="1100" dirty="0">
                <a:latin typeface="Calibri" panose="020F0502020204030204" pitchFamily="34" charset="0"/>
                <a:ea typeface="Calibri" panose="020F0502020204030204" pitchFamily="34" charset="0"/>
                <a:cs typeface="Times New Roman" panose="02020603050405020304" pitchFamily="18" charset="0"/>
              </a:rPr>
              <a:t>homme politique, premier secrétaire du Parti communiste tchécoslovaque en 1968-1969. Il est l’homme du printemps de Prague, du « socialisme à visage humain. » : liberté de la presse, liberté d’expression et de circulation, décentralisation de l’économie. Il dote le pays d'une nouvelle Constitution qui reconnaît l'égalité des nations tchèque et slovaque au sein d'une république désormais fédérale. Son arrivée au pouvoir va provoquer l’invasion du pays par les troupes du pacte de Varsovie (URSS, Bulgarie, Pologne, Hongrie et RDA).</a:t>
            </a:r>
          </a:p>
        </p:txBody>
      </p:sp>
      <p:sp>
        <p:nvSpPr>
          <p:cNvPr id="9" name="ZoneTexte 8">
            <a:extLst>
              <a:ext uri="{FF2B5EF4-FFF2-40B4-BE49-F238E27FC236}">
                <a16:creationId xmlns:a16="http://schemas.microsoft.com/office/drawing/2014/main" id="{61BEC9DD-DB89-DAC9-936C-AC1FA4A69182}"/>
              </a:ext>
            </a:extLst>
          </p:cNvPr>
          <p:cNvSpPr txBox="1"/>
          <p:nvPr/>
        </p:nvSpPr>
        <p:spPr>
          <a:xfrm>
            <a:off x="8384380" y="3862129"/>
            <a:ext cx="3807620"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25 )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12</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Expliquer le </a:t>
            </a:r>
            <a:r>
              <a:rPr lang="fr-FR" sz="1600" b="1" dirty="0">
                <a:latin typeface="Calibri" panose="020F0502020204030204" pitchFamily="34" charset="0"/>
                <a:cs typeface="Calibri" panose="020F0502020204030204" pitchFamily="34" charset="0"/>
              </a:rPr>
              <a:t>titre du document</a:t>
            </a:r>
            <a:r>
              <a:rPr lang="fr-FR" sz="1600" dirty="0">
                <a:latin typeface="Calibri" panose="020F0502020204030204" pitchFamily="34" charset="0"/>
                <a:cs typeface="Calibri" panose="020F0502020204030204" pitchFamily="34" charset="0"/>
              </a:rPr>
              <a:t>…</a:t>
            </a:r>
          </a:p>
        </p:txBody>
      </p:sp>
      <p:sp>
        <p:nvSpPr>
          <p:cNvPr id="10" name="ZoneTexte 9">
            <a:extLst>
              <a:ext uri="{FF2B5EF4-FFF2-40B4-BE49-F238E27FC236}">
                <a16:creationId xmlns:a16="http://schemas.microsoft.com/office/drawing/2014/main" id="{8BBA5164-8201-0443-35A6-EF6BFBF9F455}"/>
              </a:ext>
            </a:extLst>
          </p:cNvPr>
          <p:cNvSpPr txBox="1"/>
          <p:nvPr/>
        </p:nvSpPr>
        <p:spPr>
          <a:xfrm>
            <a:off x="8384380" y="4445990"/>
            <a:ext cx="3627107" cy="2308324"/>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Pour Émile, après 1958, la </a:t>
            </a:r>
            <a:r>
              <a:rPr lang="fr-FR" sz="1600" b="1" dirty="0">
                <a:solidFill>
                  <a:srgbClr val="FFFF00"/>
                </a:solidFill>
                <a:latin typeface="Calibri" panose="020F0502020204030204" pitchFamily="34" charset="0"/>
                <a:cs typeface="Calibri" panose="020F0502020204030204" pitchFamily="34" charset="0"/>
              </a:rPr>
              <a:t>déchéance est double</a:t>
            </a:r>
            <a:r>
              <a:rPr lang="fr-FR" sz="1600" dirty="0">
                <a:solidFill>
                  <a:srgbClr val="FFFF00"/>
                </a:solidFill>
                <a:latin typeface="Calibri" panose="020F0502020204030204" pitchFamily="34" charset="0"/>
                <a:cs typeface="Calibri" panose="020F0502020204030204" pitchFamily="34" charset="0"/>
              </a:rPr>
              <a:t> , </a:t>
            </a:r>
            <a:r>
              <a:rPr lang="fr-FR" sz="1600" b="1" dirty="0">
                <a:solidFill>
                  <a:srgbClr val="FFFF00"/>
                </a:solidFill>
                <a:latin typeface="Calibri" panose="020F0502020204030204" pitchFamily="34" charset="0"/>
                <a:cs typeface="Calibri" panose="020F0502020204030204" pitchFamily="34" charset="0"/>
              </a:rPr>
              <a:t>sportive</a:t>
            </a:r>
            <a:r>
              <a:rPr lang="fr-FR" sz="1600" dirty="0">
                <a:solidFill>
                  <a:srgbClr val="FFFF00"/>
                </a:solidFill>
                <a:latin typeface="Calibri" panose="020F0502020204030204" pitchFamily="34" charset="0"/>
                <a:cs typeface="Calibri" panose="020F0502020204030204" pitchFamily="34" charset="0"/>
              </a:rPr>
              <a:t> puis </a:t>
            </a:r>
            <a:r>
              <a:rPr lang="fr-FR" sz="1600" b="1" dirty="0">
                <a:solidFill>
                  <a:srgbClr val="FFFF00"/>
                </a:solidFill>
                <a:latin typeface="Calibri" panose="020F0502020204030204" pitchFamily="34" charset="0"/>
                <a:cs typeface="Calibri" panose="020F0502020204030204" pitchFamily="34" charset="0"/>
              </a:rPr>
              <a:t>sociale et professionnelle</a:t>
            </a:r>
            <a:r>
              <a:rPr lang="fr-FR" sz="1600" dirty="0">
                <a:solidFill>
                  <a:srgbClr val="FFFF00"/>
                </a:solidFill>
                <a:latin typeface="Calibri" panose="020F0502020204030204" pitchFamily="34" charset="0"/>
                <a:cs typeface="Calibri" panose="020F0502020204030204" pitchFamily="34" charset="0"/>
              </a:rPr>
              <a:t>.</a:t>
            </a:r>
          </a:p>
          <a:p>
            <a:r>
              <a:rPr lang="fr-FR" sz="1600" dirty="0">
                <a:solidFill>
                  <a:srgbClr val="FFFF00"/>
                </a:solidFill>
                <a:latin typeface="Calibri" panose="020F0502020204030204" pitchFamily="34" charset="0"/>
                <a:cs typeface="Calibri" panose="020F0502020204030204" pitchFamily="34" charset="0"/>
              </a:rPr>
              <a:t>Après l’</a:t>
            </a:r>
            <a:r>
              <a:rPr lang="fr-FR" sz="1600" b="1" dirty="0">
                <a:solidFill>
                  <a:srgbClr val="FFFF00"/>
                </a:solidFill>
                <a:latin typeface="Calibri" panose="020F0502020204030204" pitchFamily="34" charset="0"/>
                <a:cs typeface="Calibri" panose="020F0502020204030204" pitchFamily="34" charset="0"/>
              </a:rPr>
              <a:t>arrêt de sa carrière de coureur </a:t>
            </a:r>
            <a:r>
              <a:rPr lang="fr-FR" sz="1600" dirty="0">
                <a:solidFill>
                  <a:srgbClr val="FFFF00"/>
                </a:solidFill>
                <a:latin typeface="Calibri" panose="020F0502020204030204" pitchFamily="34" charset="0"/>
                <a:cs typeface="Calibri" panose="020F0502020204030204" pitchFamily="34" charset="0"/>
              </a:rPr>
              <a:t>international, Émile participe au Printemps de Prague en 1968. Sa prise de position pour plus de démocratie va provoquer son </a:t>
            </a:r>
            <a:r>
              <a:rPr lang="fr-FR" sz="1600" b="1" dirty="0">
                <a:solidFill>
                  <a:srgbClr val="FFFF00"/>
                </a:solidFill>
                <a:latin typeface="Calibri" panose="020F0502020204030204" pitchFamily="34" charset="0"/>
                <a:cs typeface="Calibri" panose="020F0502020204030204" pitchFamily="34" charset="0"/>
              </a:rPr>
              <a:t>renvoi de l’armée</a:t>
            </a:r>
            <a:r>
              <a:rPr lang="fr-FR" sz="1600" dirty="0">
                <a:solidFill>
                  <a:srgbClr val="FFFF00"/>
                </a:solidFill>
                <a:latin typeface="Calibri" panose="020F0502020204030204" pitchFamily="34" charset="0"/>
                <a:cs typeface="Calibri" panose="020F0502020204030204" pitchFamily="34" charset="0"/>
              </a:rPr>
              <a:t>. </a:t>
            </a:r>
          </a:p>
          <a:p>
            <a:r>
              <a:rPr lang="fr-FR" sz="1600" dirty="0">
                <a:solidFill>
                  <a:srgbClr val="FFFF00"/>
                </a:solidFill>
                <a:latin typeface="Calibri" panose="020F0502020204030204" pitchFamily="34" charset="0"/>
                <a:cs typeface="Calibri" panose="020F0502020204030204" pitchFamily="34" charset="0"/>
              </a:rPr>
              <a:t>Il ne sera réhabilité qu’en 1990.</a:t>
            </a:r>
          </a:p>
        </p:txBody>
      </p:sp>
    </p:spTree>
    <p:extLst>
      <p:ext uri="{BB962C8B-B14F-4D97-AF65-F5344CB8AC3E}">
        <p14:creationId xmlns:p14="http://schemas.microsoft.com/office/powerpoint/2010/main" val="365820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BB3960F-0960-63E8-F34F-AB301F964DF9}"/>
            </a:ext>
          </a:extLst>
        </p:cNvPr>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5374C2C3-A8BC-B517-55F9-7B2DC3275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5" name="ZoneTexte 4">
            <a:extLst>
              <a:ext uri="{FF2B5EF4-FFF2-40B4-BE49-F238E27FC236}">
                <a16:creationId xmlns:a16="http://schemas.microsoft.com/office/drawing/2014/main" id="{A929A69A-9DAD-2615-DD7F-6295D84879CB}"/>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7" name="Rectangle 1">
            <a:extLst>
              <a:ext uri="{FF2B5EF4-FFF2-40B4-BE49-F238E27FC236}">
                <a16:creationId xmlns:a16="http://schemas.microsoft.com/office/drawing/2014/main" id="{5FB1958F-A75C-71ED-4386-7F02CDD4E7A9}"/>
              </a:ext>
            </a:extLst>
          </p:cNvPr>
          <p:cNvSpPr>
            <a:spLocks noChangeArrowheads="1"/>
          </p:cNvSpPr>
          <p:nvPr/>
        </p:nvSpPr>
        <p:spPr bwMode="auto">
          <a:xfrm>
            <a:off x="76942" y="741378"/>
            <a:ext cx="3867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i="0" u="none" strike="noStrike" cap="all" normalizeH="0" dirty="0">
                <a:ln>
                  <a:noFill/>
                </a:ln>
                <a:solidFill>
                  <a:srgbClr val="FF0000"/>
                </a:solidFill>
                <a:effectLst/>
                <a:latin typeface="Arial" panose="020B0604020202020204" pitchFamily="34" charset="0"/>
              </a:rPr>
              <a:t>CONCLUSION</a:t>
            </a:r>
            <a:r>
              <a:rPr kumimoji="0" lang="fr-FR" altLang="fr-FR" b="1" i="0" u="none" strike="noStrike" cap="all" normalizeH="0" dirty="0">
                <a:ln>
                  <a:noFill/>
                </a:ln>
                <a:solidFill>
                  <a:srgbClr val="7030A0"/>
                </a:solidFill>
                <a:effectLst/>
                <a:latin typeface="Arial" panose="020B0604020202020204" pitchFamily="34" charset="0"/>
              </a:rPr>
              <a:t> du  parcours :</a:t>
            </a:r>
          </a:p>
        </p:txBody>
      </p:sp>
      <p:sp>
        <p:nvSpPr>
          <p:cNvPr id="9" name="ZoneTexte 8">
            <a:extLst>
              <a:ext uri="{FF2B5EF4-FFF2-40B4-BE49-F238E27FC236}">
                <a16:creationId xmlns:a16="http://schemas.microsoft.com/office/drawing/2014/main" id="{AEB1ECCF-64AD-58D2-BB75-739A7A6A66F3}"/>
              </a:ext>
            </a:extLst>
          </p:cNvPr>
          <p:cNvSpPr txBox="1"/>
          <p:nvPr/>
        </p:nvSpPr>
        <p:spPr>
          <a:xfrm>
            <a:off x="4447527" y="722010"/>
            <a:ext cx="4740861" cy="369332"/>
          </a:xfrm>
          <a:prstGeom prst="rect">
            <a:avLst/>
          </a:prstGeom>
          <a:noFill/>
        </p:spPr>
        <p:txBody>
          <a:bodyPr wrap="square">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sz="1800" b="0" i="0" u="none" strike="noStrike" cap="none" normalizeH="0" baseline="0" dirty="0">
                <a:ln>
                  <a:noFill/>
                </a:ln>
                <a:solidFill>
                  <a:schemeClr val="tx1"/>
                </a:solidFill>
                <a:effectLst/>
                <a:latin typeface="Arial" panose="020B0604020202020204" pitchFamily="34" charset="0"/>
              </a:rPr>
              <a:t>l’anonymat, la gloire, la marginalisation… </a:t>
            </a:r>
          </a:p>
        </p:txBody>
      </p:sp>
      <p:sp>
        <p:nvSpPr>
          <p:cNvPr id="11" name="ZoneTexte 10">
            <a:extLst>
              <a:ext uri="{FF2B5EF4-FFF2-40B4-BE49-F238E27FC236}">
                <a16:creationId xmlns:a16="http://schemas.microsoft.com/office/drawing/2014/main" id="{8E98564B-8288-34E5-6004-8D7B03E0923F}"/>
              </a:ext>
            </a:extLst>
          </p:cNvPr>
          <p:cNvSpPr txBox="1"/>
          <p:nvPr/>
        </p:nvSpPr>
        <p:spPr>
          <a:xfrm>
            <a:off x="4447527" y="2193809"/>
            <a:ext cx="7001522" cy="369332"/>
          </a:xfrm>
          <a:prstGeom prst="rect">
            <a:avLst/>
          </a:prstGeom>
          <a:noFill/>
        </p:spPr>
        <p:txBody>
          <a:bodyPr wrap="square">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sz="1800" b="0" i="0" u="none" strike="noStrike" cap="none" normalizeH="0" baseline="0" dirty="0">
                <a:ln>
                  <a:noFill/>
                </a:ln>
                <a:solidFill>
                  <a:schemeClr val="tx1"/>
                </a:solidFill>
                <a:effectLst/>
                <a:latin typeface="Arial" panose="020B0604020202020204" pitchFamily="34" charset="0"/>
              </a:rPr>
              <a:t>… tensions entre l’individu et les événements historiques ;</a:t>
            </a:r>
          </a:p>
        </p:txBody>
      </p:sp>
      <p:sp>
        <p:nvSpPr>
          <p:cNvPr id="13" name="ZoneTexte 12">
            <a:extLst>
              <a:ext uri="{FF2B5EF4-FFF2-40B4-BE49-F238E27FC236}">
                <a16:creationId xmlns:a16="http://schemas.microsoft.com/office/drawing/2014/main" id="{7660D797-2B5A-ED85-A34C-8B5B71356E94}"/>
              </a:ext>
            </a:extLst>
          </p:cNvPr>
          <p:cNvSpPr txBox="1"/>
          <p:nvPr/>
        </p:nvSpPr>
        <p:spPr>
          <a:xfrm>
            <a:off x="4447527" y="3656031"/>
            <a:ext cx="7722413" cy="369332"/>
          </a:xfrm>
          <a:prstGeom prst="rect">
            <a:avLst/>
          </a:prstGeom>
          <a:noFill/>
        </p:spPr>
        <p:txBody>
          <a:bodyPr wrap="square">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sz="1800" b="0" i="0" u="none" strike="noStrike" cap="none" normalizeH="0" baseline="0" dirty="0">
                <a:ln>
                  <a:noFill/>
                </a:ln>
                <a:solidFill>
                  <a:schemeClr val="tx1"/>
                </a:solidFill>
                <a:effectLst/>
                <a:latin typeface="Arial" panose="020B0604020202020204" pitchFamily="34" charset="0"/>
              </a:rPr>
              <a:t>le rapport entre le corps et la volonté. </a:t>
            </a:r>
          </a:p>
        </p:txBody>
      </p:sp>
      <p:cxnSp>
        <p:nvCxnSpPr>
          <p:cNvPr id="14" name="Connecteur droit avec flèche 13">
            <a:extLst>
              <a:ext uri="{FF2B5EF4-FFF2-40B4-BE49-F238E27FC236}">
                <a16:creationId xmlns:a16="http://schemas.microsoft.com/office/drawing/2014/main" id="{7A93B19C-5FBA-63C4-ECE7-219E41613E65}"/>
              </a:ext>
            </a:extLst>
          </p:cNvPr>
          <p:cNvCxnSpPr>
            <a:cxnSpLocks/>
          </p:cNvCxnSpPr>
          <p:nvPr/>
        </p:nvCxnSpPr>
        <p:spPr>
          <a:xfrm>
            <a:off x="3784848" y="926044"/>
            <a:ext cx="574089" cy="0"/>
          </a:xfrm>
          <a:prstGeom prst="straightConnector1">
            <a:avLst/>
          </a:prstGeom>
          <a:ln w="762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1" name="ZoneTexte 110">
            <a:extLst>
              <a:ext uri="{FF2B5EF4-FFF2-40B4-BE49-F238E27FC236}">
                <a16:creationId xmlns:a16="http://schemas.microsoft.com/office/drawing/2014/main" id="{386DD9B6-9974-2D0B-BE21-1329AB9F5F36}"/>
              </a:ext>
            </a:extLst>
          </p:cNvPr>
          <p:cNvSpPr txBox="1"/>
          <p:nvPr/>
        </p:nvSpPr>
        <p:spPr>
          <a:xfrm>
            <a:off x="76942" y="383566"/>
            <a:ext cx="7522343"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3 </a:t>
            </a:r>
            <a:r>
              <a:rPr lang="fr-FR" sz="2000" b="1" dirty="0">
                <a:solidFill>
                  <a:schemeClr val="bg2"/>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Étude d’une œuvre complète, </a:t>
            </a:r>
            <a:r>
              <a:rPr lang="fr-FR" sz="1600" b="1" i="1" dirty="0">
                <a:latin typeface="Calibri" panose="020F0502020204030204" pitchFamily="34" charset="0"/>
                <a:cs typeface="Calibri" panose="020F0502020204030204" pitchFamily="34" charset="0"/>
              </a:rPr>
              <a:t>Courir</a:t>
            </a:r>
            <a:r>
              <a:rPr lang="fr-FR" sz="1600" b="1" dirty="0">
                <a:latin typeface="Calibri" panose="020F0502020204030204" pitchFamily="34" charset="0"/>
                <a:cs typeface="Calibri" panose="020F0502020204030204" pitchFamily="34" charset="0"/>
              </a:rPr>
              <a:t>, de Jean ECHENOZ</a:t>
            </a:r>
          </a:p>
        </p:txBody>
      </p:sp>
      <p:grpSp>
        <p:nvGrpSpPr>
          <p:cNvPr id="16" name="Groupe 15">
            <a:extLst>
              <a:ext uri="{FF2B5EF4-FFF2-40B4-BE49-F238E27FC236}">
                <a16:creationId xmlns:a16="http://schemas.microsoft.com/office/drawing/2014/main" id="{A0CD8E00-AFAD-550A-8937-F3A41F552AB2}"/>
              </a:ext>
            </a:extLst>
          </p:cNvPr>
          <p:cNvGrpSpPr/>
          <p:nvPr/>
        </p:nvGrpSpPr>
        <p:grpSpPr>
          <a:xfrm>
            <a:off x="225179" y="1341373"/>
            <a:ext cx="3710726" cy="3290323"/>
            <a:chOff x="660180" y="2745377"/>
            <a:chExt cx="3710726" cy="3290323"/>
          </a:xfrm>
        </p:grpSpPr>
        <p:pic>
          <p:nvPicPr>
            <p:cNvPr id="20" name="Image 19">
              <a:hlinkClick r:id="rId4" action="ppaction://hlinkfile"/>
              <a:extLst>
                <a:ext uri="{FF2B5EF4-FFF2-40B4-BE49-F238E27FC236}">
                  <a16:creationId xmlns:a16="http://schemas.microsoft.com/office/drawing/2014/main" id="{0E702817-4A1F-3D18-5415-B6EF0D1ECA8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24916" y="2987403"/>
              <a:ext cx="628403" cy="628403"/>
            </a:xfrm>
            <a:prstGeom prst="rect">
              <a:avLst/>
            </a:prstGeom>
          </p:spPr>
        </p:pic>
        <p:grpSp>
          <p:nvGrpSpPr>
            <p:cNvPr id="15" name="Groupe 14">
              <a:extLst>
                <a:ext uri="{FF2B5EF4-FFF2-40B4-BE49-F238E27FC236}">
                  <a16:creationId xmlns:a16="http://schemas.microsoft.com/office/drawing/2014/main" id="{30AA59FE-92BD-7A30-6F74-21DF8BCCCE40}"/>
                </a:ext>
              </a:extLst>
            </p:cNvPr>
            <p:cNvGrpSpPr/>
            <p:nvPr/>
          </p:nvGrpSpPr>
          <p:grpSpPr>
            <a:xfrm>
              <a:off x="660180" y="2745377"/>
              <a:ext cx="3710726" cy="3290323"/>
              <a:chOff x="233916" y="1295376"/>
              <a:chExt cx="3710726" cy="3290323"/>
            </a:xfrm>
          </p:grpSpPr>
          <p:pic>
            <p:nvPicPr>
              <p:cNvPr id="2" name="Image 1">
                <a:extLst>
                  <a:ext uri="{FF2B5EF4-FFF2-40B4-BE49-F238E27FC236}">
                    <a16:creationId xmlns:a16="http://schemas.microsoft.com/office/drawing/2014/main" id="{98E01B4C-F912-1D74-6847-A0FDB25E96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916" y="1295376"/>
                <a:ext cx="2318839" cy="3290323"/>
              </a:xfrm>
              <a:prstGeom prst="rect">
                <a:avLst/>
              </a:prstGeom>
            </p:spPr>
          </p:pic>
          <p:sp>
            <p:nvSpPr>
              <p:cNvPr id="6" name="ZoneTexte 5">
                <a:extLst>
                  <a:ext uri="{FF2B5EF4-FFF2-40B4-BE49-F238E27FC236}">
                    <a16:creationId xmlns:a16="http://schemas.microsoft.com/office/drawing/2014/main" id="{74A45925-24B3-DC31-CD96-1697FDD8673F}"/>
                  </a:ext>
                </a:extLst>
              </p:cNvPr>
              <p:cNvSpPr txBox="1"/>
              <p:nvPr/>
            </p:nvSpPr>
            <p:spPr>
              <a:xfrm>
                <a:off x="2547922" y="2178638"/>
                <a:ext cx="1396720" cy="276999"/>
              </a:xfrm>
              <a:prstGeom prst="rect">
                <a:avLst/>
              </a:prstGeom>
              <a:noFill/>
            </p:spPr>
            <p:txBody>
              <a:bodyPr wrap="square">
                <a:spAutoFit/>
              </a:bodyPr>
              <a:lstStyle/>
              <a:p>
                <a:pPr algn="ctr"/>
                <a:r>
                  <a:rPr lang="fr-FR" sz="1200" b="1" dirty="0"/>
                  <a:t>Jerry RICE</a:t>
                </a:r>
              </a:p>
            </p:txBody>
          </p:sp>
          <p:sp>
            <p:nvSpPr>
              <p:cNvPr id="8" name="ZoneTexte 7">
                <a:extLst>
                  <a:ext uri="{FF2B5EF4-FFF2-40B4-BE49-F238E27FC236}">
                    <a16:creationId xmlns:a16="http://schemas.microsoft.com/office/drawing/2014/main" id="{DD65DEDD-15A4-09A0-551B-8FB63BEC2BF8}"/>
                  </a:ext>
                </a:extLst>
              </p:cNvPr>
              <p:cNvSpPr txBox="1"/>
              <p:nvPr/>
            </p:nvSpPr>
            <p:spPr>
              <a:xfrm>
                <a:off x="2645173" y="2397956"/>
                <a:ext cx="1205803" cy="292388"/>
              </a:xfrm>
              <a:prstGeom prst="rect">
                <a:avLst/>
              </a:prstGeom>
              <a:noFill/>
            </p:spPr>
            <p:txBody>
              <a:bodyPr wrap="square" rtlCol="0">
                <a:spAutoFit/>
              </a:bodyPr>
              <a:lstStyle/>
              <a:p>
                <a:pPr algn="ctr"/>
                <a:r>
                  <a:rPr lang="fr-FR" sz="1300" b="1" dirty="0">
                    <a:solidFill>
                      <a:srgbClr val="FF0000"/>
                    </a:solidFill>
                    <a:latin typeface="Calibri" panose="020F0502020204030204" pitchFamily="34" charset="0"/>
                    <a:cs typeface="Calibri" panose="020F0502020204030204" pitchFamily="34" charset="0"/>
                  </a:rPr>
                  <a:t>(1962-?)</a:t>
                </a:r>
              </a:p>
            </p:txBody>
          </p:sp>
          <p:sp>
            <p:nvSpPr>
              <p:cNvPr id="10" name="ZoneTexte 9">
                <a:extLst>
                  <a:ext uri="{FF2B5EF4-FFF2-40B4-BE49-F238E27FC236}">
                    <a16:creationId xmlns:a16="http://schemas.microsoft.com/office/drawing/2014/main" id="{3ABF3ADF-7B9D-FD77-520B-A4DB01FC6551}"/>
                  </a:ext>
                </a:extLst>
              </p:cNvPr>
              <p:cNvSpPr txBox="1"/>
              <p:nvPr/>
            </p:nvSpPr>
            <p:spPr>
              <a:xfrm>
                <a:off x="2570405" y="2582595"/>
                <a:ext cx="1266141" cy="523220"/>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Footballeur américain</a:t>
                </a:r>
                <a:endParaRPr lang="fr-FR" sz="1200" b="1" dirty="0">
                  <a:solidFill>
                    <a:srgbClr val="FFFF00"/>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77998423-4FFC-66F6-82CD-D7BB071AD8D5}"/>
                  </a:ext>
                </a:extLst>
              </p:cNvPr>
              <p:cNvSpPr txBox="1"/>
              <p:nvPr/>
            </p:nvSpPr>
            <p:spPr>
              <a:xfrm>
                <a:off x="2672980" y="1295376"/>
                <a:ext cx="1135247" cy="276999"/>
              </a:xfrm>
              <a:prstGeom prst="rect">
                <a:avLst/>
              </a:prstGeom>
              <a:noFill/>
            </p:spPr>
            <p:txBody>
              <a:bodyPr wrap="none" rtlCol="0">
                <a:spAutoFit/>
              </a:bodyPr>
              <a:lstStyle/>
              <a:p>
                <a:r>
                  <a:rPr lang="fr-FR" sz="1200" b="1" dirty="0">
                    <a:solidFill>
                      <a:schemeClr val="bg1"/>
                    </a:solidFill>
                    <a:latin typeface="Calibri" panose="020F0502020204030204" pitchFamily="34" charset="0"/>
                    <a:cs typeface="Calibri" panose="020F0502020204030204" pitchFamily="34" charset="0"/>
                  </a:rPr>
                  <a:t>42’00’’- 44’17’’</a:t>
                </a:r>
              </a:p>
            </p:txBody>
          </p:sp>
          <p:pic>
            <p:nvPicPr>
              <p:cNvPr id="22" name="Image 21">
                <a:hlinkClick r:id="rId4" action="ppaction://hlinkfile"/>
                <a:extLst>
                  <a:ext uri="{FF2B5EF4-FFF2-40B4-BE49-F238E27FC236}">
                    <a16:creationId xmlns:a16="http://schemas.microsoft.com/office/drawing/2014/main" id="{0951965B-920C-473B-7A41-D5C754D4D4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0392" y="1529965"/>
                <a:ext cx="964927" cy="645776"/>
              </a:xfrm>
              <a:prstGeom prst="rect">
                <a:avLst/>
              </a:prstGeom>
            </p:spPr>
          </p:pic>
          <p:pic>
            <p:nvPicPr>
              <p:cNvPr id="24" name="Image 23">
                <a:extLst>
                  <a:ext uri="{FF2B5EF4-FFF2-40B4-BE49-F238E27FC236}">
                    <a16:creationId xmlns:a16="http://schemas.microsoft.com/office/drawing/2014/main" id="{39AE03A7-6D73-BFD5-B451-1069846AFD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8653" y="3181148"/>
                <a:ext cx="628403" cy="283474"/>
              </a:xfrm>
              <a:prstGeom prst="rect">
                <a:avLst/>
              </a:prstGeom>
            </p:spPr>
          </p:pic>
        </p:grpSp>
      </p:grpSp>
      <p:sp>
        <p:nvSpPr>
          <p:cNvPr id="27" name="ZoneTexte 26">
            <a:extLst>
              <a:ext uri="{FF2B5EF4-FFF2-40B4-BE49-F238E27FC236}">
                <a16:creationId xmlns:a16="http://schemas.microsoft.com/office/drawing/2014/main" id="{62BA0420-948F-1DE9-6F7E-66D72FF3187D}"/>
              </a:ext>
            </a:extLst>
          </p:cNvPr>
          <p:cNvSpPr txBox="1"/>
          <p:nvPr/>
        </p:nvSpPr>
        <p:spPr>
          <a:xfrm>
            <a:off x="4722734" y="1006541"/>
            <a:ext cx="7469266" cy="307777"/>
          </a:xfrm>
          <a:prstGeom prst="rect">
            <a:avLst/>
          </a:prstGeom>
          <a:noFill/>
        </p:spPr>
        <p:txBody>
          <a:bodyPr wrap="square" rtlCol="0">
            <a:spAutoFit/>
          </a:bodyPr>
          <a:lstStyle/>
          <a:p>
            <a:pPr marL="285750" indent="-285750">
              <a:buFont typeface="Wingdings" panose="05000000000000000000" pitchFamily="2" charset="2"/>
              <a:buChar char="q"/>
            </a:pPr>
            <a:r>
              <a:rPr lang="fr-FR" sz="1400" dirty="0">
                <a:solidFill>
                  <a:srgbClr val="FFFF00"/>
                </a:solidFill>
                <a:latin typeface="Calibri" panose="020F0502020204030204" pitchFamily="34" charset="0"/>
                <a:cs typeface="Calibri" panose="020F0502020204030204" pitchFamily="34" charset="0"/>
              </a:rPr>
              <a:t>Émile, un </a:t>
            </a:r>
            <a:r>
              <a:rPr lang="fr-FR" sz="1400" b="1" dirty="0">
                <a:solidFill>
                  <a:srgbClr val="FFFF00"/>
                </a:solidFill>
                <a:latin typeface="Calibri" panose="020F0502020204030204" pitchFamily="34" charset="0"/>
                <a:cs typeface="Calibri" panose="020F0502020204030204" pitchFamily="34" charset="0"/>
              </a:rPr>
              <a:t>antihéros</a:t>
            </a:r>
            <a:r>
              <a:rPr lang="fr-FR" sz="1400" dirty="0">
                <a:solidFill>
                  <a:srgbClr val="FFFF00"/>
                </a:solidFill>
                <a:latin typeface="Calibri" panose="020F0502020204030204" pitchFamily="34" charset="0"/>
                <a:cs typeface="Calibri" panose="020F0502020204030204" pitchFamily="34" charset="0"/>
              </a:rPr>
              <a:t>, sorte de Clark KENT, </a:t>
            </a:r>
            <a:r>
              <a:rPr lang="fr-FR" sz="1400" b="1" dirty="0">
                <a:solidFill>
                  <a:srgbClr val="FFFF00"/>
                </a:solidFill>
                <a:latin typeface="Calibri" panose="020F0502020204030204" pitchFamily="34" charset="0"/>
                <a:cs typeface="Calibri" panose="020F0502020204030204" pitchFamily="34" charset="0"/>
              </a:rPr>
              <a:t>homme ordinaire</a:t>
            </a:r>
            <a:r>
              <a:rPr lang="fr-FR" sz="1400" dirty="0">
                <a:solidFill>
                  <a:srgbClr val="FFFF00"/>
                </a:solidFill>
                <a:latin typeface="Calibri" panose="020F0502020204030204" pitchFamily="34" charset="0"/>
                <a:cs typeface="Calibri" panose="020F0502020204030204" pitchFamily="34" charset="0"/>
              </a:rPr>
              <a:t> qui devient Superman ;</a:t>
            </a:r>
          </a:p>
        </p:txBody>
      </p:sp>
      <p:sp>
        <p:nvSpPr>
          <p:cNvPr id="28" name="ZoneTexte 27">
            <a:extLst>
              <a:ext uri="{FF2B5EF4-FFF2-40B4-BE49-F238E27FC236}">
                <a16:creationId xmlns:a16="http://schemas.microsoft.com/office/drawing/2014/main" id="{78834F92-5226-84BF-5B97-FF17F6E8AD17}"/>
              </a:ext>
            </a:extLst>
          </p:cNvPr>
          <p:cNvSpPr txBox="1"/>
          <p:nvPr/>
        </p:nvSpPr>
        <p:spPr>
          <a:xfrm>
            <a:off x="4722734" y="1267361"/>
            <a:ext cx="7469266" cy="523220"/>
          </a:xfrm>
          <a:prstGeom prst="rect">
            <a:avLst/>
          </a:prstGeom>
          <a:noFill/>
        </p:spPr>
        <p:txBody>
          <a:bodyPr wrap="square" rtlCol="0">
            <a:spAutoFit/>
          </a:bodyPr>
          <a:lstStyle/>
          <a:p>
            <a:pPr marL="285750" indent="-285750">
              <a:buFont typeface="Wingdings" panose="05000000000000000000" pitchFamily="2" charset="2"/>
              <a:buChar char="q"/>
            </a:pPr>
            <a:r>
              <a:rPr lang="fr-FR" sz="1400" dirty="0">
                <a:solidFill>
                  <a:srgbClr val="FFFF00"/>
                </a:solidFill>
                <a:latin typeface="Calibri" panose="020F0502020204030204" pitchFamily="34" charset="0"/>
                <a:cs typeface="Calibri" panose="020F0502020204030204" pitchFamily="34" charset="0"/>
              </a:rPr>
              <a:t>Émile, devient </a:t>
            </a:r>
            <a:r>
              <a:rPr lang="fr-FR" sz="1400" b="1" dirty="0">
                <a:solidFill>
                  <a:srgbClr val="FFFF00"/>
                </a:solidFill>
                <a:latin typeface="Calibri" panose="020F0502020204030204" pitchFamily="34" charset="0"/>
                <a:cs typeface="Calibri" panose="020F0502020204030204" pitchFamily="34" charset="0"/>
              </a:rPr>
              <a:t>Superman </a:t>
            </a:r>
            <a:r>
              <a:rPr lang="fr-FR" sz="1400" dirty="0">
                <a:solidFill>
                  <a:srgbClr val="FFFF00"/>
                </a:solidFill>
                <a:latin typeface="Calibri" panose="020F0502020204030204" pitchFamily="34" charset="0"/>
                <a:cs typeface="Calibri" panose="020F0502020204030204" pitchFamily="34" charset="0"/>
              </a:rPr>
              <a:t>et </a:t>
            </a:r>
            <a:r>
              <a:rPr lang="fr-FR" sz="1400" b="1" dirty="0">
                <a:solidFill>
                  <a:srgbClr val="FFFF00"/>
                </a:solidFill>
                <a:latin typeface="Calibri" panose="020F0502020204030204" pitchFamily="34" charset="0"/>
                <a:cs typeface="Calibri" panose="020F0502020204030204" pitchFamily="34" charset="0"/>
              </a:rPr>
              <a:t>glorieux par la course de fond</a:t>
            </a:r>
            <a:r>
              <a:rPr lang="fr-FR" sz="1400" dirty="0">
                <a:solidFill>
                  <a:srgbClr val="FFFF00"/>
                </a:solidFill>
                <a:latin typeface="Calibri" panose="020F0502020204030204" pitchFamily="34" charset="0"/>
                <a:cs typeface="Calibri" panose="020F0502020204030204" pitchFamily="34" charset="0"/>
              </a:rPr>
              <a:t> avec ses nombreux records et ses performances aux JO d’Helsinki (1952) ;</a:t>
            </a:r>
          </a:p>
        </p:txBody>
      </p:sp>
      <p:sp>
        <p:nvSpPr>
          <p:cNvPr id="29" name="ZoneTexte 28">
            <a:extLst>
              <a:ext uri="{FF2B5EF4-FFF2-40B4-BE49-F238E27FC236}">
                <a16:creationId xmlns:a16="http://schemas.microsoft.com/office/drawing/2014/main" id="{79207032-CB5D-CA96-2B64-4D31648BAB2F}"/>
              </a:ext>
            </a:extLst>
          </p:cNvPr>
          <p:cNvSpPr txBox="1"/>
          <p:nvPr/>
        </p:nvSpPr>
        <p:spPr>
          <a:xfrm>
            <a:off x="4722734" y="1749544"/>
            <a:ext cx="7469266" cy="523220"/>
          </a:xfrm>
          <a:prstGeom prst="rect">
            <a:avLst/>
          </a:prstGeom>
          <a:noFill/>
        </p:spPr>
        <p:txBody>
          <a:bodyPr wrap="square" rtlCol="0">
            <a:spAutoFit/>
          </a:bodyPr>
          <a:lstStyle/>
          <a:p>
            <a:pPr marL="285750" indent="-285750">
              <a:buFont typeface="Wingdings" panose="05000000000000000000" pitchFamily="2" charset="2"/>
              <a:buChar char="q"/>
            </a:pPr>
            <a:r>
              <a:rPr lang="fr-FR" sz="1400" dirty="0">
                <a:solidFill>
                  <a:srgbClr val="FFFF00"/>
                </a:solidFill>
                <a:latin typeface="Calibri" panose="020F0502020204030204" pitchFamily="34" charset="0"/>
                <a:cs typeface="Calibri" panose="020F0502020204030204" pitchFamily="34" charset="0"/>
              </a:rPr>
              <a:t>Émile, devient marginal après le Printemps de Prague qui conjugue sa </a:t>
            </a:r>
            <a:r>
              <a:rPr lang="fr-FR" sz="1400" b="1" dirty="0">
                <a:solidFill>
                  <a:srgbClr val="FFFF00"/>
                </a:solidFill>
                <a:latin typeface="Calibri" panose="020F0502020204030204" pitchFamily="34" charset="0"/>
                <a:cs typeface="Calibri" panose="020F0502020204030204" pitchFamily="34" charset="0"/>
              </a:rPr>
              <a:t>déchéance sportive, naturelle</a:t>
            </a:r>
            <a:r>
              <a:rPr lang="fr-FR" sz="1400" dirty="0">
                <a:solidFill>
                  <a:srgbClr val="FFFF00"/>
                </a:solidFill>
                <a:latin typeface="Calibri" panose="020F0502020204030204" pitchFamily="34" charset="0"/>
                <a:cs typeface="Calibri" panose="020F0502020204030204" pitchFamily="34" charset="0"/>
              </a:rPr>
              <a:t> avec l’âge et une </a:t>
            </a:r>
            <a:r>
              <a:rPr lang="fr-FR" sz="1400" b="1" dirty="0">
                <a:solidFill>
                  <a:srgbClr val="FFFF00"/>
                </a:solidFill>
                <a:latin typeface="Calibri" panose="020F0502020204030204" pitchFamily="34" charset="0"/>
                <a:cs typeface="Calibri" panose="020F0502020204030204" pitchFamily="34" charset="0"/>
              </a:rPr>
              <a:t>défaite personnelle, politique</a:t>
            </a:r>
            <a:r>
              <a:rPr lang="fr-FR" sz="1400" dirty="0">
                <a:solidFill>
                  <a:srgbClr val="FFFF00"/>
                </a:solidFill>
                <a:latin typeface="Calibri" panose="020F0502020204030204" pitchFamily="34" charset="0"/>
                <a:cs typeface="Calibri" panose="020F0502020204030204" pitchFamily="34" charset="0"/>
              </a:rPr>
              <a:t>.</a:t>
            </a:r>
          </a:p>
        </p:txBody>
      </p:sp>
      <p:sp>
        <p:nvSpPr>
          <p:cNvPr id="33" name="ZoneTexte 32">
            <a:extLst>
              <a:ext uri="{FF2B5EF4-FFF2-40B4-BE49-F238E27FC236}">
                <a16:creationId xmlns:a16="http://schemas.microsoft.com/office/drawing/2014/main" id="{48D88014-9432-2052-4844-30D1271E557C}"/>
              </a:ext>
            </a:extLst>
          </p:cNvPr>
          <p:cNvSpPr txBox="1"/>
          <p:nvPr/>
        </p:nvSpPr>
        <p:spPr>
          <a:xfrm>
            <a:off x="4722734" y="2483767"/>
            <a:ext cx="7469266" cy="523220"/>
          </a:xfrm>
          <a:prstGeom prst="rect">
            <a:avLst/>
          </a:prstGeom>
          <a:noFill/>
        </p:spPr>
        <p:txBody>
          <a:bodyPr wrap="square" rtlCol="0">
            <a:spAutoFit/>
          </a:bodyPr>
          <a:lstStyle/>
          <a:p>
            <a:pPr marL="285750" indent="-285750">
              <a:buFont typeface="Wingdings" panose="05000000000000000000" pitchFamily="2" charset="2"/>
              <a:buChar char="q"/>
            </a:pPr>
            <a:r>
              <a:rPr lang="fr-FR" sz="1400" dirty="0">
                <a:solidFill>
                  <a:srgbClr val="FFFF00"/>
                </a:solidFill>
                <a:latin typeface="Calibri" panose="020F0502020204030204" pitchFamily="34" charset="0"/>
                <a:cs typeface="Calibri" panose="020F0502020204030204" pitchFamily="34" charset="0"/>
              </a:rPr>
              <a:t>Émile, double romanesque d’Emil, est d’abord un </a:t>
            </a:r>
            <a:r>
              <a:rPr lang="fr-FR" sz="1400" b="1" dirty="0">
                <a:solidFill>
                  <a:srgbClr val="FFFF00"/>
                </a:solidFill>
                <a:latin typeface="Calibri" panose="020F0502020204030204" pitchFamily="34" charset="0"/>
                <a:cs typeface="Calibri" panose="020F0502020204030204" pitchFamily="34" charset="0"/>
              </a:rPr>
              <a:t>individu anonyme</a:t>
            </a:r>
            <a:r>
              <a:rPr lang="fr-FR" sz="1400" dirty="0">
                <a:solidFill>
                  <a:srgbClr val="FFFF00"/>
                </a:solidFill>
                <a:latin typeface="Calibri" panose="020F0502020204030204" pitchFamily="34" charset="0"/>
                <a:cs typeface="Calibri" panose="020F0502020204030204" pitchFamily="34" charset="0"/>
              </a:rPr>
              <a:t>,  </a:t>
            </a:r>
            <a:r>
              <a:rPr lang="fr-FR" sz="1400" b="1" dirty="0">
                <a:solidFill>
                  <a:srgbClr val="FFFF00"/>
                </a:solidFill>
                <a:latin typeface="Calibri" panose="020F0502020204030204" pitchFamily="34" charset="0"/>
                <a:cs typeface="Calibri" panose="020F0502020204030204" pitchFamily="34" charset="0"/>
              </a:rPr>
              <a:t>contemporain de la seconde Guerre mondiale</a:t>
            </a:r>
            <a:r>
              <a:rPr lang="fr-FR" sz="1400" dirty="0">
                <a:solidFill>
                  <a:srgbClr val="FFFF00"/>
                </a:solidFill>
                <a:latin typeface="Calibri" panose="020F0502020204030204" pitchFamily="34" charset="0"/>
                <a:cs typeface="Calibri" panose="020F0502020204030204" pitchFamily="34" charset="0"/>
              </a:rPr>
              <a:t> ;</a:t>
            </a:r>
          </a:p>
        </p:txBody>
      </p:sp>
      <p:sp>
        <p:nvSpPr>
          <p:cNvPr id="34" name="Rectangle 1">
            <a:extLst>
              <a:ext uri="{FF2B5EF4-FFF2-40B4-BE49-F238E27FC236}">
                <a16:creationId xmlns:a16="http://schemas.microsoft.com/office/drawing/2014/main" id="{31C829FD-4361-903A-7B68-CAD0ACEE2C0F}"/>
              </a:ext>
            </a:extLst>
          </p:cNvPr>
          <p:cNvSpPr>
            <a:spLocks noChangeArrowheads="1"/>
          </p:cNvSpPr>
          <p:nvPr/>
        </p:nvSpPr>
        <p:spPr bwMode="auto">
          <a:xfrm>
            <a:off x="1953087" y="5788097"/>
            <a:ext cx="2142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i="0" u="none" strike="noStrike" cap="all" normalizeH="0" dirty="0">
                <a:ln>
                  <a:noFill/>
                </a:ln>
                <a:solidFill>
                  <a:srgbClr val="FF0000"/>
                </a:solidFill>
                <a:effectLst/>
                <a:latin typeface="Arial" panose="020B0604020202020204" pitchFamily="34" charset="0"/>
              </a:rPr>
              <a:t>CONCLUSION</a:t>
            </a:r>
            <a:r>
              <a:rPr kumimoji="0" lang="fr-FR" altLang="fr-FR" b="1" i="0" u="none" strike="noStrike" cap="all" normalizeH="0" dirty="0">
                <a:ln>
                  <a:noFill/>
                </a:ln>
                <a:solidFill>
                  <a:srgbClr val="7030A0"/>
                </a:solidFill>
                <a:effectLst/>
                <a:latin typeface="Arial" panose="020B0604020202020204" pitchFamily="34" charset="0"/>
              </a:rPr>
              <a:t>  </a:t>
            </a:r>
            <a:r>
              <a:rPr kumimoji="0" lang="fr-FR" altLang="fr-FR" b="1" i="0" u="none" strike="noStrike" cap="all" normalizeH="0" dirty="0">
                <a:ln>
                  <a:noFill/>
                </a:ln>
                <a:solidFill>
                  <a:srgbClr val="FF0000"/>
                </a:solidFill>
                <a:effectLst/>
                <a:latin typeface="Arial" panose="020B0604020202020204" pitchFamily="34" charset="0"/>
              </a:rPr>
              <a:t>:</a:t>
            </a:r>
          </a:p>
        </p:txBody>
      </p:sp>
      <p:cxnSp>
        <p:nvCxnSpPr>
          <p:cNvPr id="43" name="Connecteur droit avec flèche 42">
            <a:extLst>
              <a:ext uri="{FF2B5EF4-FFF2-40B4-BE49-F238E27FC236}">
                <a16:creationId xmlns:a16="http://schemas.microsoft.com/office/drawing/2014/main" id="{B832F757-66A1-AFCF-6353-18B59432F2B0}"/>
              </a:ext>
            </a:extLst>
          </p:cNvPr>
          <p:cNvCxnSpPr>
            <a:cxnSpLocks/>
          </p:cNvCxnSpPr>
          <p:nvPr/>
        </p:nvCxnSpPr>
        <p:spPr>
          <a:xfrm>
            <a:off x="3935905" y="5972763"/>
            <a:ext cx="574089" cy="0"/>
          </a:xfrm>
          <a:prstGeom prst="straightConnector1">
            <a:avLst/>
          </a:prstGeom>
          <a:ln w="762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553D50E4-D185-E2B0-5EDA-168E45B5630A}"/>
              </a:ext>
            </a:extLst>
          </p:cNvPr>
          <p:cNvSpPr txBox="1"/>
          <p:nvPr/>
        </p:nvSpPr>
        <p:spPr>
          <a:xfrm>
            <a:off x="4722734" y="2933244"/>
            <a:ext cx="7469266" cy="523220"/>
          </a:xfrm>
          <a:prstGeom prst="rect">
            <a:avLst/>
          </a:prstGeom>
          <a:noFill/>
        </p:spPr>
        <p:txBody>
          <a:bodyPr wrap="square">
            <a:spAutoFit/>
          </a:bodyPr>
          <a:lstStyle/>
          <a:p>
            <a:pPr marL="285750" indent="-285750">
              <a:buFont typeface="Wingdings" panose="05000000000000000000" pitchFamily="2" charset="2"/>
              <a:buChar char="q"/>
            </a:pPr>
            <a:r>
              <a:rPr lang="fr-FR" sz="1400" dirty="0">
                <a:solidFill>
                  <a:srgbClr val="FFFF00"/>
                </a:solidFill>
                <a:latin typeface="Calibri" panose="020F0502020204030204" pitchFamily="34" charset="0"/>
                <a:cs typeface="Calibri" panose="020F0502020204030204" pitchFamily="34" charset="0"/>
              </a:rPr>
              <a:t>Ensuite, dans l’armée tchécoslovaque, il perd son individualité et </a:t>
            </a:r>
            <a:r>
              <a:rPr lang="fr-FR" sz="1400" b="1" dirty="0">
                <a:solidFill>
                  <a:srgbClr val="FFFF00"/>
                </a:solidFill>
                <a:latin typeface="Calibri" panose="020F0502020204030204" pitchFamily="34" charset="0"/>
                <a:cs typeface="Calibri" panose="020F0502020204030204" pitchFamily="34" charset="0"/>
              </a:rPr>
              <a:t>représente l’idéal communiste des pays de l’Est</a:t>
            </a:r>
            <a:r>
              <a:rPr lang="fr-FR" sz="1400" dirty="0">
                <a:solidFill>
                  <a:srgbClr val="FFFF00"/>
                </a:solidFill>
                <a:latin typeface="Calibri" panose="020F0502020204030204" pitchFamily="34" charset="0"/>
                <a:cs typeface="Calibri" panose="020F0502020204030204" pitchFamily="34" charset="0"/>
              </a:rPr>
              <a:t> en étant un </a:t>
            </a:r>
            <a:r>
              <a:rPr lang="fr-FR" sz="1400" b="1" dirty="0">
                <a:solidFill>
                  <a:srgbClr val="FFFF00"/>
                </a:solidFill>
                <a:latin typeface="Calibri" panose="020F0502020204030204" pitchFamily="34" charset="0"/>
                <a:cs typeface="Calibri" panose="020F0502020204030204" pitchFamily="34" charset="0"/>
              </a:rPr>
              <a:t>objet de propagande</a:t>
            </a:r>
            <a:r>
              <a:rPr lang="fr-FR" sz="1400" dirty="0">
                <a:solidFill>
                  <a:srgbClr val="FFFF00"/>
                </a:solidFill>
                <a:latin typeface="Calibri" panose="020F0502020204030204" pitchFamily="34" charset="0"/>
                <a:cs typeface="Calibri" panose="020F0502020204030204" pitchFamily="34" charset="0"/>
              </a:rPr>
              <a:t> ;</a:t>
            </a:r>
          </a:p>
        </p:txBody>
      </p:sp>
      <p:sp>
        <p:nvSpPr>
          <p:cNvPr id="50" name="ZoneTexte 49">
            <a:extLst>
              <a:ext uri="{FF2B5EF4-FFF2-40B4-BE49-F238E27FC236}">
                <a16:creationId xmlns:a16="http://schemas.microsoft.com/office/drawing/2014/main" id="{E9402EFE-B439-40A2-D5F3-49681C750E3F}"/>
              </a:ext>
            </a:extLst>
          </p:cNvPr>
          <p:cNvSpPr txBox="1"/>
          <p:nvPr/>
        </p:nvSpPr>
        <p:spPr>
          <a:xfrm>
            <a:off x="4689026" y="5811029"/>
            <a:ext cx="7502974" cy="523220"/>
          </a:xfrm>
          <a:prstGeom prst="rect">
            <a:avLst/>
          </a:prstGeom>
          <a:noFill/>
        </p:spPr>
        <p:txBody>
          <a:bodyPr wrap="square" rtlCol="0">
            <a:spAutoFit/>
          </a:bodyPr>
          <a:lstStyle/>
          <a:p>
            <a:pPr marL="285750" indent="-285750">
              <a:buFont typeface="Wingdings" panose="05000000000000000000" pitchFamily="2" charset="2"/>
              <a:buChar char="q"/>
            </a:pPr>
            <a:r>
              <a:rPr lang="fr-FR" sz="1400" dirty="0">
                <a:solidFill>
                  <a:srgbClr val="FFFF00"/>
                </a:solidFill>
                <a:latin typeface="Calibri" panose="020F0502020204030204" pitchFamily="34" charset="0"/>
                <a:cs typeface="Calibri" panose="020F0502020204030204" pitchFamily="34" charset="0"/>
              </a:rPr>
              <a:t>Dans une </a:t>
            </a:r>
            <a:r>
              <a:rPr lang="fr-FR" sz="1400" b="1" dirty="0">
                <a:solidFill>
                  <a:srgbClr val="FFFF00"/>
                </a:solidFill>
                <a:latin typeface="Calibri" panose="020F0502020204030204" pitchFamily="34" charset="0"/>
                <a:cs typeface="Calibri" panose="020F0502020204030204" pitchFamily="34" charset="0"/>
              </a:rPr>
              <a:t>fiction biographique</a:t>
            </a:r>
            <a:r>
              <a:rPr lang="fr-FR" sz="1400" dirty="0">
                <a:solidFill>
                  <a:srgbClr val="FFFF00"/>
                </a:solidFill>
                <a:latin typeface="Calibri" panose="020F0502020204030204" pitchFamily="34" charset="0"/>
                <a:cs typeface="Calibri" panose="020F0502020204030204" pitchFamily="34" charset="0"/>
              </a:rPr>
              <a:t> ou le « biopic » au cinéma, on additionne le </a:t>
            </a:r>
            <a:r>
              <a:rPr lang="fr-FR" sz="1400" b="1" dirty="0">
                <a:solidFill>
                  <a:srgbClr val="FFFF00"/>
                </a:solidFill>
                <a:latin typeface="Calibri" panose="020F0502020204030204" pitchFamily="34" charset="0"/>
                <a:cs typeface="Calibri" panose="020F0502020204030204" pitchFamily="34" charset="0"/>
              </a:rPr>
              <a:t>« vrai »</a:t>
            </a:r>
            <a:r>
              <a:rPr lang="fr-FR" sz="1400" dirty="0">
                <a:solidFill>
                  <a:srgbClr val="FFFF00"/>
                </a:solidFill>
                <a:latin typeface="Calibri" panose="020F0502020204030204" pitchFamily="34" charset="0"/>
                <a:cs typeface="Calibri" panose="020F0502020204030204" pitchFamily="34" charset="0"/>
              </a:rPr>
              <a:t> au </a:t>
            </a:r>
            <a:r>
              <a:rPr lang="fr-FR" sz="1400" b="1" dirty="0">
                <a:solidFill>
                  <a:srgbClr val="FFFF00"/>
                </a:solidFill>
                <a:latin typeface="Calibri" panose="020F0502020204030204" pitchFamily="34" charset="0"/>
                <a:cs typeface="Calibri" panose="020F0502020204030204" pitchFamily="34" charset="0"/>
              </a:rPr>
              <a:t>« vraisemblable »</a:t>
            </a:r>
            <a:r>
              <a:rPr lang="fr-FR" sz="1400" dirty="0">
                <a:solidFill>
                  <a:srgbClr val="FFFF00"/>
                </a:solidFill>
                <a:latin typeface="Calibri" panose="020F0502020204030204" pitchFamily="34" charset="0"/>
                <a:cs typeface="Calibri" panose="020F0502020204030204" pitchFamily="34" charset="0"/>
              </a:rPr>
              <a:t> (le « faux ») et au </a:t>
            </a:r>
            <a:r>
              <a:rPr lang="fr-FR" sz="1400" b="1" dirty="0">
                <a:solidFill>
                  <a:srgbClr val="FFFF00"/>
                </a:solidFill>
                <a:latin typeface="Calibri" panose="020F0502020204030204" pitchFamily="34" charset="0"/>
                <a:cs typeface="Calibri" panose="020F0502020204030204" pitchFamily="34" charset="0"/>
              </a:rPr>
              <a:t>« légendaire » </a:t>
            </a:r>
            <a:r>
              <a:rPr lang="fr-FR" sz="1400" dirty="0">
                <a:solidFill>
                  <a:srgbClr val="FFFF00"/>
                </a:solidFill>
                <a:latin typeface="Calibri" panose="020F0502020204030204" pitchFamily="34" charset="0"/>
                <a:cs typeface="Calibri" panose="020F0502020204030204" pitchFamily="34" charset="0"/>
              </a:rPr>
              <a:t>(« mélange de vrai et de faux ») ;</a:t>
            </a:r>
          </a:p>
        </p:txBody>
      </p:sp>
      <p:sp>
        <p:nvSpPr>
          <p:cNvPr id="52" name="ZoneTexte 51">
            <a:extLst>
              <a:ext uri="{FF2B5EF4-FFF2-40B4-BE49-F238E27FC236}">
                <a16:creationId xmlns:a16="http://schemas.microsoft.com/office/drawing/2014/main" id="{ED937F97-06F1-A9B4-A642-F470F5461CF0}"/>
              </a:ext>
            </a:extLst>
          </p:cNvPr>
          <p:cNvSpPr txBox="1"/>
          <p:nvPr/>
        </p:nvSpPr>
        <p:spPr>
          <a:xfrm>
            <a:off x="4689026" y="6282758"/>
            <a:ext cx="7469266" cy="523220"/>
          </a:xfrm>
          <a:prstGeom prst="rect">
            <a:avLst/>
          </a:prstGeom>
          <a:noFill/>
        </p:spPr>
        <p:txBody>
          <a:bodyPr wrap="square">
            <a:spAutoFit/>
          </a:bodyPr>
          <a:lstStyle/>
          <a:p>
            <a:pPr marL="285750" indent="-285750">
              <a:buFont typeface="Wingdings" panose="05000000000000000000" pitchFamily="2" charset="2"/>
              <a:buChar char="q"/>
            </a:pPr>
            <a:r>
              <a:rPr lang="fr-FR" sz="1400" dirty="0">
                <a:solidFill>
                  <a:srgbClr val="FFFF00"/>
                </a:solidFill>
                <a:latin typeface="Calibri" panose="020F0502020204030204" pitchFamily="34" charset="0"/>
                <a:cs typeface="Calibri" panose="020F0502020204030204" pitchFamily="34" charset="0"/>
              </a:rPr>
              <a:t>Dans le roman </a:t>
            </a:r>
            <a:r>
              <a:rPr lang="fr-FR" sz="1400" i="1" dirty="0">
                <a:solidFill>
                  <a:srgbClr val="FFFF00"/>
                </a:solidFill>
                <a:latin typeface="Calibri" panose="020F0502020204030204" pitchFamily="34" charset="0"/>
                <a:cs typeface="Calibri" panose="020F0502020204030204" pitchFamily="34" charset="0"/>
              </a:rPr>
              <a:t>Courir</a:t>
            </a:r>
            <a:r>
              <a:rPr lang="fr-FR" sz="1400" dirty="0">
                <a:solidFill>
                  <a:srgbClr val="FFFF00"/>
                </a:solidFill>
                <a:latin typeface="Calibri" panose="020F0502020204030204" pitchFamily="34" charset="0"/>
                <a:cs typeface="Calibri" panose="020F0502020204030204" pitchFamily="34" charset="0"/>
              </a:rPr>
              <a:t>, d’où son nom, la vie d’Emil ne semble qu’une </a:t>
            </a:r>
            <a:r>
              <a:rPr lang="fr-FR" sz="1400" b="1" dirty="0">
                <a:solidFill>
                  <a:srgbClr val="FFFF00"/>
                </a:solidFill>
                <a:latin typeface="Calibri" panose="020F0502020204030204" pitchFamily="34" charset="0"/>
                <a:cs typeface="Calibri" panose="020F0502020204030204" pitchFamily="34" charset="0"/>
              </a:rPr>
              <a:t>fuite en avant</a:t>
            </a:r>
            <a:r>
              <a:rPr lang="fr-FR" sz="1400" dirty="0">
                <a:solidFill>
                  <a:srgbClr val="FFFF00"/>
                </a:solidFill>
                <a:latin typeface="Calibri" panose="020F0502020204030204" pitchFamily="34" charset="0"/>
                <a:cs typeface="Calibri" panose="020F0502020204030204" pitchFamily="34" charset="0"/>
              </a:rPr>
              <a:t>, sur la piste comme dans la vie.</a:t>
            </a:r>
          </a:p>
        </p:txBody>
      </p:sp>
      <p:sp>
        <p:nvSpPr>
          <p:cNvPr id="53" name="ZoneTexte 52">
            <a:extLst>
              <a:ext uri="{FF2B5EF4-FFF2-40B4-BE49-F238E27FC236}">
                <a16:creationId xmlns:a16="http://schemas.microsoft.com/office/drawing/2014/main" id="{C4A2222E-2B51-A912-D228-BFB7E2585C5F}"/>
              </a:ext>
            </a:extLst>
          </p:cNvPr>
          <p:cNvSpPr txBox="1"/>
          <p:nvPr/>
        </p:nvSpPr>
        <p:spPr>
          <a:xfrm>
            <a:off x="4722734" y="3418239"/>
            <a:ext cx="7469266" cy="307777"/>
          </a:xfrm>
          <a:prstGeom prst="rect">
            <a:avLst/>
          </a:prstGeom>
          <a:noFill/>
        </p:spPr>
        <p:txBody>
          <a:bodyPr wrap="square">
            <a:spAutoFit/>
          </a:bodyPr>
          <a:lstStyle/>
          <a:p>
            <a:pPr marL="285750" indent="-285750">
              <a:buFont typeface="Wingdings" panose="05000000000000000000" pitchFamily="2" charset="2"/>
              <a:buChar char="q"/>
            </a:pPr>
            <a:r>
              <a:rPr lang="fr-FR" sz="1400" dirty="0">
                <a:solidFill>
                  <a:srgbClr val="FFFF00"/>
                </a:solidFill>
                <a:latin typeface="Calibri" panose="020F0502020204030204" pitchFamily="34" charset="0"/>
                <a:cs typeface="Calibri" panose="020F0502020204030204" pitchFamily="34" charset="0"/>
              </a:rPr>
              <a:t>Avant d’être </a:t>
            </a:r>
            <a:r>
              <a:rPr lang="fr-FR" sz="1400" b="1" dirty="0">
                <a:solidFill>
                  <a:srgbClr val="FFFF00"/>
                </a:solidFill>
                <a:latin typeface="Calibri" panose="020F0502020204030204" pitchFamily="34" charset="0"/>
                <a:cs typeface="Calibri" panose="020F0502020204030204" pitchFamily="34" charset="0"/>
              </a:rPr>
              <a:t>déchu, renvoyé à l’anonymat</a:t>
            </a:r>
            <a:r>
              <a:rPr lang="fr-FR" sz="1400" dirty="0">
                <a:solidFill>
                  <a:srgbClr val="FFFF00"/>
                </a:solidFill>
                <a:latin typeface="Calibri" panose="020F0502020204030204" pitchFamily="34" charset="0"/>
                <a:cs typeface="Calibri" panose="020F0502020204030204" pitchFamily="34" charset="0"/>
              </a:rPr>
              <a:t>, après 1968 et le Printemps de Prague.</a:t>
            </a:r>
          </a:p>
        </p:txBody>
      </p:sp>
      <p:sp>
        <p:nvSpPr>
          <p:cNvPr id="55" name="ZoneTexte 54">
            <a:extLst>
              <a:ext uri="{FF2B5EF4-FFF2-40B4-BE49-F238E27FC236}">
                <a16:creationId xmlns:a16="http://schemas.microsoft.com/office/drawing/2014/main" id="{2AB5CF3B-70BB-4FA3-5015-7FEB4451536C}"/>
              </a:ext>
            </a:extLst>
          </p:cNvPr>
          <p:cNvSpPr txBox="1"/>
          <p:nvPr/>
        </p:nvSpPr>
        <p:spPr>
          <a:xfrm>
            <a:off x="4722734" y="3929724"/>
            <a:ext cx="7469266" cy="738664"/>
          </a:xfrm>
          <a:prstGeom prst="rect">
            <a:avLst/>
          </a:prstGeom>
          <a:noFill/>
        </p:spPr>
        <p:txBody>
          <a:bodyPr wrap="square" rtlCol="0">
            <a:spAutoFit/>
          </a:bodyPr>
          <a:lstStyle/>
          <a:p>
            <a:pPr marL="285750" indent="-285750">
              <a:buFont typeface="Wingdings" panose="05000000000000000000" pitchFamily="2" charset="2"/>
              <a:buChar char="q"/>
            </a:pPr>
            <a:r>
              <a:rPr lang="fr-FR" sz="1400" dirty="0">
                <a:solidFill>
                  <a:srgbClr val="FFFF00"/>
                </a:solidFill>
                <a:latin typeface="Calibri" panose="020F0502020204030204" pitchFamily="34" charset="0"/>
                <a:cs typeface="Calibri" panose="020F0502020204030204" pitchFamily="34" charset="0"/>
              </a:rPr>
              <a:t>Emil cherche à </a:t>
            </a:r>
            <a:r>
              <a:rPr lang="fr-FR" sz="1400" b="1" dirty="0">
                <a:solidFill>
                  <a:srgbClr val="FFFF00"/>
                </a:solidFill>
                <a:latin typeface="Calibri" panose="020F0502020204030204" pitchFamily="34" charset="0"/>
                <a:cs typeface="Calibri" panose="020F0502020204030204" pitchFamily="34" charset="0"/>
              </a:rPr>
              <a:t>discipliner son corps</a:t>
            </a:r>
            <a:r>
              <a:rPr lang="fr-FR" sz="1400" dirty="0">
                <a:solidFill>
                  <a:srgbClr val="FFFF00"/>
                </a:solidFill>
                <a:latin typeface="Calibri" panose="020F0502020204030204" pitchFamily="34" charset="0"/>
                <a:cs typeface="Calibri" panose="020F0502020204030204" pitchFamily="34" charset="0"/>
              </a:rPr>
              <a:t>, ce qui passe par des </a:t>
            </a:r>
            <a:r>
              <a:rPr lang="fr-FR" sz="1400" b="1" dirty="0">
                <a:solidFill>
                  <a:srgbClr val="FFFF00"/>
                </a:solidFill>
                <a:latin typeface="Calibri" panose="020F0502020204030204" pitchFamily="34" charset="0"/>
                <a:cs typeface="Calibri" panose="020F0502020204030204" pitchFamily="34" charset="0"/>
              </a:rPr>
              <a:t>phases d’entrainement intenses et répétées</a:t>
            </a:r>
            <a:r>
              <a:rPr lang="fr-FR" sz="1400" dirty="0">
                <a:solidFill>
                  <a:srgbClr val="FFFF00"/>
                </a:solidFill>
                <a:latin typeface="Calibri" panose="020F0502020204030204" pitchFamily="34" charset="0"/>
                <a:cs typeface="Calibri" panose="020F0502020204030204" pitchFamily="34" charset="0"/>
              </a:rPr>
              <a:t>, caractéristiques d’un athlète de haut niveau : « Un jour on calculera que, rien qu'en s'entraînant, Emile aura couru trois fois le tour de la Terre. » </a:t>
            </a:r>
            <a:r>
              <a:rPr lang="fr-FR" sz="1400" b="1" dirty="0">
                <a:solidFill>
                  <a:srgbClr val="00B0F0"/>
                </a:solidFill>
                <a:latin typeface="Calibri" panose="020F0502020204030204" pitchFamily="34" charset="0"/>
                <a:cs typeface="Calibri" panose="020F0502020204030204" pitchFamily="34" charset="0"/>
              </a:rPr>
              <a:t>p. 49</a:t>
            </a:r>
            <a:r>
              <a:rPr lang="fr-FR" sz="1400" dirty="0">
                <a:solidFill>
                  <a:srgbClr val="FFFF00"/>
                </a:solidFill>
                <a:latin typeface="Calibri" panose="020F0502020204030204" pitchFamily="34" charset="0"/>
                <a:cs typeface="Calibri" panose="020F0502020204030204" pitchFamily="34" charset="0"/>
              </a:rPr>
              <a:t> ;</a:t>
            </a:r>
          </a:p>
        </p:txBody>
      </p:sp>
      <p:sp>
        <p:nvSpPr>
          <p:cNvPr id="56" name="ZoneTexte 55">
            <a:extLst>
              <a:ext uri="{FF2B5EF4-FFF2-40B4-BE49-F238E27FC236}">
                <a16:creationId xmlns:a16="http://schemas.microsoft.com/office/drawing/2014/main" id="{666E6096-3CB0-A21F-1EAE-5FAECB5AD785}"/>
              </a:ext>
            </a:extLst>
          </p:cNvPr>
          <p:cNvSpPr txBox="1"/>
          <p:nvPr/>
        </p:nvSpPr>
        <p:spPr>
          <a:xfrm>
            <a:off x="4722734" y="4602331"/>
            <a:ext cx="7469266" cy="523220"/>
          </a:xfrm>
          <a:prstGeom prst="rect">
            <a:avLst/>
          </a:prstGeom>
          <a:noFill/>
        </p:spPr>
        <p:txBody>
          <a:bodyPr wrap="square" rtlCol="0">
            <a:spAutoFit/>
          </a:bodyPr>
          <a:lstStyle/>
          <a:p>
            <a:pPr marL="285750" indent="-285750">
              <a:buFont typeface="Wingdings" panose="05000000000000000000" pitchFamily="2" charset="2"/>
              <a:buChar char="q"/>
            </a:pPr>
            <a:r>
              <a:rPr lang="fr-FR" sz="1400" dirty="0">
                <a:solidFill>
                  <a:srgbClr val="FFFF00"/>
                </a:solidFill>
                <a:latin typeface="Calibri" panose="020F0502020204030204" pitchFamily="34" charset="0"/>
                <a:cs typeface="Calibri" panose="020F0502020204030204" pitchFamily="34" charset="0"/>
              </a:rPr>
              <a:t>Son </a:t>
            </a:r>
            <a:r>
              <a:rPr lang="fr-FR" sz="1400" b="1" dirty="0">
                <a:solidFill>
                  <a:srgbClr val="FFFF00"/>
                </a:solidFill>
                <a:latin typeface="Calibri" panose="020F0502020204030204" pitchFamily="34" charset="0"/>
                <a:cs typeface="Calibri" panose="020F0502020204030204" pitchFamily="34" charset="0"/>
              </a:rPr>
              <a:t>esprit</a:t>
            </a:r>
            <a:r>
              <a:rPr lang="fr-FR" sz="1400" dirty="0">
                <a:solidFill>
                  <a:srgbClr val="FFFF00"/>
                </a:solidFill>
                <a:latin typeface="Calibri" panose="020F0502020204030204" pitchFamily="34" charset="0"/>
                <a:cs typeface="Calibri" panose="020F0502020204030204" pitchFamily="34" charset="0"/>
              </a:rPr>
              <a:t> est constamment </a:t>
            </a:r>
            <a:r>
              <a:rPr lang="fr-FR" sz="1400" b="1" dirty="0">
                <a:solidFill>
                  <a:srgbClr val="FFFF00"/>
                </a:solidFill>
                <a:latin typeface="Calibri" panose="020F0502020204030204" pitchFamily="34" charset="0"/>
                <a:cs typeface="Calibri" panose="020F0502020204030204" pitchFamily="34" charset="0"/>
              </a:rPr>
              <a:t>orienté vers la performance</a:t>
            </a:r>
            <a:r>
              <a:rPr lang="fr-FR" sz="1400" dirty="0">
                <a:solidFill>
                  <a:srgbClr val="FFFF00"/>
                </a:solidFill>
                <a:latin typeface="Calibri" panose="020F0502020204030204" pitchFamily="34" charset="0"/>
                <a:cs typeface="Calibri" panose="020F0502020204030204" pitchFamily="34" charset="0"/>
              </a:rPr>
              <a:t>, sans autre considération pour le style ou pour les autres, détracteurs, conseilleurs,... Il suit son instinct, ses convictions ;</a:t>
            </a:r>
          </a:p>
        </p:txBody>
      </p:sp>
      <p:sp>
        <p:nvSpPr>
          <p:cNvPr id="61" name="ZoneTexte 60">
            <a:extLst>
              <a:ext uri="{FF2B5EF4-FFF2-40B4-BE49-F238E27FC236}">
                <a16:creationId xmlns:a16="http://schemas.microsoft.com/office/drawing/2014/main" id="{92E44250-963E-4843-A754-762F0EE20C37}"/>
              </a:ext>
            </a:extLst>
          </p:cNvPr>
          <p:cNvSpPr txBox="1"/>
          <p:nvPr/>
        </p:nvSpPr>
        <p:spPr>
          <a:xfrm>
            <a:off x="4705880" y="5055204"/>
            <a:ext cx="7469266" cy="738664"/>
          </a:xfrm>
          <a:prstGeom prst="rect">
            <a:avLst/>
          </a:prstGeom>
          <a:noFill/>
        </p:spPr>
        <p:txBody>
          <a:bodyPr wrap="square" rtlCol="0">
            <a:spAutoFit/>
          </a:bodyPr>
          <a:lstStyle/>
          <a:p>
            <a:pPr marL="285750" indent="-285750">
              <a:buFont typeface="Wingdings" panose="05000000000000000000" pitchFamily="2" charset="2"/>
              <a:buChar char="q"/>
            </a:pPr>
            <a:r>
              <a:rPr lang="fr-FR" sz="1400" dirty="0">
                <a:solidFill>
                  <a:srgbClr val="FFFF00"/>
                </a:solidFill>
                <a:latin typeface="Calibri" panose="020F0502020204030204" pitchFamily="34" charset="0"/>
                <a:cs typeface="Calibri" panose="020F0502020204030204" pitchFamily="34" charset="0"/>
              </a:rPr>
              <a:t>La </a:t>
            </a:r>
            <a:r>
              <a:rPr lang="fr-FR" sz="1400" b="1" dirty="0">
                <a:solidFill>
                  <a:srgbClr val="FFFF00"/>
                </a:solidFill>
                <a:latin typeface="Calibri" panose="020F0502020204030204" pitchFamily="34" charset="0"/>
                <a:cs typeface="Calibri" panose="020F0502020204030204" pitchFamily="34" charset="0"/>
              </a:rPr>
              <a:t>douleur</a:t>
            </a:r>
            <a:r>
              <a:rPr lang="fr-FR" sz="1400" dirty="0">
                <a:solidFill>
                  <a:srgbClr val="FFFF00"/>
                </a:solidFill>
                <a:latin typeface="Calibri" panose="020F0502020204030204" pitchFamily="34" charset="0"/>
                <a:cs typeface="Calibri" panose="020F0502020204030204" pitchFamily="34" charset="0"/>
              </a:rPr>
              <a:t> qui déforme souvent son visage exprime-t-elle une </a:t>
            </a:r>
            <a:r>
              <a:rPr lang="fr-FR" sz="1400" b="1" dirty="0">
                <a:solidFill>
                  <a:srgbClr val="FFFF00"/>
                </a:solidFill>
                <a:latin typeface="Calibri" panose="020F0502020204030204" pitchFamily="34" charset="0"/>
                <a:cs typeface="Calibri" panose="020F0502020204030204" pitchFamily="34" charset="0"/>
              </a:rPr>
              <a:t>forme de masochisme ?</a:t>
            </a:r>
            <a:r>
              <a:rPr lang="fr-FR" sz="1400" dirty="0">
                <a:solidFill>
                  <a:srgbClr val="FFFF00"/>
                </a:solidFill>
                <a:latin typeface="Calibri" panose="020F0502020204030204" pitchFamily="34" charset="0"/>
                <a:cs typeface="Calibri" panose="020F0502020204030204" pitchFamily="34" charset="0"/>
              </a:rPr>
              <a:t>  : </a:t>
            </a:r>
            <a:br>
              <a:rPr lang="fr-FR" sz="1400" dirty="0">
                <a:solidFill>
                  <a:srgbClr val="FFFF00"/>
                </a:solidFill>
                <a:latin typeface="Calibri" panose="020F0502020204030204" pitchFamily="34" charset="0"/>
                <a:cs typeface="Calibri" panose="020F0502020204030204" pitchFamily="34" charset="0"/>
              </a:rPr>
            </a:br>
            <a:r>
              <a:rPr lang="fr-FR" sz="1400" dirty="0">
                <a:solidFill>
                  <a:srgbClr val="FFFF00"/>
                </a:solidFill>
                <a:latin typeface="Calibri" panose="020F0502020204030204" pitchFamily="34" charset="0"/>
                <a:cs typeface="Calibri" panose="020F0502020204030204" pitchFamily="34" charset="0"/>
              </a:rPr>
              <a:t>« Faire marcher la machine, l'améliorer sans cesse et lui extorquer des résultats, il n'y a que ça qui compte et sans doute est-ce pour ça que, franchement, il n'est pas beau à voir. »  </a:t>
            </a:r>
            <a:r>
              <a:rPr lang="fr-FR" sz="1400" b="1" dirty="0">
                <a:solidFill>
                  <a:srgbClr val="00B0F0"/>
                </a:solidFill>
                <a:latin typeface="Calibri" panose="020F0502020204030204" pitchFamily="34" charset="0"/>
                <a:cs typeface="Calibri" panose="020F0502020204030204" pitchFamily="34" charset="0"/>
              </a:rPr>
              <a:t>p. 49</a:t>
            </a:r>
            <a:r>
              <a:rPr lang="fr-FR" sz="1400" dirty="0">
                <a:solidFill>
                  <a:srgbClr val="FFFF00"/>
                </a:solidFill>
                <a:latin typeface="Calibri" panose="020F0502020204030204" pitchFamily="34" charset="0"/>
                <a:cs typeface="Calibri" panose="020F0502020204030204" pitchFamily="34" charset="0"/>
              </a:rPr>
              <a:t> ;</a:t>
            </a:r>
          </a:p>
        </p:txBody>
      </p:sp>
      <p:sp>
        <p:nvSpPr>
          <p:cNvPr id="62" name="ZoneTexte 61">
            <a:extLst>
              <a:ext uri="{FF2B5EF4-FFF2-40B4-BE49-F238E27FC236}">
                <a16:creationId xmlns:a16="http://schemas.microsoft.com/office/drawing/2014/main" id="{3220F11A-E4BF-FB72-FA78-6389044CEC0A}"/>
              </a:ext>
            </a:extLst>
          </p:cNvPr>
          <p:cNvSpPr txBox="1"/>
          <p:nvPr/>
        </p:nvSpPr>
        <p:spPr>
          <a:xfrm>
            <a:off x="227999" y="6079620"/>
            <a:ext cx="4477881" cy="738664"/>
          </a:xfrm>
          <a:prstGeom prst="rect">
            <a:avLst/>
          </a:prstGeom>
          <a:noFill/>
        </p:spPr>
        <p:txBody>
          <a:bodyPr wrap="square">
            <a:spAutoFit/>
          </a:bodyPr>
          <a:lstStyle/>
          <a:p>
            <a:pPr marL="285750" indent="-285750">
              <a:buFont typeface="Wingdings" panose="05000000000000000000" pitchFamily="2" charset="2"/>
              <a:buChar char="q"/>
            </a:pPr>
            <a:r>
              <a:rPr lang="fr-FR" sz="1400" b="1" dirty="0">
                <a:solidFill>
                  <a:srgbClr val="FFFF00"/>
                </a:solidFill>
                <a:latin typeface="Calibri" panose="020F0502020204030204" pitchFamily="34" charset="0"/>
                <a:cs typeface="Calibri" panose="020F0502020204030204" pitchFamily="34" charset="0"/>
              </a:rPr>
              <a:t>Jean ECHENOZ</a:t>
            </a:r>
            <a:r>
              <a:rPr lang="fr-FR" sz="1400" dirty="0">
                <a:solidFill>
                  <a:srgbClr val="FFFF00"/>
                </a:solidFill>
                <a:latin typeface="Calibri" panose="020F0502020204030204" pitchFamily="34" charset="0"/>
                <a:cs typeface="Calibri" panose="020F0502020204030204" pitchFamily="34" charset="0"/>
              </a:rPr>
              <a:t> écrit simplement la vie d’Emil, sans récits épiques, héroïques avec un </a:t>
            </a:r>
            <a:r>
              <a:rPr lang="fr-FR" sz="1400" b="1" dirty="0">
                <a:solidFill>
                  <a:srgbClr val="FFFF00"/>
                </a:solidFill>
                <a:latin typeface="Calibri" panose="020F0502020204030204" pitchFamily="34" charset="0"/>
                <a:cs typeface="Calibri" panose="020F0502020204030204" pitchFamily="34" charset="0"/>
              </a:rPr>
              <a:t>style à la fois économe et précis</a:t>
            </a:r>
            <a:r>
              <a:rPr lang="fr-FR" sz="1400" dirty="0">
                <a:solidFill>
                  <a:srgbClr val="FFFF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29920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500" fill="hold"/>
                                        <p:tgtEl>
                                          <p:spTgt spid="29"/>
                                        </p:tgtEl>
                                        <p:attrNameLst>
                                          <p:attrName>ppt_x</p:attrName>
                                        </p:attrNameLst>
                                      </p:cBhvr>
                                      <p:tavLst>
                                        <p:tav tm="0">
                                          <p:val>
                                            <p:strVal val="#ppt_x"/>
                                          </p:val>
                                        </p:tav>
                                        <p:tav tm="100000">
                                          <p:val>
                                            <p:strVal val="#ppt_x"/>
                                          </p:val>
                                        </p:tav>
                                      </p:tavLst>
                                    </p:anim>
                                    <p:anim calcmode="lin" valueType="num">
                                      <p:cBhvr additive="base">
                                        <p:cTn id="5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anim calcmode="lin" valueType="num">
                                      <p:cBhvr additive="base">
                                        <p:cTn id="58" dur="500" fill="hold"/>
                                        <p:tgtEl>
                                          <p:spTgt spid="33"/>
                                        </p:tgtEl>
                                        <p:attrNameLst>
                                          <p:attrName>ppt_x</p:attrName>
                                        </p:attrNameLst>
                                      </p:cBhvr>
                                      <p:tavLst>
                                        <p:tav tm="0">
                                          <p:val>
                                            <p:strVal val="#ppt_x"/>
                                          </p:val>
                                        </p:tav>
                                        <p:tav tm="100000">
                                          <p:val>
                                            <p:strVal val="#ppt_x"/>
                                          </p:val>
                                        </p:tav>
                                      </p:tavLst>
                                    </p:anim>
                                    <p:anim calcmode="lin" valueType="num">
                                      <p:cBhvr additive="base">
                                        <p:cTn id="5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anim calcmode="lin" valueType="num">
                                      <p:cBhvr additive="base">
                                        <p:cTn id="64" dur="500" fill="hold"/>
                                        <p:tgtEl>
                                          <p:spTgt spid="48"/>
                                        </p:tgtEl>
                                        <p:attrNameLst>
                                          <p:attrName>ppt_x</p:attrName>
                                        </p:attrNameLst>
                                      </p:cBhvr>
                                      <p:tavLst>
                                        <p:tav tm="0">
                                          <p:val>
                                            <p:strVal val="#ppt_x"/>
                                          </p:val>
                                        </p:tav>
                                        <p:tav tm="100000">
                                          <p:val>
                                            <p:strVal val="#ppt_x"/>
                                          </p:val>
                                        </p:tav>
                                      </p:tavLst>
                                    </p:anim>
                                    <p:anim calcmode="lin" valueType="num">
                                      <p:cBhvr additive="base">
                                        <p:cTn id="65"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53"/>
                                        </p:tgtEl>
                                        <p:attrNameLst>
                                          <p:attrName>style.visibility</p:attrName>
                                        </p:attrNameLst>
                                      </p:cBhvr>
                                      <p:to>
                                        <p:strVal val="visible"/>
                                      </p:to>
                                    </p:set>
                                    <p:anim calcmode="lin" valueType="num">
                                      <p:cBhvr additive="base">
                                        <p:cTn id="70" dur="500" fill="hold"/>
                                        <p:tgtEl>
                                          <p:spTgt spid="53"/>
                                        </p:tgtEl>
                                        <p:attrNameLst>
                                          <p:attrName>ppt_x</p:attrName>
                                        </p:attrNameLst>
                                      </p:cBhvr>
                                      <p:tavLst>
                                        <p:tav tm="0">
                                          <p:val>
                                            <p:strVal val="#ppt_x"/>
                                          </p:val>
                                        </p:tav>
                                        <p:tav tm="100000">
                                          <p:val>
                                            <p:strVal val="#ppt_x"/>
                                          </p:val>
                                        </p:tav>
                                      </p:tavLst>
                                    </p:anim>
                                    <p:anim calcmode="lin" valueType="num">
                                      <p:cBhvr additive="base">
                                        <p:cTn id="7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55"/>
                                        </p:tgtEl>
                                        <p:attrNameLst>
                                          <p:attrName>style.visibility</p:attrName>
                                        </p:attrNameLst>
                                      </p:cBhvr>
                                      <p:to>
                                        <p:strVal val="visible"/>
                                      </p:to>
                                    </p:set>
                                    <p:anim calcmode="lin" valueType="num">
                                      <p:cBhvr additive="base">
                                        <p:cTn id="80" dur="500" fill="hold"/>
                                        <p:tgtEl>
                                          <p:spTgt spid="55"/>
                                        </p:tgtEl>
                                        <p:attrNameLst>
                                          <p:attrName>ppt_x</p:attrName>
                                        </p:attrNameLst>
                                      </p:cBhvr>
                                      <p:tavLst>
                                        <p:tav tm="0">
                                          <p:val>
                                            <p:strVal val="#ppt_x"/>
                                          </p:val>
                                        </p:tav>
                                        <p:tav tm="100000">
                                          <p:val>
                                            <p:strVal val="#ppt_x"/>
                                          </p:val>
                                        </p:tav>
                                      </p:tavLst>
                                    </p:anim>
                                    <p:anim calcmode="lin" valueType="num">
                                      <p:cBhvr additive="base">
                                        <p:cTn id="8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56"/>
                                        </p:tgtEl>
                                        <p:attrNameLst>
                                          <p:attrName>style.visibility</p:attrName>
                                        </p:attrNameLst>
                                      </p:cBhvr>
                                      <p:to>
                                        <p:strVal val="visible"/>
                                      </p:to>
                                    </p:set>
                                    <p:anim calcmode="lin" valueType="num">
                                      <p:cBhvr additive="base">
                                        <p:cTn id="86" dur="500" fill="hold"/>
                                        <p:tgtEl>
                                          <p:spTgt spid="56"/>
                                        </p:tgtEl>
                                        <p:attrNameLst>
                                          <p:attrName>ppt_x</p:attrName>
                                        </p:attrNameLst>
                                      </p:cBhvr>
                                      <p:tavLst>
                                        <p:tav tm="0">
                                          <p:val>
                                            <p:strVal val="#ppt_x"/>
                                          </p:val>
                                        </p:tav>
                                        <p:tav tm="100000">
                                          <p:val>
                                            <p:strVal val="#ppt_x"/>
                                          </p:val>
                                        </p:tav>
                                      </p:tavLst>
                                    </p:anim>
                                    <p:anim calcmode="lin" valueType="num">
                                      <p:cBhvr additive="base">
                                        <p:cTn id="87"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61"/>
                                        </p:tgtEl>
                                        <p:attrNameLst>
                                          <p:attrName>style.visibility</p:attrName>
                                        </p:attrNameLst>
                                      </p:cBhvr>
                                      <p:to>
                                        <p:strVal val="visible"/>
                                      </p:to>
                                    </p:set>
                                    <p:anim calcmode="lin" valueType="num">
                                      <p:cBhvr additive="base">
                                        <p:cTn id="92" dur="500" fill="hold"/>
                                        <p:tgtEl>
                                          <p:spTgt spid="61"/>
                                        </p:tgtEl>
                                        <p:attrNameLst>
                                          <p:attrName>ppt_x</p:attrName>
                                        </p:attrNameLst>
                                      </p:cBhvr>
                                      <p:tavLst>
                                        <p:tav tm="0">
                                          <p:val>
                                            <p:strVal val="#ppt_x"/>
                                          </p:val>
                                        </p:tav>
                                        <p:tav tm="100000">
                                          <p:val>
                                            <p:strVal val="#ppt_x"/>
                                          </p:val>
                                        </p:tav>
                                      </p:tavLst>
                                    </p:anim>
                                    <p:anim calcmode="lin" valueType="num">
                                      <p:cBhvr additive="base">
                                        <p:cTn id="9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1000"/>
                                        <p:tgtEl>
                                          <p:spTgt spid="34"/>
                                        </p:tgtEl>
                                      </p:cBhvr>
                                    </p:animEffect>
                                    <p:anim calcmode="lin" valueType="num">
                                      <p:cBhvr>
                                        <p:cTn id="99" dur="1000" fill="hold"/>
                                        <p:tgtEl>
                                          <p:spTgt spid="34"/>
                                        </p:tgtEl>
                                        <p:attrNameLst>
                                          <p:attrName>ppt_x</p:attrName>
                                        </p:attrNameLst>
                                      </p:cBhvr>
                                      <p:tavLst>
                                        <p:tav tm="0">
                                          <p:val>
                                            <p:strVal val="#ppt_x"/>
                                          </p:val>
                                        </p:tav>
                                        <p:tav tm="100000">
                                          <p:val>
                                            <p:strVal val="#ppt_x"/>
                                          </p:val>
                                        </p:tav>
                                      </p:tavLst>
                                    </p:anim>
                                    <p:anim calcmode="lin" valueType="num">
                                      <p:cBhvr>
                                        <p:cTn id="100" dur="1000" fill="hold"/>
                                        <p:tgtEl>
                                          <p:spTgt spid="34"/>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43"/>
                                        </p:tgtEl>
                                        <p:attrNameLst>
                                          <p:attrName>style.visibility</p:attrName>
                                        </p:attrNameLst>
                                      </p:cBhvr>
                                      <p:to>
                                        <p:strVal val="visible"/>
                                      </p:to>
                                    </p:set>
                                    <p:animEffect transition="in" filter="fade">
                                      <p:cBhvr>
                                        <p:cTn id="103" dur="1000"/>
                                        <p:tgtEl>
                                          <p:spTgt spid="43"/>
                                        </p:tgtEl>
                                      </p:cBhvr>
                                    </p:animEffect>
                                    <p:anim calcmode="lin" valueType="num">
                                      <p:cBhvr>
                                        <p:cTn id="104" dur="1000" fill="hold"/>
                                        <p:tgtEl>
                                          <p:spTgt spid="43"/>
                                        </p:tgtEl>
                                        <p:attrNameLst>
                                          <p:attrName>ppt_x</p:attrName>
                                        </p:attrNameLst>
                                      </p:cBhvr>
                                      <p:tavLst>
                                        <p:tav tm="0">
                                          <p:val>
                                            <p:strVal val="#ppt_x"/>
                                          </p:val>
                                        </p:tav>
                                        <p:tav tm="100000">
                                          <p:val>
                                            <p:strVal val="#ppt_x"/>
                                          </p:val>
                                        </p:tav>
                                      </p:tavLst>
                                    </p:anim>
                                    <p:anim calcmode="lin" valueType="num">
                                      <p:cBhvr>
                                        <p:cTn id="10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50"/>
                                        </p:tgtEl>
                                        <p:attrNameLst>
                                          <p:attrName>style.visibility</p:attrName>
                                        </p:attrNameLst>
                                      </p:cBhvr>
                                      <p:to>
                                        <p:strVal val="visible"/>
                                      </p:to>
                                    </p:set>
                                    <p:anim calcmode="lin" valueType="num">
                                      <p:cBhvr additive="base">
                                        <p:cTn id="110" dur="500" fill="hold"/>
                                        <p:tgtEl>
                                          <p:spTgt spid="50"/>
                                        </p:tgtEl>
                                        <p:attrNameLst>
                                          <p:attrName>ppt_x</p:attrName>
                                        </p:attrNameLst>
                                      </p:cBhvr>
                                      <p:tavLst>
                                        <p:tav tm="0">
                                          <p:val>
                                            <p:strVal val="#ppt_x"/>
                                          </p:val>
                                        </p:tav>
                                        <p:tav tm="100000">
                                          <p:val>
                                            <p:strVal val="#ppt_x"/>
                                          </p:val>
                                        </p:tav>
                                      </p:tavLst>
                                    </p:anim>
                                    <p:anim calcmode="lin" valueType="num">
                                      <p:cBhvr additive="base">
                                        <p:cTn id="11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62"/>
                                        </p:tgtEl>
                                        <p:attrNameLst>
                                          <p:attrName>style.visibility</p:attrName>
                                        </p:attrNameLst>
                                      </p:cBhvr>
                                      <p:to>
                                        <p:strVal val="visible"/>
                                      </p:to>
                                    </p:set>
                                    <p:anim calcmode="lin" valueType="num">
                                      <p:cBhvr additive="base">
                                        <p:cTn id="116" dur="500" fill="hold"/>
                                        <p:tgtEl>
                                          <p:spTgt spid="62"/>
                                        </p:tgtEl>
                                        <p:attrNameLst>
                                          <p:attrName>ppt_x</p:attrName>
                                        </p:attrNameLst>
                                      </p:cBhvr>
                                      <p:tavLst>
                                        <p:tav tm="0">
                                          <p:val>
                                            <p:strVal val="#ppt_x"/>
                                          </p:val>
                                        </p:tav>
                                        <p:tav tm="100000">
                                          <p:val>
                                            <p:strVal val="#ppt_x"/>
                                          </p:val>
                                        </p:tav>
                                      </p:tavLst>
                                    </p:anim>
                                    <p:anim calcmode="lin" valueType="num">
                                      <p:cBhvr additive="base">
                                        <p:cTn id="117"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52"/>
                                        </p:tgtEl>
                                        <p:attrNameLst>
                                          <p:attrName>style.visibility</p:attrName>
                                        </p:attrNameLst>
                                      </p:cBhvr>
                                      <p:to>
                                        <p:strVal val="visible"/>
                                      </p:to>
                                    </p:set>
                                    <p:anim calcmode="lin" valueType="num">
                                      <p:cBhvr additive="base">
                                        <p:cTn id="122" dur="500" fill="hold"/>
                                        <p:tgtEl>
                                          <p:spTgt spid="52"/>
                                        </p:tgtEl>
                                        <p:attrNameLst>
                                          <p:attrName>ppt_x</p:attrName>
                                        </p:attrNameLst>
                                      </p:cBhvr>
                                      <p:tavLst>
                                        <p:tav tm="0">
                                          <p:val>
                                            <p:strVal val="#ppt_x"/>
                                          </p:val>
                                        </p:tav>
                                        <p:tav tm="100000">
                                          <p:val>
                                            <p:strVal val="#ppt_x"/>
                                          </p:val>
                                        </p:tav>
                                      </p:tavLst>
                                    </p:anim>
                                    <p:anim calcmode="lin" valueType="num">
                                      <p:cBhvr additive="base">
                                        <p:cTn id="123"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27" grpId="0"/>
      <p:bldP spid="28" grpId="0"/>
      <p:bldP spid="29" grpId="0"/>
      <p:bldP spid="33" grpId="0"/>
      <p:bldP spid="34" grpId="0"/>
      <p:bldP spid="48" grpId="0"/>
      <p:bldP spid="50" grpId="0"/>
      <p:bldP spid="52" grpId="0"/>
      <p:bldP spid="53" grpId="0"/>
      <p:bldP spid="55" grpId="0"/>
      <p:bldP spid="56" grpId="0"/>
      <p:bldP spid="61" grpId="0"/>
      <p:bldP spid="6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23AD41B-30F9-58BB-FCA6-7BFD34521CEA}"/>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E9816A86-4D97-6A72-5357-7454A701479C}"/>
              </a:ext>
            </a:extLst>
          </p:cNvPr>
          <p:cNvSpPr txBox="1"/>
          <p:nvPr/>
        </p:nvSpPr>
        <p:spPr>
          <a:xfrm>
            <a:off x="-37111" y="2267718"/>
            <a:ext cx="1922137" cy="1077218"/>
          </a:xfrm>
          <a:prstGeom prst="rect">
            <a:avLst/>
          </a:prstGeom>
          <a:noFill/>
        </p:spPr>
        <p:txBody>
          <a:bodyPr wrap="square">
            <a:spAutoFit/>
          </a:bodyPr>
          <a:lstStyle/>
          <a:p>
            <a:pPr algn="ctr"/>
            <a:r>
              <a:rPr lang="fr-FR" sz="1400" b="1" dirty="0"/>
              <a:t> François DE MONTCORBIER </a:t>
            </a:r>
            <a:r>
              <a:rPr lang="fr-FR" sz="1000" b="1" i="1" dirty="0"/>
              <a:t>dit</a:t>
            </a:r>
            <a:r>
              <a:rPr lang="fr-FR" sz="1400" b="1" dirty="0"/>
              <a:t> François VILLON</a:t>
            </a:r>
          </a:p>
          <a:p>
            <a:pPr algn="ctr"/>
            <a:r>
              <a:rPr lang="fr-FR" sz="1100" i="1" dirty="0"/>
              <a:t>(portrait imaginaire)</a:t>
            </a:r>
            <a:endParaRPr lang="fr-FR" sz="1100" b="1" dirty="0"/>
          </a:p>
          <a:p>
            <a:pPr algn="ctr"/>
            <a:endParaRPr lang="fr-FR" sz="1100" i="1" dirty="0"/>
          </a:p>
        </p:txBody>
      </p:sp>
      <p:sp>
        <p:nvSpPr>
          <p:cNvPr id="5" name="ZoneTexte 4">
            <a:extLst>
              <a:ext uri="{FF2B5EF4-FFF2-40B4-BE49-F238E27FC236}">
                <a16:creationId xmlns:a16="http://schemas.microsoft.com/office/drawing/2014/main" id="{05691F53-50D4-104B-8913-C057E6BF7235}"/>
              </a:ext>
            </a:extLst>
          </p:cNvPr>
          <p:cNvSpPr txBox="1"/>
          <p:nvPr/>
        </p:nvSpPr>
        <p:spPr>
          <a:xfrm>
            <a:off x="1817370" y="985002"/>
            <a:ext cx="1787669" cy="369332"/>
          </a:xfrm>
          <a:prstGeom prst="rect">
            <a:avLst/>
          </a:prstGeom>
          <a:noFill/>
        </p:spPr>
        <p:txBody>
          <a:bodyPr wrap="none" rtlCol="0">
            <a:spAutoFit/>
          </a:bodyPr>
          <a:lstStyle/>
          <a:p>
            <a:r>
              <a:rPr lang="fr-FR" b="1" dirty="0">
                <a:solidFill>
                  <a:srgbClr val="FF0000"/>
                </a:solidFill>
              </a:rPr>
              <a:t>DOCUMENT 13</a:t>
            </a:r>
          </a:p>
        </p:txBody>
      </p:sp>
      <p:sp>
        <p:nvSpPr>
          <p:cNvPr id="20" name="ZoneTexte 19">
            <a:extLst>
              <a:ext uri="{FF2B5EF4-FFF2-40B4-BE49-F238E27FC236}">
                <a16:creationId xmlns:a16="http://schemas.microsoft.com/office/drawing/2014/main" id="{62A2E783-7221-BA61-DA2C-93ECFED8B0DF}"/>
              </a:ext>
            </a:extLst>
          </p:cNvPr>
          <p:cNvSpPr txBox="1"/>
          <p:nvPr/>
        </p:nvSpPr>
        <p:spPr>
          <a:xfrm>
            <a:off x="1634675" y="2442549"/>
            <a:ext cx="3116062" cy="3708708"/>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Dictes-</a:t>
            </a:r>
            <a:r>
              <a:rPr lang="fr-FR" sz="1300" dirty="0" err="1">
                <a:latin typeface="Calibri" panose="020F0502020204030204" pitchFamily="34" charset="0"/>
                <a:ea typeface="Calibri" panose="020F0502020204030204" pitchFamily="34" charset="0"/>
                <a:cs typeface="Times New Roman" panose="02020603050405020304" pitchFamily="18" charset="0"/>
              </a:rPr>
              <a:t>moy</a:t>
            </a:r>
            <a:r>
              <a:rPr lang="fr-FR" sz="1300" dirty="0">
                <a:latin typeface="Calibri" panose="020F0502020204030204" pitchFamily="34" charset="0"/>
                <a:ea typeface="Calibri" panose="020F0502020204030204" pitchFamily="34" charset="0"/>
                <a:cs typeface="Times New Roman" panose="02020603050405020304" pitchFamily="18" charset="0"/>
              </a:rPr>
              <a:t> où, n’en quel pays,</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Est </a:t>
            </a:r>
            <a:r>
              <a:rPr lang="fr-FR" sz="1300" dirty="0">
                <a:solidFill>
                  <a:srgbClr val="7030A0"/>
                </a:solidFill>
                <a:latin typeface="Calibri" panose="020F0502020204030204" pitchFamily="34" charset="0"/>
                <a:ea typeface="Calibri" panose="020F0502020204030204" pitchFamily="34" charset="0"/>
                <a:cs typeface="Times New Roman" panose="02020603050405020304" pitchFamily="18" charset="0"/>
              </a:rPr>
              <a:t>Flora</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a:t>
            </a:r>
            <a:r>
              <a:rPr lang="fr-FR" sz="1300" dirty="0">
                <a:latin typeface="Calibri" panose="020F0502020204030204" pitchFamily="34" charset="0"/>
                <a:ea typeface="Calibri" panose="020F0502020204030204" pitchFamily="34" charset="0"/>
                <a:cs typeface="Times New Roman" panose="02020603050405020304" pitchFamily="18" charset="0"/>
              </a:rPr>
              <a:t>, la belle Romaine ;</a:t>
            </a:r>
          </a:p>
          <a:p>
            <a:pPr indent="177800" algn="just"/>
            <a:r>
              <a:rPr lang="fr-FR" sz="1300" dirty="0">
                <a:solidFill>
                  <a:srgbClr val="7030A0"/>
                </a:solidFill>
                <a:latin typeface="Calibri" panose="020F0502020204030204" pitchFamily="34" charset="0"/>
                <a:ea typeface="Calibri" panose="020F0502020204030204" pitchFamily="34" charset="0"/>
                <a:cs typeface="Times New Roman" panose="02020603050405020304" pitchFamily="18" charset="0"/>
              </a:rPr>
              <a:t>Archipiada</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a:t>
            </a:r>
            <a:r>
              <a:rPr lang="fr-FR" sz="1300" dirty="0">
                <a:latin typeface="Calibri" panose="020F0502020204030204" pitchFamily="34" charset="0"/>
                <a:ea typeface="Calibri" panose="020F0502020204030204" pitchFamily="34" charset="0"/>
                <a:cs typeface="Times New Roman" panose="02020603050405020304" pitchFamily="18" charset="0"/>
              </a:rPr>
              <a:t>, ne </a:t>
            </a:r>
            <a:r>
              <a:rPr lang="fr-FR" sz="1300" dirty="0">
                <a:solidFill>
                  <a:srgbClr val="7030A0"/>
                </a:solidFill>
                <a:latin typeface="Calibri" panose="020F0502020204030204" pitchFamily="34" charset="0"/>
                <a:ea typeface="Calibri" panose="020F0502020204030204" pitchFamily="34" charset="0"/>
                <a:cs typeface="Times New Roman" panose="02020603050405020304" pitchFamily="18" charset="0"/>
              </a:rPr>
              <a:t>Thaïs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3</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Qui fut sa cousine germaine ;</a:t>
            </a:r>
          </a:p>
          <a:p>
            <a:pPr indent="177800" algn="just"/>
            <a:r>
              <a:rPr lang="fr-FR" sz="1300" dirty="0">
                <a:solidFill>
                  <a:srgbClr val="7030A0"/>
                </a:solidFill>
                <a:latin typeface="Calibri" panose="020F0502020204030204" pitchFamily="34" charset="0"/>
                <a:ea typeface="Calibri" panose="020F0502020204030204" pitchFamily="34" charset="0"/>
                <a:cs typeface="Times New Roman" panose="02020603050405020304" pitchFamily="18" charset="0"/>
              </a:rPr>
              <a:t>Écho</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4</a:t>
            </a:r>
            <a:r>
              <a:rPr lang="fr-FR" sz="1300" dirty="0">
                <a:latin typeface="Calibri" panose="020F0502020204030204" pitchFamily="34" charset="0"/>
                <a:ea typeface="Calibri" panose="020F0502020204030204" pitchFamily="34" charset="0"/>
                <a:cs typeface="Times New Roman" panose="02020603050405020304" pitchFamily="18" charset="0"/>
              </a:rPr>
              <a:t>, parlant quand </a:t>
            </a:r>
            <a:r>
              <a:rPr lang="fr-FR" sz="1300" dirty="0" err="1">
                <a:latin typeface="Calibri" panose="020F0502020204030204" pitchFamily="34" charset="0"/>
                <a:ea typeface="Calibri" panose="020F0502020204030204" pitchFamily="34" charset="0"/>
                <a:cs typeface="Times New Roman" panose="02020603050405020304" pitchFamily="18" charset="0"/>
              </a:rPr>
              <a:t>bruyt</a:t>
            </a:r>
            <a:r>
              <a:rPr lang="fr-FR" sz="1300" dirty="0">
                <a:latin typeface="Calibri" panose="020F0502020204030204" pitchFamily="34" charset="0"/>
                <a:ea typeface="Calibri" panose="020F0502020204030204" pitchFamily="34" charset="0"/>
                <a:cs typeface="Times New Roman" panose="02020603050405020304" pitchFamily="18" charset="0"/>
              </a:rPr>
              <a:t> on </a:t>
            </a:r>
            <a:r>
              <a:rPr lang="fr-FR" sz="1300" dirty="0" err="1">
                <a:latin typeface="Calibri" panose="020F0502020204030204" pitchFamily="34" charset="0"/>
                <a:ea typeface="Calibri" panose="020F0502020204030204" pitchFamily="34" charset="0"/>
                <a:cs typeface="Times New Roman" panose="02020603050405020304" pitchFamily="18" charset="0"/>
              </a:rPr>
              <a:t>maine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5</a:t>
            </a:r>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Dessus rivière ou sus </a:t>
            </a:r>
            <a:r>
              <a:rPr lang="fr-FR" sz="1300" dirty="0" err="1">
                <a:latin typeface="Calibri" panose="020F0502020204030204" pitchFamily="34" charset="0"/>
                <a:ea typeface="Calibri" panose="020F0502020204030204" pitchFamily="34" charset="0"/>
                <a:cs typeface="Times New Roman" panose="02020603050405020304" pitchFamily="18" charset="0"/>
              </a:rPr>
              <a:t>estan</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Qui beauté eut trop plus qu’humaine ?</a:t>
            </a:r>
          </a:p>
          <a:p>
            <a:pPr indent="177800" algn="just"/>
            <a:r>
              <a:rPr lang="fr-FR" sz="1300" b="1" dirty="0">
                <a:latin typeface="Calibri" panose="020F0502020204030204" pitchFamily="34" charset="0"/>
                <a:ea typeface="Calibri" panose="020F0502020204030204" pitchFamily="34" charset="0"/>
                <a:cs typeface="Times New Roman" panose="02020603050405020304" pitchFamily="18" charset="0"/>
              </a:rPr>
              <a:t>Mais où sont les neiges d’antan !</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Où est la très sage </a:t>
            </a:r>
            <a:r>
              <a:rPr lang="fr-FR" sz="1300" dirty="0" err="1">
                <a:solidFill>
                  <a:srgbClr val="7030A0"/>
                </a:solidFill>
                <a:latin typeface="Calibri" panose="020F0502020204030204" pitchFamily="34" charset="0"/>
                <a:ea typeface="Calibri" panose="020F0502020204030204" pitchFamily="34" charset="0"/>
                <a:cs typeface="Times New Roman" panose="02020603050405020304" pitchFamily="18" charset="0"/>
              </a:rPr>
              <a:t>Heloïs</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Pour qui fut </a:t>
            </a:r>
            <a:r>
              <a:rPr lang="fr-FR" sz="1300" dirty="0" err="1">
                <a:latin typeface="Calibri" panose="020F0502020204030204" pitchFamily="34" charset="0"/>
                <a:ea typeface="Calibri" panose="020F0502020204030204" pitchFamily="34" charset="0"/>
                <a:cs typeface="Times New Roman" panose="02020603050405020304" pitchFamily="18" charset="0"/>
              </a:rPr>
              <a:t>chastré</a:t>
            </a:r>
            <a:r>
              <a:rPr lang="fr-FR" sz="1300" dirty="0">
                <a:latin typeface="Calibri" panose="020F0502020204030204" pitchFamily="34" charset="0"/>
                <a:ea typeface="Calibri" panose="020F0502020204030204" pitchFamily="34" charset="0"/>
                <a:cs typeface="Times New Roman" panose="02020603050405020304" pitchFamily="18" charset="0"/>
              </a:rPr>
              <a:t> et puis </a:t>
            </a:r>
            <a:r>
              <a:rPr lang="fr-FR" sz="1300" dirty="0" err="1">
                <a:latin typeface="Calibri" panose="020F0502020204030204" pitchFamily="34" charset="0"/>
                <a:ea typeface="Calibri" panose="020F0502020204030204" pitchFamily="34" charset="0"/>
                <a:cs typeface="Times New Roman" panose="02020603050405020304" pitchFamily="18" charset="0"/>
              </a:rPr>
              <a:t>moyne</a:t>
            </a:r>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Pierre </a:t>
            </a:r>
            <a:r>
              <a:rPr lang="fr-FR" sz="1300" dirty="0" err="1">
                <a:latin typeface="Calibri" panose="020F0502020204030204" pitchFamily="34" charset="0"/>
                <a:ea typeface="Calibri" panose="020F0502020204030204" pitchFamily="34" charset="0"/>
                <a:cs typeface="Times New Roman" panose="02020603050405020304" pitchFamily="18" charset="0"/>
              </a:rPr>
              <a:t>Esbaillart</a:t>
            </a:r>
            <a:r>
              <a:rPr lang="fr-FR" sz="1300" dirty="0">
                <a:latin typeface="Calibri" panose="020F0502020204030204" pitchFamily="34" charset="0"/>
                <a:ea typeface="Calibri" panose="020F0502020204030204" pitchFamily="34" charset="0"/>
                <a:cs typeface="Times New Roman" panose="02020603050405020304" pitchFamily="18" charset="0"/>
              </a:rPr>
              <a:t> à </a:t>
            </a:r>
            <a:r>
              <a:rPr lang="fr-FR" sz="1300" dirty="0" err="1">
                <a:latin typeface="Calibri" panose="020F0502020204030204" pitchFamily="34" charset="0"/>
                <a:ea typeface="Calibri" panose="020F0502020204030204" pitchFamily="34" charset="0"/>
                <a:cs typeface="Times New Roman" panose="02020603050405020304" pitchFamily="18" charset="0"/>
              </a:rPr>
              <a:t>Sainct</a:t>
            </a:r>
            <a:r>
              <a:rPr lang="fr-FR" sz="1300" dirty="0">
                <a:latin typeface="Calibri" panose="020F0502020204030204" pitchFamily="34" charset="0"/>
                <a:ea typeface="Calibri" panose="020F0502020204030204" pitchFamily="34" charset="0"/>
                <a:cs typeface="Times New Roman" panose="02020603050405020304" pitchFamily="18" charset="0"/>
              </a:rPr>
              <a:t>-Denys</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Pour son amour eut </a:t>
            </a:r>
            <a:r>
              <a:rPr lang="fr-FR" sz="1300" dirty="0" err="1">
                <a:latin typeface="Calibri" panose="020F0502020204030204" pitchFamily="34" charset="0"/>
                <a:ea typeface="Calibri" panose="020F0502020204030204" pitchFamily="34" charset="0"/>
                <a:cs typeface="Times New Roman" panose="02020603050405020304" pitchFamily="18" charset="0"/>
              </a:rPr>
              <a:t>cest</a:t>
            </a:r>
            <a:r>
              <a:rPr lang="fr-FR" sz="1300" dirty="0">
                <a:latin typeface="Calibri" panose="020F0502020204030204" pitchFamily="34" charset="0"/>
                <a:ea typeface="Calibri" panose="020F0502020204030204" pitchFamily="34" charset="0"/>
                <a:cs typeface="Times New Roman" panose="02020603050405020304" pitchFamily="18" charset="0"/>
              </a:rPr>
              <a:t> essoyne</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6</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Semblablement, où est </a:t>
            </a:r>
            <a:r>
              <a:rPr lang="fr-FR" sz="1300" dirty="0">
                <a:solidFill>
                  <a:srgbClr val="7030A0"/>
                </a:solidFill>
                <a:latin typeface="Calibri" panose="020F0502020204030204" pitchFamily="34" charset="0"/>
                <a:ea typeface="Calibri" panose="020F0502020204030204" pitchFamily="34" charset="0"/>
                <a:cs typeface="Times New Roman" panose="02020603050405020304" pitchFamily="18" charset="0"/>
              </a:rPr>
              <a:t>la </a:t>
            </a:r>
            <a:r>
              <a:rPr lang="fr-FR" sz="1300" dirty="0" err="1">
                <a:solidFill>
                  <a:srgbClr val="7030A0"/>
                </a:solidFill>
                <a:latin typeface="Calibri" panose="020F0502020204030204" pitchFamily="34" charset="0"/>
                <a:ea typeface="Calibri" panose="020F0502020204030204" pitchFamily="34" charset="0"/>
                <a:cs typeface="Times New Roman" panose="02020603050405020304" pitchFamily="18" charset="0"/>
              </a:rPr>
              <a:t>royne</a:t>
            </a:r>
            <a:endParaRPr lang="fr-FR" sz="13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Qui commanda que Buridan</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Fust </a:t>
            </a:r>
            <a:r>
              <a:rPr lang="fr-FR" sz="1300" dirty="0" err="1">
                <a:latin typeface="Calibri" panose="020F0502020204030204" pitchFamily="34" charset="0"/>
                <a:ea typeface="Calibri" panose="020F0502020204030204" pitchFamily="34" charset="0"/>
                <a:cs typeface="Times New Roman" panose="02020603050405020304" pitchFamily="18" charset="0"/>
              </a:rPr>
              <a:t>jetté</a:t>
            </a:r>
            <a:r>
              <a:rPr lang="fr-FR" sz="1300" dirty="0">
                <a:latin typeface="Calibri" panose="020F0502020204030204" pitchFamily="34" charset="0"/>
                <a:ea typeface="Calibri" panose="020F0502020204030204" pitchFamily="34" charset="0"/>
                <a:cs typeface="Times New Roman" panose="02020603050405020304" pitchFamily="18" charset="0"/>
              </a:rPr>
              <a:t> en </a:t>
            </a:r>
            <a:r>
              <a:rPr lang="fr-FR" sz="1300" dirty="0" err="1">
                <a:latin typeface="Calibri" panose="020F0502020204030204" pitchFamily="34" charset="0"/>
                <a:ea typeface="Calibri" panose="020F0502020204030204" pitchFamily="34" charset="0"/>
                <a:cs typeface="Times New Roman" panose="02020603050405020304" pitchFamily="18" charset="0"/>
              </a:rPr>
              <a:t>ung</a:t>
            </a:r>
            <a:r>
              <a:rPr lang="fr-FR" sz="1300" dirty="0">
                <a:latin typeface="Calibri" panose="020F0502020204030204" pitchFamily="34" charset="0"/>
                <a:ea typeface="Calibri" panose="020F0502020204030204" pitchFamily="34" charset="0"/>
                <a:cs typeface="Times New Roman" panose="02020603050405020304" pitchFamily="18" charset="0"/>
              </a:rPr>
              <a:t> sac en Seine ?</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7</a:t>
            </a:r>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b="1" dirty="0">
                <a:latin typeface="Calibri" panose="020F0502020204030204" pitchFamily="34" charset="0"/>
                <a:ea typeface="Calibri" panose="020F0502020204030204" pitchFamily="34" charset="0"/>
                <a:cs typeface="Times New Roman" panose="02020603050405020304" pitchFamily="18" charset="0"/>
              </a:rPr>
              <a:t>Mais où sont les neiges d’antan !</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 14">
            <a:extLst>
              <a:ext uri="{FF2B5EF4-FFF2-40B4-BE49-F238E27FC236}">
                <a16:creationId xmlns:a16="http://schemas.microsoft.com/office/drawing/2014/main" id="{02481AAC-2C6C-3A54-E7AA-3F0256E884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0918" y="881934"/>
            <a:ext cx="1408179" cy="1408179"/>
          </a:xfrm>
          <a:prstGeom prst="rect">
            <a:avLst/>
          </a:prstGeom>
        </p:spPr>
      </p:pic>
      <p:sp>
        <p:nvSpPr>
          <p:cNvPr id="16" name="ZoneTexte 15">
            <a:extLst>
              <a:ext uri="{FF2B5EF4-FFF2-40B4-BE49-F238E27FC236}">
                <a16:creationId xmlns:a16="http://schemas.microsoft.com/office/drawing/2014/main" id="{4A9EBEAC-BE08-BD58-D4AF-520CAD238318}"/>
              </a:ext>
            </a:extLst>
          </p:cNvPr>
          <p:cNvSpPr txBox="1"/>
          <p:nvPr/>
        </p:nvSpPr>
        <p:spPr>
          <a:xfrm>
            <a:off x="191651" y="3115318"/>
            <a:ext cx="1443024"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(1431-1463?)</a:t>
            </a:r>
          </a:p>
        </p:txBody>
      </p:sp>
      <p:pic>
        <p:nvPicPr>
          <p:cNvPr id="25" name="Image 24">
            <a:extLst>
              <a:ext uri="{FF2B5EF4-FFF2-40B4-BE49-F238E27FC236}">
                <a16:creationId xmlns:a16="http://schemas.microsoft.com/office/drawing/2014/main" id="{E73B770F-D3B8-F930-78AE-D387B2CB38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191" y="3446566"/>
            <a:ext cx="607418" cy="404087"/>
          </a:xfrm>
          <a:prstGeom prst="rect">
            <a:avLst/>
          </a:prstGeom>
        </p:spPr>
      </p:pic>
      <p:sp>
        <p:nvSpPr>
          <p:cNvPr id="26" name="ZoneTexte 25">
            <a:extLst>
              <a:ext uri="{FF2B5EF4-FFF2-40B4-BE49-F238E27FC236}">
                <a16:creationId xmlns:a16="http://schemas.microsoft.com/office/drawing/2014/main" id="{5508D63C-09D4-4215-04FB-E8C8B69F6862}"/>
              </a:ext>
            </a:extLst>
          </p:cNvPr>
          <p:cNvSpPr txBox="1"/>
          <p:nvPr/>
        </p:nvSpPr>
        <p:spPr>
          <a:xfrm>
            <a:off x="105811" y="3884759"/>
            <a:ext cx="1559336" cy="307777"/>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Poète</a:t>
            </a:r>
          </a:p>
        </p:txBody>
      </p:sp>
      <p:sp>
        <p:nvSpPr>
          <p:cNvPr id="28" name="ZoneTexte 27">
            <a:extLst>
              <a:ext uri="{FF2B5EF4-FFF2-40B4-BE49-F238E27FC236}">
                <a16:creationId xmlns:a16="http://schemas.microsoft.com/office/drawing/2014/main" id="{AB9E39C5-2DA8-4B10-63BA-9BC85967EFC2}"/>
              </a:ext>
            </a:extLst>
          </p:cNvPr>
          <p:cNvSpPr txBox="1"/>
          <p:nvPr/>
        </p:nvSpPr>
        <p:spPr>
          <a:xfrm>
            <a:off x="3557925" y="938835"/>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Ballade des Dames du temps jadis</a:t>
            </a:r>
            <a:endParaRPr lang="fr-FR" sz="2400" dirty="0"/>
          </a:p>
        </p:txBody>
      </p:sp>
      <p:pic>
        <p:nvPicPr>
          <p:cNvPr id="30" name="Image 29">
            <a:hlinkClick r:id="rId4" action="ppaction://hlinksldjump"/>
            <a:extLst>
              <a:ext uri="{FF2B5EF4-FFF2-40B4-BE49-F238E27FC236}">
                <a16:creationId xmlns:a16="http://schemas.microsoft.com/office/drawing/2014/main" id="{07549FD5-6F89-6022-C038-DE26A887CC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4" name="ZoneTexte 3">
            <a:extLst>
              <a:ext uri="{FF2B5EF4-FFF2-40B4-BE49-F238E27FC236}">
                <a16:creationId xmlns:a16="http://schemas.microsoft.com/office/drawing/2014/main" id="{FEF23CBA-8C9D-BFE4-0A5E-6370A10775E3}"/>
              </a:ext>
            </a:extLst>
          </p:cNvPr>
          <p:cNvSpPr txBox="1"/>
          <p:nvPr/>
        </p:nvSpPr>
        <p:spPr>
          <a:xfrm>
            <a:off x="1811045" y="1361761"/>
            <a:ext cx="6114346" cy="892552"/>
          </a:xfrm>
          <a:prstGeom prst="rect">
            <a:avLst/>
          </a:prstGeom>
          <a:noFill/>
        </p:spPr>
        <p:txBody>
          <a:bodyPr wrap="square">
            <a:spAutoFit/>
          </a:bodyPr>
          <a:lstStyle/>
          <a:p>
            <a:pPr algn="just"/>
            <a:r>
              <a:rPr lang="fr-FR" sz="1300" i="1" dirty="0">
                <a:latin typeface="Calibri" panose="020F0502020204030204" pitchFamily="34" charset="0"/>
                <a:ea typeface="Calibri" panose="020F0502020204030204" pitchFamily="34" charset="0"/>
                <a:cs typeface="Times New Roman" panose="02020603050405020304" pitchFamily="18" charset="0"/>
              </a:rPr>
              <a:t>Au XV</a:t>
            </a:r>
            <a:r>
              <a:rPr lang="fr-FR" sz="1300" i="1" baseline="30000" dirty="0">
                <a:latin typeface="Calibri" panose="020F0502020204030204" pitchFamily="34" charset="0"/>
                <a:ea typeface="Calibri" panose="020F0502020204030204" pitchFamily="34" charset="0"/>
                <a:cs typeface="Times New Roman" panose="02020603050405020304" pitchFamily="18" charset="0"/>
              </a:rPr>
              <a:t>ème</a:t>
            </a:r>
            <a:r>
              <a:rPr lang="fr-FR" sz="1300" i="1" dirty="0">
                <a:latin typeface="Calibri" panose="020F0502020204030204" pitchFamily="34" charset="0"/>
                <a:ea typeface="Calibri" panose="020F0502020204030204" pitchFamily="34" charset="0"/>
                <a:cs typeface="Times New Roman" panose="02020603050405020304" pitchFamily="18" charset="0"/>
              </a:rPr>
              <a:t> siècle, le moyen français est une langue vivante, dynamique et en mutation. Le latin reste encore la langue officielle du royaume, mais le français est de plus en plus une langue littéraire. Il faudra attendre François I</a:t>
            </a:r>
            <a:r>
              <a:rPr lang="fr-FR" sz="1300" i="1" baseline="30000" dirty="0">
                <a:latin typeface="Calibri" panose="020F0502020204030204" pitchFamily="34" charset="0"/>
                <a:cs typeface="Times New Roman" panose="02020603050405020304" pitchFamily="18" charset="0"/>
              </a:rPr>
              <a:t>er</a:t>
            </a:r>
            <a:r>
              <a:rPr lang="fr-FR" sz="1300" i="1" dirty="0">
                <a:latin typeface="Calibri" panose="020F0502020204030204" pitchFamily="34" charset="0"/>
                <a:ea typeface="Calibri" panose="020F0502020204030204" pitchFamily="34" charset="0"/>
                <a:cs typeface="Times New Roman" panose="02020603050405020304" pitchFamily="18" charset="0"/>
              </a:rPr>
              <a:t> et son ordonnance de Villers-Cotterêts pour que la « langue </a:t>
            </a:r>
            <a:r>
              <a:rPr lang="fr-FR" sz="1300" i="1" dirty="0" err="1">
                <a:latin typeface="Calibri" panose="020F0502020204030204" pitchFamily="34" charset="0"/>
                <a:ea typeface="Calibri" panose="020F0502020204030204" pitchFamily="34" charset="0"/>
                <a:cs typeface="Times New Roman" panose="02020603050405020304" pitchFamily="18" charset="0"/>
              </a:rPr>
              <a:t>françoise</a:t>
            </a:r>
            <a:r>
              <a:rPr lang="fr-FR" sz="1300" i="1" dirty="0">
                <a:latin typeface="Calibri" panose="020F0502020204030204" pitchFamily="34" charset="0"/>
                <a:ea typeface="Calibri" panose="020F0502020204030204" pitchFamily="34" charset="0"/>
                <a:cs typeface="Times New Roman" panose="02020603050405020304" pitchFamily="18" charset="0"/>
              </a:rPr>
              <a:t> » devienne la langue de l’administration.</a:t>
            </a:r>
          </a:p>
        </p:txBody>
      </p:sp>
      <p:sp>
        <p:nvSpPr>
          <p:cNvPr id="3" name="ZoneTexte 2">
            <a:extLst>
              <a:ext uri="{FF2B5EF4-FFF2-40B4-BE49-F238E27FC236}">
                <a16:creationId xmlns:a16="http://schemas.microsoft.com/office/drawing/2014/main" id="{98E56CC5-9E7A-A7D5-392B-EED3178DC561}"/>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6" name="ZoneTexte 5">
            <a:extLst>
              <a:ext uri="{FF2B5EF4-FFF2-40B4-BE49-F238E27FC236}">
                <a16:creationId xmlns:a16="http://schemas.microsoft.com/office/drawing/2014/main" id="{376F4128-6C13-09E1-6528-1C48C7744052}"/>
              </a:ext>
            </a:extLst>
          </p:cNvPr>
          <p:cNvSpPr txBox="1"/>
          <p:nvPr/>
        </p:nvSpPr>
        <p:spPr>
          <a:xfrm>
            <a:off x="4589589" y="2442488"/>
            <a:ext cx="3208344" cy="3693319"/>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La </a:t>
            </a:r>
            <a:r>
              <a:rPr lang="fr-FR" sz="1300" dirty="0" err="1">
                <a:solidFill>
                  <a:srgbClr val="7030A0"/>
                </a:solidFill>
                <a:latin typeface="Calibri" panose="020F0502020204030204" pitchFamily="34" charset="0"/>
                <a:ea typeface="Calibri" panose="020F0502020204030204" pitchFamily="34" charset="0"/>
                <a:cs typeface="Times New Roman" panose="02020603050405020304" pitchFamily="18" charset="0"/>
              </a:rPr>
              <a:t>royne</a:t>
            </a:r>
            <a:r>
              <a:rPr lang="fr-FR" sz="1300" dirty="0">
                <a:solidFill>
                  <a:srgbClr val="7030A0"/>
                </a:solidFill>
                <a:latin typeface="Calibri" panose="020F0502020204030204" pitchFamily="34" charset="0"/>
                <a:ea typeface="Calibri" panose="020F0502020204030204" pitchFamily="34" charset="0"/>
                <a:cs typeface="Times New Roman" panose="02020603050405020304" pitchFamily="18" charset="0"/>
              </a:rPr>
              <a:t> Blanche</a:t>
            </a:r>
            <a:r>
              <a:rPr lang="fr-FR" sz="1300" dirty="0">
                <a:latin typeface="Calibri" panose="020F0502020204030204" pitchFamily="34" charset="0"/>
                <a:ea typeface="Calibri" panose="020F0502020204030204" pitchFamily="34" charset="0"/>
                <a:cs typeface="Times New Roman" panose="02020603050405020304" pitchFamily="18" charset="0"/>
              </a:rPr>
              <a:t> comme </a:t>
            </a:r>
            <a:r>
              <a:rPr lang="fr-FR" sz="1300" dirty="0" err="1">
                <a:latin typeface="Calibri" panose="020F0502020204030204" pitchFamily="34" charset="0"/>
                <a:ea typeface="Calibri" panose="020F0502020204030204" pitchFamily="34" charset="0"/>
                <a:cs typeface="Times New Roman" panose="02020603050405020304" pitchFamily="18" charset="0"/>
              </a:rPr>
              <a:t>ung</a:t>
            </a:r>
            <a:r>
              <a:rPr lang="fr-FR" sz="1300" dirty="0">
                <a:latin typeface="Calibri" panose="020F0502020204030204" pitchFamily="34" charset="0"/>
                <a:ea typeface="Calibri" panose="020F0502020204030204" pitchFamily="34" charset="0"/>
                <a:cs typeface="Times New Roman" panose="02020603050405020304" pitchFamily="18" charset="0"/>
              </a:rPr>
              <a:t> lys</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8</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Qui </a:t>
            </a:r>
            <a:r>
              <a:rPr lang="fr-FR" sz="1300" dirty="0" err="1">
                <a:latin typeface="Calibri" panose="020F0502020204030204" pitchFamily="34" charset="0"/>
                <a:ea typeface="Calibri" panose="020F0502020204030204" pitchFamily="34" charset="0"/>
                <a:cs typeface="Times New Roman" panose="02020603050405020304" pitchFamily="18" charset="0"/>
              </a:rPr>
              <a:t>chantoit</a:t>
            </a:r>
            <a:r>
              <a:rPr lang="fr-FR" sz="1300" dirty="0">
                <a:latin typeface="Calibri" panose="020F0502020204030204" pitchFamily="34" charset="0"/>
                <a:ea typeface="Calibri" panose="020F0502020204030204" pitchFamily="34" charset="0"/>
                <a:cs typeface="Times New Roman" panose="02020603050405020304" pitchFamily="18" charset="0"/>
              </a:rPr>
              <a:t> à voix de sereine ;</a:t>
            </a:r>
          </a:p>
          <a:p>
            <a:pPr indent="177800" algn="just"/>
            <a:r>
              <a:rPr lang="fr-FR" sz="1300" dirty="0">
                <a:solidFill>
                  <a:srgbClr val="7030A0"/>
                </a:solidFill>
                <a:latin typeface="Calibri" panose="020F0502020204030204" pitchFamily="34" charset="0"/>
                <a:ea typeface="Calibri" panose="020F0502020204030204" pitchFamily="34" charset="0"/>
                <a:cs typeface="Times New Roman" panose="02020603050405020304" pitchFamily="18" charset="0"/>
              </a:rPr>
              <a:t>Berthe au grand pied</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9</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300" dirty="0" err="1">
                <a:solidFill>
                  <a:srgbClr val="7030A0"/>
                </a:solidFill>
                <a:latin typeface="Calibri" panose="020F0502020204030204" pitchFamily="34" charset="0"/>
                <a:ea typeface="Calibri" panose="020F0502020204030204" pitchFamily="34" charset="0"/>
                <a:cs typeface="Times New Roman" panose="02020603050405020304" pitchFamily="18" charset="0"/>
              </a:rPr>
              <a:t>Bietris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10</a:t>
            </a:r>
            <a:r>
              <a:rPr lang="fr-FR" sz="1300"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fr-FR" sz="1300" dirty="0" err="1">
                <a:solidFill>
                  <a:srgbClr val="7030A0"/>
                </a:solidFill>
                <a:latin typeface="Calibri" panose="020F0502020204030204" pitchFamily="34" charset="0"/>
                <a:ea typeface="Calibri" panose="020F0502020204030204" pitchFamily="34" charset="0"/>
                <a:cs typeface="Times New Roman" panose="02020603050405020304" pitchFamily="18" charset="0"/>
              </a:rPr>
              <a:t>Allys</a:t>
            </a:r>
            <a:r>
              <a:rPr lang="fr-FR" sz="1400" baseline="30000"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11</a:t>
            </a:r>
            <a:r>
              <a:rPr lang="fr-FR" sz="1300" dirty="0">
                <a:latin typeface="Calibri" panose="020F0502020204030204" pitchFamily="34" charset="0"/>
                <a:ea typeface="Calibri" panose="020F0502020204030204" pitchFamily="34" charset="0"/>
                <a:cs typeface="Times New Roman" panose="02020603050405020304" pitchFamily="18" charset="0"/>
              </a:rPr>
              <a:t> ;</a:t>
            </a:r>
          </a:p>
          <a:p>
            <a:pPr indent="177800" algn="just"/>
            <a:r>
              <a:rPr lang="fr-FR" sz="1300" dirty="0" err="1">
                <a:solidFill>
                  <a:srgbClr val="7030A0"/>
                </a:solidFill>
                <a:latin typeface="Calibri" panose="020F0502020204030204" pitchFamily="34" charset="0"/>
                <a:ea typeface="Calibri" panose="020F0502020204030204" pitchFamily="34" charset="0"/>
                <a:cs typeface="Times New Roman" panose="02020603050405020304" pitchFamily="18" charset="0"/>
              </a:rPr>
              <a:t>Harembourges</a:t>
            </a:r>
            <a:r>
              <a:rPr lang="fr-FR" sz="1200" baseline="30000"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12</a:t>
            </a:r>
            <a:r>
              <a:rPr lang="fr-FR" sz="1300" dirty="0">
                <a:latin typeface="Calibri" panose="020F0502020204030204" pitchFamily="34" charset="0"/>
                <a:ea typeface="Calibri" panose="020F0502020204030204" pitchFamily="34" charset="0"/>
                <a:cs typeface="Times New Roman" panose="02020603050405020304" pitchFamily="18" charset="0"/>
              </a:rPr>
              <a:t>, qui tint le </a:t>
            </a:r>
            <a:r>
              <a:rPr lang="fr-FR" sz="1300" dirty="0" err="1">
                <a:latin typeface="Calibri" panose="020F0502020204030204" pitchFamily="34" charset="0"/>
                <a:ea typeface="Calibri" panose="020F0502020204030204" pitchFamily="34" charset="0"/>
                <a:cs typeface="Times New Roman" panose="02020603050405020304" pitchFamily="18" charset="0"/>
              </a:rPr>
              <a:t>Mayne</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Et </a:t>
            </a:r>
            <a:r>
              <a:rPr lang="fr-FR" sz="1300" dirty="0">
                <a:solidFill>
                  <a:srgbClr val="7030A0"/>
                </a:solidFill>
                <a:latin typeface="Calibri" panose="020F0502020204030204" pitchFamily="34" charset="0"/>
                <a:ea typeface="Calibri" panose="020F0502020204030204" pitchFamily="34" charset="0"/>
                <a:cs typeface="Times New Roman" panose="02020603050405020304" pitchFamily="18" charset="0"/>
              </a:rPr>
              <a:t>Jehanne</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13</a:t>
            </a:r>
            <a:r>
              <a:rPr lang="fr-FR" sz="1300" dirty="0">
                <a:latin typeface="Calibri" panose="020F0502020204030204" pitchFamily="34" charset="0"/>
                <a:ea typeface="Calibri" panose="020F0502020204030204" pitchFamily="34" charset="0"/>
                <a:cs typeface="Times New Roman" panose="02020603050405020304" pitchFamily="18" charset="0"/>
              </a:rPr>
              <a:t>, la bonne Lorraine,</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Qu’Anglois </a:t>
            </a:r>
            <a:r>
              <a:rPr lang="fr-FR" sz="1300" dirty="0" err="1">
                <a:latin typeface="Calibri" panose="020F0502020204030204" pitchFamily="34" charset="0"/>
                <a:ea typeface="Calibri" panose="020F0502020204030204" pitchFamily="34" charset="0"/>
                <a:cs typeface="Times New Roman" panose="02020603050405020304" pitchFamily="18" charset="0"/>
              </a:rPr>
              <a:t>bruslèrent</a:t>
            </a:r>
            <a:r>
              <a:rPr lang="fr-FR" sz="1300" dirty="0">
                <a:latin typeface="Calibri" panose="020F0502020204030204" pitchFamily="34" charset="0"/>
                <a:ea typeface="Calibri" panose="020F0502020204030204" pitchFamily="34" charset="0"/>
                <a:cs typeface="Times New Roman" panose="02020603050405020304" pitchFamily="18" charset="0"/>
              </a:rPr>
              <a:t> à Rouen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Où </a:t>
            </a:r>
            <a:r>
              <a:rPr lang="fr-FR" sz="1300" dirty="0" err="1">
                <a:latin typeface="Calibri" panose="020F0502020204030204" pitchFamily="34" charset="0"/>
                <a:ea typeface="Calibri" panose="020F0502020204030204" pitchFamily="34" charset="0"/>
                <a:cs typeface="Times New Roman" panose="02020603050405020304" pitchFamily="18" charset="0"/>
              </a:rPr>
              <a:t>sont-ilz</a:t>
            </a:r>
            <a:r>
              <a:rPr lang="fr-FR" sz="1300" dirty="0">
                <a:latin typeface="Calibri" panose="020F0502020204030204" pitchFamily="34" charset="0"/>
                <a:ea typeface="Calibri" panose="020F0502020204030204" pitchFamily="34" charset="0"/>
                <a:cs typeface="Times New Roman" panose="02020603050405020304" pitchFamily="18" charset="0"/>
              </a:rPr>
              <a:t>, Vierge souveraine ?…</a:t>
            </a:r>
          </a:p>
          <a:p>
            <a:pPr indent="177800" algn="just"/>
            <a:r>
              <a:rPr lang="fr-FR" sz="1300" b="1" dirty="0">
                <a:latin typeface="Calibri" panose="020F0502020204030204" pitchFamily="34" charset="0"/>
                <a:ea typeface="Calibri" panose="020F0502020204030204" pitchFamily="34" charset="0"/>
                <a:cs typeface="Times New Roman" panose="02020603050405020304" pitchFamily="18" charset="0"/>
              </a:rPr>
              <a:t>Mais où sont les neiges d’antan !</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i="1" dirty="0">
                <a:latin typeface="Calibri" panose="020F0502020204030204" pitchFamily="34" charset="0"/>
                <a:ea typeface="Calibri" panose="020F0502020204030204" pitchFamily="34" charset="0"/>
                <a:cs typeface="Times New Roman" panose="02020603050405020304" pitchFamily="18" charset="0"/>
              </a:rPr>
              <a:t>ENVOI</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Prince, n’</a:t>
            </a:r>
            <a:r>
              <a:rPr lang="fr-FR" sz="1300" dirty="0" err="1">
                <a:latin typeface="Calibri" panose="020F0502020204030204" pitchFamily="34" charset="0"/>
                <a:ea typeface="Calibri" panose="020F0502020204030204" pitchFamily="34" charset="0"/>
                <a:cs typeface="Times New Roman" panose="02020603050405020304" pitchFamily="18" charset="0"/>
              </a:rPr>
              <a:t>enquerez</a:t>
            </a:r>
            <a:r>
              <a:rPr lang="fr-FR" sz="1300" dirty="0">
                <a:latin typeface="Calibri" panose="020F0502020204030204" pitchFamily="34" charset="0"/>
                <a:ea typeface="Calibri" panose="020F0502020204030204" pitchFamily="34" charset="0"/>
                <a:cs typeface="Times New Roman" panose="02020603050405020304" pitchFamily="18" charset="0"/>
              </a:rPr>
              <a:t> de </a:t>
            </a:r>
            <a:r>
              <a:rPr lang="fr-FR" sz="1300" dirty="0" err="1">
                <a:latin typeface="Calibri" panose="020F0502020204030204" pitchFamily="34" charset="0"/>
                <a:ea typeface="Calibri" panose="020F0502020204030204" pitchFamily="34" charset="0"/>
                <a:cs typeface="Times New Roman" panose="02020603050405020304" pitchFamily="18" charset="0"/>
              </a:rPr>
              <a:t>sepmaine</a:t>
            </a:r>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Où elles sont, ne de </a:t>
            </a:r>
            <a:r>
              <a:rPr lang="fr-FR" sz="1300" dirty="0" err="1">
                <a:latin typeface="Calibri" panose="020F0502020204030204" pitchFamily="34" charset="0"/>
                <a:ea typeface="Calibri" panose="020F0502020204030204" pitchFamily="34" charset="0"/>
                <a:cs typeface="Times New Roman" panose="02020603050405020304" pitchFamily="18" charset="0"/>
              </a:rPr>
              <a:t>cest</a:t>
            </a:r>
            <a:r>
              <a:rPr lang="fr-FR" sz="1300" dirty="0">
                <a:latin typeface="Calibri" panose="020F0502020204030204" pitchFamily="34" charset="0"/>
                <a:ea typeface="Calibri" panose="020F0502020204030204" pitchFamily="34" charset="0"/>
                <a:cs typeface="Times New Roman" panose="02020603050405020304" pitchFamily="18" charset="0"/>
              </a:rPr>
              <a:t> an,</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Qu’à ce refrain ne vous </a:t>
            </a:r>
            <a:r>
              <a:rPr lang="fr-FR" sz="1300" dirty="0" err="1">
                <a:latin typeface="Calibri" panose="020F0502020204030204" pitchFamily="34" charset="0"/>
                <a:ea typeface="Calibri" panose="020F0502020204030204" pitchFamily="34" charset="0"/>
                <a:cs typeface="Times New Roman" panose="02020603050405020304" pitchFamily="18" charset="0"/>
              </a:rPr>
              <a:t>remaine</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14</a:t>
            </a:r>
            <a:r>
              <a:rPr lang="fr-FR" sz="1300" dirty="0">
                <a:latin typeface="Calibri" panose="020F0502020204030204" pitchFamily="34" charset="0"/>
                <a:ea typeface="Calibri" panose="020F0502020204030204" pitchFamily="34" charset="0"/>
                <a:cs typeface="Times New Roman" panose="02020603050405020304" pitchFamily="18" charset="0"/>
              </a:rPr>
              <a:t>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Mais où sont les neiges d’antan !</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marL="177800" algn="just"/>
            <a:r>
              <a:rPr lang="fr-FR" sz="1300" dirty="0">
                <a:latin typeface="Calibri" panose="020F0502020204030204" pitchFamily="34" charset="0"/>
                <a:ea typeface="Calibri" panose="020F0502020204030204" pitchFamily="34" charset="0"/>
                <a:cs typeface="Times New Roman" panose="02020603050405020304" pitchFamily="18" charset="0"/>
              </a:rPr>
              <a:t>François VILLON, Ballade des Dames du temps jadis, </a:t>
            </a:r>
            <a:r>
              <a:rPr lang="fr-FR" sz="1300" i="1" dirty="0">
                <a:latin typeface="Calibri" panose="020F0502020204030204" pitchFamily="34" charset="0"/>
                <a:ea typeface="Calibri" panose="020F0502020204030204" pitchFamily="34" charset="0"/>
                <a:cs typeface="Times New Roman" panose="02020603050405020304" pitchFamily="18" charset="0"/>
              </a:rPr>
              <a:t>Le Testament</a:t>
            </a:r>
            <a:r>
              <a:rPr lang="fr-FR" sz="1300" dirty="0">
                <a:latin typeface="Calibri" panose="020F0502020204030204" pitchFamily="34" charset="0"/>
                <a:ea typeface="Calibri" panose="020F0502020204030204" pitchFamily="34" charset="0"/>
                <a:cs typeface="Times New Roman" panose="02020603050405020304" pitchFamily="18" charset="0"/>
              </a:rPr>
              <a:t>, 1461.</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306E0487-B28D-9E37-19D6-961B51D375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758" y="4309855"/>
            <a:ext cx="704090" cy="704090"/>
          </a:xfrm>
          <a:prstGeom prst="rect">
            <a:avLst/>
          </a:prstGeom>
        </p:spPr>
      </p:pic>
      <p:sp>
        <p:nvSpPr>
          <p:cNvPr id="8" name="ZoneTexte 7">
            <a:extLst>
              <a:ext uri="{FF2B5EF4-FFF2-40B4-BE49-F238E27FC236}">
                <a16:creationId xmlns:a16="http://schemas.microsoft.com/office/drawing/2014/main" id="{6E412244-94ED-9F39-1824-C3B3FDFC978C}"/>
              </a:ext>
            </a:extLst>
          </p:cNvPr>
          <p:cNvSpPr txBox="1"/>
          <p:nvPr/>
        </p:nvSpPr>
        <p:spPr>
          <a:xfrm>
            <a:off x="-18934" y="4997172"/>
            <a:ext cx="1922137" cy="276999"/>
          </a:xfrm>
          <a:prstGeom prst="rect">
            <a:avLst/>
          </a:prstGeom>
          <a:noFill/>
        </p:spPr>
        <p:txBody>
          <a:bodyPr wrap="square">
            <a:spAutoFit/>
          </a:bodyPr>
          <a:lstStyle/>
          <a:p>
            <a:pPr algn="ctr"/>
            <a:r>
              <a:rPr lang="fr-FR" sz="1200" b="1" dirty="0"/>
              <a:t>Georges BRASSENS</a:t>
            </a:r>
            <a:endParaRPr lang="fr-FR" sz="1400" i="1" dirty="0"/>
          </a:p>
        </p:txBody>
      </p:sp>
      <p:pic>
        <p:nvPicPr>
          <p:cNvPr id="9" name="Image 8">
            <a:extLst>
              <a:ext uri="{FF2B5EF4-FFF2-40B4-BE49-F238E27FC236}">
                <a16:creationId xmlns:a16="http://schemas.microsoft.com/office/drawing/2014/main" id="{DEC17229-DBE2-D987-5DEB-1AF2777879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647" y="4526363"/>
            <a:ext cx="427381" cy="284317"/>
          </a:xfrm>
          <a:prstGeom prst="rect">
            <a:avLst/>
          </a:prstGeom>
        </p:spPr>
      </p:pic>
      <p:sp>
        <p:nvSpPr>
          <p:cNvPr id="10" name="ZoneTexte 9">
            <a:extLst>
              <a:ext uri="{FF2B5EF4-FFF2-40B4-BE49-F238E27FC236}">
                <a16:creationId xmlns:a16="http://schemas.microsoft.com/office/drawing/2014/main" id="{13B5EE06-A3B7-B62A-B00A-878D43D6AD4F}"/>
              </a:ext>
            </a:extLst>
          </p:cNvPr>
          <p:cNvSpPr txBox="1"/>
          <p:nvPr/>
        </p:nvSpPr>
        <p:spPr>
          <a:xfrm>
            <a:off x="369630" y="5229250"/>
            <a:ext cx="1082348" cy="307777"/>
          </a:xfrm>
          <a:prstGeom prst="rect">
            <a:avLst/>
          </a:prstGeom>
          <a:noFill/>
        </p:spPr>
        <p:txBody>
          <a:bodyPr wrap="none" rtlCol="0">
            <a:spAutoFit/>
          </a:bodyPr>
          <a:lstStyle/>
          <a:p>
            <a:r>
              <a:rPr lang="fr-FR" sz="1400" b="1" dirty="0">
                <a:solidFill>
                  <a:srgbClr val="FF0000"/>
                </a:solidFill>
                <a:latin typeface="Calibri" panose="020F0502020204030204" pitchFamily="34" charset="0"/>
                <a:cs typeface="Calibri" panose="020F0502020204030204" pitchFamily="34" charset="0"/>
              </a:rPr>
              <a:t>(1921-1981)</a:t>
            </a:r>
          </a:p>
        </p:txBody>
      </p:sp>
      <p:pic>
        <p:nvPicPr>
          <p:cNvPr id="13" name="Image 12">
            <a:hlinkClick r:id="rId7"/>
            <a:extLst>
              <a:ext uri="{FF2B5EF4-FFF2-40B4-BE49-F238E27FC236}">
                <a16:creationId xmlns:a16="http://schemas.microsoft.com/office/drawing/2014/main" id="{FDAB9EA3-3A70-5E4C-E262-DBEDB15A2D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1350" y="5976066"/>
            <a:ext cx="847352" cy="807808"/>
          </a:xfrm>
          <a:prstGeom prst="rect">
            <a:avLst/>
          </a:prstGeom>
        </p:spPr>
      </p:pic>
      <p:sp>
        <p:nvSpPr>
          <p:cNvPr id="14" name="ZoneTexte 13">
            <a:extLst>
              <a:ext uri="{FF2B5EF4-FFF2-40B4-BE49-F238E27FC236}">
                <a16:creationId xmlns:a16="http://schemas.microsoft.com/office/drawing/2014/main" id="{8785B188-C9DE-6CEE-4F76-2F70D134910A}"/>
              </a:ext>
            </a:extLst>
          </p:cNvPr>
          <p:cNvSpPr txBox="1"/>
          <p:nvPr/>
        </p:nvSpPr>
        <p:spPr>
          <a:xfrm>
            <a:off x="237212" y="5489476"/>
            <a:ext cx="1335622" cy="646331"/>
          </a:xfrm>
          <a:prstGeom prst="rect">
            <a:avLst/>
          </a:prstGeom>
          <a:noFill/>
        </p:spPr>
        <p:txBody>
          <a:bodyPr wrap="square">
            <a:spAutoFit/>
          </a:bodyPr>
          <a:lstStyle/>
          <a:p>
            <a:pPr algn="ctr"/>
            <a:r>
              <a:rPr lang="fr-FR" sz="1200" b="1" dirty="0">
                <a:solidFill>
                  <a:srgbClr val="FFFF00"/>
                </a:solidFill>
                <a:latin typeface="Calibri" panose="020F0502020204030204" pitchFamily="34" charset="0"/>
                <a:cs typeface="Calibri" panose="020F0502020204030204" pitchFamily="34" charset="0"/>
              </a:rPr>
              <a:t>Poète, auteur, compositeur, interprète</a:t>
            </a:r>
          </a:p>
        </p:txBody>
      </p:sp>
      <p:sp>
        <p:nvSpPr>
          <p:cNvPr id="19" name="ZoneTexte 18">
            <a:extLst>
              <a:ext uri="{FF2B5EF4-FFF2-40B4-BE49-F238E27FC236}">
                <a16:creationId xmlns:a16="http://schemas.microsoft.com/office/drawing/2014/main" id="{55985046-4F99-442B-5BC1-5CD9CBD80B22}"/>
              </a:ext>
            </a:extLst>
          </p:cNvPr>
          <p:cNvSpPr txBox="1"/>
          <p:nvPr/>
        </p:nvSpPr>
        <p:spPr>
          <a:xfrm>
            <a:off x="76942" y="383566"/>
            <a:ext cx="4139951"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4</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Filer le temps car le temps file</a:t>
            </a:r>
          </a:p>
        </p:txBody>
      </p:sp>
      <p:pic>
        <p:nvPicPr>
          <p:cNvPr id="21" name="Image 20">
            <a:hlinkClick r:id="rId9"/>
            <a:extLst>
              <a:ext uri="{FF2B5EF4-FFF2-40B4-BE49-F238E27FC236}">
                <a16:creationId xmlns:a16="http://schemas.microsoft.com/office/drawing/2014/main" id="{3F4B8C9B-8954-8CD9-2DB6-F4A050CA00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4111" y="1998636"/>
            <a:ext cx="336477" cy="336477"/>
          </a:xfrm>
          <a:prstGeom prst="rect">
            <a:avLst/>
          </a:prstGeom>
        </p:spPr>
      </p:pic>
      <p:sp>
        <p:nvSpPr>
          <p:cNvPr id="23" name="ZoneTexte 22">
            <a:extLst>
              <a:ext uri="{FF2B5EF4-FFF2-40B4-BE49-F238E27FC236}">
                <a16:creationId xmlns:a16="http://schemas.microsoft.com/office/drawing/2014/main" id="{705D2A34-4015-200F-8776-29541D607DCD}"/>
              </a:ext>
            </a:extLst>
          </p:cNvPr>
          <p:cNvSpPr txBox="1"/>
          <p:nvPr/>
        </p:nvSpPr>
        <p:spPr>
          <a:xfrm>
            <a:off x="7938534" y="1400500"/>
            <a:ext cx="2090523" cy="5678478"/>
          </a:xfrm>
          <a:prstGeom prst="rect">
            <a:avLst/>
          </a:prstGeom>
          <a:noFill/>
        </p:spPr>
        <p:txBody>
          <a:bodyPr wrap="square">
            <a:spAutoFit/>
          </a:bodyPr>
          <a:lstStyle/>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100" b="1" cap="all" dirty="0">
                <a:latin typeface="Calibri" panose="020F0502020204030204" pitchFamily="34" charset="0"/>
                <a:ea typeface="Calibri" panose="020F0502020204030204" pitchFamily="34" charset="0"/>
                <a:cs typeface="Times New Roman" panose="02020603050405020304" pitchFamily="18" charset="0"/>
              </a:rPr>
              <a:t> </a:t>
            </a:r>
            <a:r>
              <a:rPr lang="fr-FR" sz="1100" b="1" cap="all" dirty="0">
                <a:effectLst/>
                <a:latin typeface="Calibri" panose="020F0502020204030204" pitchFamily="34" charset="0"/>
                <a:ea typeface="Calibri" panose="020F0502020204030204" pitchFamily="34" charset="0"/>
                <a:cs typeface="Times New Roman" panose="02020603050405020304" pitchFamily="18" charset="0"/>
              </a:rPr>
              <a:t>FLORA :</a:t>
            </a:r>
            <a:r>
              <a:rPr lang="fr-FR" sz="1100" dirty="0">
                <a:effectLst/>
                <a:latin typeface="Calibri" panose="020F0502020204030204" pitchFamily="34" charset="0"/>
                <a:ea typeface="Calibri" panose="020F0502020204030204" pitchFamily="34" charset="0"/>
                <a:cs typeface="Times New Roman" panose="02020603050405020304" pitchFamily="18" charset="0"/>
              </a:rPr>
              <a:t> </a:t>
            </a:r>
            <a:r>
              <a:rPr lang="fr-FR" sz="1100" dirty="0">
                <a:latin typeface="Calibri" panose="020F0502020204030204" pitchFamily="34" charset="0"/>
                <a:ea typeface="Calibri" panose="020F0502020204030204" pitchFamily="34" charset="0"/>
                <a:cs typeface="Times New Roman" panose="02020603050405020304" pitchFamily="18" charset="0"/>
              </a:rPr>
              <a:t> mythologie romaine - déesse des fleurs, du printemps et de la fertilité</a:t>
            </a:r>
          </a:p>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fr-FR" sz="1100" b="1" cap="all" dirty="0">
                <a:effectLst/>
                <a:latin typeface="Calibri" panose="020F0502020204030204" pitchFamily="34" charset="0"/>
                <a:ea typeface="Calibri" panose="020F0502020204030204" pitchFamily="34" charset="0"/>
                <a:cs typeface="Times New Roman" panose="02020603050405020304" pitchFamily="18" charset="0"/>
              </a:rPr>
              <a:t>ARCHIPIADA :</a:t>
            </a:r>
            <a:r>
              <a:rPr lang="fr-FR" sz="1100" dirty="0">
                <a:effectLst/>
                <a:latin typeface="Calibri" panose="020F0502020204030204" pitchFamily="34" charset="0"/>
                <a:ea typeface="Calibri" panose="020F0502020204030204" pitchFamily="34" charset="0"/>
                <a:cs typeface="Times New Roman" panose="02020603050405020304" pitchFamily="18" charset="0"/>
              </a:rPr>
              <a:t> </a:t>
            </a:r>
            <a:r>
              <a:rPr lang="fr-FR" sz="1100" dirty="0">
                <a:latin typeface="Calibri" panose="020F0502020204030204" pitchFamily="34" charset="0"/>
                <a:ea typeface="Calibri" panose="020F0502020204030204" pitchFamily="34" charset="0"/>
                <a:cs typeface="Times New Roman" panose="02020603050405020304" pitchFamily="18" charset="0"/>
              </a:rPr>
              <a:t>Aspasie de Milet (vers 470–400 av. J.-C.), femme grecque d’esprit</a:t>
            </a:r>
            <a:r>
              <a:rPr lang="fr-FR" sz="1100" dirty="0">
                <a:effectLst/>
                <a:latin typeface="Calibri" panose="020F0502020204030204" pitchFamily="34" charset="0"/>
                <a:ea typeface="Calibri" panose="020F0502020204030204" pitchFamily="34" charset="0"/>
                <a:cs typeface="Times New Roman" panose="02020603050405020304" pitchFamily="18" charset="0"/>
              </a:rPr>
              <a:t>.</a:t>
            </a:r>
          </a:p>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  </a:t>
            </a:r>
            <a:r>
              <a:rPr lang="fr-FR" sz="1100" b="1" cap="all" dirty="0">
                <a:effectLst/>
                <a:latin typeface="Calibri" panose="020F0502020204030204" pitchFamily="34" charset="0"/>
                <a:ea typeface="Calibri" panose="020F0502020204030204" pitchFamily="34" charset="0"/>
                <a:cs typeface="Times New Roman" panose="02020603050405020304" pitchFamily="18" charset="0"/>
              </a:rPr>
              <a:t>THAÏS :</a:t>
            </a:r>
            <a:r>
              <a:rPr lang="fr-FR" sz="1100" dirty="0">
                <a:effectLst/>
                <a:latin typeface="Calibri" panose="020F0502020204030204" pitchFamily="34" charset="0"/>
                <a:ea typeface="Calibri" panose="020F0502020204030204" pitchFamily="34" charset="0"/>
                <a:cs typeface="Times New Roman" panose="02020603050405020304" pitchFamily="18" charset="0"/>
              </a:rPr>
              <a:t> </a:t>
            </a:r>
            <a:r>
              <a:rPr lang="fr-FR" sz="1100" dirty="0">
                <a:latin typeface="Calibri" panose="020F0502020204030204" pitchFamily="34" charset="0"/>
                <a:ea typeface="Calibri" panose="020F0502020204030204" pitchFamily="34" charset="0"/>
                <a:cs typeface="Times New Roman" panose="02020603050405020304" pitchFamily="18" charset="0"/>
              </a:rPr>
              <a:t>courtisane grecque du IVe siècle av. J.-C., femme fatale, beauté sensuelle. </a:t>
            </a:r>
          </a:p>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  </a:t>
            </a:r>
            <a:r>
              <a:rPr lang="fr-FR" sz="1100" b="1" cap="all" dirty="0">
                <a:effectLst/>
                <a:latin typeface="Calibri" panose="020F0502020204030204" pitchFamily="34" charset="0"/>
                <a:ea typeface="Calibri" panose="020F0502020204030204" pitchFamily="34" charset="0"/>
                <a:cs typeface="Times New Roman" panose="02020603050405020304" pitchFamily="18" charset="0"/>
              </a:rPr>
              <a:t>ÉCHO :</a:t>
            </a:r>
            <a:r>
              <a:rPr lang="fr-FR" sz="1100" dirty="0">
                <a:effectLst/>
                <a:latin typeface="Calibri" panose="020F0502020204030204" pitchFamily="34" charset="0"/>
                <a:ea typeface="Calibri" panose="020F0502020204030204" pitchFamily="34" charset="0"/>
                <a:cs typeface="Times New Roman" panose="02020603050405020304" pitchFamily="18" charset="0"/>
              </a:rPr>
              <a:t> </a:t>
            </a:r>
            <a:r>
              <a:rPr lang="fr-FR" sz="1100" dirty="0">
                <a:latin typeface="Calibri" panose="020F0502020204030204" pitchFamily="34" charset="0"/>
                <a:ea typeface="Calibri" panose="020F0502020204030204" pitchFamily="34" charset="0"/>
                <a:cs typeface="Times New Roman" panose="02020603050405020304" pitchFamily="18" charset="0"/>
              </a:rPr>
              <a:t>mythologie grecque – Nymphe punie par HÉRA à seulement répéter les derniers mots qu'on lui disait.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1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  </a:t>
            </a:r>
            <a:r>
              <a:rPr lang="fr-FR" sz="1100" b="1" cap="all" dirty="0" err="1">
                <a:latin typeface="Calibri" panose="020F0502020204030204" pitchFamily="34" charset="0"/>
                <a:ea typeface="Calibri" panose="020F0502020204030204" pitchFamily="34" charset="0"/>
                <a:cs typeface="Times New Roman" panose="02020603050405020304" pitchFamily="18" charset="0"/>
              </a:rPr>
              <a:t>bruyt</a:t>
            </a:r>
            <a:r>
              <a:rPr lang="fr-FR" sz="1100" b="1" cap="all" dirty="0">
                <a:latin typeface="Calibri" panose="020F0502020204030204" pitchFamily="34" charset="0"/>
                <a:ea typeface="Calibri" panose="020F0502020204030204" pitchFamily="34" charset="0"/>
                <a:cs typeface="Times New Roman" panose="02020603050405020304" pitchFamily="18" charset="0"/>
              </a:rPr>
              <a:t> on </a:t>
            </a:r>
            <a:r>
              <a:rPr lang="fr-FR" sz="1100" b="1" cap="all" dirty="0" err="1">
                <a:latin typeface="Calibri" panose="020F0502020204030204" pitchFamily="34" charset="0"/>
                <a:ea typeface="Calibri" panose="020F0502020204030204" pitchFamily="34" charset="0"/>
                <a:cs typeface="Times New Roman" panose="02020603050405020304" pitchFamily="18" charset="0"/>
              </a:rPr>
              <a:t>maine</a:t>
            </a:r>
            <a:r>
              <a:rPr lang="fr-FR" sz="1100" b="1" cap="all" dirty="0">
                <a:latin typeface="Calibri" panose="020F0502020204030204" pitchFamily="34" charset="0"/>
                <a:ea typeface="Calibri" panose="020F0502020204030204" pitchFamily="34" charset="0"/>
                <a:cs typeface="Times New Roman" panose="02020603050405020304" pitchFamily="18" charset="0"/>
              </a:rPr>
              <a:t> </a:t>
            </a:r>
            <a:r>
              <a:rPr lang="fr-FR" sz="1100" b="1" cap="all" dirty="0">
                <a:effectLst/>
                <a:latin typeface="Calibri" panose="020F0502020204030204" pitchFamily="34" charset="0"/>
                <a:ea typeface="Calibri" panose="020F0502020204030204" pitchFamily="34" charset="0"/>
                <a:cs typeface="Times New Roman" panose="02020603050405020304" pitchFamily="18" charset="0"/>
              </a:rPr>
              <a:t> :</a:t>
            </a:r>
            <a:r>
              <a:rPr lang="fr-FR" sz="1100" dirty="0">
                <a:effectLst/>
                <a:latin typeface="Calibri" panose="020F0502020204030204" pitchFamily="34" charset="0"/>
                <a:ea typeface="Calibri" panose="020F0502020204030204" pitchFamily="34" charset="0"/>
                <a:cs typeface="Times New Roman" panose="02020603050405020304" pitchFamily="18" charset="0"/>
              </a:rPr>
              <a:t> quand on l’appelle.</a:t>
            </a:r>
          </a:p>
          <a:p>
            <a:r>
              <a:rPr lang="fr-FR" sz="11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6  </a:t>
            </a:r>
            <a:r>
              <a:rPr lang="fr-FR" sz="1100" b="1" cap="all" dirty="0">
                <a:latin typeface="Calibri" panose="020F0502020204030204" pitchFamily="34" charset="0"/>
                <a:ea typeface="Calibri" panose="020F0502020204030204" pitchFamily="34" charset="0"/>
                <a:cs typeface="Times New Roman" panose="02020603050405020304" pitchFamily="18" charset="0"/>
              </a:rPr>
              <a:t>HELOÏS, ESBAILLART  :</a:t>
            </a:r>
            <a:r>
              <a:rPr lang="fr-FR" sz="1100" dirty="0">
                <a:latin typeface="Calibri" panose="020F0502020204030204" pitchFamily="34" charset="0"/>
                <a:ea typeface="Calibri" panose="020F0502020204030204" pitchFamily="34" charset="0"/>
                <a:cs typeface="Times New Roman" panose="02020603050405020304" pitchFamily="18" charset="0"/>
              </a:rPr>
              <a:t> Héloïse d’Argenteuil (vers 1100 – 1164) et Pierre ABÉLARD (1079-1142), amoureux malheureux célèbres. </a:t>
            </a:r>
          </a:p>
          <a:p>
            <a:r>
              <a:rPr lang="fr-FR" sz="1100" dirty="0">
                <a:latin typeface="Calibri" panose="020F0502020204030204" pitchFamily="34" charset="0"/>
                <a:ea typeface="Calibri" panose="020F0502020204030204" pitchFamily="34" charset="0"/>
                <a:cs typeface="Times New Roman" panose="02020603050405020304" pitchFamily="18" charset="0"/>
              </a:rPr>
              <a:t>Ils ont été éprouvés par leur séparation et la castration d’Abélard.</a:t>
            </a:r>
          </a:p>
          <a:p>
            <a:r>
              <a:rPr lang="fr-FR" sz="11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7  </a:t>
            </a:r>
            <a:r>
              <a:rPr lang="fr-FR" sz="1100" b="1" cap="all" dirty="0">
                <a:latin typeface="Calibri" panose="020F0502020204030204" pitchFamily="34" charset="0"/>
                <a:ea typeface="Calibri" panose="020F0502020204030204" pitchFamily="34" charset="0"/>
                <a:cs typeface="Times New Roman" panose="02020603050405020304" pitchFamily="18" charset="0"/>
              </a:rPr>
              <a:t>Jean BURIDAN </a:t>
            </a:r>
            <a:r>
              <a:rPr lang="fr-FR" sz="1100" dirty="0">
                <a:latin typeface="Calibri" panose="020F0502020204030204" pitchFamily="34" charset="0"/>
                <a:ea typeface="Calibri" panose="020F0502020204030204" pitchFamily="34" charset="0"/>
                <a:cs typeface="Times New Roman" panose="02020603050405020304" pitchFamily="18" charset="0"/>
              </a:rPr>
              <a:t>(vers 1300–vers 1358) </a:t>
            </a:r>
            <a:r>
              <a:rPr lang="fr-FR" sz="1100" b="1" cap="all" dirty="0">
                <a:latin typeface="Calibri" panose="020F0502020204030204" pitchFamily="34" charset="0"/>
                <a:ea typeface="Calibri" panose="020F0502020204030204" pitchFamily="34" charset="0"/>
                <a:cs typeface="Times New Roman" panose="02020603050405020304" pitchFamily="18" charset="0"/>
              </a:rPr>
              <a:t>: </a:t>
            </a:r>
            <a:r>
              <a:rPr lang="fr-FR" sz="1100" dirty="0">
                <a:latin typeface="Calibri" panose="020F0502020204030204" pitchFamily="34" charset="0"/>
                <a:ea typeface="Calibri" panose="020F0502020204030204" pitchFamily="34" charset="0"/>
                <a:cs typeface="Times New Roman" panose="02020603050405020304" pitchFamily="18" charset="0"/>
              </a:rPr>
              <a:t>référence à une légende selon laquelle il aurait eu une liaison adultère avec la reine Blanche de Bourgogne, épouse du roi Charles IV le Bel . Pour cette trahison, la rumeur prétend qu’il aurait été jeté dans un sac et noyé dans la Seine.</a:t>
            </a:r>
          </a:p>
          <a:p>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ZoneTexte 21">
            <a:extLst>
              <a:ext uri="{FF2B5EF4-FFF2-40B4-BE49-F238E27FC236}">
                <a16:creationId xmlns:a16="http://schemas.microsoft.com/office/drawing/2014/main" id="{D03ACAF1-14BC-8AD8-67E7-5CF409B85AC6}"/>
              </a:ext>
            </a:extLst>
          </p:cNvPr>
          <p:cNvSpPr txBox="1"/>
          <p:nvPr/>
        </p:nvSpPr>
        <p:spPr>
          <a:xfrm>
            <a:off x="9991450" y="1400500"/>
            <a:ext cx="2200550" cy="5339923"/>
          </a:xfrm>
          <a:prstGeom prst="rect">
            <a:avLst/>
          </a:prstGeom>
          <a:noFill/>
        </p:spPr>
        <p:txBody>
          <a:bodyPr wrap="square">
            <a:spAutoFit/>
          </a:bodyPr>
          <a:lstStyle/>
          <a:p>
            <a:r>
              <a:rPr lang="fr-FR" sz="11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8  </a:t>
            </a:r>
            <a:r>
              <a:rPr lang="fr-FR" sz="1100" b="1" cap="all" dirty="0">
                <a:latin typeface="Calibri" panose="020F0502020204030204" pitchFamily="34" charset="0"/>
                <a:ea typeface="Calibri" panose="020F0502020204030204" pitchFamily="34" charset="0"/>
                <a:cs typeface="Times New Roman" panose="02020603050405020304" pitchFamily="18" charset="0"/>
              </a:rPr>
              <a:t>BLANCHE DE CASTILLE </a:t>
            </a:r>
            <a:r>
              <a:rPr lang="fr-FR" sz="1100" dirty="0">
                <a:latin typeface="Calibri" panose="020F0502020204030204" pitchFamily="34" charset="0"/>
                <a:ea typeface="Calibri" panose="020F0502020204030204" pitchFamily="34" charset="0"/>
                <a:cs typeface="Times New Roman" panose="02020603050405020304" pitchFamily="18" charset="0"/>
              </a:rPr>
              <a:t>(1188–1252) </a:t>
            </a:r>
            <a:r>
              <a:rPr lang="fr-FR" sz="1100" b="1" cap="all" dirty="0">
                <a:latin typeface="Calibri" panose="020F0502020204030204" pitchFamily="34" charset="0"/>
                <a:ea typeface="Calibri" panose="020F0502020204030204" pitchFamily="34" charset="0"/>
                <a:cs typeface="Times New Roman" panose="02020603050405020304" pitchFamily="18" charset="0"/>
              </a:rPr>
              <a:t>: </a:t>
            </a:r>
            <a:r>
              <a:rPr lang="fr-FR" sz="1100" dirty="0">
                <a:latin typeface="Calibri" panose="020F0502020204030204" pitchFamily="34" charset="0"/>
                <a:ea typeface="Calibri" panose="020F0502020204030204" pitchFamily="34" charset="0"/>
                <a:cs typeface="Times New Roman" panose="02020603050405020304" pitchFamily="18" charset="0"/>
              </a:rPr>
              <a:t>reine de France, mère de SAINT-LOUIS, aussi célèbre pour sa beauté que par sa sagesse.</a:t>
            </a:r>
          </a:p>
          <a:p>
            <a:r>
              <a:rPr lang="fr-FR" sz="11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9  </a:t>
            </a:r>
            <a:r>
              <a:rPr lang="fr-FR" sz="1100" b="1" cap="all" dirty="0">
                <a:latin typeface="Calibri" panose="020F0502020204030204" pitchFamily="34" charset="0"/>
                <a:ea typeface="Calibri" panose="020F0502020204030204" pitchFamily="34" charset="0"/>
                <a:cs typeface="Times New Roman" panose="02020603050405020304" pitchFamily="18" charset="0"/>
              </a:rPr>
              <a:t>BERTHE AU GRAND PIED </a:t>
            </a:r>
            <a:r>
              <a:rPr lang="fr-FR" sz="1100" dirty="0">
                <a:latin typeface="Calibri" panose="020F0502020204030204" pitchFamily="34" charset="0"/>
                <a:ea typeface="Calibri" panose="020F0502020204030204" pitchFamily="34" charset="0"/>
                <a:cs typeface="Times New Roman" panose="02020603050405020304" pitchFamily="18" charset="0"/>
              </a:rPr>
              <a:t>(vers 720-783) </a:t>
            </a:r>
            <a:r>
              <a:rPr lang="fr-FR" sz="1100" b="1" cap="all" dirty="0">
                <a:latin typeface="Calibri" panose="020F0502020204030204" pitchFamily="34" charset="0"/>
                <a:ea typeface="Calibri" panose="020F0502020204030204" pitchFamily="34" charset="0"/>
                <a:cs typeface="Times New Roman" panose="02020603050405020304" pitchFamily="18" charset="0"/>
              </a:rPr>
              <a:t>: </a:t>
            </a:r>
            <a:r>
              <a:rPr lang="fr-FR" sz="1100" dirty="0">
                <a:latin typeface="Calibri" panose="020F0502020204030204" pitchFamily="34" charset="0"/>
                <a:ea typeface="Calibri" panose="020F0502020204030204" pitchFamily="34" charset="0"/>
                <a:cs typeface="Times New Roman" panose="02020603050405020304" pitchFamily="18" charset="0"/>
              </a:rPr>
              <a:t>reine de France, mère de CHARLEMAGNE.</a:t>
            </a:r>
          </a:p>
          <a:p>
            <a:r>
              <a:rPr lang="fr-FR" sz="11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10  </a:t>
            </a:r>
            <a:r>
              <a:rPr lang="fr-FR" sz="1100" b="1" cap="all" dirty="0">
                <a:latin typeface="Calibri" panose="020F0502020204030204" pitchFamily="34" charset="0"/>
                <a:ea typeface="Calibri" panose="020F0502020204030204" pitchFamily="34" charset="0"/>
                <a:cs typeface="Times New Roman" panose="02020603050405020304" pitchFamily="18" charset="0"/>
              </a:rPr>
              <a:t>BIETRIS </a:t>
            </a:r>
            <a:r>
              <a:rPr lang="fr-FR" sz="1100" dirty="0">
                <a:latin typeface="Calibri" panose="020F0502020204030204" pitchFamily="34" charset="0"/>
                <a:ea typeface="Calibri" panose="020F0502020204030204" pitchFamily="34" charset="0"/>
                <a:cs typeface="Times New Roman" panose="02020603050405020304" pitchFamily="18" charset="0"/>
              </a:rPr>
              <a:t>: Béatrice PORTINARI (1266-1290), muse (inspiratrice) de Dante Alighieri, l’auteur italien de la </a:t>
            </a:r>
            <a:r>
              <a:rPr lang="fr-FR" sz="1100" i="1" dirty="0">
                <a:latin typeface="Calibri" panose="020F0502020204030204" pitchFamily="34" charset="0"/>
                <a:ea typeface="Calibri" panose="020F0502020204030204" pitchFamily="34" charset="0"/>
                <a:cs typeface="Times New Roman" panose="02020603050405020304" pitchFamily="18" charset="0"/>
              </a:rPr>
              <a:t>Divine Comédie</a:t>
            </a:r>
            <a:r>
              <a:rPr lang="fr-FR" sz="1100" dirty="0">
                <a:latin typeface="Calibri" panose="020F0502020204030204" pitchFamily="34" charset="0"/>
                <a:ea typeface="Calibri" panose="020F0502020204030204" pitchFamily="34" charset="0"/>
                <a:cs typeface="Times New Roman" panose="02020603050405020304" pitchFamily="18" charset="0"/>
              </a:rPr>
              <a:t>.</a:t>
            </a:r>
          </a:p>
          <a:p>
            <a:r>
              <a:rPr lang="fr-FR" sz="11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11  </a:t>
            </a:r>
            <a:r>
              <a:rPr lang="fr-FR" sz="1100" b="1" cap="all" dirty="0">
                <a:latin typeface="Calibri" panose="020F0502020204030204" pitchFamily="34" charset="0"/>
                <a:ea typeface="Calibri" panose="020F0502020204030204" pitchFamily="34" charset="0"/>
                <a:cs typeface="Times New Roman" panose="02020603050405020304" pitchFamily="18" charset="0"/>
              </a:rPr>
              <a:t>ALLYS </a:t>
            </a:r>
            <a:r>
              <a:rPr lang="fr-FR" sz="1100" dirty="0">
                <a:latin typeface="Calibri" panose="020F0502020204030204" pitchFamily="34" charset="0"/>
                <a:ea typeface="Calibri" panose="020F0502020204030204" pitchFamily="34" charset="0"/>
                <a:cs typeface="Times New Roman" panose="02020603050405020304" pitchFamily="18" charset="0"/>
              </a:rPr>
              <a:t>(vers 1140-1206) </a:t>
            </a:r>
            <a:r>
              <a:rPr lang="fr-FR" sz="1100" b="1" cap="all" dirty="0">
                <a:latin typeface="Calibri" panose="020F0502020204030204" pitchFamily="34" charset="0"/>
                <a:ea typeface="Calibri" panose="020F0502020204030204" pitchFamily="34" charset="0"/>
                <a:cs typeface="Times New Roman" panose="02020603050405020304" pitchFamily="18" charset="0"/>
              </a:rPr>
              <a:t>: </a:t>
            </a:r>
            <a:r>
              <a:rPr lang="fr-FR" sz="1100" dirty="0">
                <a:latin typeface="Calibri" panose="020F0502020204030204" pitchFamily="34" charset="0"/>
                <a:ea typeface="Calibri" panose="020F0502020204030204" pitchFamily="34" charset="0"/>
                <a:cs typeface="Times New Roman" panose="02020603050405020304" pitchFamily="18" charset="0"/>
              </a:rPr>
              <a:t>Adèle ou Alice de CHAMPAGNE, 3</a:t>
            </a:r>
            <a:r>
              <a:rPr lang="fr-FR" sz="1100" baseline="30000" dirty="0">
                <a:latin typeface="Calibri" panose="020F0502020204030204" pitchFamily="34" charset="0"/>
                <a:ea typeface="Calibri" panose="020F0502020204030204" pitchFamily="34" charset="0"/>
                <a:cs typeface="Times New Roman" panose="02020603050405020304" pitchFamily="18" charset="0"/>
              </a:rPr>
              <a:t>ème</a:t>
            </a:r>
            <a:r>
              <a:rPr lang="fr-FR" sz="1100" dirty="0">
                <a:latin typeface="Calibri" panose="020F0502020204030204" pitchFamily="34" charset="0"/>
                <a:ea typeface="Calibri" panose="020F0502020204030204" pitchFamily="34" charset="0"/>
                <a:cs typeface="Times New Roman" panose="02020603050405020304" pitchFamily="18" charset="0"/>
              </a:rPr>
              <a:t> épouse du roi Louis VII.</a:t>
            </a:r>
          </a:p>
          <a:p>
            <a:r>
              <a:rPr lang="fr-FR" sz="11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12  </a:t>
            </a:r>
            <a:r>
              <a:rPr lang="fr-FR" sz="1100" b="1" cap="all" dirty="0">
                <a:latin typeface="Calibri" panose="020F0502020204030204" pitchFamily="34" charset="0"/>
                <a:ea typeface="Calibri" panose="020F0502020204030204" pitchFamily="34" charset="0"/>
                <a:cs typeface="Times New Roman" panose="02020603050405020304" pitchFamily="18" charset="0"/>
              </a:rPr>
              <a:t>HAREMBOURGES : </a:t>
            </a:r>
            <a:r>
              <a:rPr lang="fr-FR" sz="1100" cap="all" dirty="0" err="1">
                <a:latin typeface="Calibri" panose="020F0502020204030204" pitchFamily="34" charset="0"/>
                <a:ea typeface="Calibri" panose="020F0502020204030204" pitchFamily="34" charset="0"/>
                <a:cs typeface="Times New Roman" panose="02020603050405020304" pitchFamily="18" charset="0"/>
              </a:rPr>
              <a:t>Erenbourg</a:t>
            </a:r>
            <a:r>
              <a:rPr lang="fr-FR" sz="1100" dirty="0">
                <a:latin typeface="Calibri" panose="020F0502020204030204" pitchFamily="34" charset="0"/>
                <a:ea typeface="Calibri" panose="020F0502020204030204" pitchFamily="34" charset="0"/>
                <a:cs typeface="Times New Roman" panose="02020603050405020304" pitchFamily="18" charset="0"/>
              </a:rPr>
              <a:t> du Maine (vers 1090-1126) </a:t>
            </a:r>
            <a:r>
              <a:rPr lang="fr-FR" sz="1100" b="1" cap="all" dirty="0">
                <a:latin typeface="Calibri" panose="020F0502020204030204" pitchFamily="34" charset="0"/>
                <a:ea typeface="Calibri" panose="020F0502020204030204" pitchFamily="34" charset="0"/>
                <a:cs typeface="Times New Roman" panose="02020603050405020304" pitchFamily="18" charset="0"/>
              </a:rPr>
              <a:t>, </a:t>
            </a:r>
            <a:r>
              <a:rPr lang="fr-FR" sz="1100" dirty="0">
                <a:latin typeface="Calibri" panose="020F0502020204030204" pitchFamily="34" charset="0"/>
                <a:ea typeface="Calibri" panose="020F0502020204030204" pitchFamily="34" charset="0"/>
                <a:cs typeface="Times New Roman" panose="02020603050405020304" pitchFamily="18" charset="0"/>
              </a:rPr>
              <a:t>comtesse, femme de pouvoir.</a:t>
            </a:r>
          </a:p>
          <a:p>
            <a:r>
              <a:rPr lang="fr-FR" sz="11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13  </a:t>
            </a:r>
            <a:r>
              <a:rPr lang="fr-FR" sz="1100" b="1" cap="all" dirty="0">
                <a:latin typeface="Calibri" panose="020F0502020204030204" pitchFamily="34" charset="0"/>
                <a:ea typeface="Calibri" panose="020F0502020204030204" pitchFamily="34" charset="0"/>
                <a:cs typeface="Times New Roman" panose="02020603050405020304" pitchFamily="18" charset="0"/>
              </a:rPr>
              <a:t>JEHANNE : </a:t>
            </a:r>
            <a:r>
              <a:rPr lang="fr-FR" sz="1100" dirty="0">
                <a:latin typeface="Calibri" panose="020F0502020204030204" pitchFamily="34" charset="0"/>
                <a:ea typeface="Calibri" panose="020F0502020204030204" pitchFamily="34" charset="0"/>
                <a:cs typeface="Times New Roman" panose="02020603050405020304" pitchFamily="18" charset="0"/>
              </a:rPr>
              <a:t>JEANNE D’ARC </a:t>
            </a:r>
          </a:p>
          <a:p>
            <a:r>
              <a:rPr lang="fr-FR" sz="1100" dirty="0">
                <a:latin typeface="Calibri" panose="020F0502020204030204" pitchFamily="34" charset="0"/>
                <a:ea typeface="Calibri" panose="020F0502020204030204" pitchFamily="34" charset="0"/>
                <a:cs typeface="Times New Roman" panose="02020603050405020304" pitchFamily="18" charset="0"/>
              </a:rPr>
              <a:t>(vers 1412-1431) « la Pucelle d’Orléans » héroïne de l’Histoire de France et Sainte de l’Église catholique.</a:t>
            </a:r>
          </a:p>
          <a:p>
            <a:r>
              <a:rPr lang="fr-FR" sz="11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14  </a:t>
            </a:r>
            <a:r>
              <a:rPr lang="fr-FR" sz="1100" b="1" cap="all" dirty="0">
                <a:latin typeface="Calibri" panose="020F0502020204030204" pitchFamily="34" charset="0"/>
                <a:ea typeface="Calibri" panose="020F0502020204030204" pitchFamily="34" charset="0"/>
                <a:cs typeface="Times New Roman" panose="02020603050405020304" pitchFamily="18" charset="0"/>
              </a:rPr>
              <a:t>ENVOI</a:t>
            </a:r>
            <a:r>
              <a:rPr lang="fr-FR" sz="1100" dirty="0">
                <a:latin typeface="Calibri" panose="020F0502020204030204" pitchFamily="34" charset="0"/>
                <a:ea typeface="Calibri" panose="020F0502020204030204" pitchFamily="34" charset="0"/>
                <a:cs typeface="Times New Roman" panose="02020603050405020304" pitchFamily="18" charset="0"/>
              </a:rPr>
              <a:t> </a:t>
            </a:r>
            <a:r>
              <a:rPr lang="fr-FR" sz="1100" b="1" cap="all" dirty="0">
                <a:latin typeface="Calibri" panose="020F0502020204030204" pitchFamily="34" charset="0"/>
                <a:ea typeface="Calibri" panose="020F0502020204030204" pitchFamily="34" charset="0"/>
                <a:cs typeface="Times New Roman" panose="02020603050405020304" pitchFamily="18" charset="0"/>
              </a:rPr>
              <a:t>: </a:t>
            </a:r>
            <a:r>
              <a:rPr lang="fr-FR" sz="1100" dirty="0">
                <a:latin typeface="Calibri" panose="020F0502020204030204" pitchFamily="34" charset="0"/>
                <a:ea typeface="Calibri" panose="020F0502020204030204" pitchFamily="34" charset="0"/>
                <a:cs typeface="Times New Roman" panose="02020603050405020304" pitchFamily="18" charset="0"/>
              </a:rPr>
              <a:t>« Prince, ne demandez pas chaque semaine, ni même cette année, où elles sont passées.</a:t>
            </a:r>
          </a:p>
          <a:p>
            <a:r>
              <a:rPr lang="fr-FR" sz="1100" dirty="0">
                <a:latin typeface="Calibri" panose="020F0502020204030204" pitchFamily="34" charset="0"/>
                <a:ea typeface="Calibri" panose="020F0502020204030204" pitchFamily="34" charset="0"/>
                <a:cs typeface="Times New Roman" panose="02020603050405020304" pitchFamily="18" charset="0"/>
              </a:rPr>
              <a:t>Contentez-vous de ce refrain : </a:t>
            </a:r>
            <a:br>
              <a:rPr lang="fr-FR" sz="1100" dirty="0">
                <a:latin typeface="Calibri" panose="020F0502020204030204" pitchFamily="34" charset="0"/>
                <a:ea typeface="Calibri" panose="020F0502020204030204" pitchFamily="34" charset="0"/>
                <a:cs typeface="Times New Roman" panose="02020603050405020304" pitchFamily="18" charset="0"/>
              </a:rPr>
            </a:br>
            <a:r>
              <a:rPr lang="fr-FR" sz="1100" dirty="0">
                <a:latin typeface="Calibri" panose="020F0502020204030204" pitchFamily="34" charset="0"/>
                <a:ea typeface="Calibri" panose="020F0502020204030204" pitchFamily="34" charset="0"/>
                <a:cs typeface="Times New Roman" panose="02020603050405020304" pitchFamily="18" charset="0"/>
              </a:rPr>
              <a:t>Mais où sont les neiges d’antan !</a:t>
            </a:r>
          </a:p>
          <a:p>
            <a:endParaRPr lang="fr-FR" sz="1100" dirty="0">
              <a:latin typeface="Calibri" panose="020F0502020204030204" pitchFamily="34" charset="0"/>
              <a:ea typeface="Calibri" panose="020F0502020204030204" pitchFamily="34" charset="0"/>
              <a:cs typeface="Times New Roman" panose="02020603050405020304" pitchFamily="18" charset="0"/>
            </a:endParaRPr>
          </a:p>
          <a:p>
            <a:endParaRPr lang="fr-FR" sz="1100" dirty="0">
              <a:latin typeface="Calibri" panose="020F0502020204030204" pitchFamily="34" charset="0"/>
              <a:ea typeface="Calibri" panose="020F0502020204030204" pitchFamily="34" charset="0"/>
              <a:cs typeface="Times New Roman" panose="02020603050405020304" pitchFamily="18" charset="0"/>
            </a:endParaRPr>
          </a:p>
          <a:p>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e 1">
            <a:extLst>
              <a:ext uri="{FF2B5EF4-FFF2-40B4-BE49-F238E27FC236}">
                <a16:creationId xmlns:a16="http://schemas.microsoft.com/office/drawing/2014/main" id="{CF064849-F791-E8FB-48CB-B4B7322558FB}"/>
              </a:ext>
            </a:extLst>
          </p:cNvPr>
          <p:cNvGrpSpPr/>
          <p:nvPr/>
        </p:nvGrpSpPr>
        <p:grpSpPr>
          <a:xfrm>
            <a:off x="8090674" y="732089"/>
            <a:ext cx="1127911" cy="496679"/>
            <a:chOff x="5420375" y="-32725"/>
            <a:chExt cx="1127911" cy="496679"/>
          </a:xfrm>
        </p:grpSpPr>
        <p:pic>
          <p:nvPicPr>
            <p:cNvPr id="11" name="Image 10">
              <a:hlinkClick r:id="rId11" action="ppaction://hlinksldjump"/>
              <a:extLst>
                <a:ext uri="{FF2B5EF4-FFF2-40B4-BE49-F238E27FC236}">
                  <a16:creationId xmlns:a16="http://schemas.microsoft.com/office/drawing/2014/main" id="{6099A820-A3A8-7347-9677-8F46ECFA924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17" name="ZoneTexte 16">
              <a:extLst>
                <a:ext uri="{FF2B5EF4-FFF2-40B4-BE49-F238E27FC236}">
                  <a16:creationId xmlns:a16="http://schemas.microsoft.com/office/drawing/2014/main" id="{E6395F67-8AE8-D055-84C8-F1317B72889B}"/>
                </a:ext>
              </a:extLst>
            </p:cNvPr>
            <p:cNvSpPr txBox="1"/>
            <p:nvPr/>
          </p:nvSpPr>
          <p:spPr>
            <a:xfrm>
              <a:off x="5722523" y="85126"/>
              <a:ext cx="825763" cy="229165"/>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Questions</a:t>
              </a:r>
            </a:p>
          </p:txBody>
        </p:sp>
        <p:pic>
          <p:nvPicPr>
            <p:cNvPr id="18" name="Image 17">
              <a:hlinkClick r:id="rId11" action="ppaction://hlinksldjump"/>
              <a:extLst>
                <a:ext uri="{FF2B5EF4-FFF2-40B4-BE49-F238E27FC236}">
                  <a16:creationId xmlns:a16="http://schemas.microsoft.com/office/drawing/2014/main" id="{248AB3B4-B222-C248-30B5-7B220F250D5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Tree>
    <p:extLst>
      <p:ext uri="{BB962C8B-B14F-4D97-AF65-F5344CB8AC3E}">
        <p14:creationId xmlns:p14="http://schemas.microsoft.com/office/powerpoint/2010/main" val="340011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additive="base">
                                        <p:cTn id="69" dur="500" fill="hold"/>
                                        <p:tgtEl>
                                          <p:spTgt spid="6"/>
                                        </p:tgtEl>
                                        <p:attrNameLst>
                                          <p:attrName>ppt_x</p:attrName>
                                        </p:attrNameLst>
                                      </p:cBhvr>
                                      <p:tavLst>
                                        <p:tav tm="0">
                                          <p:val>
                                            <p:strVal val="#ppt_x"/>
                                          </p:val>
                                        </p:tav>
                                        <p:tav tm="100000">
                                          <p:val>
                                            <p:strVal val="#ppt_x"/>
                                          </p:val>
                                        </p:tav>
                                      </p:tavLst>
                                    </p:anim>
                                    <p:anim calcmode="lin" valueType="num">
                                      <p:cBhvr additive="base">
                                        <p:cTn id="70" dur="500" fill="hold"/>
                                        <p:tgtEl>
                                          <p:spTgt spid="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additive="base">
                                        <p:cTn id="77" dur="500" fill="hold"/>
                                        <p:tgtEl>
                                          <p:spTgt spid="13"/>
                                        </p:tgtEl>
                                        <p:attrNameLst>
                                          <p:attrName>ppt_x</p:attrName>
                                        </p:attrNameLst>
                                      </p:cBhvr>
                                      <p:tavLst>
                                        <p:tav tm="0">
                                          <p:val>
                                            <p:strVal val="#ppt_x"/>
                                          </p:val>
                                        </p:tav>
                                        <p:tav tm="100000">
                                          <p:val>
                                            <p:strVal val="#ppt_x"/>
                                          </p:val>
                                        </p:tav>
                                      </p:tavLst>
                                    </p:anim>
                                    <p:anim calcmode="lin" valueType="num">
                                      <p:cBhvr additive="base">
                                        <p:cTn id="78" dur="500" fill="hold"/>
                                        <p:tgtEl>
                                          <p:spTgt spid="1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
                                        </p:tgtEl>
                                        <p:attrNameLst>
                                          <p:attrName>style.visibility</p:attrName>
                                        </p:attrNameLst>
                                      </p:cBhvr>
                                      <p:to>
                                        <p:strVal val="visible"/>
                                      </p:to>
                                    </p:set>
                                    <p:anim calcmode="lin" valueType="num">
                                      <p:cBhvr additive="base">
                                        <p:cTn id="81" dur="500" fill="hold"/>
                                        <p:tgtEl>
                                          <p:spTgt spid="4"/>
                                        </p:tgtEl>
                                        <p:attrNameLst>
                                          <p:attrName>ppt_x</p:attrName>
                                        </p:attrNameLst>
                                      </p:cBhvr>
                                      <p:tavLst>
                                        <p:tav tm="0">
                                          <p:val>
                                            <p:strVal val="#ppt_x"/>
                                          </p:val>
                                        </p:tav>
                                        <p:tav tm="100000">
                                          <p:val>
                                            <p:strVal val="#ppt_x"/>
                                          </p:val>
                                        </p:tav>
                                      </p:tavLst>
                                    </p:anim>
                                    <p:anim calcmode="lin" valueType="num">
                                      <p:cBhvr additive="base">
                                        <p:cTn id="8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20" grpId="0"/>
      <p:bldP spid="16" grpId="0"/>
      <p:bldP spid="26" grpId="0"/>
      <p:bldP spid="28" grpId="0"/>
      <p:bldP spid="4" grpId="0"/>
      <p:bldP spid="6" grpId="0"/>
      <p:bldP spid="8" grpId="0"/>
      <p:bldP spid="10" grpId="0"/>
      <p:bldP spid="14" grpId="0"/>
      <p:bldP spid="23"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399F652-08F1-A2C0-B1C4-81D024453E34}"/>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CCAD0217-BDF1-CCA0-7A30-CB072D8B2003}"/>
              </a:ext>
            </a:extLst>
          </p:cNvPr>
          <p:cNvSpPr txBox="1"/>
          <p:nvPr/>
        </p:nvSpPr>
        <p:spPr>
          <a:xfrm>
            <a:off x="-37111" y="2267718"/>
            <a:ext cx="1922137" cy="1077218"/>
          </a:xfrm>
          <a:prstGeom prst="rect">
            <a:avLst/>
          </a:prstGeom>
          <a:noFill/>
        </p:spPr>
        <p:txBody>
          <a:bodyPr wrap="square">
            <a:spAutoFit/>
          </a:bodyPr>
          <a:lstStyle/>
          <a:p>
            <a:pPr algn="ctr"/>
            <a:r>
              <a:rPr lang="fr-FR" sz="1400" b="1" dirty="0"/>
              <a:t> François DE MONTCORBIER </a:t>
            </a:r>
            <a:r>
              <a:rPr lang="fr-FR" sz="1000" b="1" i="1" dirty="0"/>
              <a:t>dit</a:t>
            </a:r>
            <a:r>
              <a:rPr lang="fr-FR" sz="1400" b="1" dirty="0"/>
              <a:t> François VILLON</a:t>
            </a:r>
          </a:p>
          <a:p>
            <a:pPr algn="ctr"/>
            <a:r>
              <a:rPr lang="fr-FR" sz="1100" i="1" dirty="0"/>
              <a:t>(portrait imaginaire)</a:t>
            </a:r>
            <a:endParaRPr lang="fr-FR" sz="1100" b="1" dirty="0"/>
          </a:p>
          <a:p>
            <a:pPr algn="ctr"/>
            <a:endParaRPr lang="fr-FR" sz="1100" i="1" dirty="0"/>
          </a:p>
        </p:txBody>
      </p:sp>
      <p:sp>
        <p:nvSpPr>
          <p:cNvPr id="5" name="ZoneTexte 4">
            <a:extLst>
              <a:ext uri="{FF2B5EF4-FFF2-40B4-BE49-F238E27FC236}">
                <a16:creationId xmlns:a16="http://schemas.microsoft.com/office/drawing/2014/main" id="{8FCC95CE-CF89-5E0A-6CBA-DD4E523AC7B1}"/>
              </a:ext>
            </a:extLst>
          </p:cNvPr>
          <p:cNvSpPr txBox="1"/>
          <p:nvPr/>
        </p:nvSpPr>
        <p:spPr>
          <a:xfrm>
            <a:off x="1817370" y="985002"/>
            <a:ext cx="1787669" cy="369332"/>
          </a:xfrm>
          <a:prstGeom prst="rect">
            <a:avLst/>
          </a:prstGeom>
          <a:noFill/>
        </p:spPr>
        <p:txBody>
          <a:bodyPr wrap="none" rtlCol="0">
            <a:spAutoFit/>
          </a:bodyPr>
          <a:lstStyle/>
          <a:p>
            <a:r>
              <a:rPr lang="fr-FR" b="1" dirty="0">
                <a:solidFill>
                  <a:srgbClr val="FF0000"/>
                </a:solidFill>
              </a:rPr>
              <a:t>DOCUMENT 13</a:t>
            </a:r>
          </a:p>
        </p:txBody>
      </p:sp>
      <p:sp>
        <p:nvSpPr>
          <p:cNvPr id="20" name="ZoneTexte 19">
            <a:extLst>
              <a:ext uri="{FF2B5EF4-FFF2-40B4-BE49-F238E27FC236}">
                <a16:creationId xmlns:a16="http://schemas.microsoft.com/office/drawing/2014/main" id="{7B62A514-6F17-75CB-9FCD-5C0850A200A6}"/>
              </a:ext>
            </a:extLst>
          </p:cNvPr>
          <p:cNvSpPr txBox="1"/>
          <p:nvPr/>
        </p:nvSpPr>
        <p:spPr>
          <a:xfrm>
            <a:off x="1634675" y="2442549"/>
            <a:ext cx="3116062" cy="3708708"/>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Dictes-</a:t>
            </a:r>
            <a:r>
              <a:rPr lang="fr-FR" sz="1300" dirty="0" err="1">
                <a:latin typeface="Calibri" panose="020F0502020204030204" pitchFamily="34" charset="0"/>
                <a:ea typeface="Calibri" panose="020F0502020204030204" pitchFamily="34" charset="0"/>
                <a:cs typeface="Times New Roman" panose="02020603050405020304" pitchFamily="18" charset="0"/>
              </a:rPr>
              <a:t>moy</a:t>
            </a:r>
            <a:r>
              <a:rPr lang="fr-FR" sz="1300" dirty="0">
                <a:latin typeface="Calibri" panose="020F0502020204030204" pitchFamily="34" charset="0"/>
                <a:ea typeface="Calibri" panose="020F0502020204030204" pitchFamily="34" charset="0"/>
                <a:cs typeface="Times New Roman" panose="02020603050405020304" pitchFamily="18" charset="0"/>
              </a:rPr>
              <a:t> où, n’en quel pays,</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Est Flora</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a:t>
            </a:r>
            <a:r>
              <a:rPr lang="fr-FR" sz="1300" dirty="0">
                <a:latin typeface="Calibri" panose="020F0502020204030204" pitchFamily="34" charset="0"/>
                <a:ea typeface="Calibri" panose="020F0502020204030204" pitchFamily="34" charset="0"/>
                <a:cs typeface="Times New Roman" panose="02020603050405020304" pitchFamily="18" charset="0"/>
              </a:rPr>
              <a:t>, la belle Romaine ;</a:t>
            </a:r>
          </a:p>
          <a:p>
            <a:pPr indent="177800" algn="just"/>
            <a:r>
              <a:rPr lang="fr-FR" sz="1300" dirty="0" err="1">
                <a:latin typeface="Calibri" panose="020F0502020204030204" pitchFamily="34" charset="0"/>
                <a:ea typeface="Calibri" panose="020F0502020204030204" pitchFamily="34" charset="0"/>
                <a:cs typeface="Times New Roman" panose="02020603050405020304" pitchFamily="18" charset="0"/>
              </a:rPr>
              <a:t>Archipiada</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2</a:t>
            </a:r>
            <a:r>
              <a:rPr lang="fr-FR" sz="1300" dirty="0">
                <a:latin typeface="Calibri" panose="020F0502020204030204" pitchFamily="34" charset="0"/>
                <a:ea typeface="Calibri" panose="020F0502020204030204" pitchFamily="34" charset="0"/>
                <a:cs typeface="Times New Roman" panose="02020603050405020304" pitchFamily="18" charset="0"/>
              </a:rPr>
              <a:t>, ne Thaïs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Qui fut sa cousine germaine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Écho</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4</a:t>
            </a:r>
            <a:r>
              <a:rPr lang="fr-FR" sz="1300" dirty="0">
                <a:latin typeface="Calibri" panose="020F0502020204030204" pitchFamily="34" charset="0"/>
                <a:ea typeface="Calibri" panose="020F0502020204030204" pitchFamily="34" charset="0"/>
                <a:cs typeface="Times New Roman" panose="02020603050405020304" pitchFamily="18" charset="0"/>
              </a:rPr>
              <a:t>, parlant quand </a:t>
            </a:r>
            <a:r>
              <a:rPr lang="fr-FR" sz="1300" dirty="0" err="1">
                <a:latin typeface="Calibri" panose="020F0502020204030204" pitchFamily="34" charset="0"/>
                <a:ea typeface="Calibri" panose="020F0502020204030204" pitchFamily="34" charset="0"/>
                <a:cs typeface="Times New Roman" panose="02020603050405020304" pitchFamily="18" charset="0"/>
              </a:rPr>
              <a:t>bruyt</a:t>
            </a:r>
            <a:r>
              <a:rPr lang="fr-FR" sz="1300" dirty="0">
                <a:latin typeface="Calibri" panose="020F0502020204030204" pitchFamily="34" charset="0"/>
                <a:ea typeface="Calibri" panose="020F0502020204030204" pitchFamily="34" charset="0"/>
                <a:cs typeface="Times New Roman" panose="02020603050405020304" pitchFamily="18" charset="0"/>
              </a:rPr>
              <a:t> on </a:t>
            </a:r>
            <a:r>
              <a:rPr lang="fr-FR" sz="1300" dirty="0" err="1">
                <a:latin typeface="Calibri" panose="020F0502020204030204" pitchFamily="34" charset="0"/>
                <a:ea typeface="Calibri" panose="020F0502020204030204" pitchFamily="34" charset="0"/>
                <a:cs typeface="Times New Roman" panose="02020603050405020304" pitchFamily="18" charset="0"/>
              </a:rPr>
              <a:t>maine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5</a:t>
            </a:r>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Dessus rivière ou sus </a:t>
            </a:r>
            <a:r>
              <a:rPr lang="fr-FR" sz="1300" dirty="0" err="1">
                <a:latin typeface="Calibri" panose="020F0502020204030204" pitchFamily="34" charset="0"/>
                <a:ea typeface="Calibri" panose="020F0502020204030204" pitchFamily="34" charset="0"/>
                <a:cs typeface="Times New Roman" panose="02020603050405020304" pitchFamily="18" charset="0"/>
              </a:rPr>
              <a:t>estan</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Qui beauté eut trop plus qu’humaine ?</a:t>
            </a:r>
          </a:p>
          <a:p>
            <a:pPr indent="177800" algn="just"/>
            <a:r>
              <a:rPr lang="fr-FR" sz="1300" b="1" dirty="0">
                <a:latin typeface="Calibri" panose="020F0502020204030204" pitchFamily="34" charset="0"/>
                <a:ea typeface="Calibri" panose="020F0502020204030204" pitchFamily="34" charset="0"/>
                <a:cs typeface="Times New Roman" panose="02020603050405020304" pitchFamily="18" charset="0"/>
              </a:rPr>
              <a:t>Mais où sont les neiges d’antan !</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Où est la très sage </a:t>
            </a:r>
            <a:r>
              <a:rPr lang="fr-FR" sz="1300" dirty="0" err="1">
                <a:latin typeface="Calibri" panose="020F0502020204030204" pitchFamily="34" charset="0"/>
                <a:ea typeface="Calibri" panose="020F0502020204030204" pitchFamily="34" charset="0"/>
                <a:cs typeface="Times New Roman" panose="02020603050405020304" pitchFamily="18" charset="0"/>
              </a:rPr>
              <a:t>Heloïs</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Pour qui fut </a:t>
            </a:r>
            <a:r>
              <a:rPr lang="fr-FR" sz="1300" dirty="0" err="1">
                <a:latin typeface="Calibri" panose="020F0502020204030204" pitchFamily="34" charset="0"/>
                <a:ea typeface="Calibri" panose="020F0502020204030204" pitchFamily="34" charset="0"/>
                <a:cs typeface="Times New Roman" panose="02020603050405020304" pitchFamily="18" charset="0"/>
              </a:rPr>
              <a:t>chastré</a:t>
            </a:r>
            <a:r>
              <a:rPr lang="fr-FR" sz="1300" dirty="0">
                <a:latin typeface="Calibri" panose="020F0502020204030204" pitchFamily="34" charset="0"/>
                <a:ea typeface="Calibri" panose="020F0502020204030204" pitchFamily="34" charset="0"/>
                <a:cs typeface="Times New Roman" panose="02020603050405020304" pitchFamily="18" charset="0"/>
              </a:rPr>
              <a:t> et puis </a:t>
            </a:r>
            <a:r>
              <a:rPr lang="fr-FR" sz="1300" dirty="0" err="1">
                <a:latin typeface="Calibri" panose="020F0502020204030204" pitchFamily="34" charset="0"/>
                <a:ea typeface="Calibri" panose="020F0502020204030204" pitchFamily="34" charset="0"/>
                <a:cs typeface="Times New Roman" panose="02020603050405020304" pitchFamily="18" charset="0"/>
              </a:rPr>
              <a:t>moyne</a:t>
            </a:r>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Pierre </a:t>
            </a:r>
            <a:r>
              <a:rPr lang="fr-FR" sz="1300" dirty="0" err="1">
                <a:latin typeface="Calibri" panose="020F0502020204030204" pitchFamily="34" charset="0"/>
                <a:ea typeface="Calibri" panose="020F0502020204030204" pitchFamily="34" charset="0"/>
                <a:cs typeface="Times New Roman" panose="02020603050405020304" pitchFamily="18" charset="0"/>
              </a:rPr>
              <a:t>Esbaillart</a:t>
            </a:r>
            <a:r>
              <a:rPr lang="fr-FR" sz="1300" dirty="0">
                <a:latin typeface="Calibri" panose="020F0502020204030204" pitchFamily="34" charset="0"/>
                <a:ea typeface="Calibri" panose="020F0502020204030204" pitchFamily="34" charset="0"/>
                <a:cs typeface="Times New Roman" panose="02020603050405020304" pitchFamily="18" charset="0"/>
              </a:rPr>
              <a:t> à </a:t>
            </a:r>
            <a:r>
              <a:rPr lang="fr-FR" sz="1300" dirty="0" err="1">
                <a:latin typeface="Calibri" panose="020F0502020204030204" pitchFamily="34" charset="0"/>
                <a:ea typeface="Calibri" panose="020F0502020204030204" pitchFamily="34" charset="0"/>
                <a:cs typeface="Times New Roman" panose="02020603050405020304" pitchFamily="18" charset="0"/>
              </a:rPr>
              <a:t>Sainct</a:t>
            </a:r>
            <a:r>
              <a:rPr lang="fr-FR" sz="1300" dirty="0">
                <a:latin typeface="Calibri" panose="020F0502020204030204" pitchFamily="34" charset="0"/>
                <a:ea typeface="Calibri" panose="020F0502020204030204" pitchFamily="34" charset="0"/>
                <a:cs typeface="Times New Roman" panose="02020603050405020304" pitchFamily="18" charset="0"/>
              </a:rPr>
              <a:t>-Denys</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Pour son amour eut </a:t>
            </a:r>
            <a:r>
              <a:rPr lang="fr-FR" sz="1300" dirty="0" err="1">
                <a:latin typeface="Calibri" panose="020F0502020204030204" pitchFamily="34" charset="0"/>
                <a:ea typeface="Calibri" panose="020F0502020204030204" pitchFamily="34" charset="0"/>
                <a:cs typeface="Times New Roman" panose="02020603050405020304" pitchFamily="18" charset="0"/>
              </a:rPr>
              <a:t>cest</a:t>
            </a:r>
            <a:r>
              <a:rPr lang="fr-FR" sz="1300" dirty="0">
                <a:latin typeface="Calibri" panose="020F0502020204030204" pitchFamily="34" charset="0"/>
                <a:ea typeface="Calibri" panose="020F0502020204030204" pitchFamily="34" charset="0"/>
                <a:cs typeface="Times New Roman" panose="02020603050405020304" pitchFamily="18" charset="0"/>
              </a:rPr>
              <a:t> essoyne</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6</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Semblablement, où est la </a:t>
            </a:r>
            <a:r>
              <a:rPr lang="fr-FR" sz="1300" dirty="0" err="1">
                <a:latin typeface="Calibri" panose="020F0502020204030204" pitchFamily="34" charset="0"/>
                <a:ea typeface="Calibri" panose="020F0502020204030204" pitchFamily="34" charset="0"/>
                <a:cs typeface="Times New Roman" panose="02020603050405020304" pitchFamily="18" charset="0"/>
              </a:rPr>
              <a:t>royne</a:t>
            </a:r>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Qui commanda que Buridan</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Fust </a:t>
            </a:r>
            <a:r>
              <a:rPr lang="fr-FR" sz="1300" dirty="0" err="1">
                <a:latin typeface="Calibri" panose="020F0502020204030204" pitchFamily="34" charset="0"/>
                <a:ea typeface="Calibri" panose="020F0502020204030204" pitchFamily="34" charset="0"/>
                <a:cs typeface="Times New Roman" panose="02020603050405020304" pitchFamily="18" charset="0"/>
              </a:rPr>
              <a:t>jetté</a:t>
            </a:r>
            <a:r>
              <a:rPr lang="fr-FR" sz="1300" dirty="0">
                <a:latin typeface="Calibri" panose="020F0502020204030204" pitchFamily="34" charset="0"/>
                <a:ea typeface="Calibri" panose="020F0502020204030204" pitchFamily="34" charset="0"/>
                <a:cs typeface="Times New Roman" panose="02020603050405020304" pitchFamily="18" charset="0"/>
              </a:rPr>
              <a:t> en </a:t>
            </a:r>
            <a:r>
              <a:rPr lang="fr-FR" sz="1300" dirty="0" err="1">
                <a:latin typeface="Calibri" panose="020F0502020204030204" pitchFamily="34" charset="0"/>
                <a:ea typeface="Calibri" panose="020F0502020204030204" pitchFamily="34" charset="0"/>
                <a:cs typeface="Times New Roman" panose="02020603050405020304" pitchFamily="18" charset="0"/>
              </a:rPr>
              <a:t>ung</a:t>
            </a:r>
            <a:r>
              <a:rPr lang="fr-FR" sz="1300" dirty="0">
                <a:latin typeface="Calibri" panose="020F0502020204030204" pitchFamily="34" charset="0"/>
                <a:ea typeface="Calibri" panose="020F0502020204030204" pitchFamily="34" charset="0"/>
                <a:cs typeface="Times New Roman" panose="02020603050405020304" pitchFamily="18" charset="0"/>
              </a:rPr>
              <a:t> sac en Seine ?</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7</a:t>
            </a:r>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b="1" dirty="0">
                <a:latin typeface="Calibri" panose="020F0502020204030204" pitchFamily="34" charset="0"/>
                <a:ea typeface="Calibri" panose="020F0502020204030204" pitchFamily="34" charset="0"/>
                <a:cs typeface="Times New Roman" panose="02020603050405020304" pitchFamily="18" charset="0"/>
              </a:rPr>
              <a:t>Mais où sont les neiges d’antan !</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 14">
            <a:extLst>
              <a:ext uri="{FF2B5EF4-FFF2-40B4-BE49-F238E27FC236}">
                <a16:creationId xmlns:a16="http://schemas.microsoft.com/office/drawing/2014/main" id="{D7DC4F8B-9E6B-DD7D-8DC8-30E9C23C05B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0918" y="881934"/>
            <a:ext cx="1408179" cy="1408179"/>
          </a:xfrm>
          <a:prstGeom prst="rect">
            <a:avLst/>
          </a:prstGeom>
        </p:spPr>
      </p:pic>
      <p:sp>
        <p:nvSpPr>
          <p:cNvPr id="16" name="ZoneTexte 15">
            <a:extLst>
              <a:ext uri="{FF2B5EF4-FFF2-40B4-BE49-F238E27FC236}">
                <a16:creationId xmlns:a16="http://schemas.microsoft.com/office/drawing/2014/main" id="{891DC018-F3C6-B5CF-3017-60775BE54B7F}"/>
              </a:ext>
            </a:extLst>
          </p:cNvPr>
          <p:cNvSpPr txBox="1"/>
          <p:nvPr/>
        </p:nvSpPr>
        <p:spPr>
          <a:xfrm>
            <a:off x="191651" y="3115318"/>
            <a:ext cx="1443024"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(1431-1463?)</a:t>
            </a:r>
          </a:p>
        </p:txBody>
      </p:sp>
      <p:pic>
        <p:nvPicPr>
          <p:cNvPr id="25" name="Image 24">
            <a:extLst>
              <a:ext uri="{FF2B5EF4-FFF2-40B4-BE49-F238E27FC236}">
                <a16:creationId xmlns:a16="http://schemas.microsoft.com/office/drawing/2014/main" id="{B241BA6A-4C1C-C2CE-5199-B79C631C2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191" y="3446566"/>
            <a:ext cx="607418" cy="404087"/>
          </a:xfrm>
          <a:prstGeom prst="rect">
            <a:avLst/>
          </a:prstGeom>
        </p:spPr>
      </p:pic>
      <p:sp>
        <p:nvSpPr>
          <p:cNvPr id="26" name="ZoneTexte 25">
            <a:extLst>
              <a:ext uri="{FF2B5EF4-FFF2-40B4-BE49-F238E27FC236}">
                <a16:creationId xmlns:a16="http://schemas.microsoft.com/office/drawing/2014/main" id="{3410512B-468F-92BD-B219-2F8AEEF5CF3A}"/>
              </a:ext>
            </a:extLst>
          </p:cNvPr>
          <p:cNvSpPr txBox="1"/>
          <p:nvPr/>
        </p:nvSpPr>
        <p:spPr>
          <a:xfrm>
            <a:off x="105811" y="3884759"/>
            <a:ext cx="1559336" cy="307777"/>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Poète</a:t>
            </a:r>
          </a:p>
        </p:txBody>
      </p:sp>
      <p:sp>
        <p:nvSpPr>
          <p:cNvPr id="28" name="ZoneTexte 27">
            <a:extLst>
              <a:ext uri="{FF2B5EF4-FFF2-40B4-BE49-F238E27FC236}">
                <a16:creationId xmlns:a16="http://schemas.microsoft.com/office/drawing/2014/main" id="{9A0BFF5B-CC35-F0ED-E251-050AE02832D0}"/>
              </a:ext>
            </a:extLst>
          </p:cNvPr>
          <p:cNvSpPr txBox="1"/>
          <p:nvPr/>
        </p:nvSpPr>
        <p:spPr>
          <a:xfrm>
            <a:off x="3557925" y="938835"/>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Ballade des Dames du temps jadis</a:t>
            </a:r>
            <a:endParaRPr lang="fr-FR" sz="2400" dirty="0"/>
          </a:p>
        </p:txBody>
      </p:sp>
      <p:pic>
        <p:nvPicPr>
          <p:cNvPr id="30" name="Image 29">
            <a:hlinkClick r:id="rId4" action="ppaction://hlinksldjump"/>
            <a:extLst>
              <a:ext uri="{FF2B5EF4-FFF2-40B4-BE49-F238E27FC236}">
                <a16:creationId xmlns:a16="http://schemas.microsoft.com/office/drawing/2014/main" id="{31ED299F-5B14-48BB-748F-DB088B877A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4" name="ZoneTexte 3">
            <a:extLst>
              <a:ext uri="{FF2B5EF4-FFF2-40B4-BE49-F238E27FC236}">
                <a16:creationId xmlns:a16="http://schemas.microsoft.com/office/drawing/2014/main" id="{8CE18DA5-7BDB-DB84-36BE-ABD2F7E8F923}"/>
              </a:ext>
            </a:extLst>
          </p:cNvPr>
          <p:cNvSpPr txBox="1"/>
          <p:nvPr/>
        </p:nvSpPr>
        <p:spPr>
          <a:xfrm>
            <a:off x="1811045" y="1361761"/>
            <a:ext cx="6114346" cy="892552"/>
          </a:xfrm>
          <a:prstGeom prst="rect">
            <a:avLst/>
          </a:prstGeom>
          <a:noFill/>
        </p:spPr>
        <p:txBody>
          <a:bodyPr wrap="square">
            <a:spAutoFit/>
          </a:bodyPr>
          <a:lstStyle/>
          <a:p>
            <a:pPr algn="just"/>
            <a:r>
              <a:rPr lang="fr-FR" sz="1300" i="1" dirty="0">
                <a:latin typeface="Calibri" panose="020F0502020204030204" pitchFamily="34" charset="0"/>
                <a:ea typeface="Calibri" panose="020F0502020204030204" pitchFamily="34" charset="0"/>
                <a:cs typeface="Times New Roman" panose="02020603050405020304" pitchFamily="18" charset="0"/>
              </a:rPr>
              <a:t>Au XV</a:t>
            </a:r>
            <a:r>
              <a:rPr lang="fr-FR" sz="1300" i="1" baseline="30000" dirty="0">
                <a:latin typeface="Calibri" panose="020F0502020204030204" pitchFamily="34" charset="0"/>
                <a:ea typeface="Calibri" panose="020F0502020204030204" pitchFamily="34" charset="0"/>
                <a:cs typeface="Times New Roman" panose="02020603050405020304" pitchFamily="18" charset="0"/>
              </a:rPr>
              <a:t>ème</a:t>
            </a:r>
            <a:r>
              <a:rPr lang="fr-FR" sz="1300" i="1" dirty="0">
                <a:latin typeface="Calibri" panose="020F0502020204030204" pitchFamily="34" charset="0"/>
                <a:ea typeface="Calibri" panose="020F0502020204030204" pitchFamily="34" charset="0"/>
                <a:cs typeface="Times New Roman" panose="02020603050405020304" pitchFamily="18" charset="0"/>
              </a:rPr>
              <a:t> siècle, le moyen français est une langue vivante, dynamique et en mutation. Le latin reste encore la langue officielle du royaume, mais le français est de plus en plus une langue littéraire. Il faudra attendre François I</a:t>
            </a:r>
            <a:r>
              <a:rPr lang="fr-FR" sz="1300" i="1" baseline="30000" dirty="0">
                <a:latin typeface="Calibri" panose="020F0502020204030204" pitchFamily="34" charset="0"/>
                <a:cs typeface="Times New Roman" panose="02020603050405020304" pitchFamily="18" charset="0"/>
              </a:rPr>
              <a:t>er</a:t>
            </a:r>
            <a:r>
              <a:rPr lang="fr-FR" sz="1300" i="1" dirty="0">
                <a:latin typeface="Calibri" panose="020F0502020204030204" pitchFamily="34" charset="0"/>
                <a:ea typeface="Calibri" panose="020F0502020204030204" pitchFamily="34" charset="0"/>
                <a:cs typeface="Times New Roman" panose="02020603050405020304" pitchFamily="18" charset="0"/>
              </a:rPr>
              <a:t> et son ordonnance de Villers-Cotterêts pour que la « langue </a:t>
            </a:r>
            <a:r>
              <a:rPr lang="fr-FR" sz="1300" i="1" dirty="0" err="1">
                <a:latin typeface="Calibri" panose="020F0502020204030204" pitchFamily="34" charset="0"/>
                <a:ea typeface="Calibri" panose="020F0502020204030204" pitchFamily="34" charset="0"/>
                <a:cs typeface="Times New Roman" panose="02020603050405020304" pitchFamily="18" charset="0"/>
              </a:rPr>
              <a:t>françoise</a:t>
            </a:r>
            <a:r>
              <a:rPr lang="fr-FR" sz="1300" i="1" dirty="0">
                <a:latin typeface="Calibri" panose="020F0502020204030204" pitchFamily="34" charset="0"/>
                <a:ea typeface="Calibri" panose="020F0502020204030204" pitchFamily="34" charset="0"/>
                <a:cs typeface="Times New Roman" panose="02020603050405020304" pitchFamily="18" charset="0"/>
              </a:rPr>
              <a:t> » devienne la langue de l’administration.</a:t>
            </a:r>
          </a:p>
        </p:txBody>
      </p:sp>
      <p:sp>
        <p:nvSpPr>
          <p:cNvPr id="3" name="ZoneTexte 2">
            <a:extLst>
              <a:ext uri="{FF2B5EF4-FFF2-40B4-BE49-F238E27FC236}">
                <a16:creationId xmlns:a16="http://schemas.microsoft.com/office/drawing/2014/main" id="{ACEC7010-8E41-5DEA-DE1B-D2DAB0FDE502}"/>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6" name="ZoneTexte 5">
            <a:extLst>
              <a:ext uri="{FF2B5EF4-FFF2-40B4-BE49-F238E27FC236}">
                <a16:creationId xmlns:a16="http://schemas.microsoft.com/office/drawing/2014/main" id="{3F739988-6881-1E74-532E-1EA40B34D833}"/>
              </a:ext>
            </a:extLst>
          </p:cNvPr>
          <p:cNvSpPr txBox="1"/>
          <p:nvPr/>
        </p:nvSpPr>
        <p:spPr>
          <a:xfrm>
            <a:off x="4589589" y="2442488"/>
            <a:ext cx="3208344" cy="3693319"/>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La </a:t>
            </a:r>
            <a:r>
              <a:rPr lang="fr-FR" sz="1300" dirty="0" err="1">
                <a:latin typeface="Calibri" panose="020F0502020204030204" pitchFamily="34" charset="0"/>
                <a:ea typeface="Calibri" panose="020F0502020204030204" pitchFamily="34" charset="0"/>
                <a:cs typeface="Times New Roman" panose="02020603050405020304" pitchFamily="18" charset="0"/>
              </a:rPr>
              <a:t>royne</a:t>
            </a:r>
            <a:r>
              <a:rPr lang="fr-FR" sz="1300" dirty="0">
                <a:latin typeface="Calibri" panose="020F0502020204030204" pitchFamily="34" charset="0"/>
                <a:ea typeface="Calibri" panose="020F0502020204030204" pitchFamily="34" charset="0"/>
                <a:cs typeface="Times New Roman" panose="02020603050405020304" pitchFamily="18" charset="0"/>
              </a:rPr>
              <a:t> Blanche comme </a:t>
            </a:r>
            <a:r>
              <a:rPr lang="fr-FR" sz="1300" dirty="0" err="1">
                <a:latin typeface="Calibri" panose="020F0502020204030204" pitchFamily="34" charset="0"/>
                <a:ea typeface="Calibri" panose="020F0502020204030204" pitchFamily="34" charset="0"/>
                <a:cs typeface="Times New Roman" panose="02020603050405020304" pitchFamily="18" charset="0"/>
              </a:rPr>
              <a:t>ung</a:t>
            </a:r>
            <a:r>
              <a:rPr lang="fr-FR" sz="1300" dirty="0">
                <a:latin typeface="Calibri" panose="020F0502020204030204" pitchFamily="34" charset="0"/>
                <a:ea typeface="Calibri" panose="020F0502020204030204" pitchFamily="34" charset="0"/>
                <a:cs typeface="Times New Roman" panose="02020603050405020304" pitchFamily="18" charset="0"/>
              </a:rPr>
              <a:t> lys</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8</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Qui </a:t>
            </a:r>
            <a:r>
              <a:rPr lang="fr-FR" sz="1300" dirty="0" err="1">
                <a:latin typeface="Calibri" panose="020F0502020204030204" pitchFamily="34" charset="0"/>
                <a:ea typeface="Calibri" panose="020F0502020204030204" pitchFamily="34" charset="0"/>
                <a:cs typeface="Times New Roman" panose="02020603050405020304" pitchFamily="18" charset="0"/>
              </a:rPr>
              <a:t>chantoit</a:t>
            </a:r>
            <a:r>
              <a:rPr lang="fr-FR" sz="1300" dirty="0">
                <a:latin typeface="Calibri" panose="020F0502020204030204" pitchFamily="34" charset="0"/>
                <a:ea typeface="Calibri" panose="020F0502020204030204" pitchFamily="34" charset="0"/>
                <a:cs typeface="Times New Roman" panose="02020603050405020304" pitchFamily="18" charset="0"/>
              </a:rPr>
              <a:t> à voix de sereine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Berthe au grand pied</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9</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300" dirty="0" err="1">
                <a:latin typeface="Calibri" panose="020F0502020204030204" pitchFamily="34" charset="0"/>
                <a:ea typeface="Calibri" panose="020F0502020204030204" pitchFamily="34" charset="0"/>
                <a:cs typeface="Times New Roman" panose="02020603050405020304" pitchFamily="18" charset="0"/>
              </a:rPr>
              <a:t>Bietris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10</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300" dirty="0" err="1">
                <a:latin typeface="Calibri" panose="020F0502020204030204" pitchFamily="34" charset="0"/>
                <a:ea typeface="Calibri" panose="020F0502020204030204" pitchFamily="34" charset="0"/>
                <a:cs typeface="Times New Roman" panose="02020603050405020304" pitchFamily="18" charset="0"/>
              </a:rPr>
              <a:t>Allys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11</a:t>
            </a:r>
            <a:r>
              <a:rPr lang="fr-FR" sz="1300" dirty="0">
                <a:latin typeface="Calibri" panose="020F0502020204030204" pitchFamily="34" charset="0"/>
                <a:ea typeface="Calibri" panose="020F0502020204030204" pitchFamily="34" charset="0"/>
                <a:cs typeface="Times New Roman" panose="02020603050405020304" pitchFamily="18" charset="0"/>
              </a:rPr>
              <a:t> ;</a:t>
            </a:r>
          </a:p>
          <a:p>
            <a:pPr indent="177800" algn="just"/>
            <a:r>
              <a:rPr lang="fr-FR" sz="1300" dirty="0" err="1">
                <a:latin typeface="Calibri" panose="020F0502020204030204" pitchFamily="34" charset="0"/>
                <a:ea typeface="Calibri" panose="020F0502020204030204" pitchFamily="34" charset="0"/>
                <a:cs typeface="Times New Roman" panose="02020603050405020304" pitchFamily="18" charset="0"/>
              </a:rPr>
              <a:t>Harembourges</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12</a:t>
            </a:r>
            <a:r>
              <a:rPr lang="fr-FR" sz="1300" dirty="0">
                <a:latin typeface="Calibri" panose="020F0502020204030204" pitchFamily="34" charset="0"/>
                <a:ea typeface="Calibri" panose="020F0502020204030204" pitchFamily="34" charset="0"/>
                <a:cs typeface="Times New Roman" panose="02020603050405020304" pitchFamily="18" charset="0"/>
              </a:rPr>
              <a:t>, qui tint le </a:t>
            </a:r>
            <a:r>
              <a:rPr lang="fr-FR" sz="1300" dirty="0" err="1">
                <a:latin typeface="Calibri" panose="020F0502020204030204" pitchFamily="34" charset="0"/>
                <a:ea typeface="Calibri" panose="020F0502020204030204" pitchFamily="34" charset="0"/>
                <a:cs typeface="Times New Roman" panose="02020603050405020304" pitchFamily="18" charset="0"/>
              </a:rPr>
              <a:t>Mayne</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Et Jehanne</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13</a:t>
            </a:r>
            <a:r>
              <a:rPr lang="fr-FR" sz="1300" dirty="0">
                <a:latin typeface="Calibri" panose="020F0502020204030204" pitchFamily="34" charset="0"/>
                <a:ea typeface="Calibri" panose="020F0502020204030204" pitchFamily="34" charset="0"/>
                <a:cs typeface="Times New Roman" panose="02020603050405020304" pitchFamily="18" charset="0"/>
              </a:rPr>
              <a:t>, la bonne Lorraine,</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Qu’Anglois </a:t>
            </a:r>
            <a:r>
              <a:rPr lang="fr-FR" sz="1300" dirty="0" err="1">
                <a:latin typeface="Calibri" panose="020F0502020204030204" pitchFamily="34" charset="0"/>
                <a:ea typeface="Calibri" panose="020F0502020204030204" pitchFamily="34" charset="0"/>
                <a:cs typeface="Times New Roman" panose="02020603050405020304" pitchFamily="18" charset="0"/>
              </a:rPr>
              <a:t>bruslèrent</a:t>
            </a:r>
            <a:r>
              <a:rPr lang="fr-FR" sz="1300" dirty="0">
                <a:latin typeface="Calibri" panose="020F0502020204030204" pitchFamily="34" charset="0"/>
                <a:ea typeface="Calibri" panose="020F0502020204030204" pitchFamily="34" charset="0"/>
                <a:cs typeface="Times New Roman" panose="02020603050405020304" pitchFamily="18" charset="0"/>
              </a:rPr>
              <a:t> à Rouen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Où </a:t>
            </a:r>
            <a:r>
              <a:rPr lang="fr-FR" sz="1300" dirty="0" err="1">
                <a:latin typeface="Calibri" panose="020F0502020204030204" pitchFamily="34" charset="0"/>
                <a:ea typeface="Calibri" panose="020F0502020204030204" pitchFamily="34" charset="0"/>
                <a:cs typeface="Times New Roman" panose="02020603050405020304" pitchFamily="18" charset="0"/>
              </a:rPr>
              <a:t>sont-ilz</a:t>
            </a:r>
            <a:r>
              <a:rPr lang="fr-FR" sz="1300" dirty="0">
                <a:latin typeface="Calibri" panose="020F0502020204030204" pitchFamily="34" charset="0"/>
                <a:ea typeface="Calibri" panose="020F0502020204030204" pitchFamily="34" charset="0"/>
                <a:cs typeface="Times New Roman" panose="02020603050405020304" pitchFamily="18" charset="0"/>
              </a:rPr>
              <a:t>, Vierge souveraine ?…</a:t>
            </a:r>
          </a:p>
          <a:p>
            <a:pPr indent="177800" algn="just"/>
            <a:r>
              <a:rPr lang="fr-FR" sz="1300" b="1" dirty="0">
                <a:latin typeface="Calibri" panose="020F0502020204030204" pitchFamily="34" charset="0"/>
                <a:ea typeface="Calibri" panose="020F0502020204030204" pitchFamily="34" charset="0"/>
                <a:cs typeface="Times New Roman" panose="02020603050405020304" pitchFamily="18" charset="0"/>
              </a:rPr>
              <a:t>Mais où sont les neiges d’antan !</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i="1" dirty="0">
                <a:latin typeface="Calibri" panose="020F0502020204030204" pitchFamily="34" charset="0"/>
                <a:ea typeface="Calibri" panose="020F0502020204030204" pitchFamily="34" charset="0"/>
                <a:cs typeface="Times New Roman" panose="02020603050405020304" pitchFamily="18" charset="0"/>
              </a:rPr>
              <a:t>ENVOI</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Prince, n’</a:t>
            </a:r>
            <a:r>
              <a:rPr lang="fr-FR" sz="1300" dirty="0" err="1">
                <a:latin typeface="Calibri" panose="020F0502020204030204" pitchFamily="34" charset="0"/>
                <a:ea typeface="Calibri" panose="020F0502020204030204" pitchFamily="34" charset="0"/>
                <a:cs typeface="Times New Roman" panose="02020603050405020304" pitchFamily="18" charset="0"/>
              </a:rPr>
              <a:t>enquerez</a:t>
            </a:r>
            <a:r>
              <a:rPr lang="fr-FR" sz="1300" dirty="0">
                <a:latin typeface="Calibri" panose="020F0502020204030204" pitchFamily="34" charset="0"/>
                <a:ea typeface="Calibri" panose="020F0502020204030204" pitchFamily="34" charset="0"/>
                <a:cs typeface="Times New Roman" panose="02020603050405020304" pitchFamily="18" charset="0"/>
              </a:rPr>
              <a:t> de </a:t>
            </a:r>
            <a:r>
              <a:rPr lang="fr-FR" sz="1300" dirty="0" err="1">
                <a:latin typeface="Calibri" panose="020F0502020204030204" pitchFamily="34" charset="0"/>
                <a:ea typeface="Calibri" panose="020F0502020204030204" pitchFamily="34" charset="0"/>
                <a:cs typeface="Times New Roman" panose="02020603050405020304" pitchFamily="18" charset="0"/>
              </a:rPr>
              <a:t>sepmaine</a:t>
            </a:r>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Où elles sont, ne de </a:t>
            </a:r>
            <a:r>
              <a:rPr lang="fr-FR" sz="1300" dirty="0" err="1">
                <a:latin typeface="Calibri" panose="020F0502020204030204" pitchFamily="34" charset="0"/>
                <a:ea typeface="Calibri" panose="020F0502020204030204" pitchFamily="34" charset="0"/>
                <a:cs typeface="Times New Roman" panose="02020603050405020304" pitchFamily="18" charset="0"/>
              </a:rPr>
              <a:t>cest</a:t>
            </a:r>
            <a:r>
              <a:rPr lang="fr-FR" sz="1300" dirty="0">
                <a:latin typeface="Calibri" panose="020F0502020204030204" pitchFamily="34" charset="0"/>
                <a:ea typeface="Calibri" panose="020F0502020204030204" pitchFamily="34" charset="0"/>
                <a:cs typeface="Times New Roman" panose="02020603050405020304" pitchFamily="18" charset="0"/>
              </a:rPr>
              <a:t> an,</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Qu’à ce refrain ne vous </a:t>
            </a:r>
            <a:r>
              <a:rPr lang="fr-FR" sz="1300" dirty="0" err="1">
                <a:latin typeface="Calibri" panose="020F0502020204030204" pitchFamily="34" charset="0"/>
                <a:ea typeface="Calibri" panose="020F0502020204030204" pitchFamily="34" charset="0"/>
                <a:cs typeface="Times New Roman" panose="02020603050405020304" pitchFamily="18" charset="0"/>
              </a:rPr>
              <a:t>remaine</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14</a:t>
            </a:r>
            <a:r>
              <a:rPr lang="fr-FR" sz="1300" dirty="0">
                <a:latin typeface="Calibri" panose="020F0502020204030204" pitchFamily="34" charset="0"/>
                <a:ea typeface="Calibri" panose="020F0502020204030204" pitchFamily="34" charset="0"/>
                <a:cs typeface="Times New Roman" panose="02020603050405020304" pitchFamily="18" charset="0"/>
              </a:rPr>
              <a:t> :</a:t>
            </a:r>
          </a:p>
          <a:p>
            <a:pPr indent="177800" algn="just"/>
            <a:r>
              <a:rPr lang="fr-FR" sz="1300" b="1" dirty="0">
                <a:latin typeface="Calibri" panose="020F0502020204030204" pitchFamily="34" charset="0"/>
                <a:ea typeface="Calibri" panose="020F0502020204030204" pitchFamily="34" charset="0"/>
                <a:cs typeface="Times New Roman" panose="02020603050405020304" pitchFamily="18" charset="0"/>
              </a:rPr>
              <a:t>Mais où sont les neiges d’antan !</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marL="177800" algn="just"/>
            <a:r>
              <a:rPr lang="fr-FR" sz="1300" dirty="0">
                <a:latin typeface="Calibri" panose="020F0502020204030204" pitchFamily="34" charset="0"/>
                <a:ea typeface="Calibri" panose="020F0502020204030204" pitchFamily="34" charset="0"/>
                <a:cs typeface="Times New Roman" panose="02020603050405020304" pitchFamily="18" charset="0"/>
              </a:rPr>
              <a:t>François VILLON,  Ballade des Dames du temps jadis, </a:t>
            </a:r>
            <a:r>
              <a:rPr lang="fr-FR" sz="1300" i="1" dirty="0">
                <a:latin typeface="Calibri" panose="020F0502020204030204" pitchFamily="34" charset="0"/>
                <a:ea typeface="Calibri" panose="020F0502020204030204" pitchFamily="34" charset="0"/>
                <a:cs typeface="Times New Roman" panose="02020603050405020304" pitchFamily="18" charset="0"/>
              </a:rPr>
              <a:t>Le Testament</a:t>
            </a:r>
            <a:r>
              <a:rPr lang="fr-FR" sz="1300" dirty="0">
                <a:latin typeface="Calibri" panose="020F0502020204030204" pitchFamily="34" charset="0"/>
                <a:ea typeface="Calibri" panose="020F0502020204030204" pitchFamily="34" charset="0"/>
                <a:cs typeface="Times New Roman" panose="02020603050405020304" pitchFamily="18" charset="0"/>
              </a:rPr>
              <a:t>, 1461.</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D1351496-82BE-776C-FAFA-CC3B4AF3CCA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758" y="4309855"/>
            <a:ext cx="704090" cy="704090"/>
          </a:xfrm>
          <a:prstGeom prst="rect">
            <a:avLst/>
          </a:prstGeom>
        </p:spPr>
      </p:pic>
      <p:sp>
        <p:nvSpPr>
          <p:cNvPr id="8" name="ZoneTexte 7">
            <a:extLst>
              <a:ext uri="{FF2B5EF4-FFF2-40B4-BE49-F238E27FC236}">
                <a16:creationId xmlns:a16="http://schemas.microsoft.com/office/drawing/2014/main" id="{F57178C7-E9AF-F781-969A-F10411973E36}"/>
              </a:ext>
            </a:extLst>
          </p:cNvPr>
          <p:cNvSpPr txBox="1"/>
          <p:nvPr/>
        </p:nvSpPr>
        <p:spPr>
          <a:xfrm>
            <a:off x="-18934" y="4997172"/>
            <a:ext cx="1922137" cy="276999"/>
          </a:xfrm>
          <a:prstGeom prst="rect">
            <a:avLst/>
          </a:prstGeom>
          <a:noFill/>
        </p:spPr>
        <p:txBody>
          <a:bodyPr wrap="square">
            <a:spAutoFit/>
          </a:bodyPr>
          <a:lstStyle/>
          <a:p>
            <a:pPr algn="ctr"/>
            <a:r>
              <a:rPr lang="fr-FR" sz="1200" b="1" dirty="0"/>
              <a:t>Georges BRASSENS</a:t>
            </a:r>
            <a:endParaRPr lang="fr-FR" sz="1400" i="1" dirty="0"/>
          </a:p>
        </p:txBody>
      </p:sp>
      <p:pic>
        <p:nvPicPr>
          <p:cNvPr id="9" name="Image 8">
            <a:extLst>
              <a:ext uri="{FF2B5EF4-FFF2-40B4-BE49-F238E27FC236}">
                <a16:creationId xmlns:a16="http://schemas.microsoft.com/office/drawing/2014/main" id="{429222D0-86B2-35D1-0956-5199F73D3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647" y="4526363"/>
            <a:ext cx="427381" cy="284317"/>
          </a:xfrm>
          <a:prstGeom prst="rect">
            <a:avLst/>
          </a:prstGeom>
        </p:spPr>
      </p:pic>
      <p:sp>
        <p:nvSpPr>
          <p:cNvPr id="10" name="ZoneTexte 9">
            <a:extLst>
              <a:ext uri="{FF2B5EF4-FFF2-40B4-BE49-F238E27FC236}">
                <a16:creationId xmlns:a16="http://schemas.microsoft.com/office/drawing/2014/main" id="{2232C24D-9C0D-58D0-8806-201BED6AEDA8}"/>
              </a:ext>
            </a:extLst>
          </p:cNvPr>
          <p:cNvSpPr txBox="1"/>
          <p:nvPr/>
        </p:nvSpPr>
        <p:spPr>
          <a:xfrm>
            <a:off x="369630" y="5229250"/>
            <a:ext cx="1082348" cy="307777"/>
          </a:xfrm>
          <a:prstGeom prst="rect">
            <a:avLst/>
          </a:prstGeom>
          <a:noFill/>
        </p:spPr>
        <p:txBody>
          <a:bodyPr wrap="none" rtlCol="0">
            <a:spAutoFit/>
          </a:bodyPr>
          <a:lstStyle/>
          <a:p>
            <a:r>
              <a:rPr lang="fr-FR" sz="1400" b="1" dirty="0">
                <a:solidFill>
                  <a:srgbClr val="FF0000"/>
                </a:solidFill>
                <a:latin typeface="Calibri" panose="020F0502020204030204" pitchFamily="34" charset="0"/>
                <a:cs typeface="Calibri" panose="020F0502020204030204" pitchFamily="34" charset="0"/>
              </a:rPr>
              <a:t>(1921-1981)</a:t>
            </a:r>
          </a:p>
        </p:txBody>
      </p:sp>
      <p:pic>
        <p:nvPicPr>
          <p:cNvPr id="13" name="Image 12">
            <a:hlinkClick r:id="rId7"/>
            <a:extLst>
              <a:ext uri="{FF2B5EF4-FFF2-40B4-BE49-F238E27FC236}">
                <a16:creationId xmlns:a16="http://schemas.microsoft.com/office/drawing/2014/main" id="{3B608D6E-0B9D-F158-0721-310489FEF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1350" y="5976066"/>
            <a:ext cx="847352" cy="807808"/>
          </a:xfrm>
          <a:prstGeom prst="rect">
            <a:avLst/>
          </a:prstGeom>
        </p:spPr>
      </p:pic>
      <p:sp>
        <p:nvSpPr>
          <p:cNvPr id="14" name="ZoneTexte 13">
            <a:extLst>
              <a:ext uri="{FF2B5EF4-FFF2-40B4-BE49-F238E27FC236}">
                <a16:creationId xmlns:a16="http://schemas.microsoft.com/office/drawing/2014/main" id="{F5604F1D-5CFF-51D4-0675-5E40B5887F35}"/>
              </a:ext>
            </a:extLst>
          </p:cNvPr>
          <p:cNvSpPr txBox="1"/>
          <p:nvPr/>
        </p:nvSpPr>
        <p:spPr>
          <a:xfrm>
            <a:off x="237212" y="5489476"/>
            <a:ext cx="1335622" cy="646331"/>
          </a:xfrm>
          <a:prstGeom prst="rect">
            <a:avLst/>
          </a:prstGeom>
          <a:noFill/>
        </p:spPr>
        <p:txBody>
          <a:bodyPr wrap="square">
            <a:spAutoFit/>
          </a:bodyPr>
          <a:lstStyle/>
          <a:p>
            <a:pPr algn="ctr"/>
            <a:r>
              <a:rPr lang="fr-FR" sz="1200" b="1" dirty="0">
                <a:solidFill>
                  <a:srgbClr val="FFFF00"/>
                </a:solidFill>
                <a:latin typeface="Calibri" panose="020F0502020204030204" pitchFamily="34" charset="0"/>
                <a:cs typeface="Calibri" panose="020F0502020204030204" pitchFamily="34" charset="0"/>
              </a:rPr>
              <a:t>Poète, auteur, compositeur, interprète</a:t>
            </a:r>
          </a:p>
        </p:txBody>
      </p:sp>
      <p:sp>
        <p:nvSpPr>
          <p:cNvPr id="19" name="ZoneTexte 18">
            <a:extLst>
              <a:ext uri="{FF2B5EF4-FFF2-40B4-BE49-F238E27FC236}">
                <a16:creationId xmlns:a16="http://schemas.microsoft.com/office/drawing/2014/main" id="{EDEDDD76-0E88-9946-04D7-E81821EDD3A3}"/>
              </a:ext>
            </a:extLst>
          </p:cNvPr>
          <p:cNvSpPr txBox="1"/>
          <p:nvPr/>
        </p:nvSpPr>
        <p:spPr>
          <a:xfrm>
            <a:off x="76942" y="383566"/>
            <a:ext cx="4139951"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4</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Filer le temps car le temps file</a:t>
            </a:r>
          </a:p>
        </p:txBody>
      </p:sp>
      <p:pic>
        <p:nvPicPr>
          <p:cNvPr id="21" name="Image 20">
            <a:hlinkClick r:id="rId9"/>
            <a:extLst>
              <a:ext uri="{FF2B5EF4-FFF2-40B4-BE49-F238E27FC236}">
                <a16:creationId xmlns:a16="http://schemas.microsoft.com/office/drawing/2014/main" id="{84BAD7C3-6AF4-C777-F0C7-CBEBC9CE24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4111" y="1998636"/>
            <a:ext cx="336477" cy="336477"/>
          </a:xfrm>
          <a:prstGeom prst="rect">
            <a:avLst/>
          </a:prstGeom>
        </p:spPr>
      </p:pic>
      <p:grpSp>
        <p:nvGrpSpPr>
          <p:cNvPr id="24" name="Groupe 23">
            <a:extLst>
              <a:ext uri="{FF2B5EF4-FFF2-40B4-BE49-F238E27FC236}">
                <a16:creationId xmlns:a16="http://schemas.microsoft.com/office/drawing/2014/main" id="{5082E646-DF09-AD4C-969D-E618B057025A}"/>
              </a:ext>
            </a:extLst>
          </p:cNvPr>
          <p:cNvGrpSpPr/>
          <p:nvPr/>
        </p:nvGrpSpPr>
        <p:grpSpPr>
          <a:xfrm>
            <a:off x="8117712" y="735492"/>
            <a:ext cx="1006850" cy="495395"/>
            <a:chOff x="11074847" y="1336335"/>
            <a:chExt cx="1006850" cy="495395"/>
          </a:xfrm>
        </p:grpSpPr>
        <p:grpSp>
          <p:nvGrpSpPr>
            <p:cNvPr id="27" name="Groupe 26">
              <a:extLst>
                <a:ext uri="{FF2B5EF4-FFF2-40B4-BE49-F238E27FC236}">
                  <a16:creationId xmlns:a16="http://schemas.microsoft.com/office/drawing/2014/main" id="{2B90EFB3-BC54-FDAF-76B5-56D289994CA3}"/>
                </a:ext>
              </a:extLst>
            </p:cNvPr>
            <p:cNvGrpSpPr/>
            <p:nvPr/>
          </p:nvGrpSpPr>
          <p:grpSpPr>
            <a:xfrm>
              <a:off x="11074847" y="1336335"/>
              <a:ext cx="329186" cy="495395"/>
              <a:chOff x="10224094" y="565880"/>
              <a:chExt cx="329186" cy="495395"/>
            </a:xfrm>
          </p:grpSpPr>
          <p:pic>
            <p:nvPicPr>
              <p:cNvPr id="31" name="Image 30">
                <a:hlinkClick r:id="rId11" action="ppaction://hlinksldjump"/>
                <a:extLst>
                  <a:ext uri="{FF2B5EF4-FFF2-40B4-BE49-F238E27FC236}">
                    <a16:creationId xmlns:a16="http://schemas.microsoft.com/office/drawing/2014/main" id="{1F230D32-CC6B-1410-4ECC-D745A4B3F8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32" name="Image 31">
                <a:hlinkClick r:id="rId11" action="ppaction://hlinksldjump"/>
                <a:extLst>
                  <a:ext uri="{FF2B5EF4-FFF2-40B4-BE49-F238E27FC236}">
                    <a16:creationId xmlns:a16="http://schemas.microsoft.com/office/drawing/2014/main" id="{7D2BA68C-0DB4-65A8-3651-88609C6C5F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sp>
          <p:nvSpPr>
            <p:cNvPr id="29" name="ZoneTexte 28">
              <a:extLst>
                <a:ext uri="{FF2B5EF4-FFF2-40B4-BE49-F238E27FC236}">
                  <a16:creationId xmlns:a16="http://schemas.microsoft.com/office/drawing/2014/main" id="{B0DBB659-19FE-6F3C-0DF0-33EB11647A23}"/>
                </a:ext>
              </a:extLst>
            </p:cNvPr>
            <p:cNvSpPr txBox="1"/>
            <p:nvPr/>
          </p:nvSpPr>
          <p:spPr>
            <a:xfrm>
              <a:off x="11316683" y="1420154"/>
              <a:ext cx="765014" cy="35740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Texte annoté</a:t>
              </a:r>
            </a:p>
          </p:txBody>
        </p:sp>
      </p:grpSp>
      <p:sp>
        <p:nvSpPr>
          <p:cNvPr id="2" name="ZoneTexte 1">
            <a:extLst>
              <a:ext uri="{FF2B5EF4-FFF2-40B4-BE49-F238E27FC236}">
                <a16:creationId xmlns:a16="http://schemas.microsoft.com/office/drawing/2014/main" id="{D48841AD-4535-A6D6-6A8C-B1CE39D65E8D}"/>
              </a:ext>
            </a:extLst>
          </p:cNvPr>
          <p:cNvSpPr txBox="1"/>
          <p:nvPr/>
        </p:nvSpPr>
        <p:spPr>
          <a:xfrm>
            <a:off x="7975849" y="1184944"/>
            <a:ext cx="4064132" cy="1077218"/>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26 )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13</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Quelle est la longueur des vers ?</a:t>
            </a:r>
          </a:p>
          <a:p>
            <a:r>
              <a:rPr lang="fr-FR" sz="1600" dirty="0">
                <a:latin typeface="Calibri" panose="020F0502020204030204" pitchFamily="34" charset="0"/>
                <a:cs typeface="Calibri" panose="020F0502020204030204" pitchFamily="34" charset="0"/>
              </a:rPr>
              <a:t>Combien compte-t-on de vers par strophe ?</a:t>
            </a:r>
          </a:p>
          <a:p>
            <a:r>
              <a:rPr lang="fr-FR" sz="1600" dirty="0">
                <a:latin typeface="Calibri" panose="020F0502020204030204" pitchFamily="34" charset="0"/>
                <a:cs typeface="Calibri" panose="020F0502020204030204" pitchFamily="34" charset="0"/>
              </a:rPr>
              <a:t>Que trouve-t-on à la fin de chaque strophe ?</a:t>
            </a:r>
          </a:p>
          <a:p>
            <a:r>
              <a:rPr lang="fr-FR" sz="1600" dirty="0">
                <a:latin typeface="Calibri" panose="020F0502020204030204" pitchFamily="34" charset="0"/>
                <a:cs typeface="Calibri" panose="020F0502020204030204" pitchFamily="34" charset="0"/>
              </a:rPr>
              <a:t>Que trouve-t-on comme dernière strophe ?</a:t>
            </a:r>
          </a:p>
        </p:txBody>
      </p:sp>
      <p:sp>
        <p:nvSpPr>
          <p:cNvPr id="11" name="ZoneTexte 10">
            <a:extLst>
              <a:ext uri="{FF2B5EF4-FFF2-40B4-BE49-F238E27FC236}">
                <a16:creationId xmlns:a16="http://schemas.microsoft.com/office/drawing/2014/main" id="{31BB0D92-33F4-7A05-A417-5F1424BCFB19}"/>
              </a:ext>
            </a:extLst>
          </p:cNvPr>
          <p:cNvSpPr txBox="1"/>
          <p:nvPr/>
        </p:nvSpPr>
        <p:spPr>
          <a:xfrm>
            <a:off x="7925391" y="2292404"/>
            <a:ext cx="4266609" cy="2062103"/>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Les 3 premières strophes comportent </a:t>
            </a:r>
            <a:r>
              <a:rPr lang="fr-FR" sz="1600" b="1" dirty="0">
                <a:solidFill>
                  <a:srgbClr val="FFFF00"/>
                </a:solidFill>
                <a:latin typeface="Calibri" panose="020F0502020204030204" pitchFamily="34" charset="0"/>
                <a:cs typeface="Calibri" panose="020F0502020204030204" pitchFamily="34" charset="0"/>
              </a:rPr>
              <a:t>8</a:t>
            </a:r>
            <a:r>
              <a:rPr lang="fr-FR" sz="1600" dirty="0">
                <a:solidFill>
                  <a:srgbClr val="FFFF00"/>
                </a:solidFill>
                <a:latin typeface="Calibri" panose="020F0502020204030204" pitchFamily="34" charset="0"/>
                <a:cs typeface="Calibri" panose="020F0502020204030204" pitchFamily="34" charset="0"/>
              </a:rPr>
              <a:t> vers (</a:t>
            </a:r>
            <a:r>
              <a:rPr lang="fr-FR" sz="1600" b="1" dirty="0">
                <a:solidFill>
                  <a:srgbClr val="FFFF00"/>
                </a:solidFill>
                <a:latin typeface="Calibri" panose="020F0502020204030204" pitchFamily="34" charset="0"/>
                <a:cs typeface="Calibri" panose="020F0502020204030204" pitchFamily="34" charset="0"/>
              </a:rPr>
              <a:t>octains</a:t>
            </a:r>
            <a:r>
              <a:rPr lang="fr-FR" sz="1600" dirty="0">
                <a:solidFill>
                  <a:srgbClr val="FFFF00"/>
                </a:solidFill>
                <a:latin typeface="Calibri" panose="020F0502020204030204" pitchFamily="34" charset="0"/>
                <a:cs typeface="Calibri" panose="020F0502020204030204" pitchFamily="34" charset="0"/>
              </a:rPr>
              <a:t>) et tous les vers </a:t>
            </a:r>
            <a:r>
              <a:rPr lang="fr-FR" sz="1600" b="1" dirty="0">
                <a:solidFill>
                  <a:srgbClr val="FFFF00"/>
                </a:solidFill>
                <a:latin typeface="Calibri" panose="020F0502020204030204" pitchFamily="34" charset="0"/>
                <a:cs typeface="Calibri" panose="020F0502020204030204" pitchFamily="34" charset="0"/>
              </a:rPr>
              <a:t>8</a:t>
            </a:r>
            <a:r>
              <a:rPr lang="fr-FR" sz="1600" dirty="0">
                <a:solidFill>
                  <a:srgbClr val="FFFF00"/>
                </a:solidFill>
                <a:latin typeface="Calibri" panose="020F0502020204030204" pitchFamily="34" charset="0"/>
                <a:cs typeface="Calibri" panose="020F0502020204030204" pitchFamily="34" charset="0"/>
              </a:rPr>
              <a:t> syllabes (</a:t>
            </a:r>
            <a:r>
              <a:rPr lang="fr-FR" sz="1600" b="1" dirty="0">
                <a:solidFill>
                  <a:srgbClr val="FFFF00"/>
                </a:solidFill>
                <a:latin typeface="Calibri" panose="020F0502020204030204" pitchFamily="34" charset="0"/>
                <a:cs typeface="Calibri" panose="020F0502020204030204" pitchFamily="34" charset="0"/>
              </a:rPr>
              <a:t>octosyllabes</a:t>
            </a:r>
            <a:r>
              <a:rPr lang="fr-FR" sz="1600" dirty="0">
                <a:solidFill>
                  <a:srgbClr val="FFFF00"/>
                </a:solidFill>
                <a:latin typeface="Calibri" panose="020F0502020204030204" pitchFamily="34" charset="0"/>
                <a:cs typeface="Calibri" panose="020F0502020204030204" pitchFamily="34" charset="0"/>
              </a:rPr>
              <a:t>) dans une « structure carrée » avec le même vers répété à la fin : le </a:t>
            </a:r>
            <a:r>
              <a:rPr lang="fr-FR" sz="1600" b="1" dirty="0">
                <a:solidFill>
                  <a:srgbClr val="FFFF00"/>
                </a:solidFill>
                <a:latin typeface="Calibri" panose="020F0502020204030204" pitchFamily="34" charset="0"/>
                <a:cs typeface="Calibri" panose="020F0502020204030204" pitchFamily="34" charset="0"/>
              </a:rPr>
              <a:t>refrain</a:t>
            </a:r>
            <a:r>
              <a:rPr lang="fr-FR" sz="1600" dirty="0">
                <a:solidFill>
                  <a:srgbClr val="FFFF00"/>
                </a:solidFill>
                <a:latin typeface="Calibri" panose="020F0502020204030204" pitchFamily="34" charset="0"/>
                <a:cs typeface="Calibri" panose="020F0502020204030204" pitchFamily="34" charset="0"/>
              </a:rPr>
              <a:t>.  L’</a:t>
            </a:r>
            <a:r>
              <a:rPr lang="fr-FR" sz="1600" b="1" dirty="0">
                <a:solidFill>
                  <a:srgbClr val="FFFF00"/>
                </a:solidFill>
                <a:latin typeface="Calibri" panose="020F0502020204030204" pitchFamily="34" charset="0"/>
                <a:cs typeface="Calibri" panose="020F0502020204030204" pitchFamily="34" charset="0"/>
              </a:rPr>
              <a:t>envoi</a:t>
            </a:r>
            <a:r>
              <a:rPr lang="fr-FR" sz="1600" dirty="0">
                <a:solidFill>
                  <a:srgbClr val="FFFF00"/>
                </a:solidFill>
                <a:latin typeface="Calibri" panose="020F0502020204030204" pitchFamily="34" charset="0"/>
                <a:cs typeface="Calibri" panose="020F0502020204030204" pitchFamily="34" charset="0"/>
              </a:rPr>
              <a:t> est une demi-strophe (4 vers) qui sert de dédicace, d’hommage à une personne. Ici « Prince » désigne Robert d’Estouteville, prévôt (« maire ») de Paris.</a:t>
            </a:r>
          </a:p>
          <a:p>
            <a:r>
              <a:rPr lang="fr-FR" sz="1600" dirty="0">
                <a:solidFill>
                  <a:srgbClr val="FFFF00"/>
                </a:solidFill>
                <a:latin typeface="Calibri" panose="020F0502020204030204" pitchFamily="34" charset="0"/>
                <a:cs typeface="Calibri" panose="020F0502020204030204" pitchFamily="34" charset="0"/>
              </a:rPr>
              <a:t>Tous ces éléments forment une </a:t>
            </a:r>
            <a:r>
              <a:rPr lang="fr-FR" sz="1600" b="1" dirty="0">
                <a:solidFill>
                  <a:srgbClr val="FFFF00"/>
                </a:solidFill>
                <a:latin typeface="Calibri" panose="020F0502020204030204" pitchFamily="34" charset="0"/>
                <a:cs typeface="Calibri" panose="020F0502020204030204" pitchFamily="34" charset="0"/>
              </a:rPr>
              <a:t>BALLADE</a:t>
            </a:r>
            <a:r>
              <a:rPr lang="fr-FR" sz="1600" dirty="0">
                <a:solidFill>
                  <a:srgbClr val="FFFF00"/>
                </a:solidFill>
                <a:latin typeface="Calibri" panose="020F0502020204030204" pitchFamily="34" charset="0"/>
                <a:cs typeface="Calibri" panose="020F0502020204030204" pitchFamily="34" charset="0"/>
              </a:rPr>
              <a:t>.</a:t>
            </a:r>
          </a:p>
        </p:txBody>
      </p:sp>
      <p:sp>
        <p:nvSpPr>
          <p:cNvPr id="17" name="ZoneTexte 16">
            <a:extLst>
              <a:ext uri="{FF2B5EF4-FFF2-40B4-BE49-F238E27FC236}">
                <a16:creationId xmlns:a16="http://schemas.microsoft.com/office/drawing/2014/main" id="{61AA9BBB-C55F-8DEF-AD01-5BDCD90CA429}"/>
              </a:ext>
            </a:extLst>
          </p:cNvPr>
          <p:cNvSpPr txBox="1"/>
          <p:nvPr/>
        </p:nvSpPr>
        <p:spPr>
          <a:xfrm>
            <a:off x="7925391" y="4330102"/>
            <a:ext cx="4064132"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27 )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13</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De façon générale, qui sont les Dames du temps jadis dont parle F. VILLON ?</a:t>
            </a:r>
          </a:p>
        </p:txBody>
      </p:sp>
      <p:sp>
        <p:nvSpPr>
          <p:cNvPr id="18" name="ZoneTexte 17">
            <a:extLst>
              <a:ext uri="{FF2B5EF4-FFF2-40B4-BE49-F238E27FC236}">
                <a16:creationId xmlns:a16="http://schemas.microsoft.com/office/drawing/2014/main" id="{44CAB17A-F4F6-7A90-BF4D-87B354B4FDA0}"/>
              </a:ext>
            </a:extLst>
          </p:cNvPr>
          <p:cNvSpPr txBox="1"/>
          <p:nvPr/>
        </p:nvSpPr>
        <p:spPr>
          <a:xfrm>
            <a:off x="7925390" y="4900735"/>
            <a:ext cx="4266609" cy="1815882"/>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F. VILLON évoque </a:t>
            </a:r>
            <a:r>
              <a:rPr lang="fr-FR" sz="1600" b="1" dirty="0">
                <a:solidFill>
                  <a:srgbClr val="FFFF00"/>
                </a:solidFill>
                <a:latin typeface="Calibri" panose="020F0502020204030204" pitchFamily="34" charset="0"/>
                <a:cs typeface="Calibri" panose="020F0502020204030204" pitchFamily="34" charset="0"/>
              </a:rPr>
              <a:t>12 femmes</a:t>
            </a:r>
            <a:r>
              <a:rPr lang="fr-FR" sz="1600" dirty="0">
                <a:solidFill>
                  <a:srgbClr val="FFFF00"/>
                </a:solidFill>
                <a:latin typeface="Calibri" panose="020F0502020204030204" pitchFamily="34" charset="0"/>
                <a:cs typeface="Calibri" panose="020F0502020204030204" pitchFamily="34" charset="0"/>
              </a:rPr>
              <a:t>, 12 étant un symbole de complétude, de cycle achevé, d’harmonie. Il cite des </a:t>
            </a:r>
            <a:r>
              <a:rPr lang="fr-FR" sz="1600" b="1" dirty="0">
                <a:solidFill>
                  <a:srgbClr val="FFFF00"/>
                </a:solidFill>
                <a:latin typeface="Calibri" panose="020F0502020204030204" pitchFamily="34" charset="0"/>
                <a:cs typeface="Calibri" panose="020F0502020204030204" pitchFamily="34" charset="0"/>
              </a:rPr>
              <a:t>femmes réelles ou imaginaires, mythologiques</a:t>
            </a:r>
            <a:r>
              <a:rPr lang="fr-FR" sz="1600" dirty="0">
                <a:solidFill>
                  <a:srgbClr val="FFFF00"/>
                </a:solidFill>
                <a:latin typeface="Calibri" panose="020F0502020204030204" pitchFamily="34" charset="0"/>
                <a:cs typeface="Calibri" panose="020F0502020204030204" pitchFamily="34" charset="0"/>
              </a:rPr>
              <a:t>, telles Flora ou Écho. Ce sont toutes des femmes célèbres pour leur </a:t>
            </a:r>
            <a:r>
              <a:rPr lang="fr-FR" sz="1600" b="1" dirty="0">
                <a:solidFill>
                  <a:srgbClr val="FFFF00"/>
                </a:solidFill>
                <a:latin typeface="Calibri" panose="020F0502020204030204" pitchFamily="34" charset="0"/>
                <a:cs typeface="Calibri" panose="020F0502020204030204" pitchFamily="34" charset="0"/>
              </a:rPr>
              <a:t>beauté</a:t>
            </a:r>
            <a:r>
              <a:rPr lang="fr-FR" sz="1600" dirty="0">
                <a:solidFill>
                  <a:srgbClr val="FFFF00"/>
                </a:solidFill>
                <a:latin typeface="Calibri" panose="020F0502020204030204" pitchFamily="34" charset="0"/>
                <a:cs typeface="Calibri" panose="020F0502020204030204" pitchFamily="34" charset="0"/>
              </a:rPr>
              <a:t>, leur </a:t>
            </a:r>
            <a:r>
              <a:rPr lang="fr-FR" sz="1600" b="1" dirty="0">
                <a:solidFill>
                  <a:srgbClr val="FFFF00"/>
                </a:solidFill>
                <a:latin typeface="Calibri" panose="020F0502020204030204" pitchFamily="34" charset="0"/>
                <a:cs typeface="Calibri" panose="020F0502020204030204" pitchFamily="34" charset="0"/>
              </a:rPr>
              <a:t>esprit</a:t>
            </a:r>
            <a:r>
              <a:rPr lang="fr-FR" sz="1600" dirty="0">
                <a:solidFill>
                  <a:srgbClr val="FFFF00"/>
                </a:solidFill>
                <a:latin typeface="Calibri" panose="020F0502020204030204" pitchFamily="34" charset="0"/>
                <a:cs typeface="Calibri" panose="020F0502020204030204" pitchFamily="34" charset="0"/>
              </a:rPr>
              <a:t>, ou encore des </a:t>
            </a:r>
            <a:r>
              <a:rPr lang="fr-FR" sz="1600" b="1" dirty="0">
                <a:solidFill>
                  <a:srgbClr val="FFFF00"/>
                </a:solidFill>
                <a:latin typeface="Calibri" panose="020F0502020204030204" pitchFamily="34" charset="0"/>
                <a:cs typeface="Calibri" panose="020F0502020204030204" pitchFamily="34" charset="0"/>
              </a:rPr>
              <a:t>femmes de pouvoir</a:t>
            </a:r>
            <a:r>
              <a:rPr lang="fr-FR" sz="1600" dirty="0">
                <a:solidFill>
                  <a:srgbClr val="FFFF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457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1000"/>
                                        <p:tgtEl>
                                          <p:spTgt spid="2"/>
                                        </p:tgtEl>
                                      </p:cBhvr>
                                    </p:animEffect>
                                    <p:anim calcmode="lin" valueType="num">
                                      <p:cBhvr>
                                        <p:cTn id="68" dur="1000" fill="hold"/>
                                        <p:tgtEl>
                                          <p:spTgt spid="2"/>
                                        </p:tgtEl>
                                        <p:attrNameLst>
                                          <p:attrName>ppt_x</p:attrName>
                                        </p:attrNameLst>
                                      </p:cBhvr>
                                      <p:tavLst>
                                        <p:tav tm="0">
                                          <p:val>
                                            <p:strVal val="#ppt_x"/>
                                          </p:val>
                                        </p:tav>
                                        <p:tav tm="100000">
                                          <p:val>
                                            <p:strVal val="#ppt_x"/>
                                          </p:val>
                                        </p:tav>
                                      </p:tavLst>
                                    </p:anim>
                                    <p:anim calcmode="lin" valueType="num">
                                      <p:cBhvr>
                                        <p:cTn id="69" dur="1000" fill="hold"/>
                                        <p:tgtEl>
                                          <p:spTgt spid="2"/>
                                        </p:tgtEl>
                                        <p:attrNameLst>
                                          <p:attrName>ppt_y</p:attrName>
                                        </p:attrNameLst>
                                      </p:cBhvr>
                                      <p:tavLst>
                                        <p:tav tm="0">
                                          <p:val>
                                            <p:strVal val="#ppt_y+.1"/>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additive="base">
                                        <p:cTn id="72" dur="500" fill="hold"/>
                                        <p:tgtEl>
                                          <p:spTgt spid="13"/>
                                        </p:tgtEl>
                                        <p:attrNameLst>
                                          <p:attrName>ppt_x</p:attrName>
                                        </p:attrNameLst>
                                      </p:cBhvr>
                                      <p:tavLst>
                                        <p:tav tm="0">
                                          <p:val>
                                            <p:strVal val="#ppt_x"/>
                                          </p:val>
                                        </p:tav>
                                        <p:tav tm="100000">
                                          <p:val>
                                            <p:strVal val="#ppt_x"/>
                                          </p:val>
                                        </p:tav>
                                      </p:tavLst>
                                    </p:anim>
                                    <p:anim calcmode="lin" valueType="num">
                                      <p:cBhvr additive="base">
                                        <p:cTn id="73" dur="500" fill="hold"/>
                                        <p:tgtEl>
                                          <p:spTgt spid="13"/>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additive="base">
                                        <p:cTn id="76" dur="500" fill="hold"/>
                                        <p:tgtEl>
                                          <p:spTgt spid="4"/>
                                        </p:tgtEl>
                                        <p:attrNameLst>
                                          <p:attrName>ppt_x</p:attrName>
                                        </p:attrNameLst>
                                      </p:cBhvr>
                                      <p:tavLst>
                                        <p:tav tm="0">
                                          <p:val>
                                            <p:strVal val="#ppt_x"/>
                                          </p:val>
                                        </p:tav>
                                        <p:tav tm="100000">
                                          <p:val>
                                            <p:strVal val="#ppt_x"/>
                                          </p:val>
                                        </p:tav>
                                      </p:tavLst>
                                    </p:anim>
                                    <p:anim calcmode="lin" valueType="num">
                                      <p:cBhvr additive="base">
                                        <p:cTn id="7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additive="base">
                                        <p:cTn id="82" dur="500" fill="hold"/>
                                        <p:tgtEl>
                                          <p:spTgt spid="11"/>
                                        </p:tgtEl>
                                        <p:attrNameLst>
                                          <p:attrName>ppt_x</p:attrName>
                                        </p:attrNameLst>
                                      </p:cBhvr>
                                      <p:tavLst>
                                        <p:tav tm="0">
                                          <p:val>
                                            <p:strVal val="#ppt_x"/>
                                          </p:val>
                                        </p:tav>
                                        <p:tav tm="100000">
                                          <p:val>
                                            <p:strVal val="#ppt_x"/>
                                          </p:val>
                                        </p:tav>
                                      </p:tavLst>
                                    </p:anim>
                                    <p:anim calcmode="lin" valueType="num">
                                      <p:cBhvr additive="base">
                                        <p:cTn id="8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1000"/>
                                        <p:tgtEl>
                                          <p:spTgt spid="17"/>
                                        </p:tgtEl>
                                      </p:cBhvr>
                                    </p:animEffect>
                                    <p:anim calcmode="lin" valueType="num">
                                      <p:cBhvr>
                                        <p:cTn id="89" dur="1000" fill="hold"/>
                                        <p:tgtEl>
                                          <p:spTgt spid="17"/>
                                        </p:tgtEl>
                                        <p:attrNameLst>
                                          <p:attrName>ppt_x</p:attrName>
                                        </p:attrNameLst>
                                      </p:cBhvr>
                                      <p:tavLst>
                                        <p:tav tm="0">
                                          <p:val>
                                            <p:strVal val="#ppt_x"/>
                                          </p:val>
                                        </p:tav>
                                        <p:tav tm="100000">
                                          <p:val>
                                            <p:strVal val="#ppt_x"/>
                                          </p:val>
                                        </p:tav>
                                      </p:tavLst>
                                    </p:anim>
                                    <p:anim calcmode="lin" valueType="num">
                                      <p:cBhvr>
                                        <p:cTn id="9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additive="base">
                                        <p:cTn id="95" dur="500" fill="hold"/>
                                        <p:tgtEl>
                                          <p:spTgt spid="18"/>
                                        </p:tgtEl>
                                        <p:attrNameLst>
                                          <p:attrName>ppt_x</p:attrName>
                                        </p:attrNameLst>
                                      </p:cBhvr>
                                      <p:tavLst>
                                        <p:tav tm="0">
                                          <p:val>
                                            <p:strVal val="#ppt_x"/>
                                          </p:val>
                                        </p:tav>
                                        <p:tav tm="100000">
                                          <p:val>
                                            <p:strVal val="#ppt_x"/>
                                          </p:val>
                                        </p:tav>
                                      </p:tavLst>
                                    </p:anim>
                                    <p:anim calcmode="lin" valueType="num">
                                      <p:cBhvr additive="base">
                                        <p:cTn id="9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20" grpId="0"/>
      <p:bldP spid="16" grpId="0"/>
      <p:bldP spid="26" grpId="0"/>
      <p:bldP spid="28" grpId="0"/>
      <p:bldP spid="4" grpId="0"/>
      <p:bldP spid="6" grpId="0"/>
      <p:bldP spid="8" grpId="0"/>
      <p:bldP spid="10" grpId="0"/>
      <p:bldP spid="14" grpId="0"/>
      <p:bldP spid="2" grpId="0"/>
      <p:bldP spid="11"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01F4E6B-2809-C0CF-310A-9CD58C371F63}"/>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D7EABAD1-147F-059A-1F4E-5A5E66C118DF}"/>
              </a:ext>
            </a:extLst>
          </p:cNvPr>
          <p:cNvSpPr txBox="1"/>
          <p:nvPr/>
        </p:nvSpPr>
        <p:spPr>
          <a:xfrm>
            <a:off x="-37111" y="2267718"/>
            <a:ext cx="1922137" cy="1077218"/>
          </a:xfrm>
          <a:prstGeom prst="rect">
            <a:avLst/>
          </a:prstGeom>
          <a:noFill/>
        </p:spPr>
        <p:txBody>
          <a:bodyPr wrap="square">
            <a:spAutoFit/>
          </a:bodyPr>
          <a:lstStyle/>
          <a:p>
            <a:pPr algn="ctr"/>
            <a:r>
              <a:rPr lang="fr-FR" sz="1400" b="1" dirty="0"/>
              <a:t> François DE MONTCORBIER </a:t>
            </a:r>
            <a:r>
              <a:rPr lang="fr-FR" sz="1000" b="1" i="1" dirty="0"/>
              <a:t>dit</a:t>
            </a:r>
            <a:r>
              <a:rPr lang="fr-FR" sz="1400" b="1" dirty="0"/>
              <a:t> François VILLON</a:t>
            </a:r>
          </a:p>
          <a:p>
            <a:pPr algn="ctr"/>
            <a:r>
              <a:rPr lang="fr-FR" sz="1100" i="1" dirty="0"/>
              <a:t>(portrait imaginaire)</a:t>
            </a:r>
            <a:endParaRPr lang="fr-FR" sz="1100" b="1" dirty="0"/>
          </a:p>
          <a:p>
            <a:pPr algn="ctr"/>
            <a:endParaRPr lang="fr-FR" sz="1100" i="1" dirty="0"/>
          </a:p>
        </p:txBody>
      </p:sp>
      <p:sp>
        <p:nvSpPr>
          <p:cNvPr id="5" name="ZoneTexte 4">
            <a:extLst>
              <a:ext uri="{FF2B5EF4-FFF2-40B4-BE49-F238E27FC236}">
                <a16:creationId xmlns:a16="http://schemas.microsoft.com/office/drawing/2014/main" id="{7ECF7C89-785E-EE49-E3C2-E9CAD2A63247}"/>
              </a:ext>
            </a:extLst>
          </p:cNvPr>
          <p:cNvSpPr txBox="1"/>
          <p:nvPr/>
        </p:nvSpPr>
        <p:spPr>
          <a:xfrm>
            <a:off x="1817370" y="985002"/>
            <a:ext cx="1787669" cy="369332"/>
          </a:xfrm>
          <a:prstGeom prst="rect">
            <a:avLst/>
          </a:prstGeom>
          <a:noFill/>
        </p:spPr>
        <p:txBody>
          <a:bodyPr wrap="none" rtlCol="0">
            <a:spAutoFit/>
          </a:bodyPr>
          <a:lstStyle/>
          <a:p>
            <a:r>
              <a:rPr lang="fr-FR" b="1" dirty="0">
                <a:solidFill>
                  <a:srgbClr val="FF0000"/>
                </a:solidFill>
              </a:rPr>
              <a:t>DOCUMENT 13</a:t>
            </a:r>
          </a:p>
        </p:txBody>
      </p:sp>
      <p:sp>
        <p:nvSpPr>
          <p:cNvPr id="20" name="ZoneTexte 19">
            <a:extLst>
              <a:ext uri="{FF2B5EF4-FFF2-40B4-BE49-F238E27FC236}">
                <a16:creationId xmlns:a16="http://schemas.microsoft.com/office/drawing/2014/main" id="{2F3FD277-5943-1D7B-8D30-2A80F5C5A557}"/>
              </a:ext>
            </a:extLst>
          </p:cNvPr>
          <p:cNvSpPr txBox="1"/>
          <p:nvPr/>
        </p:nvSpPr>
        <p:spPr>
          <a:xfrm>
            <a:off x="1634675" y="2442549"/>
            <a:ext cx="3116062" cy="3708708"/>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Dictes-</a:t>
            </a:r>
            <a:r>
              <a:rPr lang="fr-FR" sz="1300" dirty="0" err="1">
                <a:latin typeface="Calibri" panose="020F0502020204030204" pitchFamily="34" charset="0"/>
                <a:ea typeface="Calibri" panose="020F0502020204030204" pitchFamily="34" charset="0"/>
                <a:cs typeface="Times New Roman" panose="02020603050405020304" pitchFamily="18" charset="0"/>
              </a:rPr>
              <a:t>moy</a:t>
            </a:r>
            <a:r>
              <a:rPr lang="fr-FR" sz="1300" dirty="0">
                <a:latin typeface="Calibri" panose="020F0502020204030204" pitchFamily="34" charset="0"/>
                <a:ea typeface="Calibri" panose="020F0502020204030204" pitchFamily="34" charset="0"/>
                <a:cs typeface="Times New Roman" panose="02020603050405020304" pitchFamily="18" charset="0"/>
              </a:rPr>
              <a:t> où, n’en quel pays,</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Est Flora</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a:t>
            </a:r>
            <a:r>
              <a:rPr lang="fr-FR" sz="1300" dirty="0">
                <a:latin typeface="Calibri" panose="020F0502020204030204" pitchFamily="34" charset="0"/>
                <a:ea typeface="Calibri" panose="020F0502020204030204" pitchFamily="34" charset="0"/>
                <a:cs typeface="Times New Roman" panose="02020603050405020304" pitchFamily="18" charset="0"/>
              </a:rPr>
              <a:t>, la belle Romaine ;</a:t>
            </a:r>
          </a:p>
          <a:p>
            <a:pPr indent="177800" algn="just"/>
            <a:r>
              <a:rPr lang="fr-FR" sz="1300" dirty="0" err="1">
                <a:latin typeface="Calibri" panose="020F0502020204030204" pitchFamily="34" charset="0"/>
                <a:ea typeface="Calibri" panose="020F0502020204030204" pitchFamily="34" charset="0"/>
                <a:cs typeface="Times New Roman" panose="02020603050405020304" pitchFamily="18" charset="0"/>
              </a:rPr>
              <a:t>Archipiada</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2</a:t>
            </a:r>
            <a:r>
              <a:rPr lang="fr-FR" sz="1300" dirty="0">
                <a:latin typeface="Calibri" panose="020F0502020204030204" pitchFamily="34" charset="0"/>
                <a:ea typeface="Calibri" panose="020F0502020204030204" pitchFamily="34" charset="0"/>
                <a:cs typeface="Times New Roman" panose="02020603050405020304" pitchFamily="18" charset="0"/>
              </a:rPr>
              <a:t>, ne Thaïs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Qui fut sa cousine germaine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Écho</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4</a:t>
            </a:r>
            <a:r>
              <a:rPr lang="fr-FR" sz="1300" dirty="0">
                <a:latin typeface="Calibri" panose="020F0502020204030204" pitchFamily="34" charset="0"/>
                <a:ea typeface="Calibri" panose="020F0502020204030204" pitchFamily="34" charset="0"/>
                <a:cs typeface="Times New Roman" panose="02020603050405020304" pitchFamily="18" charset="0"/>
              </a:rPr>
              <a:t>, parlant quand </a:t>
            </a:r>
            <a:r>
              <a:rPr lang="fr-FR" sz="1300" dirty="0" err="1">
                <a:latin typeface="Calibri" panose="020F0502020204030204" pitchFamily="34" charset="0"/>
                <a:ea typeface="Calibri" panose="020F0502020204030204" pitchFamily="34" charset="0"/>
                <a:cs typeface="Times New Roman" panose="02020603050405020304" pitchFamily="18" charset="0"/>
              </a:rPr>
              <a:t>bruyt</a:t>
            </a:r>
            <a:r>
              <a:rPr lang="fr-FR" sz="1300" dirty="0">
                <a:latin typeface="Calibri" panose="020F0502020204030204" pitchFamily="34" charset="0"/>
                <a:ea typeface="Calibri" panose="020F0502020204030204" pitchFamily="34" charset="0"/>
                <a:cs typeface="Times New Roman" panose="02020603050405020304" pitchFamily="18" charset="0"/>
              </a:rPr>
              <a:t> on </a:t>
            </a:r>
            <a:r>
              <a:rPr lang="fr-FR" sz="1300" dirty="0" err="1">
                <a:latin typeface="Calibri" panose="020F0502020204030204" pitchFamily="34" charset="0"/>
                <a:ea typeface="Calibri" panose="020F0502020204030204" pitchFamily="34" charset="0"/>
                <a:cs typeface="Times New Roman" panose="02020603050405020304" pitchFamily="18" charset="0"/>
              </a:rPr>
              <a:t>maine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5</a:t>
            </a:r>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Dessus rivière ou sus </a:t>
            </a:r>
            <a:r>
              <a:rPr lang="fr-FR" sz="1300" dirty="0" err="1">
                <a:latin typeface="Calibri" panose="020F0502020204030204" pitchFamily="34" charset="0"/>
                <a:ea typeface="Calibri" panose="020F0502020204030204" pitchFamily="34" charset="0"/>
                <a:cs typeface="Times New Roman" panose="02020603050405020304" pitchFamily="18" charset="0"/>
              </a:rPr>
              <a:t>estan</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Qui beauté eut trop plus qu’humaine ?</a:t>
            </a:r>
          </a:p>
          <a:p>
            <a:pPr indent="177800" algn="just"/>
            <a:r>
              <a:rPr lang="fr-FR" sz="1300" b="1" dirty="0">
                <a:latin typeface="Calibri" panose="020F0502020204030204" pitchFamily="34" charset="0"/>
                <a:ea typeface="Calibri" panose="020F0502020204030204" pitchFamily="34" charset="0"/>
                <a:cs typeface="Times New Roman" panose="02020603050405020304" pitchFamily="18" charset="0"/>
              </a:rPr>
              <a:t>Mais où sont les neiges d’antan !</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Où est la très sage </a:t>
            </a:r>
            <a:r>
              <a:rPr lang="fr-FR" sz="1300" dirty="0" err="1">
                <a:latin typeface="Calibri" panose="020F0502020204030204" pitchFamily="34" charset="0"/>
                <a:ea typeface="Calibri" panose="020F0502020204030204" pitchFamily="34" charset="0"/>
                <a:cs typeface="Times New Roman" panose="02020603050405020304" pitchFamily="18" charset="0"/>
              </a:rPr>
              <a:t>Heloïs</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Pour qui fut </a:t>
            </a:r>
            <a:r>
              <a:rPr lang="fr-FR" sz="1300" dirty="0" err="1">
                <a:latin typeface="Calibri" panose="020F0502020204030204" pitchFamily="34" charset="0"/>
                <a:ea typeface="Calibri" panose="020F0502020204030204" pitchFamily="34" charset="0"/>
                <a:cs typeface="Times New Roman" panose="02020603050405020304" pitchFamily="18" charset="0"/>
              </a:rPr>
              <a:t>chastré</a:t>
            </a:r>
            <a:r>
              <a:rPr lang="fr-FR" sz="1300" dirty="0">
                <a:latin typeface="Calibri" panose="020F0502020204030204" pitchFamily="34" charset="0"/>
                <a:ea typeface="Calibri" panose="020F0502020204030204" pitchFamily="34" charset="0"/>
                <a:cs typeface="Times New Roman" panose="02020603050405020304" pitchFamily="18" charset="0"/>
              </a:rPr>
              <a:t> et puis </a:t>
            </a:r>
            <a:r>
              <a:rPr lang="fr-FR" sz="1300" dirty="0" err="1">
                <a:latin typeface="Calibri" panose="020F0502020204030204" pitchFamily="34" charset="0"/>
                <a:ea typeface="Calibri" panose="020F0502020204030204" pitchFamily="34" charset="0"/>
                <a:cs typeface="Times New Roman" panose="02020603050405020304" pitchFamily="18" charset="0"/>
              </a:rPr>
              <a:t>moyne</a:t>
            </a:r>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Pierre </a:t>
            </a:r>
            <a:r>
              <a:rPr lang="fr-FR" sz="1300" dirty="0" err="1">
                <a:latin typeface="Calibri" panose="020F0502020204030204" pitchFamily="34" charset="0"/>
                <a:ea typeface="Calibri" panose="020F0502020204030204" pitchFamily="34" charset="0"/>
                <a:cs typeface="Times New Roman" panose="02020603050405020304" pitchFamily="18" charset="0"/>
              </a:rPr>
              <a:t>Esbaillart</a:t>
            </a:r>
            <a:r>
              <a:rPr lang="fr-FR" sz="1300" dirty="0">
                <a:latin typeface="Calibri" panose="020F0502020204030204" pitchFamily="34" charset="0"/>
                <a:ea typeface="Calibri" panose="020F0502020204030204" pitchFamily="34" charset="0"/>
                <a:cs typeface="Times New Roman" panose="02020603050405020304" pitchFamily="18" charset="0"/>
              </a:rPr>
              <a:t> à </a:t>
            </a:r>
            <a:r>
              <a:rPr lang="fr-FR" sz="1300" dirty="0" err="1">
                <a:latin typeface="Calibri" panose="020F0502020204030204" pitchFamily="34" charset="0"/>
                <a:ea typeface="Calibri" panose="020F0502020204030204" pitchFamily="34" charset="0"/>
                <a:cs typeface="Times New Roman" panose="02020603050405020304" pitchFamily="18" charset="0"/>
              </a:rPr>
              <a:t>Sainct</a:t>
            </a:r>
            <a:r>
              <a:rPr lang="fr-FR" sz="1300" dirty="0">
                <a:latin typeface="Calibri" panose="020F0502020204030204" pitchFamily="34" charset="0"/>
                <a:ea typeface="Calibri" panose="020F0502020204030204" pitchFamily="34" charset="0"/>
                <a:cs typeface="Times New Roman" panose="02020603050405020304" pitchFamily="18" charset="0"/>
              </a:rPr>
              <a:t>-Denys</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Pour son amour eut </a:t>
            </a:r>
            <a:r>
              <a:rPr lang="fr-FR" sz="1300" dirty="0" err="1">
                <a:latin typeface="Calibri" panose="020F0502020204030204" pitchFamily="34" charset="0"/>
                <a:ea typeface="Calibri" panose="020F0502020204030204" pitchFamily="34" charset="0"/>
                <a:cs typeface="Times New Roman" panose="02020603050405020304" pitchFamily="18" charset="0"/>
              </a:rPr>
              <a:t>cest</a:t>
            </a:r>
            <a:r>
              <a:rPr lang="fr-FR" sz="1300" dirty="0">
                <a:latin typeface="Calibri" panose="020F0502020204030204" pitchFamily="34" charset="0"/>
                <a:ea typeface="Calibri" panose="020F0502020204030204" pitchFamily="34" charset="0"/>
                <a:cs typeface="Times New Roman" panose="02020603050405020304" pitchFamily="18" charset="0"/>
              </a:rPr>
              <a:t> essoyne</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6</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Semblablement, où est la </a:t>
            </a:r>
            <a:r>
              <a:rPr lang="fr-FR" sz="1300" dirty="0" err="1">
                <a:latin typeface="Calibri" panose="020F0502020204030204" pitchFamily="34" charset="0"/>
                <a:ea typeface="Calibri" panose="020F0502020204030204" pitchFamily="34" charset="0"/>
                <a:cs typeface="Times New Roman" panose="02020603050405020304" pitchFamily="18" charset="0"/>
              </a:rPr>
              <a:t>royne</a:t>
            </a:r>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Qui commanda que Buridan</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Fust </a:t>
            </a:r>
            <a:r>
              <a:rPr lang="fr-FR" sz="1300" dirty="0" err="1">
                <a:latin typeface="Calibri" panose="020F0502020204030204" pitchFamily="34" charset="0"/>
                <a:ea typeface="Calibri" panose="020F0502020204030204" pitchFamily="34" charset="0"/>
                <a:cs typeface="Times New Roman" panose="02020603050405020304" pitchFamily="18" charset="0"/>
              </a:rPr>
              <a:t>jetté</a:t>
            </a:r>
            <a:r>
              <a:rPr lang="fr-FR" sz="1300" dirty="0">
                <a:latin typeface="Calibri" panose="020F0502020204030204" pitchFamily="34" charset="0"/>
                <a:ea typeface="Calibri" panose="020F0502020204030204" pitchFamily="34" charset="0"/>
                <a:cs typeface="Times New Roman" panose="02020603050405020304" pitchFamily="18" charset="0"/>
              </a:rPr>
              <a:t> en </a:t>
            </a:r>
            <a:r>
              <a:rPr lang="fr-FR" sz="1300" dirty="0" err="1">
                <a:latin typeface="Calibri" panose="020F0502020204030204" pitchFamily="34" charset="0"/>
                <a:ea typeface="Calibri" panose="020F0502020204030204" pitchFamily="34" charset="0"/>
                <a:cs typeface="Times New Roman" panose="02020603050405020304" pitchFamily="18" charset="0"/>
              </a:rPr>
              <a:t>ung</a:t>
            </a:r>
            <a:r>
              <a:rPr lang="fr-FR" sz="1300" dirty="0">
                <a:latin typeface="Calibri" panose="020F0502020204030204" pitchFamily="34" charset="0"/>
                <a:ea typeface="Calibri" panose="020F0502020204030204" pitchFamily="34" charset="0"/>
                <a:cs typeface="Times New Roman" panose="02020603050405020304" pitchFamily="18" charset="0"/>
              </a:rPr>
              <a:t> sac en Seine ?</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7</a:t>
            </a:r>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b="1" dirty="0">
                <a:latin typeface="Calibri" panose="020F0502020204030204" pitchFamily="34" charset="0"/>
                <a:ea typeface="Calibri" panose="020F0502020204030204" pitchFamily="34" charset="0"/>
                <a:cs typeface="Times New Roman" panose="02020603050405020304" pitchFamily="18" charset="0"/>
              </a:rPr>
              <a:t>Mais où sont les neiges d’antan !</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 14">
            <a:extLst>
              <a:ext uri="{FF2B5EF4-FFF2-40B4-BE49-F238E27FC236}">
                <a16:creationId xmlns:a16="http://schemas.microsoft.com/office/drawing/2014/main" id="{E01F6766-D125-A1EB-8190-9C81929F790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0918" y="881934"/>
            <a:ext cx="1408179" cy="1408179"/>
          </a:xfrm>
          <a:prstGeom prst="rect">
            <a:avLst/>
          </a:prstGeom>
        </p:spPr>
      </p:pic>
      <p:sp>
        <p:nvSpPr>
          <p:cNvPr id="16" name="ZoneTexte 15">
            <a:extLst>
              <a:ext uri="{FF2B5EF4-FFF2-40B4-BE49-F238E27FC236}">
                <a16:creationId xmlns:a16="http://schemas.microsoft.com/office/drawing/2014/main" id="{0CEFF281-EC2E-2C35-6953-8A74235D05BA}"/>
              </a:ext>
            </a:extLst>
          </p:cNvPr>
          <p:cNvSpPr txBox="1"/>
          <p:nvPr/>
        </p:nvSpPr>
        <p:spPr>
          <a:xfrm>
            <a:off x="191651" y="3115318"/>
            <a:ext cx="1443024"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(1431-1463?)</a:t>
            </a:r>
          </a:p>
        </p:txBody>
      </p:sp>
      <p:pic>
        <p:nvPicPr>
          <p:cNvPr id="25" name="Image 24">
            <a:extLst>
              <a:ext uri="{FF2B5EF4-FFF2-40B4-BE49-F238E27FC236}">
                <a16:creationId xmlns:a16="http://schemas.microsoft.com/office/drawing/2014/main" id="{3FCDE8B3-16B5-0DAD-9601-2DF95BC021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191" y="3446566"/>
            <a:ext cx="607418" cy="404087"/>
          </a:xfrm>
          <a:prstGeom prst="rect">
            <a:avLst/>
          </a:prstGeom>
        </p:spPr>
      </p:pic>
      <p:sp>
        <p:nvSpPr>
          <p:cNvPr id="26" name="ZoneTexte 25">
            <a:extLst>
              <a:ext uri="{FF2B5EF4-FFF2-40B4-BE49-F238E27FC236}">
                <a16:creationId xmlns:a16="http://schemas.microsoft.com/office/drawing/2014/main" id="{E30830B1-32A6-FC3D-6313-2893D335C881}"/>
              </a:ext>
            </a:extLst>
          </p:cNvPr>
          <p:cNvSpPr txBox="1"/>
          <p:nvPr/>
        </p:nvSpPr>
        <p:spPr>
          <a:xfrm>
            <a:off x="105811" y="3884759"/>
            <a:ext cx="1559336" cy="307777"/>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Poète</a:t>
            </a:r>
          </a:p>
        </p:txBody>
      </p:sp>
      <p:sp>
        <p:nvSpPr>
          <p:cNvPr id="28" name="ZoneTexte 27">
            <a:extLst>
              <a:ext uri="{FF2B5EF4-FFF2-40B4-BE49-F238E27FC236}">
                <a16:creationId xmlns:a16="http://schemas.microsoft.com/office/drawing/2014/main" id="{7878A7B3-E16F-6149-972B-97BE6FBC2259}"/>
              </a:ext>
            </a:extLst>
          </p:cNvPr>
          <p:cNvSpPr txBox="1"/>
          <p:nvPr/>
        </p:nvSpPr>
        <p:spPr>
          <a:xfrm>
            <a:off x="3557925" y="938835"/>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Ballade des Dames du temps jadis</a:t>
            </a:r>
            <a:endParaRPr lang="fr-FR" sz="2400" dirty="0"/>
          </a:p>
        </p:txBody>
      </p:sp>
      <p:pic>
        <p:nvPicPr>
          <p:cNvPr id="30" name="Image 29">
            <a:hlinkClick r:id="rId4" action="ppaction://hlinksldjump"/>
            <a:extLst>
              <a:ext uri="{FF2B5EF4-FFF2-40B4-BE49-F238E27FC236}">
                <a16:creationId xmlns:a16="http://schemas.microsoft.com/office/drawing/2014/main" id="{4F48F4FB-61F3-F8D1-F176-D7ED822F2E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4" name="ZoneTexte 3">
            <a:extLst>
              <a:ext uri="{FF2B5EF4-FFF2-40B4-BE49-F238E27FC236}">
                <a16:creationId xmlns:a16="http://schemas.microsoft.com/office/drawing/2014/main" id="{019E1238-6AD3-42DD-DD2A-BEE31AC641CB}"/>
              </a:ext>
            </a:extLst>
          </p:cNvPr>
          <p:cNvSpPr txBox="1"/>
          <p:nvPr/>
        </p:nvSpPr>
        <p:spPr>
          <a:xfrm>
            <a:off x="1811045" y="1361761"/>
            <a:ext cx="6114346" cy="892552"/>
          </a:xfrm>
          <a:prstGeom prst="rect">
            <a:avLst/>
          </a:prstGeom>
          <a:noFill/>
        </p:spPr>
        <p:txBody>
          <a:bodyPr wrap="square">
            <a:spAutoFit/>
          </a:bodyPr>
          <a:lstStyle/>
          <a:p>
            <a:pPr algn="just"/>
            <a:r>
              <a:rPr lang="fr-FR" sz="1300" i="1" dirty="0">
                <a:latin typeface="Calibri" panose="020F0502020204030204" pitchFamily="34" charset="0"/>
                <a:ea typeface="Calibri" panose="020F0502020204030204" pitchFamily="34" charset="0"/>
                <a:cs typeface="Times New Roman" panose="02020603050405020304" pitchFamily="18" charset="0"/>
              </a:rPr>
              <a:t>Au XV</a:t>
            </a:r>
            <a:r>
              <a:rPr lang="fr-FR" sz="1300" i="1" baseline="30000" dirty="0">
                <a:latin typeface="Calibri" panose="020F0502020204030204" pitchFamily="34" charset="0"/>
                <a:ea typeface="Calibri" panose="020F0502020204030204" pitchFamily="34" charset="0"/>
                <a:cs typeface="Times New Roman" panose="02020603050405020304" pitchFamily="18" charset="0"/>
              </a:rPr>
              <a:t>ème</a:t>
            </a:r>
            <a:r>
              <a:rPr lang="fr-FR" sz="1300" i="1" dirty="0">
                <a:latin typeface="Calibri" panose="020F0502020204030204" pitchFamily="34" charset="0"/>
                <a:ea typeface="Calibri" panose="020F0502020204030204" pitchFamily="34" charset="0"/>
                <a:cs typeface="Times New Roman" panose="02020603050405020304" pitchFamily="18" charset="0"/>
              </a:rPr>
              <a:t> siècle, le moyen français est une langue vivante, dynamique et en mutation. Le latin reste encore la langue officielle du royaume, mais le français est de plus en plus une langue littéraire. Il faudra attendre François I</a:t>
            </a:r>
            <a:r>
              <a:rPr lang="fr-FR" sz="1300" i="1" baseline="30000" dirty="0">
                <a:latin typeface="Calibri" panose="020F0502020204030204" pitchFamily="34" charset="0"/>
                <a:cs typeface="Times New Roman" panose="02020603050405020304" pitchFamily="18" charset="0"/>
              </a:rPr>
              <a:t>er</a:t>
            </a:r>
            <a:r>
              <a:rPr lang="fr-FR" sz="1300" i="1" dirty="0">
                <a:latin typeface="Calibri" panose="020F0502020204030204" pitchFamily="34" charset="0"/>
                <a:ea typeface="Calibri" panose="020F0502020204030204" pitchFamily="34" charset="0"/>
                <a:cs typeface="Times New Roman" panose="02020603050405020304" pitchFamily="18" charset="0"/>
              </a:rPr>
              <a:t> et son ordonnance de Villers-Cotterêts pour que la « langue </a:t>
            </a:r>
            <a:r>
              <a:rPr lang="fr-FR" sz="1300" i="1" dirty="0" err="1">
                <a:latin typeface="Calibri" panose="020F0502020204030204" pitchFamily="34" charset="0"/>
                <a:ea typeface="Calibri" panose="020F0502020204030204" pitchFamily="34" charset="0"/>
                <a:cs typeface="Times New Roman" panose="02020603050405020304" pitchFamily="18" charset="0"/>
              </a:rPr>
              <a:t>françoise</a:t>
            </a:r>
            <a:r>
              <a:rPr lang="fr-FR" sz="1300" i="1" dirty="0">
                <a:latin typeface="Calibri" panose="020F0502020204030204" pitchFamily="34" charset="0"/>
                <a:ea typeface="Calibri" panose="020F0502020204030204" pitchFamily="34" charset="0"/>
                <a:cs typeface="Times New Roman" panose="02020603050405020304" pitchFamily="18" charset="0"/>
              </a:rPr>
              <a:t> » devienne la langue de l’administration.</a:t>
            </a:r>
          </a:p>
        </p:txBody>
      </p:sp>
      <p:sp>
        <p:nvSpPr>
          <p:cNvPr id="3" name="ZoneTexte 2">
            <a:extLst>
              <a:ext uri="{FF2B5EF4-FFF2-40B4-BE49-F238E27FC236}">
                <a16:creationId xmlns:a16="http://schemas.microsoft.com/office/drawing/2014/main" id="{383782CD-D87B-98E0-373D-CCB337EDE4B8}"/>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6" name="ZoneTexte 5">
            <a:extLst>
              <a:ext uri="{FF2B5EF4-FFF2-40B4-BE49-F238E27FC236}">
                <a16:creationId xmlns:a16="http://schemas.microsoft.com/office/drawing/2014/main" id="{FCB93DCD-5C84-8F0C-74FC-2015539267E0}"/>
              </a:ext>
            </a:extLst>
          </p:cNvPr>
          <p:cNvSpPr txBox="1"/>
          <p:nvPr/>
        </p:nvSpPr>
        <p:spPr>
          <a:xfrm>
            <a:off x="4589589" y="2442488"/>
            <a:ext cx="3208344" cy="3693319"/>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La </a:t>
            </a:r>
            <a:r>
              <a:rPr lang="fr-FR" sz="1300" dirty="0" err="1">
                <a:latin typeface="Calibri" panose="020F0502020204030204" pitchFamily="34" charset="0"/>
                <a:ea typeface="Calibri" panose="020F0502020204030204" pitchFamily="34" charset="0"/>
                <a:cs typeface="Times New Roman" panose="02020603050405020304" pitchFamily="18" charset="0"/>
              </a:rPr>
              <a:t>royne</a:t>
            </a:r>
            <a:r>
              <a:rPr lang="fr-FR" sz="1300" dirty="0">
                <a:latin typeface="Calibri" panose="020F0502020204030204" pitchFamily="34" charset="0"/>
                <a:ea typeface="Calibri" panose="020F0502020204030204" pitchFamily="34" charset="0"/>
                <a:cs typeface="Times New Roman" panose="02020603050405020304" pitchFamily="18" charset="0"/>
              </a:rPr>
              <a:t> Blanche comme </a:t>
            </a:r>
            <a:r>
              <a:rPr lang="fr-FR" sz="1300" dirty="0" err="1">
                <a:latin typeface="Calibri" panose="020F0502020204030204" pitchFamily="34" charset="0"/>
                <a:ea typeface="Calibri" panose="020F0502020204030204" pitchFamily="34" charset="0"/>
                <a:cs typeface="Times New Roman" panose="02020603050405020304" pitchFamily="18" charset="0"/>
              </a:rPr>
              <a:t>ung</a:t>
            </a:r>
            <a:r>
              <a:rPr lang="fr-FR" sz="1300" dirty="0">
                <a:latin typeface="Calibri" panose="020F0502020204030204" pitchFamily="34" charset="0"/>
                <a:ea typeface="Calibri" panose="020F0502020204030204" pitchFamily="34" charset="0"/>
                <a:cs typeface="Times New Roman" panose="02020603050405020304" pitchFamily="18" charset="0"/>
              </a:rPr>
              <a:t> lys</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8</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Qui </a:t>
            </a:r>
            <a:r>
              <a:rPr lang="fr-FR" sz="1300" dirty="0" err="1">
                <a:latin typeface="Calibri" panose="020F0502020204030204" pitchFamily="34" charset="0"/>
                <a:ea typeface="Calibri" panose="020F0502020204030204" pitchFamily="34" charset="0"/>
                <a:cs typeface="Times New Roman" panose="02020603050405020304" pitchFamily="18" charset="0"/>
              </a:rPr>
              <a:t>chantoit</a:t>
            </a:r>
            <a:r>
              <a:rPr lang="fr-FR" sz="1300" dirty="0">
                <a:latin typeface="Calibri" panose="020F0502020204030204" pitchFamily="34" charset="0"/>
                <a:ea typeface="Calibri" panose="020F0502020204030204" pitchFamily="34" charset="0"/>
                <a:cs typeface="Times New Roman" panose="02020603050405020304" pitchFamily="18" charset="0"/>
              </a:rPr>
              <a:t> à voix de sereine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Berthe au grand pied</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9</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300" dirty="0" err="1">
                <a:latin typeface="Calibri" panose="020F0502020204030204" pitchFamily="34" charset="0"/>
                <a:ea typeface="Calibri" panose="020F0502020204030204" pitchFamily="34" charset="0"/>
                <a:cs typeface="Times New Roman" panose="02020603050405020304" pitchFamily="18" charset="0"/>
              </a:rPr>
              <a:t>Bietris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10</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300" dirty="0" err="1">
                <a:latin typeface="Calibri" panose="020F0502020204030204" pitchFamily="34" charset="0"/>
                <a:ea typeface="Calibri" panose="020F0502020204030204" pitchFamily="34" charset="0"/>
                <a:cs typeface="Times New Roman" panose="02020603050405020304" pitchFamily="18" charset="0"/>
              </a:rPr>
              <a:t>Allys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11</a:t>
            </a:r>
            <a:r>
              <a:rPr lang="fr-FR" sz="1300" dirty="0">
                <a:latin typeface="Calibri" panose="020F0502020204030204" pitchFamily="34" charset="0"/>
                <a:ea typeface="Calibri" panose="020F0502020204030204" pitchFamily="34" charset="0"/>
                <a:cs typeface="Times New Roman" panose="02020603050405020304" pitchFamily="18" charset="0"/>
              </a:rPr>
              <a:t> ;</a:t>
            </a:r>
          </a:p>
          <a:p>
            <a:pPr indent="177800" algn="just"/>
            <a:r>
              <a:rPr lang="fr-FR" sz="1300" dirty="0" err="1">
                <a:latin typeface="Calibri" panose="020F0502020204030204" pitchFamily="34" charset="0"/>
                <a:ea typeface="Calibri" panose="020F0502020204030204" pitchFamily="34" charset="0"/>
                <a:cs typeface="Times New Roman" panose="02020603050405020304" pitchFamily="18" charset="0"/>
              </a:rPr>
              <a:t>Harembourges</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12</a:t>
            </a:r>
            <a:r>
              <a:rPr lang="fr-FR" sz="1300" dirty="0">
                <a:latin typeface="Calibri" panose="020F0502020204030204" pitchFamily="34" charset="0"/>
                <a:ea typeface="Calibri" panose="020F0502020204030204" pitchFamily="34" charset="0"/>
                <a:cs typeface="Times New Roman" panose="02020603050405020304" pitchFamily="18" charset="0"/>
              </a:rPr>
              <a:t>, qui tint le </a:t>
            </a:r>
            <a:r>
              <a:rPr lang="fr-FR" sz="1300" dirty="0" err="1">
                <a:latin typeface="Calibri" panose="020F0502020204030204" pitchFamily="34" charset="0"/>
                <a:ea typeface="Calibri" panose="020F0502020204030204" pitchFamily="34" charset="0"/>
                <a:cs typeface="Times New Roman" panose="02020603050405020304" pitchFamily="18" charset="0"/>
              </a:rPr>
              <a:t>Mayne</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Et Jehanne</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13</a:t>
            </a:r>
            <a:r>
              <a:rPr lang="fr-FR" sz="1300" dirty="0">
                <a:latin typeface="Calibri" panose="020F0502020204030204" pitchFamily="34" charset="0"/>
                <a:ea typeface="Calibri" panose="020F0502020204030204" pitchFamily="34" charset="0"/>
                <a:cs typeface="Times New Roman" panose="02020603050405020304" pitchFamily="18" charset="0"/>
              </a:rPr>
              <a:t>, la bonne Lorraine,</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Qu’Anglois </a:t>
            </a:r>
            <a:r>
              <a:rPr lang="fr-FR" sz="1300" dirty="0" err="1">
                <a:latin typeface="Calibri" panose="020F0502020204030204" pitchFamily="34" charset="0"/>
                <a:ea typeface="Calibri" panose="020F0502020204030204" pitchFamily="34" charset="0"/>
                <a:cs typeface="Times New Roman" panose="02020603050405020304" pitchFamily="18" charset="0"/>
              </a:rPr>
              <a:t>bruslèrent</a:t>
            </a:r>
            <a:r>
              <a:rPr lang="fr-FR" sz="1300" dirty="0">
                <a:latin typeface="Calibri" panose="020F0502020204030204" pitchFamily="34" charset="0"/>
                <a:ea typeface="Calibri" panose="020F0502020204030204" pitchFamily="34" charset="0"/>
                <a:cs typeface="Times New Roman" panose="02020603050405020304" pitchFamily="18" charset="0"/>
              </a:rPr>
              <a:t> à Rouen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Où </a:t>
            </a:r>
            <a:r>
              <a:rPr lang="fr-FR" sz="1300" dirty="0" err="1">
                <a:latin typeface="Calibri" panose="020F0502020204030204" pitchFamily="34" charset="0"/>
                <a:ea typeface="Calibri" panose="020F0502020204030204" pitchFamily="34" charset="0"/>
                <a:cs typeface="Times New Roman" panose="02020603050405020304" pitchFamily="18" charset="0"/>
              </a:rPr>
              <a:t>sont-ilz</a:t>
            </a:r>
            <a:r>
              <a:rPr lang="fr-FR" sz="1300" dirty="0">
                <a:latin typeface="Calibri" panose="020F0502020204030204" pitchFamily="34" charset="0"/>
                <a:ea typeface="Calibri" panose="020F0502020204030204" pitchFamily="34" charset="0"/>
                <a:cs typeface="Times New Roman" panose="02020603050405020304" pitchFamily="18" charset="0"/>
              </a:rPr>
              <a:t>, Vierge souveraine ?…</a:t>
            </a:r>
          </a:p>
          <a:p>
            <a:pPr indent="177800" algn="just"/>
            <a:r>
              <a:rPr lang="fr-FR" sz="1300" b="1" dirty="0">
                <a:latin typeface="Calibri" panose="020F0502020204030204" pitchFamily="34" charset="0"/>
                <a:ea typeface="Calibri" panose="020F0502020204030204" pitchFamily="34" charset="0"/>
                <a:cs typeface="Times New Roman" panose="02020603050405020304" pitchFamily="18" charset="0"/>
              </a:rPr>
              <a:t>Mais où sont les neiges d’antan !</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i="1" dirty="0">
                <a:latin typeface="Calibri" panose="020F0502020204030204" pitchFamily="34" charset="0"/>
                <a:ea typeface="Calibri" panose="020F0502020204030204" pitchFamily="34" charset="0"/>
                <a:cs typeface="Times New Roman" panose="02020603050405020304" pitchFamily="18" charset="0"/>
              </a:rPr>
              <a:t>ENVOI</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Prince, n’</a:t>
            </a:r>
            <a:r>
              <a:rPr lang="fr-FR" sz="1300" dirty="0" err="1">
                <a:latin typeface="Calibri" panose="020F0502020204030204" pitchFamily="34" charset="0"/>
                <a:ea typeface="Calibri" panose="020F0502020204030204" pitchFamily="34" charset="0"/>
                <a:cs typeface="Times New Roman" panose="02020603050405020304" pitchFamily="18" charset="0"/>
              </a:rPr>
              <a:t>enquerez</a:t>
            </a:r>
            <a:r>
              <a:rPr lang="fr-FR" sz="1300" dirty="0">
                <a:latin typeface="Calibri" panose="020F0502020204030204" pitchFamily="34" charset="0"/>
                <a:ea typeface="Calibri" panose="020F0502020204030204" pitchFamily="34" charset="0"/>
                <a:cs typeface="Times New Roman" panose="02020603050405020304" pitchFamily="18" charset="0"/>
              </a:rPr>
              <a:t> de </a:t>
            </a:r>
            <a:r>
              <a:rPr lang="fr-FR" sz="1300" dirty="0" err="1">
                <a:latin typeface="Calibri" panose="020F0502020204030204" pitchFamily="34" charset="0"/>
                <a:ea typeface="Calibri" panose="020F0502020204030204" pitchFamily="34" charset="0"/>
                <a:cs typeface="Times New Roman" panose="02020603050405020304" pitchFamily="18" charset="0"/>
              </a:rPr>
              <a:t>sepmaine</a:t>
            </a:r>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Où elles sont, ne de </a:t>
            </a:r>
            <a:r>
              <a:rPr lang="fr-FR" sz="1300" dirty="0" err="1">
                <a:latin typeface="Calibri" panose="020F0502020204030204" pitchFamily="34" charset="0"/>
                <a:ea typeface="Calibri" panose="020F0502020204030204" pitchFamily="34" charset="0"/>
                <a:cs typeface="Times New Roman" panose="02020603050405020304" pitchFamily="18" charset="0"/>
              </a:rPr>
              <a:t>cest</a:t>
            </a:r>
            <a:r>
              <a:rPr lang="fr-FR" sz="1300" dirty="0">
                <a:latin typeface="Calibri" panose="020F0502020204030204" pitchFamily="34" charset="0"/>
                <a:ea typeface="Calibri" panose="020F0502020204030204" pitchFamily="34" charset="0"/>
                <a:cs typeface="Times New Roman" panose="02020603050405020304" pitchFamily="18" charset="0"/>
              </a:rPr>
              <a:t> an,</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Qu’à ce refrain ne vous </a:t>
            </a:r>
            <a:r>
              <a:rPr lang="fr-FR" sz="1300" dirty="0" err="1">
                <a:latin typeface="Calibri" panose="020F0502020204030204" pitchFamily="34" charset="0"/>
                <a:ea typeface="Calibri" panose="020F0502020204030204" pitchFamily="34" charset="0"/>
                <a:cs typeface="Times New Roman" panose="02020603050405020304" pitchFamily="18" charset="0"/>
              </a:rPr>
              <a:t>remaine</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14</a:t>
            </a:r>
            <a:r>
              <a:rPr lang="fr-FR" sz="1300" dirty="0">
                <a:latin typeface="Calibri" panose="020F0502020204030204" pitchFamily="34" charset="0"/>
                <a:ea typeface="Calibri" panose="020F0502020204030204" pitchFamily="34" charset="0"/>
                <a:cs typeface="Times New Roman" panose="02020603050405020304" pitchFamily="18" charset="0"/>
              </a:rPr>
              <a:t> :</a:t>
            </a:r>
          </a:p>
          <a:p>
            <a:pPr indent="177800" algn="just"/>
            <a:r>
              <a:rPr lang="fr-FR" sz="1300" b="1" dirty="0">
                <a:latin typeface="Calibri" panose="020F0502020204030204" pitchFamily="34" charset="0"/>
                <a:ea typeface="Calibri" panose="020F0502020204030204" pitchFamily="34" charset="0"/>
                <a:cs typeface="Times New Roman" panose="02020603050405020304" pitchFamily="18" charset="0"/>
              </a:rPr>
              <a:t>Mais où sont les neiges d’antan !</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marL="177800" algn="just"/>
            <a:r>
              <a:rPr lang="fr-FR" sz="1300" dirty="0">
                <a:latin typeface="Calibri" panose="020F0502020204030204" pitchFamily="34" charset="0"/>
                <a:ea typeface="Calibri" panose="020F0502020204030204" pitchFamily="34" charset="0"/>
                <a:cs typeface="Times New Roman" panose="02020603050405020304" pitchFamily="18" charset="0"/>
              </a:rPr>
              <a:t>François VILLON,  Ballade des Dames du temps jadis, </a:t>
            </a:r>
            <a:r>
              <a:rPr lang="fr-FR" sz="1300" i="1" dirty="0">
                <a:latin typeface="Calibri" panose="020F0502020204030204" pitchFamily="34" charset="0"/>
                <a:ea typeface="Calibri" panose="020F0502020204030204" pitchFamily="34" charset="0"/>
                <a:cs typeface="Times New Roman" panose="02020603050405020304" pitchFamily="18" charset="0"/>
              </a:rPr>
              <a:t>Le Testament</a:t>
            </a:r>
            <a:r>
              <a:rPr lang="fr-FR" sz="1300" dirty="0">
                <a:latin typeface="Calibri" panose="020F0502020204030204" pitchFamily="34" charset="0"/>
                <a:ea typeface="Calibri" panose="020F0502020204030204" pitchFamily="34" charset="0"/>
                <a:cs typeface="Times New Roman" panose="02020603050405020304" pitchFamily="18" charset="0"/>
              </a:rPr>
              <a:t>, 1461.</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9A1615C7-ABC7-2E13-B05C-52D35C7A031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758" y="4309855"/>
            <a:ext cx="704090" cy="704090"/>
          </a:xfrm>
          <a:prstGeom prst="rect">
            <a:avLst/>
          </a:prstGeom>
        </p:spPr>
      </p:pic>
      <p:sp>
        <p:nvSpPr>
          <p:cNvPr id="8" name="ZoneTexte 7">
            <a:extLst>
              <a:ext uri="{FF2B5EF4-FFF2-40B4-BE49-F238E27FC236}">
                <a16:creationId xmlns:a16="http://schemas.microsoft.com/office/drawing/2014/main" id="{642B71BB-42F7-22F9-D2C1-735D897D43D0}"/>
              </a:ext>
            </a:extLst>
          </p:cNvPr>
          <p:cNvSpPr txBox="1"/>
          <p:nvPr/>
        </p:nvSpPr>
        <p:spPr>
          <a:xfrm>
            <a:off x="-18934" y="4997172"/>
            <a:ext cx="1922137" cy="276999"/>
          </a:xfrm>
          <a:prstGeom prst="rect">
            <a:avLst/>
          </a:prstGeom>
          <a:noFill/>
        </p:spPr>
        <p:txBody>
          <a:bodyPr wrap="square">
            <a:spAutoFit/>
          </a:bodyPr>
          <a:lstStyle/>
          <a:p>
            <a:pPr algn="ctr"/>
            <a:r>
              <a:rPr lang="fr-FR" sz="1200" b="1" dirty="0"/>
              <a:t>Georges BRASSENS</a:t>
            </a:r>
            <a:endParaRPr lang="fr-FR" sz="1400" i="1" dirty="0"/>
          </a:p>
        </p:txBody>
      </p:sp>
      <p:pic>
        <p:nvPicPr>
          <p:cNvPr id="9" name="Image 8">
            <a:extLst>
              <a:ext uri="{FF2B5EF4-FFF2-40B4-BE49-F238E27FC236}">
                <a16:creationId xmlns:a16="http://schemas.microsoft.com/office/drawing/2014/main" id="{C9E6F0C2-C11E-945D-44D0-541796EA34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647" y="4526363"/>
            <a:ext cx="427381" cy="284317"/>
          </a:xfrm>
          <a:prstGeom prst="rect">
            <a:avLst/>
          </a:prstGeom>
        </p:spPr>
      </p:pic>
      <p:sp>
        <p:nvSpPr>
          <p:cNvPr id="10" name="ZoneTexte 9">
            <a:extLst>
              <a:ext uri="{FF2B5EF4-FFF2-40B4-BE49-F238E27FC236}">
                <a16:creationId xmlns:a16="http://schemas.microsoft.com/office/drawing/2014/main" id="{48CC4787-08DC-58E9-4617-421A79E85364}"/>
              </a:ext>
            </a:extLst>
          </p:cNvPr>
          <p:cNvSpPr txBox="1"/>
          <p:nvPr/>
        </p:nvSpPr>
        <p:spPr>
          <a:xfrm>
            <a:off x="369630" y="5229250"/>
            <a:ext cx="1082348" cy="307777"/>
          </a:xfrm>
          <a:prstGeom prst="rect">
            <a:avLst/>
          </a:prstGeom>
          <a:noFill/>
        </p:spPr>
        <p:txBody>
          <a:bodyPr wrap="none" rtlCol="0">
            <a:spAutoFit/>
          </a:bodyPr>
          <a:lstStyle/>
          <a:p>
            <a:r>
              <a:rPr lang="fr-FR" sz="1400" b="1" dirty="0">
                <a:solidFill>
                  <a:srgbClr val="FF0000"/>
                </a:solidFill>
                <a:latin typeface="Calibri" panose="020F0502020204030204" pitchFamily="34" charset="0"/>
                <a:cs typeface="Calibri" panose="020F0502020204030204" pitchFamily="34" charset="0"/>
              </a:rPr>
              <a:t>(1921-1981)</a:t>
            </a:r>
          </a:p>
        </p:txBody>
      </p:sp>
      <p:pic>
        <p:nvPicPr>
          <p:cNvPr id="13" name="Image 12">
            <a:hlinkClick r:id="rId7"/>
            <a:extLst>
              <a:ext uri="{FF2B5EF4-FFF2-40B4-BE49-F238E27FC236}">
                <a16:creationId xmlns:a16="http://schemas.microsoft.com/office/drawing/2014/main" id="{79F4502A-0229-E8EA-BB6C-B52B55E704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1350" y="5976066"/>
            <a:ext cx="847352" cy="807808"/>
          </a:xfrm>
          <a:prstGeom prst="rect">
            <a:avLst/>
          </a:prstGeom>
        </p:spPr>
      </p:pic>
      <p:sp>
        <p:nvSpPr>
          <p:cNvPr id="14" name="ZoneTexte 13">
            <a:extLst>
              <a:ext uri="{FF2B5EF4-FFF2-40B4-BE49-F238E27FC236}">
                <a16:creationId xmlns:a16="http://schemas.microsoft.com/office/drawing/2014/main" id="{8A23ABF7-F78E-6B3C-4748-3D23CA80F483}"/>
              </a:ext>
            </a:extLst>
          </p:cNvPr>
          <p:cNvSpPr txBox="1"/>
          <p:nvPr/>
        </p:nvSpPr>
        <p:spPr>
          <a:xfrm>
            <a:off x="237212" y="5489476"/>
            <a:ext cx="1335622" cy="646331"/>
          </a:xfrm>
          <a:prstGeom prst="rect">
            <a:avLst/>
          </a:prstGeom>
          <a:noFill/>
        </p:spPr>
        <p:txBody>
          <a:bodyPr wrap="square">
            <a:spAutoFit/>
          </a:bodyPr>
          <a:lstStyle/>
          <a:p>
            <a:pPr algn="ctr"/>
            <a:r>
              <a:rPr lang="fr-FR" sz="1200" b="1" dirty="0">
                <a:solidFill>
                  <a:srgbClr val="FFFF00"/>
                </a:solidFill>
                <a:latin typeface="Calibri" panose="020F0502020204030204" pitchFamily="34" charset="0"/>
                <a:cs typeface="Calibri" panose="020F0502020204030204" pitchFamily="34" charset="0"/>
              </a:rPr>
              <a:t>Poète, auteur, compositeur, interprète</a:t>
            </a:r>
          </a:p>
        </p:txBody>
      </p:sp>
      <p:sp>
        <p:nvSpPr>
          <p:cNvPr id="19" name="ZoneTexte 18">
            <a:extLst>
              <a:ext uri="{FF2B5EF4-FFF2-40B4-BE49-F238E27FC236}">
                <a16:creationId xmlns:a16="http://schemas.microsoft.com/office/drawing/2014/main" id="{2F4448EB-6826-5BDE-7CA5-B791678F7B21}"/>
              </a:ext>
            </a:extLst>
          </p:cNvPr>
          <p:cNvSpPr txBox="1"/>
          <p:nvPr/>
        </p:nvSpPr>
        <p:spPr>
          <a:xfrm>
            <a:off x="76942" y="383566"/>
            <a:ext cx="4139951"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4</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Filer le temps car le temps file</a:t>
            </a:r>
          </a:p>
        </p:txBody>
      </p:sp>
      <p:pic>
        <p:nvPicPr>
          <p:cNvPr id="21" name="Image 20">
            <a:hlinkClick r:id="rId9"/>
            <a:extLst>
              <a:ext uri="{FF2B5EF4-FFF2-40B4-BE49-F238E27FC236}">
                <a16:creationId xmlns:a16="http://schemas.microsoft.com/office/drawing/2014/main" id="{6DA92664-B1DB-C299-E1FB-0DC2CA4141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4111" y="1998636"/>
            <a:ext cx="336477" cy="336477"/>
          </a:xfrm>
          <a:prstGeom prst="rect">
            <a:avLst/>
          </a:prstGeom>
        </p:spPr>
      </p:pic>
      <p:grpSp>
        <p:nvGrpSpPr>
          <p:cNvPr id="24" name="Groupe 23">
            <a:extLst>
              <a:ext uri="{FF2B5EF4-FFF2-40B4-BE49-F238E27FC236}">
                <a16:creationId xmlns:a16="http://schemas.microsoft.com/office/drawing/2014/main" id="{2A5EB68B-B96F-90CF-D22E-AC080B300F90}"/>
              </a:ext>
            </a:extLst>
          </p:cNvPr>
          <p:cNvGrpSpPr/>
          <p:nvPr/>
        </p:nvGrpSpPr>
        <p:grpSpPr>
          <a:xfrm>
            <a:off x="8117712" y="735492"/>
            <a:ext cx="1006850" cy="495395"/>
            <a:chOff x="11074847" y="1336335"/>
            <a:chExt cx="1006850" cy="495395"/>
          </a:xfrm>
        </p:grpSpPr>
        <p:grpSp>
          <p:nvGrpSpPr>
            <p:cNvPr id="27" name="Groupe 26">
              <a:extLst>
                <a:ext uri="{FF2B5EF4-FFF2-40B4-BE49-F238E27FC236}">
                  <a16:creationId xmlns:a16="http://schemas.microsoft.com/office/drawing/2014/main" id="{CBE4A7AC-69D2-941E-404D-D504D6A91F53}"/>
                </a:ext>
              </a:extLst>
            </p:cNvPr>
            <p:cNvGrpSpPr/>
            <p:nvPr/>
          </p:nvGrpSpPr>
          <p:grpSpPr>
            <a:xfrm>
              <a:off x="11074847" y="1336335"/>
              <a:ext cx="329186" cy="495395"/>
              <a:chOff x="10224094" y="565880"/>
              <a:chExt cx="329186" cy="495395"/>
            </a:xfrm>
          </p:grpSpPr>
          <p:pic>
            <p:nvPicPr>
              <p:cNvPr id="31" name="Image 30">
                <a:hlinkClick r:id="rId11" action="ppaction://hlinksldjump"/>
                <a:extLst>
                  <a:ext uri="{FF2B5EF4-FFF2-40B4-BE49-F238E27FC236}">
                    <a16:creationId xmlns:a16="http://schemas.microsoft.com/office/drawing/2014/main" id="{988A0902-8DBC-D1B3-6BF5-AD16C912F8C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32" name="Image 31">
                <a:hlinkClick r:id="rId11" action="ppaction://hlinksldjump"/>
                <a:extLst>
                  <a:ext uri="{FF2B5EF4-FFF2-40B4-BE49-F238E27FC236}">
                    <a16:creationId xmlns:a16="http://schemas.microsoft.com/office/drawing/2014/main" id="{1089D1D4-582E-5008-D0C5-6A5572F5F0E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sp>
          <p:nvSpPr>
            <p:cNvPr id="29" name="ZoneTexte 28">
              <a:extLst>
                <a:ext uri="{FF2B5EF4-FFF2-40B4-BE49-F238E27FC236}">
                  <a16:creationId xmlns:a16="http://schemas.microsoft.com/office/drawing/2014/main" id="{1BDDA885-CCE1-E61E-17D9-F0E3C963003A}"/>
                </a:ext>
              </a:extLst>
            </p:cNvPr>
            <p:cNvSpPr txBox="1"/>
            <p:nvPr/>
          </p:nvSpPr>
          <p:spPr>
            <a:xfrm>
              <a:off x="11316683" y="1420154"/>
              <a:ext cx="765014" cy="35740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Texte annoté</a:t>
              </a:r>
            </a:p>
          </p:txBody>
        </p:sp>
      </p:grpSp>
      <p:sp>
        <p:nvSpPr>
          <p:cNvPr id="2" name="ZoneTexte 1">
            <a:extLst>
              <a:ext uri="{FF2B5EF4-FFF2-40B4-BE49-F238E27FC236}">
                <a16:creationId xmlns:a16="http://schemas.microsoft.com/office/drawing/2014/main" id="{14B0BC7C-2678-A30D-8F0A-C775E10CC7A7}"/>
              </a:ext>
            </a:extLst>
          </p:cNvPr>
          <p:cNvSpPr txBox="1"/>
          <p:nvPr/>
        </p:nvSpPr>
        <p:spPr>
          <a:xfrm>
            <a:off x="7975849" y="1184944"/>
            <a:ext cx="4064132"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28 )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13</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Comment peut-on expliquer le refrain de la ballade ?</a:t>
            </a:r>
          </a:p>
        </p:txBody>
      </p:sp>
      <p:sp>
        <p:nvSpPr>
          <p:cNvPr id="11" name="ZoneTexte 10">
            <a:extLst>
              <a:ext uri="{FF2B5EF4-FFF2-40B4-BE49-F238E27FC236}">
                <a16:creationId xmlns:a16="http://schemas.microsoft.com/office/drawing/2014/main" id="{B16BE838-F620-E2E2-F819-7C281EDA5B18}"/>
              </a:ext>
            </a:extLst>
          </p:cNvPr>
          <p:cNvSpPr txBox="1"/>
          <p:nvPr/>
        </p:nvSpPr>
        <p:spPr>
          <a:xfrm>
            <a:off x="7975848" y="1737656"/>
            <a:ext cx="4266609" cy="1323439"/>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Le refrain évoque l’</a:t>
            </a:r>
            <a:r>
              <a:rPr lang="fr-FR" sz="1600" b="1" dirty="0">
                <a:solidFill>
                  <a:srgbClr val="FFFF00"/>
                </a:solidFill>
                <a:latin typeface="Calibri" panose="020F0502020204030204" pitchFamily="34" charset="0"/>
                <a:cs typeface="Calibri" panose="020F0502020204030204" pitchFamily="34" charset="0"/>
              </a:rPr>
              <a:t>« Ubi </a:t>
            </a:r>
            <a:r>
              <a:rPr lang="fr-FR" sz="1600" b="1" dirty="0" err="1">
                <a:solidFill>
                  <a:srgbClr val="FFFF00"/>
                </a:solidFill>
                <a:latin typeface="Calibri" panose="020F0502020204030204" pitchFamily="34" charset="0"/>
                <a:cs typeface="Calibri" panose="020F0502020204030204" pitchFamily="34" charset="0"/>
              </a:rPr>
              <a:t>sunt</a:t>
            </a:r>
            <a:r>
              <a:rPr lang="fr-FR" sz="1600" b="1" dirty="0">
                <a:solidFill>
                  <a:srgbClr val="FFFF00"/>
                </a:solidFill>
                <a:latin typeface="Calibri" panose="020F0502020204030204" pitchFamily="34" charset="0"/>
                <a:cs typeface="Calibri" panose="020F0502020204030204" pitchFamily="34" charset="0"/>
              </a:rPr>
              <a:t> ? » </a:t>
            </a:r>
            <a:r>
              <a:rPr lang="fr-FR" sz="1600" dirty="0">
                <a:solidFill>
                  <a:srgbClr val="FFFF00"/>
                </a:solidFill>
                <a:latin typeface="Calibri" panose="020F0502020204030204" pitchFamily="34" charset="0"/>
                <a:cs typeface="Calibri" panose="020F0502020204030204" pitchFamily="34" charset="0"/>
              </a:rPr>
              <a:t>latin : </a:t>
            </a:r>
          </a:p>
          <a:p>
            <a:r>
              <a:rPr lang="fr-FR" sz="1600" dirty="0">
                <a:solidFill>
                  <a:srgbClr val="FFFF00"/>
                </a:solidFill>
                <a:latin typeface="Calibri" panose="020F0502020204030204" pitchFamily="34" charset="0"/>
                <a:cs typeface="Calibri" panose="020F0502020204030204" pitchFamily="34" charset="0"/>
              </a:rPr>
              <a:t>« </a:t>
            </a:r>
            <a:r>
              <a:rPr lang="fr-FR" sz="1600" b="1" dirty="0">
                <a:solidFill>
                  <a:srgbClr val="FFFF00"/>
                </a:solidFill>
                <a:latin typeface="Calibri" panose="020F0502020204030204" pitchFamily="34" charset="0"/>
                <a:cs typeface="Calibri" panose="020F0502020204030204" pitchFamily="34" charset="0"/>
              </a:rPr>
              <a:t>Où sont passées les  choses d'avant ?</a:t>
            </a:r>
            <a:r>
              <a:rPr lang="fr-FR" sz="1600" dirty="0">
                <a:solidFill>
                  <a:srgbClr val="FFFF00"/>
                </a:solidFill>
                <a:latin typeface="Calibri" panose="020F0502020204030204" pitchFamily="34" charset="0"/>
                <a:cs typeface="Calibri" panose="020F0502020204030204" pitchFamily="34" charset="0"/>
              </a:rPr>
              <a:t> »</a:t>
            </a:r>
          </a:p>
          <a:p>
            <a:r>
              <a:rPr lang="fr-FR" sz="1600" dirty="0">
                <a:solidFill>
                  <a:srgbClr val="FFFF00"/>
                </a:solidFill>
                <a:latin typeface="Calibri" panose="020F0502020204030204" pitchFamily="34" charset="0"/>
                <a:cs typeface="Calibri" panose="020F0502020204030204" pitchFamily="34" charset="0"/>
              </a:rPr>
              <a:t>Il évoque le passé, le temps que l’on ne peut plus rattraper dans une forme de </a:t>
            </a:r>
            <a:r>
              <a:rPr lang="fr-FR" sz="1600" b="1" dirty="0">
                <a:solidFill>
                  <a:srgbClr val="FFFF00"/>
                </a:solidFill>
                <a:latin typeface="Calibri" panose="020F0502020204030204" pitchFamily="34" charset="0"/>
                <a:cs typeface="Calibri" panose="020F0502020204030204" pitchFamily="34" charset="0"/>
              </a:rPr>
              <a:t>nostalgie</a:t>
            </a:r>
            <a:r>
              <a:rPr lang="fr-FR" sz="1600" dirty="0">
                <a:solidFill>
                  <a:srgbClr val="FFFF00"/>
                </a:solidFill>
                <a:latin typeface="Calibri" panose="020F0502020204030204" pitchFamily="34" charset="0"/>
                <a:cs typeface="Calibri" panose="020F0502020204030204" pitchFamily="34" charset="0"/>
              </a:rPr>
              <a:t>, due au changement incessant des choses.</a:t>
            </a:r>
          </a:p>
        </p:txBody>
      </p:sp>
    </p:spTree>
    <p:extLst>
      <p:ext uri="{BB962C8B-B14F-4D97-AF65-F5344CB8AC3E}">
        <p14:creationId xmlns:p14="http://schemas.microsoft.com/office/powerpoint/2010/main" val="962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anim calcmode="lin" valueType="num">
                                      <p:cBhvr>
                                        <p:cTn id="70" dur="1000" fill="hold"/>
                                        <p:tgtEl>
                                          <p:spTgt spid="21"/>
                                        </p:tgtEl>
                                        <p:attrNameLst>
                                          <p:attrName>ppt_x</p:attrName>
                                        </p:attrNameLst>
                                      </p:cBhvr>
                                      <p:tavLst>
                                        <p:tav tm="0">
                                          <p:val>
                                            <p:strVal val="#ppt_x"/>
                                          </p:val>
                                        </p:tav>
                                        <p:tav tm="100000">
                                          <p:val>
                                            <p:strVal val="#ppt_x"/>
                                          </p:val>
                                        </p:tav>
                                      </p:tavLst>
                                    </p:anim>
                                    <p:anim calcmode="lin" valueType="num">
                                      <p:cBhvr>
                                        <p:cTn id="71" dur="1000" fill="hold"/>
                                        <p:tgtEl>
                                          <p:spTgt spid="21"/>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1000"/>
                                        <p:tgtEl>
                                          <p:spTgt spid="2"/>
                                        </p:tgtEl>
                                      </p:cBhvr>
                                    </p:animEffect>
                                    <p:anim calcmode="lin" valueType="num">
                                      <p:cBhvr>
                                        <p:cTn id="75" dur="1000" fill="hold"/>
                                        <p:tgtEl>
                                          <p:spTgt spid="2"/>
                                        </p:tgtEl>
                                        <p:attrNameLst>
                                          <p:attrName>ppt_x</p:attrName>
                                        </p:attrNameLst>
                                      </p:cBhvr>
                                      <p:tavLst>
                                        <p:tav tm="0">
                                          <p:val>
                                            <p:strVal val="#ppt_x"/>
                                          </p:val>
                                        </p:tav>
                                        <p:tav tm="100000">
                                          <p:val>
                                            <p:strVal val="#ppt_x"/>
                                          </p:val>
                                        </p:tav>
                                      </p:tavLst>
                                    </p:anim>
                                    <p:anim calcmode="lin" valueType="num">
                                      <p:cBhvr>
                                        <p:cTn id="76" dur="1000" fill="hold"/>
                                        <p:tgtEl>
                                          <p:spTgt spid="2"/>
                                        </p:tgtEl>
                                        <p:attrNameLst>
                                          <p:attrName>ppt_y</p:attrName>
                                        </p:attrNameLst>
                                      </p:cBhvr>
                                      <p:tavLst>
                                        <p:tav tm="0">
                                          <p:val>
                                            <p:strVal val="#ppt_y+.1"/>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additive="base">
                                        <p:cTn id="85" dur="500" fill="hold"/>
                                        <p:tgtEl>
                                          <p:spTgt spid="11"/>
                                        </p:tgtEl>
                                        <p:attrNameLst>
                                          <p:attrName>ppt_x</p:attrName>
                                        </p:attrNameLst>
                                      </p:cBhvr>
                                      <p:tavLst>
                                        <p:tav tm="0">
                                          <p:val>
                                            <p:strVal val="#ppt_x"/>
                                          </p:val>
                                        </p:tav>
                                        <p:tav tm="100000">
                                          <p:val>
                                            <p:strVal val="#ppt_x"/>
                                          </p:val>
                                        </p:tav>
                                      </p:tavLst>
                                    </p:anim>
                                    <p:anim calcmode="lin" valueType="num">
                                      <p:cBhvr additive="base">
                                        <p:cTn id="8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20" grpId="0"/>
      <p:bldP spid="16" grpId="0"/>
      <p:bldP spid="26" grpId="0"/>
      <p:bldP spid="28" grpId="0"/>
      <p:bldP spid="4" grpId="0"/>
      <p:bldP spid="6" grpId="0"/>
      <p:bldP spid="8" grpId="0"/>
      <p:bldP spid="10" grpId="0"/>
      <p:bldP spid="14" grpId="0"/>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Image 24">
            <a:hlinkClick r:id="rId2"/>
            <a:extLst>
              <a:ext uri="{FF2B5EF4-FFF2-40B4-BE49-F238E27FC236}">
                <a16:creationId xmlns:a16="http://schemas.microsoft.com/office/drawing/2014/main" id="{48D3773D-DD31-FC08-952E-2193072C2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471" y="2319636"/>
            <a:ext cx="501812" cy="501812"/>
          </a:xfrm>
          <a:prstGeom prst="rect">
            <a:avLst/>
          </a:prstGeom>
        </p:spPr>
      </p:pic>
      <p:pic>
        <p:nvPicPr>
          <p:cNvPr id="22" name="Image 21">
            <a:extLst>
              <a:ext uri="{FF2B5EF4-FFF2-40B4-BE49-F238E27FC236}">
                <a16:creationId xmlns:a16="http://schemas.microsoft.com/office/drawing/2014/main" id="{5363BABB-C867-CEB3-5405-043327656F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47924" y="1667161"/>
            <a:ext cx="641331" cy="426648"/>
          </a:xfrm>
          <a:prstGeom prst="rect">
            <a:avLst/>
          </a:prstGeom>
        </p:spPr>
      </p:pic>
      <p:sp>
        <p:nvSpPr>
          <p:cNvPr id="7" name="ZoneTexte 6">
            <a:extLst>
              <a:ext uri="{FF2B5EF4-FFF2-40B4-BE49-F238E27FC236}">
                <a16:creationId xmlns:a16="http://schemas.microsoft.com/office/drawing/2014/main" id="{4AEBF432-1C4B-40F9-F8C5-6E3F87E4784C}"/>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8" name="Image 7">
            <a:hlinkClick r:id="rId5" action="ppaction://hlinksldjump"/>
            <a:extLst>
              <a:ext uri="{FF2B5EF4-FFF2-40B4-BE49-F238E27FC236}">
                <a16:creationId xmlns:a16="http://schemas.microsoft.com/office/drawing/2014/main" id="{8E5AAE76-A2A3-83AE-1569-97B8F4BE26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11" name="ZoneTexte 10">
            <a:extLst>
              <a:ext uri="{FF2B5EF4-FFF2-40B4-BE49-F238E27FC236}">
                <a16:creationId xmlns:a16="http://schemas.microsoft.com/office/drawing/2014/main" id="{9F9979F3-3C68-E133-B48C-A788BC1FFDE5}"/>
              </a:ext>
            </a:extLst>
          </p:cNvPr>
          <p:cNvSpPr txBox="1"/>
          <p:nvPr/>
        </p:nvSpPr>
        <p:spPr>
          <a:xfrm>
            <a:off x="-98366" y="468215"/>
            <a:ext cx="4492580" cy="461665"/>
          </a:xfrm>
          <a:prstGeom prst="rect">
            <a:avLst/>
          </a:prstGeom>
          <a:noFill/>
        </p:spPr>
        <p:txBody>
          <a:bodyPr wrap="square">
            <a:spAutoFit/>
          </a:bodyPr>
          <a:lstStyle/>
          <a:p>
            <a:pPr algn="ctr"/>
            <a:r>
              <a:rPr lang="fr-FR" sz="2400" b="1" dirty="0">
                <a:solidFill>
                  <a:srgbClr val="7030A0"/>
                </a:solidFill>
                <a:latin typeface="Calibri" panose="020F0502020204030204" pitchFamily="34" charset="0"/>
                <a:cs typeface="Calibri" panose="020F0502020204030204" pitchFamily="34" charset="0"/>
              </a:rPr>
              <a:t>Séance 1</a:t>
            </a:r>
            <a:r>
              <a:rPr lang="fr-FR" sz="2400" b="1" dirty="0">
                <a:solidFill>
                  <a:srgbClr val="FF0000"/>
                </a:solidFill>
                <a:latin typeface="Calibri" panose="020F0502020204030204" pitchFamily="34" charset="0"/>
                <a:cs typeface="Calibri" panose="020F0502020204030204" pitchFamily="34" charset="0"/>
              </a:rPr>
              <a:t> </a:t>
            </a:r>
            <a:r>
              <a:rPr lang="fr-FR" sz="2400" b="1" dirty="0">
                <a:solidFill>
                  <a:schemeClr val="bg2"/>
                </a:solidFill>
                <a:latin typeface="Calibri" panose="020F0502020204030204" pitchFamily="34" charset="0"/>
                <a:cs typeface="Calibri" panose="020F0502020204030204" pitchFamily="34" charset="0"/>
              </a:rPr>
              <a:t>-</a:t>
            </a:r>
            <a:r>
              <a:rPr lang="fr-FR" sz="2400" b="1" dirty="0">
                <a:solidFill>
                  <a:srgbClr val="FF0000"/>
                </a:solidFill>
                <a:latin typeface="Calibri" panose="020F0502020204030204" pitchFamily="34" charset="0"/>
                <a:cs typeface="Calibri" panose="020F0502020204030204" pitchFamily="34" charset="0"/>
              </a:rPr>
              <a:t> </a:t>
            </a:r>
            <a:r>
              <a:rPr lang="fr-FR" sz="2400" b="1" dirty="0">
                <a:latin typeface="Calibri" panose="020F0502020204030204" pitchFamily="34" charset="0"/>
                <a:cs typeface="Calibri" panose="020F0502020204030204" pitchFamily="34" charset="0"/>
              </a:rPr>
              <a:t>Entrée dans le thème</a:t>
            </a:r>
          </a:p>
        </p:txBody>
      </p:sp>
      <p:pic>
        <p:nvPicPr>
          <p:cNvPr id="6" name="Image 5">
            <a:extLst>
              <a:ext uri="{FF2B5EF4-FFF2-40B4-BE49-F238E27FC236}">
                <a16:creationId xmlns:a16="http://schemas.microsoft.com/office/drawing/2014/main" id="{CAE0FCBA-88E8-C1F9-ECC9-2C4C1BC380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147" y="1566211"/>
            <a:ext cx="1408179" cy="1408179"/>
          </a:xfrm>
          <a:prstGeom prst="rect">
            <a:avLst/>
          </a:prstGeom>
        </p:spPr>
      </p:pic>
      <p:sp>
        <p:nvSpPr>
          <p:cNvPr id="12" name="ZoneTexte 11">
            <a:extLst>
              <a:ext uri="{FF2B5EF4-FFF2-40B4-BE49-F238E27FC236}">
                <a16:creationId xmlns:a16="http://schemas.microsoft.com/office/drawing/2014/main" id="{1C45E20F-C441-A556-0FAA-4524F73D093E}"/>
              </a:ext>
            </a:extLst>
          </p:cNvPr>
          <p:cNvSpPr txBox="1"/>
          <p:nvPr/>
        </p:nvSpPr>
        <p:spPr>
          <a:xfrm>
            <a:off x="3473240" y="1669612"/>
            <a:ext cx="5948751" cy="1015663"/>
          </a:xfrm>
          <a:prstGeom prst="rect">
            <a:avLst/>
          </a:prstGeom>
          <a:noFill/>
        </p:spPr>
        <p:txBody>
          <a:bodyPr wrap="square" rtlCol="0">
            <a:spAutoFit/>
          </a:bodyPr>
          <a:lstStyle/>
          <a:p>
            <a:r>
              <a:rPr lang="fr-FR" sz="3000" dirty="0">
                <a:solidFill>
                  <a:srgbClr val="FFFF00"/>
                </a:solidFill>
                <a:latin typeface="Calibri" panose="020F0502020204030204" pitchFamily="34" charset="0"/>
                <a:cs typeface="Calibri" panose="020F0502020204030204" pitchFamily="34" charset="0"/>
              </a:rPr>
              <a:t>« Le temps de la réflexion est une économie de temps. »</a:t>
            </a:r>
          </a:p>
        </p:txBody>
      </p:sp>
      <p:sp>
        <p:nvSpPr>
          <p:cNvPr id="17" name="ZoneTexte 16">
            <a:extLst>
              <a:ext uri="{FF2B5EF4-FFF2-40B4-BE49-F238E27FC236}">
                <a16:creationId xmlns:a16="http://schemas.microsoft.com/office/drawing/2014/main" id="{85E8B5BB-EDEE-B21D-11BD-22EF4892EE5A}"/>
              </a:ext>
            </a:extLst>
          </p:cNvPr>
          <p:cNvSpPr txBox="1"/>
          <p:nvPr/>
        </p:nvSpPr>
        <p:spPr>
          <a:xfrm>
            <a:off x="169297" y="1100643"/>
            <a:ext cx="1691489" cy="369332"/>
          </a:xfrm>
          <a:prstGeom prst="rect">
            <a:avLst/>
          </a:prstGeom>
          <a:noFill/>
        </p:spPr>
        <p:txBody>
          <a:bodyPr wrap="none" rtlCol="0">
            <a:spAutoFit/>
          </a:bodyPr>
          <a:lstStyle/>
          <a:p>
            <a:r>
              <a:rPr lang="fr-FR" b="1" dirty="0">
                <a:solidFill>
                  <a:srgbClr val="FF0000"/>
                </a:solidFill>
              </a:rPr>
              <a:t>DOCUMENT 1</a:t>
            </a:r>
          </a:p>
        </p:txBody>
      </p:sp>
      <p:sp>
        <p:nvSpPr>
          <p:cNvPr id="20" name="ZoneTexte 19">
            <a:extLst>
              <a:ext uri="{FF2B5EF4-FFF2-40B4-BE49-F238E27FC236}">
                <a16:creationId xmlns:a16="http://schemas.microsoft.com/office/drawing/2014/main" id="{7CE92BFA-9A4D-77EB-7723-B528ADC02B9B}"/>
              </a:ext>
            </a:extLst>
          </p:cNvPr>
          <p:cNvSpPr txBox="1"/>
          <p:nvPr/>
        </p:nvSpPr>
        <p:spPr>
          <a:xfrm>
            <a:off x="92207" y="3070626"/>
            <a:ext cx="2639224" cy="1184940"/>
          </a:xfrm>
          <a:prstGeom prst="rect">
            <a:avLst/>
          </a:prstGeom>
          <a:noFill/>
        </p:spPr>
        <p:txBody>
          <a:bodyPr wrap="square" rtlCol="0">
            <a:spAutoFit/>
          </a:bodyPr>
          <a:lstStyle/>
          <a:p>
            <a:pPr algn="ctr">
              <a:spcAft>
                <a:spcPts val="600"/>
              </a:spcAft>
            </a:pPr>
            <a:r>
              <a:rPr lang="fr-FR" sz="2400" b="1" dirty="0" err="1">
                <a:solidFill>
                  <a:srgbClr val="7030A0"/>
                </a:solidFill>
                <a:latin typeface="Calibri" panose="020F0502020204030204" pitchFamily="34" charset="0"/>
                <a:cs typeface="Calibri" panose="020F0502020204030204" pitchFamily="34" charset="0"/>
              </a:rPr>
              <a:t>Publilius</a:t>
            </a:r>
            <a:r>
              <a:rPr lang="fr-FR" sz="2400" b="1" dirty="0">
                <a:solidFill>
                  <a:srgbClr val="7030A0"/>
                </a:solidFill>
                <a:latin typeface="Calibri" panose="020F0502020204030204" pitchFamily="34" charset="0"/>
                <a:cs typeface="Calibri" panose="020F0502020204030204" pitchFamily="34" charset="0"/>
              </a:rPr>
              <a:t> SYRUS,</a:t>
            </a:r>
          </a:p>
          <a:p>
            <a:pPr algn="ctr">
              <a:spcAft>
                <a:spcPts val="1200"/>
              </a:spcAft>
            </a:pPr>
            <a:r>
              <a:rPr lang="fr-FR" sz="1400" dirty="0"/>
              <a:t>(85 av. J.C. – 43 av. J.C.)</a:t>
            </a:r>
          </a:p>
          <a:p>
            <a:pPr algn="ctr">
              <a:spcAft>
                <a:spcPts val="600"/>
              </a:spcAft>
            </a:pPr>
            <a:r>
              <a:rPr lang="fr-FR" b="1" dirty="0">
                <a:solidFill>
                  <a:srgbClr val="FF0000"/>
                </a:solidFill>
              </a:rPr>
              <a:t>Poète latin</a:t>
            </a:r>
          </a:p>
        </p:txBody>
      </p:sp>
      <p:sp>
        <p:nvSpPr>
          <p:cNvPr id="24" name="ZoneTexte 23">
            <a:extLst>
              <a:ext uri="{FF2B5EF4-FFF2-40B4-BE49-F238E27FC236}">
                <a16:creationId xmlns:a16="http://schemas.microsoft.com/office/drawing/2014/main" id="{AB786B52-BB2C-186C-508D-89C8A154BDF0}"/>
              </a:ext>
            </a:extLst>
          </p:cNvPr>
          <p:cNvSpPr txBox="1"/>
          <p:nvPr/>
        </p:nvSpPr>
        <p:spPr>
          <a:xfrm>
            <a:off x="208970" y="4339417"/>
            <a:ext cx="2521745" cy="1492716"/>
          </a:xfrm>
          <a:prstGeom prst="rect">
            <a:avLst/>
          </a:prstGeom>
          <a:noFill/>
        </p:spPr>
        <p:txBody>
          <a:bodyPr wrap="square">
            <a:spAutoFit/>
          </a:bodyPr>
          <a:lstStyle/>
          <a:p>
            <a:pPr algn="just"/>
            <a:r>
              <a:rPr lang="fr-FR" sz="1300" i="1" dirty="0"/>
              <a:t>Amené esclave à Rome, nommé </a:t>
            </a:r>
            <a:r>
              <a:rPr lang="fr-FR" sz="1300" i="1" dirty="0" err="1"/>
              <a:t>Syrus</a:t>
            </a:r>
            <a:r>
              <a:rPr lang="fr-FR" sz="1300" i="1" dirty="0"/>
              <a:t> (Syrie)d'après sa province d'origine, il est éduqué puis affranchi par son maître en raison de ses qualités intellectuelles, de son humour et de ses talents. </a:t>
            </a:r>
          </a:p>
        </p:txBody>
      </p:sp>
      <p:sp>
        <p:nvSpPr>
          <p:cNvPr id="26" name="ZoneTexte 25">
            <a:extLst>
              <a:ext uri="{FF2B5EF4-FFF2-40B4-BE49-F238E27FC236}">
                <a16:creationId xmlns:a16="http://schemas.microsoft.com/office/drawing/2014/main" id="{E58EBBDE-C1DF-A671-0B04-A88CC0DB3927}"/>
              </a:ext>
            </a:extLst>
          </p:cNvPr>
          <p:cNvSpPr txBox="1"/>
          <p:nvPr/>
        </p:nvSpPr>
        <p:spPr>
          <a:xfrm>
            <a:off x="3484381" y="3070626"/>
            <a:ext cx="4407867" cy="707886"/>
          </a:xfrm>
          <a:prstGeom prst="rect">
            <a:avLst/>
          </a:prstGeom>
          <a:noFill/>
        </p:spPr>
        <p:txBody>
          <a:bodyPr wrap="square" rtlCol="0">
            <a:spAutoFit/>
          </a:bodyPr>
          <a:lstStyle/>
          <a:p>
            <a:r>
              <a:rPr lang="fr-FR" sz="2200" b="1" dirty="0">
                <a:solidFill>
                  <a:schemeClr val="bg1"/>
                </a:solidFill>
                <a:latin typeface="Calibri" panose="020F0502020204030204" pitchFamily="34" charset="0"/>
                <a:cs typeface="Calibri" panose="020F0502020204030204" pitchFamily="34" charset="0"/>
              </a:rPr>
              <a:t>1 )</a:t>
            </a:r>
            <a:r>
              <a:rPr lang="fr-FR" sz="2200" b="1" dirty="0">
                <a:latin typeface="Calibri" panose="020F0502020204030204" pitchFamily="34" charset="0"/>
                <a:cs typeface="Calibri" panose="020F0502020204030204" pitchFamily="34" charset="0"/>
              </a:rPr>
              <a:t> </a:t>
            </a:r>
            <a:r>
              <a:rPr lang="fr-FR" sz="2200" b="1" dirty="0">
                <a:solidFill>
                  <a:srgbClr val="FF0000"/>
                </a:solidFill>
                <a:latin typeface="Calibri" panose="020F0502020204030204" pitchFamily="34" charset="0"/>
                <a:cs typeface="Calibri" panose="020F0502020204030204" pitchFamily="34" charset="0"/>
              </a:rPr>
              <a:t>DOC 1 </a:t>
            </a:r>
            <a:r>
              <a:rPr lang="fr-FR" dirty="0">
                <a:latin typeface="Calibri" panose="020F0502020204030204" pitchFamily="34" charset="0"/>
                <a:cs typeface="Calibri" panose="020F0502020204030204" pitchFamily="34" charset="0"/>
              </a:rPr>
              <a:t>Trouver un </a:t>
            </a:r>
            <a:r>
              <a:rPr lang="fr-FR" b="1" dirty="0">
                <a:latin typeface="Calibri" panose="020F0502020204030204" pitchFamily="34" charset="0"/>
                <a:cs typeface="Calibri" panose="020F0502020204030204" pitchFamily="34" charset="0"/>
              </a:rPr>
              <a:t>exemple</a:t>
            </a:r>
            <a:r>
              <a:rPr lang="fr-FR" dirty="0">
                <a:latin typeface="Calibri" panose="020F0502020204030204" pitchFamily="34" charset="0"/>
                <a:cs typeface="Calibri" panose="020F0502020204030204" pitchFamily="34" charset="0"/>
              </a:rPr>
              <a:t>, une </a:t>
            </a:r>
            <a:r>
              <a:rPr lang="fr-FR" b="1" dirty="0">
                <a:latin typeface="Calibri" panose="020F0502020204030204" pitchFamily="34" charset="0"/>
                <a:cs typeface="Calibri" panose="020F0502020204030204" pitchFamily="34" charset="0"/>
              </a:rPr>
              <a:t>illustration</a:t>
            </a:r>
            <a:r>
              <a:rPr lang="fr-FR" dirty="0">
                <a:latin typeface="Calibri" panose="020F0502020204030204" pitchFamily="34" charset="0"/>
                <a:cs typeface="Calibri" panose="020F0502020204030204" pitchFamily="34" charset="0"/>
              </a:rPr>
              <a:t> de la citation de </a:t>
            </a:r>
            <a:r>
              <a:rPr lang="fr-FR" dirty="0" err="1">
                <a:latin typeface="Calibri" panose="020F0502020204030204" pitchFamily="34" charset="0"/>
                <a:cs typeface="Calibri" panose="020F0502020204030204" pitchFamily="34" charset="0"/>
              </a:rPr>
              <a:t>Publilius</a:t>
            </a:r>
            <a:r>
              <a:rPr lang="fr-FR" cap="all" dirty="0">
                <a:latin typeface="Calibri" panose="020F0502020204030204" pitchFamily="34" charset="0"/>
                <a:cs typeface="Calibri" panose="020F0502020204030204" pitchFamily="34" charset="0"/>
              </a:rPr>
              <a:t> </a:t>
            </a:r>
            <a:r>
              <a:rPr lang="fr-FR" cap="all" dirty="0" err="1">
                <a:latin typeface="Calibri" panose="020F0502020204030204" pitchFamily="34" charset="0"/>
                <a:cs typeface="Calibri" panose="020F0502020204030204" pitchFamily="34" charset="0"/>
              </a:rPr>
              <a:t>Syrus</a:t>
            </a:r>
            <a:r>
              <a:rPr lang="fr-FR" dirty="0">
                <a:latin typeface="Calibri" panose="020F0502020204030204" pitchFamily="34" charset="0"/>
                <a:cs typeface="Calibri" panose="020F0502020204030204" pitchFamily="34" charset="0"/>
              </a:rPr>
              <a:t>…</a:t>
            </a:r>
          </a:p>
        </p:txBody>
      </p:sp>
      <p:sp>
        <p:nvSpPr>
          <p:cNvPr id="27" name="ZoneTexte 26">
            <a:extLst>
              <a:ext uri="{FF2B5EF4-FFF2-40B4-BE49-F238E27FC236}">
                <a16:creationId xmlns:a16="http://schemas.microsoft.com/office/drawing/2014/main" id="{32384515-E74D-EC41-9FF8-F28438592550}"/>
              </a:ext>
            </a:extLst>
          </p:cNvPr>
          <p:cNvSpPr txBox="1"/>
          <p:nvPr/>
        </p:nvSpPr>
        <p:spPr>
          <a:xfrm>
            <a:off x="3473007" y="3844172"/>
            <a:ext cx="4878417" cy="1477328"/>
          </a:xfrm>
          <a:prstGeom prst="rect">
            <a:avLst/>
          </a:prstGeom>
          <a:noFill/>
        </p:spPr>
        <p:txBody>
          <a:bodyPr wrap="square" rtlCol="0">
            <a:spAutoFit/>
          </a:bodyPr>
          <a:lstStyle/>
          <a:p>
            <a:r>
              <a:rPr lang="fr-FR" dirty="0">
                <a:solidFill>
                  <a:srgbClr val="002060"/>
                </a:solidFill>
                <a:latin typeface="Calibri" panose="020F0502020204030204" pitchFamily="34" charset="0"/>
                <a:cs typeface="Calibri" panose="020F0502020204030204" pitchFamily="34" charset="0"/>
              </a:rPr>
              <a:t>La </a:t>
            </a:r>
            <a:r>
              <a:rPr lang="fr-FR" b="1" dirty="0">
                <a:solidFill>
                  <a:srgbClr val="002060"/>
                </a:solidFill>
                <a:latin typeface="Calibri" panose="020F0502020204030204" pitchFamily="34" charset="0"/>
                <a:cs typeface="Calibri" panose="020F0502020204030204" pitchFamily="34" charset="0"/>
              </a:rPr>
              <a:t>réflexion</a:t>
            </a:r>
            <a:r>
              <a:rPr lang="fr-FR" dirty="0">
                <a:solidFill>
                  <a:srgbClr val="002060"/>
                </a:solidFill>
                <a:latin typeface="Calibri" panose="020F0502020204030204" pitchFamily="34" charset="0"/>
                <a:cs typeface="Calibri" panose="020F0502020204030204" pitchFamily="34" charset="0"/>
              </a:rPr>
              <a:t>, forme élémentaire de </a:t>
            </a:r>
            <a:r>
              <a:rPr lang="fr-FR" b="1" dirty="0">
                <a:solidFill>
                  <a:srgbClr val="002060"/>
                </a:solidFill>
                <a:latin typeface="Calibri" panose="020F0502020204030204" pitchFamily="34" charset="0"/>
                <a:cs typeface="Calibri" panose="020F0502020204030204" pitchFamily="34" charset="0"/>
              </a:rPr>
              <a:t>préparation</a:t>
            </a:r>
            <a:r>
              <a:rPr lang="fr-FR" dirty="0">
                <a:solidFill>
                  <a:srgbClr val="002060"/>
                </a:solidFill>
                <a:latin typeface="Calibri" panose="020F0502020204030204" pitchFamily="34" charset="0"/>
                <a:cs typeface="Calibri" panose="020F0502020204030204" pitchFamily="34" charset="0"/>
              </a:rPr>
              <a:t>, est </a:t>
            </a:r>
            <a:r>
              <a:rPr lang="fr-FR" b="1" dirty="0">
                <a:solidFill>
                  <a:srgbClr val="002060"/>
                </a:solidFill>
                <a:latin typeface="Calibri" panose="020F0502020204030204" pitchFamily="34" charset="0"/>
                <a:cs typeface="Calibri" panose="020F0502020204030204" pitchFamily="34" charset="0"/>
              </a:rPr>
              <a:t>indispensable</a:t>
            </a:r>
            <a:r>
              <a:rPr lang="fr-FR" dirty="0">
                <a:solidFill>
                  <a:srgbClr val="002060"/>
                </a:solidFill>
                <a:latin typeface="Calibri" panose="020F0502020204030204" pitchFamily="34" charset="0"/>
                <a:cs typeface="Calibri" panose="020F0502020204030204" pitchFamily="34" charset="0"/>
              </a:rPr>
              <a:t> avant de parler, écrire, travailler.</a:t>
            </a:r>
          </a:p>
          <a:p>
            <a:r>
              <a:rPr lang="fr-FR" dirty="0">
                <a:solidFill>
                  <a:srgbClr val="002060"/>
                </a:solidFill>
                <a:latin typeface="Calibri" panose="020F0502020204030204" pitchFamily="34" charset="0"/>
                <a:cs typeface="Calibri" panose="020F0502020204030204" pitchFamily="34" charset="0"/>
              </a:rPr>
              <a:t>Par exemple, réfléchir à ce qui nous est demandé dans un devoir permet d’éviter de formuler des bêtises et de bien répondre à la commande.</a:t>
            </a:r>
          </a:p>
        </p:txBody>
      </p:sp>
      <p:sp>
        <p:nvSpPr>
          <p:cNvPr id="28" name="ZoneTexte 27">
            <a:extLst>
              <a:ext uri="{FF2B5EF4-FFF2-40B4-BE49-F238E27FC236}">
                <a16:creationId xmlns:a16="http://schemas.microsoft.com/office/drawing/2014/main" id="{5F5B28DB-4D61-622B-5705-4DEDBA93B8F9}"/>
              </a:ext>
            </a:extLst>
          </p:cNvPr>
          <p:cNvSpPr txBox="1"/>
          <p:nvPr/>
        </p:nvSpPr>
        <p:spPr>
          <a:xfrm>
            <a:off x="8717872" y="4787623"/>
            <a:ext cx="3474128" cy="1246495"/>
          </a:xfrm>
          <a:prstGeom prst="rect">
            <a:avLst/>
          </a:prstGeom>
          <a:noFill/>
        </p:spPr>
        <p:txBody>
          <a:bodyPr wrap="square" rtlCol="0">
            <a:spAutoFit/>
          </a:bodyPr>
          <a:lstStyle/>
          <a:p>
            <a:r>
              <a:rPr lang="fr-FR" sz="1500" b="1" dirty="0">
                <a:solidFill>
                  <a:srgbClr val="FFFF00"/>
                </a:solidFill>
                <a:highlight>
                  <a:srgbClr val="FF0000"/>
                </a:highlight>
                <a:latin typeface="Calibri" panose="020F0502020204030204" pitchFamily="34" charset="0"/>
                <a:cs typeface="Calibri" panose="020F0502020204030204" pitchFamily="34" charset="0"/>
              </a:rPr>
              <a:t>APHORISME :</a:t>
            </a:r>
          </a:p>
          <a:p>
            <a:r>
              <a:rPr lang="fr-FR" sz="1500" b="1" i="1" dirty="0">
                <a:solidFill>
                  <a:srgbClr val="FFFF00"/>
                </a:solidFill>
                <a:latin typeface="Calibri" panose="020F0502020204030204" pitchFamily="34" charset="0"/>
                <a:cs typeface="Calibri" panose="020F0502020204030204" pitchFamily="34" charset="0"/>
              </a:rPr>
              <a:t>Phrase</a:t>
            </a:r>
            <a:r>
              <a:rPr lang="fr-FR" sz="1500" i="1" dirty="0">
                <a:solidFill>
                  <a:srgbClr val="FFFF00"/>
                </a:solidFill>
                <a:latin typeface="Calibri" panose="020F0502020204030204" pitchFamily="34" charset="0"/>
                <a:cs typeface="Calibri" panose="020F0502020204030204" pitchFamily="34" charset="0"/>
              </a:rPr>
              <a:t>, sentence qui résume </a:t>
            </a:r>
            <a:r>
              <a:rPr lang="fr-FR" sz="1500" b="1" i="1" dirty="0">
                <a:solidFill>
                  <a:srgbClr val="FFFF00"/>
                </a:solidFill>
                <a:latin typeface="Calibri" panose="020F0502020204030204" pitchFamily="34" charset="0"/>
                <a:cs typeface="Calibri" panose="020F0502020204030204" pitchFamily="34" charset="0"/>
              </a:rPr>
              <a:t>en quelques mots</a:t>
            </a:r>
            <a:r>
              <a:rPr lang="fr-FR" sz="1500" i="1" dirty="0">
                <a:solidFill>
                  <a:srgbClr val="FFFF00"/>
                </a:solidFill>
                <a:latin typeface="Calibri" panose="020F0502020204030204" pitchFamily="34" charset="0"/>
                <a:cs typeface="Calibri" panose="020F0502020204030204" pitchFamily="34" charset="0"/>
              </a:rPr>
              <a:t> une </a:t>
            </a:r>
            <a:r>
              <a:rPr lang="fr-FR" sz="1500" b="1" i="1" dirty="0">
                <a:solidFill>
                  <a:srgbClr val="FFFF00"/>
                </a:solidFill>
                <a:latin typeface="Calibri" panose="020F0502020204030204" pitchFamily="34" charset="0"/>
                <a:cs typeface="Calibri" panose="020F0502020204030204" pitchFamily="34" charset="0"/>
              </a:rPr>
              <a:t>vérité fondamentale</a:t>
            </a:r>
            <a:r>
              <a:rPr lang="fr-FR" sz="1500" i="1" dirty="0">
                <a:solidFill>
                  <a:srgbClr val="FFFF00"/>
                </a:solidFill>
                <a:latin typeface="Calibri" panose="020F0502020204030204" pitchFamily="34" charset="0"/>
                <a:cs typeface="Calibri" panose="020F0502020204030204" pitchFamily="34" charset="0"/>
              </a:rPr>
              <a:t>, une </a:t>
            </a:r>
            <a:r>
              <a:rPr lang="fr-FR" sz="1500" b="1" i="1" dirty="0">
                <a:solidFill>
                  <a:srgbClr val="FFFF00"/>
                </a:solidFill>
                <a:latin typeface="Calibri" panose="020F0502020204030204" pitchFamily="34" charset="0"/>
                <a:cs typeface="Calibri" panose="020F0502020204030204" pitchFamily="34" charset="0"/>
              </a:rPr>
              <a:t>pensée profonde</a:t>
            </a:r>
            <a:r>
              <a:rPr lang="fr-FR" sz="1500" i="1" dirty="0">
                <a:solidFill>
                  <a:srgbClr val="FFFF00"/>
                </a:solidFill>
                <a:latin typeface="Calibri" panose="020F0502020204030204" pitchFamily="34" charset="0"/>
                <a:cs typeface="Calibri" panose="020F0502020204030204" pitchFamily="34" charset="0"/>
              </a:rPr>
              <a:t> ou une </a:t>
            </a:r>
            <a:r>
              <a:rPr lang="fr-FR" sz="1500" b="1" i="1" dirty="0">
                <a:solidFill>
                  <a:srgbClr val="FFFF00"/>
                </a:solidFill>
                <a:latin typeface="Calibri" panose="020F0502020204030204" pitchFamily="34" charset="0"/>
                <a:cs typeface="Calibri" panose="020F0502020204030204" pitchFamily="34" charset="0"/>
              </a:rPr>
              <a:t>observation percutante</a:t>
            </a:r>
            <a:r>
              <a:rPr lang="fr-FR" sz="1500" i="1" dirty="0">
                <a:solidFill>
                  <a:srgbClr val="FFFF00"/>
                </a:solidFill>
                <a:latin typeface="Calibri" panose="020F0502020204030204" pitchFamily="34" charset="0"/>
                <a:cs typeface="Calibri" panose="020F0502020204030204" pitchFamily="34" charset="0"/>
              </a:rPr>
              <a:t>.</a:t>
            </a:r>
          </a:p>
        </p:txBody>
      </p:sp>
      <p:pic>
        <p:nvPicPr>
          <p:cNvPr id="30" name="Image 29">
            <a:extLst>
              <a:ext uri="{FF2B5EF4-FFF2-40B4-BE49-F238E27FC236}">
                <a16:creationId xmlns:a16="http://schemas.microsoft.com/office/drawing/2014/main" id="{1B98517B-848B-6A5E-D3EB-A82CC3AE2E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31016" y="3470621"/>
            <a:ext cx="1780889" cy="1260321"/>
          </a:xfrm>
          <a:prstGeom prst="rect">
            <a:avLst/>
          </a:prstGeom>
        </p:spPr>
      </p:pic>
      <p:pic>
        <p:nvPicPr>
          <p:cNvPr id="32" name="Image 31">
            <a:extLst>
              <a:ext uri="{FF2B5EF4-FFF2-40B4-BE49-F238E27FC236}">
                <a16:creationId xmlns:a16="http://schemas.microsoft.com/office/drawing/2014/main" id="{698B5231-73F3-D593-8DBB-3CF3BA8470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1243" y="1368273"/>
            <a:ext cx="2161324" cy="2107864"/>
          </a:xfrm>
          <a:prstGeom prst="rect">
            <a:avLst/>
          </a:prstGeom>
        </p:spPr>
      </p:pic>
      <p:sp>
        <p:nvSpPr>
          <p:cNvPr id="35" name="ZoneTexte 34">
            <a:extLst>
              <a:ext uri="{FF2B5EF4-FFF2-40B4-BE49-F238E27FC236}">
                <a16:creationId xmlns:a16="http://schemas.microsoft.com/office/drawing/2014/main" id="{EE203440-8F41-1304-6363-9CCA17278906}"/>
              </a:ext>
            </a:extLst>
          </p:cNvPr>
          <p:cNvSpPr txBox="1"/>
          <p:nvPr/>
        </p:nvSpPr>
        <p:spPr>
          <a:xfrm>
            <a:off x="1928605" y="1025867"/>
            <a:ext cx="2168421" cy="461665"/>
          </a:xfrm>
          <a:prstGeom prst="rect">
            <a:avLst/>
          </a:prstGeom>
          <a:noFill/>
        </p:spPr>
        <p:txBody>
          <a:bodyPr wrap="square">
            <a:spAutoFit/>
          </a:bodyPr>
          <a:lstStyle/>
          <a:p>
            <a:pPr algn="just"/>
            <a:r>
              <a:rPr lang="fr-FR" sz="2400" b="1" dirty="0"/>
              <a:t>TEMPS </a:t>
            </a:r>
            <a:r>
              <a:rPr lang="fr-FR" b="1" dirty="0"/>
              <a:t>et…</a:t>
            </a:r>
          </a:p>
        </p:txBody>
      </p:sp>
      <p:grpSp>
        <p:nvGrpSpPr>
          <p:cNvPr id="36" name="Groupe 35">
            <a:extLst>
              <a:ext uri="{FF2B5EF4-FFF2-40B4-BE49-F238E27FC236}">
                <a16:creationId xmlns:a16="http://schemas.microsoft.com/office/drawing/2014/main" id="{598B34CC-AED0-85DA-8BD6-98604E513FD6}"/>
              </a:ext>
            </a:extLst>
          </p:cNvPr>
          <p:cNvGrpSpPr/>
          <p:nvPr/>
        </p:nvGrpSpPr>
        <p:grpSpPr>
          <a:xfrm>
            <a:off x="10224094" y="732089"/>
            <a:ext cx="992577" cy="496693"/>
            <a:chOff x="5420375" y="-32725"/>
            <a:chExt cx="992577" cy="496693"/>
          </a:xfrm>
        </p:grpSpPr>
        <p:pic>
          <p:nvPicPr>
            <p:cNvPr id="37" name="Image 36">
              <a:hlinkClick r:id="rId10" action="ppaction://hlinksldjump"/>
              <a:extLst>
                <a:ext uri="{FF2B5EF4-FFF2-40B4-BE49-F238E27FC236}">
                  <a16:creationId xmlns:a16="http://schemas.microsoft.com/office/drawing/2014/main" id="{399A8BC0-7C09-4D3C-1E6F-83F935CE47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38" name="ZoneTexte 37">
              <a:extLst>
                <a:ext uri="{FF2B5EF4-FFF2-40B4-BE49-F238E27FC236}">
                  <a16:creationId xmlns:a16="http://schemas.microsoft.com/office/drawing/2014/main" id="{2B911EB7-FC56-AB71-F259-BF769997C114}"/>
                </a:ext>
              </a:extLst>
            </p:cNvPr>
            <p:cNvSpPr txBox="1"/>
            <p:nvPr/>
          </p:nvSpPr>
          <p:spPr>
            <a:xfrm>
              <a:off x="5647938" y="-21678"/>
              <a:ext cx="765014" cy="48564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Synthèse des citations</a:t>
              </a:r>
            </a:p>
          </p:txBody>
        </p:sp>
        <p:pic>
          <p:nvPicPr>
            <p:cNvPr id="39" name="Image 38">
              <a:hlinkClick r:id="rId10" action="ppaction://hlinksldjump"/>
              <a:extLst>
                <a:ext uri="{FF2B5EF4-FFF2-40B4-BE49-F238E27FC236}">
                  <a16:creationId xmlns:a16="http://schemas.microsoft.com/office/drawing/2014/main" id="{947A9DE6-A789-EAED-E94E-4FE94ECD35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Tree>
    <p:extLst>
      <p:ext uri="{BB962C8B-B14F-4D97-AF65-F5344CB8AC3E}">
        <p14:creationId xmlns:p14="http://schemas.microsoft.com/office/powerpoint/2010/main" val="233512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80">
                                          <p:stCondLst>
                                            <p:cond delay="0"/>
                                          </p:stCondLst>
                                        </p:cTn>
                                        <p:tgtEl>
                                          <p:spTgt spid="24"/>
                                        </p:tgtEl>
                                      </p:cBhvr>
                                    </p:animEffect>
                                    <p:anim calcmode="lin" valueType="num">
                                      <p:cBhvr>
                                        <p:cTn id="4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51" dur="26">
                                          <p:stCondLst>
                                            <p:cond delay="650"/>
                                          </p:stCondLst>
                                        </p:cTn>
                                        <p:tgtEl>
                                          <p:spTgt spid="24"/>
                                        </p:tgtEl>
                                      </p:cBhvr>
                                      <p:to x="100000" y="60000"/>
                                    </p:animScale>
                                    <p:animScale>
                                      <p:cBhvr>
                                        <p:cTn id="52" dur="166" decel="50000">
                                          <p:stCondLst>
                                            <p:cond delay="676"/>
                                          </p:stCondLst>
                                        </p:cTn>
                                        <p:tgtEl>
                                          <p:spTgt spid="24"/>
                                        </p:tgtEl>
                                      </p:cBhvr>
                                      <p:to x="100000" y="100000"/>
                                    </p:animScale>
                                    <p:animScale>
                                      <p:cBhvr>
                                        <p:cTn id="53" dur="26">
                                          <p:stCondLst>
                                            <p:cond delay="1312"/>
                                          </p:stCondLst>
                                        </p:cTn>
                                        <p:tgtEl>
                                          <p:spTgt spid="24"/>
                                        </p:tgtEl>
                                      </p:cBhvr>
                                      <p:to x="100000" y="80000"/>
                                    </p:animScale>
                                    <p:animScale>
                                      <p:cBhvr>
                                        <p:cTn id="54" dur="166" decel="50000">
                                          <p:stCondLst>
                                            <p:cond delay="1338"/>
                                          </p:stCondLst>
                                        </p:cTn>
                                        <p:tgtEl>
                                          <p:spTgt spid="24"/>
                                        </p:tgtEl>
                                      </p:cBhvr>
                                      <p:to x="100000" y="100000"/>
                                    </p:animScale>
                                    <p:animScale>
                                      <p:cBhvr>
                                        <p:cTn id="55" dur="26">
                                          <p:stCondLst>
                                            <p:cond delay="1642"/>
                                          </p:stCondLst>
                                        </p:cTn>
                                        <p:tgtEl>
                                          <p:spTgt spid="24"/>
                                        </p:tgtEl>
                                      </p:cBhvr>
                                      <p:to x="100000" y="90000"/>
                                    </p:animScale>
                                    <p:animScale>
                                      <p:cBhvr>
                                        <p:cTn id="56" dur="166" decel="50000">
                                          <p:stCondLst>
                                            <p:cond delay="1668"/>
                                          </p:stCondLst>
                                        </p:cTn>
                                        <p:tgtEl>
                                          <p:spTgt spid="24"/>
                                        </p:tgtEl>
                                      </p:cBhvr>
                                      <p:to x="100000" y="100000"/>
                                    </p:animScale>
                                    <p:animScale>
                                      <p:cBhvr>
                                        <p:cTn id="57" dur="26">
                                          <p:stCondLst>
                                            <p:cond delay="1808"/>
                                          </p:stCondLst>
                                        </p:cTn>
                                        <p:tgtEl>
                                          <p:spTgt spid="24"/>
                                        </p:tgtEl>
                                      </p:cBhvr>
                                      <p:to x="100000" y="95000"/>
                                    </p:animScale>
                                    <p:animScale>
                                      <p:cBhvr>
                                        <p:cTn id="58" dur="166" decel="50000">
                                          <p:stCondLst>
                                            <p:cond delay="1834"/>
                                          </p:stCondLst>
                                        </p:cTn>
                                        <p:tgtEl>
                                          <p:spTgt spid="24"/>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par>
                                <p:cTn id="64" presetID="10" presetClass="entr" presetSubtype="0"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par>
                                <p:cTn id="67" presetID="42"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1000"/>
                                        <p:tgtEl>
                                          <p:spTgt spid="26"/>
                                        </p:tgtEl>
                                      </p:cBhvr>
                                    </p:animEffect>
                                    <p:anim calcmode="lin" valueType="num">
                                      <p:cBhvr>
                                        <p:cTn id="70" dur="1000" fill="hold"/>
                                        <p:tgtEl>
                                          <p:spTgt spid="26"/>
                                        </p:tgtEl>
                                        <p:attrNameLst>
                                          <p:attrName>ppt_x</p:attrName>
                                        </p:attrNameLst>
                                      </p:cBhvr>
                                      <p:tavLst>
                                        <p:tav tm="0">
                                          <p:val>
                                            <p:strVal val="#ppt_x"/>
                                          </p:val>
                                        </p:tav>
                                        <p:tav tm="100000">
                                          <p:val>
                                            <p:strVal val="#ppt_x"/>
                                          </p:val>
                                        </p:tav>
                                      </p:tavLst>
                                    </p:anim>
                                    <p:anim calcmode="lin" valueType="num">
                                      <p:cBhvr>
                                        <p:cTn id="7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additive="base">
                                        <p:cTn id="76" dur="500" fill="hold"/>
                                        <p:tgtEl>
                                          <p:spTgt spid="27"/>
                                        </p:tgtEl>
                                        <p:attrNameLst>
                                          <p:attrName>ppt_x</p:attrName>
                                        </p:attrNameLst>
                                      </p:cBhvr>
                                      <p:tavLst>
                                        <p:tav tm="0">
                                          <p:val>
                                            <p:strVal val="#ppt_x"/>
                                          </p:val>
                                        </p:tav>
                                        <p:tav tm="100000">
                                          <p:val>
                                            <p:strVal val="#ppt_x"/>
                                          </p:val>
                                        </p:tav>
                                      </p:tavLst>
                                    </p:anim>
                                    <p:anim calcmode="lin" valueType="num">
                                      <p:cBhvr additive="base">
                                        <p:cTn id="7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additive="base">
                                        <p:cTn id="82" dur="500" fill="hold"/>
                                        <p:tgtEl>
                                          <p:spTgt spid="30"/>
                                        </p:tgtEl>
                                        <p:attrNameLst>
                                          <p:attrName>ppt_x</p:attrName>
                                        </p:attrNameLst>
                                      </p:cBhvr>
                                      <p:tavLst>
                                        <p:tav tm="0">
                                          <p:val>
                                            <p:strVal val="#ppt_x"/>
                                          </p:val>
                                        </p:tav>
                                        <p:tav tm="100000">
                                          <p:val>
                                            <p:strVal val="#ppt_x"/>
                                          </p:val>
                                        </p:tav>
                                      </p:tavLst>
                                    </p:anim>
                                    <p:anim calcmode="lin" valueType="num">
                                      <p:cBhvr additive="base">
                                        <p:cTn id="83" dur="500" fill="hold"/>
                                        <p:tgtEl>
                                          <p:spTgt spid="30"/>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additive="base">
                                        <p:cTn id="86" dur="500" fill="hold"/>
                                        <p:tgtEl>
                                          <p:spTgt spid="28"/>
                                        </p:tgtEl>
                                        <p:attrNameLst>
                                          <p:attrName>ppt_x</p:attrName>
                                        </p:attrNameLst>
                                      </p:cBhvr>
                                      <p:tavLst>
                                        <p:tav tm="0">
                                          <p:val>
                                            <p:strVal val="#ppt_x"/>
                                          </p:val>
                                        </p:tav>
                                        <p:tav tm="100000">
                                          <p:val>
                                            <p:strVal val="#ppt_x"/>
                                          </p:val>
                                        </p:tav>
                                      </p:tavLst>
                                    </p:anim>
                                    <p:anim calcmode="lin" valueType="num">
                                      <p:cBhvr additive="base">
                                        <p:cTn id="8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20" grpId="0"/>
      <p:bldP spid="24" grpId="0"/>
      <p:bldP spid="26" grpId="0"/>
      <p:bldP spid="27" grpId="0"/>
      <p:bldP spid="28" grpId="0"/>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3BD5241-478A-DFF3-DC35-034E39511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570" y="1895905"/>
            <a:ext cx="3420915" cy="4854116"/>
          </a:xfrm>
          <a:prstGeom prst="rect">
            <a:avLst/>
          </a:prstGeom>
        </p:spPr>
      </p:pic>
      <p:grpSp>
        <p:nvGrpSpPr>
          <p:cNvPr id="11" name="Groupe 10">
            <a:extLst>
              <a:ext uri="{FF2B5EF4-FFF2-40B4-BE49-F238E27FC236}">
                <a16:creationId xmlns:a16="http://schemas.microsoft.com/office/drawing/2014/main" id="{777A46AA-9225-F703-0FA2-37CD49155465}"/>
              </a:ext>
            </a:extLst>
          </p:cNvPr>
          <p:cNvGrpSpPr/>
          <p:nvPr/>
        </p:nvGrpSpPr>
        <p:grpSpPr>
          <a:xfrm>
            <a:off x="109724" y="1889612"/>
            <a:ext cx="3954787" cy="4854412"/>
            <a:chOff x="109724" y="1889612"/>
            <a:chExt cx="3954787" cy="4854412"/>
          </a:xfrm>
        </p:grpSpPr>
        <p:pic>
          <p:nvPicPr>
            <p:cNvPr id="29" name="Image 28">
              <a:extLst>
                <a:ext uri="{FF2B5EF4-FFF2-40B4-BE49-F238E27FC236}">
                  <a16:creationId xmlns:a16="http://schemas.microsoft.com/office/drawing/2014/main" id="{AFFE61DD-F77D-B946-74E2-2E708EB13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4" y="1889612"/>
              <a:ext cx="3954787" cy="4854412"/>
            </a:xfrm>
            <a:prstGeom prst="rect">
              <a:avLst/>
            </a:prstGeom>
          </p:spPr>
        </p:pic>
        <p:sp>
          <p:nvSpPr>
            <p:cNvPr id="14" name="ZoneTexte 13">
              <a:extLst>
                <a:ext uri="{FF2B5EF4-FFF2-40B4-BE49-F238E27FC236}">
                  <a16:creationId xmlns:a16="http://schemas.microsoft.com/office/drawing/2014/main" id="{0B6131E2-9251-394C-3BB4-17E96E79BC8C}"/>
                </a:ext>
              </a:extLst>
            </p:cNvPr>
            <p:cNvSpPr txBox="1"/>
            <p:nvPr/>
          </p:nvSpPr>
          <p:spPr>
            <a:xfrm>
              <a:off x="3291840" y="4607689"/>
              <a:ext cx="772671" cy="369332"/>
            </a:xfrm>
            <a:prstGeom prst="rect">
              <a:avLst/>
            </a:prstGeom>
            <a:noFill/>
          </p:spPr>
          <p:txBody>
            <a:bodyPr wrap="square">
              <a:spAutoFit/>
            </a:bodyPr>
            <a:lstStyle/>
            <a:p>
              <a:pPr algn="ctr"/>
              <a:r>
                <a:rPr lang="fr-FR" sz="1800" b="1" dirty="0">
                  <a:solidFill>
                    <a:srgbClr val="FFFF00"/>
                  </a:solidFill>
                  <a:latin typeface="Calibri" panose="020F0502020204030204" pitchFamily="34" charset="0"/>
                  <a:cs typeface="Calibri" panose="020F0502020204030204" pitchFamily="34" charset="0"/>
                </a:rPr>
                <a:t>1989</a:t>
              </a:r>
              <a:endParaRPr lang="fr-FR" dirty="0">
                <a:solidFill>
                  <a:srgbClr val="FFFF00"/>
                </a:solidFill>
              </a:endParaRPr>
            </a:p>
          </p:txBody>
        </p:sp>
      </p:grpSp>
      <p:pic>
        <p:nvPicPr>
          <p:cNvPr id="2" name="Image 1">
            <a:hlinkClick r:id="rId4" action="ppaction://hlinksldjump"/>
            <a:extLst>
              <a:ext uri="{FF2B5EF4-FFF2-40B4-BE49-F238E27FC236}">
                <a16:creationId xmlns:a16="http://schemas.microsoft.com/office/drawing/2014/main" id="{C6BE9346-32D2-86B8-7131-01CC298F18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7" name="ZoneTexte 6">
            <a:extLst>
              <a:ext uri="{FF2B5EF4-FFF2-40B4-BE49-F238E27FC236}">
                <a16:creationId xmlns:a16="http://schemas.microsoft.com/office/drawing/2014/main" id="{E1CEC1C0-9249-BB4A-6935-BABA414B7BFC}"/>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grpSp>
        <p:nvGrpSpPr>
          <p:cNvPr id="17" name="Groupe 16">
            <a:extLst>
              <a:ext uri="{FF2B5EF4-FFF2-40B4-BE49-F238E27FC236}">
                <a16:creationId xmlns:a16="http://schemas.microsoft.com/office/drawing/2014/main" id="{52483565-4922-E21B-3B5F-2FC64292484B}"/>
              </a:ext>
            </a:extLst>
          </p:cNvPr>
          <p:cNvGrpSpPr/>
          <p:nvPr/>
        </p:nvGrpSpPr>
        <p:grpSpPr>
          <a:xfrm>
            <a:off x="6717606" y="4576911"/>
            <a:ext cx="831059" cy="430887"/>
            <a:chOff x="6824610" y="4600659"/>
            <a:chExt cx="831059" cy="430887"/>
          </a:xfrm>
        </p:grpSpPr>
        <p:sp>
          <p:nvSpPr>
            <p:cNvPr id="10" name="ZoneTexte 9">
              <a:extLst>
                <a:ext uri="{FF2B5EF4-FFF2-40B4-BE49-F238E27FC236}">
                  <a16:creationId xmlns:a16="http://schemas.microsoft.com/office/drawing/2014/main" id="{4288D039-80FF-9095-8FF8-203E35F4ED85}"/>
                </a:ext>
              </a:extLst>
            </p:cNvPr>
            <p:cNvSpPr txBox="1"/>
            <p:nvPr/>
          </p:nvSpPr>
          <p:spPr>
            <a:xfrm>
              <a:off x="6864813" y="4600659"/>
              <a:ext cx="761672" cy="430887"/>
            </a:xfrm>
            <a:prstGeom prst="rect">
              <a:avLst/>
            </a:prstGeom>
            <a:noFill/>
          </p:spPr>
          <p:txBody>
            <a:bodyPr wrap="square" rtlCol="0">
              <a:spAutoFit/>
            </a:bodyPr>
            <a:lstStyle/>
            <a:p>
              <a:pPr algn="ctr"/>
              <a:r>
                <a:rPr lang="fr-FR" sz="1100" b="1" dirty="0">
                  <a:solidFill>
                    <a:schemeClr val="bg1"/>
                  </a:solidFill>
                  <a:latin typeface="Calibri" panose="020F0502020204030204" pitchFamily="34" charset="0"/>
                  <a:cs typeface="Calibri" panose="020F0502020204030204" pitchFamily="34" charset="0"/>
                </a:rPr>
                <a:t>1h07’30’’</a:t>
              </a:r>
            </a:p>
            <a:p>
              <a:pPr algn="ctr"/>
              <a:r>
                <a:rPr lang="fr-FR" sz="1100" b="1" dirty="0">
                  <a:solidFill>
                    <a:schemeClr val="bg1"/>
                  </a:solidFill>
                  <a:latin typeface="Calibri" panose="020F0502020204030204" pitchFamily="34" charset="0"/>
                  <a:cs typeface="Calibri" panose="020F0502020204030204" pitchFamily="34" charset="0"/>
                </a:rPr>
                <a:t>1h09’47’’</a:t>
              </a:r>
            </a:p>
          </p:txBody>
        </p:sp>
        <p:pic>
          <p:nvPicPr>
            <p:cNvPr id="5" name="Image 4">
              <a:hlinkClick r:id="rId6" action="ppaction://hlinkfile"/>
              <a:extLst>
                <a:ext uri="{FF2B5EF4-FFF2-40B4-BE49-F238E27FC236}">
                  <a16:creationId xmlns:a16="http://schemas.microsoft.com/office/drawing/2014/main" id="{0B084C03-13C7-15BE-F424-92A7FA7967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4610" y="4600659"/>
              <a:ext cx="831059" cy="430887"/>
            </a:xfrm>
            <a:prstGeom prst="rect">
              <a:avLst/>
            </a:prstGeom>
          </p:spPr>
        </p:pic>
      </p:grpSp>
      <p:sp>
        <p:nvSpPr>
          <p:cNvPr id="3" name="ZoneTexte 2">
            <a:extLst>
              <a:ext uri="{FF2B5EF4-FFF2-40B4-BE49-F238E27FC236}">
                <a16:creationId xmlns:a16="http://schemas.microsoft.com/office/drawing/2014/main" id="{961E7193-AC2F-0C24-1283-B604F3AF222E}"/>
              </a:ext>
            </a:extLst>
          </p:cNvPr>
          <p:cNvSpPr txBox="1"/>
          <p:nvPr/>
        </p:nvSpPr>
        <p:spPr>
          <a:xfrm>
            <a:off x="76942" y="383566"/>
            <a:ext cx="4139951"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4</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Filer le temps car le temps file</a:t>
            </a:r>
          </a:p>
        </p:txBody>
      </p:sp>
      <p:sp>
        <p:nvSpPr>
          <p:cNvPr id="12" name="ZoneTexte 11">
            <a:extLst>
              <a:ext uri="{FF2B5EF4-FFF2-40B4-BE49-F238E27FC236}">
                <a16:creationId xmlns:a16="http://schemas.microsoft.com/office/drawing/2014/main" id="{9AF33EE2-3724-CF07-FECE-286240BB0214}"/>
              </a:ext>
            </a:extLst>
          </p:cNvPr>
          <p:cNvSpPr txBox="1"/>
          <p:nvPr/>
        </p:nvSpPr>
        <p:spPr>
          <a:xfrm>
            <a:off x="86912" y="732707"/>
            <a:ext cx="1787669" cy="369332"/>
          </a:xfrm>
          <a:prstGeom prst="rect">
            <a:avLst/>
          </a:prstGeom>
          <a:noFill/>
        </p:spPr>
        <p:txBody>
          <a:bodyPr wrap="none" rtlCol="0">
            <a:spAutoFit/>
          </a:bodyPr>
          <a:lstStyle/>
          <a:p>
            <a:r>
              <a:rPr lang="fr-FR" b="1" dirty="0">
                <a:solidFill>
                  <a:srgbClr val="FF0000"/>
                </a:solidFill>
              </a:rPr>
              <a:t>DOCUMENT 14</a:t>
            </a:r>
          </a:p>
        </p:txBody>
      </p:sp>
      <p:sp>
        <p:nvSpPr>
          <p:cNvPr id="15" name="ZoneTexte 14">
            <a:extLst>
              <a:ext uri="{FF2B5EF4-FFF2-40B4-BE49-F238E27FC236}">
                <a16:creationId xmlns:a16="http://schemas.microsoft.com/office/drawing/2014/main" id="{A53B42F2-AE76-92E7-120E-6EB5EC235725}"/>
              </a:ext>
            </a:extLst>
          </p:cNvPr>
          <p:cNvSpPr txBox="1"/>
          <p:nvPr/>
        </p:nvSpPr>
        <p:spPr>
          <a:xfrm>
            <a:off x="1754663" y="686540"/>
            <a:ext cx="4490494"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Carpe diem</a:t>
            </a:r>
            <a:endParaRPr lang="fr-FR" sz="2400" dirty="0"/>
          </a:p>
        </p:txBody>
      </p:sp>
      <p:sp>
        <p:nvSpPr>
          <p:cNvPr id="16" name="ZoneTexte 15">
            <a:extLst>
              <a:ext uri="{FF2B5EF4-FFF2-40B4-BE49-F238E27FC236}">
                <a16:creationId xmlns:a16="http://schemas.microsoft.com/office/drawing/2014/main" id="{7AE858F1-713C-92D4-1D09-B9797C4C17C5}"/>
              </a:ext>
            </a:extLst>
          </p:cNvPr>
          <p:cNvSpPr txBox="1"/>
          <p:nvPr/>
        </p:nvSpPr>
        <p:spPr>
          <a:xfrm>
            <a:off x="68291" y="1014721"/>
            <a:ext cx="3983924" cy="892552"/>
          </a:xfrm>
          <a:prstGeom prst="rect">
            <a:avLst/>
          </a:prstGeom>
          <a:noFill/>
        </p:spPr>
        <p:txBody>
          <a:bodyPr wrap="square">
            <a:spAutoFit/>
          </a:bodyPr>
          <a:lstStyle/>
          <a:p>
            <a:pPr algn="just"/>
            <a:r>
              <a:rPr lang="fr-FR" sz="1300" i="1" dirty="0">
                <a:latin typeface="Calibri" panose="020F0502020204030204" pitchFamily="34" charset="0"/>
                <a:ea typeface="Calibri" panose="020F0502020204030204" pitchFamily="34" charset="0"/>
                <a:cs typeface="Times New Roman" panose="02020603050405020304" pitchFamily="18" charset="0"/>
              </a:rPr>
              <a:t>En 1959, aux États-Unis, M. Keating, professeur de littérature anglaise, avec des méthodes pédagogiques originales, enseigne à ses élèves le refus du conformisme et le moyen de s’accomplir à travers la poésie.</a:t>
            </a:r>
          </a:p>
        </p:txBody>
      </p:sp>
      <p:sp>
        <p:nvSpPr>
          <p:cNvPr id="9" name="ZoneTexte 8">
            <a:extLst>
              <a:ext uri="{FF2B5EF4-FFF2-40B4-BE49-F238E27FC236}">
                <a16:creationId xmlns:a16="http://schemas.microsoft.com/office/drawing/2014/main" id="{5810726B-87EA-01DC-EA8C-FF154D7C87BD}"/>
              </a:ext>
            </a:extLst>
          </p:cNvPr>
          <p:cNvSpPr txBox="1"/>
          <p:nvPr/>
        </p:nvSpPr>
        <p:spPr>
          <a:xfrm>
            <a:off x="166932" y="4723769"/>
            <a:ext cx="1337477" cy="307777"/>
          </a:xfrm>
          <a:prstGeom prst="rect">
            <a:avLst/>
          </a:prstGeom>
          <a:noFill/>
        </p:spPr>
        <p:txBody>
          <a:bodyPr wrap="square">
            <a:spAutoFit/>
          </a:bodyPr>
          <a:lstStyle/>
          <a:p>
            <a:pPr algn="ctr"/>
            <a:r>
              <a:rPr lang="fr-FR" sz="1400" i="1" dirty="0">
                <a:solidFill>
                  <a:schemeClr val="bg1"/>
                </a:solidFill>
                <a:latin typeface="Calibri" panose="020F0502020204030204" pitchFamily="34" charset="0"/>
                <a:cs typeface="Calibri" panose="020F0502020204030204" pitchFamily="34" charset="0"/>
              </a:rPr>
              <a:t>2’37’’</a:t>
            </a:r>
            <a:endParaRPr lang="fr-FR" sz="1400" i="1" dirty="0">
              <a:solidFill>
                <a:schemeClr val="bg1"/>
              </a:solidFill>
            </a:endParaRPr>
          </a:p>
        </p:txBody>
      </p:sp>
      <p:grpSp>
        <p:nvGrpSpPr>
          <p:cNvPr id="27" name="Groupe 26">
            <a:extLst>
              <a:ext uri="{FF2B5EF4-FFF2-40B4-BE49-F238E27FC236}">
                <a16:creationId xmlns:a16="http://schemas.microsoft.com/office/drawing/2014/main" id="{D34F7F41-AAD4-64E6-10FF-79C5932B090E}"/>
              </a:ext>
            </a:extLst>
          </p:cNvPr>
          <p:cNvGrpSpPr/>
          <p:nvPr/>
        </p:nvGrpSpPr>
        <p:grpSpPr>
          <a:xfrm>
            <a:off x="167305" y="4038062"/>
            <a:ext cx="1337477" cy="685707"/>
            <a:chOff x="2139696" y="833290"/>
            <a:chExt cx="1587358" cy="813818"/>
          </a:xfrm>
        </p:grpSpPr>
        <p:pic>
          <p:nvPicPr>
            <p:cNvPr id="13" name="Image 12">
              <a:hlinkClick r:id="rId8"/>
              <a:extLst>
                <a:ext uri="{FF2B5EF4-FFF2-40B4-BE49-F238E27FC236}">
                  <a16:creationId xmlns:a16="http://schemas.microsoft.com/office/drawing/2014/main" id="{26BB9416-2027-D8D0-1944-076B8AF4A1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8579" y="846119"/>
              <a:ext cx="1028709" cy="769671"/>
            </a:xfrm>
            <a:prstGeom prst="rect">
              <a:avLst/>
            </a:prstGeom>
          </p:spPr>
        </p:pic>
        <p:pic>
          <p:nvPicPr>
            <p:cNvPr id="8" name="Image 7">
              <a:hlinkClick r:id="rId8"/>
              <a:extLst>
                <a:ext uri="{FF2B5EF4-FFF2-40B4-BE49-F238E27FC236}">
                  <a16:creationId xmlns:a16="http://schemas.microsoft.com/office/drawing/2014/main" id="{0654C6BB-61A5-AF21-5303-E9723AB7E4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9696" y="833290"/>
              <a:ext cx="1587358" cy="813818"/>
            </a:xfrm>
            <a:prstGeom prst="rect">
              <a:avLst/>
            </a:prstGeom>
          </p:spPr>
        </p:pic>
      </p:grpSp>
      <p:pic>
        <p:nvPicPr>
          <p:cNvPr id="18" name="Image 17">
            <a:hlinkClick r:id="rId10"/>
            <a:extLst>
              <a:ext uri="{FF2B5EF4-FFF2-40B4-BE49-F238E27FC236}">
                <a16:creationId xmlns:a16="http://schemas.microsoft.com/office/drawing/2014/main" id="{6534DE7A-9128-FBB9-4B0C-519325DD7C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19699" y="2504209"/>
            <a:ext cx="336477" cy="336477"/>
          </a:xfrm>
          <a:prstGeom prst="rect">
            <a:avLst/>
          </a:prstGeom>
        </p:spPr>
      </p:pic>
      <p:sp>
        <p:nvSpPr>
          <p:cNvPr id="19" name="ZoneTexte 18">
            <a:extLst>
              <a:ext uri="{FF2B5EF4-FFF2-40B4-BE49-F238E27FC236}">
                <a16:creationId xmlns:a16="http://schemas.microsoft.com/office/drawing/2014/main" id="{FFEECA0E-0DD3-CB68-4919-A21B1A59E52F}"/>
              </a:ext>
            </a:extLst>
          </p:cNvPr>
          <p:cNvSpPr txBox="1"/>
          <p:nvPr/>
        </p:nvSpPr>
        <p:spPr>
          <a:xfrm>
            <a:off x="4143567" y="1018936"/>
            <a:ext cx="3482918" cy="892552"/>
          </a:xfrm>
          <a:prstGeom prst="rect">
            <a:avLst/>
          </a:prstGeom>
          <a:noFill/>
        </p:spPr>
        <p:txBody>
          <a:bodyPr wrap="square">
            <a:spAutoFit/>
          </a:bodyPr>
          <a:lstStyle/>
          <a:p>
            <a:pPr algn="just"/>
            <a:r>
              <a:rPr lang="fr-FR" sz="1300" i="1" dirty="0">
                <a:latin typeface="Calibri" panose="020F0502020204030204" pitchFamily="34" charset="0"/>
                <a:ea typeface="Calibri" panose="020F0502020204030204" pitchFamily="34" charset="0"/>
                <a:cs typeface="Times New Roman" panose="02020603050405020304" pitchFamily="18" charset="0"/>
              </a:rPr>
              <a:t>Gabe POLSKY, documentariste, met en évidence la réussite, par le moyen de l’excellence autour de l’exemple de grands sportifs. Mais il donne à l’excellence, une portée bien plus universelle.</a:t>
            </a:r>
          </a:p>
        </p:txBody>
      </p:sp>
      <p:sp>
        <p:nvSpPr>
          <p:cNvPr id="6" name="ZoneTexte 5">
            <a:extLst>
              <a:ext uri="{FF2B5EF4-FFF2-40B4-BE49-F238E27FC236}">
                <a16:creationId xmlns:a16="http://schemas.microsoft.com/office/drawing/2014/main" id="{7848C9F0-2D3E-A38F-D15A-C7AB863A282E}"/>
              </a:ext>
            </a:extLst>
          </p:cNvPr>
          <p:cNvSpPr txBox="1"/>
          <p:nvPr/>
        </p:nvSpPr>
        <p:spPr>
          <a:xfrm>
            <a:off x="7857101" y="1014721"/>
            <a:ext cx="4064132"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29 )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14</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Pourquoi le Carpe diem est-il fondamental à toute vie bien constituée ?</a:t>
            </a:r>
          </a:p>
        </p:txBody>
      </p:sp>
      <p:sp>
        <p:nvSpPr>
          <p:cNvPr id="20" name="ZoneTexte 19">
            <a:extLst>
              <a:ext uri="{FF2B5EF4-FFF2-40B4-BE49-F238E27FC236}">
                <a16:creationId xmlns:a16="http://schemas.microsoft.com/office/drawing/2014/main" id="{61593A42-FDD9-3DFB-6AD0-CC726AD79DD2}"/>
              </a:ext>
            </a:extLst>
          </p:cNvPr>
          <p:cNvSpPr txBox="1"/>
          <p:nvPr/>
        </p:nvSpPr>
        <p:spPr>
          <a:xfrm>
            <a:off x="7857101" y="1599496"/>
            <a:ext cx="4266609" cy="1569660"/>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Une vie passe très vite sans que l’on sache combien de temps il nous reste avant la fin.</a:t>
            </a:r>
          </a:p>
          <a:p>
            <a:r>
              <a:rPr lang="fr-FR" sz="1600" i="1" dirty="0">
                <a:solidFill>
                  <a:srgbClr val="FFFF00"/>
                </a:solidFill>
                <a:latin typeface="Calibri" panose="020F0502020204030204" pitchFamily="34" charset="0"/>
                <a:cs typeface="Calibri" panose="020F0502020204030204" pitchFamily="34" charset="0"/>
              </a:rPr>
              <a:t>Carpe diem</a:t>
            </a:r>
            <a:r>
              <a:rPr lang="fr-FR" sz="1600" dirty="0">
                <a:solidFill>
                  <a:srgbClr val="FFFF00"/>
                </a:solidFill>
                <a:latin typeface="Calibri" panose="020F0502020204030204" pitchFamily="34" charset="0"/>
                <a:cs typeface="Calibri" panose="020F0502020204030204" pitchFamily="34" charset="0"/>
              </a:rPr>
              <a:t>, « cueillir le jour présent » est une bonne philosophie de vie qui doit nous faire profiter de chaque moment, de positiver chaque moment.</a:t>
            </a:r>
          </a:p>
        </p:txBody>
      </p:sp>
      <p:sp>
        <p:nvSpPr>
          <p:cNvPr id="21" name="ZoneTexte 20">
            <a:extLst>
              <a:ext uri="{FF2B5EF4-FFF2-40B4-BE49-F238E27FC236}">
                <a16:creationId xmlns:a16="http://schemas.microsoft.com/office/drawing/2014/main" id="{53951A9E-65D2-783B-19D9-37D608905FB2}"/>
              </a:ext>
            </a:extLst>
          </p:cNvPr>
          <p:cNvSpPr txBox="1"/>
          <p:nvPr/>
        </p:nvSpPr>
        <p:spPr>
          <a:xfrm>
            <a:off x="7857101" y="3238084"/>
            <a:ext cx="4064132" cy="1077218"/>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30 )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14</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D’après le documentaire, au-delà du </a:t>
            </a:r>
            <a:r>
              <a:rPr lang="fr-FR" sz="1600" i="1" dirty="0">
                <a:latin typeface="Calibri" panose="020F0502020204030204" pitchFamily="34" charset="0"/>
                <a:cs typeface="Calibri" panose="020F0502020204030204" pitchFamily="34" charset="0"/>
              </a:rPr>
              <a:t>Carpe diem</a:t>
            </a:r>
            <a:r>
              <a:rPr lang="fr-FR" sz="1600" dirty="0">
                <a:latin typeface="Calibri" panose="020F0502020204030204" pitchFamily="34" charset="0"/>
                <a:cs typeface="Calibri" panose="020F0502020204030204" pitchFamily="34" charset="0"/>
              </a:rPr>
              <a:t>, qu’est-ce qui pourrait nous permettre de nous réaliser pleinement à l’échelle d’une vie ?</a:t>
            </a:r>
          </a:p>
        </p:txBody>
      </p:sp>
      <p:sp>
        <p:nvSpPr>
          <p:cNvPr id="22" name="ZoneTexte 21">
            <a:extLst>
              <a:ext uri="{FF2B5EF4-FFF2-40B4-BE49-F238E27FC236}">
                <a16:creationId xmlns:a16="http://schemas.microsoft.com/office/drawing/2014/main" id="{65C8BF46-C2B4-B236-CF04-778AAD6D385E}"/>
              </a:ext>
            </a:extLst>
          </p:cNvPr>
          <p:cNvSpPr txBox="1"/>
          <p:nvPr/>
        </p:nvSpPr>
        <p:spPr>
          <a:xfrm>
            <a:off x="7857101" y="4315302"/>
            <a:ext cx="4334899" cy="1569660"/>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Quel que soit le domaine, l’homme (ou la femme) doit développer son </a:t>
            </a:r>
            <a:r>
              <a:rPr lang="fr-FR" sz="1600" b="1" dirty="0">
                <a:solidFill>
                  <a:srgbClr val="FFFF00"/>
                </a:solidFill>
                <a:latin typeface="Calibri" panose="020F0502020204030204" pitchFamily="34" charset="0"/>
                <a:cs typeface="Calibri" panose="020F0502020204030204" pitchFamily="34" charset="0"/>
              </a:rPr>
              <a:t>esprit créatif</a:t>
            </a:r>
            <a:r>
              <a:rPr lang="fr-FR" sz="1600" dirty="0">
                <a:solidFill>
                  <a:srgbClr val="FFFF00"/>
                </a:solidFill>
                <a:latin typeface="Calibri" panose="020F0502020204030204" pitchFamily="34" charset="0"/>
                <a:cs typeface="Calibri" panose="020F0502020204030204" pitchFamily="34" charset="0"/>
              </a:rPr>
              <a:t> . Il faut aussi </a:t>
            </a:r>
            <a:r>
              <a:rPr lang="fr-FR" sz="1600" b="1" dirty="0">
                <a:solidFill>
                  <a:srgbClr val="FFFF00"/>
                </a:solidFill>
                <a:latin typeface="Calibri" panose="020F0502020204030204" pitchFamily="34" charset="0"/>
                <a:cs typeface="Calibri" panose="020F0502020204030204" pitchFamily="34" charset="0"/>
              </a:rPr>
              <a:t>rechercher l’excellence</a:t>
            </a:r>
            <a:r>
              <a:rPr lang="fr-FR" sz="1600" dirty="0">
                <a:solidFill>
                  <a:srgbClr val="FFFF00"/>
                </a:solidFill>
                <a:latin typeface="Calibri" panose="020F0502020204030204" pitchFamily="34" charset="0"/>
                <a:cs typeface="Calibri" panose="020F0502020204030204" pitchFamily="34" charset="0"/>
              </a:rPr>
              <a:t> comme moteur de vie pour </a:t>
            </a:r>
            <a:r>
              <a:rPr lang="fr-FR" sz="1600" b="1" dirty="0">
                <a:solidFill>
                  <a:srgbClr val="FFFF00"/>
                </a:solidFill>
                <a:latin typeface="Calibri" panose="020F0502020204030204" pitchFamily="34" charset="0"/>
                <a:cs typeface="Calibri" panose="020F0502020204030204" pitchFamily="34" charset="0"/>
              </a:rPr>
              <a:t>tenter de réaliser ses rêves</a:t>
            </a:r>
            <a:r>
              <a:rPr lang="fr-FR" sz="1600" dirty="0">
                <a:solidFill>
                  <a:srgbClr val="FFFF00"/>
                </a:solidFill>
                <a:latin typeface="Calibri" panose="020F0502020204030204" pitchFamily="34" charset="0"/>
                <a:cs typeface="Calibri" panose="020F0502020204030204" pitchFamily="34" charset="0"/>
              </a:rPr>
              <a:t>, seule vraie source de satisfaction et </a:t>
            </a:r>
            <a:r>
              <a:rPr lang="fr-FR" sz="1600" b="1" dirty="0">
                <a:solidFill>
                  <a:srgbClr val="FFFF00"/>
                </a:solidFill>
                <a:latin typeface="Calibri" panose="020F0502020204030204" pitchFamily="34" charset="0"/>
                <a:cs typeface="Calibri" panose="020F0502020204030204" pitchFamily="34" charset="0"/>
              </a:rPr>
              <a:t>ne pas céder au conformisme</a:t>
            </a:r>
            <a:r>
              <a:rPr lang="fr-FR" sz="1600" dirty="0">
                <a:solidFill>
                  <a:srgbClr val="FFFF00"/>
                </a:solidFill>
                <a:latin typeface="Calibri" panose="020F0502020204030204" pitchFamily="34" charset="0"/>
                <a:cs typeface="Calibri" panose="020F0502020204030204" pitchFamily="34" charset="0"/>
              </a:rPr>
              <a:t>. </a:t>
            </a:r>
          </a:p>
        </p:txBody>
      </p:sp>
      <p:sp>
        <p:nvSpPr>
          <p:cNvPr id="24" name="ZoneTexte 23">
            <a:extLst>
              <a:ext uri="{FF2B5EF4-FFF2-40B4-BE49-F238E27FC236}">
                <a16:creationId xmlns:a16="http://schemas.microsoft.com/office/drawing/2014/main" id="{4F42BB30-FB64-B835-D9A5-921CEC09460A}"/>
              </a:ext>
            </a:extLst>
          </p:cNvPr>
          <p:cNvSpPr txBox="1"/>
          <p:nvPr/>
        </p:nvSpPr>
        <p:spPr>
          <a:xfrm>
            <a:off x="7640554" y="5948736"/>
            <a:ext cx="4497225" cy="507831"/>
          </a:xfrm>
          <a:prstGeom prst="rect">
            <a:avLst/>
          </a:prstGeom>
          <a:noFill/>
        </p:spPr>
        <p:txBody>
          <a:bodyPr wrap="square">
            <a:spAutoFit/>
          </a:bodyPr>
          <a:lstStyle/>
          <a:p>
            <a:r>
              <a:rPr lang="fr-FR" sz="1400" b="1" dirty="0">
                <a:solidFill>
                  <a:schemeClr val="bg1"/>
                </a:solidFill>
                <a:highlight>
                  <a:srgbClr val="FFFF00"/>
                </a:highlight>
                <a:latin typeface="Calibri" panose="020F0502020204030204" pitchFamily="34" charset="0"/>
                <a:cs typeface="Calibri" panose="020F0502020204030204" pitchFamily="34" charset="0"/>
              </a:rPr>
              <a:t>CONFORMISME :</a:t>
            </a:r>
            <a:r>
              <a:rPr lang="fr-FR" sz="1400" dirty="0">
                <a:solidFill>
                  <a:schemeClr val="bg1"/>
                </a:solidFill>
                <a:latin typeface="Calibri" panose="020F0502020204030204" pitchFamily="34" charset="0"/>
                <a:cs typeface="Calibri" panose="020F0502020204030204" pitchFamily="34" charset="0"/>
              </a:rPr>
              <a:t> </a:t>
            </a:r>
            <a:r>
              <a:rPr lang="fr-FR" sz="1300" dirty="0">
                <a:solidFill>
                  <a:schemeClr val="bg1"/>
                </a:solidFill>
                <a:latin typeface="Calibri" panose="020F0502020204030204" pitchFamily="34" charset="0"/>
                <a:cs typeface="Calibri" panose="020F0502020204030204" pitchFamily="34" charset="0"/>
              </a:rPr>
              <a:t>Fait de se conformer aux normes, aux usages (traditionalisme) dans une attitude passive, non critique.</a:t>
            </a:r>
          </a:p>
        </p:txBody>
      </p:sp>
      <p:grpSp>
        <p:nvGrpSpPr>
          <p:cNvPr id="31" name="Groupe 30">
            <a:extLst>
              <a:ext uri="{FF2B5EF4-FFF2-40B4-BE49-F238E27FC236}">
                <a16:creationId xmlns:a16="http://schemas.microsoft.com/office/drawing/2014/main" id="{DE6E50D4-0F53-D092-27C6-B1A75B1BD156}"/>
              </a:ext>
            </a:extLst>
          </p:cNvPr>
          <p:cNvGrpSpPr/>
          <p:nvPr/>
        </p:nvGrpSpPr>
        <p:grpSpPr>
          <a:xfrm>
            <a:off x="7750200" y="6430245"/>
            <a:ext cx="1913687" cy="360000"/>
            <a:chOff x="7750200" y="6430245"/>
            <a:chExt cx="1913687" cy="360000"/>
          </a:xfrm>
        </p:grpSpPr>
        <p:sp>
          <p:nvSpPr>
            <p:cNvPr id="28" name="ZoneTexte 27">
              <a:extLst>
                <a:ext uri="{FF2B5EF4-FFF2-40B4-BE49-F238E27FC236}">
                  <a16:creationId xmlns:a16="http://schemas.microsoft.com/office/drawing/2014/main" id="{8E6CE2F9-05AC-B891-4223-DC7115254CC4}"/>
                </a:ext>
              </a:extLst>
            </p:cNvPr>
            <p:cNvSpPr txBox="1"/>
            <p:nvPr/>
          </p:nvSpPr>
          <p:spPr>
            <a:xfrm>
              <a:off x="7750200" y="6430245"/>
              <a:ext cx="1913687" cy="360000"/>
            </a:xfrm>
            <a:prstGeom prst="rect">
              <a:avLst/>
            </a:prstGeom>
            <a:noFill/>
            <a:ln w="19050">
              <a:solidFill>
                <a:srgbClr val="7030A0"/>
              </a:solidFill>
            </a:ln>
          </p:spPr>
          <p:txBody>
            <a:bodyPr wrap="square">
              <a:spAutoFit/>
            </a:bodyPr>
            <a:lstStyle/>
            <a:p>
              <a:r>
                <a:rPr lang="fr-FR" sz="1400" b="1" dirty="0">
                  <a:solidFill>
                    <a:schemeClr val="bg1"/>
                  </a:solidFill>
                  <a:latin typeface="Calibri" panose="020F0502020204030204" pitchFamily="34" charset="0"/>
                  <a:cs typeface="Calibri" panose="020F0502020204030204" pitchFamily="34" charset="0"/>
                </a:rPr>
                <a:t>Expérience de Ash</a:t>
              </a:r>
              <a:endParaRPr lang="fr-FR" sz="1400" b="1" dirty="0"/>
            </a:p>
          </p:txBody>
        </p:sp>
        <p:pic>
          <p:nvPicPr>
            <p:cNvPr id="25" name="Image 24">
              <a:hlinkClick r:id="rId12"/>
              <a:extLst>
                <a:ext uri="{FF2B5EF4-FFF2-40B4-BE49-F238E27FC236}">
                  <a16:creationId xmlns:a16="http://schemas.microsoft.com/office/drawing/2014/main" id="{FC90AB5E-B8BA-FC56-F8E9-D07AB4B2A1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56105" y="6430245"/>
              <a:ext cx="336477" cy="336477"/>
            </a:xfrm>
            <a:prstGeom prst="rect">
              <a:avLst/>
            </a:prstGeom>
          </p:spPr>
        </p:pic>
      </p:grpSp>
      <p:pic>
        <p:nvPicPr>
          <p:cNvPr id="23" name="Image 22">
            <a:hlinkClick r:id="rId13"/>
            <a:extLst>
              <a:ext uri="{FF2B5EF4-FFF2-40B4-BE49-F238E27FC236}">
                <a16:creationId xmlns:a16="http://schemas.microsoft.com/office/drawing/2014/main" id="{21602C69-D92A-0DD1-94B4-E133C8C52C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29984" y="6377046"/>
            <a:ext cx="395736" cy="377268"/>
          </a:xfrm>
          <a:prstGeom prst="rect">
            <a:avLst/>
          </a:prstGeom>
        </p:spPr>
      </p:pic>
      <p:sp>
        <p:nvSpPr>
          <p:cNvPr id="30" name="ZoneTexte 29">
            <a:extLst>
              <a:ext uri="{FF2B5EF4-FFF2-40B4-BE49-F238E27FC236}">
                <a16:creationId xmlns:a16="http://schemas.microsoft.com/office/drawing/2014/main" id="{32BBE136-E88A-67A3-42B0-B83D03025B17}"/>
              </a:ext>
            </a:extLst>
          </p:cNvPr>
          <p:cNvSpPr txBox="1"/>
          <p:nvPr/>
        </p:nvSpPr>
        <p:spPr>
          <a:xfrm>
            <a:off x="10024550" y="6449431"/>
            <a:ext cx="1684385" cy="276999"/>
          </a:xfrm>
          <a:prstGeom prst="rect">
            <a:avLst/>
          </a:prstGeom>
          <a:noFill/>
        </p:spPr>
        <p:txBody>
          <a:bodyPr wrap="square">
            <a:spAutoFit/>
          </a:bodyPr>
          <a:lstStyle/>
          <a:p>
            <a:r>
              <a:rPr lang="fr-FR" sz="1200" i="1" dirty="0">
                <a:latin typeface="Calibri" panose="020F0502020204030204" pitchFamily="34" charset="0"/>
                <a:cs typeface="Calibri" panose="020F0502020204030204" pitchFamily="34" charset="0"/>
              </a:rPr>
              <a:t>La Mauvaise réputation</a:t>
            </a:r>
            <a:endParaRPr lang="fr-FR" sz="1200" i="1" dirty="0"/>
          </a:p>
        </p:txBody>
      </p:sp>
    </p:spTree>
    <p:extLst>
      <p:ext uri="{BB962C8B-B14F-4D97-AF65-F5344CB8AC3E}">
        <p14:creationId xmlns:p14="http://schemas.microsoft.com/office/powerpoint/2010/main" val="249561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1+#ppt_h/2"/>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1000"/>
                                        <p:tgtEl>
                                          <p:spTgt spid="24"/>
                                        </p:tgtEl>
                                      </p:cBhvr>
                                    </p:animEffect>
                                    <p:anim calcmode="lin" valueType="num">
                                      <p:cBhvr>
                                        <p:cTn id="82" dur="1000" fill="hold"/>
                                        <p:tgtEl>
                                          <p:spTgt spid="24"/>
                                        </p:tgtEl>
                                        <p:attrNameLst>
                                          <p:attrName>ppt_x</p:attrName>
                                        </p:attrNameLst>
                                      </p:cBhvr>
                                      <p:tavLst>
                                        <p:tav tm="0">
                                          <p:val>
                                            <p:strVal val="#ppt_x"/>
                                          </p:val>
                                        </p:tav>
                                        <p:tav tm="100000">
                                          <p:val>
                                            <p:strVal val="#ppt_x"/>
                                          </p:val>
                                        </p:tav>
                                      </p:tavLst>
                                    </p:anim>
                                    <p:anim calcmode="lin" valueType="num">
                                      <p:cBhvr>
                                        <p:cTn id="83" dur="1000" fill="hold"/>
                                        <p:tgtEl>
                                          <p:spTgt spid="24"/>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1000"/>
                                        <p:tgtEl>
                                          <p:spTgt spid="31"/>
                                        </p:tgtEl>
                                      </p:cBhvr>
                                    </p:animEffect>
                                    <p:anim calcmode="lin" valueType="num">
                                      <p:cBhvr>
                                        <p:cTn id="87" dur="1000" fill="hold"/>
                                        <p:tgtEl>
                                          <p:spTgt spid="31"/>
                                        </p:tgtEl>
                                        <p:attrNameLst>
                                          <p:attrName>ppt_x</p:attrName>
                                        </p:attrNameLst>
                                      </p:cBhvr>
                                      <p:tavLst>
                                        <p:tav tm="0">
                                          <p:val>
                                            <p:strVal val="#ppt_x"/>
                                          </p:val>
                                        </p:tav>
                                        <p:tav tm="100000">
                                          <p:val>
                                            <p:strVal val="#ppt_x"/>
                                          </p:val>
                                        </p:tav>
                                      </p:tavLst>
                                    </p:anim>
                                    <p:anim calcmode="lin" valueType="num">
                                      <p:cBhvr>
                                        <p:cTn id="88" dur="1000" fill="hold"/>
                                        <p:tgtEl>
                                          <p:spTgt spid="31"/>
                                        </p:tgtEl>
                                        <p:attrNameLst>
                                          <p:attrName>ppt_y</p:attrName>
                                        </p:attrNameLst>
                                      </p:cBhvr>
                                      <p:tavLst>
                                        <p:tav tm="0">
                                          <p:val>
                                            <p:strVal val="#ppt_y+.1"/>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9" grpId="0"/>
      <p:bldP spid="19" grpId="0"/>
      <p:bldP spid="6" grpId="0"/>
      <p:bldP spid="20" grpId="0"/>
      <p:bldP spid="21" grpId="0"/>
      <p:bldP spid="22"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3457B494-0F53-4B6B-9630-346C1DF4A083}"/>
              </a:ext>
            </a:extLst>
          </p:cNvPr>
          <p:cNvSpPr txBox="1"/>
          <p:nvPr/>
        </p:nvSpPr>
        <p:spPr>
          <a:xfrm>
            <a:off x="75339" y="2368365"/>
            <a:ext cx="1559336" cy="307777"/>
          </a:xfrm>
          <a:prstGeom prst="rect">
            <a:avLst/>
          </a:prstGeom>
          <a:noFill/>
        </p:spPr>
        <p:txBody>
          <a:bodyPr wrap="square">
            <a:spAutoFit/>
          </a:bodyPr>
          <a:lstStyle/>
          <a:p>
            <a:pPr algn="ctr"/>
            <a:r>
              <a:rPr lang="fr-FR" sz="1400" b="1" dirty="0"/>
              <a:t>Jules VALLÈS</a:t>
            </a:r>
          </a:p>
        </p:txBody>
      </p:sp>
      <p:sp>
        <p:nvSpPr>
          <p:cNvPr id="5" name="ZoneTexte 4">
            <a:extLst>
              <a:ext uri="{FF2B5EF4-FFF2-40B4-BE49-F238E27FC236}">
                <a16:creationId xmlns:a16="http://schemas.microsoft.com/office/drawing/2014/main" id="{59E98A4A-59D6-42FE-A2B8-FF2BB5AE48BE}"/>
              </a:ext>
            </a:extLst>
          </p:cNvPr>
          <p:cNvSpPr txBox="1"/>
          <p:nvPr/>
        </p:nvSpPr>
        <p:spPr>
          <a:xfrm>
            <a:off x="1817370" y="985002"/>
            <a:ext cx="1787669" cy="369332"/>
          </a:xfrm>
          <a:prstGeom prst="rect">
            <a:avLst/>
          </a:prstGeom>
          <a:noFill/>
        </p:spPr>
        <p:txBody>
          <a:bodyPr wrap="none" rtlCol="0">
            <a:spAutoFit/>
          </a:bodyPr>
          <a:lstStyle/>
          <a:p>
            <a:r>
              <a:rPr lang="fr-FR" b="1" dirty="0">
                <a:solidFill>
                  <a:srgbClr val="FF0000"/>
                </a:solidFill>
              </a:rPr>
              <a:t>DOCUMENT 15</a:t>
            </a:r>
          </a:p>
        </p:txBody>
      </p:sp>
      <p:sp>
        <p:nvSpPr>
          <p:cNvPr id="20" name="ZoneTexte 19">
            <a:extLst>
              <a:ext uri="{FF2B5EF4-FFF2-40B4-BE49-F238E27FC236}">
                <a16:creationId xmlns:a16="http://schemas.microsoft.com/office/drawing/2014/main" id="{74C4BD7F-6DB5-F382-C52C-9328D29631C0}"/>
              </a:ext>
            </a:extLst>
          </p:cNvPr>
          <p:cNvSpPr txBox="1"/>
          <p:nvPr/>
        </p:nvSpPr>
        <p:spPr>
          <a:xfrm>
            <a:off x="1811045" y="2011770"/>
            <a:ext cx="8088638" cy="4678204"/>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Je vais d'un pupitre à l'autre : ils sont vides – on doit nettoyer la place, et les élèves ont déménagé.</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Rien, une règle, des plumes rouillées, un bout de ficelle, un petit jeu de dames, le cadavre d'un lézard, une agate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2</a:t>
            </a:r>
            <a:r>
              <a:rPr lang="fr-FR" sz="1300" dirty="0">
                <a:latin typeface="Calibri" panose="020F0502020204030204" pitchFamily="34" charset="0"/>
                <a:ea typeface="Calibri" panose="020F0502020204030204" pitchFamily="34" charset="0"/>
                <a:cs typeface="Times New Roman" panose="02020603050405020304" pitchFamily="18" charset="0"/>
              </a:rPr>
              <a:t> perdue.</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Dans une fente, un livre : j'en vois le dos, je m'écorche les ongles à essayer de le retirer. Enfin, avec l'aide de la règle, en cassant un pupitre, j'y arrive ; je tiens le volume et je regarde le titre : ROBINSON CRUSOÉ</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Il est nuit.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Je m'en aperçois tout d'un coup. Combien y a-t-il de temps que je suis dans ce livre ? Quelle heure est-il ? Je ne sais pas, mais voyons si je puis lire encore ! Je frotte mes yeux, je tends mon regard, les lettres s'effacent, les lignes se mêlent, je saisis encore le coin d'un mot, puis plus rien.</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J'ai le cou brisé, la nuque qui me fait mal, la poitrine creuse ; je suis resté penché sur les chapitres sans lever la tête, sans entendre rien, dévoré par la curiosité, collé aux flancs de Robinson, pris d'une émotion immense, remué jusqu'au fond de la cervelle et jusqu'au fond du cœur ; et en ce moment où la lune montre là-bas un bout de corne, je fais passer dans le ciel tous les oiseaux de l'île, et je vois se profiler la tête longue d'un peuplier comme le mât du navire de Crusoé ! Je peuple l'espace vide de mes pensées, tout comme il peuplait l'horizon de ses craintes ; debout contre cette fenêtre, je rêve à l'éternelle solitude et je me demande où je ferai pousser du pain…</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La faim me vient : j'ai très faim.</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Vais-je être réduit à manger ces rats que j'entends dans la cale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4</a:t>
            </a:r>
            <a:r>
              <a:rPr lang="fr-FR" sz="1300" dirty="0">
                <a:latin typeface="Calibri" panose="020F0502020204030204" pitchFamily="34" charset="0"/>
                <a:ea typeface="Calibri" panose="020F0502020204030204" pitchFamily="34" charset="0"/>
                <a:cs typeface="Times New Roman" panose="02020603050405020304" pitchFamily="18" charset="0"/>
              </a:rPr>
              <a:t> de l'étude ? Comment faire du feu ? J'ai soif aussi. Pas de bananes ! Ah ! lui, il avait des limons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5</a:t>
            </a:r>
            <a:r>
              <a:rPr lang="fr-FR" sz="1300" dirty="0">
                <a:latin typeface="Calibri" panose="020F0502020204030204" pitchFamily="34" charset="0"/>
                <a:ea typeface="Calibri" panose="020F0502020204030204" pitchFamily="34" charset="0"/>
                <a:cs typeface="Times New Roman" panose="02020603050405020304" pitchFamily="18" charset="0"/>
              </a:rPr>
              <a:t> frais ! Justement j'adore la limonade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Clic, clac ! on farfouille dans la serrure.</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Est-ce Vendredi ? Sont-ce des sauvages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C'est le petit pion qui s'est souvenu, en se levant, qu'il m'avait oublié, et qui vient voir si j'ai été dévoré par les rats, ou si c'est moi qui les ai mangés.</a:t>
            </a:r>
          </a:p>
          <a:p>
            <a:pPr indent="177800" algn="r"/>
            <a:r>
              <a:rPr lang="fr-FR" sz="1200" dirty="0">
                <a:latin typeface="Calibri" panose="020F0502020204030204" pitchFamily="34" charset="0"/>
                <a:ea typeface="Calibri" panose="020F0502020204030204" pitchFamily="34" charset="0"/>
                <a:cs typeface="Times New Roman" panose="02020603050405020304" pitchFamily="18" charset="0"/>
              </a:rPr>
              <a:t>Jules VALLÈS,  </a:t>
            </a:r>
            <a:r>
              <a:rPr lang="fr-FR" sz="1200" i="1" dirty="0">
                <a:latin typeface="Calibri" panose="020F0502020204030204" pitchFamily="34" charset="0"/>
                <a:ea typeface="Calibri" panose="020F0502020204030204" pitchFamily="34" charset="0"/>
                <a:cs typeface="Times New Roman" panose="02020603050405020304" pitchFamily="18" charset="0"/>
              </a:rPr>
              <a:t>L’Enfant</a:t>
            </a:r>
            <a:r>
              <a:rPr lang="fr-FR" sz="1200" dirty="0">
                <a:latin typeface="Calibri" panose="020F0502020204030204" pitchFamily="34" charset="0"/>
                <a:ea typeface="Calibri" panose="020F0502020204030204" pitchFamily="34" charset="0"/>
                <a:cs typeface="Times New Roman" panose="02020603050405020304" pitchFamily="18" charset="0"/>
              </a:rPr>
              <a:t>, Éditions Charpentier, 1879.</a:t>
            </a:r>
            <a:endParaRPr lang="fr-FR" sz="1200" i="1" dirty="0">
              <a:latin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8ECA75F8-CA4A-DDDC-9FE3-6C854482D92E}"/>
              </a:ext>
            </a:extLst>
          </p:cNvPr>
          <p:cNvSpPr txBox="1"/>
          <p:nvPr/>
        </p:nvSpPr>
        <p:spPr>
          <a:xfrm>
            <a:off x="9991450" y="1034927"/>
            <a:ext cx="2200550" cy="3231654"/>
          </a:xfrm>
          <a:prstGeom prst="rect">
            <a:avLst/>
          </a:prstGeom>
          <a:noFill/>
        </p:spPr>
        <p:txBody>
          <a:bodyPr wrap="square">
            <a:spAutoFit/>
          </a:bodyPr>
          <a:lstStyle/>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200" b="1" cap="all" dirty="0">
                <a:latin typeface="Calibri" panose="020F0502020204030204" pitchFamily="34" charset="0"/>
                <a:ea typeface="Calibri" panose="020F0502020204030204" pitchFamily="34" charset="0"/>
                <a:cs typeface="Times New Roman" panose="02020603050405020304" pitchFamily="18" charset="0"/>
              </a:rPr>
              <a:t>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PENSIONNAT :</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br>
              <a:rPr lang="fr-FR" sz="1200" dirty="0">
                <a:effectLst/>
                <a:latin typeface="Calibri" panose="020F0502020204030204" pitchFamily="34" charset="0"/>
                <a:ea typeface="Calibri" panose="020F0502020204030204" pitchFamily="34" charset="0"/>
                <a:cs typeface="Times New Roman" panose="02020603050405020304" pitchFamily="18" charset="0"/>
              </a:rPr>
            </a:br>
            <a:r>
              <a:rPr lang="fr-FR" sz="1200" dirty="0">
                <a:latin typeface="Calibri" panose="020F0502020204030204" pitchFamily="34" charset="0"/>
                <a:ea typeface="Calibri" panose="020F0502020204030204" pitchFamily="34" charset="0"/>
                <a:cs typeface="Times New Roman" panose="02020603050405020304" pitchFamily="18" charset="0"/>
              </a:rPr>
              <a:t>Établissement d'enseignement où tous les élèves sont logés et nourris sur place.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AGATE :</a:t>
            </a:r>
            <a:r>
              <a:rPr lang="fr-FR" sz="1200" dirty="0">
                <a:effectLst/>
                <a:latin typeface="Calibri" panose="020F0502020204030204" pitchFamily="34" charset="0"/>
                <a:ea typeface="Calibri" panose="020F0502020204030204" pitchFamily="34" charset="0"/>
                <a:cs typeface="Times New Roman" panose="02020603050405020304" pitchFamily="18" charset="0"/>
              </a:rPr>
              <a:t> bille en verre marbré.</a:t>
            </a: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ROBINSON CRUSOÉ :</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br>
              <a:rPr lang="fr-FR" sz="1200" dirty="0">
                <a:effectLst/>
                <a:latin typeface="Calibri" panose="020F0502020204030204" pitchFamily="34" charset="0"/>
                <a:ea typeface="Calibri" panose="020F0502020204030204" pitchFamily="34" charset="0"/>
                <a:cs typeface="Times New Roman" panose="02020603050405020304" pitchFamily="18" charset="0"/>
              </a:rPr>
            </a:br>
            <a:r>
              <a:rPr lang="fr-FR" sz="1200" dirty="0">
                <a:latin typeface="Calibri" panose="020F0502020204030204" pitchFamily="34" charset="0"/>
                <a:ea typeface="Calibri" panose="020F0502020204030204" pitchFamily="34" charset="0"/>
                <a:cs typeface="Times New Roman" panose="02020603050405020304" pitchFamily="18" charset="0"/>
              </a:rPr>
              <a:t>roman d'aventures anglais de Daniel Defoe, publié en 1719. L'histoire s'inspire librement de la vie d'Alexander Selkirk, marin ayant vécu sur une île inhabitée de l'océan Pacifique, de 1704 à 1709. </a:t>
            </a: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CALE :</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a:latin typeface="Calibri" panose="020F0502020204030204" pitchFamily="34" charset="0"/>
                <a:ea typeface="Calibri" panose="020F0502020204030204" pitchFamily="34" charset="0"/>
                <a:cs typeface="Times New Roman" panose="02020603050405020304" pitchFamily="18" charset="0"/>
              </a:rPr>
              <a:t>Réduit (petit endroit) où l'on enferme les marins punis.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Limons :</a:t>
            </a:r>
            <a:r>
              <a:rPr lang="fr-FR" sz="1200" dirty="0">
                <a:effectLst/>
                <a:latin typeface="Calibri" panose="020F0502020204030204" pitchFamily="34" charset="0"/>
                <a:ea typeface="Calibri" panose="020F0502020204030204" pitchFamily="34" charset="0"/>
                <a:cs typeface="Times New Roman" panose="02020603050405020304" pitchFamily="18" charset="0"/>
              </a:rPr>
              <a:t> citrons.</a:t>
            </a:r>
          </a:p>
        </p:txBody>
      </p:sp>
      <p:pic>
        <p:nvPicPr>
          <p:cNvPr id="15" name="Image 14">
            <a:extLst>
              <a:ext uri="{FF2B5EF4-FFF2-40B4-BE49-F238E27FC236}">
                <a16:creationId xmlns:a16="http://schemas.microsoft.com/office/drawing/2014/main" id="{274229BC-AE2A-E692-C4AE-B71CF1AB63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0918" y="881934"/>
            <a:ext cx="1408179" cy="1408179"/>
          </a:xfrm>
          <a:prstGeom prst="rect">
            <a:avLst/>
          </a:prstGeom>
        </p:spPr>
      </p:pic>
      <p:sp>
        <p:nvSpPr>
          <p:cNvPr id="16" name="ZoneTexte 15">
            <a:extLst>
              <a:ext uri="{FF2B5EF4-FFF2-40B4-BE49-F238E27FC236}">
                <a16:creationId xmlns:a16="http://schemas.microsoft.com/office/drawing/2014/main" id="{9AF4BB59-7362-7E22-E7B6-D9B9F263ABDE}"/>
              </a:ext>
            </a:extLst>
          </p:cNvPr>
          <p:cNvSpPr txBox="1"/>
          <p:nvPr/>
        </p:nvSpPr>
        <p:spPr>
          <a:xfrm>
            <a:off x="188799" y="3063899"/>
            <a:ext cx="1335622"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(1832-1885)</a:t>
            </a:r>
          </a:p>
        </p:txBody>
      </p:sp>
      <p:pic>
        <p:nvPicPr>
          <p:cNvPr id="25" name="Image 24">
            <a:extLst>
              <a:ext uri="{FF2B5EF4-FFF2-40B4-BE49-F238E27FC236}">
                <a16:creationId xmlns:a16="http://schemas.microsoft.com/office/drawing/2014/main" id="{5A4AE686-445F-8620-0A64-9C0082F0BF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98" y="3473260"/>
            <a:ext cx="607418" cy="404087"/>
          </a:xfrm>
          <a:prstGeom prst="rect">
            <a:avLst/>
          </a:prstGeom>
        </p:spPr>
      </p:pic>
      <p:sp>
        <p:nvSpPr>
          <p:cNvPr id="26" name="ZoneTexte 25">
            <a:extLst>
              <a:ext uri="{FF2B5EF4-FFF2-40B4-BE49-F238E27FC236}">
                <a16:creationId xmlns:a16="http://schemas.microsoft.com/office/drawing/2014/main" id="{CF1C1B19-A575-640D-5AA4-5C4A201AF35F}"/>
              </a:ext>
            </a:extLst>
          </p:cNvPr>
          <p:cNvSpPr txBox="1"/>
          <p:nvPr/>
        </p:nvSpPr>
        <p:spPr>
          <a:xfrm>
            <a:off x="75339" y="4336906"/>
            <a:ext cx="1559336" cy="738664"/>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Journaliste, Écrivain,</a:t>
            </a:r>
            <a:br>
              <a:rPr lang="fr-FR" sz="1400" b="1" dirty="0">
                <a:solidFill>
                  <a:srgbClr val="FFFF00"/>
                </a:solidFill>
                <a:latin typeface="Calibri" panose="020F0502020204030204" pitchFamily="34" charset="0"/>
                <a:cs typeface="Calibri" panose="020F0502020204030204" pitchFamily="34" charset="0"/>
              </a:rPr>
            </a:br>
            <a:r>
              <a:rPr lang="fr-FR" sz="1400" b="1" dirty="0">
                <a:solidFill>
                  <a:srgbClr val="FFFF00"/>
                </a:solidFill>
                <a:latin typeface="Calibri" panose="020F0502020204030204" pitchFamily="34" charset="0"/>
                <a:cs typeface="Calibri" panose="020F0502020204030204" pitchFamily="34" charset="0"/>
              </a:rPr>
              <a:t>Homme politique</a:t>
            </a:r>
          </a:p>
        </p:txBody>
      </p:sp>
      <p:pic>
        <p:nvPicPr>
          <p:cNvPr id="30" name="Image 29">
            <a:hlinkClick r:id="rId4" action="ppaction://hlinksldjump"/>
            <a:extLst>
              <a:ext uri="{FF2B5EF4-FFF2-40B4-BE49-F238E27FC236}">
                <a16:creationId xmlns:a16="http://schemas.microsoft.com/office/drawing/2014/main" id="{DF914BF8-8970-8FD1-B65D-9BA67354DF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4" name="ZoneTexte 3">
            <a:extLst>
              <a:ext uri="{FF2B5EF4-FFF2-40B4-BE49-F238E27FC236}">
                <a16:creationId xmlns:a16="http://schemas.microsoft.com/office/drawing/2014/main" id="{1311242F-E78E-C225-A6F4-710FB7EF6FD1}"/>
              </a:ext>
            </a:extLst>
          </p:cNvPr>
          <p:cNvSpPr txBox="1"/>
          <p:nvPr/>
        </p:nvSpPr>
        <p:spPr>
          <a:xfrm>
            <a:off x="1811045" y="1361761"/>
            <a:ext cx="8000508" cy="692497"/>
          </a:xfrm>
          <a:prstGeom prst="rect">
            <a:avLst/>
          </a:prstGeom>
          <a:noFill/>
        </p:spPr>
        <p:txBody>
          <a:bodyPr wrap="square">
            <a:spAutoFit/>
          </a:bodyPr>
          <a:lstStyle/>
          <a:p>
            <a:pPr algn="just"/>
            <a:r>
              <a:rPr lang="fr-FR" sz="1300" i="1" dirty="0">
                <a:latin typeface="Calibri" panose="020F0502020204030204" pitchFamily="34" charset="0"/>
                <a:ea typeface="Calibri" panose="020F0502020204030204" pitchFamily="34" charset="0"/>
                <a:cs typeface="Times New Roman" panose="02020603050405020304" pitchFamily="18" charset="0"/>
              </a:rPr>
              <a:t>Dans ce roman, Jules Vallès mélange fiction et souvenirs de sa propre vie. Il peint la rudesse de la vie des enfants de son époque dans les pensionnats</a:t>
            </a:r>
            <a:r>
              <a:rPr lang="fr-FR" sz="14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1</a:t>
            </a:r>
            <a:r>
              <a:rPr lang="fr-FR" sz="1300" i="1" dirty="0">
                <a:latin typeface="Calibri" panose="020F0502020204030204" pitchFamily="34" charset="0"/>
                <a:ea typeface="Calibri" panose="020F0502020204030204" pitchFamily="34" charset="0"/>
                <a:cs typeface="Times New Roman" panose="02020603050405020304" pitchFamily="18" charset="0"/>
              </a:rPr>
              <a:t>. Dans cet extrait, Jacques </a:t>
            </a:r>
            <a:r>
              <a:rPr lang="fr-FR" sz="1300" i="1" cap="all" dirty="0" err="1">
                <a:latin typeface="Calibri" panose="020F0502020204030204" pitchFamily="34" charset="0"/>
                <a:ea typeface="Calibri" panose="020F0502020204030204" pitchFamily="34" charset="0"/>
                <a:cs typeface="Times New Roman" panose="02020603050405020304" pitchFamily="18" charset="0"/>
              </a:rPr>
              <a:t>Vingtras</a:t>
            </a:r>
            <a:r>
              <a:rPr lang="fr-FR" sz="1300" i="1" dirty="0">
                <a:latin typeface="Calibri" panose="020F0502020204030204" pitchFamily="34" charset="0"/>
                <a:ea typeface="Calibri" panose="020F0502020204030204" pitchFamily="34" charset="0"/>
                <a:cs typeface="Times New Roman" panose="02020603050405020304" pitchFamily="18" charset="0"/>
              </a:rPr>
              <a:t>, le héros, est puni par un surveillant qui l'oublie dans une salle de classe.</a:t>
            </a:r>
          </a:p>
        </p:txBody>
      </p:sp>
      <p:sp>
        <p:nvSpPr>
          <p:cNvPr id="2" name="ZoneTexte 1">
            <a:extLst>
              <a:ext uri="{FF2B5EF4-FFF2-40B4-BE49-F238E27FC236}">
                <a16:creationId xmlns:a16="http://schemas.microsoft.com/office/drawing/2014/main" id="{3AFEF339-4B1F-8264-8171-338384CB418A}"/>
              </a:ext>
            </a:extLst>
          </p:cNvPr>
          <p:cNvSpPr txBox="1"/>
          <p:nvPr/>
        </p:nvSpPr>
        <p:spPr>
          <a:xfrm>
            <a:off x="76942" y="383566"/>
            <a:ext cx="4139951"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4</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Filer le temps car le temps file</a:t>
            </a:r>
          </a:p>
        </p:txBody>
      </p:sp>
      <p:sp>
        <p:nvSpPr>
          <p:cNvPr id="3" name="ZoneTexte 2">
            <a:extLst>
              <a:ext uri="{FF2B5EF4-FFF2-40B4-BE49-F238E27FC236}">
                <a16:creationId xmlns:a16="http://schemas.microsoft.com/office/drawing/2014/main" id="{943A2AC3-671F-3B6A-5359-22FA788E0DE6}"/>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6" name="Image 5">
            <a:hlinkClick r:id="rId6"/>
            <a:extLst>
              <a:ext uri="{FF2B5EF4-FFF2-40B4-BE49-F238E27FC236}">
                <a16:creationId xmlns:a16="http://schemas.microsoft.com/office/drawing/2014/main" id="{6C9FEB07-49CA-7D65-BE7E-6532A6D2D2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4111" y="1998636"/>
            <a:ext cx="336477" cy="336477"/>
          </a:xfrm>
          <a:prstGeom prst="rect">
            <a:avLst/>
          </a:prstGeom>
        </p:spPr>
      </p:pic>
      <p:grpSp>
        <p:nvGrpSpPr>
          <p:cNvPr id="7" name="Groupe 6">
            <a:extLst>
              <a:ext uri="{FF2B5EF4-FFF2-40B4-BE49-F238E27FC236}">
                <a16:creationId xmlns:a16="http://schemas.microsoft.com/office/drawing/2014/main" id="{CC64BFA6-20E1-AF8D-7EAB-422C7CE8E011}"/>
              </a:ext>
            </a:extLst>
          </p:cNvPr>
          <p:cNvGrpSpPr/>
          <p:nvPr/>
        </p:nvGrpSpPr>
        <p:grpSpPr>
          <a:xfrm>
            <a:off x="8090674" y="732089"/>
            <a:ext cx="1127911" cy="496679"/>
            <a:chOff x="5420375" y="-32725"/>
            <a:chExt cx="1127911" cy="496679"/>
          </a:xfrm>
        </p:grpSpPr>
        <p:pic>
          <p:nvPicPr>
            <p:cNvPr id="8" name="Image 7">
              <a:hlinkClick r:id="rId8" action="ppaction://hlinksldjump"/>
              <a:extLst>
                <a:ext uri="{FF2B5EF4-FFF2-40B4-BE49-F238E27FC236}">
                  <a16:creationId xmlns:a16="http://schemas.microsoft.com/office/drawing/2014/main" id="{35BD2B27-B227-D6AB-7AF7-62481DFC3D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9" name="ZoneTexte 8">
              <a:extLst>
                <a:ext uri="{FF2B5EF4-FFF2-40B4-BE49-F238E27FC236}">
                  <a16:creationId xmlns:a16="http://schemas.microsoft.com/office/drawing/2014/main" id="{9E827F18-0A05-7116-0F67-4010F7F636B7}"/>
                </a:ext>
              </a:extLst>
            </p:cNvPr>
            <p:cNvSpPr txBox="1"/>
            <p:nvPr/>
          </p:nvSpPr>
          <p:spPr>
            <a:xfrm>
              <a:off x="5722523" y="85126"/>
              <a:ext cx="825763" cy="229165"/>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Questions</a:t>
              </a:r>
            </a:p>
          </p:txBody>
        </p:sp>
        <p:pic>
          <p:nvPicPr>
            <p:cNvPr id="10" name="Image 9">
              <a:hlinkClick r:id="rId8" action="ppaction://hlinksldjump"/>
              <a:extLst>
                <a:ext uri="{FF2B5EF4-FFF2-40B4-BE49-F238E27FC236}">
                  <a16:creationId xmlns:a16="http://schemas.microsoft.com/office/drawing/2014/main" id="{B032A205-F41B-B55F-8285-E64F786FD3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
        <p:nvSpPr>
          <p:cNvPr id="11" name="ZoneTexte 10">
            <a:extLst>
              <a:ext uri="{FF2B5EF4-FFF2-40B4-BE49-F238E27FC236}">
                <a16:creationId xmlns:a16="http://schemas.microsoft.com/office/drawing/2014/main" id="{93FE4077-FA11-BE59-091D-A272DEE0DAD8}"/>
              </a:ext>
            </a:extLst>
          </p:cNvPr>
          <p:cNvSpPr txBox="1"/>
          <p:nvPr/>
        </p:nvSpPr>
        <p:spPr>
          <a:xfrm>
            <a:off x="3605039" y="938835"/>
            <a:ext cx="4485635"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Ellipse</a:t>
            </a:r>
            <a:endParaRPr lang="fr-FR" sz="2400" dirty="0"/>
          </a:p>
        </p:txBody>
      </p:sp>
    </p:spTree>
    <p:extLst>
      <p:ext uri="{BB962C8B-B14F-4D97-AF65-F5344CB8AC3E}">
        <p14:creationId xmlns:p14="http://schemas.microsoft.com/office/powerpoint/2010/main" val="354407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additive="base">
                                        <p:cTn id="52" dur="500" fill="hold"/>
                                        <p:tgtEl>
                                          <p:spTgt spid="7"/>
                                        </p:tgtEl>
                                        <p:attrNameLst>
                                          <p:attrName>ppt_x</p:attrName>
                                        </p:attrNameLst>
                                      </p:cBhvr>
                                      <p:tavLst>
                                        <p:tav tm="0">
                                          <p:val>
                                            <p:strVal val="#ppt_x"/>
                                          </p:val>
                                        </p:tav>
                                        <p:tav tm="100000">
                                          <p:val>
                                            <p:strVal val="#ppt_x"/>
                                          </p:val>
                                        </p:tav>
                                      </p:tavLst>
                                    </p:anim>
                                    <p:anim calcmode="lin" valueType="num">
                                      <p:cBhvr additive="base">
                                        <p:cTn id="5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20" grpId="0"/>
      <p:bldP spid="23" grpId="0"/>
      <p:bldP spid="16" grpId="0"/>
      <p:bldP spid="26" grpId="0"/>
      <p:bldP spid="4"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51A7ED8-2F03-FF11-C5EE-D035310207FC}"/>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12282B5D-59EF-730C-88CC-DD3DA1FB4BAB}"/>
              </a:ext>
            </a:extLst>
          </p:cNvPr>
          <p:cNvSpPr txBox="1"/>
          <p:nvPr/>
        </p:nvSpPr>
        <p:spPr>
          <a:xfrm>
            <a:off x="75339" y="2368365"/>
            <a:ext cx="1559336" cy="307777"/>
          </a:xfrm>
          <a:prstGeom prst="rect">
            <a:avLst/>
          </a:prstGeom>
          <a:noFill/>
        </p:spPr>
        <p:txBody>
          <a:bodyPr wrap="square">
            <a:spAutoFit/>
          </a:bodyPr>
          <a:lstStyle/>
          <a:p>
            <a:pPr algn="ctr"/>
            <a:r>
              <a:rPr lang="fr-FR" sz="1400" b="1" dirty="0"/>
              <a:t>Jules VALLÈS</a:t>
            </a:r>
          </a:p>
        </p:txBody>
      </p:sp>
      <p:sp>
        <p:nvSpPr>
          <p:cNvPr id="5" name="ZoneTexte 4">
            <a:extLst>
              <a:ext uri="{FF2B5EF4-FFF2-40B4-BE49-F238E27FC236}">
                <a16:creationId xmlns:a16="http://schemas.microsoft.com/office/drawing/2014/main" id="{B4E43010-8AB6-AF5A-FB48-AFCE7CB4972E}"/>
              </a:ext>
            </a:extLst>
          </p:cNvPr>
          <p:cNvSpPr txBox="1"/>
          <p:nvPr/>
        </p:nvSpPr>
        <p:spPr>
          <a:xfrm>
            <a:off x="1817370" y="985002"/>
            <a:ext cx="1787669" cy="369332"/>
          </a:xfrm>
          <a:prstGeom prst="rect">
            <a:avLst/>
          </a:prstGeom>
          <a:noFill/>
        </p:spPr>
        <p:txBody>
          <a:bodyPr wrap="none" rtlCol="0">
            <a:spAutoFit/>
          </a:bodyPr>
          <a:lstStyle/>
          <a:p>
            <a:r>
              <a:rPr lang="fr-FR" b="1" dirty="0">
                <a:solidFill>
                  <a:srgbClr val="FF0000"/>
                </a:solidFill>
              </a:rPr>
              <a:t>DOCUMENT 15</a:t>
            </a:r>
          </a:p>
        </p:txBody>
      </p:sp>
      <p:sp>
        <p:nvSpPr>
          <p:cNvPr id="20" name="ZoneTexte 19">
            <a:extLst>
              <a:ext uri="{FF2B5EF4-FFF2-40B4-BE49-F238E27FC236}">
                <a16:creationId xmlns:a16="http://schemas.microsoft.com/office/drawing/2014/main" id="{10E16515-DA32-B545-789D-FCD22B0696FC}"/>
              </a:ext>
            </a:extLst>
          </p:cNvPr>
          <p:cNvSpPr txBox="1"/>
          <p:nvPr/>
        </p:nvSpPr>
        <p:spPr>
          <a:xfrm>
            <a:off x="1811045" y="2011770"/>
            <a:ext cx="6542842" cy="4678204"/>
          </a:xfrm>
          <a:prstGeom prst="rect">
            <a:avLst/>
          </a:prstGeom>
          <a:noFill/>
        </p:spPr>
        <p:txBody>
          <a:bodyPr wrap="square">
            <a:spAutoFit/>
          </a:bodyPr>
          <a:lstStyle/>
          <a:p>
            <a:pPr indent="177800" algn="just"/>
            <a:r>
              <a:rPr lang="fr-FR" sz="1200" dirty="0">
                <a:latin typeface="Calibri" panose="020F0502020204030204" pitchFamily="34" charset="0"/>
                <a:ea typeface="Calibri" panose="020F0502020204030204" pitchFamily="34" charset="0"/>
                <a:cs typeface="Times New Roman" panose="02020603050405020304" pitchFamily="18" charset="0"/>
              </a:rPr>
              <a:t>Je vais d'un pupitre à l'autre : ils sont vides – on doit nettoyer la place, et les élèves ont déménagé.</a:t>
            </a:r>
          </a:p>
          <a:p>
            <a:pPr indent="177800" algn="just"/>
            <a:r>
              <a:rPr lang="fr-FR" sz="1200" dirty="0">
                <a:latin typeface="Calibri" panose="020F0502020204030204" pitchFamily="34" charset="0"/>
                <a:ea typeface="Calibri" panose="020F0502020204030204" pitchFamily="34" charset="0"/>
                <a:cs typeface="Times New Roman" panose="02020603050405020304" pitchFamily="18" charset="0"/>
              </a:rPr>
              <a:t>Rien, une règle, des plumes rouillées, un bout de ficelle, un petit jeu de dames, le cadavre d'un lézard, une agate</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2</a:t>
            </a:r>
            <a:r>
              <a:rPr lang="fr-FR" sz="1200" dirty="0">
                <a:latin typeface="Calibri" panose="020F0502020204030204" pitchFamily="34" charset="0"/>
                <a:ea typeface="Calibri" panose="020F0502020204030204" pitchFamily="34" charset="0"/>
                <a:cs typeface="Times New Roman" panose="02020603050405020304" pitchFamily="18" charset="0"/>
              </a:rPr>
              <a:t> perdue.</a:t>
            </a:r>
          </a:p>
          <a:p>
            <a:pPr indent="177800" algn="just"/>
            <a:r>
              <a:rPr lang="fr-FR" sz="1200" dirty="0">
                <a:latin typeface="Calibri" panose="020F0502020204030204" pitchFamily="34" charset="0"/>
                <a:ea typeface="Calibri" panose="020F0502020204030204" pitchFamily="34" charset="0"/>
                <a:cs typeface="Times New Roman" panose="02020603050405020304" pitchFamily="18" charset="0"/>
              </a:rPr>
              <a:t>Dans une fente, un livre : j'en vois le dos, je m'écorche les ongles à essayer de le retirer. Enfin, avec l'aide de la règle, en cassant un pupitre, j'y arrive ; je tiens le volume et je regarde le titre : ROBINSON CRUSOÉ</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lang="fr-FR" sz="12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200" dirty="0">
                <a:latin typeface="Calibri" panose="020F0502020204030204" pitchFamily="34" charset="0"/>
                <a:ea typeface="Calibri" panose="020F0502020204030204" pitchFamily="34" charset="0"/>
                <a:cs typeface="Times New Roman" panose="02020603050405020304" pitchFamily="18" charset="0"/>
              </a:rPr>
              <a:t>Il est nuit.</a:t>
            </a:r>
          </a:p>
          <a:p>
            <a:pPr indent="177800" algn="just"/>
            <a:r>
              <a:rPr lang="fr-FR" sz="1200" dirty="0">
                <a:latin typeface="Calibri" panose="020F0502020204030204" pitchFamily="34" charset="0"/>
                <a:ea typeface="Calibri" panose="020F0502020204030204" pitchFamily="34" charset="0"/>
                <a:cs typeface="Times New Roman" panose="02020603050405020304" pitchFamily="18" charset="0"/>
              </a:rPr>
              <a:t>Je m'en aperçois tout d'un coup. Combien y a-t-il de temps que je suis dans ce livre ? Quelle heure est-il ? Je ne sais pas, mais voyons si je puis lire encore ! Je frotte mes yeux, je tends mon regard, les lettres s'effacent, les lignes se mêlent, je saisis encore le coin d'un mot, puis plus rien.</a:t>
            </a:r>
          </a:p>
          <a:p>
            <a:pPr indent="177800" algn="just"/>
            <a:r>
              <a:rPr lang="fr-FR" sz="1200" dirty="0">
                <a:latin typeface="Calibri" panose="020F0502020204030204" pitchFamily="34" charset="0"/>
                <a:ea typeface="Calibri" panose="020F0502020204030204" pitchFamily="34" charset="0"/>
                <a:cs typeface="Times New Roman" panose="02020603050405020304" pitchFamily="18" charset="0"/>
              </a:rPr>
              <a:t>J'ai le cou brisé, la nuque qui me fait mal, la poitrine creuse ; je suis resté penché sur les chapitres sans lever la tête, sans entendre rien, dévoré par la curiosité, collé aux flancs de Robinson, pris d'une émotion immense, remué jusqu'au fond de la cervelle et jusqu'au fond du cœur ; et en ce moment où la lune montre là-bas un bout de corne, je fais passer dans le ciel tous les oiseaux de l'île, et je vois se profiler la tête longue d'un peuplier comme le mât du navire de Crusoé ! Je peuple l'espace vide de mes pensées, tout comme il peuplait l'horizon de ses craintes ; debout contre cette fenêtre, je rêve à l'éternelle solitude et je me demande où je ferai pousser du pain…</a:t>
            </a:r>
          </a:p>
          <a:p>
            <a:pPr indent="177800" algn="just"/>
            <a:r>
              <a:rPr lang="fr-FR" sz="1200" dirty="0">
                <a:latin typeface="Calibri" panose="020F0502020204030204" pitchFamily="34" charset="0"/>
                <a:ea typeface="Calibri" panose="020F0502020204030204" pitchFamily="34" charset="0"/>
                <a:cs typeface="Times New Roman" panose="02020603050405020304" pitchFamily="18" charset="0"/>
              </a:rPr>
              <a:t>La faim me vient : j'ai très faim.</a:t>
            </a:r>
          </a:p>
          <a:p>
            <a:pPr indent="177800" algn="just"/>
            <a:r>
              <a:rPr lang="fr-FR" sz="1200" dirty="0">
                <a:latin typeface="Calibri" panose="020F0502020204030204" pitchFamily="34" charset="0"/>
                <a:ea typeface="Calibri" panose="020F0502020204030204" pitchFamily="34" charset="0"/>
                <a:cs typeface="Times New Roman" panose="02020603050405020304" pitchFamily="18" charset="0"/>
              </a:rPr>
              <a:t>Vais-je être réduit à manger ces rats que j'entends dans la cale</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4</a:t>
            </a:r>
            <a:r>
              <a:rPr lang="fr-FR" sz="1200" dirty="0">
                <a:latin typeface="Calibri" panose="020F0502020204030204" pitchFamily="34" charset="0"/>
                <a:ea typeface="Calibri" panose="020F0502020204030204" pitchFamily="34" charset="0"/>
                <a:cs typeface="Times New Roman" panose="02020603050405020304" pitchFamily="18" charset="0"/>
              </a:rPr>
              <a:t> de l'étude ? Comment faire du feu ? J'ai soif aussi. Pas de bananes ! Ah ! lui, il avait des limons</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5</a:t>
            </a:r>
            <a:r>
              <a:rPr lang="fr-FR" sz="1200" dirty="0">
                <a:latin typeface="Calibri" panose="020F0502020204030204" pitchFamily="34" charset="0"/>
                <a:ea typeface="Calibri" panose="020F0502020204030204" pitchFamily="34" charset="0"/>
                <a:cs typeface="Times New Roman" panose="02020603050405020304" pitchFamily="18" charset="0"/>
              </a:rPr>
              <a:t> frais ! Justement j'adore la limonade !</a:t>
            </a:r>
          </a:p>
          <a:p>
            <a:pPr indent="177800" algn="just"/>
            <a:r>
              <a:rPr lang="fr-FR" sz="1200" dirty="0">
                <a:latin typeface="Calibri" panose="020F0502020204030204" pitchFamily="34" charset="0"/>
                <a:ea typeface="Calibri" panose="020F0502020204030204" pitchFamily="34" charset="0"/>
                <a:cs typeface="Times New Roman" panose="02020603050405020304" pitchFamily="18" charset="0"/>
              </a:rPr>
              <a:t>Clic, clac ! on farfouille dans la serrure.</a:t>
            </a:r>
          </a:p>
          <a:p>
            <a:pPr indent="177800" algn="just"/>
            <a:r>
              <a:rPr lang="fr-FR" sz="1200" dirty="0">
                <a:latin typeface="Calibri" panose="020F0502020204030204" pitchFamily="34" charset="0"/>
                <a:ea typeface="Calibri" panose="020F0502020204030204" pitchFamily="34" charset="0"/>
                <a:cs typeface="Times New Roman" panose="02020603050405020304" pitchFamily="18" charset="0"/>
              </a:rPr>
              <a:t>Est-ce Vendredi ? Sont-ce des sauvages ?</a:t>
            </a:r>
          </a:p>
          <a:p>
            <a:pPr indent="177800" algn="just"/>
            <a:r>
              <a:rPr lang="fr-FR" sz="1200" dirty="0">
                <a:latin typeface="Calibri" panose="020F0502020204030204" pitchFamily="34" charset="0"/>
                <a:ea typeface="Calibri" panose="020F0502020204030204" pitchFamily="34" charset="0"/>
                <a:cs typeface="Times New Roman" panose="02020603050405020304" pitchFamily="18" charset="0"/>
              </a:rPr>
              <a:t>C'est le petit pion qui s'est souvenu, en se levant, qu'il m'avait oublié, et qui vient voir si j'ai été dévoré par les rats, ou si c'est moi qui les ai mangés.</a:t>
            </a:r>
          </a:p>
          <a:p>
            <a:pPr indent="177800" algn="r"/>
            <a:r>
              <a:rPr lang="fr-FR" sz="1000" dirty="0">
                <a:latin typeface="Calibri" panose="020F0502020204030204" pitchFamily="34" charset="0"/>
                <a:ea typeface="Calibri" panose="020F0502020204030204" pitchFamily="34" charset="0"/>
                <a:cs typeface="Times New Roman" panose="02020603050405020304" pitchFamily="18" charset="0"/>
              </a:rPr>
              <a:t>Jules VALLÈS,  </a:t>
            </a:r>
            <a:r>
              <a:rPr lang="fr-FR" sz="1000" i="1" dirty="0">
                <a:latin typeface="Calibri" panose="020F0502020204030204" pitchFamily="34" charset="0"/>
                <a:ea typeface="Calibri" panose="020F0502020204030204" pitchFamily="34" charset="0"/>
                <a:cs typeface="Times New Roman" panose="02020603050405020304" pitchFamily="18" charset="0"/>
              </a:rPr>
              <a:t>L’Enfant</a:t>
            </a:r>
            <a:r>
              <a:rPr lang="fr-FR" sz="1000" dirty="0">
                <a:latin typeface="Calibri" panose="020F0502020204030204" pitchFamily="34" charset="0"/>
                <a:ea typeface="Calibri" panose="020F0502020204030204" pitchFamily="34" charset="0"/>
                <a:cs typeface="Times New Roman" panose="02020603050405020304" pitchFamily="18" charset="0"/>
              </a:rPr>
              <a:t>, Éditions Charpentier, 1879.</a:t>
            </a:r>
            <a:endParaRPr lang="fr-FR" sz="1000" i="1" dirty="0">
              <a:latin typeface="Calibri" panose="020F0502020204030204" pitchFamily="34" charset="0"/>
              <a:cs typeface="Calibri" panose="020F0502020204030204" pitchFamily="34" charset="0"/>
            </a:endParaRPr>
          </a:p>
        </p:txBody>
      </p:sp>
      <p:pic>
        <p:nvPicPr>
          <p:cNvPr id="15" name="Image 14">
            <a:extLst>
              <a:ext uri="{FF2B5EF4-FFF2-40B4-BE49-F238E27FC236}">
                <a16:creationId xmlns:a16="http://schemas.microsoft.com/office/drawing/2014/main" id="{6AF3D621-BFAD-C866-842B-0414569D13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0918" y="881934"/>
            <a:ext cx="1408179" cy="1408179"/>
          </a:xfrm>
          <a:prstGeom prst="rect">
            <a:avLst/>
          </a:prstGeom>
        </p:spPr>
      </p:pic>
      <p:sp>
        <p:nvSpPr>
          <p:cNvPr id="16" name="ZoneTexte 15">
            <a:extLst>
              <a:ext uri="{FF2B5EF4-FFF2-40B4-BE49-F238E27FC236}">
                <a16:creationId xmlns:a16="http://schemas.microsoft.com/office/drawing/2014/main" id="{6C47FC7D-49BA-1034-6EFF-1D9304B75934}"/>
              </a:ext>
            </a:extLst>
          </p:cNvPr>
          <p:cNvSpPr txBox="1"/>
          <p:nvPr/>
        </p:nvSpPr>
        <p:spPr>
          <a:xfrm>
            <a:off x="188799" y="3063899"/>
            <a:ext cx="1335622"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(1832-1885)</a:t>
            </a:r>
          </a:p>
        </p:txBody>
      </p:sp>
      <p:pic>
        <p:nvPicPr>
          <p:cNvPr id="25" name="Image 24">
            <a:extLst>
              <a:ext uri="{FF2B5EF4-FFF2-40B4-BE49-F238E27FC236}">
                <a16:creationId xmlns:a16="http://schemas.microsoft.com/office/drawing/2014/main" id="{50686318-813D-F351-9BB1-940AC8F4E5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98" y="3473260"/>
            <a:ext cx="607418" cy="404087"/>
          </a:xfrm>
          <a:prstGeom prst="rect">
            <a:avLst/>
          </a:prstGeom>
        </p:spPr>
      </p:pic>
      <p:sp>
        <p:nvSpPr>
          <p:cNvPr id="26" name="ZoneTexte 25">
            <a:extLst>
              <a:ext uri="{FF2B5EF4-FFF2-40B4-BE49-F238E27FC236}">
                <a16:creationId xmlns:a16="http://schemas.microsoft.com/office/drawing/2014/main" id="{C6ED1FD2-82A5-A90A-FB3E-744F473D93B2}"/>
              </a:ext>
            </a:extLst>
          </p:cNvPr>
          <p:cNvSpPr txBox="1"/>
          <p:nvPr/>
        </p:nvSpPr>
        <p:spPr>
          <a:xfrm>
            <a:off x="75339" y="4336906"/>
            <a:ext cx="1559336" cy="738664"/>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Journaliste, Écrivain,</a:t>
            </a:r>
            <a:br>
              <a:rPr lang="fr-FR" sz="1400" b="1" dirty="0">
                <a:solidFill>
                  <a:srgbClr val="FFFF00"/>
                </a:solidFill>
                <a:latin typeface="Calibri" panose="020F0502020204030204" pitchFamily="34" charset="0"/>
                <a:cs typeface="Calibri" panose="020F0502020204030204" pitchFamily="34" charset="0"/>
              </a:rPr>
            </a:br>
            <a:r>
              <a:rPr lang="fr-FR" sz="1400" b="1" dirty="0">
                <a:solidFill>
                  <a:srgbClr val="FFFF00"/>
                </a:solidFill>
                <a:latin typeface="Calibri" panose="020F0502020204030204" pitchFamily="34" charset="0"/>
                <a:cs typeface="Calibri" panose="020F0502020204030204" pitchFamily="34" charset="0"/>
              </a:rPr>
              <a:t>Homme politique</a:t>
            </a:r>
          </a:p>
        </p:txBody>
      </p:sp>
      <p:sp>
        <p:nvSpPr>
          <p:cNvPr id="28" name="ZoneTexte 27">
            <a:extLst>
              <a:ext uri="{FF2B5EF4-FFF2-40B4-BE49-F238E27FC236}">
                <a16:creationId xmlns:a16="http://schemas.microsoft.com/office/drawing/2014/main" id="{2D98DE7E-B552-A353-2044-C897BEF8F26D}"/>
              </a:ext>
            </a:extLst>
          </p:cNvPr>
          <p:cNvSpPr txBox="1"/>
          <p:nvPr/>
        </p:nvSpPr>
        <p:spPr>
          <a:xfrm>
            <a:off x="3605039" y="938835"/>
            <a:ext cx="4485635"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Ellipse</a:t>
            </a:r>
            <a:endParaRPr lang="fr-FR" sz="2400" dirty="0"/>
          </a:p>
        </p:txBody>
      </p:sp>
      <p:pic>
        <p:nvPicPr>
          <p:cNvPr id="30" name="Image 29">
            <a:hlinkClick r:id="rId4" action="ppaction://hlinksldjump"/>
            <a:extLst>
              <a:ext uri="{FF2B5EF4-FFF2-40B4-BE49-F238E27FC236}">
                <a16:creationId xmlns:a16="http://schemas.microsoft.com/office/drawing/2014/main" id="{44B40CF8-A90D-3FD5-EACF-490095A8F9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4" name="ZoneTexte 3">
            <a:extLst>
              <a:ext uri="{FF2B5EF4-FFF2-40B4-BE49-F238E27FC236}">
                <a16:creationId xmlns:a16="http://schemas.microsoft.com/office/drawing/2014/main" id="{D75A8C6A-D1A7-9C33-8F4E-570631E04AAC}"/>
              </a:ext>
            </a:extLst>
          </p:cNvPr>
          <p:cNvSpPr txBox="1"/>
          <p:nvPr/>
        </p:nvSpPr>
        <p:spPr>
          <a:xfrm>
            <a:off x="1811045" y="1361761"/>
            <a:ext cx="6445188" cy="646331"/>
          </a:xfrm>
          <a:prstGeom prst="rect">
            <a:avLst/>
          </a:prstGeom>
          <a:noFill/>
        </p:spPr>
        <p:txBody>
          <a:bodyPr wrap="square">
            <a:spAutoFit/>
          </a:bodyPr>
          <a:lstStyle/>
          <a:p>
            <a:pPr algn="just"/>
            <a:r>
              <a:rPr lang="fr-FR" sz="1200" i="1" dirty="0">
                <a:latin typeface="Calibri" panose="020F0502020204030204" pitchFamily="34" charset="0"/>
                <a:ea typeface="Calibri" panose="020F0502020204030204" pitchFamily="34" charset="0"/>
                <a:cs typeface="Times New Roman" panose="02020603050405020304" pitchFamily="18" charset="0"/>
              </a:rPr>
              <a:t>Dans ce roman, Jules Vallès mélange fiction et souvenirs de sa propre vie. Il peint la rudesse de la vie des enfants de son époque dans les pensionnats</a:t>
            </a:r>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1</a:t>
            </a:r>
            <a:r>
              <a:rPr lang="fr-FR" sz="1200" i="1" dirty="0">
                <a:latin typeface="Calibri" panose="020F0502020204030204" pitchFamily="34" charset="0"/>
                <a:ea typeface="Calibri" panose="020F0502020204030204" pitchFamily="34" charset="0"/>
                <a:cs typeface="Times New Roman" panose="02020603050405020304" pitchFamily="18" charset="0"/>
              </a:rPr>
              <a:t>. Dans cet extrait, Jacques </a:t>
            </a:r>
            <a:r>
              <a:rPr lang="fr-FR" sz="1200" i="1" cap="all" dirty="0" err="1">
                <a:latin typeface="Calibri" panose="020F0502020204030204" pitchFamily="34" charset="0"/>
                <a:ea typeface="Calibri" panose="020F0502020204030204" pitchFamily="34" charset="0"/>
                <a:cs typeface="Times New Roman" panose="02020603050405020304" pitchFamily="18" charset="0"/>
              </a:rPr>
              <a:t>Vingtras</a:t>
            </a:r>
            <a:r>
              <a:rPr lang="fr-FR" sz="1200" i="1" dirty="0">
                <a:latin typeface="Calibri" panose="020F0502020204030204" pitchFamily="34" charset="0"/>
                <a:ea typeface="Calibri" panose="020F0502020204030204" pitchFamily="34" charset="0"/>
                <a:cs typeface="Times New Roman" panose="02020603050405020304" pitchFamily="18" charset="0"/>
              </a:rPr>
              <a:t>, le héros, est puni par un surveillant qui l'oublie dans une salle de classe.</a:t>
            </a:r>
          </a:p>
        </p:txBody>
      </p:sp>
      <p:sp>
        <p:nvSpPr>
          <p:cNvPr id="2" name="ZoneTexte 1">
            <a:extLst>
              <a:ext uri="{FF2B5EF4-FFF2-40B4-BE49-F238E27FC236}">
                <a16:creationId xmlns:a16="http://schemas.microsoft.com/office/drawing/2014/main" id="{9CFC7A88-CEAB-7ADC-DCFF-AD2E98AF13EF}"/>
              </a:ext>
            </a:extLst>
          </p:cNvPr>
          <p:cNvSpPr txBox="1"/>
          <p:nvPr/>
        </p:nvSpPr>
        <p:spPr>
          <a:xfrm>
            <a:off x="76942" y="383566"/>
            <a:ext cx="4139951"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4</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Filer le temps car le temps file</a:t>
            </a:r>
          </a:p>
        </p:txBody>
      </p:sp>
      <p:sp>
        <p:nvSpPr>
          <p:cNvPr id="3" name="ZoneTexte 2">
            <a:extLst>
              <a:ext uri="{FF2B5EF4-FFF2-40B4-BE49-F238E27FC236}">
                <a16:creationId xmlns:a16="http://schemas.microsoft.com/office/drawing/2014/main" id="{56D2BEC6-8382-C8A1-7A8D-FB1C4D9CD241}"/>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6" name="Image 5">
            <a:hlinkClick r:id="rId6"/>
            <a:extLst>
              <a:ext uri="{FF2B5EF4-FFF2-40B4-BE49-F238E27FC236}">
                <a16:creationId xmlns:a16="http://schemas.microsoft.com/office/drawing/2014/main" id="{CB2EFB65-BB3F-F1CC-E341-954DE463E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4111" y="1998636"/>
            <a:ext cx="336477" cy="336477"/>
          </a:xfrm>
          <a:prstGeom prst="rect">
            <a:avLst/>
          </a:prstGeom>
        </p:spPr>
      </p:pic>
      <p:grpSp>
        <p:nvGrpSpPr>
          <p:cNvPr id="7" name="Groupe 6">
            <a:extLst>
              <a:ext uri="{FF2B5EF4-FFF2-40B4-BE49-F238E27FC236}">
                <a16:creationId xmlns:a16="http://schemas.microsoft.com/office/drawing/2014/main" id="{CA7D1449-B7CA-7DDB-FB3F-B62320300EA8}"/>
              </a:ext>
            </a:extLst>
          </p:cNvPr>
          <p:cNvGrpSpPr/>
          <p:nvPr/>
        </p:nvGrpSpPr>
        <p:grpSpPr>
          <a:xfrm>
            <a:off x="8117712" y="735492"/>
            <a:ext cx="1006850" cy="495395"/>
            <a:chOff x="11074847" y="1336335"/>
            <a:chExt cx="1006850" cy="495395"/>
          </a:xfrm>
        </p:grpSpPr>
        <p:grpSp>
          <p:nvGrpSpPr>
            <p:cNvPr id="8" name="Groupe 7">
              <a:extLst>
                <a:ext uri="{FF2B5EF4-FFF2-40B4-BE49-F238E27FC236}">
                  <a16:creationId xmlns:a16="http://schemas.microsoft.com/office/drawing/2014/main" id="{ACEE1D66-8F2A-D9F6-CCBC-B1AFCE635785}"/>
                </a:ext>
              </a:extLst>
            </p:cNvPr>
            <p:cNvGrpSpPr/>
            <p:nvPr/>
          </p:nvGrpSpPr>
          <p:grpSpPr>
            <a:xfrm>
              <a:off x="11074847" y="1336335"/>
              <a:ext cx="329186" cy="495395"/>
              <a:chOff x="10224094" y="565880"/>
              <a:chExt cx="329186" cy="495395"/>
            </a:xfrm>
          </p:grpSpPr>
          <p:pic>
            <p:nvPicPr>
              <p:cNvPr id="10" name="Image 9">
                <a:hlinkClick r:id="rId8" action="ppaction://hlinksldjump"/>
                <a:extLst>
                  <a:ext uri="{FF2B5EF4-FFF2-40B4-BE49-F238E27FC236}">
                    <a16:creationId xmlns:a16="http://schemas.microsoft.com/office/drawing/2014/main" id="{129FD83B-4D93-0663-012A-BB3C612A70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11" name="Image 10">
                <a:hlinkClick r:id="rId8" action="ppaction://hlinksldjump"/>
                <a:extLst>
                  <a:ext uri="{FF2B5EF4-FFF2-40B4-BE49-F238E27FC236}">
                    <a16:creationId xmlns:a16="http://schemas.microsoft.com/office/drawing/2014/main" id="{A723D3F7-283E-1479-F0E0-2C5C788B5E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sp>
          <p:nvSpPr>
            <p:cNvPr id="9" name="ZoneTexte 8">
              <a:extLst>
                <a:ext uri="{FF2B5EF4-FFF2-40B4-BE49-F238E27FC236}">
                  <a16:creationId xmlns:a16="http://schemas.microsoft.com/office/drawing/2014/main" id="{C02FA776-F0D9-1B6A-6D47-74A65F9B45BA}"/>
                </a:ext>
              </a:extLst>
            </p:cNvPr>
            <p:cNvSpPr txBox="1"/>
            <p:nvPr/>
          </p:nvSpPr>
          <p:spPr>
            <a:xfrm>
              <a:off x="11316683" y="1420154"/>
              <a:ext cx="765014" cy="35740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Texte annoté</a:t>
              </a:r>
            </a:p>
          </p:txBody>
        </p:sp>
      </p:grpSp>
      <p:sp>
        <p:nvSpPr>
          <p:cNvPr id="13" name="ZoneTexte 12">
            <a:extLst>
              <a:ext uri="{FF2B5EF4-FFF2-40B4-BE49-F238E27FC236}">
                <a16:creationId xmlns:a16="http://schemas.microsoft.com/office/drawing/2014/main" id="{D7D5F95C-8577-0B95-121D-EDADBFAEFA5B}"/>
              </a:ext>
            </a:extLst>
          </p:cNvPr>
          <p:cNvSpPr txBox="1"/>
          <p:nvPr/>
        </p:nvSpPr>
        <p:spPr>
          <a:xfrm>
            <a:off x="8446898" y="1361761"/>
            <a:ext cx="3634452" cy="830997"/>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31 )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15</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Quel moyen permet à Jacques de rendre son enfermement supportable voire merveilleux ?</a:t>
            </a:r>
          </a:p>
        </p:txBody>
      </p:sp>
      <p:sp>
        <p:nvSpPr>
          <p:cNvPr id="14" name="ZoneTexte 13">
            <a:extLst>
              <a:ext uri="{FF2B5EF4-FFF2-40B4-BE49-F238E27FC236}">
                <a16:creationId xmlns:a16="http://schemas.microsoft.com/office/drawing/2014/main" id="{B1C8B12D-CDAA-E2B2-3C31-E6FC533F60E5}"/>
              </a:ext>
            </a:extLst>
          </p:cNvPr>
          <p:cNvSpPr txBox="1"/>
          <p:nvPr/>
        </p:nvSpPr>
        <p:spPr>
          <a:xfrm>
            <a:off x="8446898" y="2217513"/>
            <a:ext cx="3745102" cy="1323439"/>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C’est </a:t>
            </a:r>
            <a:r>
              <a:rPr lang="fr-FR" sz="1600" b="1" dirty="0">
                <a:solidFill>
                  <a:srgbClr val="FFFF00"/>
                </a:solidFill>
                <a:latin typeface="Calibri" panose="020F0502020204030204" pitchFamily="34" charset="0"/>
                <a:cs typeface="Calibri" panose="020F0502020204030204" pitchFamily="34" charset="0"/>
              </a:rPr>
              <a:t>la découverte puis la lecture d’un livre</a:t>
            </a:r>
            <a:r>
              <a:rPr lang="fr-FR" sz="1600" dirty="0">
                <a:solidFill>
                  <a:srgbClr val="FFFF00"/>
                </a:solidFill>
                <a:latin typeface="Calibri" panose="020F0502020204030204" pitchFamily="34" charset="0"/>
                <a:cs typeface="Calibri" panose="020F0502020204030204" pitchFamily="34" charset="0"/>
              </a:rPr>
              <a:t>, </a:t>
            </a:r>
            <a:r>
              <a:rPr lang="fr-FR" sz="1600" i="1" dirty="0">
                <a:solidFill>
                  <a:srgbClr val="FFFF00"/>
                </a:solidFill>
                <a:latin typeface="Calibri" panose="020F0502020204030204" pitchFamily="34" charset="0"/>
                <a:cs typeface="Calibri" panose="020F0502020204030204" pitchFamily="34" charset="0"/>
              </a:rPr>
              <a:t>Robinson Crusoé</a:t>
            </a:r>
            <a:r>
              <a:rPr lang="fr-FR" sz="1600" dirty="0">
                <a:solidFill>
                  <a:srgbClr val="FFFF00"/>
                </a:solidFill>
                <a:latin typeface="Calibri" panose="020F0502020204030204" pitchFamily="34" charset="0"/>
                <a:cs typeface="Calibri" panose="020F0502020204030204" pitchFamily="34" charset="0"/>
              </a:rPr>
              <a:t>, sur la vie d’un homme abandonné sur une île déserte.</a:t>
            </a:r>
          </a:p>
          <a:p>
            <a:r>
              <a:rPr lang="fr-FR" sz="1600" dirty="0">
                <a:solidFill>
                  <a:srgbClr val="FFFF00"/>
                </a:solidFill>
                <a:latin typeface="Calibri" panose="020F0502020204030204" pitchFamily="34" charset="0"/>
                <a:cs typeface="Calibri" panose="020F0502020204030204" pitchFamily="34" charset="0"/>
              </a:rPr>
              <a:t>Absorbé par la lecture, Jacques ne se rend pas compte du temps qui passe.</a:t>
            </a:r>
          </a:p>
        </p:txBody>
      </p:sp>
      <p:sp>
        <p:nvSpPr>
          <p:cNvPr id="17" name="ZoneTexte 16">
            <a:extLst>
              <a:ext uri="{FF2B5EF4-FFF2-40B4-BE49-F238E27FC236}">
                <a16:creationId xmlns:a16="http://schemas.microsoft.com/office/drawing/2014/main" id="{55CF86B4-3740-A28E-F024-CAACA04CD12B}"/>
              </a:ext>
            </a:extLst>
          </p:cNvPr>
          <p:cNvSpPr txBox="1"/>
          <p:nvPr/>
        </p:nvSpPr>
        <p:spPr>
          <a:xfrm>
            <a:off x="8404344" y="3675303"/>
            <a:ext cx="3634452" cy="830997"/>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32 )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15</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Pourquoi la lecture du roman a complètement déconnecté Jacques du temps qui passe ?</a:t>
            </a:r>
          </a:p>
        </p:txBody>
      </p:sp>
      <p:sp>
        <p:nvSpPr>
          <p:cNvPr id="18" name="ZoneTexte 17">
            <a:extLst>
              <a:ext uri="{FF2B5EF4-FFF2-40B4-BE49-F238E27FC236}">
                <a16:creationId xmlns:a16="http://schemas.microsoft.com/office/drawing/2014/main" id="{6FFBD62C-4BA4-8B83-F6BF-9D91CB298799}"/>
              </a:ext>
            </a:extLst>
          </p:cNvPr>
          <p:cNvSpPr txBox="1"/>
          <p:nvPr/>
        </p:nvSpPr>
        <p:spPr>
          <a:xfrm>
            <a:off x="8419860" y="4506300"/>
            <a:ext cx="3745102" cy="2308324"/>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Une </a:t>
            </a:r>
            <a:r>
              <a:rPr lang="fr-FR" sz="1600" b="1" dirty="0">
                <a:solidFill>
                  <a:srgbClr val="FFFF00"/>
                </a:solidFill>
                <a:latin typeface="Calibri" panose="020F0502020204030204" pitchFamily="34" charset="0"/>
                <a:cs typeface="Calibri" panose="020F0502020204030204" pitchFamily="34" charset="0"/>
              </a:rPr>
              <a:t>relation</a:t>
            </a:r>
            <a:r>
              <a:rPr lang="fr-FR" sz="1600" dirty="0">
                <a:solidFill>
                  <a:srgbClr val="FFFF00"/>
                </a:solidFill>
                <a:latin typeface="Calibri" panose="020F0502020204030204" pitchFamily="34" charset="0"/>
                <a:cs typeface="Calibri" panose="020F0502020204030204" pitchFamily="34" charset="0"/>
              </a:rPr>
              <a:t> peut être faite </a:t>
            </a:r>
            <a:r>
              <a:rPr lang="fr-FR" sz="1600" b="1" dirty="0">
                <a:solidFill>
                  <a:srgbClr val="FFFF00"/>
                </a:solidFill>
                <a:latin typeface="Calibri" panose="020F0502020204030204" pitchFamily="34" charset="0"/>
                <a:cs typeface="Calibri" panose="020F0502020204030204" pitchFamily="34" charset="0"/>
              </a:rPr>
              <a:t>entre la solitude de Jacques</a:t>
            </a:r>
            <a:r>
              <a:rPr lang="fr-FR" sz="1600" dirty="0">
                <a:solidFill>
                  <a:srgbClr val="FFFF00"/>
                </a:solidFill>
                <a:latin typeface="Calibri" panose="020F0502020204030204" pitchFamily="34" charset="0"/>
                <a:cs typeface="Calibri" panose="020F0502020204030204" pitchFamily="34" charset="0"/>
              </a:rPr>
              <a:t>, enfermé dans une salle de classe et Robinson, </a:t>
            </a:r>
            <a:r>
              <a:rPr lang="fr-FR" sz="1600" b="1" dirty="0">
                <a:solidFill>
                  <a:srgbClr val="FFFF00"/>
                </a:solidFill>
                <a:latin typeface="Calibri" panose="020F0502020204030204" pitchFamily="34" charset="0"/>
                <a:cs typeface="Calibri" panose="020F0502020204030204" pitchFamily="34" charset="0"/>
              </a:rPr>
              <a:t>isolé sur une île déserte</a:t>
            </a:r>
            <a:r>
              <a:rPr lang="fr-FR" sz="1600" dirty="0">
                <a:solidFill>
                  <a:srgbClr val="FFFF00"/>
                </a:solidFill>
                <a:latin typeface="Calibri" panose="020F0502020204030204" pitchFamily="34" charset="0"/>
                <a:cs typeface="Calibri" panose="020F0502020204030204" pitchFamily="34" charset="0"/>
              </a:rPr>
              <a:t>. L’</a:t>
            </a:r>
            <a:r>
              <a:rPr lang="fr-FR" sz="1600" b="1" dirty="0">
                <a:solidFill>
                  <a:srgbClr val="FFFF00"/>
                </a:solidFill>
                <a:latin typeface="Calibri" panose="020F0502020204030204" pitchFamily="34" charset="0"/>
                <a:cs typeface="Calibri" panose="020F0502020204030204" pitchFamily="34" charset="0"/>
              </a:rPr>
              <a:t>identification</a:t>
            </a:r>
            <a:r>
              <a:rPr lang="fr-FR" sz="1600" dirty="0">
                <a:solidFill>
                  <a:srgbClr val="FFFF00"/>
                </a:solidFill>
                <a:latin typeface="Calibri" panose="020F0502020204030204" pitchFamily="34" charset="0"/>
                <a:cs typeface="Calibri" panose="020F0502020204030204" pitchFamily="34" charset="0"/>
              </a:rPr>
              <a:t> de Jacques au personnage de Robinson a créé les conditions d’un </a:t>
            </a:r>
            <a:r>
              <a:rPr lang="fr-FR" sz="1600" b="1" dirty="0">
                <a:solidFill>
                  <a:srgbClr val="FFFF00"/>
                </a:solidFill>
                <a:latin typeface="Calibri" panose="020F0502020204030204" pitchFamily="34" charset="0"/>
                <a:cs typeface="Calibri" panose="020F0502020204030204" pitchFamily="34" charset="0"/>
              </a:rPr>
              <a:t>temps psychologique favorable</a:t>
            </a:r>
            <a:r>
              <a:rPr lang="fr-FR" sz="1600" dirty="0">
                <a:solidFill>
                  <a:srgbClr val="FFFF00"/>
                </a:solidFill>
                <a:latin typeface="Calibri" panose="020F0502020204030204" pitchFamily="34" charset="0"/>
                <a:cs typeface="Calibri" panose="020F0502020204030204" pitchFamily="34" charset="0"/>
              </a:rPr>
              <a:t> : le temps est passé très vite, ce qui explique le titre « ellipse » , ellipse temporelle, accélération du temps. </a:t>
            </a:r>
          </a:p>
        </p:txBody>
      </p:sp>
    </p:spTree>
    <p:extLst>
      <p:ext uri="{BB962C8B-B14F-4D97-AF65-F5344CB8AC3E}">
        <p14:creationId xmlns:p14="http://schemas.microsoft.com/office/powerpoint/2010/main" val="270874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fill="hold"/>
                                        <p:tgtEl>
                                          <p:spTgt spid="18"/>
                                        </p:tgtEl>
                                        <p:attrNameLst>
                                          <p:attrName>ppt_x</p:attrName>
                                        </p:attrNameLst>
                                      </p:cBhvr>
                                      <p:tavLst>
                                        <p:tav tm="0">
                                          <p:val>
                                            <p:strVal val="#ppt_x"/>
                                          </p:val>
                                        </p:tav>
                                        <p:tav tm="100000">
                                          <p:val>
                                            <p:strVal val="#ppt_x"/>
                                          </p:val>
                                        </p:tav>
                                      </p:tavLst>
                                    </p:anim>
                                    <p:anim calcmode="lin" valueType="num">
                                      <p:cBhvr additive="base">
                                        <p:cTn id="6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20" grpId="0"/>
      <p:bldP spid="16" grpId="0"/>
      <p:bldP spid="26" grpId="0"/>
      <p:bldP spid="28" grpId="0"/>
      <p:bldP spid="4" grpId="0"/>
      <p:bldP spid="13" grpId="0"/>
      <p:bldP spid="14"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622C809-95E0-1D27-7AD8-DA707EF9A4BE}"/>
              </a:ext>
            </a:extLst>
          </p:cNvPr>
          <p:cNvSpPr txBox="1"/>
          <p:nvPr/>
        </p:nvSpPr>
        <p:spPr>
          <a:xfrm>
            <a:off x="1710834" y="896222"/>
            <a:ext cx="1787669" cy="369332"/>
          </a:xfrm>
          <a:prstGeom prst="rect">
            <a:avLst/>
          </a:prstGeom>
          <a:noFill/>
        </p:spPr>
        <p:txBody>
          <a:bodyPr wrap="none" rtlCol="0">
            <a:spAutoFit/>
          </a:bodyPr>
          <a:lstStyle/>
          <a:p>
            <a:r>
              <a:rPr lang="fr-FR" b="1" dirty="0">
                <a:solidFill>
                  <a:srgbClr val="FF0000"/>
                </a:solidFill>
              </a:rPr>
              <a:t>DOCUMENT 16</a:t>
            </a:r>
          </a:p>
        </p:txBody>
      </p:sp>
      <p:sp>
        <p:nvSpPr>
          <p:cNvPr id="5" name="ZoneTexte 4">
            <a:extLst>
              <a:ext uri="{FF2B5EF4-FFF2-40B4-BE49-F238E27FC236}">
                <a16:creationId xmlns:a16="http://schemas.microsoft.com/office/drawing/2014/main" id="{4EF90981-6C30-3D6E-DEF8-7A371AF70E8D}"/>
              </a:ext>
            </a:extLst>
          </p:cNvPr>
          <p:cNvSpPr txBox="1"/>
          <p:nvPr/>
        </p:nvSpPr>
        <p:spPr>
          <a:xfrm>
            <a:off x="3378585" y="850055"/>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Les Fourmis</a:t>
            </a:r>
            <a:r>
              <a:rPr lang="fr-FR" dirty="0">
                <a:latin typeface="Calibri" panose="020F0502020204030204" pitchFamily="34" charset="0"/>
                <a:ea typeface="Calibri" panose="020F0502020204030204" pitchFamily="34" charset="0"/>
                <a:cs typeface="Times New Roman" panose="02020603050405020304" pitchFamily="18" charset="0"/>
              </a:rPr>
              <a:t> – </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partie 1/2</a:t>
            </a:r>
            <a:endParaRPr lang="fr-FR" dirty="0">
              <a:solidFill>
                <a:schemeClr val="bg1"/>
              </a:solidFill>
            </a:endParaRPr>
          </a:p>
        </p:txBody>
      </p:sp>
      <p:pic>
        <p:nvPicPr>
          <p:cNvPr id="6" name="Image 5">
            <a:hlinkClick r:id="rId2" action="ppaction://hlinksldjump"/>
            <a:extLst>
              <a:ext uri="{FF2B5EF4-FFF2-40B4-BE49-F238E27FC236}">
                <a16:creationId xmlns:a16="http://schemas.microsoft.com/office/drawing/2014/main" id="{AE9419D0-D95F-D400-2589-7FBA20AD9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7" name="ZoneTexte 6">
            <a:extLst>
              <a:ext uri="{FF2B5EF4-FFF2-40B4-BE49-F238E27FC236}">
                <a16:creationId xmlns:a16="http://schemas.microsoft.com/office/drawing/2014/main" id="{B2BCB6E4-4BCC-AF19-17A2-60DC4F339F3F}"/>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8" name="ZoneTexte 7">
            <a:extLst>
              <a:ext uri="{FF2B5EF4-FFF2-40B4-BE49-F238E27FC236}">
                <a16:creationId xmlns:a16="http://schemas.microsoft.com/office/drawing/2014/main" id="{87E50090-4DAB-012A-B242-1D2886CB3F5B}"/>
              </a:ext>
            </a:extLst>
          </p:cNvPr>
          <p:cNvSpPr txBox="1"/>
          <p:nvPr/>
        </p:nvSpPr>
        <p:spPr>
          <a:xfrm>
            <a:off x="76942" y="383566"/>
            <a:ext cx="4139951"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4</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Filer le temps car le temps file</a:t>
            </a:r>
          </a:p>
        </p:txBody>
      </p:sp>
      <p:sp>
        <p:nvSpPr>
          <p:cNvPr id="9" name="ZoneTexte 8">
            <a:extLst>
              <a:ext uri="{FF2B5EF4-FFF2-40B4-BE49-F238E27FC236}">
                <a16:creationId xmlns:a16="http://schemas.microsoft.com/office/drawing/2014/main" id="{0012D0D9-4633-832F-9F88-0C0AE490A7D3}"/>
              </a:ext>
            </a:extLst>
          </p:cNvPr>
          <p:cNvSpPr txBox="1"/>
          <p:nvPr/>
        </p:nvSpPr>
        <p:spPr>
          <a:xfrm>
            <a:off x="75339" y="2368365"/>
            <a:ext cx="1559336" cy="307777"/>
          </a:xfrm>
          <a:prstGeom prst="rect">
            <a:avLst/>
          </a:prstGeom>
          <a:noFill/>
        </p:spPr>
        <p:txBody>
          <a:bodyPr wrap="square">
            <a:spAutoFit/>
          </a:bodyPr>
          <a:lstStyle/>
          <a:p>
            <a:pPr algn="ctr"/>
            <a:r>
              <a:rPr lang="fr-FR" sz="1400" b="1" dirty="0"/>
              <a:t>Karel ČAPEK</a:t>
            </a:r>
          </a:p>
        </p:txBody>
      </p:sp>
      <p:pic>
        <p:nvPicPr>
          <p:cNvPr id="10" name="Image 9">
            <a:extLst>
              <a:ext uri="{FF2B5EF4-FFF2-40B4-BE49-F238E27FC236}">
                <a16:creationId xmlns:a16="http://schemas.microsoft.com/office/drawing/2014/main" id="{82909988-669E-B369-8B4B-3529AE66FF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918" y="881934"/>
            <a:ext cx="1408179" cy="1408179"/>
          </a:xfrm>
          <a:prstGeom prst="rect">
            <a:avLst/>
          </a:prstGeom>
        </p:spPr>
      </p:pic>
      <p:sp>
        <p:nvSpPr>
          <p:cNvPr id="11" name="ZoneTexte 10">
            <a:extLst>
              <a:ext uri="{FF2B5EF4-FFF2-40B4-BE49-F238E27FC236}">
                <a16:creationId xmlns:a16="http://schemas.microsoft.com/office/drawing/2014/main" id="{B967E334-F147-6D92-E7BB-4C55E08B9353}"/>
              </a:ext>
            </a:extLst>
          </p:cNvPr>
          <p:cNvSpPr txBox="1"/>
          <p:nvPr/>
        </p:nvSpPr>
        <p:spPr>
          <a:xfrm>
            <a:off x="150918" y="2709329"/>
            <a:ext cx="1335622"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(1890-1938)</a:t>
            </a:r>
          </a:p>
        </p:txBody>
      </p:sp>
      <p:pic>
        <p:nvPicPr>
          <p:cNvPr id="12" name="Image 11">
            <a:extLst>
              <a:ext uri="{FF2B5EF4-FFF2-40B4-BE49-F238E27FC236}">
                <a16:creationId xmlns:a16="http://schemas.microsoft.com/office/drawing/2014/main" id="{35305FE4-919B-BC26-BF16-F2D7E92AE4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5020" y="3177980"/>
            <a:ext cx="607417" cy="404087"/>
          </a:xfrm>
          <a:prstGeom prst="rect">
            <a:avLst/>
          </a:prstGeom>
        </p:spPr>
      </p:pic>
      <p:sp>
        <p:nvSpPr>
          <p:cNvPr id="13" name="ZoneTexte 12">
            <a:extLst>
              <a:ext uri="{FF2B5EF4-FFF2-40B4-BE49-F238E27FC236}">
                <a16:creationId xmlns:a16="http://schemas.microsoft.com/office/drawing/2014/main" id="{F4E34C2A-6C54-57D8-6125-1DAC130914DE}"/>
              </a:ext>
            </a:extLst>
          </p:cNvPr>
          <p:cNvSpPr txBox="1"/>
          <p:nvPr/>
        </p:nvSpPr>
        <p:spPr>
          <a:xfrm>
            <a:off x="0" y="3779340"/>
            <a:ext cx="1704509" cy="2462213"/>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Écrivain &amp; Dramaturge tchécoslovaque</a:t>
            </a:r>
          </a:p>
          <a:p>
            <a:pPr algn="ctr"/>
            <a:r>
              <a:rPr lang="fr-FR" sz="1400" dirty="0">
                <a:solidFill>
                  <a:srgbClr val="FFFF00"/>
                </a:solidFill>
                <a:latin typeface="Calibri" panose="020F0502020204030204" pitchFamily="34" charset="0"/>
                <a:cs typeface="Calibri" panose="020F0502020204030204" pitchFamily="34" charset="0"/>
              </a:rPr>
              <a:t>Le mot « Robot » apparait pour la première fois dans sa pièce  R.U.R. (1920), inventé par son frère Josef (du slave </a:t>
            </a:r>
            <a:r>
              <a:rPr lang="fr-FR" sz="1400" i="1" dirty="0" err="1">
                <a:solidFill>
                  <a:srgbClr val="FFFF00"/>
                </a:solidFill>
                <a:latin typeface="Calibri" panose="020F0502020204030204" pitchFamily="34" charset="0"/>
                <a:cs typeface="Calibri" panose="020F0502020204030204" pitchFamily="34" charset="0"/>
              </a:rPr>
              <a:t>robotovat</a:t>
            </a:r>
            <a:r>
              <a:rPr lang="fr-FR" sz="1400" dirty="0">
                <a:solidFill>
                  <a:srgbClr val="FFFF00"/>
                </a:solidFill>
                <a:latin typeface="Calibri" panose="020F0502020204030204" pitchFamily="34" charset="0"/>
                <a:cs typeface="Calibri" panose="020F0502020204030204" pitchFamily="34" charset="0"/>
              </a:rPr>
              <a:t>, </a:t>
            </a:r>
            <a:r>
              <a:rPr lang="fr-FR" sz="1400" i="1" dirty="0">
                <a:solidFill>
                  <a:srgbClr val="FFFF00"/>
                </a:solidFill>
                <a:latin typeface="Calibri" panose="020F0502020204030204" pitchFamily="34" charset="0"/>
                <a:cs typeface="Calibri" panose="020F0502020204030204" pitchFamily="34" charset="0"/>
              </a:rPr>
              <a:t>travailler</a:t>
            </a:r>
            <a:r>
              <a:rPr lang="fr-FR" sz="1400" dirty="0">
                <a:solidFill>
                  <a:srgbClr val="FFFF00"/>
                </a:solidFill>
                <a:latin typeface="Calibri" panose="020F0502020204030204" pitchFamily="34" charset="0"/>
                <a:cs typeface="Calibri" panose="020F0502020204030204" pitchFamily="34" charset="0"/>
              </a:rPr>
              <a:t>). </a:t>
            </a:r>
          </a:p>
        </p:txBody>
      </p:sp>
      <p:sp>
        <p:nvSpPr>
          <p:cNvPr id="2" name="ZoneTexte 1">
            <a:extLst>
              <a:ext uri="{FF2B5EF4-FFF2-40B4-BE49-F238E27FC236}">
                <a16:creationId xmlns:a16="http://schemas.microsoft.com/office/drawing/2014/main" id="{FB848685-3F60-59D8-7CD3-F95B749C0A58}"/>
              </a:ext>
            </a:extLst>
          </p:cNvPr>
          <p:cNvSpPr txBox="1"/>
          <p:nvPr/>
        </p:nvSpPr>
        <p:spPr>
          <a:xfrm>
            <a:off x="1704509" y="1722277"/>
            <a:ext cx="4829456" cy="5032147"/>
          </a:xfrm>
          <a:prstGeom prst="rect">
            <a:avLst/>
          </a:prstGeom>
          <a:noFill/>
        </p:spPr>
        <p:txBody>
          <a:bodyPr wrap="square">
            <a:spAutoFit/>
          </a:bodyPr>
          <a:lstStyle/>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LE VOYAGEUR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400" dirty="0"/>
              <a:t>–</a:t>
            </a:r>
            <a:r>
              <a:rPr lang="fr-FR" sz="1300" dirty="0">
                <a:latin typeface="Calibri" panose="020F0502020204030204" pitchFamily="34" charset="0"/>
                <a:ea typeface="Calibri" panose="020F0502020204030204" pitchFamily="34" charset="0"/>
                <a:cs typeface="Times New Roman" panose="02020603050405020304" pitchFamily="18" charset="0"/>
              </a:rPr>
              <a:t> C’est quoi cet endroit ? Une usine ou quoi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LA FOURMI AVEUGLE</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400" dirty="0"/>
              <a:t>–</a:t>
            </a:r>
            <a:r>
              <a:rPr lang="fr-FR" sz="1300" dirty="0">
                <a:latin typeface="Calibri" panose="020F0502020204030204" pitchFamily="34" charset="0"/>
                <a:ea typeface="Calibri" panose="020F0502020204030204" pitchFamily="34" charset="0"/>
                <a:cs typeface="Times New Roman" panose="02020603050405020304" pitchFamily="18" charset="0"/>
              </a:rPr>
              <a:t> Un, deux, trois, quatre…</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LE VOYAGEUR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400" dirty="0"/>
              <a:t>–</a:t>
            </a:r>
            <a:r>
              <a:rPr lang="fr-FR" sz="1300" dirty="0">
                <a:latin typeface="Calibri" panose="020F0502020204030204" pitchFamily="34" charset="0"/>
                <a:ea typeface="Calibri" panose="020F0502020204030204" pitchFamily="34" charset="0"/>
                <a:cs typeface="Times New Roman" panose="02020603050405020304" pitchFamily="18" charset="0"/>
              </a:rPr>
              <a:t> Qu’est-ce qu’on fabrique ici ? Pourquoi ce type aveugle continue-t-il à compter ? Je comprends. Il donne le rythme. Tout le monde bouge selon son « Un, deux, trois, quatre ». Comme des machines. Horrible, ma tête tourne.</a:t>
            </a:r>
          </a:p>
          <a:p>
            <a:pPr algn="just"/>
            <a:r>
              <a:rPr lang="fr-FR" sz="1300" dirty="0">
                <a:latin typeface="Calibri" panose="020F0502020204030204" pitchFamily="34" charset="0"/>
                <a:ea typeface="Calibri" panose="020F0502020204030204" pitchFamily="34" charset="0"/>
                <a:cs typeface="Times New Roman" panose="02020603050405020304" pitchFamily="18" charset="0"/>
              </a:rPr>
              <a:t>(</a:t>
            </a:r>
            <a:r>
              <a:rPr lang="fr-FR" sz="1300" i="1" dirty="0">
                <a:latin typeface="Calibri" panose="020F0502020204030204" pitchFamily="34" charset="0"/>
                <a:ea typeface="Calibri" panose="020F0502020204030204" pitchFamily="34" charset="0"/>
                <a:cs typeface="Times New Roman" panose="02020603050405020304" pitchFamily="18" charset="0"/>
              </a:rPr>
              <a:t>Entre le Premier Ingénieur en courant</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400" dirty="0"/>
              <a:t>– </a:t>
            </a:r>
            <a:r>
              <a:rPr lang="fr-FR" sz="1300" dirty="0">
                <a:latin typeface="Calibri" panose="020F0502020204030204" pitchFamily="34" charset="0"/>
                <a:ea typeface="Calibri" panose="020F0502020204030204" pitchFamily="34" charset="0"/>
                <a:cs typeface="Times New Roman" panose="02020603050405020304" pitchFamily="18" charset="0"/>
              </a:rPr>
              <a:t>Plus vite, plus vite ! Un, deux, trois, quatre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LA FOURMI AVEUGLE</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a:t>
            </a:r>
            <a:r>
              <a:rPr lang="fr-FR" sz="1300" i="1" dirty="0">
                <a:latin typeface="Calibri" panose="020F0502020204030204" pitchFamily="34" charset="0"/>
                <a:ea typeface="Calibri" panose="020F0502020204030204" pitchFamily="34" charset="0"/>
                <a:cs typeface="Times New Roman" panose="02020603050405020304" pitchFamily="18" charset="0"/>
              </a:rPr>
              <a:t>plus vite</a:t>
            </a:r>
            <a:r>
              <a:rPr lang="fr-FR" sz="1300" dirty="0">
                <a:latin typeface="Calibri" panose="020F0502020204030204" pitchFamily="34" charset="0"/>
                <a:ea typeface="Calibri" panose="020F0502020204030204" pitchFamily="34" charset="0"/>
                <a:cs typeface="Times New Roman" panose="02020603050405020304" pitchFamily="18" charset="0"/>
              </a:rPr>
              <a:t>) Un, deux, trois, quatre…</a:t>
            </a:r>
          </a:p>
          <a:p>
            <a:pPr algn="just"/>
            <a:r>
              <a:rPr lang="fr-FR" sz="1300" i="1" dirty="0">
                <a:latin typeface="Calibri" panose="020F0502020204030204" pitchFamily="34" charset="0"/>
                <a:ea typeface="Calibri" panose="020F0502020204030204" pitchFamily="34" charset="0"/>
                <a:cs typeface="Times New Roman" panose="02020603050405020304" pitchFamily="18" charset="0"/>
              </a:rPr>
              <a:t>(Toutes les fourmis se mettent à courir plus vite.)</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LE VOYAGEUR</a:t>
            </a:r>
            <a:r>
              <a:rPr lang="fr-FR" sz="1400" b="1" dirty="0"/>
              <a:t> </a:t>
            </a:r>
            <a:r>
              <a:rPr lang="fr-FR" sz="1400" dirty="0"/>
              <a:t>–</a:t>
            </a:r>
            <a:r>
              <a:rPr lang="fr-FR" sz="1300" dirty="0">
                <a:latin typeface="Calibri" panose="020F0502020204030204" pitchFamily="34" charset="0"/>
                <a:ea typeface="Calibri" panose="020F0502020204030204" pitchFamily="34" charset="0"/>
                <a:cs typeface="Times New Roman" panose="02020603050405020304" pitchFamily="18" charset="0"/>
              </a:rPr>
              <a:t> Eh, monsieur, que se passe-t-il ? C’est quoi, cette usine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400" dirty="0"/>
              <a:t>– </a:t>
            </a:r>
            <a:r>
              <a:rPr lang="fr-FR" sz="1300" dirty="0">
                <a:latin typeface="Calibri" panose="020F0502020204030204" pitchFamily="34" charset="0"/>
                <a:ea typeface="Calibri" panose="020F0502020204030204" pitchFamily="34" charset="0"/>
                <a:cs typeface="Times New Roman" panose="02020603050405020304" pitchFamily="18" charset="0"/>
              </a:rPr>
              <a:t>Qui êtes-vous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LE VOYAGEUR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400" dirty="0"/>
              <a:t>– </a:t>
            </a:r>
            <a:r>
              <a:rPr lang="fr-FR" sz="1300" dirty="0">
                <a:latin typeface="Calibri" panose="020F0502020204030204" pitchFamily="34" charset="0"/>
                <a:ea typeface="Calibri" panose="020F0502020204030204" pitchFamily="34" charset="0"/>
                <a:cs typeface="Times New Roman" panose="02020603050405020304" pitchFamily="18" charset="0"/>
              </a:rPr>
              <a:t>Je suis moi.</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400" dirty="0"/>
              <a:t>– </a:t>
            </a:r>
            <a:r>
              <a:rPr lang="fr-FR" sz="1300" dirty="0">
                <a:latin typeface="Calibri" panose="020F0502020204030204" pitchFamily="34" charset="0"/>
                <a:ea typeface="Calibri" panose="020F0502020204030204" pitchFamily="34" charset="0"/>
                <a:cs typeface="Times New Roman" panose="02020603050405020304" pitchFamily="18" charset="0"/>
              </a:rPr>
              <a:t>De quelle colonie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LE VOYAGEUR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400" dirty="0"/>
              <a:t>– </a:t>
            </a:r>
            <a:r>
              <a:rPr lang="fr-FR" sz="1300" dirty="0">
                <a:latin typeface="Calibri" panose="020F0502020204030204" pitchFamily="34" charset="0"/>
                <a:ea typeface="Calibri" panose="020F0502020204030204" pitchFamily="34" charset="0"/>
                <a:cs typeface="Times New Roman" panose="02020603050405020304" pitchFamily="18" charset="0"/>
              </a:rPr>
              <a:t>Les Humains.</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Ici, c’est Antopolis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a:t>
            </a:r>
            <a:r>
              <a:rPr lang="fr-FR" sz="1300" dirty="0">
                <a:latin typeface="Calibri" panose="020F0502020204030204" pitchFamily="34" charset="0"/>
                <a:ea typeface="Calibri" panose="020F0502020204030204" pitchFamily="34" charset="0"/>
                <a:cs typeface="Times New Roman" panose="02020603050405020304" pitchFamily="18" charset="0"/>
              </a:rPr>
              <a:t>. Que voulez-vous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LE VOYAGEUR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Je regarde seulement.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 Qui est-ce ? D’où vient-il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 Il vient des humains. Vous savez où se trouve la fourmilière humaine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LE VOYAGEUR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Là. Ici. Partout.</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a:t>
            </a:r>
            <a:r>
              <a:rPr lang="fr-FR" sz="1300" dirty="0">
                <a:latin typeface="Calibri" panose="020F0502020204030204" pitchFamily="34" charset="0"/>
                <a:ea typeface="Calibri" panose="020F0502020204030204" pitchFamily="34" charset="0"/>
                <a:cs typeface="Times New Roman" panose="02020603050405020304" pitchFamily="18" charset="0"/>
              </a:rPr>
              <a:t>(</a:t>
            </a:r>
            <a:r>
              <a:rPr lang="fr-FR" sz="1300" i="1" dirty="0">
                <a:latin typeface="Calibri" panose="020F0502020204030204" pitchFamily="34" charset="0"/>
                <a:ea typeface="Calibri" panose="020F0502020204030204" pitchFamily="34" charset="0"/>
                <a:cs typeface="Times New Roman" panose="02020603050405020304" pitchFamily="18" charset="0"/>
              </a:rPr>
              <a:t>aboyant</a:t>
            </a:r>
            <a:r>
              <a:rPr lang="fr-FR" sz="1300" dirty="0">
                <a:latin typeface="Calibri" panose="020F0502020204030204" pitchFamily="34" charset="0"/>
                <a:ea typeface="Calibri" panose="020F0502020204030204" pitchFamily="34" charset="0"/>
                <a:cs typeface="Times New Roman" panose="02020603050405020304" pitchFamily="18" charset="0"/>
              </a:rPr>
              <a:t>) Partout ? Il est fou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Combien êtes-vous ?</a:t>
            </a:r>
          </a:p>
        </p:txBody>
      </p:sp>
      <p:sp>
        <p:nvSpPr>
          <p:cNvPr id="3" name="ZoneTexte 2">
            <a:extLst>
              <a:ext uri="{FF2B5EF4-FFF2-40B4-BE49-F238E27FC236}">
                <a16:creationId xmlns:a16="http://schemas.microsoft.com/office/drawing/2014/main" id="{843C421D-0489-94AE-9645-0A921FA5AD3A}"/>
              </a:ext>
            </a:extLst>
          </p:cNvPr>
          <p:cNvSpPr txBox="1"/>
          <p:nvPr/>
        </p:nvSpPr>
        <p:spPr>
          <a:xfrm>
            <a:off x="1704509" y="1246350"/>
            <a:ext cx="10049526" cy="492443"/>
          </a:xfrm>
          <a:prstGeom prst="rect">
            <a:avLst/>
          </a:prstGeom>
          <a:noFill/>
        </p:spPr>
        <p:txBody>
          <a:bodyPr wrap="square">
            <a:spAutoFit/>
          </a:bodyPr>
          <a:lstStyle/>
          <a:p>
            <a:pPr algn="just"/>
            <a:r>
              <a:rPr lang="fr-FR" sz="1300" i="1" dirty="0">
                <a:latin typeface="Calibri" panose="020F0502020204030204" pitchFamily="34" charset="0"/>
                <a:ea typeface="Calibri" panose="020F0502020204030204" pitchFamily="34" charset="0"/>
                <a:cs typeface="Times New Roman" panose="02020603050405020304" pitchFamily="18" charset="0"/>
              </a:rPr>
              <a:t>Dans une forêt, un voyageur vagabond endormi rêve qu’il rencontre des insectes : tout d’abord des papillons, plus préoccupés de leur apparence qu’autre chose, puis des insectes rampants attelés à leur travail, et enfin des fourmis…</a:t>
            </a:r>
          </a:p>
        </p:txBody>
      </p:sp>
      <p:sp>
        <p:nvSpPr>
          <p:cNvPr id="15" name="ZoneTexte 14">
            <a:extLst>
              <a:ext uri="{FF2B5EF4-FFF2-40B4-BE49-F238E27FC236}">
                <a16:creationId xmlns:a16="http://schemas.microsoft.com/office/drawing/2014/main" id="{0D34134B-9A82-EFEC-A26A-A90B6F6676F6}"/>
              </a:ext>
            </a:extLst>
          </p:cNvPr>
          <p:cNvSpPr txBox="1"/>
          <p:nvPr/>
        </p:nvSpPr>
        <p:spPr>
          <a:xfrm>
            <a:off x="6719645" y="1757138"/>
            <a:ext cx="5361705" cy="4924425"/>
          </a:xfrm>
          <a:prstGeom prst="rect">
            <a:avLst/>
          </a:prstGeom>
          <a:noFill/>
        </p:spPr>
        <p:txBody>
          <a:bodyPr wrap="square">
            <a:spAutoFit/>
          </a:bodyPr>
          <a:lstStyle/>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LE VOYAGEUR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Beaucoup. On nous appelle les maîtres de la création.</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Haha ! C’est nous, les maîtres de la création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 Nous sommes </a:t>
            </a:r>
            <a:r>
              <a:rPr lang="fr-FR" sz="1300" dirty="0" err="1">
                <a:latin typeface="Calibri" panose="020F0502020204030204" pitchFamily="34" charset="0"/>
                <a:ea typeface="Calibri" panose="020F0502020204030204" pitchFamily="34" charset="0"/>
                <a:cs typeface="Times New Roman" panose="02020603050405020304" pitchFamily="18" charset="0"/>
              </a:rPr>
              <a:t>Antopolis</a:t>
            </a:r>
            <a:r>
              <a:rPr lang="fr-FR" sz="1300" dirty="0">
                <a:latin typeface="Calibri" panose="020F0502020204030204" pitchFamily="34" charset="0"/>
                <a:ea typeface="Calibri" panose="020F0502020204030204" pitchFamily="34" charset="0"/>
                <a:cs typeface="Times New Roman" panose="02020603050405020304" pitchFamily="18" charset="0"/>
              </a:rPr>
              <a:t>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La fourmilière la plus puissante du monde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 La plus grande démocratie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Une puissance mondiale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LE VOYAGEUR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Comment ça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Toutes les fourmis doivent obéir aux ordres.</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Toutes doivent travailler. Toutes pour Lui.</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Lui seul commande.</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LE VOYAGEUR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Qui ça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L’État. Le Gouvernement, la Nation.</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LE VOYAGEUR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Tiens donc, tout comme nous. Nous avons la démocratie – le vote, le parlement… Vous avez un parlement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Non, nous avons la Cause Commune. […] Celui qui dirige. La Cause Commune ne parle qu’en ordres. […] Tout pour la grandeur de la Cause Commune.</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Contre l’ennemi.</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LE VOYAGEUR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Quel ennemi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Contre tout le monde.</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Nous sommes encerclés d’ennemis.</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 </a:t>
            </a:r>
            <a:r>
              <a:rPr lang="fr-FR" sz="1400" dirty="0"/>
              <a:t>– </a:t>
            </a:r>
            <a:r>
              <a:rPr lang="fr-FR" sz="1300" dirty="0">
                <a:latin typeface="Calibri" panose="020F0502020204030204" pitchFamily="34" charset="0"/>
                <a:ea typeface="Calibri" panose="020F0502020204030204" pitchFamily="34" charset="0"/>
                <a:cs typeface="Times New Roman" panose="02020603050405020304" pitchFamily="18" charset="0"/>
              </a:rPr>
              <a:t>La Cause Commune exige un but supérieur.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La Cause Commune signifie sacrifice éternel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400" dirty="0"/>
              <a:t>– </a:t>
            </a:r>
            <a:r>
              <a:rPr lang="fr-FR" sz="1300" dirty="0">
                <a:latin typeface="Calibri" panose="020F0502020204030204" pitchFamily="34" charset="0"/>
                <a:ea typeface="Calibri" panose="020F0502020204030204" pitchFamily="34" charset="0"/>
                <a:cs typeface="Times New Roman" panose="02020603050405020304" pitchFamily="18" charset="0"/>
              </a:rPr>
              <a:t>Nous voulons seulement conquérir le monde…</a:t>
            </a:r>
          </a:p>
        </p:txBody>
      </p:sp>
      <p:sp>
        <p:nvSpPr>
          <p:cNvPr id="18" name="ZoneTexte 17">
            <a:extLst>
              <a:ext uri="{FF2B5EF4-FFF2-40B4-BE49-F238E27FC236}">
                <a16:creationId xmlns:a16="http://schemas.microsoft.com/office/drawing/2014/main" id="{F14F96BC-26CB-B3CC-F7E7-B9F7CAC1D685}"/>
              </a:ext>
            </a:extLst>
          </p:cNvPr>
          <p:cNvSpPr txBox="1"/>
          <p:nvPr/>
        </p:nvSpPr>
        <p:spPr>
          <a:xfrm>
            <a:off x="9226546" y="886476"/>
            <a:ext cx="3283224" cy="276999"/>
          </a:xfrm>
          <a:prstGeom prst="rect">
            <a:avLst/>
          </a:prstGeom>
          <a:noFill/>
        </p:spPr>
        <p:txBody>
          <a:bodyPr wrap="square">
            <a:spAutoFit/>
          </a:bodyPr>
          <a:lstStyle/>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200" b="1" cap="all" dirty="0">
                <a:latin typeface="Calibri" panose="020F0502020204030204" pitchFamily="34" charset="0"/>
                <a:ea typeface="Calibri" panose="020F0502020204030204" pitchFamily="34" charset="0"/>
                <a:cs typeface="Times New Roman" panose="02020603050405020304" pitchFamily="18" charset="0"/>
              </a:rPr>
              <a:t>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ANTOPOLIS :</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a:latin typeface="Calibri" panose="020F0502020204030204" pitchFamily="34" charset="0"/>
                <a:ea typeface="Calibri" panose="020F0502020204030204" pitchFamily="34" charset="0"/>
                <a:cs typeface="Times New Roman" panose="02020603050405020304" pitchFamily="18" charset="0"/>
              </a:rPr>
              <a:t>« La ville des Fourmis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Image 18">
            <a:hlinkClick r:id="rId6"/>
            <a:extLst>
              <a:ext uri="{FF2B5EF4-FFF2-40B4-BE49-F238E27FC236}">
                <a16:creationId xmlns:a16="http://schemas.microsoft.com/office/drawing/2014/main" id="{38A6B3FA-1582-12BA-18E6-E87C88A091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1248" y="2051894"/>
            <a:ext cx="336477" cy="336477"/>
          </a:xfrm>
          <a:prstGeom prst="rect">
            <a:avLst/>
          </a:prstGeom>
        </p:spPr>
      </p:pic>
      <p:grpSp>
        <p:nvGrpSpPr>
          <p:cNvPr id="14" name="Groupe 13">
            <a:extLst>
              <a:ext uri="{FF2B5EF4-FFF2-40B4-BE49-F238E27FC236}">
                <a16:creationId xmlns:a16="http://schemas.microsoft.com/office/drawing/2014/main" id="{A35776A5-AF9E-452C-97FD-CCEEAD95AA8E}"/>
              </a:ext>
            </a:extLst>
          </p:cNvPr>
          <p:cNvGrpSpPr/>
          <p:nvPr/>
        </p:nvGrpSpPr>
        <p:grpSpPr>
          <a:xfrm>
            <a:off x="8090674" y="732089"/>
            <a:ext cx="1127911" cy="496679"/>
            <a:chOff x="5420375" y="-32725"/>
            <a:chExt cx="1127911" cy="496679"/>
          </a:xfrm>
        </p:grpSpPr>
        <p:pic>
          <p:nvPicPr>
            <p:cNvPr id="16" name="Image 15">
              <a:hlinkClick r:id="rId8" action="ppaction://hlinksldjump"/>
              <a:extLst>
                <a:ext uri="{FF2B5EF4-FFF2-40B4-BE49-F238E27FC236}">
                  <a16:creationId xmlns:a16="http://schemas.microsoft.com/office/drawing/2014/main" id="{832F9678-E017-A416-A8B4-AF9436E0A9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17" name="ZoneTexte 16">
              <a:extLst>
                <a:ext uri="{FF2B5EF4-FFF2-40B4-BE49-F238E27FC236}">
                  <a16:creationId xmlns:a16="http://schemas.microsoft.com/office/drawing/2014/main" id="{7E25654A-9709-FDD3-26F5-B9CFEC7A363E}"/>
                </a:ext>
              </a:extLst>
            </p:cNvPr>
            <p:cNvSpPr txBox="1"/>
            <p:nvPr/>
          </p:nvSpPr>
          <p:spPr>
            <a:xfrm>
              <a:off x="5722523" y="85126"/>
              <a:ext cx="825763" cy="229165"/>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Questions</a:t>
              </a:r>
            </a:p>
          </p:txBody>
        </p:sp>
        <p:pic>
          <p:nvPicPr>
            <p:cNvPr id="20" name="Image 19">
              <a:hlinkClick r:id="rId8" action="ppaction://hlinksldjump"/>
              <a:extLst>
                <a:ext uri="{FF2B5EF4-FFF2-40B4-BE49-F238E27FC236}">
                  <a16:creationId xmlns:a16="http://schemas.microsoft.com/office/drawing/2014/main" id="{65089CD0-1857-951A-4E53-5CADA3EC2B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Tree>
    <p:extLst>
      <p:ext uri="{BB962C8B-B14F-4D97-AF65-F5344CB8AC3E}">
        <p14:creationId xmlns:p14="http://schemas.microsoft.com/office/powerpoint/2010/main" val="253803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1" grpId="0"/>
      <p:bldP spid="13" grpId="0"/>
      <p:bldP spid="2" grpId="0"/>
      <p:bldP spid="3" grpId="0"/>
      <p:bldP spid="15"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58A99FE-A3B1-C337-CAAC-6D3F96E8BBA7}"/>
            </a:ext>
          </a:extLst>
        </p:cNvPr>
        <p:cNvGrpSpPr/>
        <p:nvPr/>
      </p:nvGrpSpPr>
      <p:grpSpPr>
        <a:xfrm>
          <a:off x="0" y="0"/>
          <a:ext cx="0" cy="0"/>
          <a:chOff x="0" y="0"/>
          <a:chExt cx="0" cy="0"/>
        </a:xfrm>
      </p:grpSpPr>
      <p:grpSp>
        <p:nvGrpSpPr>
          <p:cNvPr id="29" name="Groupe 28">
            <a:extLst>
              <a:ext uri="{FF2B5EF4-FFF2-40B4-BE49-F238E27FC236}">
                <a16:creationId xmlns:a16="http://schemas.microsoft.com/office/drawing/2014/main" id="{4744FBC9-F70B-F4D5-02DE-CED2F1142C0B}"/>
              </a:ext>
            </a:extLst>
          </p:cNvPr>
          <p:cNvGrpSpPr/>
          <p:nvPr/>
        </p:nvGrpSpPr>
        <p:grpSpPr>
          <a:xfrm>
            <a:off x="8457727" y="5108188"/>
            <a:ext cx="3607160" cy="1608429"/>
            <a:chOff x="8457727" y="4899375"/>
            <a:chExt cx="3607160" cy="1608429"/>
          </a:xfrm>
        </p:grpSpPr>
        <p:pic>
          <p:nvPicPr>
            <p:cNvPr id="17" name="Image 16">
              <a:extLst>
                <a:ext uri="{FF2B5EF4-FFF2-40B4-BE49-F238E27FC236}">
                  <a16:creationId xmlns:a16="http://schemas.microsoft.com/office/drawing/2014/main" id="{6001CE6E-D5EE-7565-9C47-2CE0A64CD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630" y="4899376"/>
              <a:ext cx="2488985" cy="1540335"/>
            </a:xfrm>
            <a:prstGeom prst="rect">
              <a:avLst/>
            </a:prstGeom>
          </p:spPr>
        </p:pic>
        <p:pic>
          <p:nvPicPr>
            <p:cNvPr id="28" name="Image 27">
              <a:hlinkClick r:id="rId3"/>
              <a:extLst>
                <a:ext uri="{FF2B5EF4-FFF2-40B4-BE49-F238E27FC236}">
                  <a16:creationId xmlns:a16="http://schemas.microsoft.com/office/drawing/2014/main" id="{E8462AF6-022C-EB7C-A0DE-8CD00A210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7727" y="4899375"/>
              <a:ext cx="3607160" cy="1608429"/>
            </a:xfrm>
            <a:prstGeom prst="rect">
              <a:avLst/>
            </a:prstGeom>
          </p:spPr>
        </p:pic>
      </p:grpSp>
      <p:pic>
        <p:nvPicPr>
          <p:cNvPr id="26" name="Image 25">
            <a:extLst>
              <a:ext uri="{FF2B5EF4-FFF2-40B4-BE49-F238E27FC236}">
                <a16:creationId xmlns:a16="http://schemas.microsoft.com/office/drawing/2014/main" id="{58887E3A-65A9-8A8D-D70D-23B280ABAE0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16277" y="5734229"/>
            <a:ext cx="903373" cy="450253"/>
          </a:xfrm>
          <a:prstGeom prst="rect">
            <a:avLst/>
          </a:prstGeom>
        </p:spPr>
      </p:pic>
      <p:sp>
        <p:nvSpPr>
          <p:cNvPr id="15" name="ZoneTexte 14">
            <a:extLst>
              <a:ext uri="{FF2B5EF4-FFF2-40B4-BE49-F238E27FC236}">
                <a16:creationId xmlns:a16="http://schemas.microsoft.com/office/drawing/2014/main" id="{FB477D36-D934-EC30-AA1D-80853D745D4B}"/>
              </a:ext>
            </a:extLst>
          </p:cNvPr>
          <p:cNvSpPr txBox="1"/>
          <p:nvPr/>
        </p:nvSpPr>
        <p:spPr>
          <a:xfrm>
            <a:off x="1704509" y="1311720"/>
            <a:ext cx="4980613" cy="5355312"/>
          </a:xfrm>
          <a:prstGeom prst="rect">
            <a:avLst/>
          </a:prstGeom>
          <a:noFill/>
        </p:spPr>
        <p:txBody>
          <a:bodyPr wrap="square">
            <a:spAutoFit/>
          </a:bodyPr>
          <a:lstStyle/>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400" dirty="0"/>
              <a:t>– </a:t>
            </a:r>
            <a:r>
              <a:rPr lang="fr-FR" sz="1300" dirty="0">
                <a:latin typeface="Calibri" panose="020F0502020204030204" pitchFamily="34" charset="0"/>
                <a:ea typeface="Calibri" panose="020F0502020204030204" pitchFamily="34" charset="0"/>
                <a:cs typeface="Times New Roman" panose="02020603050405020304" pitchFamily="18" charset="0"/>
              </a:rPr>
              <a:t>Dans l’intérêt de la paix mondiale…</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400" dirty="0"/>
              <a:t>– </a:t>
            </a:r>
            <a:r>
              <a:rPr lang="fr-FR" sz="1300" dirty="0">
                <a:latin typeface="Calibri" panose="020F0502020204030204" pitchFamily="34" charset="0"/>
                <a:ea typeface="Calibri" panose="020F0502020204030204" pitchFamily="34" charset="0"/>
                <a:cs typeface="Times New Roman" panose="02020603050405020304" pitchFamily="18" charset="0"/>
              </a:rPr>
              <a:t>Dans l’intérêt du travail paisible…</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Dans l’intérêt de…</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a:t>
            </a:r>
            <a:r>
              <a:rPr lang="fr-FR" sz="1300" dirty="0">
                <a:latin typeface="Calibri" panose="020F0502020204030204" pitchFamily="34" charset="0"/>
                <a:ea typeface="Calibri" panose="020F0502020204030204" pitchFamily="34" charset="0"/>
                <a:cs typeface="Times New Roman" panose="02020603050405020304" pitchFamily="18" charset="0"/>
              </a:rPr>
              <a:t> … tous les intérêts ci-dessus. Quand nous aurons conquis l’espace du monde…</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a:t>
            </a:r>
            <a:r>
              <a:rPr lang="fr-FR" sz="1300" dirty="0">
                <a:latin typeface="Calibri" panose="020F0502020204030204" pitchFamily="34" charset="0"/>
                <a:ea typeface="Calibri" panose="020F0502020204030204" pitchFamily="34" charset="0"/>
                <a:cs typeface="Times New Roman" panose="02020603050405020304" pitchFamily="18" charset="0"/>
              </a:rPr>
              <a:t> … nous conquerrons le temps.</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a:t>
            </a:r>
            <a:r>
              <a:rPr lang="fr-FR" sz="1300" dirty="0">
                <a:latin typeface="Calibri" panose="020F0502020204030204" pitchFamily="34" charset="0"/>
                <a:ea typeface="Calibri" panose="020F0502020204030204" pitchFamily="34" charset="0"/>
                <a:cs typeface="Times New Roman" panose="02020603050405020304" pitchFamily="18" charset="0"/>
              </a:rPr>
              <a:t> Le temps n’a pas encore de maître.</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Le temps est plus grand que l’espace.</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Le maître du temps sera le maître de l’univers.</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La vitesse est le maître du temps.</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Celui qui commande à la vitesse gouverne le temps.</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400" dirty="0"/>
              <a:t>– </a:t>
            </a:r>
            <a:r>
              <a:rPr lang="fr-FR" sz="1300" dirty="0">
                <a:latin typeface="Calibri" panose="020F0502020204030204" pitchFamily="34" charset="0"/>
                <a:ea typeface="Calibri" panose="020F0502020204030204" pitchFamily="34" charset="0"/>
                <a:cs typeface="Times New Roman" panose="02020603050405020304" pitchFamily="18" charset="0"/>
              </a:rPr>
              <a:t>Un, deux, trois, quatre…</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LA FOURMI AVEUGLE</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400" dirty="0"/>
              <a:t>– </a:t>
            </a:r>
            <a:r>
              <a:rPr lang="fr-FR" sz="1300" dirty="0">
                <a:latin typeface="Calibri" panose="020F0502020204030204" pitchFamily="34" charset="0"/>
                <a:ea typeface="Calibri" panose="020F0502020204030204" pitchFamily="34" charset="0"/>
                <a:cs typeface="Times New Roman" panose="02020603050405020304" pitchFamily="18" charset="0"/>
              </a:rPr>
              <a:t>(plus vite) Un, deux, trois, quatre… Un, deux…</a:t>
            </a:r>
          </a:p>
          <a:p>
            <a:pPr algn="ctr"/>
            <a:r>
              <a:rPr lang="fr-FR" sz="1300" dirty="0">
                <a:latin typeface="Calibri" panose="020F0502020204030204" pitchFamily="34" charset="0"/>
                <a:ea typeface="Calibri" panose="020F0502020204030204" pitchFamily="34" charset="0"/>
                <a:cs typeface="Times New Roman" panose="02020603050405020304" pitchFamily="18" charset="0"/>
              </a:rPr>
              <a:t>(</a:t>
            </a:r>
            <a:r>
              <a:rPr lang="fr-FR" sz="1300" i="1" dirty="0">
                <a:latin typeface="Calibri" panose="020F0502020204030204" pitchFamily="34" charset="0"/>
                <a:ea typeface="Calibri" panose="020F0502020204030204" pitchFamily="34" charset="0"/>
                <a:cs typeface="Times New Roman" panose="02020603050405020304" pitchFamily="18" charset="0"/>
              </a:rPr>
              <a:t>Les fourmis accélèrent encore plus</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Accélérez le tempo.</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Le tempo de la production.</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Le tempo de la vie.</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Chaque mouvement accéléré.</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Raccourci.</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Calculé.</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À la seconde près.</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200" dirty="0"/>
              <a:t>– </a:t>
            </a:r>
            <a:r>
              <a:rPr lang="fr-FR" sz="1300" dirty="0">
                <a:latin typeface="Calibri" panose="020F0502020204030204" pitchFamily="34" charset="0"/>
                <a:ea typeface="Calibri" panose="020F0502020204030204" pitchFamily="34" charset="0"/>
                <a:cs typeface="Times New Roman" panose="02020603050405020304" pitchFamily="18" charset="0"/>
              </a:rPr>
              <a:t>Au centième de seconde.</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400" dirty="0"/>
              <a:t>– </a:t>
            </a:r>
            <a:r>
              <a:rPr lang="fr-FR" sz="1300" dirty="0">
                <a:latin typeface="Calibri" panose="020F0502020204030204" pitchFamily="34" charset="0"/>
                <a:ea typeface="Calibri" panose="020F0502020204030204" pitchFamily="34" charset="0"/>
                <a:cs typeface="Times New Roman" panose="02020603050405020304" pitchFamily="18" charset="0"/>
              </a:rPr>
              <a:t>Avant, nous travaillions trop lentement.</a:t>
            </a:r>
          </a:p>
          <a:p>
            <a:pPr algn="just"/>
            <a:r>
              <a:rPr lang="fr-FR" sz="1300" dirty="0">
                <a:latin typeface="Calibri" panose="020F0502020204030204" pitchFamily="34" charset="0"/>
                <a:ea typeface="Calibri" panose="020F0502020204030204" pitchFamily="34" charset="0"/>
                <a:cs typeface="Times New Roman" panose="02020603050405020304" pitchFamily="18" charset="0"/>
              </a:rPr>
              <a:t>Ça grinçait. Les fourmis mouraient d’ennui.</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DEUXIEME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400" dirty="0"/>
              <a:t>– </a:t>
            </a:r>
            <a:r>
              <a:rPr lang="fr-FR" sz="1300" dirty="0">
                <a:latin typeface="Calibri" panose="020F0502020204030204" pitchFamily="34" charset="0"/>
                <a:ea typeface="Calibri" panose="020F0502020204030204" pitchFamily="34" charset="0"/>
                <a:cs typeface="Times New Roman" panose="02020603050405020304" pitchFamily="18" charset="0"/>
              </a:rPr>
              <a:t>Peu rentable.</a:t>
            </a:r>
          </a:p>
        </p:txBody>
      </p:sp>
      <p:sp>
        <p:nvSpPr>
          <p:cNvPr id="4" name="ZoneTexte 3">
            <a:extLst>
              <a:ext uri="{FF2B5EF4-FFF2-40B4-BE49-F238E27FC236}">
                <a16:creationId xmlns:a16="http://schemas.microsoft.com/office/drawing/2014/main" id="{347FD7BE-C4D6-DE68-4AA8-40FA6C5AF204}"/>
              </a:ext>
            </a:extLst>
          </p:cNvPr>
          <p:cNvSpPr txBox="1"/>
          <p:nvPr/>
        </p:nvSpPr>
        <p:spPr>
          <a:xfrm>
            <a:off x="1710834" y="896222"/>
            <a:ext cx="1787669" cy="369332"/>
          </a:xfrm>
          <a:prstGeom prst="rect">
            <a:avLst/>
          </a:prstGeom>
          <a:noFill/>
        </p:spPr>
        <p:txBody>
          <a:bodyPr wrap="none" rtlCol="0">
            <a:spAutoFit/>
          </a:bodyPr>
          <a:lstStyle/>
          <a:p>
            <a:r>
              <a:rPr lang="fr-FR" b="1" dirty="0">
                <a:solidFill>
                  <a:srgbClr val="FF0000"/>
                </a:solidFill>
              </a:rPr>
              <a:t>DOCUMENT 16</a:t>
            </a:r>
          </a:p>
        </p:txBody>
      </p:sp>
      <p:sp>
        <p:nvSpPr>
          <p:cNvPr id="5" name="ZoneTexte 4">
            <a:extLst>
              <a:ext uri="{FF2B5EF4-FFF2-40B4-BE49-F238E27FC236}">
                <a16:creationId xmlns:a16="http://schemas.microsoft.com/office/drawing/2014/main" id="{3D858414-7D36-C949-2ECC-5102E0E02AAB}"/>
              </a:ext>
            </a:extLst>
          </p:cNvPr>
          <p:cNvSpPr txBox="1"/>
          <p:nvPr/>
        </p:nvSpPr>
        <p:spPr>
          <a:xfrm>
            <a:off x="3378585" y="850055"/>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Les Fourmis</a:t>
            </a:r>
            <a:r>
              <a:rPr lang="fr-FR" dirty="0">
                <a:latin typeface="Calibri" panose="020F0502020204030204" pitchFamily="34" charset="0"/>
                <a:ea typeface="Calibri" panose="020F0502020204030204" pitchFamily="34" charset="0"/>
                <a:cs typeface="Times New Roman" panose="02020603050405020304" pitchFamily="18" charset="0"/>
              </a:rPr>
              <a:t> – </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partie 2/2</a:t>
            </a:r>
            <a:endParaRPr lang="fr-FR" dirty="0">
              <a:solidFill>
                <a:schemeClr val="bg1"/>
              </a:solidFill>
            </a:endParaRPr>
          </a:p>
        </p:txBody>
      </p:sp>
      <p:pic>
        <p:nvPicPr>
          <p:cNvPr id="6" name="Image 5">
            <a:hlinkClick r:id="rId6" action="ppaction://hlinksldjump"/>
            <a:extLst>
              <a:ext uri="{FF2B5EF4-FFF2-40B4-BE49-F238E27FC236}">
                <a16:creationId xmlns:a16="http://schemas.microsoft.com/office/drawing/2014/main" id="{4D3CD273-63DA-83C5-9BF4-78E6C31CAD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7" name="ZoneTexte 6">
            <a:extLst>
              <a:ext uri="{FF2B5EF4-FFF2-40B4-BE49-F238E27FC236}">
                <a16:creationId xmlns:a16="http://schemas.microsoft.com/office/drawing/2014/main" id="{AC56281B-F18E-CC08-3A80-A9A544BA89C5}"/>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8" name="ZoneTexte 7">
            <a:extLst>
              <a:ext uri="{FF2B5EF4-FFF2-40B4-BE49-F238E27FC236}">
                <a16:creationId xmlns:a16="http://schemas.microsoft.com/office/drawing/2014/main" id="{931D1987-C723-EDDF-B377-3C57EFFBD455}"/>
              </a:ext>
            </a:extLst>
          </p:cNvPr>
          <p:cNvSpPr txBox="1"/>
          <p:nvPr/>
        </p:nvSpPr>
        <p:spPr>
          <a:xfrm>
            <a:off x="76942" y="383566"/>
            <a:ext cx="4139951"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4</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Filer le temps car le temps file</a:t>
            </a:r>
          </a:p>
        </p:txBody>
      </p:sp>
      <p:sp>
        <p:nvSpPr>
          <p:cNvPr id="9" name="ZoneTexte 8">
            <a:extLst>
              <a:ext uri="{FF2B5EF4-FFF2-40B4-BE49-F238E27FC236}">
                <a16:creationId xmlns:a16="http://schemas.microsoft.com/office/drawing/2014/main" id="{65E9E2F2-1812-01D1-BC21-CA0B333BB1AC}"/>
              </a:ext>
            </a:extLst>
          </p:cNvPr>
          <p:cNvSpPr txBox="1"/>
          <p:nvPr/>
        </p:nvSpPr>
        <p:spPr>
          <a:xfrm>
            <a:off x="75339" y="2368365"/>
            <a:ext cx="1559336" cy="307777"/>
          </a:xfrm>
          <a:prstGeom prst="rect">
            <a:avLst/>
          </a:prstGeom>
          <a:noFill/>
        </p:spPr>
        <p:txBody>
          <a:bodyPr wrap="square">
            <a:spAutoFit/>
          </a:bodyPr>
          <a:lstStyle/>
          <a:p>
            <a:pPr algn="ctr"/>
            <a:r>
              <a:rPr lang="fr-FR" sz="1400" b="1" dirty="0"/>
              <a:t>Karel ČAPEK</a:t>
            </a:r>
          </a:p>
        </p:txBody>
      </p:sp>
      <p:pic>
        <p:nvPicPr>
          <p:cNvPr id="10" name="Image 9">
            <a:extLst>
              <a:ext uri="{FF2B5EF4-FFF2-40B4-BE49-F238E27FC236}">
                <a16:creationId xmlns:a16="http://schemas.microsoft.com/office/drawing/2014/main" id="{86EB1DC2-176C-E059-DA12-C5B9105CBF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50918" y="881934"/>
            <a:ext cx="1408179" cy="1408179"/>
          </a:xfrm>
          <a:prstGeom prst="rect">
            <a:avLst/>
          </a:prstGeom>
        </p:spPr>
      </p:pic>
      <p:sp>
        <p:nvSpPr>
          <p:cNvPr id="11" name="ZoneTexte 10">
            <a:extLst>
              <a:ext uri="{FF2B5EF4-FFF2-40B4-BE49-F238E27FC236}">
                <a16:creationId xmlns:a16="http://schemas.microsoft.com/office/drawing/2014/main" id="{7DDD0BEB-ECA1-A22C-F1EF-8AFF82C2F7EC}"/>
              </a:ext>
            </a:extLst>
          </p:cNvPr>
          <p:cNvSpPr txBox="1"/>
          <p:nvPr/>
        </p:nvSpPr>
        <p:spPr>
          <a:xfrm>
            <a:off x="150918" y="2709329"/>
            <a:ext cx="1335622"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(1890-1938)</a:t>
            </a:r>
          </a:p>
        </p:txBody>
      </p:sp>
      <p:pic>
        <p:nvPicPr>
          <p:cNvPr id="12" name="Image 11">
            <a:extLst>
              <a:ext uri="{FF2B5EF4-FFF2-40B4-BE49-F238E27FC236}">
                <a16:creationId xmlns:a16="http://schemas.microsoft.com/office/drawing/2014/main" id="{DDA7C911-0639-63BC-6D1F-C080DC3C270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15020" y="3177980"/>
            <a:ext cx="607417" cy="404087"/>
          </a:xfrm>
          <a:prstGeom prst="rect">
            <a:avLst/>
          </a:prstGeom>
        </p:spPr>
      </p:pic>
      <p:sp>
        <p:nvSpPr>
          <p:cNvPr id="13" name="ZoneTexte 12">
            <a:extLst>
              <a:ext uri="{FF2B5EF4-FFF2-40B4-BE49-F238E27FC236}">
                <a16:creationId xmlns:a16="http://schemas.microsoft.com/office/drawing/2014/main" id="{341D4640-ED8D-53AF-9E97-60FAD6DB8B20}"/>
              </a:ext>
            </a:extLst>
          </p:cNvPr>
          <p:cNvSpPr txBox="1"/>
          <p:nvPr/>
        </p:nvSpPr>
        <p:spPr>
          <a:xfrm>
            <a:off x="0" y="3779340"/>
            <a:ext cx="1704509" cy="2462213"/>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Écrivain &amp; Dramaturge tchécoslovaque</a:t>
            </a:r>
          </a:p>
          <a:p>
            <a:pPr algn="ctr"/>
            <a:r>
              <a:rPr lang="fr-FR" sz="1400" dirty="0">
                <a:solidFill>
                  <a:srgbClr val="FFFF00"/>
                </a:solidFill>
                <a:latin typeface="Calibri" panose="020F0502020204030204" pitchFamily="34" charset="0"/>
                <a:cs typeface="Calibri" panose="020F0502020204030204" pitchFamily="34" charset="0"/>
              </a:rPr>
              <a:t>Le mot « Robot » apparait pour la première fois dans sa pièce  R.U.R. (1920), inventé par son frère Josef (du slave </a:t>
            </a:r>
            <a:r>
              <a:rPr lang="fr-FR" sz="1400" i="1" dirty="0" err="1">
                <a:solidFill>
                  <a:srgbClr val="FFFF00"/>
                </a:solidFill>
                <a:latin typeface="Calibri" panose="020F0502020204030204" pitchFamily="34" charset="0"/>
                <a:cs typeface="Calibri" panose="020F0502020204030204" pitchFamily="34" charset="0"/>
              </a:rPr>
              <a:t>robotovat</a:t>
            </a:r>
            <a:r>
              <a:rPr lang="fr-FR" sz="1400" dirty="0">
                <a:solidFill>
                  <a:srgbClr val="FFFF00"/>
                </a:solidFill>
                <a:latin typeface="Calibri" panose="020F0502020204030204" pitchFamily="34" charset="0"/>
                <a:cs typeface="Calibri" panose="020F0502020204030204" pitchFamily="34" charset="0"/>
              </a:rPr>
              <a:t>, </a:t>
            </a:r>
            <a:r>
              <a:rPr lang="fr-FR" sz="1400" i="1" dirty="0">
                <a:solidFill>
                  <a:srgbClr val="FFFF00"/>
                </a:solidFill>
                <a:latin typeface="Calibri" panose="020F0502020204030204" pitchFamily="34" charset="0"/>
                <a:cs typeface="Calibri" panose="020F0502020204030204" pitchFamily="34" charset="0"/>
              </a:rPr>
              <a:t>travailler</a:t>
            </a:r>
            <a:r>
              <a:rPr lang="fr-FR" sz="1400" dirty="0">
                <a:solidFill>
                  <a:srgbClr val="FFFF00"/>
                </a:solidFill>
                <a:latin typeface="Calibri" panose="020F0502020204030204" pitchFamily="34" charset="0"/>
                <a:cs typeface="Calibri" panose="020F0502020204030204" pitchFamily="34" charset="0"/>
              </a:rPr>
              <a:t>). </a:t>
            </a:r>
          </a:p>
        </p:txBody>
      </p:sp>
      <p:sp>
        <p:nvSpPr>
          <p:cNvPr id="14" name="ZoneTexte 13">
            <a:extLst>
              <a:ext uri="{FF2B5EF4-FFF2-40B4-BE49-F238E27FC236}">
                <a16:creationId xmlns:a16="http://schemas.microsoft.com/office/drawing/2014/main" id="{4E0B478E-558F-0969-DC84-C027662915CE}"/>
              </a:ext>
            </a:extLst>
          </p:cNvPr>
          <p:cNvSpPr txBox="1"/>
          <p:nvPr/>
        </p:nvSpPr>
        <p:spPr>
          <a:xfrm>
            <a:off x="6685122" y="1311720"/>
            <a:ext cx="5355960" cy="1877437"/>
          </a:xfrm>
          <a:prstGeom prst="rect">
            <a:avLst/>
          </a:prstGeom>
          <a:noFill/>
        </p:spPr>
        <p:txBody>
          <a:bodyPr wrap="square">
            <a:spAutoFit/>
          </a:bodyPr>
          <a:lstStyle/>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PREMIER INGENIEUR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400" dirty="0"/>
              <a:t>– </a:t>
            </a:r>
            <a:r>
              <a:rPr lang="fr-FR" sz="1300" dirty="0">
                <a:latin typeface="Calibri" panose="020F0502020204030204" pitchFamily="34" charset="0"/>
                <a:ea typeface="Calibri" panose="020F0502020204030204" pitchFamily="34" charset="0"/>
                <a:cs typeface="Times New Roman" panose="02020603050405020304" pitchFamily="18" charset="0"/>
              </a:rPr>
              <a:t>Inhumain. Maintenant elles ne meurent plus que d’épuisement. […]</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LE VOYAGEUR</a:t>
            </a:r>
            <a:r>
              <a:rPr lang="fr-FR" sz="1300" dirty="0">
                <a:latin typeface="Calibri" panose="020F0502020204030204" pitchFamily="34" charset="0"/>
                <a:ea typeface="Calibri" panose="020F0502020204030204" pitchFamily="34" charset="0"/>
                <a:cs typeface="Times New Roman" panose="02020603050405020304" pitchFamily="18" charset="0"/>
              </a:rPr>
              <a:t> </a:t>
            </a:r>
            <a:r>
              <a:rPr lang="fr-FR" sz="1400" dirty="0"/>
              <a:t>– </a:t>
            </a:r>
            <a:r>
              <a:rPr lang="fr-FR" sz="1300" dirty="0">
                <a:latin typeface="Calibri" panose="020F0502020204030204" pitchFamily="34" charset="0"/>
                <a:ea typeface="Calibri" panose="020F0502020204030204" pitchFamily="34" charset="0"/>
                <a:cs typeface="Times New Roman" panose="02020603050405020304" pitchFamily="18" charset="0"/>
              </a:rPr>
              <a:t>Un, deux, trois, quatre, plus vite ! Fouettez le vieux temps avec le fouet de la vitesse ! Frappez-le, chevauchez-le, faites-le courir !</a:t>
            </a:r>
          </a:p>
          <a:p>
            <a:pPr algn="just"/>
            <a:r>
              <a:rPr lang="fr-FR" sz="1300" dirty="0">
                <a:latin typeface="Calibri" panose="020F0502020204030204" pitchFamily="34" charset="0"/>
                <a:ea typeface="Calibri" panose="020F0502020204030204" pitchFamily="34" charset="0"/>
                <a:cs typeface="Times New Roman" panose="02020603050405020304" pitchFamily="18" charset="0"/>
              </a:rPr>
              <a:t>La vitesse, c’est le progrès ! Le monde galope vers son but, fonçant toujours plus vite vers sa perte. Compte encore, aveugle. Un, deux…</a:t>
            </a:r>
          </a:p>
          <a:p>
            <a:pPr algn="just"/>
            <a:r>
              <a:rPr lang="fr-FR" sz="1300" b="1" dirty="0">
                <a:latin typeface="Calibri" panose="020F0502020204030204" pitchFamily="34" charset="0"/>
                <a:ea typeface="Calibri" panose="020F0502020204030204" pitchFamily="34" charset="0"/>
                <a:cs typeface="Times New Roman" panose="02020603050405020304" pitchFamily="18" charset="0"/>
              </a:rPr>
              <a:t>LA FOURMI AVEUGLE</a:t>
            </a:r>
            <a:r>
              <a:rPr lang="fr-FR" sz="1300" dirty="0">
                <a:latin typeface="Calibri" panose="020F0502020204030204" pitchFamily="34" charset="0"/>
                <a:ea typeface="Calibri" panose="020F0502020204030204" pitchFamily="34" charset="0"/>
                <a:cs typeface="Times New Roman" panose="02020603050405020304" pitchFamily="18" charset="0"/>
              </a:rPr>
              <a:t> Trois, quatre… !</a:t>
            </a:r>
          </a:p>
          <a:p>
            <a:pPr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algn="r"/>
            <a:r>
              <a:rPr lang="fr-FR" sz="1000" dirty="0">
                <a:latin typeface="Calibri" panose="020F0502020204030204" pitchFamily="34" charset="0"/>
                <a:ea typeface="Calibri" panose="020F0502020204030204" pitchFamily="34" charset="0"/>
                <a:cs typeface="Times New Roman" panose="02020603050405020304" pitchFamily="18" charset="0"/>
              </a:rPr>
              <a:t>Karel &amp; Josef ČAPEK,  </a:t>
            </a:r>
            <a:r>
              <a:rPr lang="fr-FR" sz="1000" i="1" dirty="0">
                <a:latin typeface="Calibri" panose="020F0502020204030204" pitchFamily="34" charset="0"/>
                <a:ea typeface="Calibri" panose="020F0502020204030204" pitchFamily="34" charset="0"/>
                <a:cs typeface="Times New Roman" panose="02020603050405020304" pitchFamily="18" charset="0"/>
              </a:rPr>
              <a:t>De la vie des insectes</a:t>
            </a:r>
            <a:r>
              <a:rPr lang="fr-FR" sz="1000" dirty="0">
                <a:latin typeface="Calibri" panose="020F0502020204030204" pitchFamily="34" charset="0"/>
                <a:ea typeface="Calibri" panose="020F0502020204030204" pitchFamily="34" charset="0"/>
                <a:cs typeface="Times New Roman" panose="02020603050405020304" pitchFamily="18" charset="0"/>
              </a:rPr>
              <a:t>, </a:t>
            </a:r>
            <a:r>
              <a:rPr lang="fr-FR" sz="1000" b="1" dirty="0">
                <a:latin typeface="Calibri" panose="020F0502020204030204" pitchFamily="34" charset="0"/>
                <a:ea typeface="Calibri" panose="020F0502020204030204" pitchFamily="34" charset="0"/>
                <a:cs typeface="Times New Roman" panose="02020603050405020304" pitchFamily="18" charset="0"/>
              </a:rPr>
              <a:t>Acte 3 – Les Fourmis</a:t>
            </a:r>
            <a:r>
              <a:rPr lang="fr-FR" sz="1000" dirty="0">
                <a:latin typeface="Calibri" panose="020F0502020204030204" pitchFamily="34" charset="0"/>
                <a:ea typeface="Calibri" panose="020F0502020204030204" pitchFamily="34" charset="0"/>
                <a:cs typeface="Times New Roman" panose="02020603050405020304" pitchFamily="18" charset="0"/>
              </a:rPr>
              <a:t>, Éd. </a:t>
            </a:r>
            <a:r>
              <a:rPr lang="fr-FR" sz="1000" dirty="0" err="1">
                <a:latin typeface="Calibri" panose="020F0502020204030204" pitchFamily="34" charset="0"/>
                <a:ea typeface="Calibri" panose="020F0502020204030204" pitchFamily="34" charset="0"/>
                <a:cs typeface="Times New Roman" panose="02020603050405020304" pitchFamily="18" charset="0"/>
              </a:rPr>
              <a:t>Metuen</a:t>
            </a:r>
            <a:r>
              <a:rPr lang="fr-FR" sz="1000" dirty="0">
                <a:latin typeface="Calibri" panose="020F0502020204030204" pitchFamily="34" charset="0"/>
                <a:ea typeface="Calibri" panose="020F0502020204030204" pitchFamily="34" charset="0"/>
                <a:cs typeface="Times New Roman" panose="02020603050405020304" pitchFamily="18" charset="0"/>
              </a:rPr>
              <a:t>, 1921, pp. 139-144.</a:t>
            </a:r>
            <a:endParaRPr lang="fr-FR" sz="1000" i="1" dirty="0">
              <a:latin typeface="Calibri" panose="020F0502020204030204" pitchFamily="34" charset="0"/>
              <a:cs typeface="Calibri" panose="020F0502020204030204" pitchFamily="34" charset="0"/>
            </a:endParaRPr>
          </a:p>
        </p:txBody>
      </p:sp>
      <p:sp>
        <p:nvSpPr>
          <p:cNvPr id="18" name="ZoneTexte 17">
            <a:extLst>
              <a:ext uri="{FF2B5EF4-FFF2-40B4-BE49-F238E27FC236}">
                <a16:creationId xmlns:a16="http://schemas.microsoft.com/office/drawing/2014/main" id="{F0D17EDC-A0AD-79C5-309E-8F277923634D}"/>
              </a:ext>
            </a:extLst>
          </p:cNvPr>
          <p:cNvSpPr txBox="1"/>
          <p:nvPr/>
        </p:nvSpPr>
        <p:spPr>
          <a:xfrm>
            <a:off x="6685122" y="5131266"/>
            <a:ext cx="1691489" cy="307777"/>
          </a:xfrm>
          <a:prstGeom prst="rect">
            <a:avLst/>
          </a:prstGeom>
          <a:noFill/>
        </p:spPr>
        <p:txBody>
          <a:bodyPr wrap="square">
            <a:spAutoFit/>
          </a:bodyPr>
          <a:lstStyle/>
          <a:p>
            <a:pPr algn="ctr"/>
            <a:r>
              <a:rPr lang="fr-FR" sz="1400" b="1" dirty="0"/>
              <a:t>Charlie CHAPLIN</a:t>
            </a:r>
          </a:p>
        </p:txBody>
      </p:sp>
      <p:pic>
        <p:nvPicPr>
          <p:cNvPr id="19" name="Image 18">
            <a:extLst>
              <a:ext uri="{FF2B5EF4-FFF2-40B4-BE49-F238E27FC236}">
                <a16:creationId xmlns:a16="http://schemas.microsoft.com/office/drawing/2014/main" id="{7D14297D-A853-8AF1-3738-884A5B9A8E9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30534" y="3722659"/>
            <a:ext cx="1408179" cy="1408179"/>
          </a:xfrm>
          <a:prstGeom prst="rect">
            <a:avLst/>
          </a:prstGeom>
        </p:spPr>
      </p:pic>
      <p:sp>
        <p:nvSpPr>
          <p:cNvPr id="20" name="ZoneTexte 19">
            <a:extLst>
              <a:ext uri="{FF2B5EF4-FFF2-40B4-BE49-F238E27FC236}">
                <a16:creationId xmlns:a16="http://schemas.microsoft.com/office/drawing/2014/main" id="{2A59A54F-B18B-062A-793F-7703ADEB108E}"/>
              </a:ext>
            </a:extLst>
          </p:cNvPr>
          <p:cNvSpPr txBox="1"/>
          <p:nvPr/>
        </p:nvSpPr>
        <p:spPr>
          <a:xfrm>
            <a:off x="6830534" y="5355499"/>
            <a:ext cx="1335622"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(1889-1977)</a:t>
            </a:r>
          </a:p>
        </p:txBody>
      </p:sp>
      <p:sp>
        <p:nvSpPr>
          <p:cNvPr id="22" name="ZoneTexte 21">
            <a:extLst>
              <a:ext uri="{FF2B5EF4-FFF2-40B4-BE49-F238E27FC236}">
                <a16:creationId xmlns:a16="http://schemas.microsoft.com/office/drawing/2014/main" id="{B50CF124-070B-EB50-BC7F-9B935D9468FB}"/>
              </a:ext>
            </a:extLst>
          </p:cNvPr>
          <p:cNvSpPr txBox="1"/>
          <p:nvPr/>
        </p:nvSpPr>
        <p:spPr>
          <a:xfrm>
            <a:off x="6766239" y="6193879"/>
            <a:ext cx="1623392" cy="523220"/>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Acteur, réalisateur, producteur,…</a:t>
            </a:r>
            <a:endParaRPr lang="fr-FR" sz="1400" dirty="0">
              <a:solidFill>
                <a:srgbClr val="FFFF00"/>
              </a:solidFill>
              <a:latin typeface="Calibri" panose="020F0502020204030204" pitchFamily="34" charset="0"/>
              <a:cs typeface="Calibri" panose="020F0502020204030204" pitchFamily="34" charset="0"/>
            </a:endParaRPr>
          </a:p>
        </p:txBody>
      </p:sp>
      <p:pic>
        <p:nvPicPr>
          <p:cNvPr id="23" name="Image 22">
            <a:hlinkClick r:id="rId11"/>
            <a:extLst>
              <a:ext uri="{FF2B5EF4-FFF2-40B4-BE49-F238E27FC236}">
                <a16:creationId xmlns:a16="http://schemas.microsoft.com/office/drawing/2014/main" id="{0304596E-B974-9447-C86A-98A28A6DDC2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51248" y="2051894"/>
            <a:ext cx="336477" cy="336477"/>
          </a:xfrm>
          <a:prstGeom prst="rect">
            <a:avLst/>
          </a:prstGeom>
        </p:spPr>
      </p:pic>
      <p:sp>
        <p:nvSpPr>
          <p:cNvPr id="24" name="ZoneTexte 23">
            <a:extLst>
              <a:ext uri="{FF2B5EF4-FFF2-40B4-BE49-F238E27FC236}">
                <a16:creationId xmlns:a16="http://schemas.microsoft.com/office/drawing/2014/main" id="{AEB4FBBB-DAA1-6670-DE6E-878B81FCB394}"/>
              </a:ext>
            </a:extLst>
          </p:cNvPr>
          <p:cNvSpPr txBox="1"/>
          <p:nvPr/>
        </p:nvSpPr>
        <p:spPr>
          <a:xfrm>
            <a:off x="6830534" y="3301575"/>
            <a:ext cx="1787669" cy="369332"/>
          </a:xfrm>
          <a:prstGeom prst="rect">
            <a:avLst/>
          </a:prstGeom>
          <a:noFill/>
        </p:spPr>
        <p:txBody>
          <a:bodyPr wrap="none" rtlCol="0">
            <a:spAutoFit/>
          </a:bodyPr>
          <a:lstStyle/>
          <a:p>
            <a:r>
              <a:rPr lang="fr-FR" b="1" dirty="0">
                <a:solidFill>
                  <a:srgbClr val="FF0000"/>
                </a:solidFill>
              </a:rPr>
              <a:t>DOCUMENT 17</a:t>
            </a:r>
          </a:p>
        </p:txBody>
      </p:sp>
      <p:sp>
        <p:nvSpPr>
          <p:cNvPr id="25" name="ZoneTexte 24">
            <a:extLst>
              <a:ext uri="{FF2B5EF4-FFF2-40B4-BE49-F238E27FC236}">
                <a16:creationId xmlns:a16="http://schemas.microsoft.com/office/drawing/2014/main" id="{A4FDB1B5-2FB3-3176-3E46-EB4A12D4F072}"/>
              </a:ext>
            </a:extLst>
          </p:cNvPr>
          <p:cNvSpPr txBox="1"/>
          <p:nvPr/>
        </p:nvSpPr>
        <p:spPr>
          <a:xfrm>
            <a:off x="8522023" y="3255408"/>
            <a:ext cx="3669977"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Les temps modernes</a:t>
            </a:r>
            <a:endParaRPr lang="fr-FR" dirty="0">
              <a:solidFill>
                <a:schemeClr val="bg1"/>
              </a:solidFill>
            </a:endParaRPr>
          </a:p>
        </p:txBody>
      </p:sp>
      <p:sp>
        <p:nvSpPr>
          <p:cNvPr id="30" name="ZoneTexte 29">
            <a:extLst>
              <a:ext uri="{FF2B5EF4-FFF2-40B4-BE49-F238E27FC236}">
                <a16:creationId xmlns:a16="http://schemas.microsoft.com/office/drawing/2014/main" id="{6BD9F9F6-0A7C-4F1D-E186-1D49306844C0}"/>
              </a:ext>
            </a:extLst>
          </p:cNvPr>
          <p:cNvSpPr txBox="1"/>
          <p:nvPr/>
        </p:nvSpPr>
        <p:spPr>
          <a:xfrm>
            <a:off x="8335993" y="3651120"/>
            <a:ext cx="3733662" cy="1492716"/>
          </a:xfrm>
          <a:prstGeom prst="rect">
            <a:avLst/>
          </a:prstGeom>
          <a:noFill/>
        </p:spPr>
        <p:txBody>
          <a:bodyPr wrap="square">
            <a:spAutoFit/>
          </a:bodyPr>
          <a:lstStyle/>
          <a:p>
            <a:pPr algn="just"/>
            <a:r>
              <a:rPr lang="fr-FR" sz="1300" i="1" dirty="0">
                <a:latin typeface="Calibri" panose="020F0502020204030204" pitchFamily="34" charset="0"/>
                <a:ea typeface="Calibri" panose="020F0502020204030204" pitchFamily="34" charset="0"/>
                <a:cs typeface="Times New Roman" panose="02020603050405020304" pitchFamily="18" charset="0"/>
              </a:rPr>
              <a:t>Dans son dernier film présentant le personnage de </a:t>
            </a:r>
            <a:r>
              <a:rPr lang="fr-FR" sz="1300" b="1" i="1" dirty="0">
                <a:latin typeface="Calibri" panose="020F0502020204030204" pitchFamily="34" charset="0"/>
                <a:ea typeface="Calibri" panose="020F0502020204030204" pitchFamily="34" charset="0"/>
                <a:cs typeface="Times New Roman" panose="02020603050405020304" pitchFamily="18" charset="0"/>
              </a:rPr>
              <a:t>Charlot</a:t>
            </a:r>
            <a:r>
              <a:rPr lang="fr-FR" sz="1300" i="1" dirty="0">
                <a:latin typeface="Calibri" panose="020F0502020204030204" pitchFamily="34" charset="0"/>
                <a:ea typeface="Calibri" panose="020F0502020204030204" pitchFamily="34" charset="0"/>
                <a:cs typeface="Times New Roman" panose="02020603050405020304" pitchFamily="18" charset="0"/>
              </a:rPr>
              <a:t>, Charlie CHAPLIN le représente luttant pour survivre dans le monde industrialisé. C’est une </a:t>
            </a:r>
            <a:r>
              <a:rPr lang="fr-FR" sz="1300" b="1" i="1" dirty="0">
                <a:latin typeface="Calibri" panose="020F0502020204030204" pitchFamily="34" charset="0"/>
                <a:ea typeface="Calibri" panose="020F0502020204030204" pitchFamily="34" charset="0"/>
                <a:cs typeface="Times New Roman" panose="02020603050405020304" pitchFamily="18" charset="0"/>
              </a:rPr>
              <a:t>SATIRE</a:t>
            </a:r>
            <a:r>
              <a:rPr lang="fr-FR" sz="1300" i="1" dirty="0">
                <a:latin typeface="Calibri" panose="020F0502020204030204" pitchFamily="34" charset="0"/>
                <a:ea typeface="Calibri" panose="020F0502020204030204" pitchFamily="34" charset="0"/>
                <a:cs typeface="Times New Roman" panose="02020603050405020304" pitchFamily="18" charset="0"/>
              </a:rPr>
              <a:t> (« moquerie ») du </a:t>
            </a:r>
            <a:r>
              <a:rPr lang="fr-FR" sz="1300" b="1" i="1" dirty="0">
                <a:solidFill>
                  <a:schemeClr val="bg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travail à la chaîne</a:t>
            </a:r>
            <a:r>
              <a:rPr lang="fr-FR" sz="1300" i="1" dirty="0">
                <a:latin typeface="Calibri" panose="020F0502020204030204" pitchFamily="34" charset="0"/>
                <a:ea typeface="Calibri" panose="020F0502020204030204" pitchFamily="34" charset="0"/>
                <a:cs typeface="Times New Roman" panose="02020603050405020304" pitchFamily="18" charset="0"/>
              </a:rPr>
              <a:t> et une </a:t>
            </a:r>
            <a:r>
              <a:rPr lang="fr-FR" sz="13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dénonciation des rendements</a:t>
            </a:r>
            <a:r>
              <a:rPr lang="fr-FR" sz="13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1300" i="1" dirty="0">
                <a:latin typeface="Calibri" panose="020F0502020204030204" pitchFamily="34" charset="0"/>
                <a:ea typeface="Calibri" panose="020F0502020204030204" pitchFamily="34" charset="0"/>
                <a:cs typeface="Times New Roman" panose="02020603050405020304" pitchFamily="18" charset="0"/>
              </a:rPr>
              <a:t>exigés par l'industrialisation, de la dépersonnalisation d’ouvriers devenant eux-mêmes des machines.</a:t>
            </a:r>
          </a:p>
        </p:txBody>
      </p:sp>
      <p:pic>
        <p:nvPicPr>
          <p:cNvPr id="31" name="Image 30">
            <a:hlinkClick r:id="rId13"/>
            <a:extLst>
              <a:ext uri="{FF2B5EF4-FFF2-40B4-BE49-F238E27FC236}">
                <a16:creationId xmlns:a16="http://schemas.microsoft.com/office/drawing/2014/main" id="{AD314E6E-3A22-D4B5-E518-F9232808EC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0383" y="4837485"/>
            <a:ext cx="336477" cy="336477"/>
          </a:xfrm>
          <a:prstGeom prst="rect">
            <a:avLst/>
          </a:prstGeom>
        </p:spPr>
      </p:pic>
      <p:pic>
        <p:nvPicPr>
          <p:cNvPr id="32" name="Image 31">
            <a:hlinkClick r:id="rId14"/>
            <a:extLst>
              <a:ext uri="{FF2B5EF4-FFF2-40B4-BE49-F238E27FC236}">
                <a16:creationId xmlns:a16="http://schemas.microsoft.com/office/drawing/2014/main" id="{2E805BE5-77F3-26DA-AC4F-114F7C7F9B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52041" y="6320343"/>
            <a:ext cx="336477" cy="336477"/>
          </a:xfrm>
          <a:prstGeom prst="rect">
            <a:avLst/>
          </a:prstGeom>
        </p:spPr>
      </p:pic>
      <p:sp>
        <p:nvSpPr>
          <p:cNvPr id="27" name="ZoneTexte 26">
            <a:extLst>
              <a:ext uri="{FF2B5EF4-FFF2-40B4-BE49-F238E27FC236}">
                <a16:creationId xmlns:a16="http://schemas.microsoft.com/office/drawing/2014/main" id="{4FAF74FC-02E8-E52F-D558-9792B7DD5FC7}"/>
              </a:ext>
            </a:extLst>
          </p:cNvPr>
          <p:cNvSpPr txBox="1"/>
          <p:nvPr/>
        </p:nvSpPr>
        <p:spPr>
          <a:xfrm>
            <a:off x="10310993" y="6009213"/>
            <a:ext cx="772671" cy="369332"/>
          </a:xfrm>
          <a:prstGeom prst="rect">
            <a:avLst/>
          </a:prstGeom>
          <a:noFill/>
        </p:spPr>
        <p:txBody>
          <a:bodyPr wrap="square">
            <a:spAutoFit/>
          </a:bodyPr>
          <a:lstStyle/>
          <a:p>
            <a:pPr algn="ctr"/>
            <a:r>
              <a:rPr lang="fr-FR" sz="1800" b="1" dirty="0">
                <a:solidFill>
                  <a:schemeClr val="bg1"/>
                </a:solidFill>
                <a:latin typeface="Calibri" panose="020F0502020204030204" pitchFamily="34" charset="0"/>
                <a:cs typeface="Calibri" panose="020F0502020204030204" pitchFamily="34" charset="0"/>
              </a:rPr>
              <a:t>1936</a:t>
            </a:r>
            <a:endParaRPr lang="fr-FR" dirty="0">
              <a:solidFill>
                <a:schemeClr val="bg1"/>
              </a:solidFill>
            </a:endParaRPr>
          </a:p>
        </p:txBody>
      </p:sp>
      <p:grpSp>
        <p:nvGrpSpPr>
          <p:cNvPr id="33" name="Groupe 32">
            <a:extLst>
              <a:ext uri="{FF2B5EF4-FFF2-40B4-BE49-F238E27FC236}">
                <a16:creationId xmlns:a16="http://schemas.microsoft.com/office/drawing/2014/main" id="{4AC5FAE1-F7AA-027C-01E2-D0F78775F90D}"/>
              </a:ext>
            </a:extLst>
          </p:cNvPr>
          <p:cNvGrpSpPr/>
          <p:nvPr/>
        </p:nvGrpSpPr>
        <p:grpSpPr>
          <a:xfrm>
            <a:off x="8090674" y="732089"/>
            <a:ext cx="1127911" cy="496679"/>
            <a:chOff x="5420375" y="-32725"/>
            <a:chExt cx="1127911" cy="496679"/>
          </a:xfrm>
        </p:grpSpPr>
        <p:pic>
          <p:nvPicPr>
            <p:cNvPr id="34" name="Image 33">
              <a:hlinkClick r:id="rId15" action="ppaction://hlinksldjump"/>
              <a:extLst>
                <a:ext uri="{FF2B5EF4-FFF2-40B4-BE49-F238E27FC236}">
                  <a16:creationId xmlns:a16="http://schemas.microsoft.com/office/drawing/2014/main" id="{1C0AAB9D-A222-CC0F-0C96-9AAD5DC1004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35" name="ZoneTexte 34">
              <a:extLst>
                <a:ext uri="{FF2B5EF4-FFF2-40B4-BE49-F238E27FC236}">
                  <a16:creationId xmlns:a16="http://schemas.microsoft.com/office/drawing/2014/main" id="{A95AFD6B-3EA8-37D4-E4A6-805E1B88E248}"/>
                </a:ext>
              </a:extLst>
            </p:cNvPr>
            <p:cNvSpPr txBox="1"/>
            <p:nvPr/>
          </p:nvSpPr>
          <p:spPr>
            <a:xfrm>
              <a:off x="5722523" y="85126"/>
              <a:ext cx="825763" cy="229165"/>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Questions</a:t>
              </a:r>
            </a:p>
          </p:txBody>
        </p:sp>
        <p:pic>
          <p:nvPicPr>
            <p:cNvPr id="36" name="Image 35">
              <a:hlinkClick r:id="rId15" action="ppaction://hlinksldjump"/>
              <a:extLst>
                <a:ext uri="{FF2B5EF4-FFF2-40B4-BE49-F238E27FC236}">
                  <a16:creationId xmlns:a16="http://schemas.microsoft.com/office/drawing/2014/main" id="{553F16F6-E443-7BD5-83A5-4929B07F115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Tree>
    <p:extLst>
      <p:ext uri="{BB962C8B-B14F-4D97-AF65-F5344CB8AC3E}">
        <p14:creationId xmlns:p14="http://schemas.microsoft.com/office/powerpoint/2010/main" val="263923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ppt_x"/>
                                          </p:val>
                                        </p:tav>
                                        <p:tav tm="100000">
                                          <p:val>
                                            <p:strVal val="#ppt_x"/>
                                          </p:val>
                                        </p:tav>
                                      </p:tavLst>
                                    </p:anim>
                                    <p:anim calcmode="lin" valueType="num">
                                      <p:cBhvr additive="base">
                                        <p:cTn id="58" dur="500" fill="hold"/>
                                        <p:tgtEl>
                                          <p:spTgt spid="3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ppt_x"/>
                                          </p:val>
                                        </p:tav>
                                        <p:tav tm="100000">
                                          <p:val>
                                            <p:strVal val="#ppt_x"/>
                                          </p:val>
                                        </p:tav>
                                      </p:tavLst>
                                    </p:anim>
                                    <p:anim calcmode="lin" valueType="num">
                                      <p:cBhvr additive="base">
                                        <p:cTn id="66" dur="500" fill="hold"/>
                                        <p:tgtEl>
                                          <p:spTgt spid="1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additive="base">
                                        <p:cTn id="81" dur="500" fill="hold"/>
                                        <p:tgtEl>
                                          <p:spTgt spid="29"/>
                                        </p:tgtEl>
                                        <p:attrNameLst>
                                          <p:attrName>ppt_x</p:attrName>
                                        </p:attrNameLst>
                                      </p:cBhvr>
                                      <p:tavLst>
                                        <p:tav tm="0">
                                          <p:val>
                                            <p:strVal val="#ppt_x"/>
                                          </p:val>
                                        </p:tav>
                                        <p:tav tm="100000">
                                          <p:val>
                                            <p:strVal val="#ppt_x"/>
                                          </p:val>
                                        </p:tav>
                                      </p:tavLst>
                                    </p:anim>
                                    <p:anim calcmode="lin" valueType="num">
                                      <p:cBhvr additive="base">
                                        <p:cTn id="82" dur="500" fill="hold"/>
                                        <p:tgtEl>
                                          <p:spTgt spid="29"/>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fill="hold"/>
                                        <p:tgtEl>
                                          <p:spTgt spid="31"/>
                                        </p:tgtEl>
                                        <p:attrNameLst>
                                          <p:attrName>ppt_x</p:attrName>
                                        </p:attrNameLst>
                                      </p:cBhvr>
                                      <p:tavLst>
                                        <p:tav tm="0">
                                          <p:val>
                                            <p:strVal val="#ppt_x"/>
                                          </p:val>
                                        </p:tav>
                                        <p:tav tm="100000">
                                          <p:val>
                                            <p:strVal val="#ppt_x"/>
                                          </p:val>
                                        </p:tav>
                                      </p:tavLst>
                                    </p:anim>
                                    <p:anim calcmode="lin" valueType="num">
                                      <p:cBhvr additive="base">
                                        <p:cTn id="86" dur="500" fill="hold"/>
                                        <p:tgtEl>
                                          <p:spTgt spid="3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5" grpId="0"/>
      <p:bldP spid="9" grpId="0"/>
      <p:bldP spid="11" grpId="0"/>
      <p:bldP spid="13" grpId="0"/>
      <p:bldP spid="14" grpId="0"/>
      <p:bldP spid="18" grpId="0"/>
      <p:bldP spid="20" grpId="0"/>
      <p:bldP spid="22" grpId="0"/>
      <p:bldP spid="24" grpId="0"/>
      <p:bldP spid="25" grpId="0"/>
      <p:bldP spid="30" grpId="0"/>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a:hlinkClick r:id="rId2" action="ppaction://hlinksldjump"/>
            <a:extLst>
              <a:ext uri="{FF2B5EF4-FFF2-40B4-BE49-F238E27FC236}">
                <a16:creationId xmlns:a16="http://schemas.microsoft.com/office/drawing/2014/main" id="{2280DECA-6B7C-68AC-F0B0-7C3EA56DF9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7" name="ZoneTexte 6">
            <a:extLst>
              <a:ext uri="{FF2B5EF4-FFF2-40B4-BE49-F238E27FC236}">
                <a16:creationId xmlns:a16="http://schemas.microsoft.com/office/drawing/2014/main" id="{9F13F07A-32E5-BAA8-99DA-E4E2E04DF6A5}"/>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8" name="ZoneTexte 7">
            <a:extLst>
              <a:ext uri="{FF2B5EF4-FFF2-40B4-BE49-F238E27FC236}">
                <a16:creationId xmlns:a16="http://schemas.microsoft.com/office/drawing/2014/main" id="{6ECD0036-7212-355D-0D93-E38D82DE0276}"/>
              </a:ext>
            </a:extLst>
          </p:cNvPr>
          <p:cNvSpPr txBox="1"/>
          <p:nvPr/>
        </p:nvSpPr>
        <p:spPr>
          <a:xfrm>
            <a:off x="76942" y="383566"/>
            <a:ext cx="4139951"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4</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Filer le temps car le temps file</a:t>
            </a:r>
          </a:p>
        </p:txBody>
      </p:sp>
      <p:sp>
        <p:nvSpPr>
          <p:cNvPr id="9" name="ZoneTexte 8">
            <a:extLst>
              <a:ext uri="{FF2B5EF4-FFF2-40B4-BE49-F238E27FC236}">
                <a16:creationId xmlns:a16="http://schemas.microsoft.com/office/drawing/2014/main" id="{18DCD5A2-A9AF-6280-C27B-09756A7E4BAD}"/>
              </a:ext>
            </a:extLst>
          </p:cNvPr>
          <p:cNvSpPr txBox="1"/>
          <p:nvPr/>
        </p:nvSpPr>
        <p:spPr>
          <a:xfrm>
            <a:off x="75339" y="2368365"/>
            <a:ext cx="1559336" cy="307777"/>
          </a:xfrm>
          <a:prstGeom prst="rect">
            <a:avLst/>
          </a:prstGeom>
          <a:noFill/>
        </p:spPr>
        <p:txBody>
          <a:bodyPr wrap="square">
            <a:spAutoFit/>
          </a:bodyPr>
          <a:lstStyle/>
          <a:p>
            <a:pPr algn="ctr"/>
            <a:r>
              <a:rPr lang="fr-FR" sz="1400" b="1" dirty="0"/>
              <a:t>Karel ČAPEK</a:t>
            </a:r>
          </a:p>
        </p:txBody>
      </p:sp>
      <p:pic>
        <p:nvPicPr>
          <p:cNvPr id="10" name="Image 9">
            <a:extLst>
              <a:ext uri="{FF2B5EF4-FFF2-40B4-BE49-F238E27FC236}">
                <a16:creationId xmlns:a16="http://schemas.microsoft.com/office/drawing/2014/main" id="{24435DC2-0CB7-5617-9627-5CADD017576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918" y="881934"/>
            <a:ext cx="1408179" cy="1408179"/>
          </a:xfrm>
          <a:prstGeom prst="rect">
            <a:avLst/>
          </a:prstGeom>
        </p:spPr>
      </p:pic>
      <p:sp>
        <p:nvSpPr>
          <p:cNvPr id="11" name="ZoneTexte 10">
            <a:extLst>
              <a:ext uri="{FF2B5EF4-FFF2-40B4-BE49-F238E27FC236}">
                <a16:creationId xmlns:a16="http://schemas.microsoft.com/office/drawing/2014/main" id="{15F2EC78-B66A-D08B-E85C-0EE9FE782195}"/>
              </a:ext>
            </a:extLst>
          </p:cNvPr>
          <p:cNvSpPr txBox="1"/>
          <p:nvPr/>
        </p:nvSpPr>
        <p:spPr>
          <a:xfrm>
            <a:off x="150918" y="2709329"/>
            <a:ext cx="1335622"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(1890-1938)</a:t>
            </a:r>
          </a:p>
        </p:txBody>
      </p:sp>
      <p:pic>
        <p:nvPicPr>
          <p:cNvPr id="12" name="Image 11">
            <a:extLst>
              <a:ext uri="{FF2B5EF4-FFF2-40B4-BE49-F238E27FC236}">
                <a16:creationId xmlns:a16="http://schemas.microsoft.com/office/drawing/2014/main" id="{FC0F785F-F5C5-BD88-71AB-E7F3824F5D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5020" y="3177980"/>
            <a:ext cx="607417" cy="404087"/>
          </a:xfrm>
          <a:prstGeom prst="rect">
            <a:avLst/>
          </a:prstGeom>
        </p:spPr>
      </p:pic>
      <p:sp>
        <p:nvSpPr>
          <p:cNvPr id="13" name="ZoneTexte 12">
            <a:extLst>
              <a:ext uri="{FF2B5EF4-FFF2-40B4-BE49-F238E27FC236}">
                <a16:creationId xmlns:a16="http://schemas.microsoft.com/office/drawing/2014/main" id="{43346430-164C-425C-A23A-ACFD233ACB43}"/>
              </a:ext>
            </a:extLst>
          </p:cNvPr>
          <p:cNvSpPr txBox="1"/>
          <p:nvPr/>
        </p:nvSpPr>
        <p:spPr>
          <a:xfrm>
            <a:off x="0" y="3779340"/>
            <a:ext cx="1704509" cy="2462213"/>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Écrivain &amp; Dramaturge tchécoslovaque</a:t>
            </a:r>
          </a:p>
          <a:p>
            <a:pPr algn="ctr"/>
            <a:r>
              <a:rPr lang="fr-FR" sz="1400" dirty="0">
                <a:solidFill>
                  <a:srgbClr val="FFFF00"/>
                </a:solidFill>
                <a:latin typeface="Calibri" panose="020F0502020204030204" pitchFamily="34" charset="0"/>
                <a:cs typeface="Calibri" panose="020F0502020204030204" pitchFamily="34" charset="0"/>
              </a:rPr>
              <a:t>Le mot « Robot » apparait pour la première fois dans sa pièce  R.U.R. (1920), inventé par son frère Josef (du slave </a:t>
            </a:r>
            <a:r>
              <a:rPr lang="fr-FR" sz="1400" i="1" dirty="0" err="1">
                <a:solidFill>
                  <a:srgbClr val="FFFF00"/>
                </a:solidFill>
                <a:latin typeface="Calibri" panose="020F0502020204030204" pitchFamily="34" charset="0"/>
                <a:cs typeface="Calibri" panose="020F0502020204030204" pitchFamily="34" charset="0"/>
              </a:rPr>
              <a:t>robotovat</a:t>
            </a:r>
            <a:r>
              <a:rPr lang="fr-FR" sz="1400" dirty="0">
                <a:solidFill>
                  <a:srgbClr val="FFFF00"/>
                </a:solidFill>
                <a:latin typeface="Calibri" panose="020F0502020204030204" pitchFamily="34" charset="0"/>
                <a:cs typeface="Calibri" panose="020F0502020204030204" pitchFamily="34" charset="0"/>
              </a:rPr>
              <a:t>, </a:t>
            </a:r>
            <a:r>
              <a:rPr lang="fr-FR" sz="1400" i="1" dirty="0">
                <a:solidFill>
                  <a:srgbClr val="FFFF00"/>
                </a:solidFill>
                <a:latin typeface="Calibri" panose="020F0502020204030204" pitchFamily="34" charset="0"/>
                <a:cs typeface="Calibri" panose="020F0502020204030204" pitchFamily="34" charset="0"/>
              </a:rPr>
              <a:t>travailler</a:t>
            </a:r>
            <a:r>
              <a:rPr lang="fr-FR" sz="1400" dirty="0">
                <a:solidFill>
                  <a:srgbClr val="FFFF00"/>
                </a:solidFill>
                <a:latin typeface="Calibri" panose="020F0502020204030204" pitchFamily="34" charset="0"/>
                <a:cs typeface="Calibri" panose="020F0502020204030204" pitchFamily="34" charset="0"/>
              </a:rPr>
              <a:t>). </a:t>
            </a:r>
          </a:p>
        </p:txBody>
      </p:sp>
      <p:sp>
        <p:nvSpPr>
          <p:cNvPr id="17" name="ZoneTexte 16">
            <a:extLst>
              <a:ext uri="{FF2B5EF4-FFF2-40B4-BE49-F238E27FC236}">
                <a16:creationId xmlns:a16="http://schemas.microsoft.com/office/drawing/2014/main" id="{BB186551-CC60-FF65-3CBF-60777F00D78D}"/>
              </a:ext>
            </a:extLst>
          </p:cNvPr>
          <p:cNvSpPr txBox="1"/>
          <p:nvPr/>
        </p:nvSpPr>
        <p:spPr>
          <a:xfrm>
            <a:off x="1859666" y="881934"/>
            <a:ext cx="4807463"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33 )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16</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En quelques phrases, proposer un résumé de ce texte théâtral…</a:t>
            </a:r>
          </a:p>
        </p:txBody>
      </p:sp>
      <p:sp>
        <p:nvSpPr>
          <p:cNvPr id="18" name="ZoneTexte 17">
            <a:extLst>
              <a:ext uri="{FF2B5EF4-FFF2-40B4-BE49-F238E27FC236}">
                <a16:creationId xmlns:a16="http://schemas.microsoft.com/office/drawing/2014/main" id="{2204A0E5-5DC3-9166-1E89-6FCD17807F97}"/>
              </a:ext>
            </a:extLst>
          </p:cNvPr>
          <p:cNvSpPr txBox="1"/>
          <p:nvPr/>
        </p:nvSpPr>
        <p:spPr>
          <a:xfrm>
            <a:off x="1859666" y="1483308"/>
            <a:ext cx="4594400" cy="2308324"/>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Un voyageur découvre une </a:t>
            </a:r>
            <a:r>
              <a:rPr lang="fr-FR" sz="1600" b="1" dirty="0">
                <a:solidFill>
                  <a:srgbClr val="FFFF00"/>
                </a:solidFill>
                <a:latin typeface="Calibri" panose="020F0502020204030204" pitchFamily="34" charset="0"/>
                <a:cs typeface="Calibri" panose="020F0502020204030204" pitchFamily="34" charset="0"/>
              </a:rPr>
              <a:t>fourmilière</a:t>
            </a:r>
            <a:r>
              <a:rPr lang="fr-FR" sz="1600" dirty="0">
                <a:solidFill>
                  <a:srgbClr val="FFFF00"/>
                </a:solidFill>
                <a:latin typeface="Calibri" panose="020F0502020204030204" pitchFamily="34" charset="0"/>
                <a:cs typeface="Calibri" panose="020F0502020204030204" pitchFamily="34" charset="0"/>
              </a:rPr>
              <a:t> nommée </a:t>
            </a:r>
            <a:r>
              <a:rPr lang="fr-FR" sz="1600" b="1" i="1" dirty="0" err="1">
                <a:solidFill>
                  <a:srgbClr val="FFFF00"/>
                </a:solidFill>
                <a:latin typeface="Calibri" panose="020F0502020204030204" pitchFamily="34" charset="0"/>
                <a:cs typeface="Calibri" panose="020F0502020204030204" pitchFamily="34" charset="0"/>
              </a:rPr>
              <a:t>Antopolis</a:t>
            </a:r>
            <a:r>
              <a:rPr lang="fr-FR" sz="1600" dirty="0">
                <a:solidFill>
                  <a:srgbClr val="FFFF00"/>
                </a:solidFill>
                <a:latin typeface="Calibri" panose="020F0502020204030204" pitchFamily="34" charset="0"/>
                <a:cs typeface="Calibri" panose="020F0502020204030204" pitchFamily="34" charset="0"/>
              </a:rPr>
              <a:t>, la Ville des fourmis. Il engage le dialogue avec deux ingénieurs qui lui expliquent comment vit la société des fourmis. Elle est </a:t>
            </a:r>
            <a:r>
              <a:rPr lang="fr-FR" sz="1600" b="1" dirty="0">
                <a:solidFill>
                  <a:srgbClr val="FFFF00"/>
                </a:solidFill>
                <a:latin typeface="Calibri" panose="020F0502020204030204" pitchFamily="34" charset="0"/>
                <a:cs typeface="Calibri" panose="020F0502020204030204" pitchFamily="34" charset="0"/>
              </a:rPr>
              <a:t>régie par la Cause Commune</a:t>
            </a:r>
            <a:r>
              <a:rPr lang="fr-FR" sz="1600" dirty="0">
                <a:solidFill>
                  <a:srgbClr val="FFFF00"/>
                </a:solidFill>
                <a:latin typeface="Calibri" panose="020F0502020204030204" pitchFamily="34" charset="0"/>
                <a:cs typeface="Calibri" panose="020F0502020204030204" pitchFamily="34" charset="0"/>
              </a:rPr>
              <a:t> qui pousse tous les insectes à travailler à la </a:t>
            </a:r>
            <a:r>
              <a:rPr lang="fr-FR" sz="1600" b="1" dirty="0">
                <a:solidFill>
                  <a:srgbClr val="FFFF00"/>
                </a:solidFill>
                <a:latin typeface="Calibri" panose="020F0502020204030204" pitchFamily="34" charset="0"/>
                <a:cs typeface="Calibri" panose="020F0502020204030204" pitchFamily="34" charset="0"/>
              </a:rPr>
              <a:t>conquête du monde</a:t>
            </a:r>
            <a:r>
              <a:rPr lang="fr-FR" sz="1600" dirty="0">
                <a:solidFill>
                  <a:srgbClr val="FFFF00"/>
                </a:solidFill>
                <a:latin typeface="Calibri" panose="020F0502020204030204" pitchFamily="34" charset="0"/>
                <a:cs typeface="Calibri" panose="020F0502020204030204" pitchFamily="34" charset="0"/>
              </a:rPr>
              <a:t>, puis à la </a:t>
            </a:r>
            <a:r>
              <a:rPr lang="fr-FR" sz="1600" b="1" dirty="0">
                <a:solidFill>
                  <a:srgbClr val="FFFF00"/>
                </a:solidFill>
                <a:latin typeface="Calibri" panose="020F0502020204030204" pitchFamily="34" charset="0"/>
                <a:cs typeface="Calibri" panose="020F0502020204030204" pitchFamily="34" charset="0"/>
              </a:rPr>
              <a:t>conquête du temps</a:t>
            </a:r>
            <a:r>
              <a:rPr lang="fr-FR" sz="1600" dirty="0">
                <a:solidFill>
                  <a:srgbClr val="FFFF00"/>
                </a:solidFill>
                <a:latin typeface="Calibri" panose="020F0502020204030204" pitchFamily="34" charset="0"/>
                <a:cs typeface="Calibri" panose="020F0502020204030204" pitchFamily="34" charset="0"/>
              </a:rPr>
              <a:t>, par la </a:t>
            </a:r>
            <a:r>
              <a:rPr lang="fr-FR" sz="1600" b="1" dirty="0">
                <a:solidFill>
                  <a:srgbClr val="FFFF00"/>
                </a:solidFill>
                <a:latin typeface="Calibri" panose="020F0502020204030204" pitchFamily="34" charset="0"/>
                <a:cs typeface="Calibri" panose="020F0502020204030204" pitchFamily="34" charset="0"/>
              </a:rPr>
              <a:t>vitesse, source de progrès</a:t>
            </a:r>
            <a:r>
              <a:rPr lang="fr-FR" sz="1600" dirty="0">
                <a:solidFill>
                  <a:srgbClr val="FFFF00"/>
                </a:solidFill>
                <a:latin typeface="Calibri" panose="020F0502020204030204" pitchFamily="34" charset="0"/>
                <a:cs typeface="Calibri" panose="020F0502020204030204" pitchFamily="34" charset="0"/>
              </a:rPr>
              <a:t>.</a:t>
            </a:r>
          </a:p>
          <a:p>
            <a:r>
              <a:rPr lang="fr-FR" sz="1600" dirty="0">
                <a:solidFill>
                  <a:srgbClr val="FFFF00"/>
                </a:solidFill>
                <a:latin typeface="Calibri" panose="020F0502020204030204" pitchFamily="34" charset="0"/>
                <a:cs typeface="Calibri" panose="020F0502020204030204" pitchFamily="34" charset="0"/>
              </a:rPr>
              <a:t>Les ingénieurs pour atteindre leur but, </a:t>
            </a:r>
            <a:r>
              <a:rPr lang="fr-FR" sz="1600" b="1" dirty="0">
                <a:solidFill>
                  <a:srgbClr val="FFFF00"/>
                </a:solidFill>
                <a:latin typeface="Calibri" panose="020F0502020204030204" pitchFamily="34" charset="0"/>
                <a:cs typeface="Calibri" panose="020F0502020204030204" pitchFamily="34" charset="0"/>
              </a:rPr>
              <a:t>veulent tout maîtriser</a:t>
            </a:r>
            <a:r>
              <a:rPr lang="fr-FR" sz="1600" dirty="0">
                <a:solidFill>
                  <a:srgbClr val="FFFF00"/>
                </a:solidFill>
                <a:latin typeface="Calibri" panose="020F0502020204030204" pitchFamily="34" charset="0"/>
                <a:cs typeface="Calibri" panose="020F0502020204030204" pitchFamily="34" charset="0"/>
              </a:rPr>
              <a:t> pour tendre à l’</a:t>
            </a:r>
            <a:r>
              <a:rPr lang="fr-FR" sz="1600" b="1" dirty="0">
                <a:solidFill>
                  <a:srgbClr val="FFFF00"/>
                </a:solidFill>
                <a:latin typeface="Calibri" panose="020F0502020204030204" pitchFamily="34" charset="0"/>
                <a:cs typeface="Calibri" panose="020F0502020204030204" pitchFamily="34" charset="0"/>
              </a:rPr>
              <a:t>efficacité</a:t>
            </a:r>
            <a:r>
              <a:rPr lang="fr-FR" sz="1600" dirty="0">
                <a:solidFill>
                  <a:srgbClr val="FFFF00"/>
                </a:solidFill>
                <a:latin typeface="Calibri" panose="020F0502020204030204" pitchFamily="34" charset="0"/>
                <a:cs typeface="Calibri" panose="020F0502020204030204" pitchFamily="34" charset="0"/>
              </a:rPr>
              <a:t>, la </a:t>
            </a:r>
            <a:r>
              <a:rPr lang="fr-FR" sz="1600" b="1" dirty="0">
                <a:solidFill>
                  <a:srgbClr val="FFFF00"/>
                </a:solidFill>
                <a:latin typeface="Calibri" panose="020F0502020204030204" pitchFamily="34" charset="0"/>
                <a:cs typeface="Calibri" panose="020F0502020204030204" pitchFamily="34" charset="0"/>
              </a:rPr>
              <a:t>rentabilité</a:t>
            </a:r>
            <a:r>
              <a:rPr lang="fr-FR" sz="1600" dirty="0">
                <a:solidFill>
                  <a:srgbClr val="FFFF00"/>
                </a:solidFill>
                <a:latin typeface="Calibri" panose="020F0502020204030204" pitchFamily="34" charset="0"/>
                <a:cs typeface="Calibri" panose="020F0502020204030204" pitchFamily="34" charset="0"/>
              </a:rPr>
              <a:t>. </a:t>
            </a:r>
          </a:p>
        </p:txBody>
      </p:sp>
      <p:sp>
        <p:nvSpPr>
          <p:cNvPr id="19" name="ZoneTexte 18">
            <a:extLst>
              <a:ext uri="{FF2B5EF4-FFF2-40B4-BE49-F238E27FC236}">
                <a16:creationId xmlns:a16="http://schemas.microsoft.com/office/drawing/2014/main" id="{7F98D5B2-3FB2-6346-5409-5A88AEA2E52F}"/>
              </a:ext>
            </a:extLst>
          </p:cNvPr>
          <p:cNvSpPr txBox="1"/>
          <p:nvPr/>
        </p:nvSpPr>
        <p:spPr>
          <a:xfrm>
            <a:off x="1753134" y="3779340"/>
            <a:ext cx="4807463"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34 )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16</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Pourquoi est-ce une fourmi aveugle qui donne le rythme, le tempo ?</a:t>
            </a:r>
          </a:p>
        </p:txBody>
      </p:sp>
      <p:sp>
        <p:nvSpPr>
          <p:cNvPr id="20" name="ZoneTexte 19">
            <a:extLst>
              <a:ext uri="{FF2B5EF4-FFF2-40B4-BE49-F238E27FC236}">
                <a16:creationId xmlns:a16="http://schemas.microsoft.com/office/drawing/2014/main" id="{7C5C8A61-EC21-932A-89E9-35215270940D}"/>
              </a:ext>
            </a:extLst>
          </p:cNvPr>
          <p:cNvSpPr txBox="1"/>
          <p:nvPr/>
        </p:nvSpPr>
        <p:spPr>
          <a:xfrm>
            <a:off x="1806399" y="4364115"/>
            <a:ext cx="4700932" cy="1077218"/>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La fourmi est aveugle car elle obéit aveuglément.</a:t>
            </a:r>
            <a:br>
              <a:rPr lang="fr-FR" sz="1600" dirty="0">
                <a:solidFill>
                  <a:srgbClr val="FFFF00"/>
                </a:solidFill>
                <a:latin typeface="Calibri" panose="020F0502020204030204" pitchFamily="34" charset="0"/>
                <a:cs typeface="Calibri" panose="020F0502020204030204" pitchFamily="34" charset="0"/>
              </a:rPr>
            </a:br>
            <a:r>
              <a:rPr lang="fr-FR" sz="1600" dirty="0">
                <a:solidFill>
                  <a:srgbClr val="FFFF00"/>
                </a:solidFill>
                <a:latin typeface="Calibri" panose="020F0502020204030204" pitchFamily="34" charset="0"/>
                <a:cs typeface="Calibri" panose="020F0502020204030204" pitchFamily="34" charset="0"/>
              </a:rPr>
              <a:t>Elle est aliénée, privée de liberté. Elle ne se rend pas compte que sa vie et celle de la fourmilière sont répétitives, absurdes, sans intérêt. </a:t>
            </a:r>
          </a:p>
        </p:txBody>
      </p:sp>
      <p:sp>
        <p:nvSpPr>
          <p:cNvPr id="21" name="ZoneTexte 20">
            <a:extLst>
              <a:ext uri="{FF2B5EF4-FFF2-40B4-BE49-F238E27FC236}">
                <a16:creationId xmlns:a16="http://schemas.microsoft.com/office/drawing/2014/main" id="{EC6E553D-15FB-6890-A737-9D989AEC15D3}"/>
              </a:ext>
            </a:extLst>
          </p:cNvPr>
          <p:cNvSpPr txBox="1"/>
          <p:nvPr/>
        </p:nvSpPr>
        <p:spPr>
          <a:xfrm>
            <a:off x="6667129" y="1374144"/>
            <a:ext cx="4807463"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35 )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16</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Qu’est-ce qui distingue le voyageur, le vagabond de la fourmilière ?</a:t>
            </a:r>
          </a:p>
        </p:txBody>
      </p:sp>
      <p:sp>
        <p:nvSpPr>
          <p:cNvPr id="22" name="ZoneTexte 21">
            <a:extLst>
              <a:ext uri="{FF2B5EF4-FFF2-40B4-BE49-F238E27FC236}">
                <a16:creationId xmlns:a16="http://schemas.microsoft.com/office/drawing/2014/main" id="{FC2FF459-4897-2E12-46C0-4288FAA43EFB}"/>
              </a:ext>
            </a:extLst>
          </p:cNvPr>
          <p:cNvSpPr txBox="1"/>
          <p:nvPr/>
        </p:nvSpPr>
        <p:spPr>
          <a:xfrm>
            <a:off x="6667129" y="1975518"/>
            <a:ext cx="4594400" cy="1323439"/>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Le voyageur dispose de sa </a:t>
            </a:r>
            <a:r>
              <a:rPr lang="fr-FR" sz="1600" b="1" dirty="0">
                <a:solidFill>
                  <a:srgbClr val="FFFF00"/>
                </a:solidFill>
                <a:latin typeface="Calibri" panose="020F0502020204030204" pitchFamily="34" charset="0"/>
                <a:cs typeface="Calibri" panose="020F0502020204030204" pitchFamily="34" charset="0"/>
              </a:rPr>
              <a:t>propre identité</a:t>
            </a:r>
            <a:r>
              <a:rPr lang="fr-FR" sz="1600" dirty="0">
                <a:solidFill>
                  <a:srgbClr val="FFFF00"/>
                </a:solidFill>
                <a:latin typeface="Calibri" panose="020F0502020204030204" pitchFamily="34" charset="0"/>
                <a:cs typeface="Calibri" panose="020F0502020204030204" pitchFamily="34" charset="0"/>
              </a:rPr>
              <a:t> (l. 15) de son </a:t>
            </a:r>
            <a:r>
              <a:rPr lang="fr-FR" sz="1600" b="1" dirty="0">
                <a:solidFill>
                  <a:srgbClr val="FFFF00"/>
                </a:solidFill>
                <a:latin typeface="Calibri" panose="020F0502020204030204" pitchFamily="34" charset="0"/>
                <a:cs typeface="Calibri" panose="020F0502020204030204" pitchFamily="34" charset="0"/>
              </a:rPr>
              <a:t>propre libre arbitre</a:t>
            </a:r>
            <a:r>
              <a:rPr lang="fr-FR" sz="1600" dirty="0">
                <a:solidFill>
                  <a:srgbClr val="FFFF00"/>
                </a:solidFill>
                <a:latin typeface="Calibri" panose="020F0502020204030204" pitchFamily="34" charset="0"/>
                <a:cs typeface="Calibri" panose="020F0502020204030204" pitchFamily="34" charset="0"/>
              </a:rPr>
              <a:t> dont il fait vraiment usage à la fin de l’extrait. Les fourmis, elles, ne fonctionnent que par intelligence collective. Chacune d’elle n’est qu’un élément, une brique d’un ensemble plus vaste.</a:t>
            </a:r>
          </a:p>
        </p:txBody>
      </p:sp>
      <p:sp>
        <p:nvSpPr>
          <p:cNvPr id="23" name="ZoneTexte 22">
            <a:extLst>
              <a:ext uri="{FF2B5EF4-FFF2-40B4-BE49-F238E27FC236}">
                <a16:creationId xmlns:a16="http://schemas.microsoft.com/office/drawing/2014/main" id="{35EF3BAB-8A04-EE80-F1E2-1814538092DD}"/>
              </a:ext>
            </a:extLst>
          </p:cNvPr>
          <p:cNvSpPr txBox="1"/>
          <p:nvPr/>
        </p:nvSpPr>
        <p:spPr>
          <a:xfrm>
            <a:off x="6667129" y="3791632"/>
            <a:ext cx="4807463"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36 )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16 &amp; 17</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En quoi les deux documents se complètent-ils ?</a:t>
            </a:r>
          </a:p>
        </p:txBody>
      </p:sp>
      <p:sp>
        <p:nvSpPr>
          <p:cNvPr id="24" name="ZoneTexte 23">
            <a:extLst>
              <a:ext uri="{FF2B5EF4-FFF2-40B4-BE49-F238E27FC236}">
                <a16:creationId xmlns:a16="http://schemas.microsoft.com/office/drawing/2014/main" id="{0CAE48CF-1C38-2FD3-8DF3-CDDCC25BBF62}"/>
              </a:ext>
            </a:extLst>
          </p:cNvPr>
          <p:cNvSpPr txBox="1"/>
          <p:nvPr/>
        </p:nvSpPr>
        <p:spPr>
          <a:xfrm>
            <a:off x="6667128" y="4393006"/>
            <a:ext cx="4891597" cy="2062103"/>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Le travail à la chaîne et les rythmes infernaux de l’industrie sont en phase avec le monde des fourmis.</a:t>
            </a:r>
          </a:p>
          <a:p>
            <a:r>
              <a:rPr lang="fr-FR" sz="1600" dirty="0">
                <a:solidFill>
                  <a:srgbClr val="FFFF00"/>
                </a:solidFill>
                <a:latin typeface="Calibri" panose="020F0502020204030204" pitchFamily="34" charset="0"/>
                <a:cs typeface="Calibri" panose="020F0502020204030204" pitchFamily="34" charset="0"/>
              </a:rPr>
              <a:t>Chaque ouvrier effectuant une tâche particulière n’est qu’une particule élémentaire d’un processus de production qui le dépasse. Il est facilement remplaçable.</a:t>
            </a:r>
          </a:p>
          <a:p>
            <a:r>
              <a:rPr lang="fr-FR" sz="1600" dirty="0">
                <a:solidFill>
                  <a:srgbClr val="FFFF00"/>
                </a:solidFill>
                <a:latin typeface="Calibri" panose="020F0502020204030204" pitchFamily="34" charset="0"/>
                <a:cs typeface="Calibri" panose="020F0502020204030204" pitchFamily="34" charset="0"/>
              </a:rPr>
              <a:t>Charlot montre que si l’on veut s’épanouir, il faut dépasser le système. Un homme digne de ce nom ne peut pas copier le rythme et la vie d’une machine.</a:t>
            </a:r>
          </a:p>
        </p:txBody>
      </p:sp>
      <p:grpSp>
        <p:nvGrpSpPr>
          <p:cNvPr id="4" name="Groupe 3">
            <a:extLst>
              <a:ext uri="{FF2B5EF4-FFF2-40B4-BE49-F238E27FC236}">
                <a16:creationId xmlns:a16="http://schemas.microsoft.com/office/drawing/2014/main" id="{180B1360-1759-6F8F-A13B-01A0EA5407EA}"/>
              </a:ext>
            </a:extLst>
          </p:cNvPr>
          <p:cNvGrpSpPr/>
          <p:nvPr/>
        </p:nvGrpSpPr>
        <p:grpSpPr>
          <a:xfrm>
            <a:off x="7226423" y="522517"/>
            <a:ext cx="1161927" cy="569465"/>
            <a:chOff x="11074847" y="1336335"/>
            <a:chExt cx="1006850" cy="569465"/>
          </a:xfrm>
        </p:grpSpPr>
        <p:grpSp>
          <p:nvGrpSpPr>
            <p:cNvPr id="5" name="Groupe 4">
              <a:extLst>
                <a:ext uri="{FF2B5EF4-FFF2-40B4-BE49-F238E27FC236}">
                  <a16:creationId xmlns:a16="http://schemas.microsoft.com/office/drawing/2014/main" id="{079D5972-221C-64AA-3FDD-959ADC9A709C}"/>
                </a:ext>
              </a:extLst>
            </p:cNvPr>
            <p:cNvGrpSpPr/>
            <p:nvPr/>
          </p:nvGrpSpPr>
          <p:grpSpPr>
            <a:xfrm>
              <a:off x="11074847" y="1336335"/>
              <a:ext cx="329186" cy="495395"/>
              <a:chOff x="10224094" y="565880"/>
              <a:chExt cx="329186" cy="495395"/>
            </a:xfrm>
          </p:grpSpPr>
          <p:pic>
            <p:nvPicPr>
              <p:cNvPr id="26" name="Image 25">
                <a:hlinkClick r:id="rId6" action="ppaction://hlinksldjump"/>
                <a:extLst>
                  <a:ext uri="{FF2B5EF4-FFF2-40B4-BE49-F238E27FC236}">
                    <a16:creationId xmlns:a16="http://schemas.microsoft.com/office/drawing/2014/main" id="{8C9C440B-C8EE-775E-D148-A026CB4D42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27" name="Image 26">
                <a:hlinkClick r:id="rId6" action="ppaction://hlinksldjump"/>
                <a:extLst>
                  <a:ext uri="{FF2B5EF4-FFF2-40B4-BE49-F238E27FC236}">
                    <a16:creationId xmlns:a16="http://schemas.microsoft.com/office/drawing/2014/main" id="{4D00D3AF-CD3E-69D5-59EA-584EAE2F46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sp>
          <p:nvSpPr>
            <p:cNvPr id="25" name="ZoneTexte 24">
              <a:extLst>
                <a:ext uri="{FF2B5EF4-FFF2-40B4-BE49-F238E27FC236}">
                  <a16:creationId xmlns:a16="http://schemas.microsoft.com/office/drawing/2014/main" id="{EEF10021-EC22-59C2-63EF-82409DE43A17}"/>
                </a:ext>
              </a:extLst>
            </p:cNvPr>
            <p:cNvSpPr txBox="1"/>
            <p:nvPr/>
          </p:nvSpPr>
          <p:spPr>
            <a:xfrm>
              <a:off x="11316683" y="1420154"/>
              <a:ext cx="765014" cy="48564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Les Fourmis </a:t>
              </a:r>
              <a:r>
                <a:rPr lang="fr-FR" sz="1200" b="1" dirty="0">
                  <a:solidFill>
                    <a:schemeClr val="bg1"/>
                  </a:solidFill>
                  <a:latin typeface="Calibri" panose="020F0502020204030204" pitchFamily="34" charset="0"/>
                  <a:cs typeface="Calibri" panose="020F0502020204030204" pitchFamily="34" charset="0"/>
                </a:rPr>
                <a:t>P1</a:t>
              </a:r>
            </a:p>
          </p:txBody>
        </p:sp>
      </p:grpSp>
      <p:grpSp>
        <p:nvGrpSpPr>
          <p:cNvPr id="33" name="Groupe 32">
            <a:extLst>
              <a:ext uri="{FF2B5EF4-FFF2-40B4-BE49-F238E27FC236}">
                <a16:creationId xmlns:a16="http://schemas.microsoft.com/office/drawing/2014/main" id="{CBA59BAF-5230-5EF8-62D2-C5F9B32DF8E8}"/>
              </a:ext>
            </a:extLst>
          </p:cNvPr>
          <p:cNvGrpSpPr/>
          <p:nvPr/>
        </p:nvGrpSpPr>
        <p:grpSpPr>
          <a:xfrm>
            <a:off x="8667434" y="508144"/>
            <a:ext cx="1161927" cy="569465"/>
            <a:chOff x="11074847" y="1336335"/>
            <a:chExt cx="1006850" cy="569465"/>
          </a:xfrm>
        </p:grpSpPr>
        <p:grpSp>
          <p:nvGrpSpPr>
            <p:cNvPr id="34" name="Groupe 33">
              <a:extLst>
                <a:ext uri="{FF2B5EF4-FFF2-40B4-BE49-F238E27FC236}">
                  <a16:creationId xmlns:a16="http://schemas.microsoft.com/office/drawing/2014/main" id="{E0A91F3A-485E-1ED3-B142-936370404392}"/>
                </a:ext>
              </a:extLst>
            </p:cNvPr>
            <p:cNvGrpSpPr/>
            <p:nvPr/>
          </p:nvGrpSpPr>
          <p:grpSpPr>
            <a:xfrm>
              <a:off x="11074847" y="1336335"/>
              <a:ext cx="329186" cy="495395"/>
              <a:chOff x="10224094" y="565880"/>
              <a:chExt cx="329186" cy="495395"/>
            </a:xfrm>
          </p:grpSpPr>
          <p:pic>
            <p:nvPicPr>
              <p:cNvPr id="36" name="Image 35">
                <a:hlinkClick r:id="rId9" action="ppaction://hlinksldjump"/>
                <a:extLst>
                  <a:ext uri="{FF2B5EF4-FFF2-40B4-BE49-F238E27FC236}">
                    <a16:creationId xmlns:a16="http://schemas.microsoft.com/office/drawing/2014/main" id="{AAE5AD3A-8684-47DF-AEE3-C0E84FA45F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37" name="Image 36">
                <a:hlinkClick r:id="rId9" action="ppaction://hlinksldjump"/>
                <a:extLst>
                  <a:ext uri="{FF2B5EF4-FFF2-40B4-BE49-F238E27FC236}">
                    <a16:creationId xmlns:a16="http://schemas.microsoft.com/office/drawing/2014/main" id="{83FB5C34-5694-F8E7-0843-DE909C9EEC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sp>
          <p:nvSpPr>
            <p:cNvPr id="35" name="ZoneTexte 34">
              <a:extLst>
                <a:ext uri="{FF2B5EF4-FFF2-40B4-BE49-F238E27FC236}">
                  <a16:creationId xmlns:a16="http://schemas.microsoft.com/office/drawing/2014/main" id="{7C1E9610-CDAC-A8A0-C10A-C5C356BE69AE}"/>
                </a:ext>
              </a:extLst>
            </p:cNvPr>
            <p:cNvSpPr txBox="1"/>
            <p:nvPr/>
          </p:nvSpPr>
          <p:spPr>
            <a:xfrm>
              <a:off x="11316683" y="1420154"/>
              <a:ext cx="765014" cy="48564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Les Fourmis </a:t>
              </a:r>
              <a:r>
                <a:rPr lang="fr-FR" sz="1200" b="1" dirty="0">
                  <a:solidFill>
                    <a:schemeClr val="bg1"/>
                  </a:solidFill>
                  <a:latin typeface="Calibri" panose="020F0502020204030204" pitchFamily="34" charset="0"/>
                  <a:cs typeface="Calibri" panose="020F0502020204030204" pitchFamily="34" charset="0"/>
                </a:rPr>
                <a:t>P2</a:t>
              </a:r>
            </a:p>
          </p:txBody>
        </p:sp>
      </p:grpSp>
    </p:spTree>
    <p:extLst>
      <p:ext uri="{BB962C8B-B14F-4D97-AF65-F5344CB8AC3E}">
        <p14:creationId xmlns:p14="http://schemas.microsoft.com/office/powerpoint/2010/main" val="25321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0"/>
                                        <p:tgtEl>
                                          <p:spTgt spid="21"/>
                                        </p:tgtEl>
                                      </p:cBhvr>
                                    </p:animEffect>
                                    <p:anim calcmode="lin" valueType="num">
                                      <p:cBhvr>
                                        <p:cTn id="54" dur="1000" fill="hold"/>
                                        <p:tgtEl>
                                          <p:spTgt spid="21"/>
                                        </p:tgtEl>
                                        <p:attrNameLst>
                                          <p:attrName>ppt_x</p:attrName>
                                        </p:attrNameLst>
                                      </p:cBhvr>
                                      <p:tavLst>
                                        <p:tav tm="0">
                                          <p:val>
                                            <p:strVal val="#ppt_x"/>
                                          </p:val>
                                        </p:tav>
                                        <p:tav tm="100000">
                                          <p:val>
                                            <p:strVal val="#ppt_x"/>
                                          </p:val>
                                        </p:tav>
                                      </p:tavLst>
                                    </p:anim>
                                    <p:anim calcmode="lin" valueType="num">
                                      <p:cBhvr>
                                        <p:cTn id="5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ppt_x"/>
                                          </p:val>
                                        </p:tav>
                                        <p:tav tm="100000">
                                          <p:val>
                                            <p:strVal val="#ppt_x"/>
                                          </p:val>
                                        </p:tav>
                                      </p:tavLst>
                                    </p:anim>
                                    <p:anim calcmode="lin" valueType="num">
                                      <p:cBhvr additive="base">
                                        <p:cTn id="6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7" grpId="0"/>
      <p:bldP spid="18" grpId="0"/>
      <p:bldP spid="19" grpId="0"/>
      <p:bldP spid="20" grpId="0"/>
      <p:bldP spid="21" grpId="0"/>
      <p:bldP spid="22"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7C53AF4-14AE-8D4B-5386-D1D908F51DB4}"/>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9A874679-7D72-4DC6-7D73-43436B98FB56}"/>
              </a:ext>
            </a:extLst>
          </p:cNvPr>
          <p:cNvSpPr txBox="1"/>
          <p:nvPr/>
        </p:nvSpPr>
        <p:spPr>
          <a:xfrm>
            <a:off x="0" y="2368365"/>
            <a:ext cx="1559097" cy="523220"/>
          </a:xfrm>
          <a:prstGeom prst="rect">
            <a:avLst/>
          </a:prstGeom>
          <a:noFill/>
        </p:spPr>
        <p:txBody>
          <a:bodyPr wrap="square">
            <a:spAutoFit/>
          </a:bodyPr>
          <a:lstStyle/>
          <a:p>
            <a:pPr algn="ctr"/>
            <a:r>
              <a:rPr lang="fr-FR" sz="1400" b="1" dirty="0"/>
              <a:t>Jean-Miguel PIRE</a:t>
            </a:r>
          </a:p>
        </p:txBody>
      </p:sp>
      <p:sp>
        <p:nvSpPr>
          <p:cNvPr id="5" name="ZoneTexte 4">
            <a:extLst>
              <a:ext uri="{FF2B5EF4-FFF2-40B4-BE49-F238E27FC236}">
                <a16:creationId xmlns:a16="http://schemas.microsoft.com/office/drawing/2014/main" id="{87B23303-0E7F-8993-3B16-1C9298689828}"/>
              </a:ext>
            </a:extLst>
          </p:cNvPr>
          <p:cNvSpPr txBox="1"/>
          <p:nvPr/>
        </p:nvSpPr>
        <p:spPr>
          <a:xfrm>
            <a:off x="1710834" y="985002"/>
            <a:ext cx="1787669" cy="369332"/>
          </a:xfrm>
          <a:prstGeom prst="rect">
            <a:avLst/>
          </a:prstGeom>
          <a:noFill/>
        </p:spPr>
        <p:txBody>
          <a:bodyPr wrap="none" rtlCol="0">
            <a:spAutoFit/>
          </a:bodyPr>
          <a:lstStyle/>
          <a:p>
            <a:r>
              <a:rPr lang="fr-FR" b="1" dirty="0">
                <a:solidFill>
                  <a:srgbClr val="FF0000"/>
                </a:solidFill>
              </a:rPr>
              <a:t>DOCUMENT 18</a:t>
            </a:r>
          </a:p>
        </p:txBody>
      </p:sp>
      <p:sp>
        <p:nvSpPr>
          <p:cNvPr id="20" name="ZoneTexte 19">
            <a:extLst>
              <a:ext uri="{FF2B5EF4-FFF2-40B4-BE49-F238E27FC236}">
                <a16:creationId xmlns:a16="http://schemas.microsoft.com/office/drawing/2014/main" id="{D597DCBC-A5F0-FD03-192C-1DED7A6C87BA}"/>
              </a:ext>
            </a:extLst>
          </p:cNvPr>
          <p:cNvSpPr txBox="1"/>
          <p:nvPr/>
        </p:nvSpPr>
        <p:spPr>
          <a:xfrm>
            <a:off x="1704509" y="1957355"/>
            <a:ext cx="8088638" cy="4001095"/>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Toujours plus complexe, la réalité réclame davantage d'intelligence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a:t>
            </a:r>
            <a:r>
              <a:rPr lang="fr-FR" sz="1300" dirty="0">
                <a:latin typeface="Calibri" panose="020F0502020204030204" pitchFamily="34" charset="0"/>
                <a:ea typeface="Calibri" panose="020F0502020204030204" pitchFamily="34" charset="0"/>
                <a:cs typeface="Times New Roman" panose="02020603050405020304" pitchFamily="18" charset="0"/>
              </a:rPr>
              <a:t>, de profondeur, d'empathie. Pourtant, les conditions nécessaires à la lucidité ne cessent de se dégrader. Dans l'accélération générale du rythme de nos vies, le temps de la pensée est ainsi le premier sacrifié. Jugé avec les critères de la productivité, il passe pour un luxe inutile. Au contraire, lorsqu'ils inventent la philosophie, les Grecs de l'Antiquité accordent à ce temps-là une valeur inestimable. Ce qu'ils appellent la skhôlè, le retrait ou le loisir fécond, est même considéré comme l'activité la plus importante car c'est, selon eux, l'occasion privilégiée de la quête de sagesse et de vérité.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Curiosité, créativité, émotion, goût et jugement y sont cultivés à la seule fin de déployer le libre arbitre</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3</a:t>
            </a:r>
            <a:r>
              <a:rPr lang="fr-FR" sz="1300" dirty="0">
                <a:latin typeface="Calibri" panose="020F0502020204030204" pitchFamily="34" charset="0"/>
                <a:ea typeface="Calibri" panose="020F0502020204030204" pitchFamily="34" charset="0"/>
                <a:cs typeface="Times New Roman" panose="02020603050405020304" pitchFamily="18" charset="0"/>
              </a:rPr>
              <a:t> et d'acquérir les instruments de l'autonomie individuelle. […] Il s'agit de connaître sa propre nature pour la réaliser, mais aussi d'accroître son discernement</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4</a:t>
            </a:r>
            <a:r>
              <a:rPr lang="fr-FR" sz="1300" dirty="0">
                <a:latin typeface="Calibri" panose="020F0502020204030204" pitchFamily="34" charset="0"/>
                <a:ea typeface="Calibri" panose="020F0502020204030204" pitchFamily="34" charset="0"/>
                <a:cs typeface="Times New Roman" panose="02020603050405020304" pitchFamily="18" charset="0"/>
              </a:rPr>
              <a:t> et de contribuer à la quête universelle de la « vie bonne</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5</a:t>
            </a:r>
            <a:r>
              <a:rPr lang="fr-FR" sz="1300" dirty="0">
                <a:latin typeface="Calibri" panose="020F0502020204030204" pitchFamily="34" charset="0"/>
                <a:ea typeface="Calibri" panose="020F0502020204030204" pitchFamily="34" charset="0"/>
                <a:cs typeface="Times New Roman" panose="02020603050405020304" pitchFamily="18" charset="0"/>
              </a:rPr>
              <a:t> ».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Repris à Rome sous le terme d'otium, le loisir fécond y demeure prestigieux mais beaucoup moins désirable que le travail qui, dans le monde latin, constitue la véritable priorité. […] S'il fut une source de prospérité matérielle, le travail a néanmoins représenté, pour des millions d'individus, la cause d'une aliénation</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6</a:t>
            </a:r>
            <a:r>
              <a:rPr lang="fr-FR" sz="1300" dirty="0">
                <a:latin typeface="Calibri" panose="020F0502020204030204" pitchFamily="34" charset="0"/>
                <a:ea typeface="Calibri" panose="020F0502020204030204" pitchFamily="34" charset="0"/>
                <a:cs typeface="Times New Roman" panose="02020603050405020304" pitchFamily="18" charset="0"/>
              </a:rPr>
              <a:t> souvent cruelle. Il faut attendre l'attribution des droits sociaux au XX</a:t>
            </a:r>
            <a:r>
              <a:rPr lang="fr-FR" sz="1300" baseline="30000" dirty="0">
                <a:latin typeface="Calibri" panose="020F0502020204030204" pitchFamily="34" charset="0"/>
                <a:ea typeface="Calibri" panose="020F0502020204030204" pitchFamily="34" charset="0"/>
                <a:cs typeface="Times New Roman" panose="02020603050405020304" pitchFamily="18" charset="0"/>
              </a:rPr>
              <a:t>ème</a:t>
            </a:r>
            <a:r>
              <a:rPr lang="fr-FR" sz="1300" dirty="0">
                <a:latin typeface="Calibri" panose="020F0502020204030204" pitchFamily="34" charset="0"/>
                <a:ea typeface="Calibri" panose="020F0502020204030204" pitchFamily="34" charset="0"/>
                <a:cs typeface="Times New Roman" panose="02020603050405020304" pitchFamily="18" charset="0"/>
              </a:rPr>
              <a:t> siècle pour que se dessinent les contours d'un salariat enfin soucieux d'émanciper</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7</a:t>
            </a:r>
            <a:r>
              <a:rPr lang="fr-FR" sz="1300" dirty="0">
                <a:latin typeface="Calibri" panose="020F0502020204030204" pitchFamily="34" charset="0"/>
                <a:ea typeface="Calibri" panose="020F0502020204030204" pitchFamily="34" charset="0"/>
                <a:cs typeface="Times New Roman" panose="02020603050405020304" pitchFamily="18" charset="0"/>
              </a:rPr>
              <a:t> les travailleurs. En particulier, l'octroi des congés payés a généralisé un loisir jusqu'alors presque inconnu du peuple, et a permis de réduire l'inamovible supériorité du travail sur le temps libre.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Mais c'était sans compter sur la dégradation des conditions du travail caractérisant la fin du XX</a:t>
            </a:r>
            <a:r>
              <a:rPr lang="fr-FR" sz="1300" baseline="30000" dirty="0">
                <a:latin typeface="Calibri" panose="020F0502020204030204" pitchFamily="34" charset="0"/>
                <a:ea typeface="Calibri" panose="020F0502020204030204" pitchFamily="34" charset="0"/>
                <a:cs typeface="Times New Roman" panose="02020603050405020304" pitchFamily="18" charset="0"/>
              </a:rPr>
              <a:t>ème</a:t>
            </a:r>
            <a:r>
              <a:rPr lang="fr-FR" sz="1300" dirty="0">
                <a:latin typeface="Calibri" panose="020F0502020204030204" pitchFamily="34" charset="0"/>
                <a:ea typeface="Calibri" panose="020F0502020204030204" pitchFamily="34" charset="0"/>
                <a:cs typeface="Times New Roman" panose="02020603050405020304" pitchFamily="18" charset="0"/>
              </a:rPr>
              <a:t> siècle. Dans de nombreux domaines, la domination des critères mercantiles</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8</a:t>
            </a:r>
            <a:r>
              <a:rPr lang="fr-FR" sz="1300" dirty="0">
                <a:latin typeface="Calibri" panose="020F0502020204030204" pitchFamily="34" charset="0"/>
                <a:ea typeface="Calibri" panose="020F0502020204030204" pitchFamily="34" charset="0"/>
                <a:cs typeface="Times New Roman" panose="02020603050405020304" pitchFamily="18" charset="0"/>
              </a:rPr>
              <a:t> de la productivité, de la rentabilité et de la rapidité, a rendu le travail si pénible, que le temps libre s'est vu largement absorbé par les besoins élémentaires de repos. </a:t>
            </a:r>
            <a:br>
              <a:rPr lang="fr-FR" sz="1300" dirty="0">
                <a:latin typeface="Calibri" panose="020F0502020204030204" pitchFamily="34" charset="0"/>
                <a:ea typeface="Calibri" panose="020F0502020204030204" pitchFamily="34" charset="0"/>
                <a:cs typeface="Times New Roman" panose="02020603050405020304" pitchFamily="18" charset="0"/>
              </a:rPr>
            </a:br>
            <a:endParaRPr lang="fr-FR" sz="800" dirty="0">
              <a:latin typeface="Calibri" panose="020F0502020204030204" pitchFamily="34" charset="0"/>
              <a:ea typeface="Calibri" panose="020F0502020204030204" pitchFamily="34" charset="0"/>
              <a:cs typeface="Times New Roman" panose="02020603050405020304" pitchFamily="18" charset="0"/>
            </a:endParaRPr>
          </a:p>
          <a:p>
            <a:pPr indent="177800" algn="r"/>
            <a:r>
              <a:rPr lang="fr-FR" sz="1200" dirty="0">
                <a:latin typeface="Calibri" panose="020F0502020204030204" pitchFamily="34" charset="0"/>
                <a:ea typeface="Calibri" panose="020F0502020204030204" pitchFamily="34" charset="0"/>
                <a:cs typeface="Times New Roman" panose="02020603050405020304" pitchFamily="18" charset="0"/>
              </a:rPr>
              <a:t>Jean-Miguel PIRE,  </a:t>
            </a:r>
            <a:r>
              <a:rPr lang="fr-FR" sz="1200" i="1" dirty="0">
                <a:latin typeface="Calibri" panose="020F0502020204030204" pitchFamily="34" charset="0"/>
                <a:ea typeface="Calibri" panose="020F0502020204030204" pitchFamily="34" charset="0"/>
                <a:cs typeface="Times New Roman" panose="02020603050405020304" pitchFamily="18" charset="0"/>
              </a:rPr>
              <a:t>L’otium du peuple</a:t>
            </a:r>
            <a:r>
              <a:rPr lang="fr-FR" sz="1200" dirty="0">
                <a:latin typeface="Calibri" panose="020F0502020204030204" pitchFamily="34" charset="0"/>
                <a:ea typeface="Calibri" panose="020F0502020204030204" pitchFamily="34" charset="0"/>
                <a:cs typeface="Times New Roman" panose="02020603050405020304" pitchFamily="18" charset="0"/>
              </a:rPr>
              <a:t>, Éditions Sciences Humaines, 2023, pp. 9-11.</a:t>
            </a:r>
            <a:endParaRPr lang="fr-FR" sz="1200" i="1" dirty="0">
              <a:latin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644BCBD4-8EF6-26AE-C8AB-6999397D8DA2}"/>
              </a:ext>
            </a:extLst>
          </p:cNvPr>
          <p:cNvSpPr txBox="1"/>
          <p:nvPr/>
        </p:nvSpPr>
        <p:spPr>
          <a:xfrm>
            <a:off x="9793147" y="1359771"/>
            <a:ext cx="2398853" cy="5262979"/>
          </a:xfrm>
          <a:prstGeom prst="rect">
            <a:avLst/>
          </a:prstGeom>
          <a:noFill/>
        </p:spPr>
        <p:txBody>
          <a:bodyPr wrap="square">
            <a:spAutoFit/>
          </a:bodyPr>
          <a:lstStyle/>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200" b="1" cap="all" dirty="0">
                <a:latin typeface="Calibri" panose="020F0502020204030204" pitchFamily="34" charset="0"/>
                <a:ea typeface="Calibri" panose="020F0502020204030204" pitchFamily="34" charset="0"/>
                <a:cs typeface="Times New Roman" panose="02020603050405020304" pitchFamily="18" charset="0"/>
              </a:rPr>
              <a:t> skhôlè ou otium</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br>
              <a:rPr lang="fr-FR" sz="1200" dirty="0">
                <a:effectLst/>
                <a:latin typeface="Calibri" panose="020F0502020204030204" pitchFamily="34" charset="0"/>
                <a:ea typeface="Calibri" panose="020F0502020204030204" pitchFamily="34" charset="0"/>
                <a:cs typeface="Times New Roman" panose="02020603050405020304" pitchFamily="18" charset="0"/>
              </a:rPr>
            </a:br>
            <a:r>
              <a:rPr lang="fr-FR" sz="1200" dirty="0">
                <a:latin typeface="Calibri" panose="020F0502020204030204" pitchFamily="34" charset="0"/>
                <a:ea typeface="Calibri" panose="020F0502020204030204" pitchFamily="34" charset="0"/>
                <a:cs typeface="Times New Roman" panose="02020603050405020304" pitchFamily="18" charset="0"/>
              </a:rPr>
              <a:t>skhôlè (mot grec) ou otium (mot latin) désignant tous deux le « loisir fécond » c’est-à-dire des activités sources de plaisir mais aussi  de ressources pour la pensée et la construction de soi.</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INTELLIGENCE :</a:t>
            </a:r>
            <a:r>
              <a:rPr lang="fr-FR" sz="1200" dirty="0">
                <a:effectLst/>
                <a:latin typeface="Calibri" panose="020F0502020204030204" pitchFamily="34" charset="0"/>
                <a:ea typeface="Calibri" panose="020F0502020204030204" pitchFamily="34" charset="0"/>
                <a:cs typeface="Times New Roman" panose="02020603050405020304" pitchFamily="18" charset="0"/>
              </a:rPr>
              <a:t> capacité à résoudre des problèmes.</a:t>
            </a: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LIBRE ARBITRE :</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a:latin typeface="Calibri" panose="020F0502020204030204" pitchFamily="34" charset="0"/>
                <a:ea typeface="Calibri" panose="020F0502020204030204" pitchFamily="34" charset="0"/>
                <a:cs typeface="Times New Roman" panose="02020603050405020304" pitchFamily="18" charset="0"/>
              </a:rPr>
              <a:t>aptitude de l'être humain à se déterminer librement et par lui seul, pour agir et penser.</a:t>
            </a: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DISCERNEMENT :</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a:latin typeface="Calibri" panose="020F0502020204030204" pitchFamily="34" charset="0"/>
                <a:ea typeface="Calibri" panose="020F0502020204030204" pitchFamily="34" charset="0"/>
                <a:cs typeface="Times New Roman" panose="02020603050405020304" pitchFamily="18" charset="0"/>
              </a:rPr>
              <a:t>Capacité de l'esprit à juger clairement et sainement des choses.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 VIE BONNE » - EUDAIMONIA :</a:t>
            </a:r>
            <a:r>
              <a:rPr lang="fr-FR" sz="1200" dirty="0">
                <a:effectLst/>
                <a:latin typeface="Calibri" panose="020F0502020204030204" pitchFamily="34" charset="0"/>
                <a:ea typeface="Calibri" panose="020F0502020204030204" pitchFamily="34" charset="0"/>
                <a:cs typeface="Times New Roman" panose="02020603050405020304" pitchFamily="18" charset="0"/>
              </a:rPr>
              <a:t> selon les Philosophe grec SOCRATE et ARISTOTE, capacité de l’être humain à agir en  rapport avec une pensée claire et juste.</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6  </a:t>
            </a:r>
            <a:r>
              <a:rPr lang="fr-FR" sz="1200" b="1" cap="all" dirty="0">
                <a:latin typeface="Calibri" panose="020F0502020204030204" pitchFamily="34" charset="0"/>
                <a:ea typeface="Calibri" panose="020F0502020204030204" pitchFamily="34" charset="0"/>
                <a:cs typeface="Times New Roman" panose="02020603050405020304" pitchFamily="18" charset="0"/>
              </a:rPr>
              <a:t>ALIÉNATION :</a:t>
            </a:r>
            <a:r>
              <a:rPr lang="fr-FR" sz="1200" dirty="0">
                <a:latin typeface="Calibri" panose="020F0502020204030204" pitchFamily="34" charset="0"/>
                <a:ea typeface="Calibri" panose="020F0502020204030204" pitchFamily="34" charset="0"/>
                <a:cs typeface="Times New Roman" panose="02020603050405020304" pitchFamily="18" charset="0"/>
              </a:rPr>
              <a:t> devenir esclave des choses ou de quelqu’un d’autre.</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7  </a:t>
            </a:r>
            <a:r>
              <a:rPr lang="fr-FR" sz="1200" b="1" cap="all" dirty="0">
                <a:latin typeface="Calibri" panose="020F0502020204030204" pitchFamily="34" charset="0"/>
                <a:ea typeface="Calibri" panose="020F0502020204030204" pitchFamily="34" charset="0"/>
                <a:cs typeface="Times New Roman" panose="02020603050405020304" pitchFamily="18" charset="0"/>
              </a:rPr>
              <a:t>ÉMANCIPER :</a:t>
            </a:r>
            <a:r>
              <a:rPr lang="fr-FR" sz="1200" dirty="0">
                <a:latin typeface="Calibri" panose="020F0502020204030204" pitchFamily="34" charset="0"/>
                <a:ea typeface="Calibri" panose="020F0502020204030204" pitchFamily="34" charset="0"/>
                <a:cs typeface="Times New Roman" panose="02020603050405020304" pitchFamily="18" charset="0"/>
              </a:rPr>
              <a:t> libérer quelqu'un d’une tutelle, d’une dépendance.</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8  </a:t>
            </a:r>
            <a:r>
              <a:rPr lang="fr-FR" sz="1200" b="1" cap="all" dirty="0">
                <a:latin typeface="Calibri" panose="020F0502020204030204" pitchFamily="34" charset="0"/>
                <a:ea typeface="Calibri" panose="020F0502020204030204" pitchFamily="34" charset="0"/>
                <a:cs typeface="Times New Roman" panose="02020603050405020304" pitchFamily="18" charset="0"/>
              </a:rPr>
              <a:t>MERCANTILE :</a:t>
            </a:r>
            <a:r>
              <a:rPr lang="fr-FR" sz="1200" dirty="0">
                <a:latin typeface="Calibri" panose="020F0502020204030204" pitchFamily="34" charset="0"/>
                <a:ea typeface="Calibri" panose="020F0502020204030204" pitchFamily="34" charset="0"/>
                <a:cs typeface="Times New Roman" panose="02020603050405020304" pitchFamily="18" charset="0"/>
              </a:rPr>
              <a:t> relatif au commerce, animé par l’appât du gain, le profit, la richesse.</a:t>
            </a:r>
          </a:p>
        </p:txBody>
      </p:sp>
      <p:pic>
        <p:nvPicPr>
          <p:cNvPr id="15" name="Image 14">
            <a:extLst>
              <a:ext uri="{FF2B5EF4-FFF2-40B4-BE49-F238E27FC236}">
                <a16:creationId xmlns:a16="http://schemas.microsoft.com/office/drawing/2014/main" id="{89028631-929B-2E8E-9A74-B8A3DBEFAD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0918" y="881934"/>
            <a:ext cx="1408179" cy="1408179"/>
          </a:xfrm>
          <a:prstGeom prst="rect">
            <a:avLst/>
          </a:prstGeom>
        </p:spPr>
      </p:pic>
      <p:sp>
        <p:nvSpPr>
          <p:cNvPr id="16" name="ZoneTexte 15">
            <a:extLst>
              <a:ext uri="{FF2B5EF4-FFF2-40B4-BE49-F238E27FC236}">
                <a16:creationId xmlns:a16="http://schemas.microsoft.com/office/drawing/2014/main" id="{6B8736B1-720C-CC0D-4F0C-555B74105484}"/>
              </a:ext>
            </a:extLst>
          </p:cNvPr>
          <p:cNvSpPr txBox="1"/>
          <p:nvPr/>
        </p:nvSpPr>
        <p:spPr>
          <a:xfrm>
            <a:off x="367533" y="3063899"/>
            <a:ext cx="974947"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(1968-?)</a:t>
            </a:r>
          </a:p>
        </p:txBody>
      </p:sp>
      <p:pic>
        <p:nvPicPr>
          <p:cNvPr id="25" name="Image 24">
            <a:extLst>
              <a:ext uri="{FF2B5EF4-FFF2-40B4-BE49-F238E27FC236}">
                <a16:creationId xmlns:a16="http://schemas.microsoft.com/office/drawing/2014/main" id="{F25BAAF3-AF66-64E6-E24C-D6383E867D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98" y="3473260"/>
            <a:ext cx="607418" cy="404087"/>
          </a:xfrm>
          <a:prstGeom prst="rect">
            <a:avLst/>
          </a:prstGeom>
        </p:spPr>
      </p:pic>
      <p:sp>
        <p:nvSpPr>
          <p:cNvPr id="26" name="ZoneTexte 25">
            <a:extLst>
              <a:ext uri="{FF2B5EF4-FFF2-40B4-BE49-F238E27FC236}">
                <a16:creationId xmlns:a16="http://schemas.microsoft.com/office/drawing/2014/main" id="{C7B7606D-D907-8424-BA57-5A4BA0BCA2D8}"/>
              </a:ext>
            </a:extLst>
          </p:cNvPr>
          <p:cNvSpPr txBox="1"/>
          <p:nvPr/>
        </p:nvSpPr>
        <p:spPr>
          <a:xfrm>
            <a:off x="0" y="4336906"/>
            <a:ext cx="1704509" cy="1384995"/>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Historien, Sociologue,  Chercheur à l’École Pratique des Hautes Études (EPHE) – PARIS Sorbonne.</a:t>
            </a:r>
          </a:p>
        </p:txBody>
      </p:sp>
      <p:sp>
        <p:nvSpPr>
          <p:cNvPr id="28" name="ZoneTexte 27">
            <a:extLst>
              <a:ext uri="{FF2B5EF4-FFF2-40B4-BE49-F238E27FC236}">
                <a16:creationId xmlns:a16="http://schemas.microsoft.com/office/drawing/2014/main" id="{971F1E80-C49F-3691-14D7-2CC82798EAA8}"/>
              </a:ext>
            </a:extLst>
          </p:cNvPr>
          <p:cNvSpPr txBox="1"/>
          <p:nvPr/>
        </p:nvSpPr>
        <p:spPr>
          <a:xfrm>
            <a:off x="3378585" y="938835"/>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L’OTIUM du Peuple </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partie 1/2</a:t>
            </a:r>
            <a:endParaRPr lang="fr-FR" dirty="0">
              <a:solidFill>
                <a:schemeClr val="bg1"/>
              </a:solidFill>
            </a:endParaRPr>
          </a:p>
        </p:txBody>
      </p:sp>
      <p:pic>
        <p:nvPicPr>
          <p:cNvPr id="30" name="Image 29">
            <a:hlinkClick r:id="rId4" action="ppaction://hlinksldjump"/>
            <a:extLst>
              <a:ext uri="{FF2B5EF4-FFF2-40B4-BE49-F238E27FC236}">
                <a16:creationId xmlns:a16="http://schemas.microsoft.com/office/drawing/2014/main" id="{81165B41-EE89-E874-702E-BAC5BE446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4" name="ZoneTexte 3">
            <a:extLst>
              <a:ext uri="{FF2B5EF4-FFF2-40B4-BE49-F238E27FC236}">
                <a16:creationId xmlns:a16="http://schemas.microsoft.com/office/drawing/2014/main" id="{79A751B0-C3A3-6ED3-A282-509B66F09BAC}"/>
              </a:ext>
            </a:extLst>
          </p:cNvPr>
          <p:cNvSpPr txBox="1"/>
          <p:nvPr/>
        </p:nvSpPr>
        <p:spPr>
          <a:xfrm>
            <a:off x="1704509" y="1361761"/>
            <a:ext cx="8000508" cy="492443"/>
          </a:xfrm>
          <a:prstGeom prst="rect">
            <a:avLst/>
          </a:prstGeom>
          <a:noFill/>
        </p:spPr>
        <p:txBody>
          <a:bodyPr wrap="square">
            <a:spAutoFit/>
          </a:bodyPr>
          <a:lstStyle/>
          <a:p>
            <a:pPr algn="just"/>
            <a:r>
              <a:rPr lang="fr-FR" sz="1300" i="1" dirty="0">
                <a:latin typeface="Calibri" panose="020F0502020204030204" pitchFamily="34" charset="0"/>
                <a:ea typeface="Calibri" panose="020F0502020204030204" pitchFamily="34" charset="0"/>
                <a:cs typeface="Times New Roman" panose="02020603050405020304" pitchFamily="18" charset="0"/>
              </a:rPr>
              <a:t>Dans cet essai, Jean-Miguel Pire présente comment avec la skhôlè ou l’otium</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a:t>
            </a:r>
            <a:r>
              <a:rPr lang="fr-FR" sz="1300" i="1" dirty="0">
                <a:latin typeface="Calibri" panose="020F0502020204030204" pitchFamily="34" charset="0"/>
                <a:ea typeface="Calibri" panose="020F0502020204030204" pitchFamily="34" charset="0"/>
                <a:cs typeface="Times New Roman" panose="02020603050405020304" pitchFamily="18" charset="0"/>
              </a:rPr>
              <a:t>, tout le monde peut, s’il le veut, reconquérir sa liberté et construire sa personnalité grâce au loisir fécond.</a:t>
            </a:r>
          </a:p>
        </p:txBody>
      </p:sp>
      <p:sp>
        <p:nvSpPr>
          <p:cNvPr id="3" name="ZoneTexte 2">
            <a:extLst>
              <a:ext uri="{FF2B5EF4-FFF2-40B4-BE49-F238E27FC236}">
                <a16:creationId xmlns:a16="http://schemas.microsoft.com/office/drawing/2014/main" id="{64E8A98C-4894-0099-638D-225300E10C9F}"/>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grpSp>
        <p:nvGrpSpPr>
          <p:cNvPr id="6" name="Groupe 5">
            <a:extLst>
              <a:ext uri="{FF2B5EF4-FFF2-40B4-BE49-F238E27FC236}">
                <a16:creationId xmlns:a16="http://schemas.microsoft.com/office/drawing/2014/main" id="{5070CF07-B377-ED42-896B-7373B4C5C2AE}"/>
              </a:ext>
            </a:extLst>
          </p:cNvPr>
          <p:cNvGrpSpPr/>
          <p:nvPr/>
        </p:nvGrpSpPr>
        <p:grpSpPr>
          <a:xfrm>
            <a:off x="8548316" y="642160"/>
            <a:ext cx="992577" cy="496693"/>
            <a:chOff x="5420375" y="-32725"/>
            <a:chExt cx="992577" cy="496693"/>
          </a:xfrm>
        </p:grpSpPr>
        <p:pic>
          <p:nvPicPr>
            <p:cNvPr id="7" name="Image 6">
              <a:hlinkClick r:id="rId6" action="ppaction://hlinksldjump"/>
              <a:extLst>
                <a:ext uri="{FF2B5EF4-FFF2-40B4-BE49-F238E27FC236}">
                  <a16:creationId xmlns:a16="http://schemas.microsoft.com/office/drawing/2014/main" id="{DA022B59-CB84-FAB4-532E-3A6877CC81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8" name="ZoneTexte 7">
              <a:extLst>
                <a:ext uri="{FF2B5EF4-FFF2-40B4-BE49-F238E27FC236}">
                  <a16:creationId xmlns:a16="http://schemas.microsoft.com/office/drawing/2014/main" id="{1952E6BE-A1F3-3F27-FACF-61F5EA6E2F1E}"/>
                </a:ext>
              </a:extLst>
            </p:cNvPr>
            <p:cNvSpPr txBox="1"/>
            <p:nvPr/>
          </p:nvSpPr>
          <p:spPr>
            <a:xfrm>
              <a:off x="5647938" y="-21678"/>
              <a:ext cx="765014" cy="48564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skhôlè </a:t>
              </a:r>
              <a:br>
                <a:rPr lang="fr-FR" sz="1200" b="1" dirty="0">
                  <a:latin typeface="Calibri" panose="020F0502020204030204" pitchFamily="34" charset="0"/>
                  <a:cs typeface="Calibri" panose="020F0502020204030204" pitchFamily="34" charset="0"/>
                </a:rPr>
              </a:br>
              <a:r>
                <a:rPr lang="fr-FR" sz="1200" b="1" dirty="0">
                  <a:latin typeface="Calibri" panose="020F0502020204030204" pitchFamily="34" charset="0"/>
                  <a:cs typeface="Calibri" panose="020F0502020204030204" pitchFamily="34" charset="0"/>
                </a:rPr>
                <a:t>-</a:t>
              </a:r>
              <a:br>
                <a:rPr lang="fr-FR" sz="1200" b="1" dirty="0">
                  <a:latin typeface="Calibri" panose="020F0502020204030204" pitchFamily="34" charset="0"/>
                  <a:cs typeface="Calibri" panose="020F0502020204030204" pitchFamily="34" charset="0"/>
                </a:rPr>
              </a:br>
              <a:r>
                <a:rPr lang="fr-FR" sz="1200" b="1" dirty="0">
                  <a:latin typeface="Calibri" panose="020F0502020204030204" pitchFamily="34" charset="0"/>
                  <a:cs typeface="Calibri" panose="020F0502020204030204" pitchFamily="34" charset="0"/>
                </a:rPr>
                <a:t>otium </a:t>
              </a:r>
            </a:p>
          </p:txBody>
        </p:sp>
        <p:pic>
          <p:nvPicPr>
            <p:cNvPr id="9" name="Image 8">
              <a:hlinkClick r:id="rId6" action="ppaction://hlinksldjump"/>
              <a:extLst>
                <a:ext uri="{FF2B5EF4-FFF2-40B4-BE49-F238E27FC236}">
                  <a16:creationId xmlns:a16="http://schemas.microsoft.com/office/drawing/2014/main" id="{867FC47F-6EDF-0DB5-F9E2-E7835E0452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
        <p:nvSpPr>
          <p:cNvPr id="10" name="ZoneTexte 9">
            <a:extLst>
              <a:ext uri="{FF2B5EF4-FFF2-40B4-BE49-F238E27FC236}">
                <a16:creationId xmlns:a16="http://schemas.microsoft.com/office/drawing/2014/main" id="{1806C030-FFF0-6991-B468-471133645C8F}"/>
              </a:ext>
            </a:extLst>
          </p:cNvPr>
          <p:cNvSpPr txBox="1"/>
          <p:nvPr/>
        </p:nvSpPr>
        <p:spPr>
          <a:xfrm>
            <a:off x="76942" y="383566"/>
            <a:ext cx="4139951"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4</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Filer le temps car le temps file</a:t>
            </a:r>
          </a:p>
        </p:txBody>
      </p:sp>
      <p:pic>
        <p:nvPicPr>
          <p:cNvPr id="13" name="Image 12">
            <a:hlinkClick r:id="rId9"/>
            <a:extLst>
              <a:ext uri="{FF2B5EF4-FFF2-40B4-BE49-F238E27FC236}">
                <a16:creationId xmlns:a16="http://schemas.microsoft.com/office/drawing/2014/main" id="{4D97100A-68DB-E898-CD9F-1200715936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2480" y="2096246"/>
            <a:ext cx="405981" cy="672086"/>
          </a:xfrm>
          <a:prstGeom prst="rect">
            <a:avLst/>
          </a:prstGeom>
        </p:spPr>
      </p:pic>
      <p:grpSp>
        <p:nvGrpSpPr>
          <p:cNvPr id="14" name="Groupe 13">
            <a:extLst>
              <a:ext uri="{FF2B5EF4-FFF2-40B4-BE49-F238E27FC236}">
                <a16:creationId xmlns:a16="http://schemas.microsoft.com/office/drawing/2014/main" id="{CB08202D-9068-AD4D-185D-56A6E6CC4436}"/>
              </a:ext>
            </a:extLst>
          </p:cNvPr>
          <p:cNvGrpSpPr/>
          <p:nvPr/>
        </p:nvGrpSpPr>
        <p:grpSpPr>
          <a:xfrm>
            <a:off x="7285227" y="633594"/>
            <a:ext cx="1145696" cy="496679"/>
            <a:chOff x="5420375" y="-32725"/>
            <a:chExt cx="1025579" cy="496679"/>
          </a:xfrm>
        </p:grpSpPr>
        <p:pic>
          <p:nvPicPr>
            <p:cNvPr id="17" name="Image 16">
              <a:hlinkClick r:id="rId11" action="ppaction://hlinksldjump"/>
              <a:extLst>
                <a:ext uri="{FF2B5EF4-FFF2-40B4-BE49-F238E27FC236}">
                  <a16:creationId xmlns:a16="http://schemas.microsoft.com/office/drawing/2014/main" id="{7F4F64E7-1D49-C469-3F8A-4FB870C3BE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18" name="ZoneTexte 17">
              <a:extLst>
                <a:ext uri="{FF2B5EF4-FFF2-40B4-BE49-F238E27FC236}">
                  <a16:creationId xmlns:a16="http://schemas.microsoft.com/office/drawing/2014/main" id="{676D13F6-2CDD-7C7C-66FE-0B5D0CA3007B}"/>
                </a:ext>
              </a:extLst>
            </p:cNvPr>
            <p:cNvSpPr txBox="1"/>
            <p:nvPr/>
          </p:nvSpPr>
          <p:spPr>
            <a:xfrm>
              <a:off x="5680940" y="28445"/>
              <a:ext cx="765014" cy="35740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Questions</a:t>
              </a:r>
            </a:p>
          </p:txBody>
        </p:sp>
        <p:pic>
          <p:nvPicPr>
            <p:cNvPr id="19" name="Image 18">
              <a:hlinkClick r:id="rId11" action="ppaction://hlinksldjump"/>
              <a:extLst>
                <a:ext uri="{FF2B5EF4-FFF2-40B4-BE49-F238E27FC236}">
                  <a16:creationId xmlns:a16="http://schemas.microsoft.com/office/drawing/2014/main" id="{05928A52-07A7-59BD-D00F-870FDCA5CD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Tree>
    <p:extLst>
      <p:ext uri="{BB962C8B-B14F-4D97-AF65-F5344CB8AC3E}">
        <p14:creationId xmlns:p14="http://schemas.microsoft.com/office/powerpoint/2010/main" val="14317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20" grpId="0"/>
      <p:bldP spid="23" grpId="0"/>
      <p:bldP spid="16" grpId="0"/>
      <p:bldP spid="26" grpId="0"/>
      <p:bldP spid="28"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6FFC716-552C-29D1-29D2-7CD0424E5593}"/>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62B13B78-F3B4-0A50-2F35-AF31C2D50F2F}"/>
              </a:ext>
            </a:extLst>
          </p:cNvPr>
          <p:cNvSpPr txBox="1"/>
          <p:nvPr/>
        </p:nvSpPr>
        <p:spPr>
          <a:xfrm>
            <a:off x="0" y="2368365"/>
            <a:ext cx="1559097" cy="523220"/>
          </a:xfrm>
          <a:prstGeom prst="rect">
            <a:avLst/>
          </a:prstGeom>
          <a:noFill/>
        </p:spPr>
        <p:txBody>
          <a:bodyPr wrap="square">
            <a:spAutoFit/>
          </a:bodyPr>
          <a:lstStyle/>
          <a:p>
            <a:pPr algn="ctr"/>
            <a:r>
              <a:rPr lang="fr-FR" sz="1400" b="1" dirty="0"/>
              <a:t>Jean-Miguel PIRE</a:t>
            </a:r>
          </a:p>
        </p:txBody>
      </p:sp>
      <p:sp>
        <p:nvSpPr>
          <p:cNvPr id="5" name="ZoneTexte 4">
            <a:extLst>
              <a:ext uri="{FF2B5EF4-FFF2-40B4-BE49-F238E27FC236}">
                <a16:creationId xmlns:a16="http://schemas.microsoft.com/office/drawing/2014/main" id="{9CD8F9D9-6DBF-B659-AE73-FB298C266A05}"/>
              </a:ext>
            </a:extLst>
          </p:cNvPr>
          <p:cNvSpPr txBox="1"/>
          <p:nvPr/>
        </p:nvSpPr>
        <p:spPr>
          <a:xfrm>
            <a:off x="1710834" y="896222"/>
            <a:ext cx="1787669" cy="369332"/>
          </a:xfrm>
          <a:prstGeom prst="rect">
            <a:avLst/>
          </a:prstGeom>
          <a:noFill/>
        </p:spPr>
        <p:txBody>
          <a:bodyPr wrap="none" rtlCol="0">
            <a:spAutoFit/>
          </a:bodyPr>
          <a:lstStyle/>
          <a:p>
            <a:r>
              <a:rPr lang="fr-FR" b="1" dirty="0">
                <a:solidFill>
                  <a:srgbClr val="FF0000"/>
                </a:solidFill>
              </a:rPr>
              <a:t>DOCUMENT 18</a:t>
            </a:r>
          </a:p>
        </p:txBody>
      </p:sp>
      <p:sp>
        <p:nvSpPr>
          <p:cNvPr id="20" name="ZoneTexte 19">
            <a:extLst>
              <a:ext uri="{FF2B5EF4-FFF2-40B4-BE49-F238E27FC236}">
                <a16:creationId xmlns:a16="http://schemas.microsoft.com/office/drawing/2014/main" id="{970C3793-F0F0-628A-D397-301AA478A41B}"/>
              </a:ext>
            </a:extLst>
          </p:cNvPr>
          <p:cNvSpPr txBox="1"/>
          <p:nvPr/>
        </p:nvSpPr>
        <p:spPr>
          <a:xfrm>
            <a:off x="1704509" y="1869043"/>
            <a:ext cx="8088638" cy="5001369"/>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Plus récemment, un second phénomène est venu compromettre l'accès de tous au loisir fécond : la captation massive et méthodique du « temps de cerveau disponible</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9</a:t>
            </a:r>
            <a:r>
              <a:rPr lang="fr-FR" sz="1300" dirty="0">
                <a:latin typeface="Calibri" panose="020F0502020204030204" pitchFamily="34" charset="0"/>
                <a:ea typeface="Calibri" panose="020F0502020204030204" pitchFamily="34" charset="0"/>
                <a:cs typeface="Times New Roman" panose="02020603050405020304" pitchFamily="18" charset="0"/>
              </a:rPr>
              <a:t> » à laquelle se livrent les industries du loisir. Amorcée par la télévision commerciale, cette captation connaît, avec le smartphone, une extension qui empiète à présent sur la totalité de la vie consciente. Partout, en continu, les grandes plateformes de l'Internet peuvent transformer notre temps d'attention en l'un des plus fructueux marchés jamais imaginés par la spéculation</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10</a:t>
            </a:r>
            <a:r>
              <a:rPr lang="fr-FR" sz="1300" dirty="0">
                <a:latin typeface="Calibri" panose="020F0502020204030204" pitchFamily="34" charset="0"/>
                <a:ea typeface="Calibri" panose="020F0502020204030204" pitchFamily="34" charset="0"/>
                <a:cs typeface="Times New Roman" panose="02020603050405020304" pitchFamily="18" charset="0"/>
              </a:rPr>
              <a:t>. […]</a:t>
            </a:r>
          </a:p>
          <a:p>
            <a:pPr indent="177800" algn="just"/>
            <a:r>
              <a:rPr lang="fr-FR" sz="1300" b="1" dirty="0">
                <a:latin typeface="Calibri" panose="020F0502020204030204" pitchFamily="34" charset="0"/>
                <a:ea typeface="Calibri" panose="020F0502020204030204" pitchFamily="34" charset="0"/>
                <a:cs typeface="Times New Roman" panose="02020603050405020304" pitchFamily="18" charset="0"/>
              </a:rPr>
              <a:t>Ce qui n’est pas nommé n’existe pas.</a:t>
            </a:r>
            <a:r>
              <a:rPr lang="fr-FR" sz="1300" dirty="0">
                <a:latin typeface="Calibri" panose="020F0502020204030204" pitchFamily="34" charset="0"/>
                <a:ea typeface="Calibri" panose="020F0502020204030204" pitchFamily="34" charset="0"/>
                <a:cs typeface="Times New Roman" panose="02020603050405020304" pitchFamily="18" charset="0"/>
              </a:rPr>
              <a:t> […] Nous n'avons pas de terme pour désigner l'usage gratuit, désintéressé, non mercantile, du temps. Cette réalité nous est sans doute familière mais, nous ne savons pas la nommer. Or, une telle lacune affaiblit la revendication que nous pourrions soutenir vis-à-vis de ce temps fécond. Étrangement, l'un des seuls vestiges du mot otium dans notre langue est presque clandestin : le négoce - l'autre nom du marché - est fondé sur l'expression latine </a:t>
            </a:r>
            <a:r>
              <a:rPr lang="fr-FR" sz="1300" i="1" dirty="0">
                <a:latin typeface="Calibri" panose="020F0502020204030204" pitchFamily="34" charset="0"/>
                <a:ea typeface="Calibri" panose="020F0502020204030204" pitchFamily="34" charset="0"/>
                <a:cs typeface="Times New Roman" panose="02020603050405020304" pitchFamily="18" charset="0"/>
              </a:rPr>
              <a:t>nec otium</a:t>
            </a:r>
            <a:r>
              <a:rPr lang="fr-FR" sz="1300" dirty="0">
                <a:latin typeface="Calibri" panose="020F0502020204030204" pitchFamily="34" charset="0"/>
                <a:ea typeface="Calibri" panose="020F0502020204030204" pitchFamily="34" charset="0"/>
                <a:cs typeface="Times New Roman" panose="02020603050405020304" pitchFamily="18" charset="0"/>
              </a:rPr>
              <a:t> qui signifie littéralement « négation de l'otium ». Ainsi, de façon sidérante, notre mémoire linguistique révèle que l'essence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11</a:t>
            </a:r>
            <a:r>
              <a:rPr lang="fr-FR" sz="1300" dirty="0">
                <a:latin typeface="Calibri" panose="020F0502020204030204" pitchFamily="34" charset="0"/>
                <a:ea typeface="Calibri" panose="020F0502020204030204" pitchFamily="34" charset="0"/>
                <a:cs typeface="Times New Roman" panose="02020603050405020304" pitchFamily="18" charset="0"/>
              </a:rPr>
              <a:t> du marché est de nier l'otium...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Loin d'être futile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12</a:t>
            </a:r>
            <a:r>
              <a:rPr lang="fr-FR" sz="1300" dirty="0">
                <a:latin typeface="Calibri" panose="020F0502020204030204" pitchFamily="34" charset="0"/>
                <a:ea typeface="Calibri" panose="020F0502020204030204" pitchFamily="34" charset="0"/>
                <a:cs typeface="Times New Roman" panose="02020603050405020304" pitchFamily="18" charset="0"/>
              </a:rPr>
              <a:t>, ce qui se joue ici est lié à l'avenir d'une certaine conception de la liberté humaine fondée sur l'autonomie et la responsabilité de la pensée. Dans les pays occidentaux, jamais n’a été aussi fort le risque de servitude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13</a:t>
            </a:r>
            <a:r>
              <a:rPr lang="fr-FR" sz="1300" dirty="0">
                <a:latin typeface="Calibri" panose="020F0502020204030204" pitchFamily="34" charset="0"/>
                <a:ea typeface="Calibri" panose="020F0502020204030204" pitchFamily="34" charset="0"/>
                <a:cs typeface="Times New Roman" panose="02020603050405020304" pitchFamily="18" charset="0"/>
              </a:rPr>
              <a:t> pesant sur des populations pourtant éduquées, jouissant de tous leurs droits et bénéficiaires d'une quantité inédite de temps libre. […] Plus gravement, l'addiction généralisée aux écrans y trahit le pouvoir acquis par les industries du loisir digital</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14</a:t>
            </a:r>
            <a:r>
              <a:rPr lang="fr-FR" sz="1300" dirty="0">
                <a:latin typeface="Calibri" panose="020F0502020204030204" pitchFamily="34" charset="0"/>
                <a:ea typeface="Calibri" panose="020F0502020204030204" pitchFamily="34" charset="0"/>
                <a:cs typeface="Times New Roman" panose="02020603050405020304" pitchFamily="18" charset="0"/>
              </a:rPr>
              <a:t>, de capter l'attention et de manipuler les consciences. Confisquées par des techniques visant avant tout le shoot émotionnel, les milliards d'heures de scrolling</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15</a:t>
            </a:r>
            <a:r>
              <a:rPr lang="fr-FR" sz="1300" dirty="0">
                <a:latin typeface="Calibri" panose="020F0502020204030204" pitchFamily="34" charset="0"/>
                <a:ea typeface="Calibri" panose="020F0502020204030204" pitchFamily="34" charset="0"/>
                <a:cs typeface="Times New Roman" panose="02020603050405020304" pitchFamily="18" charset="0"/>
              </a:rPr>
              <a:t> laissent toujours moins de place au discernement et à l'imagination. La victime la plus préoccupante de cette prédation</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16</a:t>
            </a:r>
            <a:r>
              <a:rPr lang="fr-FR" sz="1300" dirty="0">
                <a:latin typeface="Calibri" panose="020F0502020204030204" pitchFamily="34" charset="0"/>
                <a:ea typeface="Calibri" panose="020F0502020204030204" pitchFamily="34" charset="0"/>
                <a:cs typeface="Times New Roman" panose="02020603050405020304" pitchFamily="18" charset="0"/>
              </a:rPr>
              <a:t> inédite, paraît être le débat politique lui-même. Également inventée par les Grecs à la même époque que la skhôlè, l'agora démocratique est aujourd'hui la proie des discours aberrants et sectaires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17</a:t>
            </a:r>
            <a:r>
              <a:rPr lang="fr-FR" sz="1300" dirty="0">
                <a:latin typeface="Calibri" panose="020F0502020204030204" pitchFamily="34" charset="0"/>
                <a:ea typeface="Calibri" panose="020F0502020204030204" pitchFamily="34" charset="0"/>
                <a:cs typeface="Times New Roman" panose="02020603050405020304" pitchFamily="18" charset="0"/>
              </a:rPr>
              <a:t>. Comme une conséquence visible de cette hypnose collective, la catastrophe écologique déploie sous nos yeux, les effets d'un univers gagné par l'irrationalité et la perte de sens - un univers qui, peut-être, a trop ignoré l'otium. Longtemps réservé à quelques-uns, ce qu'il désigne peut enfin devenir le bien de tous, l'otium du peuple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18</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endParaRPr lang="fr-FR" sz="800" dirty="0">
              <a:latin typeface="Calibri" panose="020F0502020204030204" pitchFamily="34" charset="0"/>
              <a:ea typeface="Calibri" panose="020F0502020204030204" pitchFamily="34" charset="0"/>
              <a:cs typeface="Times New Roman" panose="02020603050405020304" pitchFamily="18" charset="0"/>
            </a:endParaRPr>
          </a:p>
          <a:p>
            <a:pPr indent="177800" algn="r"/>
            <a:r>
              <a:rPr lang="fr-FR" sz="1200" dirty="0">
                <a:latin typeface="Calibri" panose="020F0502020204030204" pitchFamily="34" charset="0"/>
                <a:ea typeface="Calibri" panose="020F0502020204030204" pitchFamily="34" charset="0"/>
                <a:cs typeface="Times New Roman" panose="02020603050405020304" pitchFamily="18" charset="0"/>
              </a:rPr>
              <a:t>Jean-Miguel PIRE,  </a:t>
            </a:r>
            <a:r>
              <a:rPr lang="fr-FR" sz="1200" i="1" dirty="0">
                <a:latin typeface="Calibri" panose="020F0502020204030204" pitchFamily="34" charset="0"/>
                <a:ea typeface="Calibri" panose="020F0502020204030204" pitchFamily="34" charset="0"/>
                <a:cs typeface="Times New Roman" panose="02020603050405020304" pitchFamily="18" charset="0"/>
              </a:rPr>
              <a:t>L’otium du peuple</a:t>
            </a:r>
            <a:r>
              <a:rPr lang="fr-FR" sz="1200" dirty="0">
                <a:latin typeface="Calibri" panose="020F0502020204030204" pitchFamily="34" charset="0"/>
                <a:ea typeface="Calibri" panose="020F0502020204030204" pitchFamily="34" charset="0"/>
                <a:cs typeface="Times New Roman" panose="02020603050405020304" pitchFamily="18" charset="0"/>
              </a:rPr>
              <a:t>, Éditions Sciences Humaines, 2023, pp. 11-15.</a:t>
            </a:r>
            <a:endParaRPr lang="fr-FR" sz="1200" i="1" dirty="0">
              <a:latin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755911D2-B604-D10D-3D29-1E8301B601C6}"/>
              </a:ext>
            </a:extLst>
          </p:cNvPr>
          <p:cNvSpPr txBox="1"/>
          <p:nvPr/>
        </p:nvSpPr>
        <p:spPr>
          <a:xfrm>
            <a:off x="9793147" y="1272981"/>
            <a:ext cx="2398853" cy="6186309"/>
          </a:xfrm>
          <a:prstGeom prst="rect">
            <a:avLst/>
          </a:prstGeom>
          <a:noFill/>
        </p:spPr>
        <p:txBody>
          <a:bodyPr wrap="square">
            <a:spAutoFit/>
          </a:bodyPr>
          <a:lstStyle/>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9  </a:t>
            </a:r>
            <a:r>
              <a:rPr lang="fr-FR" sz="1200" b="1" cap="all" dirty="0">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temps de cerveau disponible »</a:t>
            </a:r>
            <a:r>
              <a:rPr lang="fr-FR" sz="1200" b="1" cap="all" dirty="0">
                <a:latin typeface="Calibri" panose="020F0502020204030204" pitchFamily="34" charset="0"/>
                <a:ea typeface="Calibri" panose="020F0502020204030204" pitchFamily="34" charset="0"/>
                <a:cs typeface="Times New Roman" panose="02020603050405020304" pitchFamily="18" charset="0"/>
              </a:rPr>
              <a:t> :</a:t>
            </a:r>
            <a:r>
              <a:rPr lang="fr-FR" sz="1200" dirty="0">
                <a:latin typeface="Calibri" panose="020F0502020204030204" pitchFamily="34" charset="0"/>
                <a:ea typeface="Calibri" panose="020F0502020204030204" pitchFamily="34" charset="0"/>
                <a:cs typeface="Times New Roman" panose="02020603050405020304" pitchFamily="18" charset="0"/>
              </a:rPr>
              <a:t> expression de Patrick LE LAY, PDG de TF1, en 2004 pour désigner ce qu’une marque paie pour diffuser une publicité.</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10  </a:t>
            </a:r>
            <a:r>
              <a:rPr lang="fr-FR" sz="1200" b="1" cap="all" dirty="0">
                <a:latin typeface="Calibri" panose="020F0502020204030204" pitchFamily="34" charset="0"/>
                <a:ea typeface="Calibri" panose="020F0502020204030204" pitchFamily="34" charset="0"/>
                <a:cs typeface="Times New Roman" panose="02020603050405020304" pitchFamily="18" charset="0"/>
              </a:rPr>
              <a:t>Spéculation :</a:t>
            </a:r>
            <a:r>
              <a:rPr lang="fr-FR" sz="1200" dirty="0">
                <a:latin typeface="Calibri" panose="020F0502020204030204" pitchFamily="34" charset="0"/>
                <a:ea typeface="Calibri" panose="020F0502020204030204" pitchFamily="34" charset="0"/>
                <a:cs typeface="Times New Roman" panose="02020603050405020304" pitchFamily="18" charset="0"/>
              </a:rPr>
              <a:t> anticiper des choses, prendre des risques pour gagner de l’argent.</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11  </a:t>
            </a:r>
            <a:r>
              <a:rPr lang="fr-FR" sz="1200" b="1" cap="all" dirty="0">
                <a:latin typeface="Calibri" panose="020F0502020204030204" pitchFamily="34" charset="0"/>
                <a:ea typeface="Calibri" panose="020F0502020204030204" pitchFamily="34" charset="0"/>
                <a:cs typeface="Times New Roman" panose="02020603050405020304" pitchFamily="18" charset="0"/>
              </a:rPr>
              <a:t>ESSENCE :</a:t>
            </a:r>
            <a:r>
              <a:rPr lang="fr-FR" sz="1200" dirty="0">
                <a:latin typeface="Calibri" panose="020F0502020204030204" pitchFamily="34" charset="0"/>
                <a:ea typeface="Calibri" panose="020F0502020204030204" pitchFamily="34" charset="0"/>
                <a:cs typeface="Times New Roman" panose="02020603050405020304" pitchFamily="18" charset="0"/>
              </a:rPr>
              <a:t> nature des choses.</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12  </a:t>
            </a:r>
            <a:r>
              <a:rPr lang="fr-FR" sz="1200" b="1" cap="all" dirty="0">
                <a:latin typeface="Calibri" panose="020F0502020204030204" pitchFamily="34" charset="0"/>
                <a:ea typeface="Calibri" panose="020F0502020204030204" pitchFamily="34" charset="0"/>
                <a:cs typeface="Times New Roman" panose="02020603050405020304" pitchFamily="18" charset="0"/>
              </a:rPr>
              <a:t>FUTILE :</a:t>
            </a:r>
            <a:r>
              <a:rPr lang="fr-FR" sz="1200" dirty="0">
                <a:latin typeface="Calibri" panose="020F0502020204030204" pitchFamily="34" charset="0"/>
                <a:ea typeface="Calibri" panose="020F0502020204030204" pitchFamily="34" charset="0"/>
                <a:cs typeface="Times New Roman" panose="02020603050405020304" pitchFamily="18" charset="0"/>
              </a:rPr>
              <a:t> sans importance.</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13  </a:t>
            </a:r>
            <a:r>
              <a:rPr lang="fr-FR" sz="1200" b="1" cap="all" dirty="0">
                <a:latin typeface="Calibri" panose="020F0502020204030204" pitchFamily="34" charset="0"/>
                <a:ea typeface="Calibri" panose="020F0502020204030204" pitchFamily="34" charset="0"/>
                <a:cs typeface="Times New Roman" panose="02020603050405020304" pitchFamily="18" charset="0"/>
              </a:rPr>
              <a:t>SERVITUDE :</a:t>
            </a:r>
            <a:r>
              <a:rPr lang="fr-FR" sz="1200" dirty="0">
                <a:latin typeface="Calibri" panose="020F0502020204030204" pitchFamily="34" charset="0"/>
                <a:ea typeface="Calibri" panose="020F0502020204030204" pitchFamily="34" charset="0"/>
                <a:cs typeface="Times New Roman" panose="02020603050405020304" pitchFamily="18" charset="0"/>
              </a:rPr>
              <a:t> esclavage.</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14  </a:t>
            </a:r>
            <a:r>
              <a:rPr lang="fr-FR" sz="1200" b="1" cap="all" dirty="0">
                <a:latin typeface="Calibri" panose="020F0502020204030204" pitchFamily="34" charset="0"/>
                <a:ea typeface="Calibri" panose="020F0502020204030204" pitchFamily="34" charset="0"/>
                <a:cs typeface="Times New Roman" panose="02020603050405020304" pitchFamily="18" charset="0"/>
              </a:rPr>
              <a:t>LOISIR DIGITAL :</a:t>
            </a:r>
            <a:r>
              <a:rPr lang="fr-FR" sz="1200" dirty="0">
                <a:latin typeface="Calibri" panose="020F0502020204030204" pitchFamily="34" charset="0"/>
                <a:ea typeface="Calibri" panose="020F0502020204030204" pitchFamily="34" charset="0"/>
                <a:cs typeface="Times New Roman" panose="02020603050405020304" pitchFamily="18" charset="0"/>
              </a:rPr>
              <a:t> activités de divertissement sur un support numérique - jeux vidéo, réseaux sociaux, musique en streaming, vidéos en ligne, etc.</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15  </a:t>
            </a:r>
            <a:r>
              <a:rPr lang="fr-FR" sz="1200" b="1" cap="all" dirty="0">
                <a:latin typeface="Calibri" panose="020F0502020204030204" pitchFamily="34" charset="0"/>
                <a:ea typeface="Calibri" panose="020F0502020204030204" pitchFamily="34" charset="0"/>
                <a:cs typeface="Times New Roman" panose="02020603050405020304" pitchFamily="18" charset="0"/>
              </a:rPr>
              <a:t>SCROLLING ou défilement :</a:t>
            </a:r>
            <a:r>
              <a:rPr lang="fr-FR" sz="1200" dirty="0">
                <a:latin typeface="Calibri" panose="020F0502020204030204" pitchFamily="34" charset="0"/>
                <a:ea typeface="Calibri" panose="020F0502020204030204" pitchFamily="34" charset="0"/>
                <a:cs typeface="Times New Roman" panose="02020603050405020304" pitchFamily="18" charset="0"/>
              </a:rPr>
              <a:t> déplacer  sur un écran des textes,  images ou vidéos, verticalement ou horizontalement.</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16  </a:t>
            </a:r>
            <a:r>
              <a:rPr lang="fr-FR" sz="1200" b="1" cap="all" dirty="0">
                <a:latin typeface="Calibri" panose="020F0502020204030204" pitchFamily="34" charset="0"/>
                <a:ea typeface="Calibri" panose="020F0502020204030204" pitchFamily="34" charset="0"/>
                <a:cs typeface="Times New Roman" panose="02020603050405020304" pitchFamily="18" charset="0"/>
              </a:rPr>
              <a:t>prédation :</a:t>
            </a:r>
            <a:r>
              <a:rPr lang="fr-FR" sz="1200" dirty="0">
                <a:latin typeface="Calibri" panose="020F0502020204030204" pitchFamily="34" charset="0"/>
                <a:ea typeface="Calibri" panose="020F0502020204030204" pitchFamily="34" charset="0"/>
                <a:cs typeface="Times New Roman" panose="02020603050405020304" pitchFamily="18" charset="0"/>
              </a:rPr>
              <a:t> capturer une proie pour la tuer, la consommer.</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17  </a:t>
            </a:r>
            <a:r>
              <a:rPr lang="fr-FR" sz="1200" b="1" cap="all" dirty="0">
                <a:latin typeface="Calibri" panose="020F0502020204030204" pitchFamily="34" charset="0"/>
                <a:ea typeface="Calibri" panose="020F0502020204030204" pitchFamily="34" charset="0"/>
                <a:cs typeface="Times New Roman" panose="02020603050405020304" pitchFamily="18" charset="0"/>
              </a:rPr>
              <a:t>SECTAIRE :</a:t>
            </a:r>
            <a:r>
              <a:rPr lang="fr-FR" sz="1200" dirty="0">
                <a:latin typeface="Calibri" panose="020F0502020204030204" pitchFamily="34" charset="0"/>
                <a:ea typeface="Calibri" panose="020F0502020204030204" pitchFamily="34" charset="0"/>
                <a:cs typeface="Times New Roman" panose="02020603050405020304" pitchFamily="18" charset="0"/>
              </a:rPr>
              <a:t> étroit d’esprit, intolérant.</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18  </a:t>
            </a:r>
            <a:r>
              <a:rPr lang="fr-FR" sz="1200" b="1" cap="all" dirty="0">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OTIUM DU PEUPLE</a:t>
            </a:r>
            <a:r>
              <a:rPr lang="fr-FR" sz="1200" b="1" cap="all" dirty="0">
                <a:latin typeface="Calibri" panose="020F0502020204030204" pitchFamily="34" charset="0"/>
                <a:ea typeface="Calibri" panose="020F0502020204030204" pitchFamily="34" charset="0"/>
                <a:cs typeface="Times New Roman" panose="02020603050405020304" pitchFamily="18" charset="0"/>
              </a:rPr>
              <a:t> :</a:t>
            </a:r>
            <a:r>
              <a:rPr lang="fr-FR" sz="1200" dirty="0">
                <a:latin typeface="Calibri" panose="020F0502020204030204" pitchFamily="34" charset="0"/>
                <a:ea typeface="Calibri" panose="020F0502020204030204" pitchFamily="34" charset="0"/>
                <a:cs typeface="Times New Roman" panose="02020603050405020304" pitchFamily="18" charset="0"/>
              </a:rPr>
              <a:t> calembour, jeu de mot avec « l’opium du peuple », pensée du philosophe Karl MARX, à propos de la religion dans </a:t>
            </a:r>
            <a:r>
              <a:rPr lang="fr-FR" sz="1200" i="1" dirty="0">
                <a:latin typeface="Calibri" panose="020F0502020204030204" pitchFamily="34" charset="0"/>
                <a:ea typeface="Calibri" panose="020F0502020204030204" pitchFamily="34" charset="0"/>
                <a:cs typeface="Times New Roman" panose="02020603050405020304" pitchFamily="18" charset="0"/>
              </a:rPr>
              <a:t>Critique de la philosophie du droit de Hegel</a:t>
            </a:r>
            <a:r>
              <a:rPr lang="fr-FR" sz="1200" dirty="0">
                <a:latin typeface="Calibri" panose="020F0502020204030204" pitchFamily="34" charset="0"/>
                <a:ea typeface="Calibri" panose="020F0502020204030204" pitchFamily="34" charset="0"/>
                <a:cs typeface="Times New Roman" panose="02020603050405020304" pitchFamily="18" charset="0"/>
              </a:rPr>
              <a:t>, 1843.</a:t>
            </a:r>
          </a:p>
          <a:p>
            <a:endParaRPr lang="fr-FR" sz="1200" dirty="0">
              <a:latin typeface="Calibri" panose="020F0502020204030204" pitchFamily="34" charset="0"/>
              <a:ea typeface="Calibri" panose="020F0502020204030204" pitchFamily="34" charset="0"/>
              <a:cs typeface="Times New Roman" panose="02020603050405020304" pitchFamily="18" charset="0"/>
            </a:endParaRPr>
          </a:p>
          <a:p>
            <a:endParaRPr lang="fr-FR" sz="1200" dirty="0">
              <a:latin typeface="Calibri" panose="020F0502020204030204" pitchFamily="34" charset="0"/>
              <a:ea typeface="Calibri" panose="020F0502020204030204" pitchFamily="34" charset="0"/>
              <a:cs typeface="Times New Roman" panose="02020603050405020304" pitchFamily="18" charset="0"/>
            </a:endParaRPr>
          </a:p>
          <a:p>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 14">
            <a:extLst>
              <a:ext uri="{FF2B5EF4-FFF2-40B4-BE49-F238E27FC236}">
                <a16:creationId xmlns:a16="http://schemas.microsoft.com/office/drawing/2014/main" id="{F9496744-99DD-22DD-FF97-0215A0C1F8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918" y="881934"/>
            <a:ext cx="1408179" cy="1408179"/>
          </a:xfrm>
          <a:prstGeom prst="rect">
            <a:avLst/>
          </a:prstGeom>
        </p:spPr>
      </p:pic>
      <p:sp>
        <p:nvSpPr>
          <p:cNvPr id="16" name="ZoneTexte 15">
            <a:extLst>
              <a:ext uri="{FF2B5EF4-FFF2-40B4-BE49-F238E27FC236}">
                <a16:creationId xmlns:a16="http://schemas.microsoft.com/office/drawing/2014/main" id="{5B5EC2D6-705B-BD72-B445-98C5D2640BC6}"/>
              </a:ext>
            </a:extLst>
          </p:cNvPr>
          <p:cNvSpPr txBox="1"/>
          <p:nvPr/>
        </p:nvSpPr>
        <p:spPr>
          <a:xfrm>
            <a:off x="367533" y="3063899"/>
            <a:ext cx="974947"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(1968-?)</a:t>
            </a:r>
          </a:p>
        </p:txBody>
      </p:sp>
      <p:pic>
        <p:nvPicPr>
          <p:cNvPr id="25" name="Image 24">
            <a:extLst>
              <a:ext uri="{FF2B5EF4-FFF2-40B4-BE49-F238E27FC236}">
                <a16:creationId xmlns:a16="http://schemas.microsoft.com/office/drawing/2014/main" id="{BC7AA945-0232-BC36-3A7F-C56AC3723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298" y="3473260"/>
            <a:ext cx="607418" cy="404087"/>
          </a:xfrm>
          <a:prstGeom prst="rect">
            <a:avLst/>
          </a:prstGeom>
        </p:spPr>
      </p:pic>
      <p:sp>
        <p:nvSpPr>
          <p:cNvPr id="26" name="ZoneTexte 25">
            <a:extLst>
              <a:ext uri="{FF2B5EF4-FFF2-40B4-BE49-F238E27FC236}">
                <a16:creationId xmlns:a16="http://schemas.microsoft.com/office/drawing/2014/main" id="{3D90463D-7282-64F5-82BA-6E620F46C35A}"/>
              </a:ext>
            </a:extLst>
          </p:cNvPr>
          <p:cNvSpPr txBox="1"/>
          <p:nvPr/>
        </p:nvSpPr>
        <p:spPr>
          <a:xfrm>
            <a:off x="0" y="4336906"/>
            <a:ext cx="1704509" cy="1384995"/>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Historien, Sociologue,  Chercheur à l’École Pratique des Hautes Études (EPHE) – PARIS Sorbonne.</a:t>
            </a:r>
          </a:p>
        </p:txBody>
      </p:sp>
      <p:sp>
        <p:nvSpPr>
          <p:cNvPr id="28" name="ZoneTexte 27">
            <a:extLst>
              <a:ext uri="{FF2B5EF4-FFF2-40B4-BE49-F238E27FC236}">
                <a16:creationId xmlns:a16="http://schemas.microsoft.com/office/drawing/2014/main" id="{0E5DAD23-3F30-722A-CFE2-2E333F140AEC}"/>
              </a:ext>
            </a:extLst>
          </p:cNvPr>
          <p:cNvSpPr txBox="1"/>
          <p:nvPr/>
        </p:nvSpPr>
        <p:spPr>
          <a:xfrm>
            <a:off x="3378585" y="850055"/>
            <a:ext cx="6100622"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L’OTIUM du Peuple </a:t>
            </a:r>
            <a:r>
              <a:rPr lang="fr-FR" dirty="0">
                <a:effectLst/>
                <a:latin typeface="Calibri" panose="020F0502020204030204" pitchFamily="34" charset="0"/>
                <a:ea typeface="Calibri" panose="020F0502020204030204" pitchFamily="34" charset="0"/>
                <a:cs typeface="Times New Roman" panose="02020603050405020304" pitchFamily="18" charset="0"/>
              </a:rPr>
              <a:t>– </a:t>
            </a:r>
            <a:r>
              <a:rPr lang="fr-FR"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partie 2/2</a:t>
            </a:r>
            <a:endParaRPr lang="fr-FR" dirty="0">
              <a:solidFill>
                <a:schemeClr val="bg1"/>
              </a:solidFill>
            </a:endParaRPr>
          </a:p>
        </p:txBody>
      </p:sp>
      <p:pic>
        <p:nvPicPr>
          <p:cNvPr id="30" name="Image 29">
            <a:hlinkClick r:id="rId6" action="ppaction://hlinksldjump"/>
            <a:extLst>
              <a:ext uri="{FF2B5EF4-FFF2-40B4-BE49-F238E27FC236}">
                <a16:creationId xmlns:a16="http://schemas.microsoft.com/office/drawing/2014/main" id="{3C4059F9-8D9C-5968-A711-85E73477E8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4" name="ZoneTexte 3">
            <a:extLst>
              <a:ext uri="{FF2B5EF4-FFF2-40B4-BE49-F238E27FC236}">
                <a16:creationId xmlns:a16="http://schemas.microsoft.com/office/drawing/2014/main" id="{7ADF7CBF-ADFD-83C2-14BE-574CCB357446}"/>
              </a:ext>
            </a:extLst>
          </p:cNvPr>
          <p:cNvSpPr txBox="1"/>
          <p:nvPr/>
        </p:nvSpPr>
        <p:spPr>
          <a:xfrm>
            <a:off x="1704509" y="1272981"/>
            <a:ext cx="8000508" cy="492443"/>
          </a:xfrm>
          <a:prstGeom prst="rect">
            <a:avLst/>
          </a:prstGeom>
          <a:noFill/>
        </p:spPr>
        <p:txBody>
          <a:bodyPr wrap="square">
            <a:spAutoFit/>
          </a:bodyPr>
          <a:lstStyle/>
          <a:p>
            <a:pPr algn="just"/>
            <a:r>
              <a:rPr lang="fr-FR" sz="1300" i="1" dirty="0">
                <a:latin typeface="Calibri" panose="020F0502020204030204" pitchFamily="34" charset="0"/>
                <a:ea typeface="Calibri" panose="020F0502020204030204" pitchFamily="34" charset="0"/>
                <a:cs typeface="Times New Roman" panose="02020603050405020304" pitchFamily="18" charset="0"/>
              </a:rPr>
              <a:t>Dans cette seconde partie, l’auteur poursuit sur le « marché de l’attention », ce temps capté par les plateformes de l’internet chez les utilisateurs pour vendre toujours plus.</a:t>
            </a:r>
          </a:p>
        </p:txBody>
      </p:sp>
      <p:sp>
        <p:nvSpPr>
          <p:cNvPr id="3" name="ZoneTexte 2">
            <a:extLst>
              <a:ext uri="{FF2B5EF4-FFF2-40B4-BE49-F238E27FC236}">
                <a16:creationId xmlns:a16="http://schemas.microsoft.com/office/drawing/2014/main" id="{5EAB56F4-45FB-A63A-45A4-2EB895F567E8}"/>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grpSp>
        <p:nvGrpSpPr>
          <p:cNvPr id="6" name="Groupe 5">
            <a:extLst>
              <a:ext uri="{FF2B5EF4-FFF2-40B4-BE49-F238E27FC236}">
                <a16:creationId xmlns:a16="http://schemas.microsoft.com/office/drawing/2014/main" id="{CAD42546-EBAB-DBED-A961-AEDE7C64D1B0}"/>
              </a:ext>
            </a:extLst>
          </p:cNvPr>
          <p:cNvGrpSpPr/>
          <p:nvPr/>
        </p:nvGrpSpPr>
        <p:grpSpPr>
          <a:xfrm>
            <a:off x="8548316" y="553380"/>
            <a:ext cx="992577" cy="496693"/>
            <a:chOff x="5420375" y="-32725"/>
            <a:chExt cx="992577" cy="496693"/>
          </a:xfrm>
        </p:grpSpPr>
        <p:pic>
          <p:nvPicPr>
            <p:cNvPr id="7" name="Image 6">
              <a:hlinkClick r:id="rId8" action="ppaction://hlinksldjump"/>
              <a:extLst>
                <a:ext uri="{FF2B5EF4-FFF2-40B4-BE49-F238E27FC236}">
                  <a16:creationId xmlns:a16="http://schemas.microsoft.com/office/drawing/2014/main" id="{8D452EE2-0733-D6DD-2AEB-0563D1041A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8" name="ZoneTexte 7">
              <a:extLst>
                <a:ext uri="{FF2B5EF4-FFF2-40B4-BE49-F238E27FC236}">
                  <a16:creationId xmlns:a16="http://schemas.microsoft.com/office/drawing/2014/main" id="{E5F05E9B-1B87-029D-19AD-017ABABE5EEC}"/>
                </a:ext>
              </a:extLst>
            </p:cNvPr>
            <p:cNvSpPr txBox="1"/>
            <p:nvPr/>
          </p:nvSpPr>
          <p:spPr>
            <a:xfrm>
              <a:off x="5647938" y="-21678"/>
              <a:ext cx="765014" cy="48564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skhôlè </a:t>
              </a:r>
              <a:br>
                <a:rPr lang="fr-FR" sz="1200" b="1" dirty="0">
                  <a:latin typeface="Calibri" panose="020F0502020204030204" pitchFamily="34" charset="0"/>
                  <a:cs typeface="Calibri" panose="020F0502020204030204" pitchFamily="34" charset="0"/>
                </a:rPr>
              </a:br>
              <a:r>
                <a:rPr lang="fr-FR" sz="1200" b="1" dirty="0">
                  <a:latin typeface="Calibri" panose="020F0502020204030204" pitchFamily="34" charset="0"/>
                  <a:cs typeface="Calibri" panose="020F0502020204030204" pitchFamily="34" charset="0"/>
                </a:rPr>
                <a:t>-</a:t>
              </a:r>
              <a:br>
                <a:rPr lang="fr-FR" sz="1200" b="1" dirty="0">
                  <a:latin typeface="Calibri" panose="020F0502020204030204" pitchFamily="34" charset="0"/>
                  <a:cs typeface="Calibri" panose="020F0502020204030204" pitchFamily="34" charset="0"/>
                </a:rPr>
              </a:br>
              <a:r>
                <a:rPr lang="fr-FR" sz="1200" b="1" dirty="0">
                  <a:latin typeface="Calibri" panose="020F0502020204030204" pitchFamily="34" charset="0"/>
                  <a:cs typeface="Calibri" panose="020F0502020204030204" pitchFamily="34" charset="0"/>
                </a:rPr>
                <a:t>otium </a:t>
              </a:r>
            </a:p>
          </p:txBody>
        </p:sp>
        <p:pic>
          <p:nvPicPr>
            <p:cNvPr id="9" name="Image 8">
              <a:hlinkClick r:id="rId8" action="ppaction://hlinksldjump"/>
              <a:extLst>
                <a:ext uri="{FF2B5EF4-FFF2-40B4-BE49-F238E27FC236}">
                  <a16:creationId xmlns:a16="http://schemas.microsoft.com/office/drawing/2014/main" id="{C6FF0749-4CC2-EEFA-A041-A22E7819C1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
        <p:nvSpPr>
          <p:cNvPr id="10" name="ZoneTexte 9">
            <a:extLst>
              <a:ext uri="{FF2B5EF4-FFF2-40B4-BE49-F238E27FC236}">
                <a16:creationId xmlns:a16="http://schemas.microsoft.com/office/drawing/2014/main" id="{E1AAE0ED-3A92-E963-068B-40287671933D}"/>
              </a:ext>
            </a:extLst>
          </p:cNvPr>
          <p:cNvSpPr txBox="1"/>
          <p:nvPr/>
        </p:nvSpPr>
        <p:spPr>
          <a:xfrm>
            <a:off x="76942" y="383566"/>
            <a:ext cx="4139951"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4</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Filer le temps car le temps file</a:t>
            </a:r>
          </a:p>
        </p:txBody>
      </p:sp>
      <p:pic>
        <p:nvPicPr>
          <p:cNvPr id="2" name="Image 1">
            <a:hlinkClick r:id="rId11"/>
            <a:extLst>
              <a:ext uri="{FF2B5EF4-FFF2-40B4-BE49-F238E27FC236}">
                <a16:creationId xmlns:a16="http://schemas.microsoft.com/office/drawing/2014/main" id="{A7BE58DE-B008-430A-7455-295AFE4424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42480" y="2096246"/>
            <a:ext cx="405981" cy="672086"/>
          </a:xfrm>
          <a:prstGeom prst="rect">
            <a:avLst/>
          </a:prstGeom>
        </p:spPr>
      </p:pic>
      <p:grpSp>
        <p:nvGrpSpPr>
          <p:cNvPr id="11" name="Groupe 10">
            <a:extLst>
              <a:ext uri="{FF2B5EF4-FFF2-40B4-BE49-F238E27FC236}">
                <a16:creationId xmlns:a16="http://schemas.microsoft.com/office/drawing/2014/main" id="{948B8C20-726F-B6A0-1831-D78D8C7528AB}"/>
              </a:ext>
            </a:extLst>
          </p:cNvPr>
          <p:cNvGrpSpPr/>
          <p:nvPr/>
        </p:nvGrpSpPr>
        <p:grpSpPr>
          <a:xfrm>
            <a:off x="7288839" y="547828"/>
            <a:ext cx="1145696" cy="496679"/>
            <a:chOff x="5420375" y="-32725"/>
            <a:chExt cx="1025579" cy="496679"/>
          </a:xfrm>
        </p:grpSpPr>
        <p:pic>
          <p:nvPicPr>
            <p:cNvPr id="13" name="Image 12">
              <a:hlinkClick r:id="rId13" action="ppaction://hlinksldjump"/>
              <a:extLst>
                <a:ext uri="{FF2B5EF4-FFF2-40B4-BE49-F238E27FC236}">
                  <a16:creationId xmlns:a16="http://schemas.microsoft.com/office/drawing/2014/main" id="{DEAFC3B4-5093-CE86-552E-81A78BDB99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14" name="ZoneTexte 13">
              <a:extLst>
                <a:ext uri="{FF2B5EF4-FFF2-40B4-BE49-F238E27FC236}">
                  <a16:creationId xmlns:a16="http://schemas.microsoft.com/office/drawing/2014/main" id="{4B04826F-7C38-BE5D-437F-FE4BB4744758}"/>
                </a:ext>
              </a:extLst>
            </p:cNvPr>
            <p:cNvSpPr txBox="1"/>
            <p:nvPr/>
          </p:nvSpPr>
          <p:spPr>
            <a:xfrm>
              <a:off x="5680940" y="28445"/>
              <a:ext cx="765014" cy="35740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Questions</a:t>
              </a:r>
            </a:p>
          </p:txBody>
        </p:sp>
        <p:pic>
          <p:nvPicPr>
            <p:cNvPr id="17" name="Image 16">
              <a:hlinkClick r:id="rId13" action="ppaction://hlinksldjump"/>
              <a:extLst>
                <a:ext uri="{FF2B5EF4-FFF2-40B4-BE49-F238E27FC236}">
                  <a16:creationId xmlns:a16="http://schemas.microsoft.com/office/drawing/2014/main" id="{B1861813-E1B1-73CD-6192-E3DED7A87F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Tree>
    <p:extLst>
      <p:ext uri="{BB962C8B-B14F-4D97-AF65-F5344CB8AC3E}">
        <p14:creationId xmlns:p14="http://schemas.microsoft.com/office/powerpoint/2010/main" val="25241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20" grpId="0"/>
      <p:bldP spid="23" grpId="0"/>
      <p:bldP spid="16" grpId="0"/>
      <p:bldP spid="26" grpId="0"/>
      <p:bldP spid="28"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26A29C8-59D6-29C3-2834-309E049BF73A}"/>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41E44865-DB0A-F10D-D551-832F336C48C5}"/>
              </a:ext>
            </a:extLst>
          </p:cNvPr>
          <p:cNvSpPr txBox="1"/>
          <p:nvPr/>
        </p:nvSpPr>
        <p:spPr>
          <a:xfrm>
            <a:off x="0" y="2368365"/>
            <a:ext cx="1559097" cy="523220"/>
          </a:xfrm>
          <a:prstGeom prst="rect">
            <a:avLst/>
          </a:prstGeom>
          <a:noFill/>
        </p:spPr>
        <p:txBody>
          <a:bodyPr wrap="square">
            <a:spAutoFit/>
          </a:bodyPr>
          <a:lstStyle/>
          <a:p>
            <a:pPr algn="ctr"/>
            <a:r>
              <a:rPr lang="fr-FR" sz="1400" b="1" dirty="0"/>
              <a:t>Jean-Miguel PIRE</a:t>
            </a:r>
          </a:p>
        </p:txBody>
      </p:sp>
      <p:pic>
        <p:nvPicPr>
          <p:cNvPr id="15" name="Image 14">
            <a:extLst>
              <a:ext uri="{FF2B5EF4-FFF2-40B4-BE49-F238E27FC236}">
                <a16:creationId xmlns:a16="http://schemas.microsoft.com/office/drawing/2014/main" id="{9B06739C-DF68-82C6-7BA4-A08C0D445D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0918" y="881934"/>
            <a:ext cx="1408179" cy="1408179"/>
          </a:xfrm>
          <a:prstGeom prst="rect">
            <a:avLst/>
          </a:prstGeom>
        </p:spPr>
      </p:pic>
      <p:sp>
        <p:nvSpPr>
          <p:cNvPr id="16" name="ZoneTexte 15">
            <a:extLst>
              <a:ext uri="{FF2B5EF4-FFF2-40B4-BE49-F238E27FC236}">
                <a16:creationId xmlns:a16="http://schemas.microsoft.com/office/drawing/2014/main" id="{0C83250A-0264-2CF2-941C-E75AF04D3269}"/>
              </a:ext>
            </a:extLst>
          </p:cNvPr>
          <p:cNvSpPr txBox="1"/>
          <p:nvPr/>
        </p:nvSpPr>
        <p:spPr>
          <a:xfrm>
            <a:off x="367533" y="3063899"/>
            <a:ext cx="974947"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(1968-?)</a:t>
            </a:r>
          </a:p>
        </p:txBody>
      </p:sp>
      <p:pic>
        <p:nvPicPr>
          <p:cNvPr id="25" name="Image 24">
            <a:extLst>
              <a:ext uri="{FF2B5EF4-FFF2-40B4-BE49-F238E27FC236}">
                <a16:creationId xmlns:a16="http://schemas.microsoft.com/office/drawing/2014/main" id="{8BA0DC51-8F84-9F0C-8AC0-80374F967C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98" y="3473260"/>
            <a:ext cx="607418" cy="404087"/>
          </a:xfrm>
          <a:prstGeom prst="rect">
            <a:avLst/>
          </a:prstGeom>
        </p:spPr>
      </p:pic>
      <p:sp>
        <p:nvSpPr>
          <p:cNvPr id="26" name="ZoneTexte 25">
            <a:extLst>
              <a:ext uri="{FF2B5EF4-FFF2-40B4-BE49-F238E27FC236}">
                <a16:creationId xmlns:a16="http://schemas.microsoft.com/office/drawing/2014/main" id="{119D68F4-69F8-12EE-5517-0C3DC6C23C5C}"/>
              </a:ext>
            </a:extLst>
          </p:cNvPr>
          <p:cNvSpPr txBox="1"/>
          <p:nvPr/>
        </p:nvSpPr>
        <p:spPr>
          <a:xfrm>
            <a:off x="0" y="4336906"/>
            <a:ext cx="1704509" cy="1384995"/>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Historien, Sociologue,  Chercheur à l’École Pratique des Hautes Études (EPHE) – PARIS Sorbonne.</a:t>
            </a:r>
          </a:p>
        </p:txBody>
      </p:sp>
      <p:pic>
        <p:nvPicPr>
          <p:cNvPr id="30" name="Image 29">
            <a:hlinkClick r:id="rId4" action="ppaction://hlinksldjump"/>
            <a:extLst>
              <a:ext uri="{FF2B5EF4-FFF2-40B4-BE49-F238E27FC236}">
                <a16:creationId xmlns:a16="http://schemas.microsoft.com/office/drawing/2014/main" id="{70FD2CE9-A6EF-013F-03FD-8CEB811238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3" name="ZoneTexte 2">
            <a:extLst>
              <a:ext uri="{FF2B5EF4-FFF2-40B4-BE49-F238E27FC236}">
                <a16:creationId xmlns:a16="http://schemas.microsoft.com/office/drawing/2014/main" id="{EE04F25E-C234-ABB1-9903-B68221DF7081}"/>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grpSp>
        <p:nvGrpSpPr>
          <p:cNvPr id="6" name="Groupe 5">
            <a:extLst>
              <a:ext uri="{FF2B5EF4-FFF2-40B4-BE49-F238E27FC236}">
                <a16:creationId xmlns:a16="http://schemas.microsoft.com/office/drawing/2014/main" id="{4F4D8808-12FA-5919-275A-DA631478DF3D}"/>
              </a:ext>
            </a:extLst>
          </p:cNvPr>
          <p:cNvGrpSpPr/>
          <p:nvPr/>
        </p:nvGrpSpPr>
        <p:grpSpPr>
          <a:xfrm>
            <a:off x="10150754" y="553380"/>
            <a:ext cx="992577" cy="496693"/>
            <a:chOff x="5420375" y="-32725"/>
            <a:chExt cx="992577" cy="496693"/>
          </a:xfrm>
        </p:grpSpPr>
        <p:pic>
          <p:nvPicPr>
            <p:cNvPr id="7" name="Image 6">
              <a:hlinkClick r:id="rId6" action="ppaction://hlinksldjump"/>
              <a:extLst>
                <a:ext uri="{FF2B5EF4-FFF2-40B4-BE49-F238E27FC236}">
                  <a16:creationId xmlns:a16="http://schemas.microsoft.com/office/drawing/2014/main" id="{2671B9EE-A10D-B0C4-D740-FF70D9E897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8" name="ZoneTexte 7">
              <a:extLst>
                <a:ext uri="{FF2B5EF4-FFF2-40B4-BE49-F238E27FC236}">
                  <a16:creationId xmlns:a16="http://schemas.microsoft.com/office/drawing/2014/main" id="{52CC5397-4806-4BB2-3904-894C8F9E5834}"/>
                </a:ext>
              </a:extLst>
            </p:cNvPr>
            <p:cNvSpPr txBox="1"/>
            <p:nvPr/>
          </p:nvSpPr>
          <p:spPr>
            <a:xfrm>
              <a:off x="5647938" y="-21678"/>
              <a:ext cx="765014" cy="48564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skhôlè </a:t>
              </a:r>
              <a:br>
                <a:rPr lang="fr-FR" sz="1200" b="1" dirty="0">
                  <a:latin typeface="Calibri" panose="020F0502020204030204" pitchFamily="34" charset="0"/>
                  <a:cs typeface="Calibri" panose="020F0502020204030204" pitchFamily="34" charset="0"/>
                </a:rPr>
              </a:br>
              <a:r>
                <a:rPr lang="fr-FR" sz="1200" b="1" dirty="0">
                  <a:latin typeface="Calibri" panose="020F0502020204030204" pitchFamily="34" charset="0"/>
                  <a:cs typeface="Calibri" panose="020F0502020204030204" pitchFamily="34" charset="0"/>
                </a:rPr>
                <a:t>-</a:t>
              </a:r>
              <a:br>
                <a:rPr lang="fr-FR" sz="1200" b="1" dirty="0">
                  <a:latin typeface="Calibri" panose="020F0502020204030204" pitchFamily="34" charset="0"/>
                  <a:cs typeface="Calibri" panose="020F0502020204030204" pitchFamily="34" charset="0"/>
                </a:rPr>
              </a:br>
              <a:r>
                <a:rPr lang="fr-FR" sz="1200" b="1" dirty="0">
                  <a:latin typeface="Calibri" panose="020F0502020204030204" pitchFamily="34" charset="0"/>
                  <a:cs typeface="Calibri" panose="020F0502020204030204" pitchFamily="34" charset="0"/>
                </a:rPr>
                <a:t>otium </a:t>
              </a:r>
            </a:p>
          </p:txBody>
        </p:sp>
        <p:pic>
          <p:nvPicPr>
            <p:cNvPr id="9" name="Image 8">
              <a:hlinkClick r:id="rId6" action="ppaction://hlinksldjump"/>
              <a:extLst>
                <a:ext uri="{FF2B5EF4-FFF2-40B4-BE49-F238E27FC236}">
                  <a16:creationId xmlns:a16="http://schemas.microsoft.com/office/drawing/2014/main" id="{87B6C81B-D0B1-529C-9ADD-5181B4C4E1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
        <p:nvSpPr>
          <p:cNvPr id="10" name="ZoneTexte 9">
            <a:extLst>
              <a:ext uri="{FF2B5EF4-FFF2-40B4-BE49-F238E27FC236}">
                <a16:creationId xmlns:a16="http://schemas.microsoft.com/office/drawing/2014/main" id="{54895E50-28FC-9BCF-3FC9-BCCE1456B4F1}"/>
              </a:ext>
            </a:extLst>
          </p:cNvPr>
          <p:cNvSpPr txBox="1"/>
          <p:nvPr/>
        </p:nvSpPr>
        <p:spPr>
          <a:xfrm>
            <a:off x="76942" y="383566"/>
            <a:ext cx="4139951"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4</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Filer le temps car le temps file</a:t>
            </a:r>
          </a:p>
        </p:txBody>
      </p:sp>
      <p:pic>
        <p:nvPicPr>
          <p:cNvPr id="2" name="Image 1">
            <a:hlinkClick r:id="rId9"/>
            <a:extLst>
              <a:ext uri="{FF2B5EF4-FFF2-40B4-BE49-F238E27FC236}">
                <a16:creationId xmlns:a16="http://schemas.microsoft.com/office/drawing/2014/main" id="{97CC2F75-3C0C-D96E-3B45-C51DD1D4D4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2480" y="2096246"/>
            <a:ext cx="405981" cy="672086"/>
          </a:xfrm>
          <a:prstGeom prst="rect">
            <a:avLst/>
          </a:prstGeom>
        </p:spPr>
      </p:pic>
      <p:sp>
        <p:nvSpPr>
          <p:cNvPr id="4" name="ZoneTexte 3">
            <a:extLst>
              <a:ext uri="{FF2B5EF4-FFF2-40B4-BE49-F238E27FC236}">
                <a16:creationId xmlns:a16="http://schemas.microsoft.com/office/drawing/2014/main" id="{13B8163D-69C9-D21D-D6B6-C760D6667C35}"/>
              </a:ext>
            </a:extLst>
          </p:cNvPr>
          <p:cNvSpPr txBox="1"/>
          <p:nvPr/>
        </p:nvSpPr>
        <p:spPr>
          <a:xfrm>
            <a:off x="1786660" y="828666"/>
            <a:ext cx="4206356"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37 )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18</a:t>
            </a:r>
            <a:r>
              <a:rPr lang="fr-FR" sz="1600" b="1" dirty="0">
                <a:latin typeface="Calibri" panose="020F0502020204030204" pitchFamily="34" charset="0"/>
                <a:cs typeface="Calibri" panose="020F0502020204030204" pitchFamily="34" charset="0"/>
              </a:rPr>
              <a:t> </a:t>
            </a:r>
            <a:r>
              <a:rPr lang="fr-FR" sz="1600" b="1" dirty="0">
                <a:solidFill>
                  <a:schemeClr val="bg1"/>
                </a:solidFill>
                <a:latin typeface="Calibri" panose="020F0502020204030204" pitchFamily="34" charset="0"/>
                <a:cs typeface="Calibri" panose="020F0502020204030204" pitchFamily="34" charset="0"/>
              </a:rPr>
              <a:t>-</a:t>
            </a:r>
            <a:r>
              <a:rPr lang="fr-FR" sz="1600" b="1" dirty="0">
                <a:latin typeface="Calibri" panose="020F0502020204030204" pitchFamily="34" charset="0"/>
                <a:cs typeface="Calibri" panose="020F0502020204030204" pitchFamily="34" charset="0"/>
              </a:rPr>
              <a:t> </a:t>
            </a:r>
            <a:r>
              <a:rPr lang="fr-FR" sz="1600" b="1" dirty="0">
                <a:solidFill>
                  <a:schemeClr val="bg1"/>
                </a:solidFill>
                <a:latin typeface="Calibri" panose="020F0502020204030204" pitchFamily="34" charset="0"/>
                <a:cs typeface="Calibri" panose="020F0502020204030204" pitchFamily="34" charset="0"/>
              </a:rPr>
              <a:t>p1</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Qu’est-ce que la skhôlè permet d’atteindre, selon les Grecs ?</a:t>
            </a:r>
          </a:p>
        </p:txBody>
      </p:sp>
      <p:sp>
        <p:nvSpPr>
          <p:cNvPr id="11" name="ZoneTexte 10">
            <a:extLst>
              <a:ext uri="{FF2B5EF4-FFF2-40B4-BE49-F238E27FC236}">
                <a16:creationId xmlns:a16="http://schemas.microsoft.com/office/drawing/2014/main" id="{3DDE3D5F-DAC1-56EF-8241-5FFF71D47248}"/>
              </a:ext>
            </a:extLst>
          </p:cNvPr>
          <p:cNvSpPr txBox="1"/>
          <p:nvPr/>
        </p:nvSpPr>
        <p:spPr>
          <a:xfrm>
            <a:off x="1786660" y="1413441"/>
            <a:ext cx="4507608" cy="1077218"/>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La skhôlè permet d’atteindre la </a:t>
            </a:r>
            <a:r>
              <a:rPr lang="fr-FR" sz="1600" b="1" dirty="0">
                <a:solidFill>
                  <a:srgbClr val="FFFF00"/>
                </a:solidFill>
                <a:latin typeface="Calibri" panose="020F0502020204030204" pitchFamily="34" charset="0"/>
                <a:cs typeface="Calibri" panose="020F0502020204030204" pitchFamily="34" charset="0"/>
              </a:rPr>
              <a:t>« vie bonne » </a:t>
            </a:r>
            <a:r>
              <a:rPr lang="fr-FR" sz="1600" dirty="0">
                <a:solidFill>
                  <a:srgbClr val="FFFF00"/>
                </a:solidFill>
                <a:latin typeface="Calibri" panose="020F0502020204030204" pitchFamily="34" charset="0"/>
                <a:cs typeface="Calibri" panose="020F0502020204030204" pitchFamily="34" charset="0"/>
              </a:rPr>
              <a:t>qui cherche le bonheur pour soi et autour de soi</a:t>
            </a:r>
            <a:r>
              <a:rPr lang="fr-FR" sz="1600" b="1" dirty="0">
                <a:solidFill>
                  <a:srgbClr val="FFFF00"/>
                </a:solidFill>
                <a:latin typeface="Calibri" panose="020F0502020204030204" pitchFamily="34" charset="0"/>
                <a:cs typeface="Calibri" panose="020F0502020204030204" pitchFamily="34" charset="0"/>
              </a:rPr>
              <a:t> </a:t>
            </a:r>
            <a:r>
              <a:rPr lang="fr-FR" sz="1600" dirty="0">
                <a:solidFill>
                  <a:srgbClr val="FFFF00"/>
                </a:solidFill>
                <a:latin typeface="Calibri" panose="020F0502020204030204" pitchFamily="34" charset="0"/>
                <a:cs typeface="Calibri" panose="020F0502020204030204" pitchFamily="34" charset="0"/>
              </a:rPr>
              <a:t> et le </a:t>
            </a:r>
            <a:r>
              <a:rPr lang="fr-FR" sz="1600" b="1" dirty="0">
                <a:solidFill>
                  <a:srgbClr val="FFFF00"/>
                </a:solidFill>
                <a:latin typeface="Calibri" panose="020F0502020204030204" pitchFamily="34" charset="0"/>
                <a:cs typeface="Calibri" panose="020F0502020204030204" pitchFamily="34" charset="0"/>
              </a:rPr>
              <a:t>libre-arbitre</a:t>
            </a:r>
            <a:r>
              <a:rPr lang="fr-FR" sz="1600" dirty="0">
                <a:solidFill>
                  <a:srgbClr val="FFFF00"/>
                </a:solidFill>
                <a:latin typeface="Calibri" panose="020F0502020204030204" pitchFamily="34" charset="0"/>
                <a:cs typeface="Calibri" panose="020F0502020204030204" pitchFamily="34" charset="0"/>
              </a:rPr>
              <a:t>, </a:t>
            </a:r>
            <a:r>
              <a:rPr lang="fr-FR" sz="1600" b="1" dirty="0">
                <a:solidFill>
                  <a:srgbClr val="FFFF00"/>
                </a:solidFill>
                <a:latin typeface="Calibri" panose="020F0502020204030204" pitchFamily="34" charset="0"/>
                <a:cs typeface="Calibri" panose="020F0502020204030204" pitchFamily="34" charset="0"/>
              </a:rPr>
              <a:t>pensée claire</a:t>
            </a:r>
            <a:r>
              <a:rPr lang="fr-FR" sz="1600" dirty="0">
                <a:solidFill>
                  <a:srgbClr val="FFFF00"/>
                </a:solidFill>
                <a:latin typeface="Calibri" panose="020F0502020204030204" pitchFamily="34" charset="0"/>
                <a:cs typeface="Calibri" panose="020F0502020204030204" pitchFamily="34" charset="0"/>
              </a:rPr>
              <a:t> et </a:t>
            </a:r>
            <a:r>
              <a:rPr lang="fr-FR" sz="1600" b="1" dirty="0">
                <a:solidFill>
                  <a:srgbClr val="FFFF00"/>
                </a:solidFill>
                <a:latin typeface="Calibri" panose="020F0502020204030204" pitchFamily="34" charset="0"/>
                <a:cs typeface="Calibri" panose="020F0502020204030204" pitchFamily="34" charset="0"/>
              </a:rPr>
              <a:t>juste </a:t>
            </a:r>
            <a:r>
              <a:rPr lang="fr-FR" sz="1600" dirty="0">
                <a:solidFill>
                  <a:srgbClr val="FFFF00"/>
                </a:solidFill>
                <a:latin typeface="Calibri" panose="020F0502020204030204" pitchFamily="34" charset="0"/>
                <a:cs typeface="Calibri" panose="020F0502020204030204" pitchFamily="34" charset="0"/>
              </a:rPr>
              <a:t>auto-construite par la réflexion et la discussion.</a:t>
            </a:r>
          </a:p>
        </p:txBody>
      </p:sp>
      <p:grpSp>
        <p:nvGrpSpPr>
          <p:cNvPr id="5" name="Groupe 4">
            <a:extLst>
              <a:ext uri="{FF2B5EF4-FFF2-40B4-BE49-F238E27FC236}">
                <a16:creationId xmlns:a16="http://schemas.microsoft.com/office/drawing/2014/main" id="{95CDBB52-E0C4-8568-3CC2-76803BFA3716}"/>
              </a:ext>
            </a:extLst>
          </p:cNvPr>
          <p:cNvGrpSpPr/>
          <p:nvPr/>
        </p:nvGrpSpPr>
        <p:grpSpPr>
          <a:xfrm>
            <a:off x="7226423" y="522517"/>
            <a:ext cx="1161927" cy="495395"/>
            <a:chOff x="11074847" y="1336335"/>
            <a:chExt cx="1006850" cy="495395"/>
          </a:xfrm>
        </p:grpSpPr>
        <p:grpSp>
          <p:nvGrpSpPr>
            <p:cNvPr id="13" name="Groupe 12">
              <a:extLst>
                <a:ext uri="{FF2B5EF4-FFF2-40B4-BE49-F238E27FC236}">
                  <a16:creationId xmlns:a16="http://schemas.microsoft.com/office/drawing/2014/main" id="{70E46E5C-C559-DC83-DFA1-531E7DEC3C5E}"/>
                </a:ext>
              </a:extLst>
            </p:cNvPr>
            <p:cNvGrpSpPr/>
            <p:nvPr/>
          </p:nvGrpSpPr>
          <p:grpSpPr>
            <a:xfrm>
              <a:off x="11074847" y="1336335"/>
              <a:ext cx="329186" cy="495395"/>
              <a:chOff x="10224094" y="565880"/>
              <a:chExt cx="329186" cy="495395"/>
            </a:xfrm>
          </p:grpSpPr>
          <p:pic>
            <p:nvPicPr>
              <p:cNvPr id="17" name="Image 16">
                <a:hlinkClick r:id="rId11" action="ppaction://hlinksldjump"/>
                <a:extLst>
                  <a:ext uri="{FF2B5EF4-FFF2-40B4-BE49-F238E27FC236}">
                    <a16:creationId xmlns:a16="http://schemas.microsoft.com/office/drawing/2014/main" id="{18DF2BB3-224C-BFBA-2E29-28511FFECA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18" name="Image 17">
                <a:hlinkClick r:id="rId11" action="ppaction://hlinksldjump"/>
                <a:extLst>
                  <a:ext uri="{FF2B5EF4-FFF2-40B4-BE49-F238E27FC236}">
                    <a16:creationId xmlns:a16="http://schemas.microsoft.com/office/drawing/2014/main" id="{90BEC263-A8CC-1735-F296-524BDB942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sp>
          <p:nvSpPr>
            <p:cNvPr id="14" name="ZoneTexte 13">
              <a:extLst>
                <a:ext uri="{FF2B5EF4-FFF2-40B4-BE49-F238E27FC236}">
                  <a16:creationId xmlns:a16="http://schemas.microsoft.com/office/drawing/2014/main" id="{24DCED9A-28A8-949D-4269-D1E3C0C9219E}"/>
                </a:ext>
              </a:extLst>
            </p:cNvPr>
            <p:cNvSpPr txBox="1"/>
            <p:nvPr/>
          </p:nvSpPr>
          <p:spPr>
            <a:xfrm>
              <a:off x="11316683" y="1420154"/>
              <a:ext cx="765014" cy="35740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L’Otium du peuple </a:t>
              </a:r>
              <a:r>
                <a:rPr lang="fr-FR" sz="1200" b="1" dirty="0">
                  <a:solidFill>
                    <a:schemeClr val="bg1"/>
                  </a:solidFill>
                  <a:latin typeface="Calibri" panose="020F0502020204030204" pitchFamily="34" charset="0"/>
                  <a:cs typeface="Calibri" panose="020F0502020204030204" pitchFamily="34" charset="0"/>
                </a:rPr>
                <a:t>P1</a:t>
              </a:r>
            </a:p>
          </p:txBody>
        </p:sp>
      </p:grpSp>
      <p:grpSp>
        <p:nvGrpSpPr>
          <p:cNvPr id="19" name="Groupe 18">
            <a:extLst>
              <a:ext uri="{FF2B5EF4-FFF2-40B4-BE49-F238E27FC236}">
                <a16:creationId xmlns:a16="http://schemas.microsoft.com/office/drawing/2014/main" id="{40A43375-3DE7-04B9-087D-B30523DED2B3}"/>
              </a:ext>
            </a:extLst>
          </p:cNvPr>
          <p:cNvGrpSpPr/>
          <p:nvPr/>
        </p:nvGrpSpPr>
        <p:grpSpPr>
          <a:xfrm>
            <a:off x="8702107" y="522517"/>
            <a:ext cx="1161927" cy="495395"/>
            <a:chOff x="11074847" y="1336335"/>
            <a:chExt cx="1006850" cy="495395"/>
          </a:xfrm>
        </p:grpSpPr>
        <p:grpSp>
          <p:nvGrpSpPr>
            <p:cNvPr id="20" name="Groupe 19">
              <a:extLst>
                <a:ext uri="{FF2B5EF4-FFF2-40B4-BE49-F238E27FC236}">
                  <a16:creationId xmlns:a16="http://schemas.microsoft.com/office/drawing/2014/main" id="{5EFE40CE-C08E-5102-20B2-2F5D745FA0E1}"/>
                </a:ext>
              </a:extLst>
            </p:cNvPr>
            <p:cNvGrpSpPr/>
            <p:nvPr/>
          </p:nvGrpSpPr>
          <p:grpSpPr>
            <a:xfrm>
              <a:off x="11074847" y="1336335"/>
              <a:ext cx="329186" cy="495395"/>
              <a:chOff x="10224094" y="565880"/>
              <a:chExt cx="329186" cy="495395"/>
            </a:xfrm>
          </p:grpSpPr>
          <p:pic>
            <p:nvPicPr>
              <p:cNvPr id="22" name="Image 21">
                <a:hlinkClick r:id="rId12" action="ppaction://hlinksldjump"/>
                <a:extLst>
                  <a:ext uri="{FF2B5EF4-FFF2-40B4-BE49-F238E27FC236}">
                    <a16:creationId xmlns:a16="http://schemas.microsoft.com/office/drawing/2014/main" id="{0B1ECD09-F1C5-DD48-DB43-C694CB2006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23" name="Image 22">
                <a:hlinkClick r:id="rId12" action="ppaction://hlinksldjump"/>
                <a:extLst>
                  <a:ext uri="{FF2B5EF4-FFF2-40B4-BE49-F238E27FC236}">
                    <a16:creationId xmlns:a16="http://schemas.microsoft.com/office/drawing/2014/main" id="{0AB77F35-9D90-283C-052E-21E993A96C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sp>
          <p:nvSpPr>
            <p:cNvPr id="21" name="ZoneTexte 20">
              <a:extLst>
                <a:ext uri="{FF2B5EF4-FFF2-40B4-BE49-F238E27FC236}">
                  <a16:creationId xmlns:a16="http://schemas.microsoft.com/office/drawing/2014/main" id="{BAB7DB5C-6F0F-2FD5-BE62-08D9969C1054}"/>
                </a:ext>
              </a:extLst>
            </p:cNvPr>
            <p:cNvSpPr txBox="1"/>
            <p:nvPr/>
          </p:nvSpPr>
          <p:spPr>
            <a:xfrm>
              <a:off x="11316683" y="1420154"/>
              <a:ext cx="765014" cy="35740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L’Otium du peuple </a:t>
              </a:r>
              <a:r>
                <a:rPr lang="fr-FR" sz="1200" b="1" dirty="0">
                  <a:solidFill>
                    <a:schemeClr val="bg1"/>
                  </a:solidFill>
                  <a:latin typeface="Calibri" panose="020F0502020204030204" pitchFamily="34" charset="0"/>
                  <a:cs typeface="Calibri" panose="020F0502020204030204" pitchFamily="34" charset="0"/>
                </a:rPr>
                <a:t>P2</a:t>
              </a:r>
            </a:p>
          </p:txBody>
        </p:sp>
      </p:grpSp>
      <p:sp>
        <p:nvSpPr>
          <p:cNvPr id="24" name="ZoneTexte 23">
            <a:extLst>
              <a:ext uri="{FF2B5EF4-FFF2-40B4-BE49-F238E27FC236}">
                <a16:creationId xmlns:a16="http://schemas.microsoft.com/office/drawing/2014/main" id="{6B3C1991-006C-5059-22FC-FB7782980B01}"/>
              </a:ext>
            </a:extLst>
          </p:cNvPr>
          <p:cNvSpPr txBox="1"/>
          <p:nvPr/>
        </p:nvSpPr>
        <p:spPr>
          <a:xfrm>
            <a:off x="1786660" y="2498036"/>
            <a:ext cx="4206356"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38 )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18</a:t>
            </a:r>
            <a:r>
              <a:rPr lang="fr-FR" sz="1600" b="1" dirty="0">
                <a:latin typeface="Calibri" panose="020F0502020204030204" pitchFamily="34" charset="0"/>
                <a:cs typeface="Calibri" panose="020F0502020204030204" pitchFamily="34" charset="0"/>
              </a:rPr>
              <a:t> </a:t>
            </a:r>
            <a:r>
              <a:rPr lang="fr-FR" sz="1600" b="1" dirty="0">
                <a:solidFill>
                  <a:schemeClr val="bg1"/>
                </a:solidFill>
                <a:latin typeface="Calibri" panose="020F0502020204030204" pitchFamily="34" charset="0"/>
                <a:cs typeface="Calibri" panose="020F0502020204030204" pitchFamily="34" charset="0"/>
              </a:rPr>
              <a:t>-</a:t>
            </a:r>
            <a:r>
              <a:rPr lang="fr-FR" sz="1600" b="1" dirty="0">
                <a:latin typeface="Calibri" panose="020F0502020204030204" pitchFamily="34" charset="0"/>
                <a:cs typeface="Calibri" panose="020F0502020204030204" pitchFamily="34" charset="0"/>
              </a:rPr>
              <a:t> </a:t>
            </a:r>
            <a:r>
              <a:rPr lang="fr-FR" sz="1600" b="1" dirty="0">
                <a:solidFill>
                  <a:schemeClr val="bg1"/>
                </a:solidFill>
                <a:latin typeface="Calibri" panose="020F0502020204030204" pitchFamily="34" charset="0"/>
                <a:cs typeface="Calibri" panose="020F0502020204030204" pitchFamily="34" charset="0"/>
              </a:rPr>
              <a:t>p1</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Quelle distinction peut-on opérer entre le temps libre et le repos ?</a:t>
            </a:r>
          </a:p>
        </p:txBody>
      </p:sp>
      <p:sp>
        <p:nvSpPr>
          <p:cNvPr id="27" name="ZoneTexte 26">
            <a:extLst>
              <a:ext uri="{FF2B5EF4-FFF2-40B4-BE49-F238E27FC236}">
                <a16:creationId xmlns:a16="http://schemas.microsoft.com/office/drawing/2014/main" id="{EBAE3F3C-DB91-034F-0E67-2C21DD7F2B1F}"/>
              </a:ext>
            </a:extLst>
          </p:cNvPr>
          <p:cNvSpPr txBox="1"/>
          <p:nvPr/>
        </p:nvSpPr>
        <p:spPr>
          <a:xfrm>
            <a:off x="1786660" y="3082811"/>
            <a:ext cx="4507608" cy="1323439"/>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Le </a:t>
            </a:r>
            <a:r>
              <a:rPr lang="fr-FR" sz="1600" b="1" dirty="0">
                <a:solidFill>
                  <a:srgbClr val="FFFF00"/>
                </a:solidFill>
                <a:latin typeface="Calibri" panose="020F0502020204030204" pitchFamily="34" charset="0"/>
                <a:cs typeface="Calibri" panose="020F0502020204030204" pitchFamily="34" charset="0"/>
              </a:rPr>
              <a:t>repos</a:t>
            </a:r>
            <a:r>
              <a:rPr lang="fr-FR" sz="1600" dirty="0">
                <a:solidFill>
                  <a:srgbClr val="FFFF00"/>
                </a:solidFill>
                <a:latin typeface="Calibri" panose="020F0502020204030204" pitchFamily="34" charset="0"/>
                <a:cs typeface="Calibri" panose="020F0502020204030204" pitchFamily="34" charset="0"/>
              </a:rPr>
              <a:t> vise à </a:t>
            </a:r>
            <a:r>
              <a:rPr lang="fr-FR" sz="1600" u="sng" dirty="0">
                <a:solidFill>
                  <a:srgbClr val="FFFF00"/>
                </a:solidFill>
                <a:latin typeface="Calibri" panose="020F0502020204030204" pitchFamily="34" charset="0"/>
                <a:cs typeface="Calibri" panose="020F0502020204030204" pitchFamily="34" charset="0"/>
              </a:rPr>
              <a:t>récupérer ses forces</a:t>
            </a:r>
            <a:r>
              <a:rPr lang="fr-FR" sz="1600" dirty="0">
                <a:solidFill>
                  <a:srgbClr val="FFFF00"/>
                </a:solidFill>
                <a:latin typeface="Calibri" panose="020F0502020204030204" pitchFamily="34" charset="0"/>
                <a:cs typeface="Calibri" panose="020F0502020204030204" pitchFamily="34" charset="0"/>
              </a:rPr>
              <a:t>, sa forme, sa concentration, usées par le temps subi. Le </a:t>
            </a:r>
            <a:r>
              <a:rPr lang="fr-FR" sz="1600" b="1" dirty="0">
                <a:solidFill>
                  <a:srgbClr val="FFFF00"/>
                </a:solidFill>
                <a:latin typeface="Calibri" panose="020F0502020204030204" pitchFamily="34" charset="0"/>
                <a:cs typeface="Calibri" panose="020F0502020204030204" pitchFamily="34" charset="0"/>
              </a:rPr>
              <a:t>temps libre ou temps choisi </a:t>
            </a:r>
            <a:r>
              <a:rPr lang="fr-FR" sz="1600" dirty="0">
                <a:solidFill>
                  <a:srgbClr val="FFFF00"/>
                </a:solidFill>
                <a:latin typeface="Calibri" panose="020F0502020204030204" pitchFamily="34" charset="0"/>
                <a:cs typeface="Calibri" panose="020F0502020204030204" pitchFamily="34" charset="0"/>
              </a:rPr>
              <a:t>devrait être en partie un </a:t>
            </a:r>
            <a:r>
              <a:rPr lang="fr-FR" sz="1600" u="sng" dirty="0">
                <a:solidFill>
                  <a:srgbClr val="FFFF00"/>
                </a:solidFill>
                <a:latin typeface="Calibri" panose="020F0502020204030204" pitchFamily="34" charset="0"/>
                <a:cs typeface="Calibri" panose="020F0502020204030204" pitchFamily="34" charset="0"/>
              </a:rPr>
              <a:t>temps de distraction</a:t>
            </a:r>
            <a:r>
              <a:rPr lang="fr-FR" sz="1600" dirty="0">
                <a:solidFill>
                  <a:srgbClr val="FFFF00"/>
                </a:solidFill>
                <a:latin typeface="Calibri" panose="020F0502020204030204" pitchFamily="34" charset="0"/>
                <a:cs typeface="Calibri" panose="020F0502020204030204" pitchFamily="34" charset="0"/>
              </a:rPr>
              <a:t> mais aussi </a:t>
            </a:r>
            <a:r>
              <a:rPr lang="fr-FR" sz="1600"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 réflexion</a:t>
            </a:r>
            <a:r>
              <a:rPr lang="fr-FR" sz="1600" dirty="0">
                <a:solidFill>
                  <a:srgbClr val="FFFF00"/>
                </a:solidFill>
                <a:latin typeface="Calibri" panose="020F0502020204030204" pitchFamily="34" charset="0"/>
                <a:cs typeface="Calibri" panose="020F0502020204030204" pitchFamily="34" charset="0"/>
              </a:rPr>
              <a:t>, de </a:t>
            </a:r>
            <a:r>
              <a:rPr lang="fr-FR" sz="1600" u="sng" dirty="0">
                <a:solidFill>
                  <a:srgbClr val="FFFF00"/>
                </a:solidFill>
                <a:latin typeface="Calibri" panose="020F0502020204030204" pitchFamily="34" charset="0"/>
                <a:cs typeface="Calibri" panose="020F0502020204030204" pitchFamily="34" charset="0"/>
              </a:rPr>
              <a:t>construction de soi</a:t>
            </a:r>
            <a:r>
              <a:rPr lang="fr-FR" sz="1600" dirty="0">
                <a:solidFill>
                  <a:srgbClr val="FFFF00"/>
                </a:solidFill>
                <a:latin typeface="Calibri" panose="020F0502020204030204" pitchFamily="34" charset="0"/>
                <a:cs typeface="Calibri" panose="020F0502020204030204" pitchFamily="34" charset="0"/>
              </a:rPr>
              <a:t>.</a:t>
            </a:r>
          </a:p>
        </p:txBody>
      </p:sp>
      <p:sp>
        <p:nvSpPr>
          <p:cNvPr id="28" name="ZoneTexte 27">
            <a:extLst>
              <a:ext uri="{FF2B5EF4-FFF2-40B4-BE49-F238E27FC236}">
                <a16:creationId xmlns:a16="http://schemas.microsoft.com/office/drawing/2014/main" id="{48096BB0-2986-C389-DA94-5451BC3B95F0}"/>
              </a:ext>
            </a:extLst>
          </p:cNvPr>
          <p:cNvSpPr txBox="1"/>
          <p:nvPr/>
        </p:nvSpPr>
        <p:spPr>
          <a:xfrm>
            <a:off x="1786660" y="4422138"/>
            <a:ext cx="4206356"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39 )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18</a:t>
            </a:r>
            <a:r>
              <a:rPr lang="fr-FR" sz="1600" b="1" dirty="0">
                <a:latin typeface="Calibri" panose="020F0502020204030204" pitchFamily="34" charset="0"/>
                <a:cs typeface="Calibri" panose="020F0502020204030204" pitchFamily="34" charset="0"/>
              </a:rPr>
              <a:t> </a:t>
            </a:r>
            <a:r>
              <a:rPr lang="fr-FR" sz="1600" b="1" dirty="0">
                <a:solidFill>
                  <a:schemeClr val="bg1"/>
                </a:solidFill>
                <a:latin typeface="Calibri" panose="020F0502020204030204" pitchFamily="34" charset="0"/>
                <a:cs typeface="Calibri" panose="020F0502020204030204" pitchFamily="34" charset="0"/>
              </a:rPr>
              <a:t>–</a:t>
            </a:r>
            <a:r>
              <a:rPr lang="fr-FR" sz="1600" b="1" dirty="0">
                <a:latin typeface="Calibri" panose="020F0502020204030204" pitchFamily="34" charset="0"/>
                <a:cs typeface="Calibri" panose="020F0502020204030204" pitchFamily="34" charset="0"/>
              </a:rPr>
              <a:t> </a:t>
            </a:r>
            <a:r>
              <a:rPr lang="fr-FR" sz="1600" b="1" dirty="0">
                <a:solidFill>
                  <a:schemeClr val="bg1"/>
                </a:solidFill>
                <a:latin typeface="Calibri" panose="020F0502020204030204" pitchFamily="34" charset="0"/>
                <a:cs typeface="Calibri" panose="020F0502020204030204" pitchFamily="34" charset="0"/>
              </a:rPr>
              <a:t>p2</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Pourquoi ce qui n’est pas nommé n’existe pas ?</a:t>
            </a:r>
          </a:p>
        </p:txBody>
      </p:sp>
      <p:sp>
        <p:nvSpPr>
          <p:cNvPr id="29" name="ZoneTexte 28">
            <a:extLst>
              <a:ext uri="{FF2B5EF4-FFF2-40B4-BE49-F238E27FC236}">
                <a16:creationId xmlns:a16="http://schemas.microsoft.com/office/drawing/2014/main" id="{E26F6454-ABEE-5709-3C6E-7E7745C86C5A}"/>
              </a:ext>
            </a:extLst>
          </p:cNvPr>
          <p:cNvSpPr txBox="1"/>
          <p:nvPr/>
        </p:nvSpPr>
        <p:spPr>
          <a:xfrm>
            <a:off x="1786660" y="5006913"/>
            <a:ext cx="4507608" cy="1815882"/>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Ce qui n’est pas nommé ne dispose pas d’une existence « réelle » dans la mesure où elle n’est pas reconnue, identifiée. Chaque nom se rattache à une voire plusieurs définitions. </a:t>
            </a:r>
            <a:r>
              <a:rPr lang="fr-FR" sz="1600" b="1" dirty="0">
                <a:solidFill>
                  <a:srgbClr val="FFFF00"/>
                </a:solidFill>
                <a:latin typeface="Calibri" panose="020F0502020204030204" pitchFamily="34" charset="0"/>
                <a:cs typeface="Calibri" panose="020F0502020204030204" pitchFamily="34" charset="0"/>
              </a:rPr>
              <a:t>Nommer l’otium</a:t>
            </a:r>
            <a:r>
              <a:rPr lang="fr-FR" sz="1600" dirty="0">
                <a:solidFill>
                  <a:srgbClr val="FFFF00"/>
                </a:solidFill>
                <a:latin typeface="Calibri" panose="020F0502020204030204" pitchFamily="34" charset="0"/>
                <a:cs typeface="Calibri" panose="020F0502020204030204" pitchFamily="34" charset="0"/>
              </a:rPr>
              <a:t> comme « loisir fécond » celui qui apporte c’est </a:t>
            </a:r>
            <a:r>
              <a:rPr lang="fr-FR" sz="1600" b="1" dirty="0">
                <a:solidFill>
                  <a:srgbClr val="FFFF00"/>
                </a:solidFill>
                <a:latin typeface="Calibri" panose="020F0502020204030204" pitchFamily="34" charset="0"/>
                <a:cs typeface="Calibri" panose="020F0502020204030204" pitchFamily="34" charset="0"/>
              </a:rPr>
              <a:t>reconnaître sa définition</a:t>
            </a:r>
            <a:r>
              <a:rPr lang="fr-FR" sz="1600" dirty="0">
                <a:solidFill>
                  <a:srgbClr val="FFFF00"/>
                </a:solidFill>
                <a:latin typeface="Calibri" panose="020F0502020204030204" pitchFamily="34" charset="0"/>
                <a:cs typeface="Calibri" panose="020F0502020204030204" pitchFamily="34" charset="0"/>
              </a:rPr>
              <a:t>, mais aussi </a:t>
            </a:r>
            <a:r>
              <a:rPr lang="fr-FR" sz="1600" b="1" dirty="0">
                <a:solidFill>
                  <a:srgbClr val="FFFF00"/>
                </a:solidFill>
                <a:latin typeface="Calibri" panose="020F0502020204030204" pitchFamily="34" charset="0"/>
                <a:cs typeface="Calibri" panose="020F0502020204030204" pitchFamily="34" charset="0"/>
              </a:rPr>
              <a:t>sa fonction</a:t>
            </a:r>
            <a:r>
              <a:rPr lang="fr-FR" sz="1600" dirty="0">
                <a:solidFill>
                  <a:srgbClr val="FFFF00"/>
                </a:solidFill>
                <a:latin typeface="Calibri" panose="020F0502020204030204" pitchFamily="34" charset="0"/>
                <a:cs typeface="Calibri" panose="020F0502020204030204" pitchFamily="34" charset="0"/>
              </a:rPr>
              <a:t>, </a:t>
            </a:r>
            <a:r>
              <a:rPr lang="fr-FR" sz="1600" b="1" dirty="0">
                <a:solidFill>
                  <a:srgbClr val="FFFF00"/>
                </a:solidFill>
                <a:latin typeface="Calibri" panose="020F0502020204030204" pitchFamily="34" charset="0"/>
                <a:cs typeface="Calibri" panose="020F0502020204030204" pitchFamily="34" charset="0"/>
              </a:rPr>
              <a:t>son utilité</a:t>
            </a:r>
            <a:r>
              <a:rPr lang="fr-FR" sz="1600" dirty="0">
                <a:solidFill>
                  <a:srgbClr val="FFFF00"/>
                </a:solidFill>
                <a:latin typeface="Calibri" panose="020F0502020204030204" pitchFamily="34" charset="0"/>
                <a:cs typeface="Calibri" panose="020F0502020204030204" pitchFamily="34" charset="0"/>
              </a:rPr>
              <a:t> pour autrui et la société.</a:t>
            </a:r>
          </a:p>
        </p:txBody>
      </p:sp>
      <p:sp>
        <p:nvSpPr>
          <p:cNvPr id="31" name="ZoneTexte 30">
            <a:extLst>
              <a:ext uri="{FF2B5EF4-FFF2-40B4-BE49-F238E27FC236}">
                <a16:creationId xmlns:a16="http://schemas.microsoft.com/office/drawing/2014/main" id="{C8A9C190-DCCA-A2CC-3EB1-0D37E35A63C4}"/>
              </a:ext>
            </a:extLst>
          </p:cNvPr>
          <p:cNvSpPr txBox="1"/>
          <p:nvPr/>
        </p:nvSpPr>
        <p:spPr>
          <a:xfrm>
            <a:off x="7010314" y="1413441"/>
            <a:ext cx="4206356"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40 )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18</a:t>
            </a:r>
            <a:r>
              <a:rPr lang="fr-FR" sz="1600" b="1" dirty="0">
                <a:latin typeface="Calibri" panose="020F0502020204030204" pitchFamily="34" charset="0"/>
                <a:cs typeface="Calibri" panose="020F0502020204030204" pitchFamily="34" charset="0"/>
              </a:rPr>
              <a:t> </a:t>
            </a:r>
            <a:r>
              <a:rPr lang="fr-FR" sz="1600" b="1" dirty="0">
                <a:solidFill>
                  <a:schemeClr val="bg1"/>
                </a:solidFill>
                <a:latin typeface="Calibri" panose="020F0502020204030204" pitchFamily="34" charset="0"/>
                <a:cs typeface="Calibri" panose="020F0502020204030204" pitchFamily="34" charset="0"/>
              </a:rPr>
              <a:t>–</a:t>
            </a:r>
            <a:r>
              <a:rPr lang="fr-FR" sz="1600" b="1" dirty="0">
                <a:latin typeface="Calibri" panose="020F0502020204030204" pitchFamily="34" charset="0"/>
                <a:cs typeface="Calibri" panose="020F0502020204030204" pitchFamily="34" charset="0"/>
              </a:rPr>
              <a:t> </a:t>
            </a:r>
            <a:r>
              <a:rPr lang="fr-FR" sz="1600" b="1" dirty="0">
                <a:solidFill>
                  <a:schemeClr val="bg1"/>
                </a:solidFill>
                <a:latin typeface="Calibri" panose="020F0502020204030204" pitchFamily="34" charset="0"/>
                <a:cs typeface="Calibri" panose="020F0502020204030204" pitchFamily="34" charset="0"/>
              </a:rPr>
              <a:t>p2</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Quels sont les dangers importants liés au loisir digital ?</a:t>
            </a:r>
          </a:p>
        </p:txBody>
      </p:sp>
      <p:sp>
        <p:nvSpPr>
          <p:cNvPr id="32" name="ZoneTexte 31">
            <a:extLst>
              <a:ext uri="{FF2B5EF4-FFF2-40B4-BE49-F238E27FC236}">
                <a16:creationId xmlns:a16="http://schemas.microsoft.com/office/drawing/2014/main" id="{AEA63C0E-A751-E8E8-4068-48EDD670AAC5}"/>
              </a:ext>
            </a:extLst>
          </p:cNvPr>
          <p:cNvSpPr txBox="1"/>
          <p:nvPr/>
        </p:nvSpPr>
        <p:spPr>
          <a:xfrm>
            <a:off x="7010314" y="1998216"/>
            <a:ext cx="4663822" cy="2554545"/>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Alors que le </a:t>
            </a:r>
            <a:r>
              <a:rPr lang="fr-FR" sz="1600" b="1" dirty="0">
                <a:solidFill>
                  <a:srgbClr val="FFFF00"/>
                </a:solidFill>
                <a:latin typeface="Calibri" panose="020F0502020204030204" pitchFamily="34" charset="0"/>
                <a:cs typeface="Calibri" panose="020F0502020204030204" pitchFamily="34" charset="0"/>
              </a:rPr>
              <a:t>temps libre</a:t>
            </a:r>
            <a:r>
              <a:rPr lang="fr-FR" sz="1600" dirty="0">
                <a:solidFill>
                  <a:srgbClr val="FFFF00"/>
                </a:solidFill>
                <a:latin typeface="Calibri" panose="020F0502020204030204" pitchFamily="34" charset="0"/>
                <a:cs typeface="Calibri" panose="020F0502020204030204" pitchFamily="34" charset="0"/>
              </a:rPr>
              <a:t> n’a jamais été aussi important qu’</a:t>
            </a:r>
            <a:r>
              <a:rPr lang="fr-FR" sz="1600" b="1" dirty="0">
                <a:solidFill>
                  <a:srgbClr val="FFFF00"/>
                </a:solidFill>
                <a:latin typeface="Calibri" panose="020F0502020204030204" pitchFamily="34" charset="0"/>
                <a:cs typeface="Calibri" panose="020F0502020204030204" pitchFamily="34" charset="0"/>
              </a:rPr>
              <a:t>aujourd’hui</a:t>
            </a:r>
            <a:r>
              <a:rPr lang="fr-FR" sz="1600" dirty="0">
                <a:solidFill>
                  <a:srgbClr val="FFFF00"/>
                </a:solidFill>
                <a:latin typeface="Calibri" panose="020F0502020204030204" pitchFamily="34" charset="0"/>
                <a:cs typeface="Calibri" panose="020F0502020204030204" pitchFamily="34" charset="0"/>
              </a:rPr>
              <a:t>, nous ne faisons que le </a:t>
            </a:r>
            <a:r>
              <a:rPr lang="fr-FR" sz="1600" b="1" dirty="0">
                <a:solidFill>
                  <a:srgbClr val="FFFF00"/>
                </a:solidFill>
                <a:latin typeface="Calibri" panose="020F0502020204030204" pitchFamily="34" charset="0"/>
                <a:cs typeface="Calibri" panose="020F0502020204030204" pitchFamily="34" charset="0"/>
              </a:rPr>
              <a:t>gaspiller</a:t>
            </a:r>
            <a:r>
              <a:rPr lang="fr-FR" sz="1600" dirty="0">
                <a:solidFill>
                  <a:srgbClr val="FFFF00"/>
                </a:solidFill>
                <a:latin typeface="Calibri" panose="020F0502020204030204" pitchFamily="34" charset="0"/>
                <a:cs typeface="Calibri" panose="020F0502020204030204" pitchFamily="34" charset="0"/>
              </a:rPr>
              <a:t> en jeux, en scrolling,… Cette captation de notre attention par les plateformes nous détourne de la vraie vie, de la réflexion, de l’imagination.</a:t>
            </a:r>
          </a:p>
          <a:p>
            <a:r>
              <a:rPr lang="fr-FR" sz="1600" dirty="0">
                <a:solidFill>
                  <a:srgbClr val="FFFF00"/>
                </a:solidFill>
                <a:latin typeface="Calibri" panose="020F0502020204030204" pitchFamily="34" charset="0"/>
                <a:cs typeface="Calibri" panose="020F0502020204030204" pitchFamily="34" charset="0"/>
              </a:rPr>
              <a:t>L’émotionnel a aujourd’hui dépassé le rationnel. La réflexion, l’argumentation, autour de faits, de savoirs sont dépassés par les croyances et l’uniformisation qui nie les nuances,  bien illustrée par la formule  souvent utilisée dans le langage : « c’est pareil ! »</a:t>
            </a:r>
          </a:p>
        </p:txBody>
      </p:sp>
      <p:pic>
        <p:nvPicPr>
          <p:cNvPr id="33" name="Image 32">
            <a:hlinkClick r:id="rId13" action="ppaction://hlinksldjump"/>
            <a:extLst>
              <a:ext uri="{FF2B5EF4-FFF2-40B4-BE49-F238E27FC236}">
                <a16:creationId xmlns:a16="http://schemas.microsoft.com/office/drawing/2014/main" id="{781F4A2A-8FE5-D5CC-D09B-D313AA7EC202}"/>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1359687" y="5407699"/>
            <a:ext cx="628403" cy="628403"/>
          </a:xfrm>
          <a:prstGeom prst="rect">
            <a:avLst/>
          </a:prstGeom>
        </p:spPr>
      </p:pic>
      <p:pic>
        <p:nvPicPr>
          <p:cNvPr id="34" name="Image 33">
            <a:hlinkClick r:id="rId13" action="ppaction://hlinksldjump"/>
            <a:extLst>
              <a:ext uri="{FF2B5EF4-FFF2-40B4-BE49-F238E27FC236}">
                <a16:creationId xmlns:a16="http://schemas.microsoft.com/office/drawing/2014/main" id="{5605E3C2-32DD-7D90-55A0-A9812D1EC622}"/>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1359687" y="6129778"/>
            <a:ext cx="628403" cy="628403"/>
          </a:xfrm>
          <a:prstGeom prst="rect">
            <a:avLst/>
          </a:prstGeom>
        </p:spPr>
      </p:pic>
      <p:pic>
        <p:nvPicPr>
          <p:cNvPr id="35" name="Image 34">
            <a:hlinkClick r:id="rId6" action="ppaction://hlinksldjump"/>
            <a:extLst>
              <a:ext uri="{FF2B5EF4-FFF2-40B4-BE49-F238E27FC236}">
                <a16:creationId xmlns:a16="http://schemas.microsoft.com/office/drawing/2014/main" id="{5C3A610D-53AD-A4E4-73A6-E2BB311ECA01}"/>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530313" y="5976066"/>
            <a:ext cx="628403" cy="628403"/>
          </a:xfrm>
          <a:prstGeom prst="rect">
            <a:avLst/>
          </a:prstGeom>
        </p:spPr>
      </p:pic>
    </p:spTree>
    <p:extLst>
      <p:ext uri="{BB962C8B-B14F-4D97-AF65-F5344CB8AC3E}">
        <p14:creationId xmlns:p14="http://schemas.microsoft.com/office/powerpoint/2010/main" val="216357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additive="base">
                                        <p:cTn id="68" dur="500" fill="hold"/>
                                        <p:tgtEl>
                                          <p:spTgt spid="29"/>
                                        </p:tgtEl>
                                        <p:attrNameLst>
                                          <p:attrName>ppt_x</p:attrName>
                                        </p:attrNameLst>
                                      </p:cBhvr>
                                      <p:tavLst>
                                        <p:tav tm="0">
                                          <p:val>
                                            <p:strVal val="#ppt_x"/>
                                          </p:val>
                                        </p:tav>
                                        <p:tav tm="100000">
                                          <p:val>
                                            <p:strVal val="#ppt_x"/>
                                          </p:val>
                                        </p:tav>
                                      </p:tavLst>
                                    </p:anim>
                                    <p:anim calcmode="lin" valueType="num">
                                      <p:cBhvr additive="base">
                                        <p:cTn id="6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1000"/>
                                        <p:tgtEl>
                                          <p:spTgt spid="31"/>
                                        </p:tgtEl>
                                      </p:cBhvr>
                                    </p:animEffect>
                                    <p:anim calcmode="lin" valueType="num">
                                      <p:cBhvr>
                                        <p:cTn id="75" dur="1000" fill="hold"/>
                                        <p:tgtEl>
                                          <p:spTgt spid="31"/>
                                        </p:tgtEl>
                                        <p:attrNameLst>
                                          <p:attrName>ppt_x</p:attrName>
                                        </p:attrNameLst>
                                      </p:cBhvr>
                                      <p:tavLst>
                                        <p:tav tm="0">
                                          <p:val>
                                            <p:strVal val="#ppt_x"/>
                                          </p:val>
                                        </p:tav>
                                        <p:tav tm="100000">
                                          <p:val>
                                            <p:strVal val="#ppt_x"/>
                                          </p:val>
                                        </p:tav>
                                      </p:tavLst>
                                    </p:anim>
                                    <p:anim calcmode="lin" valueType="num">
                                      <p:cBhvr>
                                        <p:cTn id="7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additive="base">
                                        <p:cTn id="81" dur="500" fill="hold"/>
                                        <p:tgtEl>
                                          <p:spTgt spid="32"/>
                                        </p:tgtEl>
                                        <p:attrNameLst>
                                          <p:attrName>ppt_x</p:attrName>
                                        </p:attrNameLst>
                                      </p:cBhvr>
                                      <p:tavLst>
                                        <p:tav tm="0">
                                          <p:val>
                                            <p:strVal val="#ppt_x"/>
                                          </p:val>
                                        </p:tav>
                                        <p:tav tm="100000">
                                          <p:val>
                                            <p:strVal val="#ppt_x"/>
                                          </p:val>
                                        </p:tav>
                                      </p:tavLst>
                                    </p:anim>
                                    <p:anim calcmode="lin" valueType="num">
                                      <p:cBhvr additive="base">
                                        <p:cTn id="82" dur="500" fill="hold"/>
                                        <p:tgtEl>
                                          <p:spTgt spid="32"/>
                                        </p:tgtEl>
                                        <p:attrNameLst>
                                          <p:attrName>ppt_y</p:attrName>
                                        </p:attrNameLst>
                                      </p:cBhvr>
                                      <p:tavLst>
                                        <p:tav tm="0">
                                          <p:val>
                                            <p:strVal val="1+#ppt_h/2"/>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1000"/>
                                        <p:tgtEl>
                                          <p:spTgt spid="33"/>
                                        </p:tgtEl>
                                      </p:cBhvr>
                                    </p:animEffect>
                                    <p:anim calcmode="lin" valueType="num">
                                      <p:cBhvr>
                                        <p:cTn id="86" dur="1000" fill="hold"/>
                                        <p:tgtEl>
                                          <p:spTgt spid="33"/>
                                        </p:tgtEl>
                                        <p:attrNameLst>
                                          <p:attrName>ppt_x</p:attrName>
                                        </p:attrNameLst>
                                      </p:cBhvr>
                                      <p:tavLst>
                                        <p:tav tm="0">
                                          <p:val>
                                            <p:strVal val="#ppt_x"/>
                                          </p:val>
                                        </p:tav>
                                        <p:tav tm="100000">
                                          <p:val>
                                            <p:strVal val="#ppt_x"/>
                                          </p:val>
                                        </p:tav>
                                      </p:tavLst>
                                    </p:anim>
                                    <p:anim calcmode="lin" valueType="num">
                                      <p:cBhvr>
                                        <p:cTn id="87" dur="1000" fill="hold"/>
                                        <p:tgtEl>
                                          <p:spTgt spid="33"/>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fade">
                                      <p:cBhvr>
                                        <p:cTn id="90" dur="1000"/>
                                        <p:tgtEl>
                                          <p:spTgt spid="34"/>
                                        </p:tgtEl>
                                      </p:cBhvr>
                                    </p:animEffect>
                                    <p:anim calcmode="lin" valueType="num">
                                      <p:cBhvr>
                                        <p:cTn id="91" dur="1000" fill="hold"/>
                                        <p:tgtEl>
                                          <p:spTgt spid="34"/>
                                        </p:tgtEl>
                                        <p:attrNameLst>
                                          <p:attrName>ppt_x</p:attrName>
                                        </p:attrNameLst>
                                      </p:cBhvr>
                                      <p:tavLst>
                                        <p:tav tm="0">
                                          <p:val>
                                            <p:strVal val="#ppt_x"/>
                                          </p:val>
                                        </p:tav>
                                        <p:tav tm="100000">
                                          <p:val>
                                            <p:strVal val="#ppt_x"/>
                                          </p:val>
                                        </p:tav>
                                      </p:tavLst>
                                    </p:anim>
                                    <p:anim calcmode="lin" valueType="num">
                                      <p:cBhvr>
                                        <p:cTn id="9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6" grpId="0"/>
      <p:bldP spid="4" grpId="0"/>
      <p:bldP spid="11" grpId="0"/>
      <p:bldP spid="24" grpId="0"/>
      <p:bldP spid="27" grpId="0"/>
      <p:bldP spid="28" grpId="0"/>
      <p:bldP spid="29" grpId="0"/>
      <p:bldP spid="31" grpId="0"/>
      <p:bldP spid="3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1B9EB89-F631-AD5A-84A0-79739D405DD3}"/>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BDEC010-2C6F-0C58-73C2-B6A4830E1D26}"/>
              </a:ext>
            </a:extLst>
          </p:cNvPr>
          <p:cNvSpPr txBox="1"/>
          <p:nvPr/>
        </p:nvSpPr>
        <p:spPr>
          <a:xfrm>
            <a:off x="97291" y="2382653"/>
            <a:ext cx="1559336" cy="523220"/>
          </a:xfrm>
          <a:prstGeom prst="rect">
            <a:avLst/>
          </a:prstGeom>
          <a:noFill/>
        </p:spPr>
        <p:txBody>
          <a:bodyPr wrap="square">
            <a:spAutoFit/>
          </a:bodyPr>
          <a:lstStyle/>
          <a:p>
            <a:pPr algn="ctr"/>
            <a:r>
              <a:rPr lang="fr-FR" sz="1400" b="1" dirty="0"/>
              <a:t>Pawel KUCZYŃSKI</a:t>
            </a:r>
          </a:p>
        </p:txBody>
      </p:sp>
      <p:pic>
        <p:nvPicPr>
          <p:cNvPr id="5" name="Image 4">
            <a:extLst>
              <a:ext uri="{FF2B5EF4-FFF2-40B4-BE49-F238E27FC236}">
                <a16:creationId xmlns:a16="http://schemas.microsoft.com/office/drawing/2014/main" id="{4826B0C5-F666-DFA9-1951-3E512A457A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2870" y="896222"/>
            <a:ext cx="1408179" cy="1408179"/>
          </a:xfrm>
          <a:prstGeom prst="rect">
            <a:avLst/>
          </a:prstGeom>
        </p:spPr>
      </p:pic>
      <p:sp>
        <p:nvSpPr>
          <p:cNvPr id="6" name="ZoneTexte 5">
            <a:extLst>
              <a:ext uri="{FF2B5EF4-FFF2-40B4-BE49-F238E27FC236}">
                <a16:creationId xmlns:a16="http://schemas.microsoft.com/office/drawing/2014/main" id="{0AC26E7A-16E7-D136-81F1-EFF79A456952}"/>
              </a:ext>
            </a:extLst>
          </p:cNvPr>
          <p:cNvSpPr txBox="1"/>
          <p:nvPr/>
        </p:nvSpPr>
        <p:spPr>
          <a:xfrm>
            <a:off x="374651" y="3078187"/>
            <a:ext cx="974947"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(1976-?)</a:t>
            </a:r>
          </a:p>
        </p:txBody>
      </p:sp>
      <p:pic>
        <p:nvPicPr>
          <p:cNvPr id="7" name="Image 6">
            <a:extLst>
              <a:ext uri="{FF2B5EF4-FFF2-40B4-BE49-F238E27FC236}">
                <a16:creationId xmlns:a16="http://schemas.microsoft.com/office/drawing/2014/main" id="{1481EBEE-BA1F-5A76-086A-F09584FD0C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3250" y="3499130"/>
            <a:ext cx="607418" cy="380923"/>
          </a:xfrm>
          <a:prstGeom prst="rect">
            <a:avLst/>
          </a:prstGeom>
        </p:spPr>
      </p:pic>
      <p:sp>
        <p:nvSpPr>
          <p:cNvPr id="8" name="ZoneTexte 7">
            <a:extLst>
              <a:ext uri="{FF2B5EF4-FFF2-40B4-BE49-F238E27FC236}">
                <a16:creationId xmlns:a16="http://schemas.microsoft.com/office/drawing/2014/main" id="{D6B13C61-2F22-5EBB-D11F-02A3BFA2CB8F}"/>
              </a:ext>
            </a:extLst>
          </p:cNvPr>
          <p:cNvSpPr txBox="1"/>
          <p:nvPr/>
        </p:nvSpPr>
        <p:spPr>
          <a:xfrm>
            <a:off x="97291" y="4351194"/>
            <a:ext cx="1559336" cy="307777"/>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Artiste graphique</a:t>
            </a:r>
          </a:p>
        </p:txBody>
      </p:sp>
      <p:sp>
        <p:nvSpPr>
          <p:cNvPr id="9" name="ZoneTexte 8">
            <a:extLst>
              <a:ext uri="{FF2B5EF4-FFF2-40B4-BE49-F238E27FC236}">
                <a16:creationId xmlns:a16="http://schemas.microsoft.com/office/drawing/2014/main" id="{D5E84AE7-B247-4589-AAEE-53C1D3079183}"/>
              </a:ext>
            </a:extLst>
          </p:cNvPr>
          <p:cNvSpPr txBox="1"/>
          <p:nvPr/>
        </p:nvSpPr>
        <p:spPr>
          <a:xfrm>
            <a:off x="172869" y="3931664"/>
            <a:ext cx="1408179" cy="307777"/>
          </a:xfrm>
          <a:prstGeom prst="rect">
            <a:avLst/>
          </a:prstGeom>
          <a:noFill/>
        </p:spPr>
        <p:txBody>
          <a:bodyPr wrap="square">
            <a:spAutoFit/>
          </a:bodyPr>
          <a:lstStyle/>
          <a:p>
            <a:pPr algn="ctr"/>
            <a:r>
              <a:rPr lang="fr-FR" sz="1400" b="1" dirty="0"/>
              <a:t>Polonais</a:t>
            </a:r>
          </a:p>
        </p:txBody>
      </p:sp>
      <p:pic>
        <p:nvPicPr>
          <p:cNvPr id="10" name="Image 9">
            <a:hlinkClick r:id="rId4" action="ppaction://hlinksldjump"/>
            <a:extLst>
              <a:ext uri="{FF2B5EF4-FFF2-40B4-BE49-F238E27FC236}">
                <a16:creationId xmlns:a16="http://schemas.microsoft.com/office/drawing/2014/main" id="{5DE9A3FA-6B5E-0B18-E4F6-C7FF2B145F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11" name="ZoneTexte 10">
            <a:extLst>
              <a:ext uri="{FF2B5EF4-FFF2-40B4-BE49-F238E27FC236}">
                <a16:creationId xmlns:a16="http://schemas.microsoft.com/office/drawing/2014/main" id="{12CD0801-B802-4D73-79B9-323BE98C1A31}"/>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12" name="ZoneTexte 11">
            <a:extLst>
              <a:ext uri="{FF2B5EF4-FFF2-40B4-BE49-F238E27FC236}">
                <a16:creationId xmlns:a16="http://schemas.microsoft.com/office/drawing/2014/main" id="{B5D22A9C-87DC-8D40-52BA-0E494B6F63BB}"/>
              </a:ext>
            </a:extLst>
          </p:cNvPr>
          <p:cNvSpPr txBox="1"/>
          <p:nvPr/>
        </p:nvSpPr>
        <p:spPr>
          <a:xfrm>
            <a:off x="76942" y="383566"/>
            <a:ext cx="4139951"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4</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Filer le temps car le temps file</a:t>
            </a:r>
          </a:p>
        </p:txBody>
      </p:sp>
      <p:sp>
        <p:nvSpPr>
          <p:cNvPr id="14" name="ZoneTexte 13">
            <a:extLst>
              <a:ext uri="{FF2B5EF4-FFF2-40B4-BE49-F238E27FC236}">
                <a16:creationId xmlns:a16="http://schemas.microsoft.com/office/drawing/2014/main" id="{0BD387FE-D14B-E38B-9AEF-893F4F49F1CE}"/>
              </a:ext>
            </a:extLst>
          </p:cNvPr>
          <p:cNvSpPr txBox="1"/>
          <p:nvPr/>
        </p:nvSpPr>
        <p:spPr>
          <a:xfrm>
            <a:off x="1710834" y="896222"/>
            <a:ext cx="1787669" cy="369332"/>
          </a:xfrm>
          <a:prstGeom prst="rect">
            <a:avLst/>
          </a:prstGeom>
          <a:noFill/>
        </p:spPr>
        <p:txBody>
          <a:bodyPr wrap="none" rtlCol="0">
            <a:spAutoFit/>
          </a:bodyPr>
          <a:lstStyle/>
          <a:p>
            <a:r>
              <a:rPr lang="fr-FR" b="1" dirty="0">
                <a:solidFill>
                  <a:srgbClr val="FF0000"/>
                </a:solidFill>
              </a:rPr>
              <a:t>DOCUMENT 19</a:t>
            </a:r>
          </a:p>
        </p:txBody>
      </p:sp>
      <p:sp>
        <p:nvSpPr>
          <p:cNvPr id="15" name="ZoneTexte 14">
            <a:extLst>
              <a:ext uri="{FF2B5EF4-FFF2-40B4-BE49-F238E27FC236}">
                <a16:creationId xmlns:a16="http://schemas.microsoft.com/office/drawing/2014/main" id="{6F4D72EC-5DF6-08F7-DC5B-A95361B16F50}"/>
              </a:ext>
            </a:extLst>
          </p:cNvPr>
          <p:cNvSpPr txBox="1"/>
          <p:nvPr/>
        </p:nvSpPr>
        <p:spPr>
          <a:xfrm>
            <a:off x="3378585" y="850055"/>
            <a:ext cx="4835179"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Good Morning</a:t>
            </a:r>
            <a:endParaRPr lang="fr-FR" dirty="0">
              <a:solidFill>
                <a:schemeClr val="bg1"/>
              </a:solidFill>
            </a:endParaRPr>
          </a:p>
        </p:txBody>
      </p:sp>
      <p:pic>
        <p:nvPicPr>
          <p:cNvPr id="17" name="Image 16">
            <a:extLst>
              <a:ext uri="{FF2B5EF4-FFF2-40B4-BE49-F238E27FC236}">
                <a16:creationId xmlns:a16="http://schemas.microsoft.com/office/drawing/2014/main" id="{26566761-CF82-E6A6-E657-6FBBDFAB8B7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17740" y="1283372"/>
            <a:ext cx="6396024" cy="5050168"/>
          </a:xfrm>
          <a:prstGeom prst="rect">
            <a:avLst/>
          </a:prstGeom>
        </p:spPr>
      </p:pic>
      <p:sp>
        <p:nvSpPr>
          <p:cNvPr id="19" name="ZoneTexte 18">
            <a:extLst>
              <a:ext uri="{FF2B5EF4-FFF2-40B4-BE49-F238E27FC236}">
                <a16:creationId xmlns:a16="http://schemas.microsoft.com/office/drawing/2014/main" id="{B6B72FF5-3A95-3A16-673D-FE78A9EC3FF4}"/>
              </a:ext>
            </a:extLst>
          </p:cNvPr>
          <p:cNvSpPr txBox="1"/>
          <p:nvPr/>
        </p:nvSpPr>
        <p:spPr>
          <a:xfrm>
            <a:off x="1817739" y="6306388"/>
            <a:ext cx="6396023" cy="292388"/>
          </a:xfrm>
          <a:prstGeom prst="rect">
            <a:avLst/>
          </a:prstGeom>
          <a:noFill/>
        </p:spPr>
        <p:txBody>
          <a:bodyPr wrap="square">
            <a:spAutoFit/>
          </a:bodyPr>
          <a:lstStyle/>
          <a:p>
            <a:pPr algn="r"/>
            <a:r>
              <a:rPr lang="fr-FR" sz="1300" dirty="0">
                <a:latin typeface="Calibri" panose="020F0502020204030204" pitchFamily="34" charset="0"/>
                <a:ea typeface="Calibri" panose="020F0502020204030204" pitchFamily="34" charset="0"/>
                <a:cs typeface="Times New Roman" panose="02020603050405020304" pitchFamily="18" charset="0"/>
              </a:rPr>
              <a:t>Pawel KUCZYŃSKI,  </a:t>
            </a:r>
            <a:r>
              <a:rPr lang="fr-FR" sz="1300" i="1" dirty="0">
                <a:latin typeface="Calibri" panose="020F0502020204030204" pitchFamily="34" charset="0"/>
                <a:ea typeface="Calibri" panose="020F0502020204030204" pitchFamily="34" charset="0"/>
                <a:cs typeface="Times New Roman" panose="02020603050405020304" pitchFamily="18" charset="0"/>
              </a:rPr>
              <a:t>Good Morning</a:t>
            </a:r>
            <a:r>
              <a:rPr lang="fr-FR" sz="1300" dirty="0">
                <a:latin typeface="Calibri" panose="020F0502020204030204" pitchFamily="34" charset="0"/>
                <a:ea typeface="Calibri" panose="020F0502020204030204" pitchFamily="34" charset="0"/>
                <a:cs typeface="Times New Roman" panose="02020603050405020304" pitchFamily="18" charset="0"/>
              </a:rPr>
              <a:t>, 2018.</a:t>
            </a:r>
            <a:endParaRPr lang="fr-FR" sz="1300" dirty="0"/>
          </a:p>
        </p:txBody>
      </p:sp>
      <p:sp>
        <p:nvSpPr>
          <p:cNvPr id="20" name="ZoneTexte 19">
            <a:extLst>
              <a:ext uri="{FF2B5EF4-FFF2-40B4-BE49-F238E27FC236}">
                <a16:creationId xmlns:a16="http://schemas.microsoft.com/office/drawing/2014/main" id="{FDC17439-D563-D704-2072-F16AD4DE4C20}"/>
              </a:ext>
            </a:extLst>
          </p:cNvPr>
          <p:cNvSpPr txBox="1"/>
          <p:nvPr/>
        </p:nvSpPr>
        <p:spPr>
          <a:xfrm>
            <a:off x="8213762" y="1194763"/>
            <a:ext cx="3978238"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41 )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19</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Décrivez le dessin (</a:t>
            </a:r>
            <a:r>
              <a:rPr lang="fr-FR" sz="1600" b="1" dirty="0">
                <a:latin typeface="Calibri" panose="020F0502020204030204" pitchFamily="34" charset="0"/>
                <a:cs typeface="Calibri" panose="020F0502020204030204" pitchFamily="34" charset="0"/>
              </a:rPr>
              <a:t>dénotation</a:t>
            </a:r>
            <a:r>
              <a:rPr lang="fr-FR" sz="1600" dirty="0">
                <a:latin typeface="Calibri" panose="020F0502020204030204" pitchFamily="34" charset="0"/>
                <a:cs typeface="Calibri" panose="020F0502020204030204" pitchFamily="34" charset="0"/>
              </a:rPr>
              <a:t>) puis interprétez-le (</a:t>
            </a:r>
            <a:r>
              <a:rPr lang="fr-FR" sz="1600" b="1" dirty="0">
                <a:latin typeface="Calibri" panose="020F0502020204030204" pitchFamily="34" charset="0"/>
                <a:cs typeface="Calibri" panose="020F0502020204030204" pitchFamily="34" charset="0"/>
              </a:rPr>
              <a:t>connotation</a:t>
            </a:r>
            <a:r>
              <a:rPr lang="fr-FR" sz="1600" dirty="0">
                <a:latin typeface="Calibri" panose="020F0502020204030204" pitchFamily="34" charset="0"/>
                <a:cs typeface="Calibri" panose="020F0502020204030204" pitchFamily="34" charset="0"/>
              </a:rPr>
              <a:t>)… </a:t>
            </a:r>
          </a:p>
        </p:txBody>
      </p:sp>
      <p:sp>
        <p:nvSpPr>
          <p:cNvPr id="21" name="ZoneTexte 20">
            <a:extLst>
              <a:ext uri="{FF2B5EF4-FFF2-40B4-BE49-F238E27FC236}">
                <a16:creationId xmlns:a16="http://schemas.microsoft.com/office/drawing/2014/main" id="{7B5315DF-B19C-9B33-013D-A38EBD1CA844}"/>
              </a:ext>
            </a:extLst>
          </p:cNvPr>
          <p:cNvSpPr txBox="1"/>
          <p:nvPr/>
        </p:nvSpPr>
        <p:spPr>
          <a:xfrm>
            <a:off x="8213761" y="1774394"/>
            <a:ext cx="3978239" cy="2062103"/>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La scène représentée ici est celle d’une personne anonyme qui sort du lit et enfile ses pantoufles, figurées par deux téléphones portables allumées. Ce dessin illustre, sous la forme d’une métaphore, l’attitude d’un grand nombre de personnes qui, dès le réveil, se connectent immédiatement à un écran qui les accompagnera durant leur journée.</a:t>
            </a:r>
          </a:p>
        </p:txBody>
      </p:sp>
    </p:spTree>
    <p:extLst>
      <p:ext uri="{BB962C8B-B14F-4D97-AF65-F5344CB8AC3E}">
        <p14:creationId xmlns:p14="http://schemas.microsoft.com/office/powerpoint/2010/main" val="99592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500" fill="hold"/>
                                        <p:tgtEl>
                                          <p:spTgt spid="21"/>
                                        </p:tgtEl>
                                        <p:attrNameLst>
                                          <p:attrName>ppt_x</p:attrName>
                                        </p:attrNameLst>
                                      </p:cBhvr>
                                      <p:tavLst>
                                        <p:tav tm="0">
                                          <p:val>
                                            <p:strVal val="#ppt_x"/>
                                          </p:val>
                                        </p:tav>
                                        <p:tav tm="100000">
                                          <p:val>
                                            <p:strVal val="#ppt_x"/>
                                          </p:val>
                                        </p:tav>
                                      </p:tavLst>
                                    </p:anim>
                                    <p:anim calcmode="lin" valueType="num">
                                      <p:cBhvr additive="base">
                                        <p:cTn id="6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4" grpId="0"/>
      <p:bldP spid="15"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EF593FF-D6D2-9823-0521-D24BDD749312}"/>
            </a:ext>
          </a:extLst>
        </p:cNvPr>
        <p:cNvGrpSpPr/>
        <p:nvPr/>
      </p:nvGrpSpPr>
      <p:grpSpPr>
        <a:xfrm>
          <a:off x="0" y="0"/>
          <a:ext cx="0" cy="0"/>
          <a:chOff x="0" y="0"/>
          <a:chExt cx="0" cy="0"/>
        </a:xfrm>
      </p:grpSpPr>
      <p:pic>
        <p:nvPicPr>
          <p:cNvPr id="19" name="Image 18">
            <a:extLst>
              <a:ext uri="{FF2B5EF4-FFF2-40B4-BE49-F238E27FC236}">
                <a16:creationId xmlns:a16="http://schemas.microsoft.com/office/drawing/2014/main" id="{238BBF76-C9A8-74E4-0B6E-1B9E0DC7D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533" y="1674752"/>
            <a:ext cx="633605" cy="421508"/>
          </a:xfrm>
          <a:prstGeom prst="rect">
            <a:avLst/>
          </a:prstGeom>
        </p:spPr>
      </p:pic>
      <p:sp>
        <p:nvSpPr>
          <p:cNvPr id="7" name="ZoneTexte 6">
            <a:extLst>
              <a:ext uri="{FF2B5EF4-FFF2-40B4-BE49-F238E27FC236}">
                <a16:creationId xmlns:a16="http://schemas.microsoft.com/office/drawing/2014/main" id="{16D0801A-AAC8-127F-78B3-EE395C937CB4}"/>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8" name="Image 7">
            <a:hlinkClick r:id="rId3" action="ppaction://hlinksldjump"/>
            <a:extLst>
              <a:ext uri="{FF2B5EF4-FFF2-40B4-BE49-F238E27FC236}">
                <a16:creationId xmlns:a16="http://schemas.microsoft.com/office/drawing/2014/main" id="{37A751B4-4E7D-6B85-4CE8-F71DF2EE27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9" name="ZoneTexte 8">
            <a:extLst>
              <a:ext uri="{FF2B5EF4-FFF2-40B4-BE49-F238E27FC236}">
                <a16:creationId xmlns:a16="http://schemas.microsoft.com/office/drawing/2014/main" id="{33968C70-F96F-F6DF-AC60-48D940C22D20}"/>
              </a:ext>
            </a:extLst>
          </p:cNvPr>
          <p:cNvSpPr txBox="1"/>
          <p:nvPr/>
        </p:nvSpPr>
        <p:spPr>
          <a:xfrm>
            <a:off x="1928605" y="1025867"/>
            <a:ext cx="2168421" cy="461665"/>
          </a:xfrm>
          <a:prstGeom prst="rect">
            <a:avLst/>
          </a:prstGeom>
          <a:noFill/>
        </p:spPr>
        <p:txBody>
          <a:bodyPr wrap="square">
            <a:spAutoFit/>
          </a:bodyPr>
          <a:lstStyle/>
          <a:p>
            <a:pPr algn="just"/>
            <a:r>
              <a:rPr lang="fr-FR" sz="2400" b="1" dirty="0"/>
              <a:t>TEMPS </a:t>
            </a:r>
            <a:r>
              <a:rPr lang="fr-FR" b="1" dirty="0"/>
              <a:t>et…</a:t>
            </a:r>
          </a:p>
        </p:txBody>
      </p:sp>
      <p:sp>
        <p:nvSpPr>
          <p:cNvPr id="11" name="ZoneTexte 10">
            <a:extLst>
              <a:ext uri="{FF2B5EF4-FFF2-40B4-BE49-F238E27FC236}">
                <a16:creationId xmlns:a16="http://schemas.microsoft.com/office/drawing/2014/main" id="{41A74922-06EA-252B-214D-106818077D96}"/>
              </a:ext>
            </a:extLst>
          </p:cNvPr>
          <p:cNvSpPr txBox="1"/>
          <p:nvPr/>
        </p:nvSpPr>
        <p:spPr>
          <a:xfrm>
            <a:off x="-98366" y="468215"/>
            <a:ext cx="4492580" cy="461665"/>
          </a:xfrm>
          <a:prstGeom prst="rect">
            <a:avLst/>
          </a:prstGeom>
          <a:noFill/>
        </p:spPr>
        <p:txBody>
          <a:bodyPr wrap="square">
            <a:spAutoFit/>
          </a:bodyPr>
          <a:lstStyle/>
          <a:p>
            <a:pPr algn="ctr"/>
            <a:r>
              <a:rPr lang="fr-FR" sz="2400" b="1" dirty="0">
                <a:solidFill>
                  <a:srgbClr val="7030A0"/>
                </a:solidFill>
                <a:latin typeface="Calibri" panose="020F0502020204030204" pitchFamily="34" charset="0"/>
                <a:cs typeface="Calibri" panose="020F0502020204030204" pitchFamily="34" charset="0"/>
              </a:rPr>
              <a:t>Séance 1</a:t>
            </a:r>
            <a:r>
              <a:rPr lang="fr-FR" sz="2400" b="1" dirty="0">
                <a:solidFill>
                  <a:srgbClr val="FF0000"/>
                </a:solidFill>
                <a:latin typeface="Calibri" panose="020F0502020204030204" pitchFamily="34" charset="0"/>
                <a:cs typeface="Calibri" panose="020F0502020204030204" pitchFamily="34" charset="0"/>
              </a:rPr>
              <a:t> </a:t>
            </a:r>
            <a:r>
              <a:rPr lang="fr-FR" sz="2400" b="1" dirty="0">
                <a:solidFill>
                  <a:schemeClr val="bg2"/>
                </a:solidFill>
                <a:latin typeface="Calibri" panose="020F0502020204030204" pitchFamily="34" charset="0"/>
                <a:cs typeface="Calibri" panose="020F0502020204030204" pitchFamily="34" charset="0"/>
              </a:rPr>
              <a:t>-</a:t>
            </a:r>
            <a:r>
              <a:rPr lang="fr-FR" sz="2400" b="1" dirty="0">
                <a:solidFill>
                  <a:srgbClr val="FF0000"/>
                </a:solidFill>
                <a:latin typeface="Calibri" panose="020F0502020204030204" pitchFamily="34" charset="0"/>
                <a:cs typeface="Calibri" panose="020F0502020204030204" pitchFamily="34" charset="0"/>
              </a:rPr>
              <a:t> </a:t>
            </a:r>
            <a:r>
              <a:rPr lang="fr-FR" sz="2400" b="1" dirty="0">
                <a:latin typeface="Calibri" panose="020F0502020204030204" pitchFamily="34" charset="0"/>
                <a:cs typeface="Calibri" panose="020F0502020204030204" pitchFamily="34" charset="0"/>
              </a:rPr>
              <a:t>Entrée dans le thème</a:t>
            </a:r>
          </a:p>
        </p:txBody>
      </p:sp>
      <p:pic>
        <p:nvPicPr>
          <p:cNvPr id="6" name="Image 5">
            <a:extLst>
              <a:ext uri="{FF2B5EF4-FFF2-40B4-BE49-F238E27FC236}">
                <a16:creationId xmlns:a16="http://schemas.microsoft.com/office/drawing/2014/main" id="{B35C9479-010D-E318-D774-92F8B54065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3927" y="1601723"/>
            <a:ext cx="1408179" cy="1408179"/>
          </a:xfrm>
          <a:prstGeom prst="rect">
            <a:avLst/>
          </a:prstGeom>
        </p:spPr>
      </p:pic>
      <p:sp>
        <p:nvSpPr>
          <p:cNvPr id="12" name="ZoneTexte 11">
            <a:extLst>
              <a:ext uri="{FF2B5EF4-FFF2-40B4-BE49-F238E27FC236}">
                <a16:creationId xmlns:a16="http://schemas.microsoft.com/office/drawing/2014/main" id="{9DD29F6E-BF64-697B-2F95-D64FD9092D02}"/>
              </a:ext>
            </a:extLst>
          </p:cNvPr>
          <p:cNvSpPr txBox="1"/>
          <p:nvPr/>
        </p:nvSpPr>
        <p:spPr>
          <a:xfrm>
            <a:off x="3473240" y="1669612"/>
            <a:ext cx="5948751" cy="1477328"/>
          </a:xfrm>
          <a:prstGeom prst="rect">
            <a:avLst/>
          </a:prstGeom>
          <a:noFill/>
        </p:spPr>
        <p:txBody>
          <a:bodyPr wrap="square" rtlCol="0">
            <a:spAutoFit/>
          </a:bodyPr>
          <a:lstStyle/>
          <a:p>
            <a:r>
              <a:rPr lang="fr-FR" sz="3000" dirty="0">
                <a:solidFill>
                  <a:srgbClr val="FFFF00"/>
                </a:solidFill>
                <a:latin typeface="Calibri" panose="020F0502020204030204" pitchFamily="34" charset="0"/>
                <a:cs typeface="Calibri" panose="020F0502020204030204" pitchFamily="34" charset="0"/>
              </a:rPr>
              <a:t>« La technique progresse pour gagner du temps, mais elle ne sait pas quoi faire du temps gagné. »</a:t>
            </a:r>
          </a:p>
        </p:txBody>
      </p:sp>
      <p:sp>
        <p:nvSpPr>
          <p:cNvPr id="17" name="ZoneTexte 16">
            <a:extLst>
              <a:ext uri="{FF2B5EF4-FFF2-40B4-BE49-F238E27FC236}">
                <a16:creationId xmlns:a16="http://schemas.microsoft.com/office/drawing/2014/main" id="{FEE99B9C-5435-F9AD-16EC-377E8EB6D7C0}"/>
              </a:ext>
            </a:extLst>
          </p:cNvPr>
          <p:cNvSpPr txBox="1"/>
          <p:nvPr/>
        </p:nvSpPr>
        <p:spPr>
          <a:xfrm>
            <a:off x="169297" y="1100643"/>
            <a:ext cx="1691489" cy="369332"/>
          </a:xfrm>
          <a:prstGeom prst="rect">
            <a:avLst/>
          </a:prstGeom>
          <a:noFill/>
        </p:spPr>
        <p:txBody>
          <a:bodyPr wrap="none" rtlCol="0">
            <a:spAutoFit/>
          </a:bodyPr>
          <a:lstStyle/>
          <a:p>
            <a:r>
              <a:rPr lang="fr-FR" b="1" dirty="0">
                <a:solidFill>
                  <a:srgbClr val="FF0000"/>
                </a:solidFill>
              </a:rPr>
              <a:t>DOCUMENT 2</a:t>
            </a:r>
          </a:p>
        </p:txBody>
      </p:sp>
      <p:sp>
        <p:nvSpPr>
          <p:cNvPr id="20" name="ZoneTexte 19">
            <a:extLst>
              <a:ext uri="{FF2B5EF4-FFF2-40B4-BE49-F238E27FC236}">
                <a16:creationId xmlns:a16="http://schemas.microsoft.com/office/drawing/2014/main" id="{395CF466-5511-0915-DCF7-4F833072CA29}"/>
              </a:ext>
            </a:extLst>
          </p:cNvPr>
          <p:cNvSpPr txBox="1"/>
          <p:nvPr/>
        </p:nvSpPr>
        <p:spPr>
          <a:xfrm>
            <a:off x="169296" y="2991120"/>
            <a:ext cx="2894691" cy="1461939"/>
          </a:xfrm>
          <a:prstGeom prst="rect">
            <a:avLst/>
          </a:prstGeom>
          <a:noFill/>
        </p:spPr>
        <p:txBody>
          <a:bodyPr wrap="square" rtlCol="0">
            <a:spAutoFit/>
          </a:bodyPr>
          <a:lstStyle/>
          <a:p>
            <a:pPr algn="ctr">
              <a:spcAft>
                <a:spcPts val="600"/>
              </a:spcAft>
            </a:pPr>
            <a:r>
              <a:rPr lang="fr-FR" sz="2400" b="1" dirty="0">
                <a:solidFill>
                  <a:srgbClr val="7030A0"/>
                </a:solidFill>
                <a:latin typeface="Calibri" panose="020F0502020204030204" pitchFamily="34" charset="0"/>
                <a:cs typeface="Calibri" panose="020F0502020204030204" pitchFamily="34" charset="0"/>
              </a:rPr>
              <a:t>Jacques ELLUL,</a:t>
            </a:r>
          </a:p>
          <a:p>
            <a:pPr algn="ctr">
              <a:spcAft>
                <a:spcPts val="1200"/>
              </a:spcAft>
            </a:pPr>
            <a:r>
              <a:rPr lang="fr-FR" sz="1400" dirty="0"/>
              <a:t>(1912 – 1994)</a:t>
            </a:r>
          </a:p>
          <a:p>
            <a:pPr algn="ctr">
              <a:spcAft>
                <a:spcPts val="600"/>
              </a:spcAft>
            </a:pPr>
            <a:r>
              <a:rPr lang="fr-FR" b="1" dirty="0">
                <a:solidFill>
                  <a:srgbClr val="FF0000"/>
                </a:solidFill>
              </a:rPr>
              <a:t>Philosophe, Sociologue, Résistant, Théologien</a:t>
            </a:r>
          </a:p>
        </p:txBody>
      </p:sp>
      <p:sp>
        <p:nvSpPr>
          <p:cNvPr id="24" name="ZoneTexte 23">
            <a:extLst>
              <a:ext uri="{FF2B5EF4-FFF2-40B4-BE49-F238E27FC236}">
                <a16:creationId xmlns:a16="http://schemas.microsoft.com/office/drawing/2014/main" id="{0D1B0679-601C-23F0-C044-707AC5DF79BE}"/>
              </a:ext>
            </a:extLst>
          </p:cNvPr>
          <p:cNvSpPr txBox="1"/>
          <p:nvPr/>
        </p:nvSpPr>
        <p:spPr>
          <a:xfrm>
            <a:off x="169296" y="4443854"/>
            <a:ext cx="2685149" cy="2292935"/>
          </a:xfrm>
          <a:prstGeom prst="rect">
            <a:avLst/>
          </a:prstGeom>
          <a:noFill/>
        </p:spPr>
        <p:txBody>
          <a:bodyPr wrap="square">
            <a:spAutoFit/>
          </a:bodyPr>
          <a:lstStyle/>
          <a:p>
            <a:pPr algn="just"/>
            <a:r>
              <a:rPr lang="fr-FR" sz="1300" i="1" dirty="0"/>
              <a:t>Penseur de la technique et de l'aliénation (perte de la liberté, des forces d’un individu), au XX</a:t>
            </a:r>
            <a:r>
              <a:rPr lang="fr-FR" sz="1300" i="1" baseline="30000" dirty="0"/>
              <a:t>e</a:t>
            </a:r>
            <a:r>
              <a:rPr lang="fr-FR" sz="1300" i="1" dirty="0"/>
              <a:t> siècle. Sa devise était « exister, c’est résister »,  résister « à la sollicitation du milieu social », aux conformismes </a:t>
            </a:r>
            <a:r>
              <a:rPr lang="fr-FR" sz="1200" i="1" dirty="0"/>
              <a:t>(accord avec ce qui est attendu d'un individu dans une situation donnée)</a:t>
            </a:r>
            <a:r>
              <a:rPr lang="fr-FR" sz="1300" i="1" dirty="0"/>
              <a:t> et aux lieux communs </a:t>
            </a:r>
            <a:r>
              <a:rPr lang="fr-FR" sz="1200" i="1" dirty="0"/>
              <a:t>(banalités)</a:t>
            </a:r>
            <a:r>
              <a:rPr lang="fr-FR" sz="1300" i="1" dirty="0"/>
              <a:t>.</a:t>
            </a:r>
          </a:p>
        </p:txBody>
      </p:sp>
      <p:pic>
        <p:nvPicPr>
          <p:cNvPr id="3" name="Image 2">
            <a:hlinkClick r:id="rId6"/>
            <a:extLst>
              <a:ext uri="{FF2B5EF4-FFF2-40B4-BE49-F238E27FC236}">
                <a16:creationId xmlns:a16="http://schemas.microsoft.com/office/drawing/2014/main" id="{A532A2E2-7C1B-8460-9367-E50BBE2462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6471" y="2325561"/>
            <a:ext cx="501812" cy="501812"/>
          </a:xfrm>
          <a:prstGeom prst="rect">
            <a:avLst/>
          </a:prstGeom>
        </p:spPr>
      </p:pic>
      <p:pic>
        <p:nvPicPr>
          <p:cNvPr id="10" name="Image 9">
            <a:extLst>
              <a:ext uri="{FF2B5EF4-FFF2-40B4-BE49-F238E27FC236}">
                <a16:creationId xmlns:a16="http://schemas.microsoft.com/office/drawing/2014/main" id="{BE88B539-5019-E6D4-450E-1E314E1258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1243" y="1368273"/>
            <a:ext cx="2161324" cy="2107864"/>
          </a:xfrm>
          <a:prstGeom prst="rect">
            <a:avLst/>
          </a:prstGeom>
        </p:spPr>
      </p:pic>
      <p:sp>
        <p:nvSpPr>
          <p:cNvPr id="21" name="ZoneTexte 20">
            <a:extLst>
              <a:ext uri="{FF2B5EF4-FFF2-40B4-BE49-F238E27FC236}">
                <a16:creationId xmlns:a16="http://schemas.microsoft.com/office/drawing/2014/main" id="{29865C76-D88A-3D4A-DBAA-B35CB9A398A5}"/>
              </a:ext>
            </a:extLst>
          </p:cNvPr>
          <p:cNvSpPr txBox="1"/>
          <p:nvPr/>
        </p:nvSpPr>
        <p:spPr>
          <a:xfrm>
            <a:off x="3484381" y="3789717"/>
            <a:ext cx="4754097" cy="707886"/>
          </a:xfrm>
          <a:prstGeom prst="rect">
            <a:avLst/>
          </a:prstGeom>
          <a:noFill/>
        </p:spPr>
        <p:txBody>
          <a:bodyPr wrap="square" rtlCol="0">
            <a:spAutoFit/>
          </a:bodyPr>
          <a:lstStyle/>
          <a:p>
            <a:r>
              <a:rPr lang="fr-FR" sz="2200" b="1" dirty="0">
                <a:solidFill>
                  <a:schemeClr val="bg1"/>
                </a:solidFill>
                <a:latin typeface="Calibri" panose="020F0502020204030204" pitchFamily="34" charset="0"/>
                <a:cs typeface="Calibri" panose="020F0502020204030204" pitchFamily="34" charset="0"/>
              </a:rPr>
              <a:t>2 )</a:t>
            </a:r>
            <a:r>
              <a:rPr lang="fr-FR" sz="2200" b="1" dirty="0">
                <a:latin typeface="Calibri" panose="020F0502020204030204" pitchFamily="34" charset="0"/>
                <a:cs typeface="Calibri" panose="020F0502020204030204" pitchFamily="34" charset="0"/>
              </a:rPr>
              <a:t> </a:t>
            </a:r>
            <a:r>
              <a:rPr lang="fr-FR" sz="2200" b="1" dirty="0">
                <a:solidFill>
                  <a:srgbClr val="FF0000"/>
                </a:solidFill>
                <a:latin typeface="Calibri" panose="020F0502020204030204" pitchFamily="34" charset="0"/>
                <a:cs typeface="Calibri" panose="020F0502020204030204" pitchFamily="34" charset="0"/>
              </a:rPr>
              <a:t>DOC 2 </a:t>
            </a:r>
            <a:r>
              <a:rPr lang="fr-FR" dirty="0">
                <a:latin typeface="Calibri" panose="020F0502020204030204" pitchFamily="34" charset="0"/>
                <a:cs typeface="Calibri" panose="020F0502020204030204" pitchFamily="34" charset="0"/>
              </a:rPr>
              <a:t>Qu’est-ce que </a:t>
            </a:r>
            <a:r>
              <a:rPr lang="fr-FR" b="1" dirty="0">
                <a:latin typeface="Calibri" panose="020F0502020204030204" pitchFamily="34" charset="0"/>
                <a:cs typeface="Calibri" panose="020F0502020204030204" pitchFamily="34" charset="0"/>
              </a:rPr>
              <a:t>gagner du temps</a:t>
            </a:r>
            <a:r>
              <a:rPr lang="fr-FR" dirty="0">
                <a:latin typeface="Calibri" panose="020F0502020204030204" pitchFamily="34" charset="0"/>
                <a:cs typeface="Calibri" panose="020F0502020204030204" pitchFamily="34" charset="0"/>
              </a:rPr>
              <a:t> et qu’est-ce que cela peut bien vouloir dire ?</a:t>
            </a:r>
          </a:p>
        </p:txBody>
      </p:sp>
      <p:sp>
        <p:nvSpPr>
          <p:cNvPr id="22" name="ZoneTexte 21">
            <a:extLst>
              <a:ext uri="{FF2B5EF4-FFF2-40B4-BE49-F238E27FC236}">
                <a16:creationId xmlns:a16="http://schemas.microsoft.com/office/drawing/2014/main" id="{28232C51-A0A6-B771-F8BE-7AC5A0C026F3}"/>
              </a:ext>
            </a:extLst>
          </p:cNvPr>
          <p:cNvSpPr txBox="1"/>
          <p:nvPr/>
        </p:nvSpPr>
        <p:spPr>
          <a:xfrm>
            <a:off x="3484381" y="4497603"/>
            <a:ext cx="6346862" cy="2031325"/>
          </a:xfrm>
          <a:prstGeom prst="rect">
            <a:avLst/>
          </a:prstGeom>
          <a:noFill/>
        </p:spPr>
        <p:txBody>
          <a:bodyPr wrap="square" rtlCol="0">
            <a:spAutoFit/>
          </a:bodyPr>
          <a:lstStyle/>
          <a:p>
            <a:r>
              <a:rPr lang="fr-FR" b="1" dirty="0">
                <a:solidFill>
                  <a:srgbClr val="002060"/>
                </a:solidFill>
                <a:latin typeface="Calibri" panose="020F0502020204030204" pitchFamily="34" charset="0"/>
                <a:cs typeface="Calibri" panose="020F0502020204030204" pitchFamily="34" charset="0"/>
              </a:rPr>
              <a:t>« Gagner du temps »</a:t>
            </a:r>
            <a:r>
              <a:rPr lang="fr-FR" dirty="0">
                <a:solidFill>
                  <a:srgbClr val="002060"/>
                </a:solidFill>
                <a:latin typeface="Calibri" panose="020F0502020204030204" pitchFamily="34" charset="0"/>
                <a:cs typeface="Calibri" panose="020F0502020204030204" pitchFamily="34" charset="0"/>
              </a:rPr>
              <a:t> est un concept de la </a:t>
            </a:r>
            <a:r>
              <a:rPr lang="fr-FR" b="1" dirty="0">
                <a:solidFill>
                  <a:srgbClr val="002060"/>
                </a:solidFill>
                <a:latin typeface="Calibri" panose="020F0502020204030204" pitchFamily="34" charset="0"/>
                <a:cs typeface="Calibri" panose="020F0502020204030204" pitchFamily="34" charset="0"/>
              </a:rPr>
              <a:t>vie moderne</a:t>
            </a:r>
            <a:r>
              <a:rPr lang="fr-FR" dirty="0">
                <a:solidFill>
                  <a:srgbClr val="002060"/>
                </a:solidFill>
                <a:latin typeface="Calibri" panose="020F0502020204030204" pitchFamily="34" charset="0"/>
                <a:cs typeface="Calibri" panose="020F0502020204030204" pitchFamily="34" charset="0"/>
              </a:rPr>
              <a:t>.</a:t>
            </a:r>
          </a:p>
          <a:p>
            <a:r>
              <a:rPr lang="fr-FR" dirty="0">
                <a:solidFill>
                  <a:srgbClr val="002060"/>
                </a:solidFill>
                <a:latin typeface="Calibri" panose="020F0502020204030204" pitchFamily="34" charset="0"/>
                <a:cs typeface="Calibri" panose="020F0502020204030204" pitchFamily="34" charset="0"/>
              </a:rPr>
              <a:t>Cela peut signifier consacrer moins de temps à des </a:t>
            </a:r>
            <a:r>
              <a:rPr lang="fr-FR" b="1" dirty="0">
                <a:solidFill>
                  <a:srgbClr val="002060"/>
                </a:solidFill>
                <a:latin typeface="Calibri" panose="020F0502020204030204" pitchFamily="34" charset="0"/>
                <a:cs typeface="Calibri" panose="020F0502020204030204" pitchFamily="34" charset="0"/>
              </a:rPr>
              <a:t>choses rébarbatives</a:t>
            </a:r>
            <a:r>
              <a:rPr lang="fr-FR" dirty="0">
                <a:solidFill>
                  <a:srgbClr val="002060"/>
                </a:solidFill>
                <a:latin typeface="Calibri" panose="020F0502020204030204" pitchFamily="34" charset="0"/>
                <a:cs typeface="Calibri" panose="020F0502020204030204" pitchFamily="34" charset="0"/>
              </a:rPr>
              <a:t> (difficiles, répétitives, ennuyeuses) pour employer le temps économisé à autre chose. Mais </a:t>
            </a:r>
            <a:r>
              <a:rPr lang="fr-FR" b="1" dirty="0">
                <a:solidFill>
                  <a:srgbClr val="002060"/>
                </a:solidFill>
                <a:latin typeface="Calibri" panose="020F0502020204030204" pitchFamily="34" charset="0"/>
                <a:cs typeface="Calibri" panose="020F0502020204030204" pitchFamily="34" charset="0"/>
              </a:rPr>
              <a:t>gagner du temps est seulement un moyen, pas un objectif</a:t>
            </a:r>
            <a:r>
              <a:rPr lang="fr-FR" dirty="0">
                <a:solidFill>
                  <a:srgbClr val="002060"/>
                </a:solidFill>
                <a:latin typeface="Calibri" panose="020F0502020204030204" pitchFamily="34" charset="0"/>
                <a:cs typeface="Calibri" panose="020F0502020204030204" pitchFamily="34" charset="0"/>
              </a:rPr>
              <a:t> :  encore faut-il vraiment employer ce « temps en plus » pour en </a:t>
            </a:r>
            <a:r>
              <a:rPr lang="fr-FR" b="1" dirty="0">
                <a:solidFill>
                  <a:srgbClr val="002060"/>
                </a:solidFill>
                <a:latin typeface="Calibri" panose="020F0502020204030204" pitchFamily="34" charset="0"/>
                <a:cs typeface="Calibri" panose="020F0502020204030204" pitchFamily="34" charset="0"/>
              </a:rPr>
              <a:t>faire des choses utiles pour soi ou pour la société</a:t>
            </a:r>
            <a:r>
              <a:rPr lang="fr-FR" dirty="0">
                <a:solidFill>
                  <a:srgbClr val="002060"/>
                </a:solidFill>
                <a:latin typeface="Calibri" panose="020F0502020204030204" pitchFamily="34" charset="0"/>
                <a:cs typeface="Calibri" panose="020F0502020204030204" pitchFamily="34" charset="0"/>
              </a:rPr>
              <a:t>.</a:t>
            </a:r>
          </a:p>
        </p:txBody>
      </p:sp>
      <p:grpSp>
        <p:nvGrpSpPr>
          <p:cNvPr id="27" name="Groupe 26">
            <a:extLst>
              <a:ext uri="{FF2B5EF4-FFF2-40B4-BE49-F238E27FC236}">
                <a16:creationId xmlns:a16="http://schemas.microsoft.com/office/drawing/2014/main" id="{73C03667-23DC-3E1E-4AF3-BF1A26D637FE}"/>
              </a:ext>
            </a:extLst>
          </p:cNvPr>
          <p:cNvGrpSpPr/>
          <p:nvPr/>
        </p:nvGrpSpPr>
        <p:grpSpPr>
          <a:xfrm>
            <a:off x="65356" y="1421008"/>
            <a:ext cx="924229" cy="898269"/>
            <a:chOff x="2825609" y="5869382"/>
            <a:chExt cx="924229" cy="898269"/>
          </a:xfrm>
        </p:grpSpPr>
        <p:pic>
          <p:nvPicPr>
            <p:cNvPr id="25" name="Image 24">
              <a:hlinkClick r:id="rId9"/>
              <a:extLst>
                <a:ext uri="{FF2B5EF4-FFF2-40B4-BE49-F238E27FC236}">
                  <a16:creationId xmlns:a16="http://schemas.microsoft.com/office/drawing/2014/main" id="{834BA943-0D25-99E2-FACE-DB2C814942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5609" y="5869382"/>
              <a:ext cx="898269" cy="898269"/>
            </a:xfrm>
            <a:prstGeom prst="rect">
              <a:avLst/>
            </a:prstGeom>
          </p:spPr>
        </p:pic>
        <p:sp>
          <p:nvSpPr>
            <p:cNvPr id="26" name="ZoneTexte 25">
              <a:extLst>
                <a:ext uri="{FF2B5EF4-FFF2-40B4-BE49-F238E27FC236}">
                  <a16:creationId xmlns:a16="http://schemas.microsoft.com/office/drawing/2014/main" id="{60684113-CF58-1CF9-B492-ACB56A624108}"/>
                </a:ext>
              </a:extLst>
            </p:cNvPr>
            <p:cNvSpPr txBox="1"/>
            <p:nvPr/>
          </p:nvSpPr>
          <p:spPr>
            <a:xfrm rot="1302336">
              <a:off x="3218923" y="6286797"/>
              <a:ext cx="530915" cy="276999"/>
            </a:xfrm>
            <a:prstGeom prst="rect">
              <a:avLst/>
            </a:prstGeom>
            <a:noFill/>
          </p:spPr>
          <p:txBody>
            <a:bodyPr wrap="none" rtlCol="0">
              <a:spAutoFit/>
            </a:bodyPr>
            <a:lstStyle/>
            <a:p>
              <a:r>
                <a:rPr lang="fr-FR" sz="1200" b="1" dirty="0">
                  <a:solidFill>
                    <a:srgbClr val="FF0000"/>
                  </a:solidFill>
                </a:rPr>
                <a:t>2001</a:t>
              </a:r>
            </a:p>
          </p:txBody>
        </p:sp>
      </p:grpSp>
      <p:grpSp>
        <p:nvGrpSpPr>
          <p:cNvPr id="28" name="Groupe 27">
            <a:extLst>
              <a:ext uri="{FF2B5EF4-FFF2-40B4-BE49-F238E27FC236}">
                <a16:creationId xmlns:a16="http://schemas.microsoft.com/office/drawing/2014/main" id="{0D58F329-4E18-36B3-F52B-402F94177B4A}"/>
              </a:ext>
            </a:extLst>
          </p:cNvPr>
          <p:cNvGrpSpPr/>
          <p:nvPr/>
        </p:nvGrpSpPr>
        <p:grpSpPr>
          <a:xfrm>
            <a:off x="10224094" y="732089"/>
            <a:ext cx="992577" cy="496693"/>
            <a:chOff x="5420375" y="-32725"/>
            <a:chExt cx="992577" cy="496693"/>
          </a:xfrm>
        </p:grpSpPr>
        <p:pic>
          <p:nvPicPr>
            <p:cNvPr id="29" name="Image 28">
              <a:hlinkClick r:id="rId11" action="ppaction://hlinksldjump"/>
              <a:extLst>
                <a:ext uri="{FF2B5EF4-FFF2-40B4-BE49-F238E27FC236}">
                  <a16:creationId xmlns:a16="http://schemas.microsoft.com/office/drawing/2014/main" id="{26ECF5A5-A59B-1911-F569-84D84A453B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30" name="ZoneTexte 29">
              <a:extLst>
                <a:ext uri="{FF2B5EF4-FFF2-40B4-BE49-F238E27FC236}">
                  <a16:creationId xmlns:a16="http://schemas.microsoft.com/office/drawing/2014/main" id="{5778B0C6-3559-562A-BBD2-9B4682B94C41}"/>
                </a:ext>
              </a:extLst>
            </p:cNvPr>
            <p:cNvSpPr txBox="1"/>
            <p:nvPr/>
          </p:nvSpPr>
          <p:spPr>
            <a:xfrm>
              <a:off x="5647938" y="-21678"/>
              <a:ext cx="765014" cy="48564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Synthèse des citations</a:t>
              </a:r>
            </a:p>
          </p:txBody>
        </p:sp>
        <p:pic>
          <p:nvPicPr>
            <p:cNvPr id="31" name="Image 30">
              <a:hlinkClick r:id="rId11" action="ppaction://hlinksldjump"/>
              <a:extLst>
                <a:ext uri="{FF2B5EF4-FFF2-40B4-BE49-F238E27FC236}">
                  <a16:creationId xmlns:a16="http://schemas.microsoft.com/office/drawing/2014/main" id="{5C6E9619-AB52-D5CA-578C-AAB928CD75B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Tree>
    <p:extLst>
      <p:ext uri="{BB962C8B-B14F-4D97-AF65-F5344CB8AC3E}">
        <p14:creationId xmlns:p14="http://schemas.microsoft.com/office/powerpoint/2010/main" val="140077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580">
                                          <p:stCondLst>
                                            <p:cond delay="0"/>
                                          </p:stCondLst>
                                        </p:cTn>
                                        <p:tgtEl>
                                          <p:spTgt spid="24"/>
                                        </p:tgtEl>
                                      </p:cBhvr>
                                    </p:animEffect>
                                    <p:anim calcmode="lin" valueType="num">
                                      <p:cBhvr>
                                        <p:cTn id="5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56" dur="26">
                                          <p:stCondLst>
                                            <p:cond delay="650"/>
                                          </p:stCondLst>
                                        </p:cTn>
                                        <p:tgtEl>
                                          <p:spTgt spid="24"/>
                                        </p:tgtEl>
                                      </p:cBhvr>
                                      <p:to x="100000" y="60000"/>
                                    </p:animScale>
                                    <p:animScale>
                                      <p:cBhvr>
                                        <p:cTn id="57" dur="166" decel="50000">
                                          <p:stCondLst>
                                            <p:cond delay="676"/>
                                          </p:stCondLst>
                                        </p:cTn>
                                        <p:tgtEl>
                                          <p:spTgt spid="24"/>
                                        </p:tgtEl>
                                      </p:cBhvr>
                                      <p:to x="100000" y="100000"/>
                                    </p:animScale>
                                    <p:animScale>
                                      <p:cBhvr>
                                        <p:cTn id="58" dur="26">
                                          <p:stCondLst>
                                            <p:cond delay="1312"/>
                                          </p:stCondLst>
                                        </p:cTn>
                                        <p:tgtEl>
                                          <p:spTgt spid="24"/>
                                        </p:tgtEl>
                                      </p:cBhvr>
                                      <p:to x="100000" y="80000"/>
                                    </p:animScale>
                                    <p:animScale>
                                      <p:cBhvr>
                                        <p:cTn id="59" dur="166" decel="50000">
                                          <p:stCondLst>
                                            <p:cond delay="1338"/>
                                          </p:stCondLst>
                                        </p:cTn>
                                        <p:tgtEl>
                                          <p:spTgt spid="24"/>
                                        </p:tgtEl>
                                      </p:cBhvr>
                                      <p:to x="100000" y="100000"/>
                                    </p:animScale>
                                    <p:animScale>
                                      <p:cBhvr>
                                        <p:cTn id="60" dur="26">
                                          <p:stCondLst>
                                            <p:cond delay="1642"/>
                                          </p:stCondLst>
                                        </p:cTn>
                                        <p:tgtEl>
                                          <p:spTgt spid="24"/>
                                        </p:tgtEl>
                                      </p:cBhvr>
                                      <p:to x="100000" y="90000"/>
                                    </p:animScale>
                                    <p:animScale>
                                      <p:cBhvr>
                                        <p:cTn id="61" dur="166" decel="50000">
                                          <p:stCondLst>
                                            <p:cond delay="1668"/>
                                          </p:stCondLst>
                                        </p:cTn>
                                        <p:tgtEl>
                                          <p:spTgt spid="24"/>
                                        </p:tgtEl>
                                      </p:cBhvr>
                                      <p:to x="100000" y="100000"/>
                                    </p:animScale>
                                    <p:animScale>
                                      <p:cBhvr>
                                        <p:cTn id="62" dur="26">
                                          <p:stCondLst>
                                            <p:cond delay="1808"/>
                                          </p:stCondLst>
                                        </p:cTn>
                                        <p:tgtEl>
                                          <p:spTgt spid="24"/>
                                        </p:tgtEl>
                                      </p:cBhvr>
                                      <p:to x="100000" y="95000"/>
                                    </p:animScale>
                                    <p:animScale>
                                      <p:cBhvr>
                                        <p:cTn id="63" dur="166" decel="50000">
                                          <p:stCondLst>
                                            <p:cond delay="1834"/>
                                          </p:stCondLst>
                                        </p:cTn>
                                        <p:tgtEl>
                                          <p:spTgt spid="24"/>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par>
                                <p:cTn id="69" presetID="10" presetClass="entr" presetSubtype="0"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7" grpId="0"/>
      <p:bldP spid="20" grpId="0"/>
      <p:bldP spid="24" grpId="0"/>
      <p:bldP spid="21"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D2198D0-3079-427B-2AC7-D2E6CAD7F6CB}"/>
              </a:ext>
            </a:extLst>
          </p:cNvPr>
          <p:cNvSpPr txBox="1"/>
          <p:nvPr/>
        </p:nvSpPr>
        <p:spPr>
          <a:xfrm>
            <a:off x="97291" y="2382653"/>
            <a:ext cx="1559336" cy="523220"/>
          </a:xfrm>
          <a:prstGeom prst="rect">
            <a:avLst/>
          </a:prstGeom>
          <a:noFill/>
        </p:spPr>
        <p:txBody>
          <a:bodyPr wrap="square">
            <a:spAutoFit/>
          </a:bodyPr>
          <a:lstStyle/>
          <a:p>
            <a:pPr algn="ctr"/>
            <a:r>
              <a:rPr lang="fr-FR" sz="1400" b="1" dirty="0"/>
              <a:t>Pawel KUCZYŃSKI</a:t>
            </a:r>
          </a:p>
        </p:txBody>
      </p:sp>
      <p:pic>
        <p:nvPicPr>
          <p:cNvPr id="5" name="Image 4">
            <a:extLst>
              <a:ext uri="{FF2B5EF4-FFF2-40B4-BE49-F238E27FC236}">
                <a16:creationId xmlns:a16="http://schemas.microsoft.com/office/drawing/2014/main" id="{4AB5EC0F-28DA-1496-346A-7BA63D91C7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2870" y="896222"/>
            <a:ext cx="1408179" cy="1408179"/>
          </a:xfrm>
          <a:prstGeom prst="rect">
            <a:avLst/>
          </a:prstGeom>
        </p:spPr>
      </p:pic>
      <p:sp>
        <p:nvSpPr>
          <p:cNvPr id="6" name="ZoneTexte 5">
            <a:extLst>
              <a:ext uri="{FF2B5EF4-FFF2-40B4-BE49-F238E27FC236}">
                <a16:creationId xmlns:a16="http://schemas.microsoft.com/office/drawing/2014/main" id="{9A0D7295-3283-899C-11DE-D33987F1D919}"/>
              </a:ext>
            </a:extLst>
          </p:cNvPr>
          <p:cNvSpPr txBox="1"/>
          <p:nvPr/>
        </p:nvSpPr>
        <p:spPr>
          <a:xfrm>
            <a:off x="374651" y="3078187"/>
            <a:ext cx="974947"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(1976-?)</a:t>
            </a:r>
          </a:p>
        </p:txBody>
      </p:sp>
      <p:pic>
        <p:nvPicPr>
          <p:cNvPr id="7" name="Image 6">
            <a:extLst>
              <a:ext uri="{FF2B5EF4-FFF2-40B4-BE49-F238E27FC236}">
                <a16:creationId xmlns:a16="http://schemas.microsoft.com/office/drawing/2014/main" id="{7027C635-90BE-663D-FEC6-FF6A507BC9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3250" y="3499130"/>
            <a:ext cx="607418" cy="380923"/>
          </a:xfrm>
          <a:prstGeom prst="rect">
            <a:avLst/>
          </a:prstGeom>
        </p:spPr>
      </p:pic>
      <p:sp>
        <p:nvSpPr>
          <p:cNvPr id="8" name="ZoneTexte 7">
            <a:extLst>
              <a:ext uri="{FF2B5EF4-FFF2-40B4-BE49-F238E27FC236}">
                <a16:creationId xmlns:a16="http://schemas.microsoft.com/office/drawing/2014/main" id="{CB97539F-1C79-8960-CE72-A4200D690D0C}"/>
              </a:ext>
            </a:extLst>
          </p:cNvPr>
          <p:cNvSpPr txBox="1"/>
          <p:nvPr/>
        </p:nvSpPr>
        <p:spPr>
          <a:xfrm>
            <a:off x="97291" y="4351194"/>
            <a:ext cx="1559336" cy="307777"/>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Artiste graphique</a:t>
            </a:r>
          </a:p>
        </p:txBody>
      </p:sp>
      <p:sp>
        <p:nvSpPr>
          <p:cNvPr id="9" name="ZoneTexte 8">
            <a:extLst>
              <a:ext uri="{FF2B5EF4-FFF2-40B4-BE49-F238E27FC236}">
                <a16:creationId xmlns:a16="http://schemas.microsoft.com/office/drawing/2014/main" id="{9FFC044E-FC03-F831-4D37-24CBB69C5C93}"/>
              </a:ext>
            </a:extLst>
          </p:cNvPr>
          <p:cNvSpPr txBox="1"/>
          <p:nvPr/>
        </p:nvSpPr>
        <p:spPr>
          <a:xfrm>
            <a:off x="172869" y="3931664"/>
            <a:ext cx="1408179" cy="307777"/>
          </a:xfrm>
          <a:prstGeom prst="rect">
            <a:avLst/>
          </a:prstGeom>
          <a:noFill/>
        </p:spPr>
        <p:txBody>
          <a:bodyPr wrap="square">
            <a:spAutoFit/>
          </a:bodyPr>
          <a:lstStyle/>
          <a:p>
            <a:pPr algn="ctr"/>
            <a:r>
              <a:rPr lang="fr-FR" sz="1400" b="1" dirty="0"/>
              <a:t>Polonais</a:t>
            </a:r>
          </a:p>
        </p:txBody>
      </p:sp>
      <p:pic>
        <p:nvPicPr>
          <p:cNvPr id="10" name="Image 9">
            <a:hlinkClick r:id="rId4" action="ppaction://hlinksldjump"/>
            <a:extLst>
              <a:ext uri="{FF2B5EF4-FFF2-40B4-BE49-F238E27FC236}">
                <a16:creationId xmlns:a16="http://schemas.microsoft.com/office/drawing/2014/main" id="{16FC6D31-EDC7-BF6E-7D98-6BF559EFAC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11" name="ZoneTexte 10">
            <a:extLst>
              <a:ext uri="{FF2B5EF4-FFF2-40B4-BE49-F238E27FC236}">
                <a16:creationId xmlns:a16="http://schemas.microsoft.com/office/drawing/2014/main" id="{4C006097-FE33-E90D-A9D0-538700ED1441}"/>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12" name="ZoneTexte 11">
            <a:extLst>
              <a:ext uri="{FF2B5EF4-FFF2-40B4-BE49-F238E27FC236}">
                <a16:creationId xmlns:a16="http://schemas.microsoft.com/office/drawing/2014/main" id="{BBEB57DA-6D6E-BB5C-5CD9-44979A9563E9}"/>
              </a:ext>
            </a:extLst>
          </p:cNvPr>
          <p:cNvSpPr txBox="1"/>
          <p:nvPr/>
        </p:nvSpPr>
        <p:spPr>
          <a:xfrm>
            <a:off x="76942" y="383566"/>
            <a:ext cx="4139951"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4</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Filer le temps car le temps file</a:t>
            </a:r>
          </a:p>
        </p:txBody>
      </p:sp>
      <p:sp>
        <p:nvSpPr>
          <p:cNvPr id="14" name="ZoneTexte 13">
            <a:extLst>
              <a:ext uri="{FF2B5EF4-FFF2-40B4-BE49-F238E27FC236}">
                <a16:creationId xmlns:a16="http://schemas.microsoft.com/office/drawing/2014/main" id="{50FD5A13-56FD-4944-A519-E24CAD30A3E8}"/>
              </a:ext>
            </a:extLst>
          </p:cNvPr>
          <p:cNvSpPr txBox="1"/>
          <p:nvPr/>
        </p:nvSpPr>
        <p:spPr>
          <a:xfrm>
            <a:off x="1710834" y="896222"/>
            <a:ext cx="1787669" cy="369332"/>
          </a:xfrm>
          <a:prstGeom prst="rect">
            <a:avLst/>
          </a:prstGeom>
          <a:noFill/>
        </p:spPr>
        <p:txBody>
          <a:bodyPr wrap="none" rtlCol="0">
            <a:spAutoFit/>
          </a:bodyPr>
          <a:lstStyle/>
          <a:p>
            <a:r>
              <a:rPr lang="fr-FR" b="1" dirty="0">
                <a:solidFill>
                  <a:srgbClr val="FF0000"/>
                </a:solidFill>
              </a:rPr>
              <a:t>DOCUMENT 19</a:t>
            </a:r>
          </a:p>
        </p:txBody>
      </p:sp>
      <p:sp>
        <p:nvSpPr>
          <p:cNvPr id="15" name="ZoneTexte 14">
            <a:extLst>
              <a:ext uri="{FF2B5EF4-FFF2-40B4-BE49-F238E27FC236}">
                <a16:creationId xmlns:a16="http://schemas.microsoft.com/office/drawing/2014/main" id="{88B909A3-8EDF-84C6-F3CD-4E468BB8D6BF}"/>
              </a:ext>
            </a:extLst>
          </p:cNvPr>
          <p:cNvSpPr txBox="1"/>
          <p:nvPr/>
        </p:nvSpPr>
        <p:spPr>
          <a:xfrm>
            <a:off x="3378585" y="850055"/>
            <a:ext cx="4835179"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Good Morning</a:t>
            </a:r>
            <a:endParaRPr lang="fr-FR" dirty="0">
              <a:solidFill>
                <a:schemeClr val="bg1"/>
              </a:solidFill>
            </a:endParaRPr>
          </a:p>
        </p:txBody>
      </p:sp>
      <p:pic>
        <p:nvPicPr>
          <p:cNvPr id="17" name="Image 16">
            <a:extLst>
              <a:ext uri="{FF2B5EF4-FFF2-40B4-BE49-F238E27FC236}">
                <a16:creationId xmlns:a16="http://schemas.microsoft.com/office/drawing/2014/main" id="{DF6B9AEB-B39F-3734-960F-A6F568F8199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17740" y="1283372"/>
            <a:ext cx="6396024" cy="5050168"/>
          </a:xfrm>
          <a:prstGeom prst="rect">
            <a:avLst/>
          </a:prstGeom>
        </p:spPr>
      </p:pic>
      <p:sp>
        <p:nvSpPr>
          <p:cNvPr id="19" name="ZoneTexte 18">
            <a:extLst>
              <a:ext uri="{FF2B5EF4-FFF2-40B4-BE49-F238E27FC236}">
                <a16:creationId xmlns:a16="http://schemas.microsoft.com/office/drawing/2014/main" id="{AE3F8B7B-3503-F7B5-F811-AFE7A6C55C57}"/>
              </a:ext>
            </a:extLst>
          </p:cNvPr>
          <p:cNvSpPr txBox="1"/>
          <p:nvPr/>
        </p:nvSpPr>
        <p:spPr>
          <a:xfrm>
            <a:off x="1817739" y="6306388"/>
            <a:ext cx="6396023" cy="292388"/>
          </a:xfrm>
          <a:prstGeom prst="rect">
            <a:avLst/>
          </a:prstGeom>
          <a:noFill/>
        </p:spPr>
        <p:txBody>
          <a:bodyPr wrap="square">
            <a:spAutoFit/>
          </a:bodyPr>
          <a:lstStyle/>
          <a:p>
            <a:pPr algn="r"/>
            <a:r>
              <a:rPr lang="fr-FR" sz="1300" dirty="0">
                <a:latin typeface="Calibri" panose="020F0502020204030204" pitchFamily="34" charset="0"/>
                <a:ea typeface="Calibri" panose="020F0502020204030204" pitchFamily="34" charset="0"/>
                <a:cs typeface="Times New Roman" panose="02020603050405020304" pitchFamily="18" charset="0"/>
              </a:rPr>
              <a:t>Pawel KUCZYŃSKI,  </a:t>
            </a:r>
            <a:r>
              <a:rPr lang="fr-FR" sz="1300" i="1" dirty="0">
                <a:latin typeface="Calibri" panose="020F0502020204030204" pitchFamily="34" charset="0"/>
                <a:ea typeface="Calibri" panose="020F0502020204030204" pitchFamily="34" charset="0"/>
                <a:cs typeface="Times New Roman" panose="02020603050405020304" pitchFamily="18" charset="0"/>
              </a:rPr>
              <a:t>Good Morning</a:t>
            </a:r>
            <a:r>
              <a:rPr lang="fr-FR" sz="1300" dirty="0">
                <a:latin typeface="Calibri" panose="020F0502020204030204" pitchFamily="34" charset="0"/>
                <a:ea typeface="Calibri" panose="020F0502020204030204" pitchFamily="34" charset="0"/>
                <a:cs typeface="Times New Roman" panose="02020603050405020304" pitchFamily="18" charset="0"/>
              </a:rPr>
              <a:t>, 2018.</a:t>
            </a:r>
            <a:endParaRPr lang="fr-FR" sz="1300" dirty="0"/>
          </a:p>
        </p:txBody>
      </p:sp>
      <p:sp>
        <p:nvSpPr>
          <p:cNvPr id="20" name="ZoneTexte 19">
            <a:extLst>
              <a:ext uri="{FF2B5EF4-FFF2-40B4-BE49-F238E27FC236}">
                <a16:creationId xmlns:a16="http://schemas.microsoft.com/office/drawing/2014/main" id="{46C75B79-EDE8-6EBC-9CBE-DE179061D755}"/>
              </a:ext>
            </a:extLst>
          </p:cNvPr>
          <p:cNvSpPr txBox="1"/>
          <p:nvPr/>
        </p:nvSpPr>
        <p:spPr>
          <a:xfrm>
            <a:off x="8213762" y="4633364"/>
            <a:ext cx="3978238"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42 )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19</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Le Baromètre numérique 2025 donne-t-il plus d’écho à cette œuvre ?</a:t>
            </a:r>
          </a:p>
        </p:txBody>
      </p:sp>
      <p:sp>
        <p:nvSpPr>
          <p:cNvPr id="21" name="ZoneTexte 20">
            <a:extLst>
              <a:ext uri="{FF2B5EF4-FFF2-40B4-BE49-F238E27FC236}">
                <a16:creationId xmlns:a16="http://schemas.microsoft.com/office/drawing/2014/main" id="{508358DD-8703-DA82-E0D4-218BA07CBABB}"/>
              </a:ext>
            </a:extLst>
          </p:cNvPr>
          <p:cNvSpPr txBox="1"/>
          <p:nvPr/>
        </p:nvSpPr>
        <p:spPr>
          <a:xfrm>
            <a:off x="8213761" y="5212995"/>
            <a:ext cx="3978239" cy="830997"/>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Les statistiques confirment bien le visuel : l’addiction aux écrans (65% des utilisateurs)  est bel et bien un phénomène de société.</a:t>
            </a:r>
          </a:p>
        </p:txBody>
      </p:sp>
      <p:pic>
        <p:nvPicPr>
          <p:cNvPr id="3" name="Image 2">
            <a:extLst>
              <a:ext uri="{FF2B5EF4-FFF2-40B4-BE49-F238E27FC236}">
                <a16:creationId xmlns:a16="http://schemas.microsoft.com/office/drawing/2014/main" id="{91CA71E9-8AFE-3EF1-4E15-A7B7B3E57E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0836" y="636698"/>
            <a:ext cx="2249428" cy="3602743"/>
          </a:xfrm>
          <a:prstGeom prst="rect">
            <a:avLst/>
          </a:prstGeom>
        </p:spPr>
      </p:pic>
    </p:spTree>
    <p:extLst>
      <p:ext uri="{BB962C8B-B14F-4D97-AF65-F5344CB8AC3E}">
        <p14:creationId xmlns:p14="http://schemas.microsoft.com/office/powerpoint/2010/main" val="283956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4" grpId="0"/>
      <p:bldP spid="15" grpId="0"/>
      <p:bldP spid="19" grpId="0"/>
      <p:bldP spid="20"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BAF72E6-B8D9-9433-ED48-21ADBCC973DF}"/>
              </a:ext>
            </a:extLst>
          </p:cNvPr>
          <p:cNvSpPr txBox="1"/>
          <p:nvPr/>
        </p:nvSpPr>
        <p:spPr>
          <a:xfrm>
            <a:off x="1858034" y="896222"/>
            <a:ext cx="1787669" cy="369332"/>
          </a:xfrm>
          <a:prstGeom prst="rect">
            <a:avLst/>
          </a:prstGeom>
          <a:noFill/>
        </p:spPr>
        <p:txBody>
          <a:bodyPr wrap="none" rtlCol="0">
            <a:spAutoFit/>
          </a:bodyPr>
          <a:lstStyle/>
          <a:p>
            <a:r>
              <a:rPr lang="fr-FR" b="1" dirty="0">
                <a:solidFill>
                  <a:srgbClr val="FF0000"/>
                </a:solidFill>
              </a:rPr>
              <a:t>DOCUMENT 20</a:t>
            </a:r>
          </a:p>
        </p:txBody>
      </p:sp>
      <p:sp>
        <p:nvSpPr>
          <p:cNvPr id="5" name="ZoneTexte 4">
            <a:extLst>
              <a:ext uri="{FF2B5EF4-FFF2-40B4-BE49-F238E27FC236}">
                <a16:creationId xmlns:a16="http://schemas.microsoft.com/office/drawing/2014/main" id="{1C990258-B717-F821-D061-974A887D9168}"/>
              </a:ext>
            </a:extLst>
          </p:cNvPr>
          <p:cNvSpPr txBox="1"/>
          <p:nvPr/>
        </p:nvSpPr>
        <p:spPr>
          <a:xfrm>
            <a:off x="3525785" y="850055"/>
            <a:ext cx="3332933" cy="461665"/>
          </a:xfrm>
          <a:prstGeom prst="rect">
            <a:avLst/>
          </a:prstGeom>
          <a:noFill/>
        </p:spPr>
        <p:txBody>
          <a:bodyPr wrap="square">
            <a:spAutoFit/>
          </a:bodyPr>
          <a:lstStyle/>
          <a:p>
            <a:r>
              <a:rPr lang="fr-FR" sz="2400" b="1" dirty="0">
                <a:latin typeface="Calibri" panose="020F0502020204030204" pitchFamily="34" charset="0"/>
                <a:ea typeface="Calibri" panose="020F0502020204030204" pitchFamily="34" charset="0"/>
                <a:cs typeface="Times New Roman" panose="02020603050405020304" pitchFamily="18" charset="0"/>
              </a:rPr>
              <a:t>Le Blues du businessman</a:t>
            </a:r>
            <a:endParaRPr lang="fr-FR" dirty="0">
              <a:solidFill>
                <a:schemeClr val="bg1"/>
              </a:solidFill>
            </a:endParaRPr>
          </a:p>
        </p:txBody>
      </p:sp>
      <p:sp>
        <p:nvSpPr>
          <p:cNvPr id="6" name="ZoneTexte 5">
            <a:extLst>
              <a:ext uri="{FF2B5EF4-FFF2-40B4-BE49-F238E27FC236}">
                <a16:creationId xmlns:a16="http://schemas.microsoft.com/office/drawing/2014/main" id="{9655454F-4D01-9514-D9F9-86FEA580232D}"/>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8" name="ZoneTexte 7">
            <a:extLst>
              <a:ext uri="{FF2B5EF4-FFF2-40B4-BE49-F238E27FC236}">
                <a16:creationId xmlns:a16="http://schemas.microsoft.com/office/drawing/2014/main" id="{143EDF0A-0F76-6819-1A44-8B60FFC15EEF}"/>
              </a:ext>
            </a:extLst>
          </p:cNvPr>
          <p:cNvSpPr txBox="1"/>
          <p:nvPr/>
        </p:nvSpPr>
        <p:spPr>
          <a:xfrm>
            <a:off x="1858034" y="1265554"/>
            <a:ext cx="2843585" cy="5262979"/>
          </a:xfrm>
          <a:prstGeom prst="rect">
            <a:avLst/>
          </a:prstGeom>
          <a:noFill/>
        </p:spPr>
        <p:txBody>
          <a:bodyPr wrap="square">
            <a:spAutoFit/>
          </a:bodyPr>
          <a:lstStyle/>
          <a:p>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ai du succès dans </a:t>
            </a:r>
            <a:r>
              <a:rPr lang="fr-FR" sz="1400" b="1" dirty="0">
                <a:solidFill>
                  <a:srgbClr val="7030A0"/>
                </a:solidFill>
                <a:latin typeface="Calibri" panose="020F0502020204030204" pitchFamily="34" charset="0"/>
                <a:cs typeface="Calibri" panose="020F0502020204030204" pitchFamily="34" charset="0"/>
              </a:rPr>
              <a:t>mes</a:t>
            </a:r>
            <a:r>
              <a:rPr lang="fr-FR" sz="1400" dirty="0">
                <a:latin typeface="Calibri" panose="020F0502020204030204" pitchFamily="34" charset="0"/>
                <a:cs typeface="Calibri" panose="020F0502020204030204" pitchFamily="34" charset="0"/>
              </a:rPr>
              <a:t> affaires </a:t>
            </a:r>
            <a:br>
              <a:rPr lang="fr-FR" sz="1400" dirty="0">
                <a:latin typeface="Calibri" panose="020F0502020204030204" pitchFamily="34" charset="0"/>
                <a:cs typeface="Calibri" panose="020F0502020204030204" pitchFamily="34" charset="0"/>
              </a:rPr>
            </a:br>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ai du succès dans </a:t>
            </a:r>
            <a:r>
              <a:rPr lang="fr-FR" sz="1400" b="1" dirty="0">
                <a:solidFill>
                  <a:srgbClr val="7030A0"/>
                </a:solidFill>
                <a:latin typeface="Calibri" panose="020F0502020204030204" pitchFamily="34" charset="0"/>
                <a:cs typeface="Calibri" panose="020F0502020204030204" pitchFamily="34" charset="0"/>
              </a:rPr>
              <a:t>mes</a:t>
            </a:r>
            <a:r>
              <a:rPr lang="fr-FR" sz="1400" dirty="0">
                <a:latin typeface="Calibri" panose="020F0502020204030204" pitchFamily="34" charset="0"/>
                <a:cs typeface="Calibri" panose="020F0502020204030204" pitchFamily="34" charset="0"/>
              </a:rPr>
              <a:t> amours </a:t>
            </a:r>
            <a:br>
              <a:rPr lang="fr-FR" sz="1400" dirty="0">
                <a:latin typeface="Calibri" panose="020F0502020204030204" pitchFamily="34" charset="0"/>
                <a:cs typeface="Calibri" panose="020F0502020204030204" pitchFamily="34" charset="0"/>
              </a:rPr>
            </a:br>
            <a:r>
              <a:rPr lang="fr-FR" sz="1400" b="1" dirty="0">
                <a:solidFill>
                  <a:srgbClr val="7030A0"/>
                </a:solidFill>
                <a:latin typeface="Calibri" panose="020F0502020204030204" pitchFamily="34" charset="0"/>
                <a:cs typeface="Calibri" panose="020F0502020204030204" pitchFamily="34" charset="0"/>
              </a:rPr>
              <a:t>Je</a:t>
            </a:r>
            <a:r>
              <a:rPr lang="fr-FR" sz="1400" dirty="0">
                <a:latin typeface="Calibri" panose="020F0502020204030204" pitchFamily="34" charset="0"/>
                <a:cs typeface="Calibri" panose="020F0502020204030204" pitchFamily="34" charset="0"/>
              </a:rPr>
              <a:t> change souvent de secrétaire </a:t>
            </a:r>
            <a:br>
              <a:rPr lang="fr-FR" sz="1400" dirty="0">
                <a:latin typeface="Calibri" panose="020F0502020204030204" pitchFamily="34" charset="0"/>
                <a:cs typeface="Calibri" panose="020F0502020204030204" pitchFamily="34" charset="0"/>
              </a:rPr>
            </a:br>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ai </a:t>
            </a:r>
            <a:r>
              <a:rPr lang="fr-FR" sz="1400" b="1" dirty="0">
                <a:solidFill>
                  <a:srgbClr val="7030A0"/>
                </a:solidFill>
                <a:latin typeface="Calibri" panose="020F0502020204030204" pitchFamily="34" charset="0"/>
                <a:cs typeface="Calibri" panose="020F0502020204030204" pitchFamily="34" charset="0"/>
              </a:rPr>
              <a:t>mon</a:t>
            </a:r>
            <a:r>
              <a:rPr lang="fr-FR" sz="1400" dirty="0">
                <a:latin typeface="Calibri" panose="020F0502020204030204" pitchFamily="34" charset="0"/>
                <a:cs typeface="Calibri" panose="020F0502020204030204" pitchFamily="34" charset="0"/>
              </a:rPr>
              <a:t> bureau en haut d´une tour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D´où </a:t>
            </a:r>
            <a:r>
              <a:rPr lang="fr-FR" sz="1400" b="1" dirty="0">
                <a:solidFill>
                  <a:srgbClr val="7030A0"/>
                </a:solidFill>
                <a:latin typeface="Calibri" panose="020F0502020204030204" pitchFamily="34" charset="0"/>
                <a:cs typeface="Calibri" panose="020F0502020204030204" pitchFamily="34" charset="0"/>
              </a:rPr>
              <a:t>je</a:t>
            </a:r>
            <a:r>
              <a:rPr lang="fr-FR" sz="1400" dirty="0">
                <a:latin typeface="Calibri" panose="020F0502020204030204" pitchFamily="34" charset="0"/>
                <a:cs typeface="Calibri" panose="020F0502020204030204" pitchFamily="34" charset="0"/>
              </a:rPr>
              <a:t> vois la ville à l´envers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D´où </a:t>
            </a:r>
            <a:r>
              <a:rPr lang="fr-FR" sz="1400" b="1" dirty="0">
                <a:solidFill>
                  <a:srgbClr val="7030A0"/>
                </a:solidFill>
                <a:latin typeface="Calibri" panose="020F0502020204030204" pitchFamily="34" charset="0"/>
                <a:cs typeface="Calibri" panose="020F0502020204030204" pitchFamily="34" charset="0"/>
              </a:rPr>
              <a:t>je</a:t>
            </a:r>
            <a:r>
              <a:rPr lang="fr-FR" sz="1400" dirty="0">
                <a:latin typeface="Calibri" panose="020F0502020204030204" pitchFamily="34" charset="0"/>
                <a:cs typeface="Calibri" panose="020F0502020204030204" pitchFamily="34" charset="0"/>
              </a:rPr>
              <a:t> contrôle </a:t>
            </a:r>
            <a:r>
              <a:rPr lang="fr-FR" sz="1400" b="1" dirty="0">
                <a:solidFill>
                  <a:srgbClr val="7030A0"/>
                </a:solidFill>
                <a:latin typeface="Calibri" panose="020F0502020204030204" pitchFamily="34" charset="0"/>
                <a:cs typeface="Calibri" panose="020F0502020204030204" pitchFamily="34" charset="0"/>
              </a:rPr>
              <a:t>mon</a:t>
            </a:r>
            <a:r>
              <a:rPr lang="fr-FR" sz="1400" dirty="0">
                <a:latin typeface="Calibri" panose="020F0502020204030204" pitchFamily="34" charset="0"/>
                <a:cs typeface="Calibri" panose="020F0502020204030204" pitchFamily="34" charset="0"/>
              </a:rPr>
              <a:t> univers </a:t>
            </a:r>
            <a:br>
              <a:rPr lang="fr-FR" sz="1400" dirty="0">
                <a:latin typeface="Calibri" panose="020F0502020204030204" pitchFamily="34" charset="0"/>
                <a:cs typeface="Calibri" panose="020F0502020204030204" pitchFamily="34" charset="0"/>
              </a:rPr>
            </a:br>
            <a:br>
              <a:rPr lang="fr-FR" sz="1400" dirty="0">
                <a:latin typeface="Calibri" panose="020F0502020204030204" pitchFamily="34" charset="0"/>
                <a:cs typeface="Calibri" panose="020F0502020204030204" pitchFamily="34" charset="0"/>
              </a:rPr>
            </a:br>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passe la moitié de </a:t>
            </a:r>
            <a:r>
              <a:rPr lang="fr-FR" sz="1400" b="1" dirty="0">
                <a:solidFill>
                  <a:srgbClr val="7030A0"/>
                </a:solidFill>
                <a:latin typeface="Calibri" panose="020F0502020204030204" pitchFamily="34" charset="0"/>
                <a:cs typeface="Calibri" panose="020F0502020204030204" pitchFamily="34" charset="0"/>
              </a:rPr>
              <a:t>ma</a:t>
            </a:r>
            <a:r>
              <a:rPr lang="fr-FR" sz="1400" dirty="0">
                <a:latin typeface="Calibri" panose="020F0502020204030204" pitchFamily="34" charset="0"/>
                <a:cs typeface="Calibri" panose="020F0502020204030204" pitchFamily="34" charset="0"/>
              </a:rPr>
              <a:t> vie en l´air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Entre New York et Singapour </a:t>
            </a:r>
            <a:br>
              <a:rPr lang="fr-FR" sz="1400" dirty="0">
                <a:latin typeface="Calibri" panose="020F0502020204030204" pitchFamily="34" charset="0"/>
                <a:cs typeface="Calibri" panose="020F0502020204030204" pitchFamily="34" charset="0"/>
              </a:rPr>
            </a:br>
            <a:r>
              <a:rPr lang="fr-FR" sz="1400" b="1" dirty="0">
                <a:solidFill>
                  <a:srgbClr val="7030A0"/>
                </a:solidFill>
                <a:latin typeface="Calibri" panose="020F0502020204030204" pitchFamily="34" charset="0"/>
                <a:cs typeface="Calibri" panose="020F0502020204030204" pitchFamily="34" charset="0"/>
              </a:rPr>
              <a:t>Je</a:t>
            </a:r>
            <a:r>
              <a:rPr lang="fr-FR" sz="1400" dirty="0">
                <a:latin typeface="Calibri" panose="020F0502020204030204" pitchFamily="34" charset="0"/>
                <a:cs typeface="Calibri" panose="020F0502020204030204" pitchFamily="34" charset="0"/>
              </a:rPr>
              <a:t> voyage toujours en première </a:t>
            </a:r>
            <a:br>
              <a:rPr lang="fr-FR" sz="1400" dirty="0">
                <a:latin typeface="Calibri" panose="020F0502020204030204" pitchFamily="34" charset="0"/>
                <a:cs typeface="Calibri" panose="020F0502020204030204" pitchFamily="34" charset="0"/>
              </a:rPr>
            </a:br>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ai </a:t>
            </a:r>
            <a:r>
              <a:rPr lang="fr-FR" sz="1400" b="1" dirty="0">
                <a:solidFill>
                  <a:srgbClr val="7030A0"/>
                </a:solidFill>
                <a:latin typeface="Calibri" panose="020F0502020204030204" pitchFamily="34" charset="0"/>
                <a:cs typeface="Calibri" panose="020F0502020204030204" pitchFamily="34" charset="0"/>
              </a:rPr>
              <a:t>ma</a:t>
            </a:r>
            <a:r>
              <a:rPr lang="fr-FR" sz="1400" dirty="0">
                <a:latin typeface="Calibri" panose="020F0502020204030204" pitchFamily="34" charset="0"/>
                <a:cs typeface="Calibri" panose="020F0502020204030204" pitchFamily="34" charset="0"/>
              </a:rPr>
              <a:t> résidence secondaire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Dans tous les Hilton de la Terre </a:t>
            </a:r>
            <a:br>
              <a:rPr lang="fr-FR" sz="1400" dirty="0">
                <a:latin typeface="Calibri" panose="020F0502020204030204" pitchFamily="34" charset="0"/>
                <a:cs typeface="Calibri" panose="020F0502020204030204" pitchFamily="34" charset="0"/>
              </a:rPr>
            </a:br>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peux pas supporter la misère </a:t>
            </a:r>
            <a:br>
              <a:rPr lang="fr-FR" sz="1400" dirty="0">
                <a:latin typeface="Calibri" panose="020F0502020204030204" pitchFamily="34" charset="0"/>
                <a:cs typeface="Calibri" panose="020F0502020204030204" pitchFamily="34" charset="0"/>
              </a:rPr>
            </a:br>
            <a:br>
              <a:rPr lang="fr-FR" sz="1400" dirty="0">
                <a:latin typeface="Calibri" panose="020F0502020204030204" pitchFamily="34" charset="0"/>
                <a:cs typeface="Calibri" panose="020F0502020204030204" pitchFamily="34" charset="0"/>
              </a:rPr>
            </a:br>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suis pas heureux mais </a:t>
            </a:r>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en ai l´air </a:t>
            </a:r>
            <a:br>
              <a:rPr lang="fr-FR" sz="1400" dirty="0">
                <a:latin typeface="Calibri" panose="020F0502020204030204" pitchFamily="34" charset="0"/>
                <a:cs typeface="Calibri" panose="020F0502020204030204" pitchFamily="34" charset="0"/>
              </a:rPr>
            </a:br>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ai perdu le sens de l´humour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Depuis qu´</a:t>
            </a:r>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ai le sens des affaires </a:t>
            </a:r>
            <a:br>
              <a:rPr lang="fr-FR" sz="1400" dirty="0">
                <a:latin typeface="Calibri" panose="020F0502020204030204" pitchFamily="34" charset="0"/>
                <a:cs typeface="Calibri" panose="020F0502020204030204" pitchFamily="34" charset="0"/>
              </a:rPr>
            </a:br>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ai réussi et </a:t>
            </a:r>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en suis fier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Au fond </a:t>
            </a:r>
            <a:r>
              <a:rPr lang="fr-FR" sz="1400" b="1" dirty="0">
                <a:solidFill>
                  <a:srgbClr val="7030A0"/>
                </a:solidFill>
                <a:latin typeface="Calibri" panose="020F0502020204030204" pitchFamily="34" charset="0"/>
                <a:cs typeface="Calibri" panose="020F0502020204030204" pitchFamily="34" charset="0"/>
              </a:rPr>
              <a:t>je</a:t>
            </a:r>
            <a:r>
              <a:rPr lang="fr-FR" sz="1400" dirty="0">
                <a:latin typeface="Calibri" panose="020F0502020204030204" pitchFamily="34" charset="0"/>
                <a:cs typeface="Calibri" panose="020F0502020204030204" pitchFamily="34" charset="0"/>
              </a:rPr>
              <a:t> n´ai qu´un seul regret </a:t>
            </a:r>
            <a:br>
              <a:rPr lang="fr-FR" sz="1400" dirty="0">
                <a:latin typeface="Calibri" panose="020F0502020204030204" pitchFamily="34" charset="0"/>
                <a:cs typeface="Calibri" panose="020F0502020204030204" pitchFamily="34" charset="0"/>
              </a:rPr>
            </a:br>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fais pas ce que </a:t>
            </a:r>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aurais voulu faire</a:t>
            </a:r>
          </a:p>
          <a:p>
            <a:endParaRPr lang="fr-FR" sz="1400" dirty="0">
              <a:latin typeface="Calibri" panose="020F0502020204030204" pitchFamily="34" charset="0"/>
              <a:cs typeface="Calibri" panose="020F0502020204030204" pitchFamily="34" charset="0"/>
            </a:endParaRPr>
          </a:p>
          <a:p>
            <a:r>
              <a:rPr lang="fr-FR" sz="1400" i="1" dirty="0">
                <a:latin typeface="Calibri" panose="020F0502020204030204" pitchFamily="34" charset="0"/>
                <a:cs typeface="Calibri" panose="020F0502020204030204" pitchFamily="34" charset="0"/>
              </a:rPr>
              <a:t>Qu´est-ce que tu veux mon vieux ? </a:t>
            </a:r>
            <a:br>
              <a:rPr lang="fr-FR" sz="1400" i="1" dirty="0">
                <a:latin typeface="Calibri" panose="020F0502020204030204" pitchFamily="34" charset="0"/>
                <a:cs typeface="Calibri" panose="020F0502020204030204" pitchFamily="34" charset="0"/>
              </a:rPr>
            </a:br>
            <a:r>
              <a:rPr lang="fr-FR" sz="1400" i="1" dirty="0">
                <a:latin typeface="Calibri" panose="020F0502020204030204" pitchFamily="34" charset="0"/>
                <a:cs typeface="Calibri" panose="020F0502020204030204" pitchFamily="34" charset="0"/>
              </a:rPr>
              <a:t>Dans la vie on fait ce qu´on peut </a:t>
            </a:r>
            <a:br>
              <a:rPr lang="fr-FR" sz="1400" i="1" dirty="0">
                <a:latin typeface="Calibri" panose="020F0502020204030204" pitchFamily="34" charset="0"/>
                <a:cs typeface="Calibri" panose="020F0502020204030204" pitchFamily="34" charset="0"/>
              </a:rPr>
            </a:br>
            <a:r>
              <a:rPr lang="fr-FR" sz="1400" i="1" dirty="0">
                <a:latin typeface="Calibri" panose="020F0502020204030204" pitchFamily="34" charset="0"/>
                <a:cs typeface="Calibri" panose="020F0502020204030204" pitchFamily="34" charset="0"/>
              </a:rPr>
              <a:t>Pas ce qu´on veut </a:t>
            </a:r>
          </a:p>
        </p:txBody>
      </p:sp>
      <p:sp>
        <p:nvSpPr>
          <p:cNvPr id="9" name="ZoneTexte 8">
            <a:extLst>
              <a:ext uri="{FF2B5EF4-FFF2-40B4-BE49-F238E27FC236}">
                <a16:creationId xmlns:a16="http://schemas.microsoft.com/office/drawing/2014/main" id="{349C48FC-F31B-C818-C151-6D729CE4A3F8}"/>
              </a:ext>
            </a:extLst>
          </p:cNvPr>
          <p:cNvSpPr txBox="1"/>
          <p:nvPr/>
        </p:nvSpPr>
        <p:spPr>
          <a:xfrm>
            <a:off x="4969040" y="1248302"/>
            <a:ext cx="2958272" cy="5416868"/>
          </a:xfrm>
          <a:prstGeom prst="rect">
            <a:avLst/>
          </a:prstGeom>
          <a:noFill/>
        </p:spPr>
        <p:txBody>
          <a:bodyPr wrap="square">
            <a:spAutoFit/>
          </a:bodyPr>
          <a:lstStyle/>
          <a:p>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aurais voulu être un artiste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Pour pouvoir faire </a:t>
            </a:r>
            <a:r>
              <a:rPr lang="fr-FR" sz="1400" b="1" dirty="0">
                <a:solidFill>
                  <a:srgbClr val="7030A0"/>
                </a:solidFill>
                <a:latin typeface="Calibri" panose="020F0502020204030204" pitchFamily="34" charset="0"/>
                <a:cs typeface="Calibri" panose="020F0502020204030204" pitchFamily="34" charset="0"/>
              </a:rPr>
              <a:t>mon</a:t>
            </a:r>
            <a:r>
              <a:rPr lang="fr-FR" sz="1400" dirty="0">
                <a:latin typeface="Calibri" panose="020F0502020204030204" pitchFamily="34" charset="0"/>
                <a:cs typeface="Calibri" panose="020F0502020204030204" pitchFamily="34" charset="0"/>
              </a:rPr>
              <a:t> numéro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Quand l´avion se pose sur la piste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À Rotterdam ou à Rio </a:t>
            </a:r>
            <a:br>
              <a:rPr lang="fr-FR" sz="1400" dirty="0">
                <a:latin typeface="Calibri" panose="020F0502020204030204" pitchFamily="34" charset="0"/>
                <a:cs typeface="Calibri" panose="020F0502020204030204" pitchFamily="34" charset="0"/>
              </a:rPr>
            </a:br>
            <a:endParaRPr lang="fr-FR" sz="1400" dirty="0">
              <a:latin typeface="Calibri" panose="020F0502020204030204" pitchFamily="34" charset="0"/>
              <a:cs typeface="Calibri" panose="020F0502020204030204" pitchFamily="34" charset="0"/>
            </a:endParaRPr>
          </a:p>
          <a:p>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aurais voulu être un chanteur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Pour pouvoir crier qui </a:t>
            </a:r>
            <a:r>
              <a:rPr lang="fr-FR" sz="1400" b="1" dirty="0">
                <a:solidFill>
                  <a:srgbClr val="7030A0"/>
                </a:solidFill>
                <a:latin typeface="Calibri" panose="020F0502020204030204" pitchFamily="34" charset="0"/>
                <a:cs typeface="Calibri" panose="020F0502020204030204" pitchFamily="34" charset="0"/>
              </a:rPr>
              <a:t>je</a:t>
            </a:r>
            <a:r>
              <a:rPr lang="fr-FR" sz="1400" dirty="0">
                <a:latin typeface="Calibri" panose="020F0502020204030204" pitchFamily="34" charset="0"/>
                <a:cs typeface="Calibri" panose="020F0502020204030204" pitchFamily="34" charset="0"/>
              </a:rPr>
              <a:t> suis </a:t>
            </a:r>
            <a:br>
              <a:rPr lang="fr-FR" sz="1400" dirty="0">
                <a:latin typeface="Calibri" panose="020F0502020204030204" pitchFamily="34" charset="0"/>
                <a:cs typeface="Calibri" panose="020F0502020204030204" pitchFamily="34" charset="0"/>
              </a:rPr>
            </a:br>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aurais voulu être un auteur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Pour pouvoir inventer </a:t>
            </a:r>
            <a:r>
              <a:rPr lang="fr-FR" sz="1400" b="1" dirty="0">
                <a:solidFill>
                  <a:srgbClr val="7030A0"/>
                </a:solidFill>
                <a:latin typeface="Calibri" panose="020F0502020204030204" pitchFamily="34" charset="0"/>
                <a:cs typeface="Calibri" panose="020F0502020204030204" pitchFamily="34" charset="0"/>
              </a:rPr>
              <a:t>ma</a:t>
            </a:r>
            <a:r>
              <a:rPr lang="fr-FR" sz="1400" dirty="0">
                <a:latin typeface="Calibri" panose="020F0502020204030204" pitchFamily="34" charset="0"/>
                <a:cs typeface="Calibri" panose="020F0502020204030204" pitchFamily="34" charset="0"/>
              </a:rPr>
              <a:t> vie (bis)</a:t>
            </a:r>
            <a:br>
              <a:rPr lang="fr-FR" sz="1400" dirty="0">
                <a:latin typeface="Calibri" panose="020F0502020204030204" pitchFamily="34" charset="0"/>
                <a:cs typeface="Calibri" panose="020F0502020204030204" pitchFamily="34" charset="0"/>
              </a:rPr>
            </a:br>
            <a:br>
              <a:rPr lang="fr-FR" sz="1400" dirty="0">
                <a:latin typeface="Calibri" panose="020F0502020204030204" pitchFamily="34" charset="0"/>
                <a:cs typeface="Calibri" panose="020F0502020204030204" pitchFamily="34" charset="0"/>
              </a:rPr>
            </a:br>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aurais voulu être un acteur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Pour tous les jours changer de peau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Et pour pouvoir </a:t>
            </a:r>
            <a:r>
              <a:rPr lang="fr-FR" sz="1400" b="1" dirty="0">
                <a:solidFill>
                  <a:srgbClr val="7030A0"/>
                </a:solidFill>
                <a:latin typeface="Calibri" panose="020F0502020204030204" pitchFamily="34" charset="0"/>
                <a:cs typeface="Calibri" panose="020F0502020204030204" pitchFamily="34" charset="0"/>
              </a:rPr>
              <a:t>me</a:t>
            </a:r>
            <a:r>
              <a:rPr lang="fr-FR" sz="1400" dirty="0">
                <a:latin typeface="Calibri" panose="020F0502020204030204" pitchFamily="34" charset="0"/>
                <a:cs typeface="Calibri" panose="020F0502020204030204" pitchFamily="34" charset="0"/>
              </a:rPr>
              <a:t> trouver beau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Sur un grand écran en couleur  (bis)</a:t>
            </a:r>
            <a:br>
              <a:rPr lang="fr-FR" sz="1400" dirty="0">
                <a:latin typeface="Calibri" panose="020F0502020204030204" pitchFamily="34" charset="0"/>
                <a:cs typeface="Calibri" panose="020F0502020204030204" pitchFamily="34" charset="0"/>
              </a:rPr>
            </a:br>
            <a:endParaRPr lang="fr-FR" sz="1400" dirty="0">
              <a:latin typeface="Calibri" panose="020F0502020204030204" pitchFamily="34" charset="0"/>
              <a:cs typeface="Calibri" panose="020F0502020204030204" pitchFamily="34" charset="0"/>
            </a:endParaRPr>
          </a:p>
          <a:p>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aurais voulu être un artiste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Pour avoir le monde à refaire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Pour pouvoir être un anarchiste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Et vivre comme... un millionnaire (bis)</a:t>
            </a:r>
            <a:br>
              <a:rPr lang="fr-FR" sz="1400" dirty="0">
                <a:latin typeface="Calibri" panose="020F0502020204030204" pitchFamily="34" charset="0"/>
                <a:cs typeface="Calibri" panose="020F0502020204030204" pitchFamily="34" charset="0"/>
              </a:rPr>
            </a:br>
            <a:endParaRPr lang="fr-FR" sz="1400" dirty="0">
              <a:latin typeface="Calibri" panose="020F0502020204030204" pitchFamily="34" charset="0"/>
              <a:cs typeface="Calibri" panose="020F0502020204030204" pitchFamily="34" charset="0"/>
            </a:endParaRPr>
          </a:p>
          <a:p>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aurais voulu être un artiste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Pour pouvoir dire pourquoi </a:t>
            </a:r>
            <a:r>
              <a:rPr lang="fr-FR" sz="1400" b="1" dirty="0">
                <a:solidFill>
                  <a:srgbClr val="7030A0"/>
                </a:solidFill>
                <a:latin typeface="Calibri" panose="020F0502020204030204" pitchFamily="34" charset="0"/>
                <a:cs typeface="Calibri" panose="020F0502020204030204" pitchFamily="34" charset="0"/>
              </a:rPr>
              <a:t>j´</a:t>
            </a:r>
            <a:r>
              <a:rPr lang="fr-FR" sz="1400" dirty="0">
                <a:latin typeface="Calibri" panose="020F0502020204030204" pitchFamily="34" charset="0"/>
                <a:cs typeface="Calibri" panose="020F0502020204030204" pitchFamily="34" charset="0"/>
              </a:rPr>
              <a:t>existe </a:t>
            </a:r>
            <a:br>
              <a:rPr lang="fr-FR" sz="1400" dirty="0">
                <a:latin typeface="Calibri" panose="020F0502020204030204" pitchFamily="34" charset="0"/>
                <a:cs typeface="Calibri" panose="020F0502020204030204" pitchFamily="34" charset="0"/>
              </a:rPr>
            </a:br>
            <a:endParaRPr lang="fr-FR" sz="1400" dirty="0">
              <a:latin typeface="Calibri" panose="020F0502020204030204" pitchFamily="34" charset="0"/>
              <a:cs typeface="Calibri" panose="020F0502020204030204" pitchFamily="34" charset="0"/>
            </a:endParaRPr>
          </a:p>
          <a:p>
            <a:pPr algn="r"/>
            <a:r>
              <a:rPr lang="fr-FR" sz="1200" dirty="0">
                <a:latin typeface="Calibri" panose="020F0502020204030204" pitchFamily="34" charset="0"/>
                <a:cs typeface="Calibri" panose="020F0502020204030204" pitchFamily="34" charset="0"/>
              </a:rPr>
              <a:t>Michel BERGER, Luc PLAMONDON, </a:t>
            </a:r>
          </a:p>
          <a:p>
            <a:pPr algn="r"/>
            <a:r>
              <a:rPr lang="fr-FR" sz="1200" i="1" dirty="0">
                <a:latin typeface="Calibri" panose="020F0502020204030204" pitchFamily="34" charset="0"/>
                <a:cs typeface="Calibri" panose="020F0502020204030204" pitchFamily="34" charset="0"/>
              </a:rPr>
              <a:t>Le Blues du businessman</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Starmania</a:t>
            </a:r>
            <a:r>
              <a:rPr lang="fr-FR" sz="1200" dirty="0">
                <a:latin typeface="Calibri" panose="020F0502020204030204" pitchFamily="34" charset="0"/>
                <a:cs typeface="Calibri" panose="020F0502020204030204" pitchFamily="34" charset="0"/>
              </a:rPr>
              <a:t>, 1978.</a:t>
            </a:r>
          </a:p>
        </p:txBody>
      </p:sp>
      <p:sp>
        <p:nvSpPr>
          <p:cNvPr id="10" name="ZoneTexte 9">
            <a:extLst>
              <a:ext uri="{FF2B5EF4-FFF2-40B4-BE49-F238E27FC236}">
                <a16:creationId xmlns:a16="http://schemas.microsoft.com/office/drawing/2014/main" id="{D8EF2B0E-66B7-0781-9992-6DE93718C856}"/>
              </a:ext>
            </a:extLst>
          </p:cNvPr>
          <p:cNvSpPr txBox="1"/>
          <p:nvPr/>
        </p:nvSpPr>
        <p:spPr>
          <a:xfrm>
            <a:off x="55016" y="1817387"/>
            <a:ext cx="1559336" cy="307777"/>
          </a:xfrm>
          <a:prstGeom prst="rect">
            <a:avLst/>
          </a:prstGeom>
          <a:noFill/>
        </p:spPr>
        <p:txBody>
          <a:bodyPr wrap="square">
            <a:spAutoFit/>
          </a:bodyPr>
          <a:lstStyle/>
          <a:p>
            <a:pPr algn="ctr"/>
            <a:r>
              <a:rPr lang="fr-FR" sz="1400" b="1" dirty="0"/>
              <a:t>Michel BERGER</a:t>
            </a:r>
          </a:p>
        </p:txBody>
      </p:sp>
      <p:pic>
        <p:nvPicPr>
          <p:cNvPr id="11" name="Image 10">
            <a:extLst>
              <a:ext uri="{FF2B5EF4-FFF2-40B4-BE49-F238E27FC236}">
                <a16:creationId xmlns:a16="http://schemas.microsoft.com/office/drawing/2014/main" id="{86E12EBE-A13E-B22E-243D-1440499A0C0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4884" y="907498"/>
            <a:ext cx="896647" cy="896647"/>
          </a:xfrm>
          <a:prstGeom prst="rect">
            <a:avLst/>
          </a:prstGeom>
        </p:spPr>
      </p:pic>
      <p:sp>
        <p:nvSpPr>
          <p:cNvPr id="12" name="ZoneTexte 11">
            <a:extLst>
              <a:ext uri="{FF2B5EF4-FFF2-40B4-BE49-F238E27FC236}">
                <a16:creationId xmlns:a16="http://schemas.microsoft.com/office/drawing/2014/main" id="{F9E273CF-DA63-6A13-9F9B-F4457808B5C1}"/>
              </a:ext>
            </a:extLst>
          </p:cNvPr>
          <p:cNvSpPr txBox="1"/>
          <p:nvPr/>
        </p:nvSpPr>
        <p:spPr>
          <a:xfrm>
            <a:off x="106630" y="2115190"/>
            <a:ext cx="1410256" cy="369332"/>
          </a:xfrm>
          <a:prstGeom prst="rect">
            <a:avLst/>
          </a:prstGeom>
          <a:noFill/>
        </p:spPr>
        <p:txBody>
          <a:bodyPr wrap="square" rtlCol="0">
            <a:spAutoFit/>
          </a:bodyPr>
          <a:lstStyle/>
          <a:p>
            <a:pPr algn="ctr"/>
            <a:r>
              <a:rPr lang="fr-FR" b="1" dirty="0">
                <a:solidFill>
                  <a:srgbClr val="FF0000"/>
                </a:solidFill>
                <a:latin typeface="Calibri" panose="020F0502020204030204" pitchFamily="34" charset="0"/>
                <a:cs typeface="Calibri" panose="020F0502020204030204" pitchFamily="34" charset="0"/>
              </a:rPr>
              <a:t>(1947-1992)</a:t>
            </a:r>
          </a:p>
        </p:txBody>
      </p:sp>
      <p:pic>
        <p:nvPicPr>
          <p:cNvPr id="14" name="Image 13">
            <a:hlinkClick r:id="rId3"/>
            <a:extLst>
              <a:ext uri="{FF2B5EF4-FFF2-40B4-BE49-F238E27FC236}">
                <a16:creationId xmlns:a16="http://schemas.microsoft.com/office/drawing/2014/main" id="{2524FA31-7752-4E05-9BF6-DF5E51D68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777" y="1474669"/>
            <a:ext cx="336477" cy="336477"/>
          </a:xfrm>
          <a:prstGeom prst="rect">
            <a:avLst/>
          </a:prstGeom>
        </p:spPr>
      </p:pic>
      <p:sp>
        <p:nvSpPr>
          <p:cNvPr id="15" name="ZoneTexte 14">
            <a:extLst>
              <a:ext uri="{FF2B5EF4-FFF2-40B4-BE49-F238E27FC236}">
                <a16:creationId xmlns:a16="http://schemas.microsoft.com/office/drawing/2014/main" id="{840BF84E-E9A3-62A3-1BE4-B6F38DFFA0DC}"/>
              </a:ext>
            </a:extLst>
          </p:cNvPr>
          <p:cNvSpPr txBox="1"/>
          <p:nvPr/>
        </p:nvSpPr>
        <p:spPr>
          <a:xfrm>
            <a:off x="-9995" y="2446340"/>
            <a:ext cx="1892249" cy="523220"/>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Auteur-compositeur-interprète, Pianiste</a:t>
            </a:r>
            <a:endParaRPr lang="fr-FR" sz="1200" b="1" dirty="0">
              <a:solidFill>
                <a:srgbClr val="FFFF00"/>
              </a:solidFill>
              <a:latin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2DFE2FEF-1BAD-FB6E-C6CF-C06651285A5E}"/>
              </a:ext>
            </a:extLst>
          </p:cNvPr>
          <p:cNvSpPr txBox="1"/>
          <p:nvPr/>
        </p:nvSpPr>
        <p:spPr>
          <a:xfrm>
            <a:off x="55015" y="4059340"/>
            <a:ext cx="1722475" cy="307777"/>
          </a:xfrm>
          <a:prstGeom prst="rect">
            <a:avLst/>
          </a:prstGeom>
          <a:noFill/>
        </p:spPr>
        <p:txBody>
          <a:bodyPr wrap="square">
            <a:spAutoFit/>
          </a:bodyPr>
          <a:lstStyle/>
          <a:p>
            <a:pPr algn="ctr"/>
            <a:r>
              <a:rPr lang="fr-FR" sz="1400" b="1" dirty="0"/>
              <a:t>Luc PLAMONDON</a:t>
            </a:r>
          </a:p>
        </p:txBody>
      </p:sp>
      <p:pic>
        <p:nvPicPr>
          <p:cNvPr id="17" name="Image 16">
            <a:extLst>
              <a:ext uri="{FF2B5EF4-FFF2-40B4-BE49-F238E27FC236}">
                <a16:creationId xmlns:a16="http://schemas.microsoft.com/office/drawing/2014/main" id="{65D333F4-2CFC-F693-F08E-97FF4071CD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4884" y="3149451"/>
            <a:ext cx="896647" cy="896647"/>
          </a:xfrm>
          <a:prstGeom prst="rect">
            <a:avLst/>
          </a:prstGeom>
        </p:spPr>
      </p:pic>
      <p:sp>
        <p:nvSpPr>
          <p:cNvPr id="18" name="ZoneTexte 17">
            <a:extLst>
              <a:ext uri="{FF2B5EF4-FFF2-40B4-BE49-F238E27FC236}">
                <a16:creationId xmlns:a16="http://schemas.microsoft.com/office/drawing/2014/main" id="{3CF3B562-D9C8-2129-D374-6FBC3F022350}"/>
              </a:ext>
            </a:extLst>
          </p:cNvPr>
          <p:cNvSpPr txBox="1"/>
          <p:nvPr/>
        </p:nvSpPr>
        <p:spPr>
          <a:xfrm>
            <a:off x="106630" y="4357143"/>
            <a:ext cx="1281341" cy="369332"/>
          </a:xfrm>
          <a:prstGeom prst="rect">
            <a:avLst/>
          </a:prstGeom>
          <a:noFill/>
        </p:spPr>
        <p:txBody>
          <a:bodyPr wrap="square" rtlCol="0">
            <a:spAutoFit/>
          </a:bodyPr>
          <a:lstStyle/>
          <a:p>
            <a:pPr algn="ctr"/>
            <a:r>
              <a:rPr lang="fr-FR" b="1" dirty="0">
                <a:solidFill>
                  <a:srgbClr val="FF0000"/>
                </a:solidFill>
                <a:latin typeface="Calibri" panose="020F0502020204030204" pitchFamily="34" charset="0"/>
                <a:cs typeface="Calibri" panose="020F0502020204030204" pitchFamily="34" charset="0"/>
              </a:rPr>
              <a:t>(1942-?)</a:t>
            </a:r>
          </a:p>
        </p:txBody>
      </p:sp>
      <p:sp>
        <p:nvSpPr>
          <p:cNvPr id="19" name="ZoneTexte 18">
            <a:extLst>
              <a:ext uri="{FF2B5EF4-FFF2-40B4-BE49-F238E27FC236}">
                <a16:creationId xmlns:a16="http://schemas.microsoft.com/office/drawing/2014/main" id="{02DD0EED-B99A-FB50-48DD-D60D35CF555B}"/>
              </a:ext>
            </a:extLst>
          </p:cNvPr>
          <p:cNvSpPr txBox="1"/>
          <p:nvPr/>
        </p:nvSpPr>
        <p:spPr>
          <a:xfrm>
            <a:off x="46138" y="4717597"/>
            <a:ext cx="1892249" cy="307777"/>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Producteur, Parolier</a:t>
            </a:r>
            <a:endParaRPr lang="fr-FR" sz="1200" b="1" dirty="0">
              <a:solidFill>
                <a:srgbClr val="FFFF00"/>
              </a:solidFill>
              <a:latin typeface="Calibri" panose="020F0502020204030204" pitchFamily="34" charset="0"/>
              <a:cs typeface="Calibri" panose="020F0502020204030204" pitchFamily="34" charset="0"/>
            </a:endParaRPr>
          </a:p>
        </p:txBody>
      </p:sp>
      <p:pic>
        <p:nvPicPr>
          <p:cNvPr id="20" name="Image 19">
            <a:extLst>
              <a:ext uri="{FF2B5EF4-FFF2-40B4-BE49-F238E27FC236}">
                <a16:creationId xmlns:a16="http://schemas.microsoft.com/office/drawing/2014/main" id="{E2273310-CBA2-1917-C362-C9C6F8F8B77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55398" y="3137701"/>
            <a:ext cx="378952" cy="252100"/>
          </a:xfrm>
          <a:prstGeom prst="rect">
            <a:avLst/>
          </a:prstGeom>
        </p:spPr>
      </p:pic>
      <p:pic>
        <p:nvPicPr>
          <p:cNvPr id="21" name="Image 20">
            <a:hlinkClick r:id="rId7"/>
            <a:extLst>
              <a:ext uri="{FF2B5EF4-FFF2-40B4-BE49-F238E27FC236}">
                <a16:creationId xmlns:a16="http://schemas.microsoft.com/office/drawing/2014/main" id="{2AE32A19-EC97-3015-3643-AAEDE409B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409" y="3681717"/>
            <a:ext cx="336477" cy="336477"/>
          </a:xfrm>
          <a:prstGeom prst="rect">
            <a:avLst/>
          </a:prstGeom>
        </p:spPr>
      </p:pic>
      <p:pic>
        <p:nvPicPr>
          <p:cNvPr id="22" name="Image 21">
            <a:extLst>
              <a:ext uri="{FF2B5EF4-FFF2-40B4-BE49-F238E27FC236}">
                <a16:creationId xmlns:a16="http://schemas.microsoft.com/office/drawing/2014/main" id="{02423D27-4DE1-0039-81D7-C4768E6351B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55398" y="872638"/>
            <a:ext cx="378952" cy="252099"/>
          </a:xfrm>
          <a:prstGeom prst="rect">
            <a:avLst/>
          </a:prstGeom>
        </p:spPr>
      </p:pic>
      <p:pic>
        <p:nvPicPr>
          <p:cNvPr id="23" name="Image 22">
            <a:extLst>
              <a:ext uri="{FF2B5EF4-FFF2-40B4-BE49-F238E27FC236}">
                <a16:creationId xmlns:a16="http://schemas.microsoft.com/office/drawing/2014/main" id="{5D45BE35-5E64-203E-EA9F-757F4ED60F5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0942" y="5159545"/>
            <a:ext cx="704090" cy="704090"/>
          </a:xfrm>
          <a:prstGeom prst="rect">
            <a:avLst/>
          </a:prstGeom>
        </p:spPr>
      </p:pic>
      <p:sp>
        <p:nvSpPr>
          <p:cNvPr id="24" name="ZoneTexte 23">
            <a:extLst>
              <a:ext uri="{FF2B5EF4-FFF2-40B4-BE49-F238E27FC236}">
                <a16:creationId xmlns:a16="http://schemas.microsoft.com/office/drawing/2014/main" id="{6559DAE4-3F8F-FCFC-EF9A-B797167588F0}"/>
              </a:ext>
            </a:extLst>
          </p:cNvPr>
          <p:cNvSpPr txBox="1"/>
          <p:nvPr/>
        </p:nvSpPr>
        <p:spPr>
          <a:xfrm>
            <a:off x="-197814" y="5846862"/>
            <a:ext cx="1922137" cy="276999"/>
          </a:xfrm>
          <a:prstGeom prst="rect">
            <a:avLst/>
          </a:prstGeom>
          <a:noFill/>
        </p:spPr>
        <p:txBody>
          <a:bodyPr wrap="square">
            <a:spAutoFit/>
          </a:bodyPr>
          <a:lstStyle/>
          <a:p>
            <a:pPr algn="ctr"/>
            <a:r>
              <a:rPr lang="fr-FR" sz="1200" b="1" dirty="0"/>
              <a:t>Céline DION</a:t>
            </a:r>
            <a:endParaRPr lang="fr-FR" sz="1400" i="1" dirty="0"/>
          </a:p>
        </p:txBody>
      </p:sp>
      <p:sp>
        <p:nvSpPr>
          <p:cNvPr id="26" name="ZoneTexte 25">
            <a:extLst>
              <a:ext uri="{FF2B5EF4-FFF2-40B4-BE49-F238E27FC236}">
                <a16:creationId xmlns:a16="http://schemas.microsoft.com/office/drawing/2014/main" id="{84F8BDB1-BE54-2C23-CC2E-9A3B01F519CA}"/>
              </a:ext>
            </a:extLst>
          </p:cNvPr>
          <p:cNvSpPr txBox="1"/>
          <p:nvPr/>
        </p:nvSpPr>
        <p:spPr>
          <a:xfrm>
            <a:off x="190750" y="6078940"/>
            <a:ext cx="800219" cy="307777"/>
          </a:xfrm>
          <a:prstGeom prst="rect">
            <a:avLst/>
          </a:prstGeom>
          <a:noFill/>
        </p:spPr>
        <p:txBody>
          <a:bodyPr wrap="none" rtlCol="0">
            <a:spAutoFit/>
          </a:bodyPr>
          <a:lstStyle/>
          <a:p>
            <a:r>
              <a:rPr lang="fr-FR" sz="1400" b="1" dirty="0">
                <a:solidFill>
                  <a:srgbClr val="FF0000"/>
                </a:solidFill>
                <a:latin typeface="Calibri" panose="020F0502020204030204" pitchFamily="34" charset="0"/>
                <a:cs typeface="Calibri" panose="020F0502020204030204" pitchFamily="34" charset="0"/>
              </a:rPr>
              <a:t>(1968-?)</a:t>
            </a:r>
          </a:p>
        </p:txBody>
      </p:sp>
      <p:sp>
        <p:nvSpPr>
          <p:cNvPr id="27" name="ZoneTexte 26">
            <a:extLst>
              <a:ext uri="{FF2B5EF4-FFF2-40B4-BE49-F238E27FC236}">
                <a16:creationId xmlns:a16="http://schemas.microsoft.com/office/drawing/2014/main" id="{016C2AD7-9887-E2CE-196F-A1C152A1CD76}"/>
              </a:ext>
            </a:extLst>
          </p:cNvPr>
          <p:cNvSpPr txBox="1"/>
          <p:nvPr/>
        </p:nvSpPr>
        <p:spPr>
          <a:xfrm>
            <a:off x="58332" y="6339166"/>
            <a:ext cx="1335622" cy="276999"/>
          </a:xfrm>
          <a:prstGeom prst="rect">
            <a:avLst/>
          </a:prstGeom>
          <a:noFill/>
        </p:spPr>
        <p:txBody>
          <a:bodyPr wrap="square">
            <a:spAutoFit/>
          </a:bodyPr>
          <a:lstStyle/>
          <a:p>
            <a:pPr algn="ctr"/>
            <a:r>
              <a:rPr lang="fr-FR" sz="1200" b="1" dirty="0">
                <a:solidFill>
                  <a:srgbClr val="FFFF00"/>
                </a:solidFill>
                <a:latin typeface="Calibri" panose="020F0502020204030204" pitchFamily="34" charset="0"/>
                <a:cs typeface="Calibri" panose="020F0502020204030204" pitchFamily="34" charset="0"/>
              </a:rPr>
              <a:t>Chanteuse</a:t>
            </a:r>
          </a:p>
        </p:txBody>
      </p:sp>
      <p:pic>
        <p:nvPicPr>
          <p:cNvPr id="28" name="Image 27">
            <a:hlinkClick r:id="rId10"/>
            <a:extLst>
              <a:ext uri="{FF2B5EF4-FFF2-40B4-BE49-F238E27FC236}">
                <a16:creationId xmlns:a16="http://schemas.microsoft.com/office/drawing/2014/main" id="{02852D41-29B3-959D-A80B-A1B7C7A36B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397" y="5504061"/>
            <a:ext cx="336477" cy="336477"/>
          </a:xfrm>
          <a:prstGeom prst="rect">
            <a:avLst/>
          </a:prstGeom>
        </p:spPr>
      </p:pic>
      <p:pic>
        <p:nvPicPr>
          <p:cNvPr id="29" name="Image 28">
            <a:extLst>
              <a:ext uri="{FF2B5EF4-FFF2-40B4-BE49-F238E27FC236}">
                <a16:creationId xmlns:a16="http://schemas.microsoft.com/office/drawing/2014/main" id="{08D3EE81-AA36-3FED-E3CD-5A63B70FC69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6446" y="5036656"/>
            <a:ext cx="378952" cy="252100"/>
          </a:xfrm>
          <a:prstGeom prst="rect">
            <a:avLst/>
          </a:prstGeom>
        </p:spPr>
      </p:pic>
      <p:pic>
        <p:nvPicPr>
          <p:cNvPr id="34" name="Image 33">
            <a:hlinkClick r:id="rId11"/>
            <a:extLst>
              <a:ext uri="{FF2B5EF4-FFF2-40B4-BE49-F238E27FC236}">
                <a16:creationId xmlns:a16="http://schemas.microsoft.com/office/drawing/2014/main" id="{F554EF29-C913-97A9-78B2-126752C7C1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0821" y="6115154"/>
            <a:ext cx="671433" cy="640099"/>
          </a:xfrm>
          <a:prstGeom prst="rect">
            <a:avLst/>
          </a:prstGeom>
        </p:spPr>
      </p:pic>
      <p:sp>
        <p:nvSpPr>
          <p:cNvPr id="35" name="ZoneTexte 34">
            <a:extLst>
              <a:ext uri="{FF2B5EF4-FFF2-40B4-BE49-F238E27FC236}">
                <a16:creationId xmlns:a16="http://schemas.microsoft.com/office/drawing/2014/main" id="{85C41F9D-8C85-F195-2D46-5E40047DBBF2}"/>
              </a:ext>
            </a:extLst>
          </p:cNvPr>
          <p:cNvSpPr txBox="1"/>
          <p:nvPr/>
        </p:nvSpPr>
        <p:spPr>
          <a:xfrm>
            <a:off x="7788405" y="872638"/>
            <a:ext cx="4403595" cy="338554"/>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43 )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20</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Quel registre de texte est ici utilisé ?</a:t>
            </a:r>
          </a:p>
        </p:txBody>
      </p:sp>
      <p:sp>
        <p:nvSpPr>
          <p:cNvPr id="36" name="ZoneTexte 35">
            <a:extLst>
              <a:ext uri="{FF2B5EF4-FFF2-40B4-BE49-F238E27FC236}">
                <a16:creationId xmlns:a16="http://schemas.microsoft.com/office/drawing/2014/main" id="{0BD7FB96-8525-23BE-328E-AE5721764CAE}"/>
              </a:ext>
            </a:extLst>
          </p:cNvPr>
          <p:cNvSpPr txBox="1"/>
          <p:nvPr/>
        </p:nvSpPr>
        <p:spPr>
          <a:xfrm>
            <a:off x="7788405" y="1238801"/>
            <a:ext cx="4296965" cy="1323439"/>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Le registre de texte utilisé est le </a:t>
            </a:r>
            <a:r>
              <a:rPr lang="fr-FR" sz="1600" b="1" dirty="0">
                <a:solidFill>
                  <a:srgbClr val="FFFF00"/>
                </a:solidFill>
                <a:latin typeface="Calibri" panose="020F0502020204030204" pitchFamily="34" charset="0"/>
                <a:cs typeface="Calibri" panose="020F0502020204030204" pitchFamily="34" charset="0"/>
              </a:rPr>
              <a:t>lyrique</a:t>
            </a:r>
            <a:r>
              <a:rPr lang="fr-FR" sz="1600" dirty="0">
                <a:solidFill>
                  <a:srgbClr val="FFFF00"/>
                </a:solidFill>
                <a:latin typeface="Calibri" panose="020F0502020204030204" pitchFamily="34" charset="0"/>
                <a:cs typeface="Calibri" panose="020F0502020204030204" pitchFamily="34" charset="0"/>
              </a:rPr>
              <a:t> qui exprime des </a:t>
            </a:r>
            <a:r>
              <a:rPr lang="fr-FR" sz="1600" b="1" dirty="0">
                <a:solidFill>
                  <a:srgbClr val="FFFF00"/>
                </a:solidFill>
                <a:latin typeface="Calibri" panose="020F0502020204030204" pitchFamily="34" charset="0"/>
                <a:cs typeface="Calibri" panose="020F0502020204030204" pitchFamily="34" charset="0"/>
              </a:rPr>
              <a:t>sentiments</a:t>
            </a:r>
            <a:r>
              <a:rPr lang="fr-FR" sz="1600" dirty="0">
                <a:solidFill>
                  <a:srgbClr val="FFFF00"/>
                </a:solidFill>
                <a:latin typeface="Calibri" panose="020F0502020204030204" pitchFamily="34" charset="0"/>
                <a:cs typeface="Calibri" panose="020F0502020204030204" pitchFamily="34" charset="0"/>
              </a:rPr>
              <a:t>, </a:t>
            </a:r>
            <a:r>
              <a:rPr lang="fr-FR" sz="1600" b="1" dirty="0">
                <a:solidFill>
                  <a:srgbClr val="FFFF00"/>
                </a:solidFill>
                <a:latin typeface="Calibri" panose="020F0502020204030204" pitchFamily="34" charset="0"/>
                <a:cs typeface="Calibri" panose="020F0502020204030204" pitchFamily="34" charset="0"/>
              </a:rPr>
              <a:t>émotions personnelles</a:t>
            </a:r>
            <a:r>
              <a:rPr lang="fr-FR" sz="1600" dirty="0">
                <a:solidFill>
                  <a:srgbClr val="FFFF00"/>
                </a:solidFill>
                <a:latin typeface="Calibri" panose="020F0502020204030204" pitchFamily="34" charset="0"/>
                <a:cs typeface="Calibri" panose="020F0502020204030204" pitchFamily="34" charset="0"/>
              </a:rPr>
              <a:t>. En atteste la forte utilisation de </a:t>
            </a:r>
            <a:r>
              <a:rPr lang="fr-FR" sz="1600" b="1" dirty="0">
                <a:solidFill>
                  <a:srgbClr val="FFFF00"/>
                </a:solidFill>
                <a:latin typeface="Calibri" panose="020F0502020204030204" pitchFamily="34" charset="0"/>
                <a:cs typeface="Calibri" panose="020F0502020204030204" pitchFamily="34" charset="0"/>
              </a:rPr>
              <a:t>pronoms personnels de première personne</a:t>
            </a:r>
            <a:r>
              <a:rPr lang="fr-FR" sz="1600" dirty="0">
                <a:solidFill>
                  <a:srgbClr val="FFFF00"/>
                </a:solidFill>
                <a:latin typeface="Calibri" panose="020F0502020204030204" pitchFamily="34" charset="0"/>
                <a:cs typeface="Calibri" panose="020F0502020204030204" pitchFamily="34" charset="0"/>
              </a:rPr>
              <a:t> : </a:t>
            </a:r>
            <a:br>
              <a:rPr lang="fr-FR" sz="1600" dirty="0">
                <a:solidFill>
                  <a:srgbClr val="FFFF00"/>
                </a:solidFill>
                <a:latin typeface="Calibri" panose="020F0502020204030204" pitchFamily="34" charset="0"/>
                <a:cs typeface="Calibri" panose="020F0502020204030204" pitchFamily="34" charset="0"/>
              </a:rPr>
            </a:br>
            <a:r>
              <a:rPr lang="fr-FR" sz="1600" dirty="0">
                <a:solidFill>
                  <a:srgbClr val="FFFF00"/>
                </a:solidFill>
                <a:latin typeface="Calibri" panose="020F0502020204030204" pitchFamily="34" charset="0"/>
                <a:cs typeface="Calibri" panose="020F0502020204030204" pitchFamily="34" charset="0"/>
              </a:rPr>
              <a:t>« je », « ma », « mon », « mes »,…</a:t>
            </a:r>
          </a:p>
        </p:txBody>
      </p:sp>
      <p:sp>
        <p:nvSpPr>
          <p:cNvPr id="37" name="ZoneTexte 36">
            <a:extLst>
              <a:ext uri="{FF2B5EF4-FFF2-40B4-BE49-F238E27FC236}">
                <a16:creationId xmlns:a16="http://schemas.microsoft.com/office/drawing/2014/main" id="{2E62D8B3-9DDF-FF05-7CF8-300B18AA86D6}"/>
              </a:ext>
            </a:extLst>
          </p:cNvPr>
          <p:cNvSpPr txBox="1"/>
          <p:nvPr/>
        </p:nvSpPr>
        <p:spPr>
          <a:xfrm>
            <a:off x="7735089" y="2575370"/>
            <a:ext cx="4403595"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44 )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20</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A l’aide de la définition, expliquer pourquoi le businessman de la chanson a le </a:t>
            </a:r>
            <a:r>
              <a:rPr lang="fr-FR" sz="1600" dirty="0">
                <a:highlight>
                  <a:srgbClr val="00FF00"/>
                </a:highlight>
                <a:latin typeface="Calibri" panose="020F0502020204030204" pitchFamily="34" charset="0"/>
                <a:cs typeface="Calibri" panose="020F0502020204030204" pitchFamily="34" charset="0"/>
              </a:rPr>
              <a:t>blues</a:t>
            </a:r>
            <a:r>
              <a:rPr lang="fr-FR" sz="1600" dirty="0">
                <a:latin typeface="Calibri" panose="020F0502020204030204" pitchFamily="34" charset="0"/>
                <a:cs typeface="Calibri" panose="020F0502020204030204" pitchFamily="34" charset="0"/>
              </a:rPr>
              <a:t> ? </a:t>
            </a:r>
          </a:p>
        </p:txBody>
      </p:sp>
      <p:sp>
        <p:nvSpPr>
          <p:cNvPr id="38" name="ZoneTexte 37">
            <a:extLst>
              <a:ext uri="{FF2B5EF4-FFF2-40B4-BE49-F238E27FC236}">
                <a16:creationId xmlns:a16="http://schemas.microsoft.com/office/drawing/2014/main" id="{45D51F6D-6250-9F37-E25B-E0230086FF92}"/>
              </a:ext>
            </a:extLst>
          </p:cNvPr>
          <p:cNvSpPr txBox="1"/>
          <p:nvPr/>
        </p:nvSpPr>
        <p:spPr>
          <a:xfrm>
            <a:off x="7735089" y="3859866"/>
            <a:ext cx="4296965" cy="830997"/>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L’homme d’affaire a le blues car même si sa vie est bien remplie et lui rapporte de l’argent, il </a:t>
            </a:r>
            <a:r>
              <a:rPr lang="fr-FR" sz="1600" b="1" dirty="0">
                <a:solidFill>
                  <a:srgbClr val="FFFF00"/>
                </a:solidFill>
                <a:latin typeface="Calibri" panose="020F0502020204030204" pitchFamily="34" charset="0"/>
                <a:cs typeface="Calibri" panose="020F0502020204030204" pitchFamily="34" charset="0"/>
              </a:rPr>
              <a:t>aurait aimé faire autre chose</a:t>
            </a:r>
            <a:r>
              <a:rPr lang="fr-FR" sz="1600" dirty="0">
                <a:solidFill>
                  <a:srgbClr val="FFFF00"/>
                </a:solidFill>
                <a:latin typeface="Calibri" panose="020F0502020204030204" pitchFamily="34" charset="0"/>
                <a:cs typeface="Calibri" panose="020F0502020204030204" pitchFamily="34" charset="0"/>
              </a:rPr>
              <a:t>, être un </a:t>
            </a:r>
            <a:r>
              <a:rPr lang="fr-FR" sz="1600" b="1" dirty="0">
                <a:solidFill>
                  <a:srgbClr val="FFFF00"/>
                </a:solidFill>
                <a:latin typeface="Calibri" panose="020F0502020204030204" pitchFamily="34" charset="0"/>
                <a:cs typeface="Calibri" panose="020F0502020204030204" pitchFamily="34" charset="0"/>
              </a:rPr>
              <a:t>artiste</a:t>
            </a:r>
            <a:r>
              <a:rPr lang="fr-FR" sz="1600" dirty="0">
                <a:solidFill>
                  <a:srgbClr val="FFFF00"/>
                </a:solidFill>
                <a:latin typeface="Calibri" panose="020F0502020204030204" pitchFamily="34" charset="0"/>
                <a:cs typeface="Calibri" panose="020F0502020204030204" pitchFamily="34" charset="0"/>
              </a:rPr>
              <a:t>.</a:t>
            </a:r>
          </a:p>
        </p:txBody>
      </p:sp>
      <p:sp>
        <p:nvSpPr>
          <p:cNvPr id="39" name="ZoneTexte 38">
            <a:extLst>
              <a:ext uri="{FF2B5EF4-FFF2-40B4-BE49-F238E27FC236}">
                <a16:creationId xmlns:a16="http://schemas.microsoft.com/office/drawing/2014/main" id="{A98DBF1C-F8B0-02BD-1994-12F418276ED5}"/>
              </a:ext>
            </a:extLst>
          </p:cNvPr>
          <p:cNvSpPr txBox="1"/>
          <p:nvPr/>
        </p:nvSpPr>
        <p:spPr>
          <a:xfrm>
            <a:off x="7735089" y="3111291"/>
            <a:ext cx="4456911" cy="830997"/>
          </a:xfrm>
          <a:prstGeom prst="rect">
            <a:avLst/>
          </a:prstGeom>
          <a:noFill/>
        </p:spPr>
        <p:txBody>
          <a:bodyPr wrap="square" rtlCol="0">
            <a:spAutoFit/>
          </a:bodyPr>
          <a:lstStyle/>
          <a:p>
            <a:r>
              <a:rPr lang="fr-FR" sz="1200" b="1" i="1" dirty="0">
                <a:solidFill>
                  <a:schemeClr val="bg1"/>
                </a:solidFill>
                <a:highlight>
                  <a:srgbClr val="00FF00"/>
                </a:highlight>
                <a:latin typeface="Calibri" panose="020F0502020204030204" pitchFamily="34" charset="0"/>
                <a:cs typeface="Calibri" panose="020F0502020204030204" pitchFamily="34" charset="0"/>
              </a:rPr>
              <a:t>1.</a:t>
            </a:r>
            <a:r>
              <a:rPr lang="fr-FR" sz="1200" i="1" dirty="0">
                <a:solidFill>
                  <a:schemeClr val="bg1"/>
                </a:solidFill>
                <a:highlight>
                  <a:srgbClr val="00FF00"/>
                </a:highlight>
                <a:latin typeface="Calibri" panose="020F0502020204030204" pitchFamily="34" charset="0"/>
                <a:cs typeface="Calibri" panose="020F0502020204030204" pitchFamily="34" charset="0"/>
              </a:rPr>
              <a:t> Musique dérivée des chants de travail afro-américains où l’interprète exprime sa tristesse.</a:t>
            </a:r>
          </a:p>
          <a:p>
            <a:r>
              <a:rPr lang="fr-FR" sz="1200" b="1" i="1" dirty="0">
                <a:solidFill>
                  <a:schemeClr val="bg1"/>
                </a:solidFill>
                <a:highlight>
                  <a:srgbClr val="00FF00"/>
                </a:highlight>
                <a:latin typeface="Calibri" panose="020F0502020204030204" pitchFamily="34" charset="0"/>
                <a:cs typeface="Calibri" panose="020F0502020204030204" pitchFamily="34" charset="0"/>
              </a:rPr>
              <a:t>2.</a:t>
            </a:r>
            <a:r>
              <a:rPr lang="fr-FR" sz="1200" i="1" dirty="0">
                <a:solidFill>
                  <a:schemeClr val="bg1"/>
                </a:solidFill>
                <a:highlight>
                  <a:srgbClr val="00FF00"/>
                </a:highlight>
                <a:latin typeface="Calibri" panose="020F0502020204030204" pitchFamily="34" charset="0"/>
                <a:cs typeface="Calibri" panose="020F0502020204030204" pitchFamily="34" charset="0"/>
              </a:rPr>
              <a:t> (Par extension) Spleen, tristesse, cafard.</a:t>
            </a:r>
          </a:p>
          <a:p>
            <a:pPr algn="r"/>
            <a:r>
              <a:rPr lang="fr-FR" sz="1100" i="1" dirty="0">
                <a:solidFill>
                  <a:schemeClr val="bg1"/>
                </a:solidFill>
                <a:latin typeface="Calibri" panose="020F0502020204030204" pitchFamily="34" charset="0"/>
                <a:cs typeface="Calibri" panose="020F0502020204030204" pitchFamily="34" charset="0"/>
              </a:rPr>
              <a:t>D’après le Dictionnaire LE ROBERT.</a:t>
            </a:r>
          </a:p>
        </p:txBody>
      </p:sp>
      <p:sp>
        <p:nvSpPr>
          <p:cNvPr id="40" name="ZoneTexte 39">
            <a:extLst>
              <a:ext uri="{FF2B5EF4-FFF2-40B4-BE49-F238E27FC236}">
                <a16:creationId xmlns:a16="http://schemas.microsoft.com/office/drawing/2014/main" id="{DF048D26-6E18-FCF9-0A5C-515EE1510660}"/>
              </a:ext>
            </a:extLst>
          </p:cNvPr>
          <p:cNvSpPr txBox="1"/>
          <p:nvPr/>
        </p:nvSpPr>
        <p:spPr>
          <a:xfrm>
            <a:off x="7927312" y="4682246"/>
            <a:ext cx="4206356" cy="830997"/>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45 )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20</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Donner une ou deux raisons qui pourraient expliquer que le businessman n’ait pas réalisé son rêve… </a:t>
            </a:r>
          </a:p>
        </p:txBody>
      </p:sp>
      <p:sp>
        <p:nvSpPr>
          <p:cNvPr id="41" name="ZoneTexte 40">
            <a:extLst>
              <a:ext uri="{FF2B5EF4-FFF2-40B4-BE49-F238E27FC236}">
                <a16:creationId xmlns:a16="http://schemas.microsoft.com/office/drawing/2014/main" id="{6CB83B0A-335B-8DB5-E724-0BD9DEC847DB}"/>
              </a:ext>
            </a:extLst>
          </p:cNvPr>
          <p:cNvSpPr txBox="1"/>
          <p:nvPr/>
        </p:nvSpPr>
        <p:spPr>
          <a:xfrm>
            <a:off x="7927312" y="5569605"/>
            <a:ext cx="4296965" cy="1077218"/>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Parmi les raisons possibles, on pourrait noter : le manque de temps (« moitié de sa vie en avion. » vers 7), la crainte de ne pas réussir (« ne pas supporter la misère » vers 12),… </a:t>
            </a:r>
          </a:p>
        </p:txBody>
      </p:sp>
      <p:sp>
        <p:nvSpPr>
          <p:cNvPr id="42" name="ZoneTexte 41">
            <a:extLst>
              <a:ext uri="{FF2B5EF4-FFF2-40B4-BE49-F238E27FC236}">
                <a16:creationId xmlns:a16="http://schemas.microsoft.com/office/drawing/2014/main" id="{05AF93FC-C66F-1953-5B8A-9FB19D22B0DA}"/>
              </a:ext>
            </a:extLst>
          </p:cNvPr>
          <p:cNvSpPr txBox="1"/>
          <p:nvPr/>
        </p:nvSpPr>
        <p:spPr>
          <a:xfrm>
            <a:off x="76942" y="383566"/>
            <a:ext cx="7384173"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4</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Filer le temps car le temps file - </a:t>
            </a:r>
            <a:r>
              <a:rPr lang="fr-FR" sz="1600" b="1" i="1" dirty="0">
                <a:latin typeface="Calibri" panose="020F0502020204030204" pitchFamily="34" charset="0"/>
                <a:ea typeface="Calibri" panose="020F0502020204030204" pitchFamily="34" charset="0"/>
                <a:cs typeface="Times New Roman" panose="02020603050405020304" pitchFamily="18" charset="0"/>
              </a:rPr>
              <a:t>Réussir dans la vie </a:t>
            </a:r>
            <a:r>
              <a:rPr lang="fr-FR" sz="16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ou</a:t>
            </a:r>
            <a:r>
              <a:rPr lang="fr-FR" sz="1600" b="1" i="1" dirty="0">
                <a:latin typeface="Calibri" panose="020F0502020204030204" pitchFamily="34" charset="0"/>
                <a:ea typeface="Calibri" panose="020F0502020204030204" pitchFamily="34" charset="0"/>
                <a:cs typeface="Times New Roman" panose="02020603050405020304" pitchFamily="18" charset="0"/>
              </a:rPr>
              <a:t> Réussir sa vie ?</a:t>
            </a:r>
            <a:r>
              <a:rPr lang="fr-FR" sz="1600" b="1" i="1" dirty="0">
                <a:latin typeface="Calibri" panose="020F0502020204030204" pitchFamily="34" charset="0"/>
                <a:cs typeface="Calibri" panose="020F0502020204030204" pitchFamily="34" charset="0"/>
              </a:rPr>
              <a:t> </a:t>
            </a:r>
          </a:p>
        </p:txBody>
      </p:sp>
      <p:pic>
        <p:nvPicPr>
          <p:cNvPr id="2" name="Image 1">
            <a:hlinkClick r:id="rId13" action="ppaction://hlinksldjump"/>
            <a:extLst>
              <a:ext uri="{FF2B5EF4-FFF2-40B4-BE49-F238E27FC236}">
                <a16:creationId xmlns:a16="http://schemas.microsoft.com/office/drawing/2014/main" id="{BED498EF-1ED1-7C60-4F11-262A57651A3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Tree>
    <p:extLst>
      <p:ext uri="{BB962C8B-B14F-4D97-AF65-F5344CB8AC3E}">
        <p14:creationId xmlns:p14="http://schemas.microsoft.com/office/powerpoint/2010/main" val="176711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ppt_x"/>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5"/>
                                        </p:tgtEl>
                                        <p:attrNameLst>
                                          <p:attrName>style.visibility</p:attrName>
                                        </p:attrNameLst>
                                      </p:cBhvr>
                                      <p:to>
                                        <p:strVal val="visible"/>
                                      </p:to>
                                    </p:set>
                                    <p:anim calcmode="lin" valueType="num">
                                      <p:cBhvr additive="base">
                                        <p:cTn id="81" dur="500" fill="hold"/>
                                        <p:tgtEl>
                                          <p:spTgt spid="5"/>
                                        </p:tgtEl>
                                        <p:attrNameLst>
                                          <p:attrName>ppt_x</p:attrName>
                                        </p:attrNameLst>
                                      </p:cBhvr>
                                      <p:tavLst>
                                        <p:tav tm="0">
                                          <p:val>
                                            <p:strVal val="#ppt_x"/>
                                          </p:val>
                                        </p:tav>
                                        <p:tav tm="100000">
                                          <p:val>
                                            <p:strVal val="#ppt_x"/>
                                          </p:val>
                                        </p:tav>
                                      </p:tavLst>
                                    </p:anim>
                                    <p:anim calcmode="lin" valueType="num">
                                      <p:cBhvr additive="base">
                                        <p:cTn id="82" dur="500" fill="hold"/>
                                        <p:tgtEl>
                                          <p:spTgt spid="5"/>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4"/>
                                        </p:tgtEl>
                                        <p:attrNameLst>
                                          <p:attrName>style.visibility</p:attrName>
                                        </p:attrNameLst>
                                      </p:cBhvr>
                                      <p:to>
                                        <p:strVal val="visible"/>
                                      </p:to>
                                    </p:set>
                                    <p:anim calcmode="lin" valueType="num">
                                      <p:cBhvr additive="base">
                                        <p:cTn id="85" dur="500" fill="hold"/>
                                        <p:tgtEl>
                                          <p:spTgt spid="4"/>
                                        </p:tgtEl>
                                        <p:attrNameLst>
                                          <p:attrName>ppt_x</p:attrName>
                                        </p:attrNameLst>
                                      </p:cBhvr>
                                      <p:tavLst>
                                        <p:tav tm="0">
                                          <p:val>
                                            <p:strVal val="#ppt_x"/>
                                          </p:val>
                                        </p:tav>
                                        <p:tav tm="100000">
                                          <p:val>
                                            <p:strVal val="#ppt_x"/>
                                          </p:val>
                                        </p:tav>
                                      </p:tavLst>
                                    </p:anim>
                                    <p:anim calcmode="lin" valueType="num">
                                      <p:cBhvr additive="base">
                                        <p:cTn id="8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additive="base">
                                        <p:cTn id="95" dur="500" fill="hold"/>
                                        <p:tgtEl>
                                          <p:spTgt spid="9"/>
                                        </p:tgtEl>
                                        <p:attrNameLst>
                                          <p:attrName>ppt_x</p:attrName>
                                        </p:attrNameLst>
                                      </p:cBhvr>
                                      <p:tavLst>
                                        <p:tav tm="0">
                                          <p:val>
                                            <p:strVal val="#ppt_x"/>
                                          </p:val>
                                        </p:tav>
                                        <p:tav tm="100000">
                                          <p:val>
                                            <p:strVal val="#ppt_x"/>
                                          </p:val>
                                        </p:tav>
                                      </p:tavLst>
                                    </p:anim>
                                    <p:anim calcmode="lin" valueType="num">
                                      <p:cBhvr additive="base">
                                        <p:cTn id="96" dur="500" fill="hold"/>
                                        <p:tgtEl>
                                          <p:spTgt spid="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8"/>
                                        </p:tgtEl>
                                        <p:attrNameLst>
                                          <p:attrName>style.visibility</p:attrName>
                                        </p:attrNameLst>
                                      </p:cBhvr>
                                      <p:to>
                                        <p:strVal val="visible"/>
                                      </p:to>
                                    </p:set>
                                    <p:anim calcmode="lin" valueType="num">
                                      <p:cBhvr additive="base">
                                        <p:cTn id="99" dur="500" fill="hold"/>
                                        <p:tgtEl>
                                          <p:spTgt spid="8"/>
                                        </p:tgtEl>
                                        <p:attrNameLst>
                                          <p:attrName>ppt_x</p:attrName>
                                        </p:attrNameLst>
                                      </p:cBhvr>
                                      <p:tavLst>
                                        <p:tav tm="0">
                                          <p:val>
                                            <p:strVal val="#ppt_x"/>
                                          </p:val>
                                        </p:tav>
                                        <p:tav tm="100000">
                                          <p:val>
                                            <p:strVal val="#ppt_x"/>
                                          </p:val>
                                        </p:tav>
                                      </p:tavLst>
                                    </p:anim>
                                    <p:anim calcmode="lin" valueType="num">
                                      <p:cBhvr additive="base">
                                        <p:cTn id="10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1000"/>
                                        <p:tgtEl>
                                          <p:spTgt spid="35"/>
                                        </p:tgtEl>
                                      </p:cBhvr>
                                    </p:animEffect>
                                    <p:anim calcmode="lin" valueType="num">
                                      <p:cBhvr>
                                        <p:cTn id="106" dur="1000" fill="hold"/>
                                        <p:tgtEl>
                                          <p:spTgt spid="35"/>
                                        </p:tgtEl>
                                        <p:attrNameLst>
                                          <p:attrName>ppt_x</p:attrName>
                                        </p:attrNameLst>
                                      </p:cBhvr>
                                      <p:tavLst>
                                        <p:tav tm="0">
                                          <p:val>
                                            <p:strVal val="#ppt_x"/>
                                          </p:val>
                                        </p:tav>
                                        <p:tav tm="100000">
                                          <p:val>
                                            <p:strVal val="#ppt_x"/>
                                          </p:val>
                                        </p:tav>
                                      </p:tavLst>
                                    </p:anim>
                                    <p:anim calcmode="lin" valueType="num">
                                      <p:cBhvr>
                                        <p:cTn id="10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additive="base">
                                        <p:cTn id="112" dur="500" fill="hold"/>
                                        <p:tgtEl>
                                          <p:spTgt spid="36"/>
                                        </p:tgtEl>
                                        <p:attrNameLst>
                                          <p:attrName>ppt_x</p:attrName>
                                        </p:attrNameLst>
                                      </p:cBhvr>
                                      <p:tavLst>
                                        <p:tav tm="0">
                                          <p:val>
                                            <p:strVal val="#ppt_x"/>
                                          </p:val>
                                        </p:tav>
                                        <p:tav tm="100000">
                                          <p:val>
                                            <p:strVal val="#ppt_x"/>
                                          </p:val>
                                        </p:tav>
                                      </p:tavLst>
                                    </p:anim>
                                    <p:anim calcmode="lin" valueType="num">
                                      <p:cBhvr additive="base">
                                        <p:cTn id="1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fade">
                                      <p:cBhvr>
                                        <p:cTn id="118" dur="1000"/>
                                        <p:tgtEl>
                                          <p:spTgt spid="37"/>
                                        </p:tgtEl>
                                      </p:cBhvr>
                                    </p:animEffect>
                                    <p:anim calcmode="lin" valueType="num">
                                      <p:cBhvr>
                                        <p:cTn id="119" dur="1000" fill="hold"/>
                                        <p:tgtEl>
                                          <p:spTgt spid="37"/>
                                        </p:tgtEl>
                                        <p:attrNameLst>
                                          <p:attrName>ppt_x</p:attrName>
                                        </p:attrNameLst>
                                      </p:cBhvr>
                                      <p:tavLst>
                                        <p:tav tm="0">
                                          <p:val>
                                            <p:strVal val="#ppt_x"/>
                                          </p:val>
                                        </p:tav>
                                        <p:tav tm="100000">
                                          <p:val>
                                            <p:strVal val="#ppt_x"/>
                                          </p:val>
                                        </p:tav>
                                      </p:tavLst>
                                    </p:anim>
                                    <p:anim calcmode="lin" valueType="num">
                                      <p:cBhvr>
                                        <p:cTn id="120" dur="1000" fill="hold"/>
                                        <p:tgtEl>
                                          <p:spTgt spid="37"/>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fade">
                                      <p:cBhvr>
                                        <p:cTn id="123" dur="1000"/>
                                        <p:tgtEl>
                                          <p:spTgt spid="39"/>
                                        </p:tgtEl>
                                      </p:cBhvr>
                                    </p:animEffect>
                                    <p:anim calcmode="lin" valueType="num">
                                      <p:cBhvr>
                                        <p:cTn id="124" dur="1000" fill="hold"/>
                                        <p:tgtEl>
                                          <p:spTgt spid="39"/>
                                        </p:tgtEl>
                                        <p:attrNameLst>
                                          <p:attrName>ppt_x</p:attrName>
                                        </p:attrNameLst>
                                      </p:cBhvr>
                                      <p:tavLst>
                                        <p:tav tm="0">
                                          <p:val>
                                            <p:strVal val="#ppt_x"/>
                                          </p:val>
                                        </p:tav>
                                        <p:tav tm="100000">
                                          <p:val>
                                            <p:strVal val="#ppt_x"/>
                                          </p:val>
                                        </p:tav>
                                      </p:tavLst>
                                    </p:anim>
                                    <p:anim calcmode="lin" valueType="num">
                                      <p:cBhvr>
                                        <p:cTn id="12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grpId="0" nodeType="clickEffect">
                                  <p:stCondLst>
                                    <p:cond delay="0"/>
                                  </p:stCondLst>
                                  <p:childTnLst>
                                    <p:set>
                                      <p:cBhvr>
                                        <p:cTn id="129" dur="1" fill="hold">
                                          <p:stCondLst>
                                            <p:cond delay="0"/>
                                          </p:stCondLst>
                                        </p:cTn>
                                        <p:tgtEl>
                                          <p:spTgt spid="38"/>
                                        </p:tgtEl>
                                        <p:attrNameLst>
                                          <p:attrName>style.visibility</p:attrName>
                                        </p:attrNameLst>
                                      </p:cBhvr>
                                      <p:to>
                                        <p:strVal val="visible"/>
                                      </p:to>
                                    </p:set>
                                    <p:anim calcmode="lin" valueType="num">
                                      <p:cBhvr additive="base">
                                        <p:cTn id="130" dur="500" fill="hold"/>
                                        <p:tgtEl>
                                          <p:spTgt spid="38"/>
                                        </p:tgtEl>
                                        <p:attrNameLst>
                                          <p:attrName>ppt_x</p:attrName>
                                        </p:attrNameLst>
                                      </p:cBhvr>
                                      <p:tavLst>
                                        <p:tav tm="0">
                                          <p:val>
                                            <p:strVal val="#ppt_x"/>
                                          </p:val>
                                        </p:tav>
                                        <p:tav tm="100000">
                                          <p:val>
                                            <p:strVal val="#ppt_x"/>
                                          </p:val>
                                        </p:tav>
                                      </p:tavLst>
                                    </p:anim>
                                    <p:anim calcmode="lin" valueType="num">
                                      <p:cBhvr additive="base">
                                        <p:cTn id="13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visible"/>
                                      </p:to>
                                    </p:set>
                                    <p:animEffect transition="in" filter="fade">
                                      <p:cBhvr>
                                        <p:cTn id="136" dur="1000"/>
                                        <p:tgtEl>
                                          <p:spTgt spid="40"/>
                                        </p:tgtEl>
                                      </p:cBhvr>
                                    </p:animEffect>
                                    <p:anim calcmode="lin" valueType="num">
                                      <p:cBhvr>
                                        <p:cTn id="137" dur="1000" fill="hold"/>
                                        <p:tgtEl>
                                          <p:spTgt spid="40"/>
                                        </p:tgtEl>
                                        <p:attrNameLst>
                                          <p:attrName>ppt_x</p:attrName>
                                        </p:attrNameLst>
                                      </p:cBhvr>
                                      <p:tavLst>
                                        <p:tav tm="0">
                                          <p:val>
                                            <p:strVal val="#ppt_x"/>
                                          </p:val>
                                        </p:tav>
                                        <p:tav tm="100000">
                                          <p:val>
                                            <p:strVal val="#ppt_x"/>
                                          </p:val>
                                        </p:tav>
                                      </p:tavLst>
                                    </p:anim>
                                    <p:anim calcmode="lin" valueType="num">
                                      <p:cBhvr>
                                        <p:cTn id="1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41"/>
                                        </p:tgtEl>
                                        <p:attrNameLst>
                                          <p:attrName>style.visibility</p:attrName>
                                        </p:attrNameLst>
                                      </p:cBhvr>
                                      <p:to>
                                        <p:strVal val="visible"/>
                                      </p:to>
                                    </p:set>
                                    <p:anim calcmode="lin" valueType="num">
                                      <p:cBhvr additive="base">
                                        <p:cTn id="143" dur="500" fill="hold"/>
                                        <p:tgtEl>
                                          <p:spTgt spid="41"/>
                                        </p:tgtEl>
                                        <p:attrNameLst>
                                          <p:attrName>ppt_x</p:attrName>
                                        </p:attrNameLst>
                                      </p:cBhvr>
                                      <p:tavLst>
                                        <p:tav tm="0">
                                          <p:val>
                                            <p:strVal val="#ppt_x"/>
                                          </p:val>
                                        </p:tav>
                                        <p:tav tm="100000">
                                          <p:val>
                                            <p:strVal val="#ppt_x"/>
                                          </p:val>
                                        </p:tav>
                                      </p:tavLst>
                                    </p:anim>
                                    <p:anim calcmode="lin" valueType="num">
                                      <p:cBhvr additive="base">
                                        <p:cTn id="14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2" grpId="0"/>
      <p:bldP spid="15" grpId="0"/>
      <p:bldP spid="16" grpId="0"/>
      <p:bldP spid="18" grpId="0"/>
      <p:bldP spid="19" grpId="0"/>
      <p:bldP spid="24" grpId="0"/>
      <p:bldP spid="26" grpId="0"/>
      <p:bldP spid="27" grpId="0"/>
      <p:bldP spid="35" grpId="0"/>
      <p:bldP spid="36" grpId="0"/>
      <p:bldP spid="37" grpId="0"/>
      <p:bldP spid="38" grpId="0"/>
      <p:bldP spid="39" grpId="0"/>
      <p:bldP spid="40" grpId="0"/>
      <p:bldP spid="41"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2">
            <a:extLst>
              <a:ext uri="{FF2B5EF4-FFF2-40B4-BE49-F238E27FC236}">
                <a16:creationId xmlns:a16="http://schemas.microsoft.com/office/drawing/2014/main" id="{A1450595-3786-5079-721B-0CCA2CFF3251}"/>
              </a:ext>
            </a:extLst>
          </p:cNvPr>
          <p:cNvGraphicFramePr>
            <a:graphicFrameLocks noGrp="1"/>
          </p:cNvGraphicFramePr>
          <p:nvPr>
            <p:extLst>
              <p:ext uri="{D42A27DB-BD31-4B8C-83A1-F6EECF244321}">
                <p14:modId xmlns:p14="http://schemas.microsoft.com/office/powerpoint/2010/main" val="3679386368"/>
              </p:ext>
            </p:extLst>
          </p:nvPr>
        </p:nvGraphicFramePr>
        <p:xfrm>
          <a:off x="693244" y="1422014"/>
          <a:ext cx="10974657" cy="3479800"/>
        </p:xfrm>
        <a:graphic>
          <a:graphicData uri="http://schemas.openxmlformats.org/drawingml/2006/table">
            <a:tbl>
              <a:tblPr firstRow="1" bandRow="1">
                <a:tableStyleId>{5940675A-B579-460E-94D1-54222C63F5DA}</a:tableStyleId>
              </a:tblPr>
              <a:tblGrid>
                <a:gridCol w="7752015">
                  <a:extLst>
                    <a:ext uri="{9D8B030D-6E8A-4147-A177-3AD203B41FA5}">
                      <a16:colId xmlns:a16="http://schemas.microsoft.com/office/drawing/2014/main" val="699698723"/>
                    </a:ext>
                  </a:extLst>
                </a:gridCol>
                <a:gridCol w="1884445">
                  <a:extLst>
                    <a:ext uri="{9D8B030D-6E8A-4147-A177-3AD203B41FA5}">
                      <a16:colId xmlns:a16="http://schemas.microsoft.com/office/drawing/2014/main" val="773364348"/>
                    </a:ext>
                  </a:extLst>
                </a:gridCol>
                <a:gridCol w="1338197">
                  <a:extLst>
                    <a:ext uri="{9D8B030D-6E8A-4147-A177-3AD203B41FA5}">
                      <a16:colId xmlns:a16="http://schemas.microsoft.com/office/drawing/2014/main" val="2017263918"/>
                    </a:ext>
                  </a:extLst>
                </a:gridCol>
              </a:tblGrid>
              <a:tr h="370840">
                <a:tc>
                  <a:txBody>
                    <a:bodyPr/>
                    <a:lstStyle/>
                    <a:p>
                      <a:endParaRPr lang="fr-FR" dirty="0"/>
                    </a:p>
                  </a:txBody>
                  <a:tcPr anchor="ctr"/>
                </a:tc>
                <a:tc>
                  <a:txBody>
                    <a:bodyPr/>
                    <a:lstStyle/>
                    <a:p>
                      <a:pPr algn="ctr"/>
                      <a:r>
                        <a:rPr lang="fr-FR" sz="1400" dirty="0"/>
                        <a:t>Réussir dans la vie</a:t>
                      </a:r>
                    </a:p>
                  </a:txBody>
                  <a:tcPr anchor="ctr"/>
                </a:tc>
                <a:tc>
                  <a:txBody>
                    <a:bodyPr/>
                    <a:lstStyle/>
                    <a:p>
                      <a:pPr algn="ctr"/>
                      <a:r>
                        <a:rPr lang="fr-FR" sz="1400" dirty="0"/>
                        <a:t>Réussir sa vie</a:t>
                      </a:r>
                    </a:p>
                  </a:txBody>
                  <a:tcPr anchor="ctr"/>
                </a:tc>
                <a:extLst>
                  <a:ext uri="{0D108BD9-81ED-4DB2-BD59-A6C34878D82A}">
                    <a16:rowId xmlns:a16="http://schemas.microsoft.com/office/drawing/2014/main" val="4247095035"/>
                  </a:ext>
                </a:extLst>
              </a:tr>
              <a:tr h="370840">
                <a:tc>
                  <a:txBody>
                    <a:bodyPr/>
                    <a:lstStyle/>
                    <a:p>
                      <a:r>
                        <a:rPr lang="fr-FR" sz="1400" dirty="0">
                          <a:solidFill>
                            <a:schemeClr val="bg1"/>
                          </a:solidFill>
                          <a:latin typeface="Calibri" panose="020F0502020204030204" pitchFamily="34" charset="0"/>
                          <a:cs typeface="Calibri" panose="020F0502020204030204" pitchFamily="34" charset="0"/>
                        </a:rPr>
                        <a:t>« Si à 50 ans on n’a pas une Rolex, on a raté sa vie. »</a:t>
                      </a:r>
                    </a:p>
                    <a:p>
                      <a:pPr algn="r"/>
                      <a:r>
                        <a:rPr lang="fr-FR" sz="1400" b="1" dirty="0">
                          <a:latin typeface="Calibri" panose="020F0502020204030204" pitchFamily="34" charset="0"/>
                          <a:cs typeface="Calibri" panose="020F0502020204030204" pitchFamily="34" charset="0"/>
                        </a:rPr>
                        <a:t>Jacques SÉGUÉLA</a:t>
                      </a:r>
                      <a:r>
                        <a:rPr lang="fr-FR" sz="1400" dirty="0">
                          <a:latin typeface="Calibri" panose="020F0502020204030204" pitchFamily="34" charset="0"/>
                          <a:cs typeface="Calibri" panose="020F0502020204030204" pitchFamily="34" charset="0"/>
                        </a:rPr>
                        <a:t>, (1934-?), Publicitaire français.</a:t>
                      </a:r>
                    </a:p>
                  </a:txBody>
                  <a:tcPr anchor="ctr"/>
                </a:tc>
                <a:tc>
                  <a:txBody>
                    <a:bodyPr/>
                    <a:lstStyle/>
                    <a:p>
                      <a:endParaRPr lang="fr-FR" sz="1600" dirty="0">
                        <a:latin typeface="Calibri" panose="020F0502020204030204" pitchFamily="34" charset="0"/>
                        <a:cs typeface="Calibri" panose="020F0502020204030204" pitchFamily="34" charset="0"/>
                      </a:endParaRPr>
                    </a:p>
                  </a:txBody>
                  <a:tcPr anchor="ctr"/>
                </a:tc>
                <a:tc>
                  <a:txBody>
                    <a:bodyPr/>
                    <a:lstStyle/>
                    <a:p>
                      <a:endParaRPr lang="fr-FR"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854827362"/>
                  </a:ext>
                </a:extLst>
              </a:tr>
              <a:tr h="370840">
                <a:tc>
                  <a:txBody>
                    <a:bodyPr/>
                    <a:lstStyle/>
                    <a:p>
                      <a:r>
                        <a:rPr lang="fr-FR" sz="1400" kern="1200" dirty="0">
                          <a:solidFill>
                            <a:schemeClr val="dk1"/>
                          </a:solidFill>
                          <a:latin typeface="Calibri" panose="020F0502020204030204" pitchFamily="34" charset="0"/>
                          <a:cs typeface="Calibri" panose="020F0502020204030204" pitchFamily="34" charset="0"/>
                        </a:rPr>
                        <a:t>« Si tu peux voir détruit l’ouvrage de ta vie et sans dire un seul mot te mettre à rebâtir. »</a:t>
                      </a:r>
                    </a:p>
                    <a:p>
                      <a:pPr algn="r"/>
                      <a:r>
                        <a:rPr lang="fr-FR" sz="1400" b="1" dirty="0">
                          <a:latin typeface="Calibri" panose="020F0502020204030204" pitchFamily="34" charset="0"/>
                          <a:cs typeface="Calibri" panose="020F0502020204030204" pitchFamily="34" charset="0"/>
                        </a:rPr>
                        <a:t>Rudyard KIPLING</a:t>
                      </a:r>
                      <a:r>
                        <a:rPr lang="fr-FR" sz="1400" dirty="0">
                          <a:latin typeface="Calibri" panose="020F0502020204030204" pitchFamily="34" charset="0"/>
                          <a:cs typeface="Calibri" panose="020F0502020204030204" pitchFamily="34" charset="0"/>
                        </a:rPr>
                        <a:t> (1865-1936), Écrivain britannique.</a:t>
                      </a:r>
                    </a:p>
                  </a:txBody>
                  <a:tcPr anchor="ctr"/>
                </a:tc>
                <a:tc>
                  <a:txBody>
                    <a:bodyPr/>
                    <a:lstStyle/>
                    <a:p>
                      <a:endParaRPr lang="fr-FR" sz="1600" dirty="0">
                        <a:latin typeface="Calibri" panose="020F0502020204030204" pitchFamily="34" charset="0"/>
                        <a:cs typeface="Calibri" panose="020F0502020204030204" pitchFamily="34" charset="0"/>
                      </a:endParaRPr>
                    </a:p>
                  </a:txBody>
                  <a:tcPr anchor="ctr"/>
                </a:tc>
                <a:tc>
                  <a:txBody>
                    <a:bodyPr/>
                    <a:lstStyle/>
                    <a:p>
                      <a:endParaRPr lang="fr-FR"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569133981"/>
                  </a:ext>
                </a:extLst>
              </a:tr>
              <a:tr h="370840">
                <a:tc>
                  <a:txBody>
                    <a:bodyPr/>
                    <a:lstStyle/>
                    <a:p>
                      <a:pPr algn="just">
                        <a:tabLst>
                          <a:tab pos="7531100" algn="r"/>
                        </a:tabLst>
                      </a:pPr>
                      <a:r>
                        <a:rPr lang="fr-FR" sz="1400" kern="1200" dirty="0">
                          <a:solidFill>
                            <a:schemeClr val="dk1"/>
                          </a:solidFill>
                          <a:latin typeface="Calibri" panose="020F0502020204030204" pitchFamily="34" charset="0"/>
                          <a:cs typeface="Calibri" panose="020F0502020204030204" pitchFamily="34" charset="0"/>
                        </a:rPr>
                        <a:t>« Le succès ne se mesure pas à la quantité d’argent que vous gagnez mais à l’impact que vous avez sur la vie des gens. »	</a:t>
                      </a:r>
                      <a:r>
                        <a:rPr lang="fr-FR" sz="1400" b="1" dirty="0">
                          <a:latin typeface="Calibri" panose="020F0502020204030204" pitchFamily="34" charset="0"/>
                          <a:cs typeface="Calibri" panose="020F0502020204030204" pitchFamily="34" charset="0"/>
                        </a:rPr>
                        <a:t>Michelle OBAMA</a:t>
                      </a:r>
                      <a:r>
                        <a:rPr lang="fr-FR" sz="1400" dirty="0">
                          <a:latin typeface="Calibri" panose="020F0502020204030204" pitchFamily="34" charset="0"/>
                          <a:cs typeface="Calibri" panose="020F0502020204030204" pitchFamily="34" charset="0"/>
                        </a:rPr>
                        <a:t> (1964-?), Avocate et Essayiste américaine.</a:t>
                      </a:r>
                      <a:r>
                        <a:rPr lang="fr-FR" sz="1400" kern="1200" dirty="0">
                          <a:solidFill>
                            <a:schemeClr val="dk1"/>
                          </a:solidFill>
                          <a:latin typeface="Calibri" panose="020F0502020204030204" pitchFamily="34" charset="0"/>
                          <a:cs typeface="Calibri" panose="020F0502020204030204" pitchFamily="34" charset="0"/>
                        </a:rPr>
                        <a:t> </a:t>
                      </a:r>
                      <a:endParaRPr lang="fr-FR" sz="1400" dirty="0">
                        <a:latin typeface="Calibri" panose="020F0502020204030204" pitchFamily="34" charset="0"/>
                        <a:cs typeface="Calibri" panose="020F0502020204030204" pitchFamily="34" charset="0"/>
                      </a:endParaRPr>
                    </a:p>
                  </a:txBody>
                  <a:tcPr anchor="ctr"/>
                </a:tc>
                <a:tc>
                  <a:txBody>
                    <a:bodyPr/>
                    <a:lstStyle/>
                    <a:p>
                      <a:endParaRPr lang="fr-FR" sz="1600" dirty="0">
                        <a:latin typeface="Calibri" panose="020F0502020204030204" pitchFamily="34" charset="0"/>
                        <a:cs typeface="Calibri" panose="020F0502020204030204" pitchFamily="34" charset="0"/>
                      </a:endParaRPr>
                    </a:p>
                  </a:txBody>
                  <a:tcPr anchor="ctr"/>
                </a:tc>
                <a:tc>
                  <a:txBody>
                    <a:bodyPr/>
                    <a:lstStyle/>
                    <a:p>
                      <a:endParaRPr lang="fr-FR"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204283528"/>
                  </a:ext>
                </a:extLst>
              </a:tr>
              <a:tr h="370840">
                <a:tc>
                  <a:txBody>
                    <a:bodyPr/>
                    <a:lstStyle/>
                    <a:p>
                      <a:pPr algn="l"/>
                      <a:r>
                        <a:rPr lang="fr-FR" sz="1400" kern="1200" dirty="0">
                          <a:solidFill>
                            <a:schemeClr val="dk1"/>
                          </a:solidFill>
                          <a:latin typeface="Calibri" panose="020F0502020204030204" pitchFamily="34" charset="0"/>
                          <a:cs typeface="Calibri" panose="020F0502020204030204" pitchFamily="34" charset="0"/>
                        </a:rPr>
                        <a:t>« La réussite, c’est un peu de savoir, un peu de savoir-faire, et beaucoup de faire savoir. »</a:t>
                      </a:r>
                    </a:p>
                    <a:p>
                      <a:pPr algn="r"/>
                      <a:r>
                        <a:rPr lang="fr-FR" sz="1400" b="1" dirty="0">
                          <a:latin typeface="Calibri" panose="020F0502020204030204" pitchFamily="34" charset="0"/>
                          <a:cs typeface="Calibri" panose="020F0502020204030204" pitchFamily="34" charset="0"/>
                        </a:rPr>
                        <a:t>Jean NOHAIN</a:t>
                      </a:r>
                      <a:r>
                        <a:rPr lang="fr-FR" sz="1400" dirty="0">
                          <a:latin typeface="Calibri" panose="020F0502020204030204" pitchFamily="34" charset="0"/>
                          <a:cs typeface="Calibri" panose="020F0502020204030204" pitchFamily="34" charset="0"/>
                        </a:rPr>
                        <a:t>, (1900-1981), Parolier français.</a:t>
                      </a:r>
                      <a:r>
                        <a:rPr lang="fr-FR" sz="1400" kern="1200" dirty="0">
                          <a:solidFill>
                            <a:schemeClr val="dk1"/>
                          </a:solidFill>
                          <a:latin typeface="Calibri" panose="020F0502020204030204" pitchFamily="34" charset="0"/>
                          <a:cs typeface="Calibri" panose="020F0502020204030204" pitchFamily="34" charset="0"/>
                        </a:rPr>
                        <a:t> </a:t>
                      </a:r>
                      <a:endParaRPr lang="fr-FR" sz="14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endParaRPr lang="fr-FR" sz="1600" dirty="0">
                        <a:latin typeface="Calibri" panose="020F0502020204030204" pitchFamily="34" charset="0"/>
                        <a:cs typeface="Calibri" panose="020F0502020204030204" pitchFamily="34" charset="0"/>
                      </a:endParaRPr>
                    </a:p>
                  </a:txBody>
                  <a:tcPr anchor="ctr"/>
                </a:tc>
                <a:tc>
                  <a:txBody>
                    <a:bodyPr/>
                    <a:lstStyle/>
                    <a:p>
                      <a:endParaRPr lang="fr-FR"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967931998"/>
                  </a:ext>
                </a:extLst>
              </a:tr>
              <a:tr h="370840">
                <a:tc>
                  <a:txBody>
                    <a:bodyPr/>
                    <a:lstStyle/>
                    <a:p>
                      <a:pPr algn="r"/>
                      <a:r>
                        <a:rPr lang="fr-FR" sz="1400" kern="1200" dirty="0">
                          <a:solidFill>
                            <a:schemeClr val="dk1"/>
                          </a:solidFill>
                          <a:latin typeface="Calibri" panose="020F0502020204030204" pitchFamily="34" charset="0"/>
                          <a:cs typeface="Calibri" panose="020F0502020204030204" pitchFamily="34" charset="0"/>
                        </a:rPr>
                        <a:t>« Point n'est besoin d'espérer pour entreprendre, ni de réussir pour persévérer. »</a:t>
                      </a:r>
                    </a:p>
                    <a:p>
                      <a:pPr algn="r"/>
                      <a:r>
                        <a:rPr lang="fr-FR" sz="1400" b="1" dirty="0">
                          <a:latin typeface="Calibri" panose="020F0502020204030204" pitchFamily="34" charset="0"/>
                          <a:cs typeface="Calibri" panose="020F0502020204030204" pitchFamily="34" charset="0"/>
                        </a:rPr>
                        <a:t>Guillaume I</a:t>
                      </a:r>
                      <a:r>
                        <a:rPr lang="fr-FR" sz="1400" b="1" baseline="30000" dirty="0">
                          <a:latin typeface="Calibri" panose="020F0502020204030204" pitchFamily="34" charset="0"/>
                          <a:cs typeface="Calibri" panose="020F0502020204030204" pitchFamily="34" charset="0"/>
                        </a:rPr>
                        <a:t>er</a:t>
                      </a:r>
                      <a:r>
                        <a:rPr lang="fr-FR" sz="1400" b="1" dirty="0">
                          <a:latin typeface="Calibri" panose="020F0502020204030204" pitchFamily="34" charset="0"/>
                          <a:cs typeface="Calibri" panose="020F0502020204030204" pitchFamily="34" charset="0"/>
                        </a:rPr>
                        <a:t> d’ORANGE-NASSAU</a:t>
                      </a:r>
                      <a:r>
                        <a:rPr lang="fr-FR" sz="1400" dirty="0">
                          <a:latin typeface="Calibri" panose="020F0502020204030204" pitchFamily="34" charset="0"/>
                          <a:cs typeface="Calibri" panose="020F0502020204030204" pitchFamily="34" charset="0"/>
                        </a:rPr>
                        <a:t> (1533-1584), Souverain hollandais.</a:t>
                      </a:r>
                      <a:r>
                        <a:rPr lang="fr-FR" sz="1400" kern="1200" dirty="0">
                          <a:solidFill>
                            <a:schemeClr val="dk1"/>
                          </a:solidFill>
                          <a:latin typeface="Calibri" panose="020F0502020204030204" pitchFamily="34" charset="0"/>
                          <a:cs typeface="Calibri" panose="020F0502020204030204" pitchFamily="34" charset="0"/>
                        </a:rPr>
                        <a:t> </a:t>
                      </a:r>
                      <a:endParaRPr lang="fr-FR" sz="14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endParaRPr lang="fr-FR" sz="1600" dirty="0">
                        <a:latin typeface="Calibri" panose="020F0502020204030204" pitchFamily="34" charset="0"/>
                        <a:cs typeface="Calibri" panose="020F0502020204030204" pitchFamily="34" charset="0"/>
                      </a:endParaRPr>
                    </a:p>
                  </a:txBody>
                  <a:tcPr anchor="ctr"/>
                </a:tc>
                <a:tc>
                  <a:txBody>
                    <a:bodyPr/>
                    <a:lstStyle/>
                    <a:p>
                      <a:endParaRPr lang="fr-FR"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341158697"/>
                  </a:ext>
                </a:extLst>
              </a:tr>
              <a:tr h="370840">
                <a:tc>
                  <a:txBody>
                    <a:bodyPr/>
                    <a:lstStyle/>
                    <a:p>
                      <a:pPr marL="0" algn="r" defTabSz="457200" rtl="0" eaLnBrk="1" latinLnBrk="0" hangingPunct="1"/>
                      <a:r>
                        <a:rPr lang="fr-FR" sz="1400" kern="1200" dirty="0">
                          <a:solidFill>
                            <a:schemeClr val="dk1"/>
                          </a:solidFill>
                          <a:latin typeface="Calibri" panose="020F0502020204030204" pitchFamily="34" charset="0"/>
                          <a:cs typeface="Calibri" panose="020F0502020204030204" pitchFamily="34" charset="0"/>
                        </a:rPr>
                        <a:t>« Le génie est fait d’1% d’inspiration et 99% de transpiration. »</a:t>
                      </a:r>
                    </a:p>
                    <a:p>
                      <a:pPr marL="0" marR="0" lvl="0" indent="0" algn="r" defTabSz="457200" rtl="0" eaLnBrk="1" fontAlgn="auto" latinLnBrk="0" hangingPunct="1">
                        <a:lnSpc>
                          <a:spcPct val="100000"/>
                        </a:lnSpc>
                        <a:spcBef>
                          <a:spcPts val="0"/>
                        </a:spcBef>
                        <a:spcAft>
                          <a:spcPts val="0"/>
                        </a:spcAft>
                        <a:buClrTx/>
                        <a:buSzTx/>
                        <a:buFontTx/>
                        <a:buNone/>
                        <a:tabLst/>
                        <a:defRPr/>
                      </a:pPr>
                      <a:r>
                        <a:rPr lang="fr-FR" sz="1400" b="1" dirty="0">
                          <a:latin typeface="Calibri" panose="020F0502020204030204" pitchFamily="34" charset="0"/>
                          <a:cs typeface="Calibri" panose="020F0502020204030204" pitchFamily="34" charset="0"/>
                        </a:rPr>
                        <a:t>Thomas ÉDISON</a:t>
                      </a:r>
                      <a:r>
                        <a:rPr lang="fr-FR" sz="1400" dirty="0">
                          <a:latin typeface="Calibri" panose="020F0502020204030204" pitchFamily="34" charset="0"/>
                          <a:cs typeface="Calibri" panose="020F0502020204030204" pitchFamily="34" charset="0"/>
                        </a:rPr>
                        <a:t> (1847-1931), Inventeur et scientifique américain.</a:t>
                      </a:r>
                      <a:endParaRPr lang="fr-FR" sz="14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endParaRPr lang="fr-FR" sz="1600" dirty="0">
                        <a:latin typeface="Calibri" panose="020F0502020204030204" pitchFamily="34" charset="0"/>
                        <a:cs typeface="Calibri" panose="020F0502020204030204" pitchFamily="34" charset="0"/>
                      </a:endParaRPr>
                    </a:p>
                  </a:txBody>
                  <a:tcPr anchor="ctr"/>
                </a:tc>
                <a:tc>
                  <a:txBody>
                    <a:bodyPr/>
                    <a:lstStyle/>
                    <a:p>
                      <a:endParaRPr lang="fr-FR"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287886703"/>
                  </a:ext>
                </a:extLst>
              </a:tr>
            </a:tbl>
          </a:graphicData>
        </a:graphic>
      </p:graphicFrame>
      <p:graphicFrame>
        <p:nvGraphicFramePr>
          <p:cNvPr id="5" name="Tableau 4">
            <a:extLst>
              <a:ext uri="{FF2B5EF4-FFF2-40B4-BE49-F238E27FC236}">
                <a16:creationId xmlns:a16="http://schemas.microsoft.com/office/drawing/2014/main" id="{524A5B9B-49F6-8841-338A-E9E8BE9BCEE1}"/>
              </a:ext>
            </a:extLst>
          </p:cNvPr>
          <p:cNvGraphicFramePr>
            <a:graphicFrameLocks noGrp="1"/>
          </p:cNvGraphicFramePr>
          <p:nvPr>
            <p:extLst>
              <p:ext uri="{D42A27DB-BD31-4B8C-83A1-F6EECF244321}">
                <p14:modId xmlns:p14="http://schemas.microsoft.com/office/powerpoint/2010/main" val="390274591"/>
              </p:ext>
            </p:extLst>
          </p:nvPr>
        </p:nvGraphicFramePr>
        <p:xfrm>
          <a:off x="693244" y="5171146"/>
          <a:ext cx="9187603" cy="1483360"/>
        </p:xfrm>
        <a:graphic>
          <a:graphicData uri="http://schemas.openxmlformats.org/drawingml/2006/table">
            <a:tbl>
              <a:tblPr firstRow="1" bandRow="1">
                <a:tableStyleId>{5940675A-B579-460E-94D1-54222C63F5DA}</a:tableStyleId>
              </a:tblPr>
              <a:tblGrid>
                <a:gridCol w="4770739">
                  <a:extLst>
                    <a:ext uri="{9D8B030D-6E8A-4147-A177-3AD203B41FA5}">
                      <a16:colId xmlns:a16="http://schemas.microsoft.com/office/drawing/2014/main" val="791823899"/>
                    </a:ext>
                  </a:extLst>
                </a:gridCol>
                <a:gridCol w="4416864">
                  <a:extLst>
                    <a:ext uri="{9D8B030D-6E8A-4147-A177-3AD203B41FA5}">
                      <a16:colId xmlns:a16="http://schemas.microsoft.com/office/drawing/2014/main" val="3552408220"/>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b="1" dirty="0">
                          <a:solidFill>
                            <a:srgbClr val="FF0000"/>
                          </a:solidFill>
                        </a:rPr>
                        <a:t>Réussir dans la vie</a:t>
                      </a:r>
                    </a:p>
                  </a:txBody>
                  <a:tcPr anchor="ctr"/>
                </a:tc>
                <a:tc>
                  <a:txBody>
                    <a:bodyPr/>
                    <a:lstStyle/>
                    <a:p>
                      <a:pPr algn="ctr"/>
                      <a:r>
                        <a:rPr lang="fr-FR" b="1" dirty="0">
                          <a:solidFill>
                            <a:srgbClr val="002060"/>
                          </a:solidFill>
                        </a:rPr>
                        <a:t>Réussir sa vie</a:t>
                      </a:r>
                    </a:p>
                  </a:txBody>
                  <a:tcPr anchor="ctr"/>
                </a:tc>
                <a:extLst>
                  <a:ext uri="{0D108BD9-81ED-4DB2-BD59-A6C34878D82A}">
                    <a16:rowId xmlns:a16="http://schemas.microsoft.com/office/drawing/2014/main" val="1627900601"/>
                  </a:ext>
                </a:extLst>
              </a:tr>
              <a:tr h="370840">
                <a:tc>
                  <a:txBody>
                    <a:bodyPr/>
                    <a:lstStyle/>
                    <a:p>
                      <a:endParaRPr lang="fr-FR" dirty="0"/>
                    </a:p>
                  </a:txBody>
                  <a:tcPr anchor="ctr"/>
                </a:tc>
                <a:tc>
                  <a:txBody>
                    <a:bodyPr/>
                    <a:lstStyle/>
                    <a:p>
                      <a:endParaRPr lang="fr-FR" dirty="0"/>
                    </a:p>
                  </a:txBody>
                  <a:tcPr anchor="ctr"/>
                </a:tc>
                <a:extLst>
                  <a:ext uri="{0D108BD9-81ED-4DB2-BD59-A6C34878D82A}">
                    <a16:rowId xmlns:a16="http://schemas.microsoft.com/office/drawing/2014/main" val="2352755693"/>
                  </a:ext>
                </a:extLst>
              </a:tr>
              <a:tr h="370840">
                <a:tc>
                  <a:txBody>
                    <a:bodyPr/>
                    <a:lstStyle/>
                    <a:p>
                      <a:endParaRPr lang="fr-FR" dirty="0"/>
                    </a:p>
                  </a:txBody>
                  <a:tcPr anchor="ctr"/>
                </a:tc>
                <a:tc>
                  <a:txBody>
                    <a:bodyPr/>
                    <a:lstStyle/>
                    <a:p>
                      <a:endParaRPr lang="fr-FR" dirty="0"/>
                    </a:p>
                  </a:txBody>
                  <a:tcPr anchor="ctr"/>
                </a:tc>
                <a:extLst>
                  <a:ext uri="{0D108BD9-81ED-4DB2-BD59-A6C34878D82A}">
                    <a16:rowId xmlns:a16="http://schemas.microsoft.com/office/drawing/2014/main" val="1033864041"/>
                  </a:ext>
                </a:extLst>
              </a:tr>
              <a:tr h="370840">
                <a:tc>
                  <a:txBody>
                    <a:bodyPr/>
                    <a:lstStyle/>
                    <a:p>
                      <a:endParaRPr lang="fr-FR" dirty="0"/>
                    </a:p>
                  </a:txBody>
                  <a:tcPr anchor="ctr"/>
                </a:tc>
                <a:tc>
                  <a:txBody>
                    <a:bodyPr/>
                    <a:lstStyle/>
                    <a:p>
                      <a:endParaRPr lang="fr-FR" dirty="0"/>
                    </a:p>
                  </a:txBody>
                  <a:tcPr anchor="ctr"/>
                </a:tc>
                <a:extLst>
                  <a:ext uri="{0D108BD9-81ED-4DB2-BD59-A6C34878D82A}">
                    <a16:rowId xmlns:a16="http://schemas.microsoft.com/office/drawing/2014/main" val="4106568744"/>
                  </a:ext>
                </a:extLst>
              </a:tr>
            </a:tbl>
          </a:graphicData>
        </a:graphic>
      </p:graphicFrame>
      <p:sp>
        <p:nvSpPr>
          <p:cNvPr id="6" name="ZoneTexte 5">
            <a:extLst>
              <a:ext uri="{FF2B5EF4-FFF2-40B4-BE49-F238E27FC236}">
                <a16:creationId xmlns:a16="http://schemas.microsoft.com/office/drawing/2014/main" id="{6661D1EA-1C81-DBF7-9B03-17DFEC6E4D77}"/>
              </a:ext>
            </a:extLst>
          </p:cNvPr>
          <p:cNvSpPr txBox="1"/>
          <p:nvPr/>
        </p:nvSpPr>
        <p:spPr>
          <a:xfrm>
            <a:off x="5433107" y="5555394"/>
            <a:ext cx="4447739" cy="338554"/>
          </a:xfrm>
          <a:prstGeom prst="rect">
            <a:avLst/>
          </a:prstGeom>
          <a:noFill/>
        </p:spPr>
        <p:txBody>
          <a:bodyPr wrap="square">
            <a:spAutoFit/>
          </a:bodyPr>
          <a:lstStyle/>
          <a:p>
            <a:pPr algn="ctr"/>
            <a:r>
              <a:rPr lang="fr-FR" sz="1600" dirty="0">
                <a:solidFill>
                  <a:srgbClr val="FFFF00"/>
                </a:solidFill>
                <a:latin typeface="Calibri" panose="020F0502020204030204" pitchFamily="34" charset="0"/>
                <a:cs typeface="Calibri" panose="020F0502020204030204" pitchFamily="34" charset="0"/>
              </a:rPr>
              <a:t>suivre ses </a:t>
            </a:r>
            <a:r>
              <a:rPr lang="fr-FR" sz="1600" b="1" dirty="0">
                <a:solidFill>
                  <a:srgbClr val="FFFF00"/>
                </a:solidFill>
                <a:latin typeface="Calibri" panose="020F0502020204030204" pitchFamily="34" charset="0"/>
                <a:cs typeface="Calibri" panose="020F0502020204030204" pitchFamily="34" charset="0"/>
              </a:rPr>
              <a:t>passions</a:t>
            </a:r>
            <a:r>
              <a:rPr lang="fr-FR" sz="1600" dirty="0">
                <a:solidFill>
                  <a:srgbClr val="FFFF00"/>
                </a:solidFill>
                <a:latin typeface="Calibri" panose="020F0502020204030204" pitchFamily="34" charset="0"/>
                <a:cs typeface="Calibri" panose="020F0502020204030204" pitchFamily="34" charset="0"/>
              </a:rPr>
              <a:t>, ses </a:t>
            </a:r>
            <a:r>
              <a:rPr lang="fr-FR" sz="1600" b="1" dirty="0">
                <a:solidFill>
                  <a:srgbClr val="FFFF00"/>
                </a:solidFill>
                <a:latin typeface="Calibri" panose="020F0502020204030204" pitchFamily="34" charset="0"/>
                <a:cs typeface="Calibri" panose="020F0502020204030204" pitchFamily="34" charset="0"/>
              </a:rPr>
              <a:t>centres d’intérêt</a:t>
            </a:r>
          </a:p>
        </p:txBody>
      </p:sp>
      <p:sp>
        <p:nvSpPr>
          <p:cNvPr id="7" name="ZoneTexte 6">
            <a:extLst>
              <a:ext uri="{FF2B5EF4-FFF2-40B4-BE49-F238E27FC236}">
                <a16:creationId xmlns:a16="http://schemas.microsoft.com/office/drawing/2014/main" id="{35D71E51-CF6E-FBFE-AE4E-68B403028B17}"/>
              </a:ext>
            </a:extLst>
          </p:cNvPr>
          <p:cNvSpPr txBox="1"/>
          <p:nvPr/>
        </p:nvSpPr>
        <p:spPr>
          <a:xfrm>
            <a:off x="5433107" y="5904563"/>
            <a:ext cx="4447739" cy="338554"/>
          </a:xfrm>
          <a:prstGeom prst="rect">
            <a:avLst/>
          </a:prstGeom>
          <a:noFill/>
        </p:spPr>
        <p:txBody>
          <a:bodyPr wrap="square">
            <a:spAutoFit/>
          </a:bodyPr>
          <a:lstStyle/>
          <a:p>
            <a:pPr algn="ctr"/>
            <a:r>
              <a:rPr lang="fr-FR" sz="1600" dirty="0">
                <a:solidFill>
                  <a:srgbClr val="FFFF00"/>
                </a:solidFill>
                <a:latin typeface="Calibri" panose="020F0502020204030204" pitchFamily="34" charset="0"/>
                <a:cs typeface="Calibri" panose="020F0502020204030204" pitchFamily="34" charset="0"/>
              </a:rPr>
              <a:t>vivre selon ses </a:t>
            </a:r>
            <a:r>
              <a:rPr lang="fr-FR" sz="1600" b="1" dirty="0">
                <a:solidFill>
                  <a:srgbClr val="FFFF00"/>
                </a:solidFill>
                <a:latin typeface="Calibri" panose="020F0502020204030204" pitchFamily="34" charset="0"/>
                <a:cs typeface="Calibri" panose="020F0502020204030204" pitchFamily="34" charset="0"/>
              </a:rPr>
              <a:t>valeurs</a:t>
            </a:r>
            <a:r>
              <a:rPr lang="fr-FR" sz="1600" dirty="0">
                <a:solidFill>
                  <a:srgbClr val="FFFF00"/>
                </a:solidFill>
                <a:latin typeface="Calibri" panose="020F0502020204030204" pitchFamily="34" charset="0"/>
                <a:cs typeface="Calibri" panose="020F0502020204030204" pitchFamily="34" charset="0"/>
              </a:rPr>
              <a:t>, sa </a:t>
            </a:r>
            <a:r>
              <a:rPr lang="fr-FR" sz="1600" b="1" dirty="0">
                <a:solidFill>
                  <a:srgbClr val="FFFF00"/>
                </a:solidFill>
                <a:latin typeface="Calibri" panose="020F0502020204030204" pitchFamily="34" charset="0"/>
                <a:cs typeface="Calibri" panose="020F0502020204030204" pitchFamily="34" charset="0"/>
              </a:rPr>
              <a:t>conscience </a:t>
            </a:r>
          </a:p>
        </p:txBody>
      </p:sp>
      <p:sp>
        <p:nvSpPr>
          <p:cNvPr id="8" name="ZoneTexte 7">
            <a:extLst>
              <a:ext uri="{FF2B5EF4-FFF2-40B4-BE49-F238E27FC236}">
                <a16:creationId xmlns:a16="http://schemas.microsoft.com/office/drawing/2014/main" id="{29A1F15E-76CF-911B-55DA-4AED5EA6F2F9}"/>
              </a:ext>
            </a:extLst>
          </p:cNvPr>
          <p:cNvSpPr txBox="1"/>
          <p:nvPr/>
        </p:nvSpPr>
        <p:spPr>
          <a:xfrm>
            <a:off x="5433107" y="6288811"/>
            <a:ext cx="4447739" cy="338554"/>
          </a:xfrm>
          <a:prstGeom prst="rect">
            <a:avLst/>
          </a:prstGeom>
          <a:noFill/>
        </p:spPr>
        <p:txBody>
          <a:bodyPr wrap="square">
            <a:spAutoFit/>
          </a:bodyPr>
          <a:lstStyle/>
          <a:p>
            <a:pPr algn="ctr"/>
            <a:r>
              <a:rPr lang="fr-FR" sz="1600" dirty="0">
                <a:solidFill>
                  <a:srgbClr val="FFFF00"/>
                </a:solidFill>
                <a:latin typeface="Calibri" panose="020F0502020204030204" pitchFamily="34" charset="0"/>
                <a:cs typeface="Calibri" panose="020F0502020204030204" pitchFamily="34" charset="0"/>
              </a:rPr>
              <a:t>avoir des </a:t>
            </a:r>
            <a:r>
              <a:rPr lang="fr-FR" sz="1600" b="1" dirty="0">
                <a:solidFill>
                  <a:srgbClr val="FFFF00"/>
                </a:solidFill>
                <a:latin typeface="Calibri" panose="020F0502020204030204" pitchFamily="34" charset="0"/>
                <a:cs typeface="Calibri" panose="020F0502020204030204" pitchFamily="34" charset="0"/>
              </a:rPr>
              <a:t>satisfactions personnelles</a:t>
            </a:r>
          </a:p>
        </p:txBody>
      </p:sp>
      <p:sp>
        <p:nvSpPr>
          <p:cNvPr id="9" name="Signe de multiplication 8">
            <a:extLst>
              <a:ext uri="{FF2B5EF4-FFF2-40B4-BE49-F238E27FC236}">
                <a16:creationId xmlns:a16="http://schemas.microsoft.com/office/drawing/2014/main" id="{1B5596AA-6E38-4921-9473-F771CEA91821}"/>
              </a:ext>
            </a:extLst>
          </p:cNvPr>
          <p:cNvSpPr/>
          <p:nvPr/>
        </p:nvSpPr>
        <p:spPr>
          <a:xfrm>
            <a:off x="10812554" y="2383796"/>
            <a:ext cx="397711" cy="4121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Signe de multiplication 9">
            <a:extLst>
              <a:ext uri="{FF2B5EF4-FFF2-40B4-BE49-F238E27FC236}">
                <a16:creationId xmlns:a16="http://schemas.microsoft.com/office/drawing/2014/main" id="{B81CC573-0FE9-9097-0CF5-3D5D03098198}"/>
              </a:ext>
            </a:extLst>
          </p:cNvPr>
          <p:cNvSpPr/>
          <p:nvPr/>
        </p:nvSpPr>
        <p:spPr>
          <a:xfrm>
            <a:off x="10812554" y="2927033"/>
            <a:ext cx="397711" cy="4121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Signe de multiplication 10">
            <a:extLst>
              <a:ext uri="{FF2B5EF4-FFF2-40B4-BE49-F238E27FC236}">
                <a16:creationId xmlns:a16="http://schemas.microsoft.com/office/drawing/2014/main" id="{25A11E9C-9151-C12E-B43E-BABDC506C7D4}"/>
              </a:ext>
            </a:extLst>
          </p:cNvPr>
          <p:cNvSpPr/>
          <p:nvPr/>
        </p:nvSpPr>
        <p:spPr>
          <a:xfrm>
            <a:off x="10808148" y="3907739"/>
            <a:ext cx="397711" cy="4121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Signe de multiplication 11">
            <a:extLst>
              <a:ext uri="{FF2B5EF4-FFF2-40B4-BE49-F238E27FC236}">
                <a16:creationId xmlns:a16="http://schemas.microsoft.com/office/drawing/2014/main" id="{60B552C6-4ED2-3A5D-9C29-22A733DB0C6B}"/>
              </a:ext>
            </a:extLst>
          </p:cNvPr>
          <p:cNvSpPr/>
          <p:nvPr/>
        </p:nvSpPr>
        <p:spPr>
          <a:xfrm>
            <a:off x="10808148" y="4432983"/>
            <a:ext cx="397711" cy="4121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FA4CA13C-D3B3-A336-5632-1E26DE1AA99F}"/>
              </a:ext>
            </a:extLst>
          </p:cNvPr>
          <p:cNvSpPr txBox="1"/>
          <p:nvPr/>
        </p:nvSpPr>
        <p:spPr>
          <a:xfrm>
            <a:off x="730818" y="5526463"/>
            <a:ext cx="4293943" cy="338554"/>
          </a:xfrm>
          <a:prstGeom prst="rect">
            <a:avLst/>
          </a:prstGeom>
          <a:noFill/>
        </p:spPr>
        <p:txBody>
          <a:bodyPr wrap="square">
            <a:spAutoFit/>
          </a:bodyPr>
          <a:lstStyle/>
          <a:p>
            <a:pPr algn="ctr"/>
            <a:r>
              <a:rPr lang="fr-FR" sz="1600" dirty="0">
                <a:solidFill>
                  <a:srgbClr val="FFFF00"/>
                </a:solidFill>
                <a:latin typeface="Calibri" panose="020F0502020204030204" pitchFamily="34" charset="0"/>
                <a:cs typeface="Calibri" panose="020F0502020204030204" pitchFamily="34" charset="0"/>
              </a:rPr>
              <a:t>avoir une certaine </a:t>
            </a:r>
            <a:r>
              <a:rPr lang="fr-FR" sz="1600" b="1" dirty="0">
                <a:solidFill>
                  <a:srgbClr val="FFFF00"/>
                </a:solidFill>
                <a:latin typeface="Calibri" panose="020F0502020204030204" pitchFamily="34" charset="0"/>
                <a:cs typeface="Calibri" panose="020F0502020204030204" pitchFamily="34" charset="0"/>
              </a:rPr>
              <a:t>position sociale</a:t>
            </a:r>
          </a:p>
        </p:txBody>
      </p:sp>
      <p:sp>
        <p:nvSpPr>
          <p:cNvPr id="14" name="ZoneTexte 13">
            <a:extLst>
              <a:ext uri="{FF2B5EF4-FFF2-40B4-BE49-F238E27FC236}">
                <a16:creationId xmlns:a16="http://schemas.microsoft.com/office/drawing/2014/main" id="{2484439B-A111-FE97-F379-4B8A9329E760}"/>
              </a:ext>
            </a:extLst>
          </p:cNvPr>
          <p:cNvSpPr txBox="1"/>
          <p:nvPr/>
        </p:nvSpPr>
        <p:spPr>
          <a:xfrm>
            <a:off x="709504" y="5904421"/>
            <a:ext cx="4315257" cy="369332"/>
          </a:xfrm>
          <a:prstGeom prst="rect">
            <a:avLst/>
          </a:prstGeom>
          <a:noFill/>
        </p:spPr>
        <p:txBody>
          <a:bodyPr wrap="square">
            <a:spAutoFit/>
          </a:bodyPr>
          <a:lstStyle/>
          <a:p>
            <a:pPr algn="ctr"/>
            <a:r>
              <a:rPr lang="fr-FR" sz="1600" dirty="0">
                <a:solidFill>
                  <a:srgbClr val="FFFF00"/>
                </a:solidFill>
                <a:latin typeface="Calibri" panose="020F0502020204030204" pitchFamily="34" charset="0"/>
                <a:cs typeface="Calibri" panose="020F0502020204030204" pitchFamily="34" charset="0"/>
              </a:rPr>
              <a:t>gagner</a:t>
            </a:r>
            <a:r>
              <a:rPr lang="fr-FR" b="0" i="0" dirty="0">
                <a:solidFill>
                  <a:srgbClr val="FFFF00"/>
                </a:solidFill>
                <a:effectLst/>
              </a:rPr>
              <a:t> </a:t>
            </a:r>
            <a:r>
              <a:rPr lang="fr-FR" sz="1600" dirty="0">
                <a:solidFill>
                  <a:srgbClr val="FFFF00"/>
                </a:solidFill>
                <a:latin typeface="Calibri" panose="020F0502020204030204" pitchFamily="34" charset="0"/>
                <a:cs typeface="Calibri" panose="020F0502020204030204" pitchFamily="34" charset="0"/>
              </a:rPr>
              <a:t>de l’</a:t>
            </a:r>
            <a:r>
              <a:rPr lang="fr-FR" sz="1600" b="1" dirty="0">
                <a:solidFill>
                  <a:srgbClr val="FFFF00"/>
                </a:solidFill>
                <a:latin typeface="Calibri" panose="020F0502020204030204" pitchFamily="34" charset="0"/>
                <a:cs typeface="Calibri" panose="020F0502020204030204" pitchFamily="34" charset="0"/>
              </a:rPr>
              <a:t>argent</a:t>
            </a:r>
            <a:r>
              <a:rPr lang="fr-FR" sz="1600" dirty="0">
                <a:solidFill>
                  <a:srgbClr val="FFFF00"/>
                </a:solidFill>
                <a:latin typeface="Calibri" panose="020F0502020204030204" pitchFamily="34" charset="0"/>
                <a:cs typeface="Calibri" panose="020F0502020204030204" pitchFamily="34" charset="0"/>
              </a:rPr>
              <a:t>, disposer de </a:t>
            </a:r>
            <a:r>
              <a:rPr lang="fr-FR" sz="1600" b="1" dirty="0">
                <a:solidFill>
                  <a:srgbClr val="FFFF00"/>
                </a:solidFill>
                <a:latin typeface="Calibri" panose="020F0502020204030204" pitchFamily="34" charset="0"/>
                <a:cs typeface="Calibri" panose="020F0502020204030204" pitchFamily="34" charset="0"/>
              </a:rPr>
              <a:t>pouvoirs</a:t>
            </a:r>
          </a:p>
        </p:txBody>
      </p:sp>
      <p:sp>
        <p:nvSpPr>
          <p:cNvPr id="15" name="ZoneTexte 14">
            <a:extLst>
              <a:ext uri="{FF2B5EF4-FFF2-40B4-BE49-F238E27FC236}">
                <a16:creationId xmlns:a16="http://schemas.microsoft.com/office/drawing/2014/main" id="{C0B666E4-02A5-76B3-0C1D-5C5741ED33E5}"/>
              </a:ext>
            </a:extLst>
          </p:cNvPr>
          <p:cNvSpPr txBox="1"/>
          <p:nvPr/>
        </p:nvSpPr>
        <p:spPr>
          <a:xfrm>
            <a:off x="781415" y="6333841"/>
            <a:ext cx="4315258" cy="338554"/>
          </a:xfrm>
          <a:prstGeom prst="rect">
            <a:avLst/>
          </a:prstGeom>
          <a:noFill/>
        </p:spPr>
        <p:txBody>
          <a:bodyPr wrap="square">
            <a:spAutoFit/>
          </a:bodyPr>
          <a:lstStyle/>
          <a:p>
            <a:pPr algn="ctr"/>
            <a:r>
              <a:rPr lang="fr-FR" sz="1600" dirty="0">
                <a:solidFill>
                  <a:srgbClr val="FFFF00"/>
                </a:solidFill>
                <a:latin typeface="Calibri" panose="020F0502020204030204" pitchFamily="34" charset="0"/>
                <a:cs typeface="Calibri" panose="020F0502020204030204" pitchFamily="34" charset="0"/>
              </a:rPr>
              <a:t>jouer sur les </a:t>
            </a:r>
            <a:r>
              <a:rPr lang="fr-FR" sz="1600" b="1" dirty="0">
                <a:solidFill>
                  <a:srgbClr val="FFFF00"/>
                </a:solidFill>
                <a:latin typeface="Calibri" panose="020F0502020204030204" pitchFamily="34" charset="0"/>
                <a:cs typeface="Calibri" panose="020F0502020204030204" pitchFamily="34" charset="0"/>
              </a:rPr>
              <a:t>apparences</a:t>
            </a:r>
            <a:r>
              <a:rPr lang="fr-FR" sz="1600" dirty="0">
                <a:solidFill>
                  <a:srgbClr val="FFFF00"/>
                </a:solidFill>
                <a:latin typeface="Calibri" panose="020F0502020204030204" pitchFamily="34" charset="0"/>
                <a:cs typeface="Calibri" panose="020F0502020204030204" pitchFamily="34" charset="0"/>
              </a:rPr>
              <a:t>, les </a:t>
            </a:r>
            <a:r>
              <a:rPr lang="fr-FR" sz="1600" b="1" dirty="0">
                <a:solidFill>
                  <a:srgbClr val="FFFF00"/>
                </a:solidFill>
                <a:latin typeface="Calibri" panose="020F0502020204030204" pitchFamily="34" charset="0"/>
                <a:cs typeface="Calibri" panose="020F0502020204030204" pitchFamily="34" charset="0"/>
              </a:rPr>
              <a:t>signes extérieurs</a:t>
            </a:r>
          </a:p>
        </p:txBody>
      </p:sp>
      <p:sp>
        <p:nvSpPr>
          <p:cNvPr id="16" name="Signe de multiplication 15">
            <a:extLst>
              <a:ext uri="{FF2B5EF4-FFF2-40B4-BE49-F238E27FC236}">
                <a16:creationId xmlns:a16="http://schemas.microsoft.com/office/drawing/2014/main" id="{70269C04-C38B-5925-675D-06385B11E087}"/>
              </a:ext>
            </a:extLst>
          </p:cNvPr>
          <p:cNvSpPr/>
          <p:nvPr/>
        </p:nvSpPr>
        <p:spPr>
          <a:xfrm>
            <a:off x="9208942" y="1862184"/>
            <a:ext cx="397711" cy="4121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Signe de multiplication 16">
            <a:extLst>
              <a:ext uri="{FF2B5EF4-FFF2-40B4-BE49-F238E27FC236}">
                <a16:creationId xmlns:a16="http://schemas.microsoft.com/office/drawing/2014/main" id="{6B64413B-791F-577B-6010-E09F3E121295}"/>
              </a:ext>
            </a:extLst>
          </p:cNvPr>
          <p:cNvSpPr/>
          <p:nvPr/>
        </p:nvSpPr>
        <p:spPr>
          <a:xfrm>
            <a:off x="9208942" y="3429000"/>
            <a:ext cx="397711" cy="4121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92387F1C-2F17-F466-6C71-DD738ED4C7CE}"/>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19" name="ZoneTexte 18">
            <a:extLst>
              <a:ext uri="{FF2B5EF4-FFF2-40B4-BE49-F238E27FC236}">
                <a16:creationId xmlns:a16="http://schemas.microsoft.com/office/drawing/2014/main" id="{D43E7676-2EBB-AF33-F514-2CEB2695ED96}"/>
              </a:ext>
            </a:extLst>
          </p:cNvPr>
          <p:cNvSpPr txBox="1"/>
          <p:nvPr/>
        </p:nvSpPr>
        <p:spPr>
          <a:xfrm>
            <a:off x="76942" y="383566"/>
            <a:ext cx="7384173"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4</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Filer le temps car le temps file - </a:t>
            </a:r>
            <a:r>
              <a:rPr lang="fr-FR" sz="1600" b="1" i="1" dirty="0">
                <a:latin typeface="Calibri" panose="020F0502020204030204" pitchFamily="34" charset="0"/>
                <a:ea typeface="Calibri" panose="020F0502020204030204" pitchFamily="34" charset="0"/>
                <a:cs typeface="Times New Roman" panose="02020603050405020304" pitchFamily="18" charset="0"/>
              </a:rPr>
              <a:t>Réussir dans la vie </a:t>
            </a:r>
            <a:r>
              <a:rPr lang="fr-FR" sz="16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ou</a:t>
            </a:r>
            <a:r>
              <a:rPr lang="fr-FR" sz="1600" b="1" i="1" dirty="0">
                <a:latin typeface="Calibri" panose="020F0502020204030204" pitchFamily="34" charset="0"/>
                <a:ea typeface="Calibri" panose="020F0502020204030204" pitchFamily="34" charset="0"/>
                <a:cs typeface="Times New Roman" panose="02020603050405020304" pitchFamily="18" charset="0"/>
              </a:rPr>
              <a:t> Réussir sa vie ?</a:t>
            </a:r>
            <a:r>
              <a:rPr lang="fr-FR" sz="1600" b="1" i="1" dirty="0">
                <a:latin typeface="Calibri" panose="020F0502020204030204" pitchFamily="34" charset="0"/>
                <a:cs typeface="Calibri" panose="020F0502020204030204" pitchFamily="34" charset="0"/>
              </a:rPr>
              <a:t> </a:t>
            </a:r>
          </a:p>
        </p:txBody>
      </p:sp>
      <p:sp>
        <p:nvSpPr>
          <p:cNvPr id="20" name="ZoneTexte 19">
            <a:extLst>
              <a:ext uri="{FF2B5EF4-FFF2-40B4-BE49-F238E27FC236}">
                <a16:creationId xmlns:a16="http://schemas.microsoft.com/office/drawing/2014/main" id="{A35F20BE-9FFF-49F3-7B55-619D6BA018BB}"/>
              </a:ext>
            </a:extLst>
          </p:cNvPr>
          <p:cNvSpPr txBox="1"/>
          <p:nvPr/>
        </p:nvSpPr>
        <p:spPr>
          <a:xfrm>
            <a:off x="588527" y="896222"/>
            <a:ext cx="1787669" cy="369332"/>
          </a:xfrm>
          <a:prstGeom prst="rect">
            <a:avLst/>
          </a:prstGeom>
          <a:noFill/>
        </p:spPr>
        <p:txBody>
          <a:bodyPr wrap="none" rtlCol="0">
            <a:spAutoFit/>
          </a:bodyPr>
          <a:lstStyle/>
          <a:p>
            <a:r>
              <a:rPr lang="fr-FR" b="1" dirty="0">
                <a:solidFill>
                  <a:srgbClr val="FF0000"/>
                </a:solidFill>
              </a:rPr>
              <a:t>DOCUMENT 21</a:t>
            </a:r>
          </a:p>
        </p:txBody>
      </p:sp>
      <p:sp>
        <p:nvSpPr>
          <p:cNvPr id="21" name="ZoneTexte 20">
            <a:extLst>
              <a:ext uri="{FF2B5EF4-FFF2-40B4-BE49-F238E27FC236}">
                <a16:creationId xmlns:a16="http://schemas.microsoft.com/office/drawing/2014/main" id="{372AE70B-E0CB-14AF-6B04-CAC4691FFB0A}"/>
              </a:ext>
            </a:extLst>
          </p:cNvPr>
          <p:cNvSpPr txBox="1"/>
          <p:nvPr/>
        </p:nvSpPr>
        <p:spPr>
          <a:xfrm>
            <a:off x="2256278" y="850055"/>
            <a:ext cx="4979023" cy="461665"/>
          </a:xfrm>
          <a:prstGeom prst="rect">
            <a:avLst/>
          </a:prstGeom>
          <a:noFill/>
        </p:spPr>
        <p:txBody>
          <a:bodyPr wrap="square">
            <a:spAutoFit/>
          </a:bodyPr>
          <a:lstStyle/>
          <a:p>
            <a:r>
              <a:rPr lang="fr-FR" sz="2400" b="1" dirty="0">
                <a:latin typeface="Calibri" panose="020F0502020204030204" pitchFamily="34" charset="0"/>
                <a:ea typeface="Calibri" panose="020F0502020204030204" pitchFamily="34" charset="0"/>
                <a:cs typeface="Times New Roman" panose="02020603050405020304" pitchFamily="18" charset="0"/>
              </a:rPr>
              <a:t>Réussir dans la vie </a:t>
            </a:r>
            <a:r>
              <a:rPr lang="fr-FR"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ou</a:t>
            </a:r>
            <a:r>
              <a:rPr lang="fr-FR" sz="2400" b="1" dirty="0">
                <a:latin typeface="Calibri" panose="020F0502020204030204" pitchFamily="34" charset="0"/>
                <a:ea typeface="Calibri" panose="020F0502020204030204" pitchFamily="34" charset="0"/>
                <a:cs typeface="Times New Roman" panose="02020603050405020304" pitchFamily="18" charset="0"/>
              </a:rPr>
              <a:t> Réussir sa vie ?</a:t>
            </a:r>
            <a:endParaRPr lang="fr-FR" dirty="0">
              <a:solidFill>
                <a:schemeClr val="bg1"/>
              </a:solidFill>
            </a:endParaRPr>
          </a:p>
        </p:txBody>
      </p:sp>
      <p:pic>
        <p:nvPicPr>
          <p:cNvPr id="2" name="Image 1">
            <a:hlinkClick r:id="rId2" action="ppaction://hlinksldjump"/>
            <a:extLst>
              <a:ext uri="{FF2B5EF4-FFF2-40B4-BE49-F238E27FC236}">
                <a16:creationId xmlns:a16="http://schemas.microsoft.com/office/drawing/2014/main" id="{2B1FB666-5DF6-9CEA-3396-FC6EB191D8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pic>
        <p:nvPicPr>
          <p:cNvPr id="3" name="Image 2">
            <a:extLst>
              <a:ext uri="{FF2B5EF4-FFF2-40B4-BE49-F238E27FC236}">
                <a16:creationId xmlns:a16="http://schemas.microsoft.com/office/drawing/2014/main" id="{B2F5A156-A7C6-8DCD-3E98-2D865B04E2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6558" y="5233435"/>
            <a:ext cx="1780889" cy="1260321"/>
          </a:xfrm>
          <a:prstGeom prst="rect">
            <a:avLst/>
          </a:prstGeom>
        </p:spPr>
      </p:pic>
    </p:spTree>
    <p:extLst>
      <p:ext uri="{BB962C8B-B14F-4D97-AF65-F5344CB8AC3E}">
        <p14:creationId xmlns:p14="http://schemas.microsoft.com/office/powerpoint/2010/main" val="126230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additive="base">
                                        <p:cTn id="79" dur="500" fill="hold"/>
                                        <p:tgtEl>
                                          <p:spTgt spid="6"/>
                                        </p:tgtEl>
                                        <p:attrNameLst>
                                          <p:attrName>ppt_x</p:attrName>
                                        </p:attrNameLst>
                                      </p:cBhvr>
                                      <p:tavLst>
                                        <p:tav tm="0">
                                          <p:val>
                                            <p:strVal val="#ppt_x"/>
                                          </p:val>
                                        </p:tav>
                                        <p:tav tm="100000">
                                          <p:val>
                                            <p:strVal val="#ppt_x"/>
                                          </p:val>
                                        </p:tav>
                                      </p:tavLst>
                                    </p:anim>
                                    <p:anim calcmode="lin" valueType="num">
                                      <p:cBhvr additive="base">
                                        <p:cTn id="8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additive="base">
                                        <p:cTn id="85" dur="500" fill="hold"/>
                                        <p:tgtEl>
                                          <p:spTgt spid="7"/>
                                        </p:tgtEl>
                                        <p:attrNameLst>
                                          <p:attrName>ppt_x</p:attrName>
                                        </p:attrNameLst>
                                      </p:cBhvr>
                                      <p:tavLst>
                                        <p:tav tm="0">
                                          <p:val>
                                            <p:strVal val="#ppt_x"/>
                                          </p:val>
                                        </p:tav>
                                        <p:tav tm="100000">
                                          <p:val>
                                            <p:strVal val="#ppt_x"/>
                                          </p:val>
                                        </p:tav>
                                      </p:tavLst>
                                    </p:anim>
                                    <p:anim calcmode="lin" valueType="num">
                                      <p:cBhvr additive="base">
                                        <p:cTn id="8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additive="base">
                                        <p:cTn id="91" dur="500" fill="hold"/>
                                        <p:tgtEl>
                                          <p:spTgt spid="8"/>
                                        </p:tgtEl>
                                        <p:attrNameLst>
                                          <p:attrName>ppt_x</p:attrName>
                                        </p:attrNameLst>
                                      </p:cBhvr>
                                      <p:tavLst>
                                        <p:tav tm="0">
                                          <p:val>
                                            <p:strVal val="#ppt_x"/>
                                          </p:val>
                                        </p:tav>
                                        <p:tav tm="100000">
                                          <p:val>
                                            <p:strVal val="#ppt_x"/>
                                          </p:val>
                                        </p:tav>
                                      </p:tavLst>
                                    </p:anim>
                                    <p:anim calcmode="lin" valueType="num">
                                      <p:cBhvr additive="base">
                                        <p:cTn id="9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additive="base">
                                        <p:cTn id="97" dur="500" fill="hold"/>
                                        <p:tgtEl>
                                          <p:spTgt spid="3"/>
                                        </p:tgtEl>
                                        <p:attrNameLst>
                                          <p:attrName>ppt_x</p:attrName>
                                        </p:attrNameLst>
                                      </p:cBhvr>
                                      <p:tavLst>
                                        <p:tav tm="0">
                                          <p:val>
                                            <p:strVal val="#ppt_x"/>
                                          </p:val>
                                        </p:tav>
                                        <p:tav tm="100000">
                                          <p:val>
                                            <p:strVal val="#ppt_x"/>
                                          </p:val>
                                        </p:tav>
                                      </p:tavLst>
                                    </p:anim>
                                    <p:anim calcmode="lin" valueType="num">
                                      <p:cBhvr additive="base">
                                        <p:cTn id="9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1" grpId="0" animBg="1"/>
      <p:bldP spid="12" grpId="0" animBg="1"/>
      <p:bldP spid="13" grpId="0"/>
      <p:bldP spid="14" grpId="0"/>
      <p:bldP spid="15" grpId="0"/>
      <p:bldP spid="16" grpId="0" animBg="1"/>
      <p:bldP spid="17" grpId="0" animBg="1"/>
      <p:bldP spid="20"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20D4E06-A947-0B4A-97ED-223AA2CB0D88}"/>
              </a:ext>
            </a:extLst>
          </p:cNvPr>
          <p:cNvSpPr/>
          <p:nvPr/>
        </p:nvSpPr>
        <p:spPr>
          <a:xfrm>
            <a:off x="4341814" y="2513706"/>
            <a:ext cx="1164046" cy="1800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F8FFFD7E-2DCB-430C-C658-33957D17C561}"/>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6" name="ZoneTexte 5">
            <a:extLst>
              <a:ext uri="{FF2B5EF4-FFF2-40B4-BE49-F238E27FC236}">
                <a16:creationId xmlns:a16="http://schemas.microsoft.com/office/drawing/2014/main" id="{8D769933-DFEF-FED1-D46F-5322CAA8DE49}"/>
              </a:ext>
            </a:extLst>
          </p:cNvPr>
          <p:cNvSpPr txBox="1"/>
          <p:nvPr/>
        </p:nvSpPr>
        <p:spPr>
          <a:xfrm>
            <a:off x="55016" y="1817387"/>
            <a:ext cx="1827238" cy="307777"/>
          </a:xfrm>
          <a:prstGeom prst="rect">
            <a:avLst/>
          </a:prstGeom>
          <a:noFill/>
        </p:spPr>
        <p:txBody>
          <a:bodyPr wrap="square">
            <a:spAutoFit/>
          </a:bodyPr>
          <a:lstStyle/>
          <a:p>
            <a:pPr algn="ctr"/>
            <a:r>
              <a:rPr lang="fr-FR" sz="1400" b="1" dirty="0"/>
              <a:t>François RABELAIS</a:t>
            </a:r>
          </a:p>
        </p:txBody>
      </p:sp>
      <p:pic>
        <p:nvPicPr>
          <p:cNvPr id="7" name="Image 6">
            <a:extLst>
              <a:ext uri="{FF2B5EF4-FFF2-40B4-BE49-F238E27FC236}">
                <a16:creationId xmlns:a16="http://schemas.microsoft.com/office/drawing/2014/main" id="{0F4C825C-F59F-BAF3-E205-883623B171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4884" y="907498"/>
            <a:ext cx="896647" cy="896647"/>
          </a:xfrm>
          <a:prstGeom prst="rect">
            <a:avLst/>
          </a:prstGeom>
        </p:spPr>
      </p:pic>
      <p:sp>
        <p:nvSpPr>
          <p:cNvPr id="8" name="ZoneTexte 7">
            <a:extLst>
              <a:ext uri="{FF2B5EF4-FFF2-40B4-BE49-F238E27FC236}">
                <a16:creationId xmlns:a16="http://schemas.microsoft.com/office/drawing/2014/main" id="{519D1BDA-7033-BCB1-F1D0-3698EF91CDAF}"/>
              </a:ext>
            </a:extLst>
          </p:cNvPr>
          <p:cNvSpPr txBox="1"/>
          <p:nvPr/>
        </p:nvSpPr>
        <p:spPr>
          <a:xfrm>
            <a:off x="0" y="2115190"/>
            <a:ext cx="2059619" cy="369332"/>
          </a:xfrm>
          <a:prstGeom prst="rect">
            <a:avLst/>
          </a:prstGeom>
          <a:noFill/>
        </p:spPr>
        <p:txBody>
          <a:bodyPr wrap="square" rtlCol="0">
            <a:spAutoFit/>
          </a:bodyPr>
          <a:lstStyle/>
          <a:p>
            <a:pPr algn="ctr"/>
            <a:r>
              <a:rPr lang="fr-FR" b="1" dirty="0">
                <a:solidFill>
                  <a:srgbClr val="FF0000"/>
                </a:solidFill>
                <a:latin typeface="Calibri" panose="020F0502020204030204" pitchFamily="34" charset="0"/>
                <a:cs typeface="Calibri" panose="020F0502020204030204" pitchFamily="34" charset="0"/>
              </a:rPr>
              <a:t>(1483? 1494?-1553)</a:t>
            </a:r>
          </a:p>
        </p:txBody>
      </p:sp>
      <p:pic>
        <p:nvPicPr>
          <p:cNvPr id="9" name="Image 8">
            <a:hlinkClick r:id="rId3"/>
            <a:extLst>
              <a:ext uri="{FF2B5EF4-FFF2-40B4-BE49-F238E27FC236}">
                <a16:creationId xmlns:a16="http://schemas.microsoft.com/office/drawing/2014/main" id="{270D2259-16A3-B15F-70BF-8FC5EE3AD2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777" y="1474669"/>
            <a:ext cx="336477" cy="336477"/>
          </a:xfrm>
          <a:prstGeom prst="rect">
            <a:avLst/>
          </a:prstGeom>
        </p:spPr>
      </p:pic>
      <p:sp>
        <p:nvSpPr>
          <p:cNvPr id="10" name="ZoneTexte 9">
            <a:extLst>
              <a:ext uri="{FF2B5EF4-FFF2-40B4-BE49-F238E27FC236}">
                <a16:creationId xmlns:a16="http://schemas.microsoft.com/office/drawing/2014/main" id="{D6363E27-430D-047E-48F4-625B5F2C9EAA}"/>
              </a:ext>
            </a:extLst>
          </p:cNvPr>
          <p:cNvSpPr txBox="1"/>
          <p:nvPr/>
        </p:nvSpPr>
        <p:spPr>
          <a:xfrm>
            <a:off x="-9995" y="2446340"/>
            <a:ext cx="1892249" cy="523220"/>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Écrivain humaniste de la Renaissance</a:t>
            </a:r>
            <a:endParaRPr lang="fr-FR" sz="1200" b="1" dirty="0">
              <a:solidFill>
                <a:srgbClr val="FFFF00"/>
              </a:solidFill>
              <a:latin typeface="Calibri" panose="020F0502020204030204" pitchFamily="34" charset="0"/>
              <a:cs typeface="Calibri" panose="020F0502020204030204" pitchFamily="34" charset="0"/>
            </a:endParaRPr>
          </a:p>
        </p:txBody>
      </p:sp>
      <p:pic>
        <p:nvPicPr>
          <p:cNvPr id="11" name="Image 10">
            <a:extLst>
              <a:ext uri="{FF2B5EF4-FFF2-40B4-BE49-F238E27FC236}">
                <a16:creationId xmlns:a16="http://schemas.microsoft.com/office/drawing/2014/main" id="{48CCFC86-8212-9BDF-D17B-37BDBE6FC7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5398" y="872638"/>
            <a:ext cx="378952" cy="252099"/>
          </a:xfrm>
          <a:prstGeom prst="rect">
            <a:avLst/>
          </a:prstGeom>
        </p:spPr>
      </p:pic>
      <p:sp>
        <p:nvSpPr>
          <p:cNvPr id="12" name="ZoneTexte 11">
            <a:extLst>
              <a:ext uri="{FF2B5EF4-FFF2-40B4-BE49-F238E27FC236}">
                <a16:creationId xmlns:a16="http://schemas.microsoft.com/office/drawing/2014/main" id="{49672B38-C42B-38B8-012D-5BF64E860E71}"/>
              </a:ext>
            </a:extLst>
          </p:cNvPr>
          <p:cNvSpPr txBox="1"/>
          <p:nvPr/>
        </p:nvSpPr>
        <p:spPr>
          <a:xfrm>
            <a:off x="2018446" y="1266780"/>
            <a:ext cx="6619321" cy="4909036"/>
          </a:xfrm>
          <a:prstGeom prst="rect">
            <a:avLst/>
          </a:prstGeom>
          <a:noFill/>
        </p:spPr>
        <p:txBody>
          <a:bodyPr wrap="square">
            <a:spAutoFit/>
          </a:bodyPr>
          <a:lstStyle/>
          <a:p>
            <a:pPr algn="just"/>
            <a:r>
              <a:rPr lang="fr-FR" sz="1300" dirty="0">
                <a:latin typeface="Calibri" panose="020F0502020204030204" pitchFamily="34" charset="0"/>
                <a:cs typeface="Calibri" panose="020F0502020204030204" pitchFamily="34" charset="0"/>
              </a:rPr>
              <a:t>[…] mon fils, je t'engage à employer ta jeunesse à bien progresser en savoir et en vertu</a:t>
            </a:r>
            <a:r>
              <a:rPr lang="fr-FR" sz="1200" baseline="30000" dirty="0">
                <a:solidFill>
                  <a:srgbClr val="FF0000"/>
                </a:solidFill>
                <a:latin typeface="Calibri" panose="020F0502020204030204" pitchFamily="34" charset="0"/>
                <a:cs typeface="Times New Roman" panose="02020603050405020304" pitchFamily="18" charset="0"/>
              </a:rPr>
              <a:t>1</a:t>
            </a:r>
            <a:r>
              <a:rPr lang="fr-FR" sz="1300" dirty="0">
                <a:latin typeface="Calibri" panose="020F0502020204030204" pitchFamily="34" charset="0"/>
                <a:cs typeface="Calibri" panose="020F0502020204030204" pitchFamily="34" charset="0"/>
              </a:rPr>
              <a:t>. […]. J'entends et je veux que tu apprennes parfaitement les langues […] Des arts libéraux</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2</a:t>
            </a:r>
            <a:r>
              <a:rPr lang="fr-FR" sz="1300" dirty="0">
                <a:latin typeface="Calibri" panose="020F0502020204030204" pitchFamily="34" charset="0"/>
                <a:cs typeface="Calibri" panose="020F0502020204030204" pitchFamily="34" charset="0"/>
              </a:rPr>
              <a:t> : géométrie, arithmétique et musique, […] de l'astronomie, […] du droit civil, je veux que tu saches par cœur les beaux textes, et que tu me les mettes en parallèle avec la philosophie.</a:t>
            </a:r>
          </a:p>
          <a:p>
            <a:pPr algn="just"/>
            <a:r>
              <a:rPr lang="fr-FR" sz="1300" dirty="0">
                <a:latin typeface="Calibri" panose="020F0502020204030204" pitchFamily="34" charset="0"/>
                <a:cs typeface="Calibri" panose="020F0502020204030204" pitchFamily="34" charset="0"/>
              </a:rPr>
              <a:t>Et quant à la connaissance de la nature, je veux que tu t'y donnes avec soin […], que rien ne te soit inconnu. […]</a:t>
            </a:r>
          </a:p>
          <a:p>
            <a:pPr algn="just"/>
            <a:r>
              <a:rPr lang="fr-FR" sz="1300" dirty="0">
                <a:latin typeface="Calibri" panose="020F0502020204030204" pitchFamily="34" charset="0"/>
                <a:cs typeface="Calibri" panose="020F0502020204030204" pitchFamily="34" charset="0"/>
              </a:rPr>
              <a:t>En somme, que je voie en toi un </a:t>
            </a:r>
            <a:r>
              <a:rPr lang="fr-FR" sz="1300" dirty="0">
                <a:solidFill>
                  <a:schemeClr val="bg1"/>
                </a:solidFill>
                <a:latin typeface="Calibri" panose="020F0502020204030204" pitchFamily="34" charset="0"/>
                <a:cs typeface="Calibri" panose="020F0502020204030204" pitchFamily="34" charset="0"/>
              </a:rPr>
              <a:t>abîme de science </a:t>
            </a:r>
            <a:r>
              <a:rPr lang="fr-FR" sz="1300" dirty="0">
                <a:latin typeface="Calibri" panose="020F0502020204030204" pitchFamily="34" charset="0"/>
                <a:cs typeface="Calibri" panose="020F0502020204030204" pitchFamily="34" charset="0"/>
              </a:rPr>
              <a:t>car, maintenant que tu deviens homme et te fais grand, il te faudra quitter la tranquillité et le repos de l'étude pour apprendre la chevalerie et les armes afin de défendre ma maison, et de secourir nos amis dans toutes leurs difficultés causées par les assauts des malfaiteurs. […]</a:t>
            </a:r>
          </a:p>
          <a:p>
            <a:pPr algn="just"/>
            <a:r>
              <a:rPr lang="fr-FR" sz="1300" dirty="0">
                <a:latin typeface="Calibri" panose="020F0502020204030204" pitchFamily="34" charset="0"/>
                <a:cs typeface="Calibri" panose="020F0502020204030204" pitchFamily="34" charset="0"/>
              </a:rPr>
              <a:t>Mais parce que […] Sagesse n'entre pas en âme malveillante et que </a:t>
            </a:r>
            <a:r>
              <a:rPr lang="fr-FR" sz="1300" b="1" dirty="0">
                <a:solidFill>
                  <a:srgbClr val="FF0000"/>
                </a:solidFill>
                <a:latin typeface="Calibri" panose="020F0502020204030204" pitchFamily="34" charset="0"/>
                <a:cs typeface="Calibri" panose="020F0502020204030204" pitchFamily="34" charset="0"/>
              </a:rPr>
              <a:t>Science sans Conscience n'est que ruine de l’âme</a:t>
            </a:r>
            <a:r>
              <a:rPr lang="fr-FR" sz="1300" dirty="0">
                <a:latin typeface="Calibri" panose="020F0502020204030204" pitchFamily="34" charset="0"/>
                <a:cs typeface="Calibri" panose="020F0502020204030204" pitchFamily="34" charset="0"/>
              </a:rPr>
              <a:t>, tu dois servir, aimer et craindre Dieu, et mettre en lui toutes tes pensées et tout ton espoir […]. Méfie-toi des abus du monde ; ne prends pas à cour les futilités, car cette vie est transitoire</a:t>
            </a:r>
            <a:r>
              <a:rPr lang="fr-FR" sz="1200" baseline="30000" dirty="0">
                <a:solidFill>
                  <a:srgbClr val="FF0000"/>
                </a:solidFill>
                <a:latin typeface="Calibri" panose="020F0502020204030204" pitchFamily="34" charset="0"/>
                <a:cs typeface="Times New Roman" panose="02020603050405020304" pitchFamily="18" charset="0"/>
              </a:rPr>
              <a:t>3</a:t>
            </a:r>
            <a:r>
              <a:rPr lang="fr-FR" sz="1200" baseline="25000" dirty="0">
                <a:solidFill>
                  <a:srgbClr val="FF0000"/>
                </a:solidFill>
              </a:rPr>
              <a:t> </a:t>
            </a:r>
            <a:r>
              <a:rPr lang="fr-FR" sz="1300" dirty="0">
                <a:latin typeface="Calibri" panose="020F0502020204030204" pitchFamily="34" charset="0"/>
                <a:cs typeface="Calibri" panose="020F0502020204030204" pitchFamily="34" charset="0"/>
              </a:rPr>
              <a:t>[…].</a:t>
            </a:r>
          </a:p>
          <a:p>
            <a:pPr algn="just"/>
            <a:r>
              <a:rPr lang="fr-FR" sz="1300" dirty="0">
                <a:latin typeface="Calibri" panose="020F0502020204030204" pitchFamily="34" charset="0"/>
                <a:cs typeface="Calibri" panose="020F0502020204030204" pitchFamily="34" charset="0"/>
              </a:rPr>
              <a:t>Sois serviable pour tes prochains, et aime-les comme toi-même. […] Fuis la compagnie de ceux à qui tu ne veux pas ressembler, et ne reçois pas en vain les grâces que Dieu t'a données.</a:t>
            </a:r>
            <a:br>
              <a:rPr lang="fr-FR" sz="1300" dirty="0">
                <a:latin typeface="Calibri" panose="020F0502020204030204" pitchFamily="34" charset="0"/>
                <a:cs typeface="Calibri" panose="020F0502020204030204" pitchFamily="34" charset="0"/>
              </a:rPr>
            </a:br>
            <a:r>
              <a:rPr lang="fr-FR" sz="1300" dirty="0">
                <a:latin typeface="Calibri" panose="020F0502020204030204" pitchFamily="34" charset="0"/>
                <a:cs typeface="Calibri" panose="020F0502020204030204" pitchFamily="34" charset="0"/>
              </a:rPr>
              <a:t>Et, quand tu t'apercevras que tu as acquis tout le savoir humain, reviens vers moi, afin que je te voie et que je te donne ma bénédiction avant de mourir.</a:t>
            </a:r>
          </a:p>
          <a:p>
            <a:pPr algn="just"/>
            <a:endParaRPr lang="fr-FR" sz="1300" dirty="0">
              <a:latin typeface="Calibri" panose="020F0502020204030204" pitchFamily="34" charset="0"/>
              <a:cs typeface="Calibri" panose="020F0502020204030204" pitchFamily="34" charset="0"/>
            </a:endParaRPr>
          </a:p>
          <a:p>
            <a:pPr algn="just"/>
            <a:r>
              <a:rPr lang="fr-FR" sz="1300" dirty="0">
                <a:latin typeface="Calibri" panose="020F0502020204030204" pitchFamily="34" charset="0"/>
                <a:cs typeface="Calibri" panose="020F0502020204030204" pitchFamily="34" charset="0"/>
              </a:rPr>
              <a:t>Mon fils, que la paix et la grâce de Notre Seigneur soient avec toi. Amen.</a:t>
            </a:r>
          </a:p>
          <a:p>
            <a:pPr algn="just"/>
            <a:r>
              <a:rPr lang="fr-FR" sz="1300" dirty="0">
                <a:latin typeface="Calibri" panose="020F0502020204030204" pitchFamily="34" charset="0"/>
                <a:cs typeface="Calibri" panose="020F0502020204030204" pitchFamily="34" charset="0"/>
              </a:rPr>
              <a:t>D'Utopie</a:t>
            </a:r>
            <a:r>
              <a:rPr lang="fr-FR" sz="1200" baseline="30000" dirty="0">
                <a:solidFill>
                  <a:srgbClr val="FF0000"/>
                </a:solidFill>
                <a:latin typeface="Calibri" panose="020F0502020204030204" pitchFamily="34" charset="0"/>
                <a:cs typeface="Times New Roman" panose="02020603050405020304" pitchFamily="18" charset="0"/>
              </a:rPr>
              <a:t>4</a:t>
            </a:r>
            <a:r>
              <a:rPr lang="fr-FR" sz="1300" dirty="0">
                <a:latin typeface="Calibri" panose="020F0502020204030204" pitchFamily="34" charset="0"/>
                <a:cs typeface="Calibri" panose="020F0502020204030204" pitchFamily="34" charset="0"/>
              </a:rPr>
              <a:t>, ce dix-sept mars,</a:t>
            </a:r>
          </a:p>
          <a:p>
            <a:pPr algn="just"/>
            <a:endParaRPr lang="fr-FR" sz="1300" dirty="0">
              <a:latin typeface="Calibri" panose="020F0502020204030204" pitchFamily="34" charset="0"/>
              <a:cs typeface="Calibri" panose="020F0502020204030204" pitchFamily="34" charset="0"/>
            </a:endParaRPr>
          </a:p>
          <a:p>
            <a:pPr algn="just"/>
            <a:r>
              <a:rPr lang="fr-FR" sz="1300" dirty="0">
                <a:latin typeface="Calibri" panose="020F0502020204030204" pitchFamily="34" charset="0"/>
                <a:cs typeface="Calibri" panose="020F0502020204030204" pitchFamily="34" charset="0"/>
              </a:rPr>
              <a:t>Ton père, Gargantua.</a:t>
            </a:r>
          </a:p>
          <a:p>
            <a:pPr algn="r"/>
            <a:r>
              <a:rPr lang="fr-FR" sz="1400" dirty="0">
                <a:latin typeface="Calibri" panose="020F0502020204030204" pitchFamily="34" charset="0"/>
                <a:cs typeface="Calibri" panose="020F0502020204030204" pitchFamily="34" charset="0"/>
              </a:rPr>
              <a:t>François RABELAIS, </a:t>
            </a:r>
            <a:r>
              <a:rPr lang="fr-FR" sz="1400" i="1" dirty="0">
                <a:latin typeface="Calibri" panose="020F0502020204030204" pitchFamily="34" charset="0"/>
                <a:cs typeface="Calibri" panose="020F0502020204030204" pitchFamily="34" charset="0"/>
              </a:rPr>
              <a:t>Pantagruel</a:t>
            </a:r>
            <a:r>
              <a:rPr lang="fr-FR" sz="1400" dirty="0">
                <a:latin typeface="Calibri" panose="020F0502020204030204" pitchFamily="34" charset="0"/>
                <a:cs typeface="Calibri" panose="020F0502020204030204" pitchFamily="34" charset="0"/>
              </a:rPr>
              <a:t>, Chapitre 8, 1532.</a:t>
            </a:r>
            <a:endParaRPr lang="fr-FR" sz="1300" b="1" dirty="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EE4001A1-13B7-6B85-55C2-9E3E1668599A}"/>
              </a:ext>
            </a:extLst>
          </p:cNvPr>
          <p:cNvSpPr/>
          <p:nvPr/>
        </p:nvSpPr>
        <p:spPr>
          <a:xfrm>
            <a:off x="6154369" y="1533341"/>
            <a:ext cx="633274" cy="1800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C58D6B02-6E2A-A370-C921-BC2ECD0D02A4}"/>
              </a:ext>
            </a:extLst>
          </p:cNvPr>
          <p:cNvSpPr txBox="1"/>
          <p:nvPr/>
        </p:nvSpPr>
        <p:spPr>
          <a:xfrm>
            <a:off x="1994226" y="896222"/>
            <a:ext cx="1787669" cy="369332"/>
          </a:xfrm>
          <a:prstGeom prst="rect">
            <a:avLst/>
          </a:prstGeom>
          <a:noFill/>
        </p:spPr>
        <p:txBody>
          <a:bodyPr wrap="none" rtlCol="0">
            <a:spAutoFit/>
          </a:bodyPr>
          <a:lstStyle/>
          <a:p>
            <a:r>
              <a:rPr lang="fr-FR" b="1" dirty="0">
                <a:solidFill>
                  <a:srgbClr val="FF0000"/>
                </a:solidFill>
              </a:rPr>
              <a:t>DOCUMENT 22</a:t>
            </a:r>
          </a:p>
        </p:txBody>
      </p:sp>
      <p:sp>
        <p:nvSpPr>
          <p:cNvPr id="22" name="ZoneTexte 21">
            <a:extLst>
              <a:ext uri="{FF2B5EF4-FFF2-40B4-BE49-F238E27FC236}">
                <a16:creationId xmlns:a16="http://schemas.microsoft.com/office/drawing/2014/main" id="{72B59212-86A9-3D04-8821-F6A31A7FF93B}"/>
              </a:ext>
            </a:extLst>
          </p:cNvPr>
          <p:cNvSpPr txBox="1"/>
          <p:nvPr/>
        </p:nvSpPr>
        <p:spPr>
          <a:xfrm>
            <a:off x="3661977" y="850055"/>
            <a:ext cx="6177508" cy="461665"/>
          </a:xfrm>
          <a:prstGeom prst="rect">
            <a:avLst/>
          </a:prstGeom>
          <a:noFill/>
        </p:spPr>
        <p:txBody>
          <a:bodyPr wrap="square">
            <a:spAutoFit/>
          </a:bodyPr>
          <a:lstStyle/>
          <a:p>
            <a:r>
              <a:rPr lang="fr-FR" sz="2400" b="1" dirty="0">
                <a:latin typeface="Calibri" panose="020F0502020204030204" pitchFamily="34" charset="0"/>
                <a:ea typeface="Calibri" panose="020F0502020204030204" pitchFamily="34" charset="0"/>
                <a:cs typeface="Times New Roman" panose="02020603050405020304" pitchFamily="18" charset="0"/>
              </a:rPr>
              <a:t>Lettre de GARGANTUA à son fils PANTAGRUEL</a:t>
            </a:r>
            <a:endParaRPr lang="fr-FR" dirty="0">
              <a:solidFill>
                <a:schemeClr val="bg1"/>
              </a:solidFill>
            </a:endParaRPr>
          </a:p>
        </p:txBody>
      </p:sp>
      <p:sp>
        <p:nvSpPr>
          <p:cNvPr id="23" name="ZoneTexte 22">
            <a:extLst>
              <a:ext uri="{FF2B5EF4-FFF2-40B4-BE49-F238E27FC236}">
                <a16:creationId xmlns:a16="http://schemas.microsoft.com/office/drawing/2014/main" id="{EAF720F1-107B-D5CF-B0D3-2C5435575ABC}"/>
              </a:ext>
            </a:extLst>
          </p:cNvPr>
          <p:cNvSpPr txBox="1"/>
          <p:nvPr/>
        </p:nvSpPr>
        <p:spPr>
          <a:xfrm>
            <a:off x="8666196" y="1272981"/>
            <a:ext cx="3525805" cy="830997"/>
          </a:xfrm>
          <a:prstGeom prst="rect">
            <a:avLst/>
          </a:prstGeom>
          <a:noFill/>
        </p:spPr>
        <p:txBody>
          <a:bodyPr wrap="square">
            <a:spAutoFit/>
          </a:bodyPr>
          <a:lstStyle/>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  </a:t>
            </a:r>
            <a:r>
              <a:rPr lang="fr-FR" sz="1200" b="1" cap="all" dirty="0">
                <a:latin typeface="Calibri" panose="020F0502020204030204" pitchFamily="34" charset="0"/>
                <a:ea typeface="Calibri" panose="020F0502020204030204" pitchFamily="34" charset="0"/>
                <a:cs typeface="Times New Roman" panose="02020603050405020304" pitchFamily="18" charset="0"/>
              </a:rPr>
              <a:t>VERTU :</a:t>
            </a:r>
            <a:r>
              <a:rPr lang="fr-FR" sz="1200" dirty="0">
                <a:latin typeface="Calibri" panose="020F0502020204030204" pitchFamily="34" charset="0"/>
                <a:ea typeface="Calibri" panose="020F0502020204030204" pitchFamily="34" charset="0"/>
                <a:cs typeface="Times New Roman" panose="02020603050405020304" pitchFamily="18" charset="0"/>
              </a:rPr>
              <a:t> force morale, qualité.</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  </a:t>
            </a:r>
            <a:r>
              <a:rPr lang="fr-FR" sz="1200" b="1" cap="all" dirty="0">
                <a:latin typeface="Calibri" panose="020F0502020204030204" pitchFamily="34" charset="0"/>
                <a:ea typeface="Calibri" panose="020F0502020204030204" pitchFamily="34" charset="0"/>
                <a:cs typeface="Times New Roman" panose="02020603050405020304" pitchFamily="18" charset="0"/>
              </a:rPr>
              <a:t>ARTS LIBÉRAUX :</a:t>
            </a:r>
            <a:r>
              <a:rPr lang="fr-FR" sz="1200" dirty="0">
                <a:latin typeface="Calibri" panose="020F0502020204030204" pitchFamily="34" charset="0"/>
                <a:ea typeface="Calibri" panose="020F0502020204030204" pitchFamily="34" charset="0"/>
                <a:cs typeface="Times New Roman" panose="02020603050405020304" pitchFamily="18" charset="0"/>
              </a:rPr>
              <a:t> « disciplines intellectuelles ».</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3  </a:t>
            </a:r>
            <a:r>
              <a:rPr lang="fr-FR" sz="1200" b="1" cap="all" dirty="0">
                <a:latin typeface="Calibri" panose="020F0502020204030204" pitchFamily="34" charset="0"/>
                <a:ea typeface="Calibri" panose="020F0502020204030204" pitchFamily="34" charset="0"/>
                <a:cs typeface="Times New Roman" panose="02020603050405020304" pitchFamily="18" charset="0"/>
              </a:rPr>
              <a:t>TRANSITOIRE :</a:t>
            </a:r>
            <a:r>
              <a:rPr lang="fr-FR" sz="1200" dirty="0">
                <a:latin typeface="Calibri" panose="020F0502020204030204" pitchFamily="34" charset="0"/>
                <a:ea typeface="Calibri" panose="020F0502020204030204" pitchFamily="34" charset="0"/>
                <a:cs typeface="Times New Roman" panose="02020603050405020304" pitchFamily="18" charset="0"/>
              </a:rPr>
              <a:t> courte.</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4  </a:t>
            </a:r>
            <a:r>
              <a:rPr lang="fr-FR" sz="1200" b="1" cap="all" dirty="0">
                <a:latin typeface="Calibri" panose="020F0502020204030204" pitchFamily="34" charset="0"/>
                <a:ea typeface="Calibri" panose="020F0502020204030204" pitchFamily="34" charset="0"/>
                <a:cs typeface="Times New Roman" panose="02020603050405020304" pitchFamily="18" charset="0"/>
              </a:rPr>
              <a:t>UTOPIE :</a:t>
            </a:r>
            <a:r>
              <a:rPr lang="fr-FR" sz="1200" dirty="0">
                <a:latin typeface="Calibri" panose="020F0502020204030204" pitchFamily="34" charset="0"/>
                <a:ea typeface="Calibri" panose="020F0502020204030204" pitchFamily="34" charset="0"/>
                <a:cs typeface="Times New Roman" panose="02020603050405020304" pitchFamily="18" charset="0"/>
              </a:rPr>
              <a:t> « aucun lieu » - Société idéale, sans défaut.</a:t>
            </a:r>
          </a:p>
        </p:txBody>
      </p:sp>
      <p:sp>
        <p:nvSpPr>
          <p:cNvPr id="24" name="Rectangle 23">
            <a:extLst>
              <a:ext uri="{FF2B5EF4-FFF2-40B4-BE49-F238E27FC236}">
                <a16:creationId xmlns:a16="http://schemas.microsoft.com/office/drawing/2014/main" id="{9AC93B03-A59F-A929-B05F-93B6F792E3F3}"/>
              </a:ext>
            </a:extLst>
          </p:cNvPr>
          <p:cNvSpPr/>
          <p:nvPr/>
        </p:nvSpPr>
        <p:spPr>
          <a:xfrm>
            <a:off x="2085933" y="1733880"/>
            <a:ext cx="756000" cy="1800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CF9FF76F-A8B0-AE4F-5D17-DCD6D6B96D9D}"/>
              </a:ext>
            </a:extLst>
          </p:cNvPr>
          <p:cNvSpPr/>
          <p:nvPr/>
        </p:nvSpPr>
        <p:spPr>
          <a:xfrm>
            <a:off x="2894339" y="1738173"/>
            <a:ext cx="936000" cy="1800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0E124F6E-0CEC-610C-7F80-B854EBA0B31A}"/>
              </a:ext>
            </a:extLst>
          </p:cNvPr>
          <p:cNvSpPr/>
          <p:nvPr/>
        </p:nvSpPr>
        <p:spPr>
          <a:xfrm>
            <a:off x="4017814" y="1738173"/>
            <a:ext cx="648000" cy="1800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0FE1DA73-06F6-37A5-DF3B-0D6ABBD48659}"/>
              </a:ext>
            </a:extLst>
          </p:cNvPr>
          <p:cNvSpPr/>
          <p:nvPr/>
        </p:nvSpPr>
        <p:spPr>
          <a:xfrm>
            <a:off x="5279577" y="1728445"/>
            <a:ext cx="864000" cy="1800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F5D25542-FB23-F5E6-89C8-D39DE9A2BE8B}"/>
              </a:ext>
            </a:extLst>
          </p:cNvPr>
          <p:cNvSpPr/>
          <p:nvPr/>
        </p:nvSpPr>
        <p:spPr>
          <a:xfrm>
            <a:off x="6713470" y="1738173"/>
            <a:ext cx="720000" cy="1800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6CF284A7-5FB9-D191-FA4C-6C50E3482DA5}"/>
              </a:ext>
            </a:extLst>
          </p:cNvPr>
          <p:cNvSpPr/>
          <p:nvPr/>
        </p:nvSpPr>
        <p:spPr>
          <a:xfrm>
            <a:off x="3452339" y="1925708"/>
            <a:ext cx="900000" cy="1800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3DA8B930-0CEF-C656-A3BF-176AE0CE39C9}"/>
              </a:ext>
            </a:extLst>
          </p:cNvPr>
          <p:cNvSpPr/>
          <p:nvPr/>
        </p:nvSpPr>
        <p:spPr>
          <a:xfrm>
            <a:off x="7356047" y="1935436"/>
            <a:ext cx="828000" cy="1800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4D61787B-E4BD-DE41-7901-D48C49D71693}"/>
              </a:ext>
            </a:extLst>
          </p:cNvPr>
          <p:cNvSpPr/>
          <p:nvPr/>
        </p:nvSpPr>
        <p:spPr>
          <a:xfrm>
            <a:off x="2984339" y="2105708"/>
            <a:ext cx="1800000" cy="1800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40E941A4-F4E6-C13D-AC89-EF09177860B6}"/>
              </a:ext>
            </a:extLst>
          </p:cNvPr>
          <p:cNvSpPr txBox="1"/>
          <p:nvPr/>
        </p:nvSpPr>
        <p:spPr>
          <a:xfrm>
            <a:off x="8608671" y="2277063"/>
            <a:ext cx="3583329" cy="1077218"/>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46 )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22</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Surligner dans le texte tous les savoirs que doit maîtriser Pantagruel, selon Gargantua… </a:t>
            </a:r>
            <a:br>
              <a:rPr lang="fr-FR" sz="1600" dirty="0">
                <a:latin typeface="Calibri" panose="020F0502020204030204" pitchFamily="34" charset="0"/>
                <a:cs typeface="Calibri" panose="020F0502020204030204" pitchFamily="34" charset="0"/>
              </a:rPr>
            </a:br>
            <a:r>
              <a:rPr lang="fr-FR" sz="1600" dirty="0">
                <a:latin typeface="Calibri" panose="020F0502020204030204" pitchFamily="34" charset="0"/>
                <a:cs typeface="Calibri" panose="020F0502020204030204" pitchFamily="34" charset="0"/>
              </a:rPr>
              <a:t>Que peut-on en conclure ?</a:t>
            </a:r>
          </a:p>
        </p:txBody>
      </p:sp>
      <p:sp>
        <p:nvSpPr>
          <p:cNvPr id="34" name="ZoneTexte 33">
            <a:extLst>
              <a:ext uri="{FF2B5EF4-FFF2-40B4-BE49-F238E27FC236}">
                <a16:creationId xmlns:a16="http://schemas.microsoft.com/office/drawing/2014/main" id="{F7CAAD80-4C11-D661-8216-F806A9FE4600}"/>
              </a:ext>
            </a:extLst>
          </p:cNvPr>
          <p:cNvSpPr txBox="1"/>
          <p:nvPr/>
        </p:nvSpPr>
        <p:spPr>
          <a:xfrm>
            <a:off x="8635328" y="3354281"/>
            <a:ext cx="3530013" cy="1323439"/>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Gargantua désire pour son fils qu’il soit </a:t>
            </a:r>
            <a:r>
              <a:rPr lang="fr-FR" sz="1600" b="1" dirty="0">
                <a:solidFill>
                  <a:srgbClr val="FFFF00"/>
                </a:solidFill>
                <a:latin typeface="Calibri" panose="020F0502020204030204" pitchFamily="34" charset="0"/>
                <a:cs typeface="Calibri" panose="020F0502020204030204" pitchFamily="34" charset="0"/>
              </a:rPr>
              <a:t>éclectique</a:t>
            </a:r>
            <a:r>
              <a:rPr lang="fr-FR" sz="1600" dirty="0">
                <a:solidFill>
                  <a:srgbClr val="FFFF00"/>
                </a:solidFill>
                <a:latin typeface="Calibri" panose="020F0502020204030204" pitchFamily="34" charset="0"/>
                <a:cs typeface="Calibri" panose="020F0502020204030204" pitchFamily="34" charset="0"/>
              </a:rPr>
              <a:t> : il doit acquérir une </a:t>
            </a:r>
            <a:r>
              <a:rPr lang="fr-FR" sz="1600" b="1" dirty="0">
                <a:solidFill>
                  <a:srgbClr val="FFFF00"/>
                </a:solidFill>
                <a:latin typeface="Calibri" panose="020F0502020204030204" pitchFamily="34" charset="0"/>
                <a:cs typeface="Calibri" panose="020F0502020204030204" pitchFamily="34" charset="0"/>
              </a:rPr>
              <a:t>connaissance encyclopédique dans tous les domaines du savoir</a:t>
            </a:r>
            <a:r>
              <a:rPr lang="fr-FR" sz="1600" dirty="0">
                <a:solidFill>
                  <a:srgbClr val="FFFF00"/>
                </a:solidFill>
                <a:latin typeface="Calibri" panose="020F0502020204030204" pitchFamily="34" charset="0"/>
                <a:cs typeface="Calibri" panose="020F0502020204030204" pitchFamily="34" charset="0"/>
              </a:rPr>
              <a:t>., être un « </a:t>
            </a:r>
            <a:r>
              <a:rPr lang="fr-FR" sz="1600" b="1" dirty="0">
                <a:solidFill>
                  <a:srgbClr val="FFFF00"/>
                </a:solidFill>
                <a:latin typeface="Calibri" panose="020F0502020204030204" pitchFamily="34" charset="0"/>
                <a:cs typeface="Calibri" panose="020F0502020204030204" pitchFamily="34" charset="0"/>
              </a:rPr>
              <a:t>abîme de science</a:t>
            </a:r>
            <a:r>
              <a:rPr lang="fr-FR" sz="1600" dirty="0">
                <a:solidFill>
                  <a:srgbClr val="FFFF00"/>
                </a:solidFill>
                <a:latin typeface="Calibri" panose="020F0502020204030204" pitchFamily="34" charset="0"/>
                <a:cs typeface="Calibri" panose="020F0502020204030204" pitchFamily="34" charset="0"/>
              </a:rPr>
              <a:t>. »</a:t>
            </a:r>
          </a:p>
        </p:txBody>
      </p:sp>
      <p:sp>
        <p:nvSpPr>
          <p:cNvPr id="36" name="ZoneTexte 35">
            <a:extLst>
              <a:ext uri="{FF2B5EF4-FFF2-40B4-BE49-F238E27FC236}">
                <a16:creationId xmlns:a16="http://schemas.microsoft.com/office/drawing/2014/main" id="{C5D87EC1-0D17-D34C-229F-C46D7F8EA6DF}"/>
              </a:ext>
            </a:extLst>
          </p:cNvPr>
          <p:cNvSpPr txBox="1"/>
          <p:nvPr/>
        </p:nvSpPr>
        <p:spPr>
          <a:xfrm>
            <a:off x="150299" y="6317623"/>
            <a:ext cx="5993278" cy="338554"/>
          </a:xfrm>
          <a:prstGeom prst="rect">
            <a:avLst/>
          </a:prstGeom>
          <a:noFill/>
        </p:spPr>
        <p:txBody>
          <a:bodyPr wrap="square">
            <a:spAutoFit/>
          </a:bodyPr>
          <a:lstStyle/>
          <a:p>
            <a:r>
              <a:rPr lang="fr-FR" sz="1600" b="1" dirty="0"/>
              <a:t>« Piètre disciple (élève), qui ne surpasse pas son maître. »</a:t>
            </a:r>
          </a:p>
        </p:txBody>
      </p:sp>
      <p:sp>
        <p:nvSpPr>
          <p:cNvPr id="42" name="ZoneTexte 41">
            <a:extLst>
              <a:ext uri="{FF2B5EF4-FFF2-40B4-BE49-F238E27FC236}">
                <a16:creationId xmlns:a16="http://schemas.microsoft.com/office/drawing/2014/main" id="{D6346137-1E45-D203-770B-39F5079950F9}"/>
              </a:ext>
            </a:extLst>
          </p:cNvPr>
          <p:cNvSpPr txBox="1"/>
          <p:nvPr/>
        </p:nvSpPr>
        <p:spPr>
          <a:xfrm>
            <a:off x="55016" y="5105157"/>
            <a:ext cx="1827238" cy="307777"/>
          </a:xfrm>
          <a:prstGeom prst="rect">
            <a:avLst/>
          </a:prstGeom>
          <a:noFill/>
        </p:spPr>
        <p:txBody>
          <a:bodyPr wrap="square">
            <a:spAutoFit/>
          </a:bodyPr>
          <a:lstStyle/>
          <a:p>
            <a:pPr algn="ctr"/>
            <a:r>
              <a:rPr lang="fr-FR" sz="1400" b="1" dirty="0"/>
              <a:t>Léonard DE VINCI</a:t>
            </a:r>
          </a:p>
        </p:txBody>
      </p:sp>
      <p:pic>
        <p:nvPicPr>
          <p:cNvPr id="43" name="Image 42">
            <a:extLst>
              <a:ext uri="{FF2B5EF4-FFF2-40B4-BE49-F238E27FC236}">
                <a16:creationId xmlns:a16="http://schemas.microsoft.com/office/drawing/2014/main" id="{FB771DA0-3730-4128-D2FC-434F72A2B40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77795" y="4195268"/>
            <a:ext cx="890824" cy="896647"/>
          </a:xfrm>
          <a:prstGeom prst="rect">
            <a:avLst/>
          </a:prstGeom>
        </p:spPr>
      </p:pic>
      <p:sp>
        <p:nvSpPr>
          <p:cNvPr id="44" name="ZoneTexte 43">
            <a:extLst>
              <a:ext uri="{FF2B5EF4-FFF2-40B4-BE49-F238E27FC236}">
                <a16:creationId xmlns:a16="http://schemas.microsoft.com/office/drawing/2014/main" id="{4F0F1B2A-83CD-967D-34E7-A169577183EC}"/>
              </a:ext>
            </a:extLst>
          </p:cNvPr>
          <p:cNvSpPr txBox="1"/>
          <p:nvPr/>
        </p:nvSpPr>
        <p:spPr>
          <a:xfrm>
            <a:off x="0" y="5402960"/>
            <a:ext cx="2059619" cy="369332"/>
          </a:xfrm>
          <a:prstGeom prst="rect">
            <a:avLst/>
          </a:prstGeom>
          <a:noFill/>
        </p:spPr>
        <p:txBody>
          <a:bodyPr wrap="square" rtlCol="0">
            <a:spAutoFit/>
          </a:bodyPr>
          <a:lstStyle/>
          <a:p>
            <a:pPr algn="ctr"/>
            <a:r>
              <a:rPr lang="fr-FR" b="1" dirty="0">
                <a:solidFill>
                  <a:srgbClr val="FF0000"/>
                </a:solidFill>
                <a:latin typeface="Calibri" panose="020F0502020204030204" pitchFamily="34" charset="0"/>
                <a:cs typeface="Calibri" panose="020F0502020204030204" pitchFamily="34" charset="0"/>
              </a:rPr>
              <a:t>(1452-1519)</a:t>
            </a:r>
          </a:p>
        </p:txBody>
      </p:sp>
      <p:pic>
        <p:nvPicPr>
          <p:cNvPr id="45" name="Image 44">
            <a:hlinkClick r:id="rId7"/>
            <a:extLst>
              <a:ext uri="{FF2B5EF4-FFF2-40B4-BE49-F238E27FC236}">
                <a16:creationId xmlns:a16="http://schemas.microsoft.com/office/drawing/2014/main" id="{BF52EF4E-AA3C-D462-4F50-4105CD059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777" y="4762439"/>
            <a:ext cx="336477" cy="336477"/>
          </a:xfrm>
          <a:prstGeom prst="rect">
            <a:avLst/>
          </a:prstGeom>
        </p:spPr>
      </p:pic>
      <p:sp>
        <p:nvSpPr>
          <p:cNvPr id="46" name="ZoneTexte 45">
            <a:extLst>
              <a:ext uri="{FF2B5EF4-FFF2-40B4-BE49-F238E27FC236}">
                <a16:creationId xmlns:a16="http://schemas.microsoft.com/office/drawing/2014/main" id="{6B065E6D-8418-ADAD-EC8A-0CE4BB1DDE0B}"/>
              </a:ext>
            </a:extLst>
          </p:cNvPr>
          <p:cNvSpPr txBox="1"/>
          <p:nvPr/>
        </p:nvSpPr>
        <p:spPr>
          <a:xfrm>
            <a:off x="-9995" y="5734110"/>
            <a:ext cx="1892249" cy="523220"/>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Polymathe </a:t>
            </a:r>
            <a:br>
              <a:rPr lang="fr-FR" sz="1400" b="1" dirty="0">
                <a:solidFill>
                  <a:srgbClr val="FFFF00"/>
                </a:solidFill>
                <a:latin typeface="Calibri" panose="020F0502020204030204" pitchFamily="34" charset="0"/>
                <a:cs typeface="Calibri" panose="020F0502020204030204" pitchFamily="34" charset="0"/>
              </a:rPr>
            </a:br>
            <a:r>
              <a:rPr lang="fr-FR" sz="1400" b="1" dirty="0">
                <a:solidFill>
                  <a:srgbClr val="FFFF00"/>
                </a:solidFill>
                <a:latin typeface="Calibri" panose="020F0502020204030204" pitchFamily="34" charset="0"/>
                <a:cs typeface="Calibri" panose="020F0502020204030204" pitchFamily="34" charset="0"/>
              </a:rPr>
              <a:t>(« génie universel »)</a:t>
            </a:r>
            <a:endParaRPr lang="fr-FR" sz="1200" b="1" dirty="0">
              <a:solidFill>
                <a:srgbClr val="FFFF00"/>
              </a:solidFill>
              <a:latin typeface="Calibri" panose="020F0502020204030204" pitchFamily="34" charset="0"/>
              <a:cs typeface="Calibri" panose="020F0502020204030204" pitchFamily="34" charset="0"/>
            </a:endParaRPr>
          </a:p>
        </p:txBody>
      </p:sp>
      <p:pic>
        <p:nvPicPr>
          <p:cNvPr id="47" name="Image 46">
            <a:extLst>
              <a:ext uri="{FF2B5EF4-FFF2-40B4-BE49-F238E27FC236}">
                <a16:creationId xmlns:a16="http://schemas.microsoft.com/office/drawing/2014/main" id="{C9D91DA9-7AAB-C283-DEEE-89AF3D2EFC0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55398" y="4160408"/>
            <a:ext cx="378951" cy="252099"/>
          </a:xfrm>
          <a:prstGeom prst="rect">
            <a:avLst/>
          </a:prstGeom>
        </p:spPr>
      </p:pic>
      <p:sp>
        <p:nvSpPr>
          <p:cNvPr id="48" name="ZoneTexte 47">
            <a:extLst>
              <a:ext uri="{FF2B5EF4-FFF2-40B4-BE49-F238E27FC236}">
                <a16:creationId xmlns:a16="http://schemas.microsoft.com/office/drawing/2014/main" id="{91A16979-E83D-89AE-A828-35B5C35DDB1B}"/>
              </a:ext>
            </a:extLst>
          </p:cNvPr>
          <p:cNvSpPr txBox="1"/>
          <p:nvPr/>
        </p:nvSpPr>
        <p:spPr>
          <a:xfrm>
            <a:off x="8608671" y="4695074"/>
            <a:ext cx="3583329" cy="830997"/>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47 )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22</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Expliquer de façon simple « </a:t>
            </a:r>
            <a:r>
              <a:rPr lang="fr-FR" sz="1600" b="1" dirty="0">
                <a:solidFill>
                  <a:srgbClr val="FF0000"/>
                </a:solidFill>
                <a:latin typeface="Calibri" panose="020F0502020204030204" pitchFamily="34" charset="0"/>
                <a:cs typeface="Calibri" panose="020F0502020204030204" pitchFamily="34" charset="0"/>
              </a:rPr>
              <a:t>Science, sans conscience n’est que ruine de l’âme</a:t>
            </a:r>
            <a:r>
              <a:rPr lang="fr-FR" sz="1600" dirty="0">
                <a:latin typeface="Calibri" panose="020F0502020204030204" pitchFamily="34" charset="0"/>
                <a:cs typeface="Calibri" panose="020F0502020204030204" pitchFamily="34" charset="0"/>
              </a:rPr>
              <a:t> »…</a:t>
            </a:r>
          </a:p>
        </p:txBody>
      </p:sp>
      <p:sp>
        <p:nvSpPr>
          <p:cNvPr id="49" name="ZoneTexte 48">
            <a:extLst>
              <a:ext uri="{FF2B5EF4-FFF2-40B4-BE49-F238E27FC236}">
                <a16:creationId xmlns:a16="http://schemas.microsoft.com/office/drawing/2014/main" id="{0172F99B-FB04-577D-5B82-22F2D37F7DAE}"/>
              </a:ext>
            </a:extLst>
          </p:cNvPr>
          <p:cNvSpPr txBox="1"/>
          <p:nvPr/>
        </p:nvSpPr>
        <p:spPr>
          <a:xfrm>
            <a:off x="8608671" y="5457111"/>
            <a:ext cx="3530013" cy="1077218"/>
          </a:xfrm>
          <a:prstGeom prst="rect">
            <a:avLst/>
          </a:prstGeom>
          <a:noFill/>
        </p:spPr>
        <p:txBody>
          <a:bodyPr wrap="square" rtlCol="0">
            <a:spAutoFit/>
          </a:bodyPr>
          <a:lstStyle/>
          <a:p>
            <a:r>
              <a:rPr lang="fr-FR" sz="1600" b="1" dirty="0">
                <a:solidFill>
                  <a:srgbClr val="FFFF00"/>
                </a:solidFill>
                <a:latin typeface="Calibri" panose="020F0502020204030204" pitchFamily="34" charset="0"/>
                <a:cs typeface="Calibri" panose="020F0502020204030204" pitchFamily="34" charset="0"/>
              </a:rPr>
              <a:t>Pour positiver son savoir</a:t>
            </a:r>
            <a:r>
              <a:rPr lang="fr-FR" sz="1600" dirty="0">
                <a:solidFill>
                  <a:srgbClr val="FFFF00"/>
                </a:solidFill>
                <a:latin typeface="Calibri" panose="020F0502020204030204" pitchFamily="34" charset="0"/>
                <a:cs typeface="Calibri" panose="020F0502020204030204" pitchFamily="34" charset="0"/>
              </a:rPr>
              <a:t>, il faut </a:t>
            </a:r>
            <a:r>
              <a:rPr lang="fr-FR" sz="1600" b="1" dirty="0">
                <a:solidFill>
                  <a:srgbClr val="FFFF00"/>
                </a:solidFill>
                <a:latin typeface="Calibri" panose="020F0502020204030204" pitchFamily="34" charset="0"/>
                <a:cs typeface="Calibri" panose="020F0502020204030204" pitchFamily="34" charset="0"/>
              </a:rPr>
              <a:t>le mettre au service des autres</a:t>
            </a:r>
            <a:r>
              <a:rPr lang="fr-FR" sz="1600" dirty="0">
                <a:solidFill>
                  <a:srgbClr val="FFFF00"/>
                </a:solidFill>
                <a:latin typeface="Calibri" panose="020F0502020204030204" pitchFamily="34" charset="0"/>
                <a:cs typeface="Calibri" panose="020F0502020204030204" pitchFamily="34" charset="0"/>
              </a:rPr>
              <a:t>, de la société, de la bonne marche du monde </a:t>
            </a:r>
            <a:r>
              <a:rPr lang="fr-FR" sz="1600" b="1" dirty="0">
                <a:solidFill>
                  <a:srgbClr val="FFFF00"/>
                </a:solidFill>
                <a:latin typeface="Calibri" panose="020F0502020204030204" pitchFamily="34" charset="0"/>
                <a:cs typeface="Calibri" panose="020F0502020204030204" pitchFamily="34" charset="0"/>
              </a:rPr>
              <a:t>et non le détourner à son seul profit</a:t>
            </a:r>
            <a:r>
              <a:rPr lang="fr-FR" sz="1600" dirty="0">
                <a:solidFill>
                  <a:srgbClr val="FFFF00"/>
                </a:solidFill>
                <a:latin typeface="Calibri" panose="020F0502020204030204" pitchFamily="34" charset="0"/>
                <a:cs typeface="Calibri" panose="020F0502020204030204" pitchFamily="34" charset="0"/>
              </a:rPr>
              <a:t>.</a:t>
            </a:r>
          </a:p>
        </p:txBody>
      </p:sp>
      <p:sp>
        <p:nvSpPr>
          <p:cNvPr id="50" name="ZoneTexte 49">
            <a:extLst>
              <a:ext uri="{FF2B5EF4-FFF2-40B4-BE49-F238E27FC236}">
                <a16:creationId xmlns:a16="http://schemas.microsoft.com/office/drawing/2014/main" id="{16C7451C-CC8C-9BB1-B10C-CEF2D73BFEB1}"/>
              </a:ext>
            </a:extLst>
          </p:cNvPr>
          <p:cNvSpPr txBox="1"/>
          <p:nvPr/>
        </p:nvSpPr>
        <p:spPr>
          <a:xfrm>
            <a:off x="76942" y="383566"/>
            <a:ext cx="7384173"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4</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a:t>
            </a:r>
            <a:r>
              <a:rPr lang="fr-FR" sz="2000" b="1" dirty="0">
                <a:solidFill>
                  <a:srgbClr val="FF0000"/>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Filer le temps car le temps file - </a:t>
            </a:r>
            <a:r>
              <a:rPr lang="fr-FR" sz="1600" b="1" i="1" dirty="0">
                <a:latin typeface="Calibri" panose="020F0502020204030204" pitchFamily="34" charset="0"/>
                <a:ea typeface="Calibri" panose="020F0502020204030204" pitchFamily="34" charset="0"/>
                <a:cs typeface="Times New Roman" panose="02020603050405020304" pitchFamily="18" charset="0"/>
              </a:rPr>
              <a:t>Réussir dans la vie </a:t>
            </a:r>
            <a:r>
              <a:rPr lang="fr-FR" sz="16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ou</a:t>
            </a:r>
            <a:r>
              <a:rPr lang="fr-FR" sz="1600" b="1" i="1" dirty="0">
                <a:latin typeface="Calibri" panose="020F0502020204030204" pitchFamily="34" charset="0"/>
                <a:ea typeface="Calibri" panose="020F0502020204030204" pitchFamily="34" charset="0"/>
                <a:cs typeface="Times New Roman" panose="02020603050405020304" pitchFamily="18" charset="0"/>
              </a:rPr>
              <a:t> Réussir sa vie ?</a:t>
            </a:r>
            <a:r>
              <a:rPr lang="fr-FR" sz="1600" b="1" i="1" dirty="0">
                <a:latin typeface="Calibri" panose="020F0502020204030204" pitchFamily="34" charset="0"/>
                <a:cs typeface="Calibri" panose="020F0502020204030204" pitchFamily="34" charset="0"/>
              </a:rPr>
              <a:t> </a:t>
            </a:r>
          </a:p>
        </p:txBody>
      </p:sp>
      <p:pic>
        <p:nvPicPr>
          <p:cNvPr id="2" name="Image 1">
            <a:hlinkClick r:id="rId9" action="ppaction://hlinksldjump"/>
            <a:extLst>
              <a:ext uri="{FF2B5EF4-FFF2-40B4-BE49-F238E27FC236}">
                <a16:creationId xmlns:a16="http://schemas.microsoft.com/office/drawing/2014/main" id="{9E55F45D-4C6D-A2B0-C120-C1C2AE0530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Tree>
    <p:extLst>
      <p:ext uri="{BB962C8B-B14F-4D97-AF65-F5344CB8AC3E}">
        <p14:creationId xmlns:p14="http://schemas.microsoft.com/office/powerpoint/2010/main" val="180921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500" fill="hold"/>
                                        <p:tgtEl>
                                          <p:spTgt spid="26"/>
                                        </p:tgtEl>
                                        <p:attrNameLst>
                                          <p:attrName>ppt_x</p:attrName>
                                        </p:attrNameLst>
                                      </p:cBhvr>
                                      <p:tavLst>
                                        <p:tav tm="0">
                                          <p:val>
                                            <p:strVal val="#ppt_x"/>
                                          </p:val>
                                        </p:tav>
                                        <p:tav tm="100000">
                                          <p:val>
                                            <p:strVal val="#ppt_x"/>
                                          </p:val>
                                        </p:tav>
                                      </p:tavLst>
                                    </p:anim>
                                    <p:anim calcmode="lin" valueType="num">
                                      <p:cBhvr additive="base">
                                        <p:cTn id="8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additive="base">
                                        <p:cTn id="97" dur="500" fill="hold"/>
                                        <p:tgtEl>
                                          <p:spTgt spid="29"/>
                                        </p:tgtEl>
                                        <p:attrNameLst>
                                          <p:attrName>ppt_x</p:attrName>
                                        </p:attrNameLst>
                                      </p:cBhvr>
                                      <p:tavLst>
                                        <p:tav tm="0">
                                          <p:val>
                                            <p:strVal val="#ppt_x"/>
                                          </p:val>
                                        </p:tav>
                                        <p:tav tm="100000">
                                          <p:val>
                                            <p:strVal val="#ppt_x"/>
                                          </p:val>
                                        </p:tav>
                                      </p:tavLst>
                                    </p:anim>
                                    <p:anim calcmode="lin" valueType="num">
                                      <p:cBhvr additive="base">
                                        <p:cTn id="9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anim calcmode="lin" valueType="num">
                                      <p:cBhvr additive="base">
                                        <p:cTn id="103" dur="500" fill="hold"/>
                                        <p:tgtEl>
                                          <p:spTgt spid="30"/>
                                        </p:tgtEl>
                                        <p:attrNameLst>
                                          <p:attrName>ppt_x</p:attrName>
                                        </p:attrNameLst>
                                      </p:cBhvr>
                                      <p:tavLst>
                                        <p:tav tm="0">
                                          <p:val>
                                            <p:strVal val="#ppt_x"/>
                                          </p:val>
                                        </p:tav>
                                        <p:tav tm="100000">
                                          <p:val>
                                            <p:strVal val="#ppt_x"/>
                                          </p:val>
                                        </p:tav>
                                      </p:tavLst>
                                    </p:anim>
                                    <p:anim calcmode="lin" valueType="num">
                                      <p:cBhvr additive="base">
                                        <p:cTn id="10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31"/>
                                        </p:tgtEl>
                                        <p:attrNameLst>
                                          <p:attrName>style.visibility</p:attrName>
                                        </p:attrNameLst>
                                      </p:cBhvr>
                                      <p:to>
                                        <p:strVal val="visible"/>
                                      </p:to>
                                    </p:set>
                                    <p:anim calcmode="lin" valueType="num">
                                      <p:cBhvr additive="base">
                                        <p:cTn id="109" dur="500" fill="hold"/>
                                        <p:tgtEl>
                                          <p:spTgt spid="31"/>
                                        </p:tgtEl>
                                        <p:attrNameLst>
                                          <p:attrName>ppt_x</p:attrName>
                                        </p:attrNameLst>
                                      </p:cBhvr>
                                      <p:tavLst>
                                        <p:tav tm="0">
                                          <p:val>
                                            <p:strVal val="#ppt_x"/>
                                          </p:val>
                                        </p:tav>
                                        <p:tav tm="100000">
                                          <p:val>
                                            <p:strVal val="#ppt_x"/>
                                          </p:val>
                                        </p:tav>
                                      </p:tavLst>
                                    </p:anim>
                                    <p:anim calcmode="lin" valueType="num">
                                      <p:cBhvr additive="base">
                                        <p:cTn id="11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fade">
                                      <p:cBhvr>
                                        <p:cTn id="115" dur="1000"/>
                                        <p:tgtEl>
                                          <p:spTgt spid="32"/>
                                        </p:tgtEl>
                                      </p:cBhvr>
                                    </p:animEffect>
                                    <p:anim calcmode="lin" valueType="num">
                                      <p:cBhvr>
                                        <p:cTn id="116" dur="1000" fill="hold"/>
                                        <p:tgtEl>
                                          <p:spTgt spid="32"/>
                                        </p:tgtEl>
                                        <p:attrNameLst>
                                          <p:attrName>ppt_x</p:attrName>
                                        </p:attrNameLst>
                                      </p:cBhvr>
                                      <p:tavLst>
                                        <p:tav tm="0">
                                          <p:val>
                                            <p:strVal val="#ppt_x"/>
                                          </p:val>
                                        </p:tav>
                                        <p:tav tm="100000">
                                          <p:val>
                                            <p:strVal val="#ppt_x"/>
                                          </p:val>
                                        </p:tav>
                                      </p:tavLst>
                                    </p:anim>
                                    <p:anim calcmode="lin" valueType="num">
                                      <p:cBhvr>
                                        <p:cTn id="1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34"/>
                                        </p:tgtEl>
                                        <p:attrNameLst>
                                          <p:attrName>style.visibility</p:attrName>
                                        </p:attrNameLst>
                                      </p:cBhvr>
                                      <p:to>
                                        <p:strVal val="visible"/>
                                      </p:to>
                                    </p:set>
                                    <p:anim calcmode="lin" valueType="num">
                                      <p:cBhvr additive="base">
                                        <p:cTn id="122" dur="500" fill="hold"/>
                                        <p:tgtEl>
                                          <p:spTgt spid="34"/>
                                        </p:tgtEl>
                                        <p:attrNameLst>
                                          <p:attrName>ppt_x</p:attrName>
                                        </p:attrNameLst>
                                      </p:cBhvr>
                                      <p:tavLst>
                                        <p:tav tm="0">
                                          <p:val>
                                            <p:strVal val="#ppt_x"/>
                                          </p:val>
                                        </p:tav>
                                        <p:tav tm="100000">
                                          <p:val>
                                            <p:strVal val="#ppt_x"/>
                                          </p:val>
                                        </p:tav>
                                      </p:tavLst>
                                    </p:anim>
                                    <p:anim calcmode="lin" valueType="num">
                                      <p:cBhvr additive="base">
                                        <p:cTn id="12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42"/>
                                        </p:tgtEl>
                                        <p:attrNameLst>
                                          <p:attrName>style.visibility</p:attrName>
                                        </p:attrNameLst>
                                      </p:cBhvr>
                                      <p:to>
                                        <p:strVal val="visible"/>
                                      </p:to>
                                    </p:set>
                                    <p:anim calcmode="lin" valueType="num">
                                      <p:cBhvr additive="base">
                                        <p:cTn id="128" dur="500" fill="hold"/>
                                        <p:tgtEl>
                                          <p:spTgt spid="42"/>
                                        </p:tgtEl>
                                        <p:attrNameLst>
                                          <p:attrName>ppt_x</p:attrName>
                                        </p:attrNameLst>
                                      </p:cBhvr>
                                      <p:tavLst>
                                        <p:tav tm="0">
                                          <p:val>
                                            <p:strVal val="#ppt_x"/>
                                          </p:val>
                                        </p:tav>
                                        <p:tav tm="100000">
                                          <p:val>
                                            <p:strVal val="#ppt_x"/>
                                          </p:val>
                                        </p:tav>
                                      </p:tavLst>
                                    </p:anim>
                                    <p:anim calcmode="lin" valueType="num">
                                      <p:cBhvr additive="base">
                                        <p:cTn id="129" dur="500" fill="hold"/>
                                        <p:tgtEl>
                                          <p:spTgt spid="42"/>
                                        </p:tgtEl>
                                        <p:attrNameLst>
                                          <p:attrName>ppt_y</p:attrName>
                                        </p:attrNameLst>
                                      </p:cBhvr>
                                      <p:tavLst>
                                        <p:tav tm="0">
                                          <p:val>
                                            <p:strVal val="1+#ppt_h/2"/>
                                          </p:val>
                                        </p:tav>
                                        <p:tav tm="100000">
                                          <p:val>
                                            <p:strVal val="#ppt_y"/>
                                          </p:val>
                                        </p:tav>
                                      </p:tavLst>
                                    </p:anim>
                                  </p:childTnLst>
                                </p:cTn>
                              </p:par>
                              <p:par>
                                <p:cTn id="130" presetID="2" presetClass="entr" presetSubtype="4" fill="hold" nodeType="withEffect">
                                  <p:stCondLst>
                                    <p:cond delay="0"/>
                                  </p:stCondLst>
                                  <p:childTnLst>
                                    <p:set>
                                      <p:cBhvr>
                                        <p:cTn id="131" dur="1" fill="hold">
                                          <p:stCondLst>
                                            <p:cond delay="0"/>
                                          </p:stCondLst>
                                        </p:cTn>
                                        <p:tgtEl>
                                          <p:spTgt spid="43"/>
                                        </p:tgtEl>
                                        <p:attrNameLst>
                                          <p:attrName>style.visibility</p:attrName>
                                        </p:attrNameLst>
                                      </p:cBhvr>
                                      <p:to>
                                        <p:strVal val="visible"/>
                                      </p:to>
                                    </p:set>
                                    <p:anim calcmode="lin" valueType="num">
                                      <p:cBhvr additive="base">
                                        <p:cTn id="132" dur="500" fill="hold"/>
                                        <p:tgtEl>
                                          <p:spTgt spid="43"/>
                                        </p:tgtEl>
                                        <p:attrNameLst>
                                          <p:attrName>ppt_x</p:attrName>
                                        </p:attrNameLst>
                                      </p:cBhvr>
                                      <p:tavLst>
                                        <p:tav tm="0">
                                          <p:val>
                                            <p:strVal val="#ppt_x"/>
                                          </p:val>
                                        </p:tav>
                                        <p:tav tm="100000">
                                          <p:val>
                                            <p:strVal val="#ppt_x"/>
                                          </p:val>
                                        </p:tav>
                                      </p:tavLst>
                                    </p:anim>
                                    <p:anim calcmode="lin" valueType="num">
                                      <p:cBhvr additive="base">
                                        <p:cTn id="133" dur="500" fill="hold"/>
                                        <p:tgtEl>
                                          <p:spTgt spid="43"/>
                                        </p:tgtEl>
                                        <p:attrNameLst>
                                          <p:attrName>ppt_y</p:attrName>
                                        </p:attrNameLst>
                                      </p:cBhvr>
                                      <p:tavLst>
                                        <p:tav tm="0">
                                          <p:val>
                                            <p:strVal val="1+#ppt_h/2"/>
                                          </p:val>
                                        </p:tav>
                                        <p:tav tm="100000">
                                          <p:val>
                                            <p:strVal val="#ppt_y"/>
                                          </p:val>
                                        </p:tav>
                                      </p:tavLst>
                                    </p:anim>
                                  </p:childTnLst>
                                </p:cTn>
                              </p:par>
                              <p:par>
                                <p:cTn id="134" presetID="2" presetClass="entr" presetSubtype="4" fill="hold" grpId="0" nodeType="withEffect">
                                  <p:stCondLst>
                                    <p:cond delay="0"/>
                                  </p:stCondLst>
                                  <p:childTnLst>
                                    <p:set>
                                      <p:cBhvr>
                                        <p:cTn id="135" dur="1" fill="hold">
                                          <p:stCondLst>
                                            <p:cond delay="0"/>
                                          </p:stCondLst>
                                        </p:cTn>
                                        <p:tgtEl>
                                          <p:spTgt spid="44"/>
                                        </p:tgtEl>
                                        <p:attrNameLst>
                                          <p:attrName>style.visibility</p:attrName>
                                        </p:attrNameLst>
                                      </p:cBhvr>
                                      <p:to>
                                        <p:strVal val="visible"/>
                                      </p:to>
                                    </p:set>
                                    <p:anim calcmode="lin" valueType="num">
                                      <p:cBhvr additive="base">
                                        <p:cTn id="136" dur="500" fill="hold"/>
                                        <p:tgtEl>
                                          <p:spTgt spid="44"/>
                                        </p:tgtEl>
                                        <p:attrNameLst>
                                          <p:attrName>ppt_x</p:attrName>
                                        </p:attrNameLst>
                                      </p:cBhvr>
                                      <p:tavLst>
                                        <p:tav tm="0">
                                          <p:val>
                                            <p:strVal val="#ppt_x"/>
                                          </p:val>
                                        </p:tav>
                                        <p:tav tm="100000">
                                          <p:val>
                                            <p:strVal val="#ppt_x"/>
                                          </p:val>
                                        </p:tav>
                                      </p:tavLst>
                                    </p:anim>
                                    <p:anim calcmode="lin" valueType="num">
                                      <p:cBhvr additive="base">
                                        <p:cTn id="137" dur="500" fill="hold"/>
                                        <p:tgtEl>
                                          <p:spTgt spid="44"/>
                                        </p:tgtEl>
                                        <p:attrNameLst>
                                          <p:attrName>ppt_y</p:attrName>
                                        </p:attrNameLst>
                                      </p:cBhvr>
                                      <p:tavLst>
                                        <p:tav tm="0">
                                          <p:val>
                                            <p:strVal val="1+#ppt_h/2"/>
                                          </p:val>
                                        </p:tav>
                                        <p:tav tm="100000">
                                          <p:val>
                                            <p:strVal val="#ppt_y"/>
                                          </p:val>
                                        </p:tav>
                                      </p:tavLst>
                                    </p:anim>
                                  </p:childTnLst>
                                </p:cTn>
                              </p:par>
                              <p:par>
                                <p:cTn id="138" presetID="42" presetClass="entr" presetSubtype="0" fill="hold" nodeType="withEffect">
                                  <p:stCondLst>
                                    <p:cond delay="0"/>
                                  </p:stCondLst>
                                  <p:childTnLst>
                                    <p:set>
                                      <p:cBhvr>
                                        <p:cTn id="139" dur="1" fill="hold">
                                          <p:stCondLst>
                                            <p:cond delay="0"/>
                                          </p:stCondLst>
                                        </p:cTn>
                                        <p:tgtEl>
                                          <p:spTgt spid="45"/>
                                        </p:tgtEl>
                                        <p:attrNameLst>
                                          <p:attrName>style.visibility</p:attrName>
                                        </p:attrNameLst>
                                      </p:cBhvr>
                                      <p:to>
                                        <p:strVal val="visible"/>
                                      </p:to>
                                    </p:set>
                                    <p:animEffect transition="in" filter="fade">
                                      <p:cBhvr>
                                        <p:cTn id="140" dur="1000"/>
                                        <p:tgtEl>
                                          <p:spTgt spid="45"/>
                                        </p:tgtEl>
                                      </p:cBhvr>
                                    </p:animEffect>
                                    <p:anim calcmode="lin" valueType="num">
                                      <p:cBhvr>
                                        <p:cTn id="141" dur="1000" fill="hold"/>
                                        <p:tgtEl>
                                          <p:spTgt spid="45"/>
                                        </p:tgtEl>
                                        <p:attrNameLst>
                                          <p:attrName>ppt_x</p:attrName>
                                        </p:attrNameLst>
                                      </p:cBhvr>
                                      <p:tavLst>
                                        <p:tav tm="0">
                                          <p:val>
                                            <p:strVal val="#ppt_x"/>
                                          </p:val>
                                        </p:tav>
                                        <p:tav tm="100000">
                                          <p:val>
                                            <p:strVal val="#ppt_x"/>
                                          </p:val>
                                        </p:tav>
                                      </p:tavLst>
                                    </p:anim>
                                    <p:anim calcmode="lin" valueType="num">
                                      <p:cBhvr>
                                        <p:cTn id="142" dur="1000" fill="hold"/>
                                        <p:tgtEl>
                                          <p:spTgt spid="45"/>
                                        </p:tgtEl>
                                        <p:attrNameLst>
                                          <p:attrName>ppt_y</p:attrName>
                                        </p:attrNameLst>
                                      </p:cBhvr>
                                      <p:tavLst>
                                        <p:tav tm="0">
                                          <p:val>
                                            <p:strVal val="#ppt_y+.1"/>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46"/>
                                        </p:tgtEl>
                                        <p:attrNameLst>
                                          <p:attrName>style.visibility</p:attrName>
                                        </p:attrNameLst>
                                      </p:cBhvr>
                                      <p:to>
                                        <p:strVal val="visible"/>
                                      </p:to>
                                    </p:set>
                                    <p:anim calcmode="lin" valueType="num">
                                      <p:cBhvr additive="base">
                                        <p:cTn id="145" dur="500" fill="hold"/>
                                        <p:tgtEl>
                                          <p:spTgt spid="46"/>
                                        </p:tgtEl>
                                        <p:attrNameLst>
                                          <p:attrName>ppt_x</p:attrName>
                                        </p:attrNameLst>
                                      </p:cBhvr>
                                      <p:tavLst>
                                        <p:tav tm="0">
                                          <p:val>
                                            <p:strVal val="#ppt_x"/>
                                          </p:val>
                                        </p:tav>
                                        <p:tav tm="100000">
                                          <p:val>
                                            <p:strVal val="#ppt_x"/>
                                          </p:val>
                                        </p:tav>
                                      </p:tavLst>
                                    </p:anim>
                                    <p:anim calcmode="lin" valueType="num">
                                      <p:cBhvr additive="base">
                                        <p:cTn id="146" dur="500" fill="hold"/>
                                        <p:tgtEl>
                                          <p:spTgt spid="46"/>
                                        </p:tgtEl>
                                        <p:attrNameLst>
                                          <p:attrName>ppt_y</p:attrName>
                                        </p:attrNameLst>
                                      </p:cBhvr>
                                      <p:tavLst>
                                        <p:tav tm="0">
                                          <p:val>
                                            <p:strVal val="1+#ppt_h/2"/>
                                          </p:val>
                                        </p:tav>
                                        <p:tav tm="100000">
                                          <p:val>
                                            <p:strVal val="#ppt_y"/>
                                          </p:val>
                                        </p:tav>
                                      </p:tavLst>
                                    </p:anim>
                                  </p:childTnLst>
                                </p:cTn>
                              </p:par>
                              <p:par>
                                <p:cTn id="147" presetID="42" presetClass="entr" presetSubtype="0" fill="hold" nodeType="withEffect">
                                  <p:stCondLst>
                                    <p:cond delay="0"/>
                                  </p:stCondLst>
                                  <p:childTnLst>
                                    <p:set>
                                      <p:cBhvr>
                                        <p:cTn id="148" dur="1" fill="hold">
                                          <p:stCondLst>
                                            <p:cond delay="0"/>
                                          </p:stCondLst>
                                        </p:cTn>
                                        <p:tgtEl>
                                          <p:spTgt spid="47"/>
                                        </p:tgtEl>
                                        <p:attrNameLst>
                                          <p:attrName>style.visibility</p:attrName>
                                        </p:attrNameLst>
                                      </p:cBhvr>
                                      <p:to>
                                        <p:strVal val="visible"/>
                                      </p:to>
                                    </p:set>
                                    <p:animEffect transition="in" filter="fade">
                                      <p:cBhvr>
                                        <p:cTn id="149" dur="1000"/>
                                        <p:tgtEl>
                                          <p:spTgt spid="47"/>
                                        </p:tgtEl>
                                      </p:cBhvr>
                                    </p:animEffect>
                                    <p:anim calcmode="lin" valueType="num">
                                      <p:cBhvr>
                                        <p:cTn id="150" dur="1000" fill="hold"/>
                                        <p:tgtEl>
                                          <p:spTgt spid="47"/>
                                        </p:tgtEl>
                                        <p:attrNameLst>
                                          <p:attrName>ppt_x</p:attrName>
                                        </p:attrNameLst>
                                      </p:cBhvr>
                                      <p:tavLst>
                                        <p:tav tm="0">
                                          <p:val>
                                            <p:strVal val="#ppt_x"/>
                                          </p:val>
                                        </p:tav>
                                        <p:tav tm="100000">
                                          <p:val>
                                            <p:strVal val="#ppt_x"/>
                                          </p:val>
                                        </p:tav>
                                      </p:tavLst>
                                    </p:anim>
                                    <p:anim calcmode="lin" valueType="num">
                                      <p:cBhvr>
                                        <p:cTn id="151" dur="1000" fill="hold"/>
                                        <p:tgtEl>
                                          <p:spTgt spid="47"/>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0"/>
                                  </p:stCondLst>
                                  <p:childTnLst>
                                    <p:set>
                                      <p:cBhvr>
                                        <p:cTn id="153" dur="1" fill="hold">
                                          <p:stCondLst>
                                            <p:cond delay="0"/>
                                          </p:stCondLst>
                                        </p:cTn>
                                        <p:tgtEl>
                                          <p:spTgt spid="36"/>
                                        </p:tgtEl>
                                        <p:attrNameLst>
                                          <p:attrName>style.visibility</p:attrName>
                                        </p:attrNameLst>
                                      </p:cBhvr>
                                      <p:to>
                                        <p:strVal val="visible"/>
                                      </p:to>
                                    </p:set>
                                    <p:animEffect transition="in" filter="fade">
                                      <p:cBhvr>
                                        <p:cTn id="154" dur="1000"/>
                                        <p:tgtEl>
                                          <p:spTgt spid="36"/>
                                        </p:tgtEl>
                                      </p:cBhvr>
                                    </p:animEffect>
                                    <p:anim calcmode="lin" valueType="num">
                                      <p:cBhvr>
                                        <p:cTn id="155" dur="1000" fill="hold"/>
                                        <p:tgtEl>
                                          <p:spTgt spid="36"/>
                                        </p:tgtEl>
                                        <p:attrNameLst>
                                          <p:attrName>ppt_x</p:attrName>
                                        </p:attrNameLst>
                                      </p:cBhvr>
                                      <p:tavLst>
                                        <p:tav tm="0">
                                          <p:val>
                                            <p:strVal val="#ppt_x"/>
                                          </p:val>
                                        </p:tav>
                                        <p:tav tm="100000">
                                          <p:val>
                                            <p:strVal val="#ppt_x"/>
                                          </p:val>
                                        </p:tav>
                                      </p:tavLst>
                                    </p:anim>
                                    <p:anim calcmode="lin" valueType="num">
                                      <p:cBhvr>
                                        <p:cTn id="15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48"/>
                                        </p:tgtEl>
                                        <p:attrNameLst>
                                          <p:attrName>style.visibility</p:attrName>
                                        </p:attrNameLst>
                                      </p:cBhvr>
                                      <p:to>
                                        <p:strVal val="visible"/>
                                      </p:to>
                                    </p:set>
                                    <p:animEffect transition="in" filter="fade">
                                      <p:cBhvr>
                                        <p:cTn id="161" dur="1000"/>
                                        <p:tgtEl>
                                          <p:spTgt spid="48"/>
                                        </p:tgtEl>
                                      </p:cBhvr>
                                    </p:animEffect>
                                    <p:anim calcmode="lin" valueType="num">
                                      <p:cBhvr>
                                        <p:cTn id="162" dur="1000" fill="hold"/>
                                        <p:tgtEl>
                                          <p:spTgt spid="48"/>
                                        </p:tgtEl>
                                        <p:attrNameLst>
                                          <p:attrName>ppt_x</p:attrName>
                                        </p:attrNameLst>
                                      </p:cBhvr>
                                      <p:tavLst>
                                        <p:tav tm="0">
                                          <p:val>
                                            <p:strVal val="#ppt_x"/>
                                          </p:val>
                                        </p:tav>
                                        <p:tav tm="100000">
                                          <p:val>
                                            <p:strVal val="#ppt_x"/>
                                          </p:val>
                                        </p:tav>
                                      </p:tavLst>
                                    </p:anim>
                                    <p:anim calcmode="lin" valueType="num">
                                      <p:cBhvr>
                                        <p:cTn id="16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49"/>
                                        </p:tgtEl>
                                        <p:attrNameLst>
                                          <p:attrName>style.visibility</p:attrName>
                                        </p:attrNameLst>
                                      </p:cBhvr>
                                      <p:to>
                                        <p:strVal val="visible"/>
                                      </p:to>
                                    </p:set>
                                    <p:anim calcmode="lin" valueType="num">
                                      <p:cBhvr additive="base">
                                        <p:cTn id="168" dur="500" fill="hold"/>
                                        <p:tgtEl>
                                          <p:spTgt spid="49"/>
                                        </p:tgtEl>
                                        <p:attrNameLst>
                                          <p:attrName>ppt_x</p:attrName>
                                        </p:attrNameLst>
                                      </p:cBhvr>
                                      <p:tavLst>
                                        <p:tav tm="0">
                                          <p:val>
                                            <p:strVal val="#ppt_x"/>
                                          </p:val>
                                        </p:tav>
                                        <p:tav tm="100000">
                                          <p:val>
                                            <p:strVal val="#ppt_x"/>
                                          </p:val>
                                        </p:tav>
                                      </p:tavLst>
                                    </p:anim>
                                    <p:anim calcmode="lin" valueType="num">
                                      <p:cBhvr additive="base">
                                        <p:cTn id="169"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6" grpId="0"/>
      <p:bldP spid="8" grpId="0"/>
      <p:bldP spid="10" grpId="0"/>
      <p:bldP spid="12" grpId="0"/>
      <p:bldP spid="14" grpId="0" animBg="1"/>
      <p:bldP spid="21" grpId="0"/>
      <p:bldP spid="22" grpId="0"/>
      <p:bldP spid="23" grpId="0"/>
      <p:bldP spid="24" grpId="0" animBg="1"/>
      <p:bldP spid="25" grpId="0" animBg="1"/>
      <p:bldP spid="26" grpId="0" animBg="1"/>
      <p:bldP spid="27" grpId="0" animBg="1"/>
      <p:bldP spid="28" grpId="0" animBg="1"/>
      <p:bldP spid="29" grpId="0" animBg="1"/>
      <p:bldP spid="30" grpId="0" animBg="1"/>
      <p:bldP spid="31" grpId="0" animBg="1"/>
      <p:bldP spid="33" grpId="0"/>
      <p:bldP spid="34" grpId="0"/>
      <p:bldP spid="36" grpId="0"/>
      <p:bldP spid="42" grpId="0"/>
      <p:bldP spid="44" grpId="0"/>
      <p:bldP spid="46" grpId="0"/>
      <p:bldP spid="48" grpId="0"/>
      <p:bldP spid="49"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524D7BA-42AB-511B-AE5F-410E822DBEC8}"/>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5" name="ZoneTexte 4">
            <a:extLst>
              <a:ext uri="{FF2B5EF4-FFF2-40B4-BE49-F238E27FC236}">
                <a16:creationId xmlns:a16="http://schemas.microsoft.com/office/drawing/2014/main" id="{2FCB5B8B-F00F-E313-CF11-C29426F086CD}"/>
              </a:ext>
            </a:extLst>
          </p:cNvPr>
          <p:cNvSpPr txBox="1"/>
          <p:nvPr/>
        </p:nvSpPr>
        <p:spPr>
          <a:xfrm>
            <a:off x="76942" y="383566"/>
            <a:ext cx="7384173"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5</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un éloge de la lenteur ? </a:t>
            </a:r>
          </a:p>
        </p:txBody>
      </p:sp>
      <p:pic>
        <p:nvPicPr>
          <p:cNvPr id="6" name="Image 5">
            <a:hlinkClick r:id="rId2" action="ppaction://hlinksldjump"/>
            <a:extLst>
              <a:ext uri="{FF2B5EF4-FFF2-40B4-BE49-F238E27FC236}">
                <a16:creationId xmlns:a16="http://schemas.microsoft.com/office/drawing/2014/main" id="{E84339B5-F6B3-02A2-163B-AA73019ACE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7" name="ZoneTexte 6">
            <a:extLst>
              <a:ext uri="{FF2B5EF4-FFF2-40B4-BE49-F238E27FC236}">
                <a16:creationId xmlns:a16="http://schemas.microsoft.com/office/drawing/2014/main" id="{66624E00-2138-5EB2-08A2-F5BE3D664ED6}"/>
              </a:ext>
            </a:extLst>
          </p:cNvPr>
          <p:cNvSpPr txBox="1"/>
          <p:nvPr/>
        </p:nvSpPr>
        <p:spPr>
          <a:xfrm>
            <a:off x="0" y="2368365"/>
            <a:ext cx="1559097" cy="523220"/>
          </a:xfrm>
          <a:prstGeom prst="rect">
            <a:avLst/>
          </a:prstGeom>
          <a:noFill/>
        </p:spPr>
        <p:txBody>
          <a:bodyPr wrap="square">
            <a:spAutoFit/>
          </a:bodyPr>
          <a:lstStyle/>
          <a:p>
            <a:pPr algn="ctr"/>
            <a:r>
              <a:rPr lang="fr-FR" sz="1400" b="1" dirty="0"/>
              <a:t>Jean de LAFONTAINE</a:t>
            </a:r>
          </a:p>
        </p:txBody>
      </p:sp>
      <p:sp>
        <p:nvSpPr>
          <p:cNvPr id="8" name="ZoneTexte 7">
            <a:extLst>
              <a:ext uri="{FF2B5EF4-FFF2-40B4-BE49-F238E27FC236}">
                <a16:creationId xmlns:a16="http://schemas.microsoft.com/office/drawing/2014/main" id="{FB0BEA21-42A9-7D61-0FEA-33876420C336}"/>
              </a:ext>
            </a:extLst>
          </p:cNvPr>
          <p:cNvSpPr txBox="1"/>
          <p:nvPr/>
        </p:nvSpPr>
        <p:spPr>
          <a:xfrm>
            <a:off x="1710834" y="852135"/>
            <a:ext cx="1787669" cy="369332"/>
          </a:xfrm>
          <a:prstGeom prst="rect">
            <a:avLst/>
          </a:prstGeom>
          <a:noFill/>
        </p:spPr>
        <p:txBody>
          <a:bodyPr wrap="none" rtlCol="0">
            <a:spAutoFit/>
          </a:bodyPr>
          <a:lstStyle/>
          <a:p>
            <a:r>
              <a:rPr lang="fr-FR" b="1" dirty="0">
                <a:solidFill>
                  <a:srgbClr val="FF0000"/>
                </a:solidFill>
              </a:rPr>
              <a:t>DOCUMENT 23</a:t>
            </a:r>
          </a:p>
        </p:txBody>
      </p:sp>
      <p:sp>
        <p:nvSpPr>
          <p:cNvPr id="9" name="ZoneTexte 8">
            <a:extLst>
              <a:ext uri="{FF2B5EF4-FFF2-40B4-BE49-F238E27FC236}">
                <a16:creationId xmlns:a16="http://schemas.microsoft.com/office/drawing/2014/main" id="{549F6E82-D43F-8A5F-F8D3-FF863075DE4D}"/>
              </a:ext>
            </a:extLst>
          </p:cNvPr>
          <p:cNvSpPr txBox="1"/>
          <p:nvPr/>
        </p:nvSpPr>
        <p:spPr>
          <a:xfrm>
            <a:off x="1542922" y="1238897"/>
            <a:ext cx="4053230" cy="5293757"/>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Rien ne sert de courir ; il faut partir à point.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Le Lièvre et la Tortue en sont un témoignage.</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 Gageons, dit celle-ci, que vous n'atteindrez point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Si tôt que moi ce but. - Si tôt ? Êtes-vous sage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a:t>
            </a:r>
            <a:r>
              <a:rPr lang="fr-FR" sz="1300" dirty="0">
                <a:latin typeface="Calibri" panose="020F0502020204030204" pitchFamily="34" charset="0"/>
                <a:ea typeface="Calibri" panose="020F0502020204030204" pitchFamily="34" charset="0"/>
                <a:cs typeface="Times New Roman" panose="02020603050405020304" pitchFamily="18" charset="0"/>
              </a:rPr>
              <a:t>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Repartit l'animal léger</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 </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Ma commère, il vous faut purger</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Avec quatre grains d'ellébore</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3</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 Sage ou non, je parie encore.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Ainsi fut fait : et de tous deux</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On mit près du but les enjeux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Savoir quoi, ce n'est pas l'affaire,</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Ni de quel juge l'on convint.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Notre Lièvre n'avait que quatre pas à faire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J'entends de ceux qu'il fait lorsque prêt d'être atteint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Il s'éloigne des chiens, les renvoie aux calendes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4</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Et leur fait arpenter les landes.</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Ayant, dis-je, du temps de reste pour brouter,</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Pour dormir, et pour écouter</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D'où vient le vent, il laisse la Tortue</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Aller son train de sénateur</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5</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Elle part, elle s'évertue</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6</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Elle se hâte avec lenteur.</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Lui cependant méprise une telle victoire,</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Tient la gageure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7</a:t>
            </a:r>
            <a:r>
              <a:rPr lang="fr-FR" sz="1300" dirty="0">
                <a:latin typeface="Calibri" panose="020F0502020204030204" pitchFamily="34" charset="0"/>
                <a:ea typeface="Calibri" panose="020F0502020204030204" pitchFamily="34" charset="0"/>
                <a:cs typeface="Times New Roman" panose="02020603050405020304" pitchFamily="18" charset="0"/>
              </a:rPr>
              <a:t> à peu de gloire,</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Croit qu'il y va de son honneur</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a:extLst>
              <a:ext uri="{FF2B5EF4-FFF2-40B4-BE49-F238E27FC236}">
                <a16:creationId xmlns:a16="http://schemas.microsoft.com/office/drawing/2014/main" id="{8CE5DF49-CBFB-2BA1-B3B9-E302BA77FD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918" y="881934"/>
            <a:ext cx="1408179" cy="1408179"/>
          </a:xfrm>
          <a:prstGeom prst="rect">
            <a:avLst/>
          </a:prstGeom>
        </p:spPr>
      </p:pic>
      <p:sp>
        <p:nvSpPr>
          <p:cNvPr id="11" name="ZoneTexte 10">
            <a:extLst>
              <a:ext uri="{FF2B5EF4-FFF2-40B4-BE49-F238E27FC236}">
                <a16:creationId xmlns:a16="http://schemas.microsoft.com/office/drawing/2014/main" id="{030E0837-3232-6ACB-9C00-2E26ACD3E671}"/>
              </a:ext>
            </a:extLst>
          </p:cNvPr>
          <p:cNvSpPr txBox="1"/>
          <p:nvPr/>
        </p:nvSpPr>
        <p:spPr>
          <a:xfrm>
            <a:off x="103593" y="2910609"/>
            <a:ext cx="1335622"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(1621-1695)</a:t>
            </a:r>
          </a:p>
        </p:txBody>
      </p:sp>
      <p:pic>
        <p:nvPicPr>
          <p:cNvPr id="12" name="Image 11">
            <a:extLst>
              <a:ext uri="{FF2B5EF4-FFF2-40B4-BE49-F238E27FC236}">
                <a16:creationId xmlns:a16="http://schemas.microsoft.com/office/drawing/2014/main" id="{647094DA-4DE5-45C1-FA43-7002A8F6E8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298" y="3342676"/>
            <a:ext cx="607418" cy="404087"/>
          </a:xfrm>
          <a:prstGeom prst="rect">
            <a:avLst/>
          </a:prstGeom>
        </p:spPr>
      </p:pic>
      <p:sp>
        <p:nvSpPr>
          <p:cNvPr id="13" name="ZoneTexte 12">
            <a:extLst>
              <a:ext uri="{FF2B5EF4-FFF2-40B4-BE49-F238E27FC236}">
                <a16:creationId xmlns:a16="http://schemas.microsoft.com/office/drawing/2014/main" id="{5766B035-F464-19BD-3F8D-563FF8CE517D}"/>
              </a:ext>
            </a:extLst>
          </p:cNvPr>
          <p:cNvSpPr txBox="1"/>
          <p:nvPr/>
        </p:nvSpPr>
        <p:spPr>
          <a:xfrm>
            <a:off x="0" y="3842116"/>
            <a:ext cx="1704509" cy="523220"/>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Écrivain, Fabuliste, Moraliste</a:t>
            </a:r>
          </a:p>
        </p:txBody>
      </p:sp>
      <p:sp>
        <p:nvSpPr>
          <p:cNvPr id="14" name="ZoneTexte 13">
            <a:extLst>
              <a:ext uri="{FF2B5EF4-FFF2-40B4-BE49-F238E27FC236}">
                <a16:creationId xmlns:a16="http://schemas.microsoft.com/office/drawing/2014/main" id="{F324CF06-4402-0BA6-3E08-5D1758EB2FD4}"/>
              </a:ext>
            </a:extLst>
          </p:cNvPr>
          <p:cNvSpPr txBox="1"/>
          <p:nvPr/>
        </p:nvSpPr>
        <p:spPr>
          <a:xfrm>
            <a:off x="3378584" y="805968"/>
            <a:ext cx="5712149"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Le Lièvre et la Tortue</a:t>
            </a:r>
            <a:endParaRPr lang="fr-FR" dirty="0">
              <a:solidFill>
                <a:schemeClr val="bg1"/>
              </a:solidFill>
            </a:endParaRPr>
          </a:p>
        </p:txBody>
      </p:sp>
      <p:sp>
        <p:nvSpPr>
          <p:cNvPr id="16" name="ZoneTexte 15">
            <a:extLst>
              <a:ext uri="{FF2B5EF4-FFF2-40B4-BE49-F238E27FC236}">
                <a16:creationId xmlns:a16="http://schemas.microsoft.com/office/drawing/2014/main" id="{04742011-1E80-745B-0B81-46ECA033FE47}"/>
              </a:ext>
            </a:extLst>
          </p:cNvPr>
          <p:cNvSpPr txBox="1"/>
          <p:nvPr/>
        </p:nvSpPr>
        <p:spPr>
          <a:xfrm>
            <a:off x="5428198" y="1267633"/>
            <a:ext cx="4130858" cy="2723823"/>
          </a:xfrm>
          <a:prstGeom prst="rect">
            <a:avLst/>
          </a:prstGeom>
          <a:noFill/>
        </p:spPr>
        <p:txBody>
          <a:bodyPr wrap="square">
            <a:spAutoFit/>
          </a:bodyPr>
          <a:lstStyle/>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Il s'amuse à toute autre chose</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Qu'à la gageure. À la fin, quand il vit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Que l'autre touchait presque au bout de la carrière</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8</a:t>
            </a:r>
            <a:r>
              <a:rPr lang="fr-FR" sz="1300" dirty="0">
                <a:latin typeface="Calibri" panose="020F0502020204030204" pitchFamily="34" charset="0"/>
                <a:ea typeface="Calibri" panose="020F0502020204030204" pitchFamily="34" charset="0"/>
                <a:cs typeface="Times New Roman" panose="02020603050405020304" pitchFamily="18" charset="0"/>
              </a:rPr>
              <a: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Il partit comme un trait</a:t>
            </a: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9</a:t>
            </a:r>
            <a:r>
              <a:rPr lang="fr-FR" sz="1300" dirty="0">
                <a:latin typeface="Calibri" panose="020F0502020204030204" pitchFamily="34" charset="0"/>
                <a:ea typeface="Calibri" panose="020F0502020204030204" pitchFamily="34" charset="0"/>
                <a:cs typeface="Times New Roman" panose="02020603050405020304" pitchFamily="18" charset="0"/>
              </a:rPr>
              <a:t> ; mais les élans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10</a:t>
            </a:r>
            <a:r>
              <a:rPr lang="fr-FR" sz="1300" dirty="0">
                <a:latin typeface="Calibri" panose="020F0502020204030204" pitchFamily="34" charset="0"/>
                <a:ea typeface="Calibri" panose="020F0502020204030204" pitchFamily="34" charset="0"/>
                <a:cs typeface="Times New Roman" panose="02020603050405020304" pitchFamily="18" charset="0"/>
              </a:rPr>
              <a:t> qu'il fit</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Furent vains : la Tortue arriva la première.</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Eh bien, lui cria-t-elle, avais-je pas raison (</a:t>
            </a:r>
            <a:r>
              <a:rPr lang="fr-FR" sz="1300" i="1" dirty="0">
                <a:latin typeface="Calibri" panose="020F0502020204030204" pitchFamily="34" charset="0"/>
                <a:ea typeface="Calibri" panose="020F0502020204030204" pitchFamily="34" charset="0"/>
                <a:cs typeface="Times New Roman" panose="02020603050405020304" pitchFamily="18" charset="0"/>
              </a:rPr>
              <a:t>sic</a:t>
            </a:r>
            <a:r>
              <a:rPr lang="fr-FR" sz="1300" dirty="0">
                <a:latin typeface="Calibri" panose="020F0502020204030204" pitchFamily="34" charset="0"/>
                <a:ea typeface="Calibri" panose="020F0502020204030204" pitchFamily="34" charset="0"/>
                <a:cs typeface="Times New Roman" panose="02020603050405020304" pitchFamily="18" charset="0"/>
              </a:rPr>
              <a:t>)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De quoi vous sert votre vitesse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Moi l'emporter ! et que serait-ce</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              Si vous portiez une maison ?</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algn="r"/>
            <a:r>
              <a:rPr lang="fr-FR" sz="1400" dirty="0">
                <a:latin typeface="Calibri" panose="020F0502020204030204" pitchFamily="34" charset="0"/>
                <a:cs typeface="Calibri" panose="020F0502020204030204" pitchFamily="34" charset="0"/>
              </a:rPr>
              <a:t>Jean de LA FONTAINE </a:t>
            </a:r>
          </a:p>
          <a:p>
            <a:pPr algn="r"/>
            <a:r>
              <a:rPr lang="fr-FR" sz="1400" i="1">
                <a:latin typeface="Calibri" panose="020F0502020204030204" pitchFamily="34" charset="0"/>
                <a:cs typeface="Calibri" panose="020F0502020204030204" pitchFamily="34" charset="0"/>
              </a:rPr>
              <a:t>Le Lièvre </a:t>
            </a:r>
            <a:r>
              <a:rPr lang="fr-FR" sz="1400" i="1" dirty="0">
                <a:latin typeface="Calibri" panose="020F0502020204030204" pitchFamily="34" charset="0"/>
                <a:cs typeface="Calibri" panose="020F0502020204030204" pitchFamily="34" charset="0"/>
              </a:rPr>
              <a:t>et la Tortue</a:t>
            </a:r>
            <a:r>
              <a:rPr lang="fr-FR" sz="1400" dirty="0">
                <a:latin typeface="Calibri" panose="020F0502020204030204" pitchFamily="34" charset="0"/>
                <a:cs typeface="Calibri" panose="020F0502020204030204" pitchFamily="34" charset="0"/>
              </a:rPr>
              <a:t>, FABLES, 1668.</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a:hlinkClick r:id="rId6"/>
            <a:extLst>
              <a:ext uri="{FF2B5EF4-FFF2-40B4-BE49-F238E27FC236}">
                <a16:creationId xmlns:a16="http://schemas.microsoft.com/office/drawing/2014/main" id="{72DF15CB-9DF9-BE62-831C-6D7C2F186D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2620" y="2176103"/>
            <a:ext cx="336477" cy="336477"/>
          </a:xfrm>
          <a:prstGeom prst="rect">
            <a:avLst/>
          </a:prstGeom>
        </p:spPr>
      </p:pic>
      <p:sp>
        <p:nvSpPr>
          <p:cNvPr id="3" name="ZoneTexte 2">
            <a:extLst>
              <a:ext uri="{FF2B5EF4-FFF2-40B4-BE49-F238E27FC236}">
                <a16:creationId xmlns:a16="http://schemas.microsoft.com/office/drawing/2014/main" id="{BE0BD8A6-4FBD-7B5F-D8CA-CCE168C5F29E}"/>
              </a:ext>
            </a:extLst>
          </p:cNvPr>
          <p:cNvSpPr txBox="1"/>
          <p:nvPr/>
        </p:nvSpPr>
        <p:spPr>
          <a:xfrm>
            <a:off x="9559056" y="852135"/>
            <a:ext cx="2398853" cy="4524315"/>
          </a:xfrm>
          <a:prstGeom prst="rect">
            <a:avLst/>
          </a:prstGeom>
          <a:noFill/>
        </p:spPr>
        <p:txBody>
          <a:bodyPr wrap="square">
            <a:spAutoFit/>
          </a:bodyPr>
          <a:lstStyle/>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FR" sz="1200" b="1" cap="all" dirty="0">
                <a:latin typeface="Calibri" panose="020F0502020204030204" pitchFamily="34" charset="0"/>
                <a:ea typeface="Calibri" panose="020F0502020204030204" pitchFamily="34" charset="0"/>
                <a:cs typeface="Times New Roman" panose="02020603050405020304" pitchFamily="18" charset="0"/>
              </a:rPr>
              <a:t> Êtes-vous sage ?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a:latin typeface="Calibri" panose="020F0502020204030204" pitchFamily="34" charset="0"/>
                <a:ea typeface="Calibri" panose="020F0502020204030204" pitchFamily="34" charset="0"/>
                <a:cs typeface="Times New Roman" panose="02020603050405020304" pitchFamily="18" charset="0"/>
              </a:rPr>
              <a:t>Êtes-vous sensée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LÉGER :</a:t>
            </a:r>
            <a:r>
              <a:rPr lang="fr-FR" sz="1200" dirty="0">
                <a:effectLst/>
                <a:latin typeface="Calibri" panose="020F0502020204030204" pitchFamily="34" charset="0"/>
                <a:ea typeface="Calibri" panose="020F0502020204030204" pitchFamily="34" charset="0"/>
                <a:cs typeface="Times New Roman" panose="02020603050405020304" pitchFamily="18" charset="0"/>
              </a:rPr>
              <a:t> écervelé, dépourvu de bon sens.</a:t>
            </a: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  </a:t>
            </a:r>
            <a:r>
              <a:rPr lang="fr-FR" sz="1200" b="1" dirty="0">
                <a:latin typeface="Calibri" panose="020F0502020204030204" pitchFamily="34" charset="0"/>
                <a:ea typeface="Calibri" panose="020F0502020204030204" pitchFamily="34" charset="0"/>
                <a:cs typeface="Times New Roman" panose="02020603050405020304" pitchFamily="18" charset="0"/>
              </a:rPr>
              <a:t>Ma commère, il vous faut purger             Avec quatre grains d'ellébore</a:t>
            </a:r>
            <a:r>
              <a:rPr lang="fr-FR" sz="1200" b="1"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br>
              <a:rPr lang="fr-FR" sz="1200" dirty="0">
                <a:effectLst/>
                <a:latin typeface="Calibri" panose="020F0502020204030204" pitchFamily="34" charset="0"/>
                <a:ea typeface="Calibri" panose="020F0502020204030204" pitchFamily="34" charset="0"/>
                <a:cs typeface="Times New Roman" panose="02020603050405020304" pitchFamily="18" charset="0"/>
              </a:rPr>
            </a:br>
            <a:r>
              <a:rPr lang="fr-FR" sz="1200" dirty="0">
                <a:effectLst/>
                <a:latin typeface="Calibri" panose="020F0502020204030204" pitchFamily="34" charset="0"/>
                <a:ea typeface="Calibri" panose="020F0502020204030204" pitchFamily="34" charset="0"/>
                <a:cs typeface="Times New Roman" panose="02020603050405020304" pitchFamily="18" charset="0"/>
              </a:rPr>
              <a:t>Le Lièvre tourne en ridicule la Tortue et lui conseille un remède à l’ellébore, </a:t>
            </a:r>
            <a:r>
              <a:rPr lang="fr-FR" sz="1200" dirty="0">
                <a:latin typeface="Calibri" panose="020F0502020204030204" pitchFamily="34" charset="0"/>
                <a:ea typeface="Calibri" panose="020F0502020204030204" pitchFamily="34" charset="0"/>
                <a:cs typeface="Times New Roman" panose="02020603050405020304" pitchFamily="18" charset="0"/>
              </a:rPr>
              <a:t>plante qui était supposée guérir de la folie.</a:t>
            </a: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Renvoyer aux calendes (grecques) :</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a:latin typeface="Calibri" panose="020F0502020204030204" pitchFamily="34" charset="0"/>
                <a:ea typeface="Calibri" panose="020F0502020204030204" pitchFamily="34" charset="0"/>
                <a:cs typeface="Times New Roman" panose="02020603050405020304" pitchFamily="18" charset="0"/>
              </a:rPr>
              <a:t>renvoyer à une date inconnue, capacité du Lièvre à distancer les chiens de chasse.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  </a:t>
            </a:r>
            <a:r>
              <a:rPr lang="fr-FR" sz="1200" b="1" cap="all" dirty="0">
                <a:effectLst/>
                <a:latin typeface="Calibri" panose="020F0502020204030204" pitchFamily="34" charset="0"/>
                <a:ea typeface="Calibri" panose="020F0502020204030204" pitchFamily="34" charset="0"/>
                <a:cs typeface="Times New Roman" panose="02020603050405020304" pitchFamily="18" charset="0"/>
              </a:rPr>
              <a:t>Train de sénateur :</a:t>
            </a:r>
            <a:r>
              <a:rPr lang="fr-FR" sz="1200" dirty="0">
                <a:effectLst/>
                <a:latin typeface="Calibri" panose="020F0502020204030204" pitchFamily="34" charset="0"/>
                <a:ea typeface="Calibri" panose="020F0502020204030204" pitchFamily="34" charset="0"/>
                <a:cs typeface="Times New Roman" panose="02020603050405020304" pitchFamily="18" charset="0"/>
              </a:rPr>
              <a:t> se déplacer lentement.</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6  </a:t>
            </a:r>
            <a:r>
              <a:rPr lang="fr-FR" sz="1200" b="1" cap="all" dirty="0">
                <a:latin typeface="Calibri" panose="020F0502020204030204" pitchFamily="34" charset="0"/>
                <a:ea typeface="Calibri" panose="020F0502020204030204" pitchFamily="34" charset="0"/>
                <a:cs typeface="Times New Roman" panose="02020603050405020304" pitchFamily="18" charset="0"/>
              </a:rPr>
              <a:t>s’évertuer :</a:t>
            </a:r>
            <a:r>
              <a:rPr lang="fr-FR" sz="1200" dirty="0">
                <a:latin typeface="Calibri" panose="020F0502020204030204" pitchFamily="34" charset="0"/>
                <a:ea typeface="Calibri" panose="020F0502020204030204" pitchFamily="34" charset="0"/>
                <a:cs typeface="Times New Roman" panose="02020603050405020304" pitchFamily="18" charset="0"/>
              </a:rPr>
              <a:t> faire beaucoup d’efforts.</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7  </a:t>
            </a:r>
            <a:r>
              <a:rPr lang="fr-FR" sz="1200" b="1" cap="all" dirty="0">
                <a:latin typeface="Calibri" panose="020F0502020204030204" pitchFamily="34" charset="0"/>
                <a:ea typeface="Calibri" panose="020F0502020204030204" pitchFamily="34" charset="0"/>
                <a:cs typeface="Times New Roman" panose="02020603050405020304" pitchFamily="18" charset="0"/>
              </a:rPr>
              <a:t>Une GAGEURE :</a:t>
            </a:r>
            <a:r>
              <a:rPr lang="fr-FR" sz="1200" dirty="0">
                <a:latin typeface="Calibri" panose="020F0502020204030204" pitchFamily="34" charset="0"/>
                <a:ea typeface="Calibri" panose="020F0502020204030204" pitchFamily="34" charset="0"/>
                <a:cs typeface="Times New Roman" panose="02020603050405020304" pitchFamily="18" charset="0"/>
              </a:rPr>
              <a:t> un pari.</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8  </a:t>
            </a:r>
            <a:r>
              <a:rPr lang="fr-FR" sz="1200" b="1" cap="all" dirty="0">
                <a:latin typeface="Calibri" panose="020F0502020204030204" pitchFamily="34" charset="0"/>
                <a:ea typeface="Calibri" panose="020F0502020204030204" pitchFamily="34" charset="0"/>
                <a:cs typeface="Times New Roman" panose="02020603050405020304" pitchFamily="18" charset="0"/>
              </a:rPr>
              <a:t>carrière :</a:t>
            </a:r>
            <a:r>
              <a:rPr lang="fr-FR" sz="1200" dirty="0">
                <a:latin typeface="Calibri" panose="020F0502020204030204" pitchFamily="34" charset="0"/>
                <a:ea typeface="Calibri" panose="020F0502020204030204" pitchFamily="34" charset="0"/>
                <a:cs typeface="Times New Roman" panose="02020603050405020304" pitchFamily="18" charset="0"/>
              </a:rPr>
              <a:t> course.</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9  </a:t>
            </a:r>
            <a:r>
              <a:rPr lang="fr-FR" sz="1200" b="1" cap="all" dirty="0">
                <a:latin typeface="Calibri" panose="020F0502020204030204" pitchFamily="34" charset="0"/>
                <a:ea typeface="Calibri" panose="020F0502020204030204" pitchFamily="34" charset="0"/>
                <a:cs typeface="Times New Roman" panose="02020603050405020304" pitchFamily="18" charset="0"/>
              </a:rPr>
              <a:t>trait :</a:t>
            </a:r>
            <a:r>
              <a:rPr lang="fr-FR" sz="1200" dirty="0">
                <a:latin typeface="Calibri" panose="020F0502020204030204" pitchFamily="34" charset="0"/>
                <a:ea typeface="Calibri" panose="020F0502020204030204" pitchFamily="34" charset="0"/>
                <a:cs typeface="Times New Roman" panose="02020603050405020304" pitchFamily="18" charset="0"/>
              </a:rPr>
              <a:t> une flèche.</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10  </a:t>
            </a:r>
            <a:r>
              <a:rPr lang="fr-FR" sz="1200" b="1" cap="all" dirty="0">
                <a:latin typeface="Calibri" panose="020F0502020204030204" pitchFamily="34" charset="0"/>
                <a:ea typeface="Calibri" panose="020F0502020204030204" pitchFamily="34" charset="0"/>
                <a:cs typeface="Times New Roman" panose="02020603050405020304" pitchFamily="18" charset="0"/>
              </a:rPr>
              <a:t>élans :</a:t>
            </a:r>
            <a:r>
              <a:rPr lang="fr-FR" sz="1200" dirty="0">
                <a:latin typeface="Calibri" panose="020F0502020204030204" pitchFamily="34" charset="0"/>
                <a:ea typeface="Calibri" panose="020F0502020204030204" pitchFamily="34" charset="0"/>
                <a:cs typeface="Times New Roman" panose="02020603050405020304" pitchFamily="18" charset="0"/>
              </a:rPr>
              <a:t> « foulées », « enjambées »</a:t>
            </a:r>
          </a:p>
          <a:p>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ZoneTexte 16">
            <a:extLst>
              <a:ext uri="{FF2B5EF4-FFF2-40B4-BE49-F238E27FC236}">
                <a16:creationId xmlns:a16="http://schemas.microsoft.com/office/drawing/2014/main" id="{FBD74066-5FC8-93BD-7C43-353BDD32F50A}"/>
              </a:ext>
            </a:extLst>
          </p:cNvPr>
          <p:cNvSpPr txBox="1"/>
          <p:nvPr/>
        </p:nvSpPr>
        <p:spPr>
          <a:xfrm>
            <a:off x="5741565" y="4037629"/>
            <a:ext cx="3817491"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48 )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23</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En quoi les deux personnages de la fable sont-ils antithétiques ?</a:t>
            </a:r>
          </a:p>
        </p:txBody>
      </p:sp>
      <p:sp>
        <p:nvSpPr>
          <p:cNvPr id="20" name="ZoneTexte 19">
            <a:extLst>
              <a:ext uri="{FF2B5EF4-FFF2-40B4-BE49-F238E27FC236}">
                <a16:creationId xmlns:a16="http://schemas.microsoft.com/office/drawing/2014/main" id="{C505AB3C-293D-D65D-B9F1-94BEBD47D8CC}"/>
              </a:ext>
            </a:extLst>
          </p:cNvPr>
          <p:cNvSpPr txBox="1"/>
          <p:nvPr/>
        </p:nvSpPr>
        <p:spPr>
          <a:xfrm>
            <a:off x="5741564" y="4571136"/>
            <a:ext cx="4130858" cy="830997"/>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Le </a:t>
            </a:r>
            <a:r>
              <a:rPr lang="fr-FR" sz="1600" b="1" dirty="0">
                <a:solidFill>
                  <a:srgbClr val="FFFF00"/>
                </a:solidFill>
                <a:latin typeface="Calibri" panose="020F0502020204030204" pitchFamily="34" charset="0"/>
                <a:cs typeface="Calibri" panose="020F0502020204030204" pitchFamily="34" charset="0"/>
              </a:rPr>
              <a:t>Lièvre</a:t>
            </a:r>
            <a:r>
              <a:rPr lang="fr-FR" sz="1600" dirty="0">
                <a:solidFill>
                  <a:srgbClr val="FFFF00"/>
                </a:solidFill>
                <a:latin typeface="Calibri" panose="020F0502020204030204" pitchFamily="34" charset="0"/>
                <a:cs typeface="Calibri" panose="020F0502020204030204" pitchFamily="34" charset="0"/>
              </a:rPr>
              <a:t> incarne la </a:t>
            </a:r>
            <a:r>
              <a:rPr lang="fr-FR" sz="1600" b="1" dirty="0">
                <a:solidFill>
                  <a:srgbClr val="FFFF00"/>
                </a:solidFill>
                <a:latin typeface="Calibri" panose="020F0502020204030204" pitchFamily="34" charset="0"/>
                <a:cs typeface="Calibri" panose="020F0502020204030204" pitchFamily="34" charset="0"/>
              </a:rPr>
              <a:t>vitesse</a:t>
            </a:r>
            <a:r>
              <a:rPr lang="fr-FR" sz="1600" dirty="0">
                <a:solidFill>
                  <a:srgbClr val="FFFF00"/>
                </a:solidFill>
                <a:latin typeface="Calibri" panose="020F0502020204030204" pitchFamily="34" charset="0"/>
                <a:cs typeface="Calibri" panose="020F0502020204030204" pitchFamily="34" charset="0"/>
              </a:rPr>
              <a:t> mais aussi l’</a:t>
            </a:r>
            <a:r>
              <a:rPr lang="fr-FR" sz="1600" b="1" dirty="0">
                <a:solidFill>
                  <a:srgbClr val="FFFF00"/>
                </a:solidFill>
                <a:latin typeface="Calibri" panose="020F0502020204030204" pitchFamily="34" charset="0"/>
                <a:cs typeface="Calibri" panose="020F0502020204030204" pitchFamily="34" charset="0"/>
              </a:rPr>
              <a:t>arrogance</a:t>
            </a:r>
            <a:r>
              <a:rPr lang="fr-FR" sz="1600" dirty="0">
                <a:solidFill>
                  <a:srgbClr val="FFFF00"/>
                </a:solidFill>
                <a:latin typeface="Calibri" panose="020F0502020204030204" pitchFamily="34" charset="0"/>
                <a:cs typeface="Calibri" panose="020F0502020204030204" pitchFamily="34" charset="0"/>
              </a:rPr>
              <a:t> tandis que la Tortue incarne la </a:t>
            </a:r>
            <a:r>
              <a:rPr lang="fr-FR" sz="1600" b="1" dirty="0">
                <a:solidFill>
                  <a:srgbClr val="FFFF00"/>
                </a:solidFill>
                <a:latin typeface="Calibri" panose="020F0502020204030204" pitchFamily="34" charset="0"/>
                <a:cs typeface="Calibri" panose="020F0502020204030204" pitchFamily="34" charset="0"/>
              </a:rPr>
              <a:t>lenteur</a:t>
            </a:r>
            <a:r>
              <a:rPr lang="fr-FR" sz="1600" dirty="0">
                <a:solidFill>
                  <a:srgbClr val="FFFF00"/>
                </a:solidFill>
                <a:latin typeface="Calibri" panose="020F0502020204030204" pitchFamily="34" charset="0"/>
                <a:cs typeface="Calibri" panose="020F0502020204030204" pitchFamily="34" charset="0"/>
              </a:rPr>
              <a:t> mais aussi et surtout la </a:t>
            </a:r>
            <a:r>
              <a:rPr lang="fr-FR" sz="1600" b="1" dirty="0">
                <a:solidFill>
                  <a:srgbClr val="FFFF00"/>
                </a:solidFill>
                <a:latin typeface="Calibri" panose="020F0502020204030204" pitchFamily="34" charset="0"/>
                <a:cs typeface="Calibri" panose="020F0502020204030204" pitchFamily="34" charset="0"/>
              </a:rPr>
              <a:t>persévérance</a:t>
            </a:r>
            <a:r>
              <a:rPr lang="fr-FR" sz="1600" dirty="0">
                <a:solidFill>
                  <a:srgbClr val="FFFF00"/>
                </a:solidFill>
                <a:latin typeface="Calibri" panose="020F0502020204030204" pitchFamily="34" charset="0"/>
                <a:cs typeface="Calibri" panose="020F0502020204030204" pitchFamily="34" charset="0"/>
              </a:rPr>
              <a:t>. </a:t>
            </a:r>
          </a:p>
        </p:txBody>
      </p:sp>
      <p:sp>
        <p:nvSpPr>
          <p:cNvPr id="22" name="ZoneTexte 21">
            <a:extLst>
              <a:ext uri="{FF2B5EF4-FFF2-40B4-BE49-F238E27FC236}">
                <a16:creationId xmlns:a16="http://schemas.microsoft.com/office/drawing/2014/main" id="{29A748F4-7CE2-7BEE-00DB-CB68CEBB1001}"/>
              </a:ext>
            </a:extLst>
          </p:cNvPr>
          <p:cNvSpPr txBox="1"/>
          <p:nvPr/>
        </p:nvSpPr>
        <p:spPr>
          <a:xfrm>
            <a:off x="5741564" y="5396233"/>
            <a:ext cx="3817491"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49 )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23</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Recopier la morale de la fable et en faire un commentaire rapide.</a:t>
            </a:r>
          </a:p>
        </p:txBody>
      </p:sp>
      <p:pic>
        <p:nvPicPr>
          <p:cNvPr id="24" name="Image 23">
            <a:hlinkClick r:id="rId8"/>
            <a:extLst>
              <a:ext uri="{FF2B5EF4-FFF2-40B4-BE49-F238E27FC236}">
                <a16:creationId xmlns:a16="http://schemas.microsoft.com/office/drawing/2014/main" id="{1E4EFB4A-D555-54DE-9358-08404E0B92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553" y="4443588"/>
            <a:ext cx="1113662" cy="1113662"/>
          </a:xfrm>
          <a:prstGeom prst="rect">
            <a:avLst/>
          </a:prstGeom>
        </p:spPr>
      </p:pic>
      <p:sp>
        <p:nvSpPr>
          <p:cNvPr id="25" name="ZoneTexte 24">
            <a:extLst>
              <a:ext uri="{FF2B5EF4-FFF2-40B4-BE49-F238E27FC236}">
                <a16:creationId xmlns:a16="http://schemas.microsoft.com/office/drawing/2014/main" id="{BF5612EC-8ABF-59CD-1282-E632CC45C71F}"/>
              </a:ext>
            </a:extLst>
          </p:cNvPr>
          <p:cNvSpPr txBox="1"/>
          <p:nvPr/>
        </p:nvSpPr>
        <p:spPr>
          <a:xfrm>
            <a:off x="5741563" y="5943719"/>
            <a:ext cx="6124884" cy="830997"/>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 Rien ne sert de courir, il faut partir à point. » La vitesse ne doit pas être la précipitation. La </a:t>
            </a:r>
            <a:r>
              <a:rPr lang="fr-FR" sz="1600" b="1" dirty="0">
                <a:solidFill>
                  <a:srgbClr val="FFFF00"/>
                </a:solidFill>
                <a:latin typeface="Calibri" panose="020F0502020204030204" pitchFamily="34" charset="0"/>
                <a:cs typeface="Calibri" panose="020F0502020204030204" pitchFamily="34" charset="0"/>
              </a:rPr>
              <a:t>volonté</a:t>
            </a:r>
            <a:r>
              <a:rPr lang="fr-FR" sz="1600" dirty="0">
                <a:solidFill>
                  <a:srgbClr val="FFFF00"/>
                </a:solidFill>
                <a:latin typeface="Calibri" panose="020F0502020204030204" pitchFamily="34" charset="0"/>
                <a:cs typeface="Calibri" panose="020F0502020204030204" pitchFamily="34" charset="0"/>
              </a:rPr>
              <a:t> et la </a:t>
            </a:r>
            <a:r>
              <a:rPr lang="fr-FR" sz="1600" b="1" dirty="0">
                <a:solidFill>
                  <a:srgbClr val="FFFF00"/>
                </a:solidFill>
                <a:latin typeface="Calibri" panose="020F0502020204030204" pitchFamily="34" charset="0"/>
                <a:cs typeface="Calibri" panose="020F0502020204030204" pitchFamily="34" charset="0"/>
              </a:rPr>
              <a:t>persévérance</a:t>
            </a:r>
            <a:r>
              <a:rPr lang="fr-FR" sz="1600" dirty="0">
                <a:solidFill>
                  <a:srgbClr val="FFFF00"/>
                </a:solidFill>
                <a:latin typeface="Calibri" panose="020F0502020204030204" pitchFamily="34" charset="0"/>
                <a:cs typeface="Calibri" panose="020F0502020204030204" pitchFamily="34" charset="0"/>
              </a:rPr>
              <a:t> peuvent triompher de </a:t>
            </a:r>
            <a:r>
              <a:rPr lang="fr-FR" sz="1600" b="1" dirty="0">
                <a:solidFill>
                  <a:srgbClr val="FFFF00"/>
                </a:solidFill>
                <a:latin typeface="Calibri" panose="020F0502020204030204" pitchFamily="34" charset="0"/>
                <a:cs typeface="Calibri" panose="020F0502020204030204" pitchFamily="34" charset="0"/>
              </a:rPr>
              <a:t>capacités supérieures</a:t>
            </a:r>
            <a:r>
              <a:rPr lang="fr-FR" sz="1600" dirty="0">
                <a:solidFill>
                  <a:srgbClr val="FFFF00"/>
                </a:solidFill>
                <a:latin typeface="Calibri" panose="020F0502020204030204" pitchFamily="34" charset="0"/>
                <a:cs typeface="Calibri" panose="020F0502020204030204" pitchFamily="34" charset="0"/>
              </a:rPr>
              <a:t>, </a:t>
            </a:r>
            <a:r>
              <a:rPr lang="fr-FR" sz="1600" b="1" dirty="0">
                <a:solidFill>
                  <a:srgbClr val="FFFF00"/>
                </a:solidFill>
                <a:latin typeface="Calibri" panose="020F0502020204030204" pitchFamily="34" charset="0"/>
                <a:cs typeface="Calibri" panose="020F0502020204030204" pitchFamily="34" charset="0"/>
              </a:rPr>
              <a:t>mal exploitées</a:t>
            </a:r>
            <a:r>
              <a:rPr lang="fr-FR" sz="1600" dirty="0">
                <a:solidFill>
                  <a:srgbClr val="FFFF00"/>
                </a:solidFill>
                <a:latin typeface="Calibri" panose="020F0502020204030204" pitchFamily="34" charset="0"/>
                <a:cs typeface="Calibri" panose="020F0502020204030204" pitchFamily="34" charset="0"/>
              </a:rPr>
              <a:t>. </a:t>
            </a:r>
          </a:p>
        </p:txBody>
      </p:sp>
      <p:pic>
        <p:nvPicPr>
          <p:cNvPr id="26" name="Image 25">
            <a:hlinkClick r:id="rId10" action="ppaction://hlinksldjump"/>
            <a:extLst>
              <a:ext uri="{FF2B5EF4-FFF2-40B4-BE49-F238E27FC236}">
                <a16:creationId xmlns:a16="http://schemas.microsoft.com/office/drawing/2014/main" id="{C47ADFE8-5145-C7FE-68A9-4F196E1357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039" y="5850455"/>
            <a:ext cx="895513" cy="802325"/>
          </a:xfrm>
          <a:prstGeom prst="rect">
            <a:avLst/>
          </a:prstGeom>
        </p:spPr>
      </p:pic>
    </p:spTree>
    <p:extLst>
      <p:ext uri="{BB962C8B-B14F-4D97-AF65-F5344CB8AC3E}">
        <p14:creationId xmlns:p14="http://schemas.microsoft.com/office/powerpoint/2010/main" val="322569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ppt_x"/>
                                          </p:val>
                                        </p:tav>
                                        <p:tav tm="100000">
                                          <p:val>
                                            <p:strVal val="#ppt_x"/>
                                          </p:val>
                                        </p:tav>
                                      </p:tavLst>
                                    </p:anim>
                                    <p:anim calcmode="lin" valueType="num">
                                      <p:cBhvr additive="base">
                                        <p:cTn id="6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1000"/>
                                        <p:tgtEl>
                                          <p:spTgt spid="22"/>
                                        </p:tgtEl>
                                      </p:cBhvr>
                                    </p:animEffect>
                                    <p:anim calcmode="lin" valueType="num">
                                      <p:cBhvr>
                                        <p:cTn id="71" dur="1000" fill="hold"/>
                                        <p:tgtEl>
                                          <p:spTgt spid="22"/>
                                        </p:tgtEl>
                                        <p:attrNameLst>
                                          <p:attrName>ppt_x</p:attrName>
                                        </p:attrNameLst>
                                      </p:cBhvr>
                                      <p:tavLst>
                                        <p:tav tm="0">
                                          <p:val>
                                            <p:strVal val="#ppt_x"/>
                                          </p:val>
                                        </p:tav>
                                        <p:tav tm="100000">
                                          <p:val>
                                            <p:strVal val="#ppt_x"/>
                                          </p:val>
                                        </p:tav>
                                      </p:tavLst>
                                    </p:anim>
                                    <p:anim calcmode="lin" valueType="num">
                                      <p:cBhvr>
                                        <p:cTn id="7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3" grpId="0"/>
      <p:bldP spid="14" grpId="0"/>
      <p:bldP spid="16" grpId="0"/>
      <p:bldP spid="3" grpId="0"/>
      <p:bldP spid="17" grpId="0"/>
      <p:bldP spid="20" grpId="0"/>
      <p:bldP spid="22"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827AA27-8E46-E46C-299B-C02349D2B796}"/>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FC6B286B-97F9-D012-36F3-5AC6EABD3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2575" y="510714"/>
            <a:ext cx="2632333" cy="1499431"/>
          </a:xfrm>
          <a:prstGeom prst="rect">
            <a:avLst/>
          </a:prstGeom>
        </p:spPr>
      </p:pic>
      <p:sp>
        <p:nvSpPr>
          <p:cNvPr id="4" name="ZoneTexte 3">
            <a:extLst>
              <a:ext uri="{FF2B5EF4-FFF2-40B4-BE49-F238E27FC236}">
                <a16:creationId xmlns:a16="http://schemas.microsoft.com/office/drawing/2014/main" id="{197BAC38-4C93-E318-C5C8-A3E2F7A76750}"/>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5" name="ZoneTexte 4">
            <a:extLst>
              <a:ext uri="{FF2B5EF4-FFF2-40B4-BE49-F238E27FC236}">
                <a16:creationId xmlns:a16="http://schemas.microsoft.com/office/drawing/2014/main" id="{5A1E2399-22F4-4850-F93D-5BE9E7DB0E7D}"/>
              </a:ext>
            </a:extLst>
          </p:cNvPr>
          <p:cNvSpPr txBox="1"/>
          <p:nvPr/>
        </p:nvSpPr>
        <p:spPr>
          <a:xfrm>
            <a:off x="76942" y="383566"/>
            <a:ext cx="7384173"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5</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un éloge de la lenteur ? </a:t>
            </a:r>
          </a:p>
        </p:txBody>
      </p:sp>
      <p:pic>
        <p:nvPicPr>
          <p:cNvPr id="6" name="Image 5">
            <a:hlinkClick r:id="rId3" action="ppaction://hlinksldjump"/>
            <a:extLst>
              <a:ext uri="{FF2B5EF4-FFF2-40B4-BE49-F238E27FC236}">
                <a16:creationId xmlns:a16="http://schemas.microsoft.com/office/drawing/2014/main" id="{7F98A3C7-6528-8AE6-8D97-010730EA26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7" name="ZoneTexte 6">
            <a:extLst>
              <a:ext uri="{FF2B5EF4-FFF2-40B4-BE49-F238E27FC236}">
                <a16:creationId xmlns:a16="http://schemas.microsoft.com/office/drawing/2014/main" id="{A81E3F5C-B698-29B5-0B43-4E46BFB247C3}"/>
              </a:ext>
            </a:extLst>
          </p:cNvPr>
          <p:cNvSpPr txBox="1"/>
          <p:nvPr/>
        </p:nvSpPr>
        <p:spPr>
          <a:xfrm>
            <a:off x="0" y="2368365"/>
            <a:ext cx="1559097" cy="307777"/>
          </a:xfrm>
          <a:prstGeom prst="rect">
            <a:avLst/>
          </a:prstGeom>
          <a:noFill/>
        </p:spPr>
        <p:txBody>
          <a:bodyPr wrap="square">
            <a:spAutoFit/>
          </a:bodyPr>
          <a:lstStyle/>
          <a:p>
            <a:pPr algn="ctr"/>
            <a:r>
              <a:rPr lang="fr-FR" sz="1400" b="1" dirty="0"/>
              <a:t>Laurent VIDAL</a:t>
            </a:r>
          </a:p>
        </p:txBody>
      </p:sp>
      <p:sp>
        <p:nvSpPr>
          <p:cNvPr id="8" name="ZoneTexte 7">
            <a:extLst>
              <a:ext uri="{FF2B5EF4-FFF2-40B4-BE49-F238E27FC236}">
                <a16:creationId xmlns:a16="http://schemas.microsoft.com/office/drawing/2014/main" id="{026C31A0-266C-E593-3FBF-B121505B3396}"/>
              </a:ext>
            </a:extLst>
          </p:cNvPr>
          <p:cNvSpPr txBox="1"/>
          <p:nvPr/>
        </p:nvSpPr>
        <p:spPr>
          <a:xfrm>
            <a:off x="1710834" y="1641955"/>
            <a:ext cx="1787669" cy="369332"/>
          </a:xfrm>
          <a:prstGeom prst="rect">
            <a:avLst/>
          </a:prstGeom>
          <a:noFill/>
        </p:spPr>
        <p:txBody>
          <a:bodyPr wrap="none" rtlCol="0">
            <a:spAutoFit/>
          </a:bodyPr>
          <a:lstStyle/>
          <a:p>
            <a:r>
              <a:rPr lang="fr-FR" b="1" dirty="0">
                <a:solidFill>
                  <a:srgbClr val="FF0000"/>
                </a:solidFill>
              </a:rPr>
              <a:t>DOCUMENT 24</a:t>
            </a:r>
          </a:p>
        </p:txBody>
      </p:sp>
      <p:sp>
        <p:nvSpPr>
          <p:cNvPr id="9" name="ZoneTexte 8">
            <a:extLst>
              <a:ext uri="{FF2B5EF4-FFF2-40B4-BE49-F238E27FC236}">
                <a16:creationId xmlns:a16="http://schemas.microsoft.com/office/drawing/2014/main" id="{90428DFC-5703-8415-C936-6EFF47A4FFA1}"/>
              </a:ext>
            </a:extLst>
          </p:cNvPr>
          <p:cNvSpPr txBox="1"/>
          <p:nvPr/>
        </p:nvSpPr>
        <p:spPr>
          <a:xfrm>
            <a:off x="1542922" y="2297514"/>
            <a:ext cx="5140772" cy="4508927"/>
          </a:xfrm>
          <a:prstGeom prst="rect">
            <a:avLst/>
          </a:prstGeom>
          <a:noFill/>
        </p:spPr>
        <p:txBody>
          <a:bodyPr wrap="square">
            <a:spAutoFit/>
          </a:bodyPr>
          <a:lstStyle/>
          <a:p>
            <a:pPr indent="177800" algn="just"/>
            <a:r>
              <a:rPr lang="fr-FR" sz="13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Qu'entendez-vous par « hommes lents » ?</a:t>
            </a:r>
          </a:p>
          <a:p>
            <a:pPr indent="177800" algn="just"/>
            <a:endParaRPr lang="fr-FR" sz="6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La notion d’« homme lent » réside moins dans sa définition que dans son indéfinition. Au cours de l'histoire, la composition sociale de ce groupe va constamment évoluer, rendant difficile une définition stable. En réalité, cette expression sert avant tout à nier une compétence sociale.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Pour comprendre les origines de cette dévalorisation, il faut remonter au Moyen Âge. C'est à cette époque que se développent deux discours, l'un religieux, l'autre économique, les deux condamnant la paresse. </a:t>
            </a:r>
            <a:br>
              <a:rPr lang="fr-FR" sz="1300" dirty="0">
                <a:latin typeface="Calibri" panose="020F0502020204030204" pitchFamily="34" charset="0"/>
                <a:ea typeface="Calibri" panose="020F0502020204030204" pitchFamily="34" charset="0"/>
                <a:cs typeface="Times New Roman" panose="02020603050405020304" pitchFamily="18" charset="0"/>
              </a:rPr>
            </a:br>
            <a:r>
              <a:rPr lang="fr-FR" sz="1300" dirty="0">
                <a:latin typeface="Calibri" panose="020F0502020204030204" pitchFamily="34" charset="0"/>
                <a:ea typeface="Calibri" panose="020F0502020204030204" pitchFamily="34" charset="0"/>
                <a:cs typeface="Times New Roman" panose="02020603050405020304" pitchFamily="18" charset="0"/>
              </a:rPr>
              <a:t>À travers les péchés capitaux</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a:t>
            </a:r>
            <a:r>
              <a:rPr lang="fr-FR" sz="1300" dirty="0">
                <a:latin typeface="Calibri" panose="020F0502020204030204" pitchFamily="34" charset="0"/>
                <a:ea typeface="Calibri" panose="020F0502020204030204" pitchFamily="34" charset="0"/>
                <a:cs typeface="Times New Roman" panose="02020603050405020304" pitchFamily="18" charset="0"/>
              </a:rPr>
              <a:t>, le discours religieux instaure un cadre normatif strict où le travail est valorisé et le temps considéré comme un bien divin. La lenteur, associée à la paresse, devient-elle aussi un péché et un symbole de résistance à l'ordre établi. Parallèlement, pour le capitalisme marchand qui se développe en favorisant la rapidité dans les échanges commerciaux, la promptitude fait figure de vertu économique essentielle. […] C'est à la rencontre de ces deux discours, lors la conquête des Amériques, que la figure de « l'homme lent » prend véritablement forme. Elle va permettre aux Européens de décrire les populations indigènes qu'ils découvrent, les « Indiens », comme des paresseux, des indolents qui « semblent se moquer de la besogne », justifiant ainsi leur domination.</a:t>
            </a:r>
          </a:p>
          <a:p>
            <a:pPr indent="177800" algn="just"/>
            <a:endParaRPr lang="fr-FR" sz="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a:extLst>
              <a:ext uri="{FF2B5EF4-FFF2-40B4-BE49-F238E27FC236}">
                <a16:creationId xmlns:a16="http://schemas.microsoft.com/office/drawing/2014/main" id="{E8AEB2B3-27BB-3EF8-B072-9063808AD3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0918" y="881934"/>
            <a:ext cx="1408179" cy="1408179"/>
          </a:xfrm>
          <a:prstGeom prst="rect">
            <a:avLst/>
          </a:prstGeom>
        </p:spPr>
      </p:pic>
      <p:sp>
        <p:nvSpPr>
          <p:cNvPr id="11" name="ZoneTexte 10">
            <a:extLst>
              <a:ext uri="{FF2B5EF4-FFF2-40B4-BE49-F238E27FC236}">
                <a16:creationId xmlns:a16="http://schemas.microsoft.com/office/drawing/2014/main" id="{17F88B56-4AF7-AC7F-D336-6E49F9596796}"/>
              </a:ext>
            </a:extLst>
          </p:cNvPr>
          <p:cNvSpPr txBox="1"/>
          <p:nvPr/>
        </p:nvSpPr>
        <p:spPr>
          <a:xfrm>
            <a:off x="367533" y="3063899"/>
            <a:ext cx="974947"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(1967-?)</a:t>
            </a:r>
          </a:p>
        </p:txBody>
      </p:sp>
      <p:pic>
        <p:nvPicPr>
          <p:cNvPr id="12" name="Image 11">
            <a:extLst>
              <a:ext uri="{FF2B5EF4-FFF2-40B4-BE49-F238E27FC236}">
                <a16:creationId xmlns:a16="http://schemas.microsoft.com/office/drawing/2014/main" id="{E136E16D-A693-29F6-1BED-373B76427F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298" y="3473260"/>
            <a:ext cx="607418" cy="404087"/>
          </a:xfrm>
          <a:prstGeom prst="rect">
            <a:avLst/>
          </a:prstGeom>
        </p:spPr>
      </p:pic>
      <p:sp>
        <p:nvSpPr>
          <p:cNvPr id="13" name="ZoneTexte 12">
            <a:extLst>
              <a:ext uri="{FF2B5EF4-FFF2-40B4-BE49-F238E27FC236}">
                <a16:creationId xmlns:a16="http://schemas.microsoft.com/office/drawing/2014/main" id="{2D6E3BE6-39D1-0E55-7744-A9F1EBC02259}"/>
              </a:ext>
            </a:extLst>
          </p:cNvPr>
          <p:cNvSpPr txBox="1"/>
          <p:nvPr/>
        </p:nvSpPr>
        <p:spPr>
          <a:xfrm>
            <a:off x="0" y="4336906"/>
            <a:ext cx="1704509" cy="307777"/>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Historien</a:t>
            </a:r>
          </a:p>
        </p:txBody>
      </p:sp>
      <p:sp>
        <p:nvSpPr>
          <p:cNvPr id="14" name="ZoneTexte 13">
            <a:extLst>
              <a:ext uri="{FF2B5EF4-FFF2-40B4-BE49-F238E27FC236}">
                <a16:creationId xmlns:a16="http://schemas.microsoft.com/office/drawing/2014/main" id="{0AEECF74-9708-9144-78A7-24E6055D2861}"/>
              </a:ext>
            </a:extLst>
          </p:cNvPr>
          <p:cNvSpPr txBox="1"/>
          <p:nvPr/>
        </p:nvSpPr>
        <p:spPr>
          <a:xfrm>
            <a:off x="3378584" y="1595788"/>
            <a:ext cx="5712149"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 La force est du côté des lents »</a:t>
            </a:r>
            <a:r>
              <a:rPr lang="fr-FR" dirty="0">
                <a:latin typeface="Calibri" panose="020F0502020204030204" pitchFamily="34" charset="0"/>
                <a:ea typeface="Calibri" panose="020F0502020204030204" pitchFamily="34" charset="0"/>
                <a:cs typeface="Times New Roman" panose="02020603050405020304" pitchFamily="18" charset="0"/>
              </a:rPr>
              <a:t> – </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partie 1/2</a:t>
            </a:r>
            <a:endParaRPr lang="fr-FR" dirty="0">
              <a:solidFill>
                <a:schemeClr val="bg1"/>
              </a:solidFill>
            </a:endParaRPr>
          </a:p>
        </p:txBody>
      </p:sp>
      <p:sp>
        <p:nvSpPr>
          <p:cNvPr id="15" name="ZoneTexte 14">
            <a:extLst>
              <a:ext uri="{FF2B5EF4-FFF2-40B4-BE49-F238E27FC236}">
                <a16:creationId xmlns:a16="http://schemas.microsoft.com/office/drawing/2014/main" id="{088A22D4-A243-5C9A-C224-D736BB3B7F25}"/>
              </a:ext>
            </a:extLst>
          </p:cNvPr>
          <p:cNvSpPr txBox="1"/>
          <p:nvPr/>
        </p:nvSpPr>
        <p:spPr>
          <a:xfrm>
            <a:off x="1704509" y="2018714"/>
            <a:ext cx="10320399" cy="292388"/>
          </a:xfrm>
          <a:prstGeom prst="rect">
            <a:avLst/>
          </a:prstGeom>
          <a:noFill/>
        </p:spPr>
        <p:txBody>
          <a:bodyPr wrap="square">
            <a:spAutoFit/>
          </a:bodyPr>
          <a:lstStyle/>
          <a:p>
            <a:pPr algn="just"/>
            <a:r>
              <a:rPr lang="fr-FR" sz="1300" i="1" dirty="0">
                <a:latin typeface="Calibri" panose="020F0502020204030204" pitchFamily="34" charset="0"/>
                <a:ea typeface="Calibri" panose="020F0502020204030204" pitchFamily="34" charset="0"/>
                <a:cs typeface="Times New Roman" panose="02020603050405020304" pitchFamily="18" charset="0"/>
              </a:rPr>
              <a:t>Dans son ouvrage </a:t>
            </a:r>
            <a:r>
              <a:rPr lang="fr-FR" sz="1300" dirty="0">
                <a:latin typeface="Calibri" panose="020F0502020204030204" pitchFamily="34" charset="0"/>
                <a:ea typeface="Calibri" panose="020F0502020204030204" pitchFamily="34" charset="0"/>
                <a:cs typeface="Times New Roman" panose="02020603050405020304" pitchFamily="18" charset="0"/>
              </a:rPr>
              <a:t>Les hommes lents – Résister à la modernité XV</a:t>
            </a:r>
            <a:r>
              <a:rPr lang="fr-FR" sz="1300" baseline="30000" dirty="0">
                <a:latin typeface="Calibri" panose="020F0502020204030204" pitchFamily="34" charset="0"/>
                <a:ea typeface="Calibri" panose="020F0502020204030204" pitchFamily="34" charset="0"/>
                <a:cs typeface="Times New Roman" panose="02020603050405020304" pitchFamily="18" charset="0"/>
              </a:rPr>
              <a:t>e</a:t>
            </a:r>
            <a:r>
              <a:rPr lang="fr-FR" sz="1300" dirty="0">
                <a:latin typeface="Calibri" panose="020F0502020204030204" pitchFamily="34" charset="0"/>
                <a:ea typeface="Calibri" panose="020F0502020204030204" pitchFamily="34" charset="0"/>
                <a:cs typeface="Times New Roman" panose="02020603050405020304" pitchFamily="18" charset="0"/>
              </a:rPr>
              <a:t> – XX</a:t>
            </a:r>
            <a:r>
              <a:rPr lang="fr-FR" sz="1300" baseline="30000" dirty="0">
                <a:latin typeface="Calibri" panose="020F0502020204030204" pitchFamily="34" charset="0"/>
                <a:cs typeface="Times New Roman" panose="02020603050405020304" pitchFamily="18" charset="0"/>
              </a:rPr>
              <a:t>e</a:t>
            </a:r>
            <a:r>
              <a:rPr lang="fr-FR" sz="1300" dirty="0">
                <a:latin typeface="Calibri" panose="020F0502020204030204" pitchFamily="34" charset="0"/>
                <a:ea typeface="Calibri" panose="020F0502020204030204" pitchFamily="34" charset="0"/>
                <a:cs typeface="Times New Roman" panose="02020603050405020304" pitchFamily="18" charset="0"/>
              </a:rPr>
              <a:t> s.</a:t>
            </a:r>
            <a:r>
              <a:rPr lang="fr-FR" sz="1300" i="1" dirty="0">
                <a:latin typeface="Calibri" panose="020F0502020204030204" pitchFamily="34" charset="0"/>
                <a:ea typeface="Calibri" panose="020F0502020204030204" pitchFamily="34" charset="0"/>
                <a:cs typeface="Times New Roman" panose="02020603050405020304" pitchFamily="18" charset="0"/>
              </a:rPr>
              <a:t>, Laurent VIDAL évoque à grands traits une certaine histoire de la lenteur.</a:t>
            </a:r>
          </a:p>
        </p:txBody>
      </p:sp>
      <p:sp>
        <p:nvSpPr>
          <p:cNvPr id="16" name="ZoneTexte 15">
            <a:extLst>
              <a:ext uri="{FF2B5EF4-FFF2-40B4-BE49-F238E27FC236}">
                <a16:creationId xmlns:a16="http://schemas.microsoft.com/office/drawing/2014/main" id="{4803B8E3-1A61-2BDC-2179-B359331AF54E}"/>
              </a:ext>
            </a:extLst>
          </p:cNvPr>
          <p:cNvSpPr txBox="1"/>
          <p:nvPr/>
        </p:nvSpPr>
        <p:spPr>
          <a:xfrm>
            <a:off x="6884136" y="2297514"/>
            <a:ext cx="5140772" cy="4385816"/>
          </a:xfrm>
          <a:prstGeom prst="rect">
            <a:avLst/>
          </a:prstGeom>
          <a:noFill/>
        </p:spPr>
        <p:txBody>
          <a:bodyPr wrap="square">
            <a:spAutoFit/>
          </a:bodyPr>
          <a:lstStyle/>
          <a:p>
            <a:pPr indent="177800" algn="just"/>
            <a:r>
              <a:rPr lang="fr-FR" sz="13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Et aujourd'hui, ce concept est-il encore utilisé ?</a:t>
            </a:r>
            <a:endParaRPr lang="fr-FR" sz="600" dirty="0">
              <a:latin typeface="Calibri" panose="020F0502020204030204" pitchFamily="34" charset="0"/>
              <a:ea typeface="Calibri" panose="020F0502020204030204" pitchFamily="34" charset="0"/>
              <a:cs typeface="Times New Roman" panose="02020603050405020304" pitchFamily="18" charset="0"/>
            </a:endParaRPr>
          </a:p>
          <a:p>
            <a:pPr indent="177800" algn="just"/>
            <a:endParaRPr lang="fr-FR" sz="6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Aujourd'hui encore, décrire quelqu'un comme lent, indolent, paresseux, lambin, fainéant, vaurien ou roupilleur a une certaine efficacité sociale. Il y a tout un champ lexical associé à la lenteur qui vise, désormais, les « hommes inutiles ». </a:t>
            </a:r>
            <a:r>
              <a:rPr lang="fr-FR" sz="1300" b="1" dirty="0">
                <a:latin typeface="Calibri" panose="020F0502020204030204" pitchFamily="34" charset="0"/>
                <a:ea typeface="Calibri" panose="020F0502020204030204" pitchFamily="34" charset="0"/>
                <a:cs typeface="Times New Roman" panose="02020603050405020304" pitchFamily="18" charset="0"/>
              </a:rPr>
              <a:t>Il y a quelques années, une juriste d'entreprise a pris en photo un éboueur endormi dans une rue à Paris</a:t>
            </a:r>
            <a:r>
              <a:rPr lang="fr-FR" sz="1300" dirty="0">
                <a:latin typeface="Calibri" panose="020F0502020204030204" pitchFamily="34" charset="0"/>
                <a:ea typeface="Calibri" panose="020F0502020204030204" pitchFamily="34" charset="0"/>
                <a:cs typeface="Times New Roman" panose="02020603050405020304" pitchFamily="18" charset="0"/>
              </a:rPr>
              <a:t>. Elle a publié l'image sur les réseaux sociaux en commentant : « Voilà à quoi servent les impôts locaux des Parisiens, à payer les agents de propreté à roupiller... » Un post qui a d'abord conduit au licenciement de cet homme. Heureusement, une association a pris en charge ses frais juridiques et a prouvé qu'il était en pause et ne pouvait pas rentrer chez lui entre deux tournées. Il se reposait comme il le pouvait, dans la rue. Finalement, il a été réintégré dans son entreprise. </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Ce qui m'a marqué, c'est l'utilisation du mot « roupiller. » Saviez-vous qu'il vient de l'espagnol et désignait, au Moyen Âge, une sorte de manteau dans lequel les voyageurs s'enveloppaient pour dormir la nuit ? La roupille, c'est ce qui permettait aux nomades de se reposer en chemin. Et c'est là qu'on voit une autre dimension de cette figure de « l'homme lent » : elle est aussi associée aux nomades, ces individus perçus comme menaçant l'enracinement des sociétés sédentaires. Aujourd'hui, le migrant incarne le lent, alors qu'il ne cesse de se déplacer.</a:t>
            </a:r>
            <a:endParaRPr lang="fr-FR"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ZoneTexte 18">
            <a:extLst>
              <a:ext uri="{FF2B5EF4-FFF2-40B4-BE49-F238E27FC236}">
                <a16:creationId xmlns:a16="http://schemas.microsoft.com/office/drawing/2014/main" id="{9C28832D-1EF4-4583-D9FB-3D1C5A92C59D}"/>
              </a:ext>
            </a:extLst>
          </p:cNvPr>
          <p:cNvSpPr txBox="1"/>
          <p:nvPr/>
        </p:nvSpPr>
        <p:spPr>
          <a:xfrm>
            <a:off x="7762957" y="465911"/>
            <a:ext cx="1629618" cy="1200329"/>
          </a:xfrm>
          <a:prstGeom prst="rect">
            <a:avLst/>
          </a:prstGeom>
          <a:noFill/>
        </p:spPr>
        <p:txBody>
          <a:bodyPr wrap="square" rtlCol="0">
            <a:spAutoFit/>
          </a:bodyPr>
          <a:lstStyle/>
          <a:p>
            <a:r>
              <a:rPr lang="fr-FR" sz="1200" dirty="0">
                <a:solidFill>
                  <a:schemeClr val="bg1"/>
                </a:solidFill>
                <a:latin typeface="Calibri" panose="020F0502020204030204" pitchFamily="34" charset="0"/>
                <a:cs typeface="Calibri" panose="020F0502020204030204" pitchFamily="34" charset="0"/>
              </a:rPr>
              <a:t>PARIS, 12/09/2018</a:t>
            </a:r>
          </a:p>
          <a:p>
            <a:r>
              <a:rPr lang="fr-FR" sz="1200" b="1" dirty="0">
                <a:solidFill>
                  <a:schemeClr val="bg1"/>
                </a:solidFill>
                <a:latin typeface="Calibri" panose="020F0502020204030204" pitchFamily="34" charset="0"/>
                <a:cs typeface="Calibri" panose="020F0502020204030204" pitchFamily="34" charset="0"/>
              </a:rPr>
              <a:t>Adama CISSÉ</a:t>
            </a:r>
            <a:r>
              <a:rPr lang="fr-FR" sz="1200" dirty="0">
                <a:solidFill>
                  <a:schemeClr val="bg1"/>
                </a:solidFill>
                <a:latin typeface="Calibri" panose="020F0502020204030204" pitchFamily="34" charset="0"/>
                <a:cs typeface="Calibri" panose="020F0502020204030204" pitchFamily="34" charset="0"/>
              </a:rPr>
              <a:t>, licencié pour faute grave à la suite de cette photo postée sur les réseaux sociaux…</a:t>
            </a:r>
          </a:p>
        </p:txBody>
      </p:sp>
      <p:sp>
        <p:nvSpPr>
          <p:cNvPr id="21" name="ZoneTexte 20">
            <a:extLst>
              <a:ext uri="{FF2B5EF4-FFF2-40B4-BE49-F238E27FC236}">
                <a16:creationId xmlns:a16="http://schemas.microsoft.com/office/drawing/2014/main" id="{F0A6B20D-AE97-0B12-BD7C-09AA1C80795A}"/>
              </a:ext>
            </a:extLst>
          </p:cNvPr>
          <p:cNvSpPr txBox="1"/>
          <p:nvPr/>
        </p:nvSpPr>
        <p:spPr>
          <a:xfrm>
            <a:off x="1567748" y="682942"/>
            <a:ext cx="5712148" cy="1015663"/>
          </a:xfrm>
          <a:prstGeom prst="rect">
            <a:avLst/>
          </a:prstGeom>
          <a:noFill/>
        </p:spPr>
        <p:txBody>
          <a:bodyPr wrap="square">
            <a:spAutoFit/>
          </a:bodyPr>
          <a:lstStyle/>
          <a:p>
            <a:pPr>
              <a:tabLst>
                <a:tab pos="2058988" algn="l"/>
              </a:tabLst>
            </a:pPr>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 </a:t>
            </a:r>
            <a:r>
              <a:rPr lang="fr-FR" sz="1200" b="1" cap="all" dirty="0">
                <a:latin typeface="Calibri" panose="020F0502020204030204" pitchFamily="34" charset="0"/>
                <a:ea typeface="Calibri" panose="020F0502020204030204" pitchFamily="34" charset="0"/>
                <a:cs typeface="Times New Roman" panose="02020603050405020304" pitchFamily="18" charset="0"/>
              </a:rPr>
              <a:t>7 PÉCHÉS (VICES) CAPITAUX :</a:t>
            </a:r>
            <a:r>
              <a:rPr lang="fr-FR" sz="1200" dirty="0">
                <a:latin typeface="Calibri" panose="020F0502020204030204" pitchFamily="34" charset="0"/>
                <a:ea typeface="Calibri" panose="020F0502020204030204" pitchFamily="34" charset="0"/>
                <a:cs typeface="Times New Roman" panose="02020603050405020304" pitchFamily="18" charset="0"/>
              </a:rPr>
              <a:t> 	</a:t>
            </a:r>
            <a:r>
              <a:rPr lang="fr-FR" sz="1200" b="1" dirty="0">
                <a:latin typeface="Calibri" panose="020F0502020204030204" pitchFamily="34" charset="0"/>
                <a:ea typeface="Calibri" panose="020F0502020204030204" pitchFamily="34" charset="0"/>
                <a:cs typeface="Times New Roman" panose="02020603050405020304" pitchFamily="18" charset="0"/>
              </a:rPr>
              <a:t>Orgueil</a:t>
            </a:r>
            <a:r>
              <a:rPr lang="fr-FR" sz="1200" dirty="0">
                <a:latin typeface="Calibri" panose="020F0502020204030204" pitchFamily="34" charset="0"/>
                <a:ea typeface="Calibri" panose="020F0502020204030204" pitchFamily="34" charset="0"/>
                <a:cs typeface="Times New Roman" panose="02020603050405020304" pitchFamily="18" charset="0"/>
              </a:rPr>
              <a:t> (haute considération que l’on a de soi)</a:t>
            </a:r>
          </a:p>
          <a:p>
            <a:pPr>
              <a:tabLst>
                <a:tab pos="2058988" algn="l"/>
              </a:tabLst>
            </a:pPr>
            <a:r>
              <a:rPr lang="fr-FR" sz="1200" dirty="0">
                <a:latin typeface="Calibri" panose="020F0502020204030204" pitchFamily="34" charset="0"/>
                <a:ea typeface="Calibri" panose="020F0502020204030204" pitchFamily="34" charset="0"/>
                <a:cs typeface="Times New Roman" panose="02020603050405020304" pitchFamily="18" charset="0"/>
              </a:rPr>
              <a:t>	</a:t>
            </a:r>
            <a:r>
              <a:rPr lang="fr-FR" sz="1200" b="1" dirty="0">
                <a:latin typeface="Calibri" panose="020F0502020204030204" pitchFamily="34" charset="0"/>
                <a:ea typeface="Calibri" panose="020F0502020204030204" pitchFamily="34" charset="0"/>
                <a:cs typeface="Times New Roman" panose="02020603050405020304" pitchFamily="18" charset="0"/>
              </a:rPr>
              <a:t>Gourmandise</a:t>
            </a:r>
            <a:r>
              <a:rPr lang="fr-FR" sz="1200" dirty="0">
                <a:latin typeface="Calibri" panose="020F0502020204030204" pitchFamily="34" charset="0"/>
                <a:ea typeface="Calibri" panose="020F0502020204030204" pitchFamily="34" charset="0"/>
                <a:cs typeface="Times New Roman" panose="02020603050405020304" pitchFamily="18" charset="0"/>
              </a:rPr>
              <a:t> (ou addiction)</a:t>
            </a:r>
          </a:p>
          <a:p>
            <a:pPr>
              <a:tabLst>
                <a:tab pos="2058988" algn="l"/>
              </a:tabLst>
            </a:pPr>
            <a:r>
              <a:rPr lang="fr-FR" sz="1200" dirty="0">
                <a:latin typeface="Calibri" panose="020F0502020204030204" pitchFamily="34" charset="0"/>
                <a:ea typeface="Calibri" panose="020F0502020204030204" pitchFamily="34" charset="0"/>
                <a:cs typeface="Times New Roman" panose="02020603050405020304" pitchFamily="18" charset="0"/>
              </a:rPr>
              <a:t>	</a:t>
            </a:r>
            <a:r>
              <a:rPr lang="fr-FR" sz="1200" b="1" dirty="0">
                <a:latin typeface="Calibri" panose="020F0502020204030204" pitchFamily="34" charset="0"/>
                <a:ea typeface="Calibri" panose="020F0502020204030204" pitchFamily="34" charset="0"/>
                <a:cs typeface="Times New Roman" panose="02020603050405020304" pitchFamily="18" charset="0"/>
              </a:rPr>
              <a:t>Paresse</a:t>
            </a:r>
            <a:r>
              <a:rPr lang="fr-FR" sz="1200" dirty="0">
                <a:latin typeface="Calibri" panose="020F0502020204030204" pitchFamily="34" charset="0"/>
                <a:ea typeface="Calibri" panose="020F0502020204030204" pitchFamily="34" charset="0"/>
                <a:cs typeface="Times New Roman" panose="02020603050405020304" pitchFamily="18" charset="0"/>
              </a:rPr>
              <a:t> ( ou négligence spirituelle)</a:t>
            </a:r>
          </a:p>
          <a:p>
            <a:pPr>
              <a:tabLst>
                <a:tab pos="2058988" algn="l"/>
              </a:tabLst>
            </a:pPr>
            <a:r>
              <a:rPr lang="fr-FR" sz="1200" dirty="0">
                <a:latin typeface="Calibri" panose="020F0502020204030204" pitchFamily="34" charset="0"/>
                <a:ea typeface="Calibri" panose="020F0502020204030204" pitchFamily="34" charset="0"/>
                <a:cs typeface="Times New Roman" panose="02020603050405020304" pitchFamily="18" charset="0"/>
              </a:rPr>
              <a:t>	</a:t>
            </a:r>
            <a:r>
              <a:rPr lang="fr-FR" sz="1200" b="1" dirty="0">
                <a:latin typeface="Calibri" panose="020F0502020204030204" pitchFamily="34" charset="0"/>
                <a:ea typeface="Calibri" panose="020F0502020204030204" pitchFamily="34" charset="0"/>
                <a:cs typeface="Times New Roman" panose="02020603050405020304" pitchFamily="18" charset="0"/>
              </a:rPr>
              <a:t>Luxure</a:t>
            </a:r>
            <a:r>
              <a:rPr lang="fr-FR" sz="1200" dirty="0">
                <a:latin typeface="Calibri" panose="020F0502020204030204" pitchFamily="34" charset="0"/>
                <a:ea typeface="Calibri" panose="020F0502020204030204" pitchFamily="34" charset="0"/>
                <a:cs typeface="Times New Roman" panose="02020603050405020304" pitchFamily="18" charset="0"/>
              </a:rPr>
              <a:t> (goût pour les plaisirs sexuels, non procréatifs)</a:t>
            </a:r>
          </a:p>
          <a:p>
            <a:pPr>
              <a:tabLst>
                <a:tab pos="2058988" algn="l"/>
              </a:tabLst>
            </a:pPr>
            <a:r>
              <a:rPr lang="fr-FR" sz="1200" dirty="0">
                <a:latin typeface="Calibri" panose="020F0502020204030204" pitchFamily="34" charset="0"/>
                <a:ea typeface="Calibri" panose="020F0502020204030204" pitchFamily="34" charset="0"/>
                <a:cs typeface="Times New Roman" panose="02020603050405020304" pitchFamily="18" charset="0"/>
              </a:rPr>
              <a:t>	</a:t>
            </a:r>
            <a:r>
              <a:rPr lang="fr-FR" sz="1200" b="1" dirty="0">
                <a:latin typeface="Calibri" panose="020F0502020204030204" pitchFamily="34" charset="0"/>
                <a:ea typeface="Calibri" panose="020F0502020204030204" pitchFamily="34" charset="0"/>
                <a:cs typeface="Times New Roman" panose="02020603050405020304" pitchFamily="18" charset="0"/>
              </a:rPr>
              <a:t>Avarice</a:t>
            </a:r>
            <a:r>
              <a:rPr lang="fr-FR" sz="1200" dirty="0">
                <a:latin typeface="Calibri" panose="020F0502020204030204" pitchFamily="34" charset="0"/>
                <a:ea typeface="Calibri" panose="020F0502020204030204" pitchFamily="34" charset="0"/>
                <a:cs typeface="Times New Roman" panose="02020603050405020304" pitchFamily="18" charset="0"/>
              </a:rPr>
              <a:t>, </a:t>
            </a:r>
            <a:r>
              <a:rPr lang="fr-FR" sz="1200" b="1" dirty="0">
                <a:latin typeface="Calibri" panose="020F0502020204030204" pitchFamily="34" charset="0"/>
                <a:ea typeface="Calibri" panose="020F0502020204030204" pitchFamily="34" charset="0"/>
                <a:cs typeface="Times New Roman" panose="02020603050405020304" pitchFamily="18" charset="0"/>
              </a:rPr>
              <a:t>Colère</a:t>
            </a:r>
            <a:r>
              <a:rPr lang="fr-FR" sz="1200" dirty="0">
                <a:latin typeface="Calibri" panose="020F0502020204030204" pitchFamily="34" charset="0"/>
                <a:ea typeface="Calibri" panose="020F0502020204030204" pitchFamily="34" charset="0"/>
                <a:cs typeface="Times New Roman" panose="02020603050405020304" pitchFamily="18" charset="0"/>
              </a:rPr>
              <a:t>, </a:t>
            </a:r>
            <a:r>
              <a:rPr lang="fr-FR" sz="1200" b="1" dirty="0">
                <a:latin typeface="Calibri" panose="020F0502020204030204" pitchFamily="34" charset="0"/>
                <a:ea typeface="Calibri" panose="020F0502020204030204" pitchFamily="34" charset="0"/>
                <a:cs typeface="Times New Roman" panose="02020603050405020304" pitchFamily="18" charset="0"/>
              </a:rPr>
              <a:t>Envie</a:t>
            </a:r>
            <a:r>
              <a:rPr lang="fr-FR" sz="1200" dirty="0">
                <a:latin typeface="Calibri" panose="020F0502020204030204" pitchFamily="34" charset="0"/>
                <a:ea typeface="Calibri" panose="020F0502020204030204" pitchFamily="34" charset="0"/>
                <a:cs typeface="Times New Roman" panose="02020603050405020304" pitchFamily="18" charset="0"/>
              </a:rPr>
              <a:t> (dans le sens de jalousie).</a:t>
            </a:r>
          </a:p>
        </p:txBody>
      </p:sp>
    </p:spTree>
    <p:extLst>
      <p:ext uri="{BB962C8B-B14F-4D97-AF65-F5344CB8AC3E}">
        <p14:creationId xmlns:p14="http://schemas.microsoft.com/office/powerpoint/2010/main" val="364407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3" grpId="0"/>
      <p:bldP spid="14" grpId="0"/>
      <p:bldP spid="15" grpId="0"/>
      <p:bldP spid="16" grpId="0"/>
      <p:bldP spid="19"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1D17F9-874E-A6CF-C8A4-56CDF7ACBCFC}"/>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B4A538AA-4DFA-ECCE-4C03-0417C8F0E11D}"/>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5" name="ZoneTexte 4">
            <a:extLst>
              <a:ext uri="{FF2B5EF4-FFF2-40B4-BE49-F238E27FC236}">
                <a16:creationId xmlns:a16="http://schemas.microsoft.com/office/drawing/2014/main" id="{9D9A0383-ACD2-079C-398D-EA3510DB904A}"/>
              </a:ext>
            </a:extLst>
          </p:cNvPr>
          <p:cNvSpPr txBox="1"/>
          <p:nvPr/>
        </p:nvSpPr>
        <p:spPr>
          <a:xfrm>
            <a:off x="76942" y="383566"/>
            <a:ext cx="7384173"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Séance 5</a:t>
            </a:r>
            <a:r>
              <a:rPr lang="fr-FR" sz="2000" b="1" dirty="0">
                <a:solidFill>
                  <a:srgbClr val="FF0000"/>
                </a:solidFill>
                <a:latin typeface="Calibri" panose="020F0502020204030204" pitchFamily="34" charset="0"/>
                <a:cs typeface="Calibri" panose="020F0502020204030204" pitchFamily="34" charset="0"/>
              </a:rPr>
              <a:t> </a:t>
            </a:r>
            <a:r>
              <a:rPr lang="fr-FR" sz="2000" b="1" dirty="0">
                <a:solidFill>
                  <a:schemeClr val="bg2"/>
                </a:solidFill>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un éloge de la lenteur ? </a:t>
            </a:r>
          </a:p>
        </p:txBody>
      </p:sp>
      <p:pic>
        <p:nvPicPr>
          <p:cNvPr id="6" name="Image 5">
            <a:hlinkClick r:id="rId2" action="ppaction://hlinksldjump"/>
            <a:extLst>
              <a:ext uri="{FF2B5EF4-FFF2-40B4-BE49-F238E27FC236}">
                <a16:creationId xmlns:a16="http://schemas.microsoft.com/office/drawing/2014/main" id="{3C4A939F-58AC-4589-0B33-D944101B1A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7" name="ZoneTexte 6">
            <a:extLst>
              <a:ext uri="{FF2B5EF4-FFF2-40B4-BE49-F238E27FC236}">
                <a16:creationId xmlns:a16="http://schemas.microsoft.com/office/drawing/2014/main" id="{CF148319-A263-0733-4CAB-68A93BD54E1B}"/>
              </a:ext>
            </a:extLst>
          </p:cNvPr>
          <p:cNvSpPr txBox="1"/>
          <p:nvPr/>
        </p:nvSpPr>
        <p:spPr>
          <a:xfrm>
            <a:off x="0" y="2368365"/>
            <a:ext cx="1559097" cy="307777"/>
          </a:xfrm>
          <a:prstGeom prst="rect">
            <a:avLst/>
          </a:prstGeom>
          <a:noFill/>
        </p:spPr>
        <p:txBody>
          <a:bodyPr wrap="square">
            <a:spAutoFit/>
          </a:bodyPr>
          <a:lstStyle/>
          <a:p>
            <a:pPr algn="ctr"/>
            <a:r>
              <a:rPr lang="fr-FR" sz="1400" b="1" dirty="0"/>
              <a:t>Laurent VIDAL</a:t>
            </a:r>
          </a:p>
        </p:txBody>
      </p:sp>
      <p:sp>
        <p:nvSpPr>
          <p:cNvPr id="8" name="ZoneTexte 7">
            <a:extLst>
              <a:ext uri="{FF2B5EF4-FFF2-40B4-BE49-F238E27FC236}">
                <a16:creationId xmlns:a16="http://schemas.microsoft.com/office/drawing/2014/main" id="{D5F29643-10D8-7826-5427-430F527C9B30}"/>
              </a:ext>
            </a:extLst>
          </p:cNvPr>
          <p:cNvSpPr txBox="1"/>
          <p:nvPr/>
        </p:nvSpPr>
        <p:spPr>
          <a:xfrm>
            <a:off x="1710834" y="896222"/>
            <a:ext cx="1787669" cy="369332"/>
          </a:xfrm>
          <a:prstGeom prst="rect">
            <a:avLst/>
          </a:prstGeom>
          <a:noFill/>
        </p:spPr>
        <p:txBody>
          <a:bodyPr wrap="none" rtlCol="0">
            <a:spAutoFit/>
          </a:bodyPr>
          <a:lstStyle/>
          <a:p>
            <a:r>
              <a:rPr lang="fr-FR" b="1" dirty="0">
                <a:solidFill>
                  <a:srgbClr val="FF0000"/>
                </a:solidFill>
              </a:rPr>
              <a:t>DOCUMENT 24</a:t>
            </a:r>
          </a:p>
        </p:txBody>
      </p:sp>
      <p:sp>
        <p:nvSpPr>
          <p:cNvPr id="9" name="ZoneTexte 8">
            <a:extLst>
              <a:ext uri="{FF2B5EF4-FFF2-40B4-BE49-F238E27FC236}">
                <a16:creationId xmlns:a16="http://schemas.microsoft.com/office/drawing/2014/main" id="{51DD0C56-CBB4-6ECB-A18D-9E4A3993DA33}"/>
              </a:ext>
            </a:extLst>
          </p:cNvPr>
          <p:cNvSpPr txBox="1"/>
          <p:nvPr/>
        </p:nvSpPr>
        <p:spPr>
          <a:xfrm>
            <a:off x="1704509" y="1357887"/>
            <a:ext cx="5140772" cy="5016758"/>
          </a:xfrm>
          <a:prstGeom prst="rect">
            <a:avLst/>
          </a:prstGeom>
          <a:noFill/>
        </p:spPr>
        <p:txBody>
          <a:bodyPr wrap="square">
            <a:spAutoFit/>
          </a:bodyPr>
          <a:lstStyle/>
          <a:p>
            <a:pPr indent="177800" algn="just"/>
            <a:r>
              <a:rPr lang="fr-FR" sz="13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Notre époque, confrontée à de grands enjeux, peut-elle apprendre quelque chose, sinon des lents, du moins du ralentissement ?</a:t>
            </a:r>
          </a:p>
          <a:p>
            <a:pPr indent="177800" algn="just"/>
            <a:endParaRPr lang="fr-FR" sz="600" dirty="0">
              <a:latin typeface="Calibri" panose="020F0502020204030204" pitchFamily="34" charset="0"/>
              <a:ea typeface="Calibri" panose="020F0502020204030204" pitchFamily="34" charset="0"/>
              <a:cs typeface="Times New Roman" panose="02020603050405020304" pitchFamily="18" charset="0"/>
            </a:endParaRP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Pour moi, c'est un défi crucial. […] Nos sociétés, qui ont fait de la rapidité et de l'accélération les critères principaux de réussite sociale, en subissent aujourd'hui les conséquences.</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Elles sont doubles. D'abord les conséquences climatiques : on fait face à des événements extrêmes qui se multiplient. Le ralentissement de nos modes de vie et de nos économies est désormais une nécessité soulignée par de nombreux experts, y compris le Giec</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a:t>
            </a:r>
            <a:r>
              <a:rPr lang="fr-FR" sz="1300" dirty="0">
                <a:latin typeface="Calibri" panose="020F0502020204030204" pitchFamily="34" charset="0"/>
                <a:ea typeface="Calibri" panose="020F0502020204030204" pitchFamily="34" charset="0"/>
                <a:cs typeface="Times New Roman" panose="02020603050405020304" pitchFamily="18" charset="0"/>
              </a:rPr>
              <a:t>, qui appelle à changer de rythme. Le modèle actuel de développement, fondé sur l'accélération constante, nous emmène droit dans le mur climatique.</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Ensuite, des conséquences anthropologiques</a:t>
            </a:r>
            <a:r>
              <a:rPr lang="fr-FR" sz="14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3</a:t>
            </a:r>
            <a:r>
              <a:rPr lang="fr-FR" sz="1300" dirty="0">
                <a:latin typeface="Calibri" panose="020F0502020204030204" pitchFamily="34" charset="0"/>
                <a:ea typeface="Calibri" panose="020F0502020204030204" pitchFamily="34" charset="0"/>
                <a:cs typeface="Times New Roman" panose="02020603050405020304" pitchFamily="18" charset="0"/>
              </a:rPr>
              <a:t> : nos sociétés, et en particulier les jeunes générations, sont de plus en plus confrontées à des problèmes de burn-out, d'épuisement psychologique, et de difficulté à distinguer le réel du virtuel.</a:t>
            </a:r>
          </a:p>
          <a:p>
            <a:pPr indent="177800" algn="just"/>
            <a:r>
              <a:rPr lang="fr-FR" sz="1300" dirty="0">
                <a:latin typeface="Calibri" panose="020F0502020204030204" pitchFamily="34" charset="0"/>
                <a:ea typeface="Calibri" panose="020F0502020204030204" pitchFamily="34" charset="0"/>
                <a:cs typeface="Times New Roman" panose="02020603050405020304" pitchFamily="18" charset="0"/>
              </a:rPr>
              <a:t>Vivant dans un monde de l'instantanéité et saturés par les réseaux sociaux, beaucoup se sentent déracinés. La lenteur, en revanche, peut nous aider à retrouver un ancrage, à « remettre les pieds sur terre », littéralement et symboliquement. […] La question du rythme va devenir centrale dans nos vies.</a:t>
            </a:r>
          </a:p>
          <a:p>
            <a:pPr indent="177800" algn="just"/>
            <a:endParaRPr lang="fr-FR" sz="1300" dirty="0">
              <a:latin typeface="Calibri" panose="020F0502020204030204" pitchFamily="34" charset="0"/>
              <a:ea typeface="Calibri" panose="020F0502020204030204" pitchFamily="34" charset="0"/>
              <a:cs typeface="Times New Roman" panose="02020603050405020304" pitchFamily="18" charset="0"/>
            </a:endParaRPr>
          </a:p>
          <a:p>
            <a:pPr indent="177800" algn="r"/>
            <a:r>
              <a:rPr lang="fr-FR" sz="1100" dirty="0">
                <a:latin typeface="Calibri" panose="020F0502020204030204" pitchFamily="34" charset="0"/>
                <a:ea typeface="Calibri" panose="020F0502020204030204" pitchFamily="34" charset="0"/>
                <a:cs typeface="Times New Roman" panose="02020603050405020304" pitchFamily="18" charset="0"/>
              </a:rPr>
              <a:t>L. SERFATY, </a:t>
            </a:r>
            <a:r>
              <a:rPr lang="fr-FR" sz="1100" i="1" dirty="0">
                <a:latin typeface="Calibri" panose="020F0502020204030204" pitchFamily="34" charset="0"/>
                <a:ea typeface="Calibri" panose="020F0502020204030204" pitchFamily="34" charset="0"/>
                <a:cs typeface="Times New Roman" panose="02020603050405020304" pitchFamily="18" charset="0"/>
              </a:rPr>
              <a:t>Entretien avec L. VIDAL – La force est du côté des lents</a:t>
            </a:r>
            <a:r>
              <a:rPr lang="fr-FR" sz="1100" dirty="0">
                <a:latin typeface="Calibri" panose="020F0502020204030204" pitchFamily="34" charset="0"/>
                <a:ea typeface="Calibri" panose="020F0502020204030204" pitchFamily="34" charset="0"/>
                <a:cs typeface="Times New Roman" panose="02020603050405020304" pitchFamily="18" charset="0"/>
              </a:rPr>
              <a:t>,</a:t>
            </a:r>
            <a:br>
              <a:rPr lang="fr-FR" sz="1100" dirty="0">
                <a:latin typeface="Calibri" panose="020F0502020204030204" pitchFamily="34" charset="0"/>
                <a:ea typeface="Calibri" panose="020F0502020204030204" pitchFamily="34" charset="0"/>
                <a:cs typeface="Times New Roman" panose="02020603050405020304" pitchFamily="18" charset="0"/>
              </a:rPr>
            </a:br>
            <a:r>
              <a:rPr lang="fr-FR" sz="1100" u="sng" dirty="0">
                <a:latin typeface="Calibri" panose="020F0502020204030204" pitchFamily="34" charset="0"/>
                <a:ea typeface="Calibri" panose="020F0502020204030204" pitchFamily="34" charset="0"/>
                <a:cs typeface="Times New Roman" panose="02020603050405020304" pitchFamily="18" charset="0"/>
              </a:rPr>
              <a:t>SCIENCES HUMAINES n°375</a:t>
            </a:r>
            <a:r>
              <a:rPr lang="fr-FR" sz="1100" dirty="0">
                <a:latin typeface="Calibri" panose="020F0502020204030204" pitchFamily="34" charset="0"/>
                <a:ea typeface="Calibri" panose="020F0502020204030204" pitchFamily="34" charset="0"/>
                <a:cs typeface="Times New Roman" panose="02020603050405020304" pitchFamily="18" charset="0"/>
              </a:rPr>
              <a:t>, janvier 2025.</a:t>
            </a:r>
          </a:p>
          <a:p>
            <a:pPr indent="177800" algn="just"/>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indent="177800" algn="just"/>
            <a:endParaRPr lang="fr-FR" sz="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a:extLst>
              <a:ext uri="{FF2B5EF4-FFF2-40B4-BE49-F238E27FC236}">
                <a16:creationId xmlns:a16="http://schemas.microsoft.com/office/drawing/2014/main" id="{4A67F3E6-555D-F584-D156-FFCFD2758F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918" y="881934"/>
            <a:ext cx="1408179" cy="1408179"/>
          </a:xfrm>
          <a:prstGeom prst="rect">
            <a:avLst/>
          </a:prstGeom>
        </p:spPr>
      </p:pic>
      <p:sp>
        <p:nvSpPr>
          <p:cNvPr id="11" name="ZoneTexte 10">
            <a:extLst>
              <a:ext uri="{FF2B5EF4-FFF2-40B4-BE49-F238E27FC236}">
                <a16:creationId xmlns:a16="http://schemas.microsoft.com/office/drawing/2014/main" id="{D13263DD-6847-DBE1-DBED-89FF6BA75588}"/>
              </a:ext>
            </a:extLst>
          </p:cNvPr>
          <p:cNvSpPr txBox="1"/>
          <p:nvPr/>
        </p:nvSpPr>
        <p:spPr>
          <a:xfrm>
            <a:off x="367533" y="3063899"/>
            <a:ext cx="974947" cy="369332"/>
          </a:xfrm>
          <a:prstGeom prst="rect">
            <a:avLst/>
          </a:prstGeom>
          <a:noFill/>
        </p:spPr>
        <p:txBody>
          <a:bodyPr wrap="none" rtlCol="0">
            <a:spAutoFit/>
          </a:bodyPr>
          <a:lstStyle/>
          <a:p>
            <a:r>
              <a:rPr lang="fr-FR" b="1" dirty="0">
                <a:solidFill>
                  <a:srgbClr val="FF0000"/>
                </a:solidFill>
                <a:latin typeface="Calibri" panose="020F0502020204030204" pitchFamily="34" charset="0"/>
                <a:cs typeface="Calibri" panose="020F0502020204030204" pitchFamily="34" charset="0"/>
              </a:rPr>
              <a:t>(1967-?)</a:t>
            </a:r>
          </a:p>
        </p:txBody>
      </p:sp>
      <p:pic>
        <p:nvPicPr>
          <p:cNvPr id="12" name="Image 11">
            <a:extLst>
              <a:ext uri="{FF2B5EF4-FFF2-40B4-BE49-F238E27FC236}">
                <a16:creationId xmlns:a16="http://schemas.microsoft.com/office/drawing/2014/main" id="{BFB60F2F-7F6E-92E2-0E0A-B54D6EB48D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298" y="3473260"/>
            <a:ext cx="607418" cy="404087"/>
          </a:xfrm>
          <a:prstGeom prst="rect">
            <a:avLst/>
          </a:prstGeom>
        </p:spPr>
      </p:pic>
      <p:sp>
        <p:nvSpPr>
          <p:cNvPr id="13" name="ZoneTexte 12">
            <a:extLst>
              <a:ext uri="{FF2B5EF4-FFF2-40B4-BE49-F238E27FC236}">
                <a16:creationId xmlns:a16="http://schemas.microsoft.com/office/drawing/2014/main" id="{86AB990B-D9DB-2065-56D4-C40D6D5D4F02}"/>
              </a:ext>
            </a:extLst>
          </p:cNvPr>
          <p:cNvSpPr txBox="1"/>
          <p:nvPr/>
        </p:nvSpPr>
        <p:spPr>
          <a:xfrm>
            <a:off x="0" y="4336906"/>
            <a:ext cx="1704509" cy="307777"/>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Historien</a:t>
            </a:r>
          </a:p>
        </p:txBody>
      </p:sp>
      <p:sp>
        <p:nvSpPr>
          <p:cNvPr id="14" name="ZoneTexte 13">
            <a:extLst>
              <a:ext uri="{FF2B5EF4-FFF2-40B4-BE49-F238E27FC236}">
                <a16:creationId xmlns:a16="http://schemas.microsoft.com/office/drawing/2014/main" id="{38D61D26-4CB1-1179-19A4-C4D245C0E883}"/>
              </a:ext>
            </a:extLst>
          </p:cNvPr>
          <p:cNvSpPr txBox="1"/>
          <p:nvPr/>
        </p:nvSpPr>
        <p:spPr>
          <a:xfrm>
            <a:off x="3378585" y="850055"/>
            <a:ext cx="4344988"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 La force est du côté des lents »</a:t>
            </a:r>
            <a:endParaRPr lang="fr-FR" dirty="0">
              <a:solidFill>
                <a:schemeClr val="bg1"/>
              </a:solidFill>
            </a:endParaRPr>
          </a:p>
        </p:txBody>
      </p:sp>
      <p:sp>
        <p:nvSpPr>
          <p:cNvPr id="2" name="ZoneTexte 1">
            <a:extLst>
              <a:ext uri="{FF2B5EF4-FFF2-40B4-BE49-F238E27FC236}">
                <a16:creationId xmlns:a16="http://schemas.microsoft.com/office/drawing/2014/main" id="{ED63CE53-83E6-07EA-8D3C-F3C05A3A14C6}"/>
              </a:ext>
            </a:extLst>
          </p:cNvPr>
          <p:cNvSpPr txBox="1"/>
          <p:nvPr/>
        </p:nvSpPr>
        <p:spPr>
          <a:xfrm>
            <a:off x="3378584" y="850055"/>
            <a:ext cx="5712149" cy="461665"/>
          </a:xfrm>
          <a:prstGeom prst="rect">
            <a:avLst/>
          </a:prstGeom>
          <a:noFill/>
        </p:spPr>
        <p:txBody>
          <a:bodyPr wrap="square">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 La force est du côté des lents »</a:t>
            </a:r>
            <a:r>
              <a:rPr lang="fr-FR" dirty="0">
                <a:latin typeface="Calibri" panose="020F0502020204030204" pitchFamily="34" charset="0"/>
                <a:ea typeface="Calibri" panose="020F0502020204030204" pitchFamily="34" charset="0"/>
                <a:cs typeface="Times New Roman" panose="02020603050405020304" pitchFamily="18" charset="0"/>
              </a:rPr>
              <a:t> – </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partie 2/2</a:t>
            </a:r>
            <a:endParaRPr lang="fr-FR" dirty="0">
              <a:solidFill>
                <a:schemeClr val="bg1"/>
              </a:solidFill>
            </a:endParaRPr>
          </a:p>
        </p:txBody>
      </p:sp>
      <p:sp>
        <p:nvSpPr>
          <p:cNvPr id="20" name="ZoneTexte 19">
            <a:extLst>
              <a:ext uri="{FF2B5EF4-FFF2-40B4-BE49-F238E27FC236}">
                <a16:creationId xmlns:a16="http://schemas.microsoft.com/office/drawing/2014/main" id="{78648882-9025-BCEB-530C-DF123E77FF04}"/>
              </a:ext>
            </a:extLst>
          </p:cNvPr>
          <p:cNvSpPr txBox="1"/>
          <p:nvPr/>
        </p:nvSpPr>
        <p:spPr>
          <a:xfrm>
            <a:off x="0" y="6151268"/>
            <a:ext cx="6720396" cy="646331"/>
          </a:xfrm>
          <a:prstGeom prst="rect">
            <a:avLst/>
          </a:prstGeom>
          <a:noFill/>
        </p:spPr>
        <p:txBody>
          <a:bodyPr wrap="square">
            <a:spAutoFit/>
          </a:bodyPr>
          <a:lstStyle/>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  </a:t>
            </a:r>
            <a:r>
              <a:rPr lang="fr-FR" sz="1200" b="1" cap="all" dirty="0">
                <a:latin typeface="Calibri" panose="020F0502020204030204" pitchFamily="34" charset="0"/>
                <a:ea typeface="Calibri" panose="020F0502020204030204" pitchFamily="34" charset="0"/>
                <a:cs typeface="Times New Roman" panose="02020603050405020304" pitchFamily="18" charset="0"/>
              </a:rPr>
              <a:t>GIEC :</a:t>
            </a:r>
            <a:r>
              <a:rPr lang="fr-FR" sz="1200" dirty="0">
                <a:latin typeface="Calibri" panose="020F0502020204030204" pitchFamily="34" charset="0"/>
                <a:ea typeface="Calibri" panose="020F0502020204030204" pitchFamily="34" charset="0"/>
                <a:cs typeface="Times New Roman" panose="02020603050405020304" pitchFamily="18" charset="0"/>
              </a:rPr>
              <a:t> Groupe d'experts intergouvernemental sur l'évolution du climat, organisme intergouvernemental chargé d'évaluer l'ampleur, les causes et les conséquences du changement climatique en cours.</a:t>
            </a:r>
          </a:p>
          <a:p>
            <a:r>
              <a:rPr lang="fr-FR" sz="1200"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3  </a:t>
            </a:r>
            <a:r>
              <a:rPr lang="fr-FR" sz="1200" b="1" cap="all" dirty="0">
                <a:latin typeface="Calibri" panose="020F0502020204030204" pitchFamily="34" charset="0"/>
                <a:ea typeface="Calibri" panose="020F0502020204030204" pitchFamily="34" charset="0"/>
                <a:cs typeface="Times New Roman" panose="02020603050405020304" pitchFamily="18" charset="0"/>
              </a:rPr>
              <a:t>ANTHOPOLOGIQUES :</a:t>
            </a:r>
            <a:r>
              <a:rPr lang="fr-FR" sz="1200" dirty="0">
                <a:latin typeface="Calibri" panose="020F0502020204030204" pitchFamily="34" charset="0"/>
                <a:ea typeface="Calibri" panose="020F0502020204030204" pitchFamily="34" charset="0"/>
                <a:cs typeface="Times New Roman" panose="02020603050405020304" pitchFamily="18" charset="0"/>
              </a:rPr>
              <a:t> liées à l’être humain.</a:t>
            </a:r>
          </a:p>
        </p:txBody>
      </p:sp>
      <p:sp>
        <p:nvSpPr>
          <p:cNvPr id="3" name="ZoneTexte 2">
            <a:extLst>
              <a:ext uri="{FF2B5EF4-FFF2-40B4-BE49-F238E27FC236}">
                <a16:creationId xmlns:a16="http://schemas.microsoft.com/office/drawing/2014/main" id="{2561528B-0971-1A8F-474C-B162D98D57EC}"/>
              </a:ext>
            </a:extLst>
          </p:cNvPr>
          <p:cNvSpPr txBox="1"/>
          <p:nvPr/>
        </p:nvSpPr>
        <p:spPr>
          <a:xfrm>
            <a:off x="7299068" y="1357887"/>
            <a:ext cx="4742014"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50 )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24 </a:t>
            </a:r>
            <a:r>
              <a:rPr lang="fr-FR" sz="1600" b="1" dirty="0">
                <a:solidFill>
                  <a:schemeClr val="bg1"/>
                </a:solidFill>
                <a:latin typeface="Calibri" panose="020F0502020204030204" pitchFamily="34" charset="0"/>
                <a:cs typeface="Calibri" panose="020F0502020204030204" pitchFamily="34" charset="0"/>
              </a:rPr>
              <a:t>-</a:t>
            </a:r>
            <a:r>
              <a:rPr lang="fr-FR" sz="1600" b="1" dirty="0">
                <a:latin typeface="Calibri" panose="020F0502020204030204" pitchFamily="34" charset="0"/>
                <a:cs typeface="Calibri" panose="020F0502020204030204" pitchFamily="34" charset="0"/>
              </a:rPr>
              <a:t> </a:t>
            </a:r>
            <a:r>
              <a:rPr lang="fr-FR" sz="1600" b="1" dirty="0">
                <a:solidFill>
                  <a:schemeClr val="bg1"/>
                </a:solidFill>
                <a:latin typeface="Calibri" panose="020F0502020204030204" pitchFamily="34" charset="0"/>
                <a:cs typeface="Calibri" panose="020F0502020204030204" pitchFamily="34" charset="0"/>
              </a:rPr>
              <a:t>p1</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Selon L. VIDAL, quels sont les </a:t>
            </a:r>
            <a:r>
              <a:rPr lang="fr-FR" sz="1600" b="1" dirty="0">
                <a:latin typeface="Calibri" panose="020F0502020204030204" pitchFamily="34" charset="0"/>
                <a:cs typeface="Calibri" panose="020F0502020204030204" pitchFamily="34" charset="0"/>
              </a:rPr>
              <a:t>deux discours</a:t>
            </a:r>
            <a:r>
              <a:rPr lang="fr-FR" sz="1600" dirty="0">
                <a:latin typeface="Calibri" panose="020F0502020204030204" pitchFamily="34" charset="0"/>
                <a:cs typeface="Calibri" panose="020F0502020204030204" pitchFamily="34" charset="0"/>
              </a:rPr>
              <a:t> qui </a:t>
            </a:r>
            <a:r>
              <a:rPr lang="fr-FR" sz="1600" b="1" dirty="0">
                <a:latin typeface="Calibri" panose="020F0502020204030204" pitchFamily="34" charset="0"/>
                <a:cs typeface="Calibri" panose="020F0502020204030204" pitchFamily="34" charset="0"/>
              </a:rPr>
              <a:t>dénigrent la lenteur</a:t>
            </a:r>
            <a:r>
              <a:rPr lang="fr-FR" sz="1600" dirty="0">
                <a:latin typeface="Calibri" panose="020F0502020204030204" pitchFamily="34" charset="0"/>
                <a:cs typeface="Calibri" panose="020F0502020204030204" pitchFamily="34" charset="0"/>
              </a:rPr>
              <a:t> ? Pourquoi ?</a:t>
            </a:r>
          </a:p>
        </p:txBody>
      </p:sp>
      <p:sp>
        <p:nvSpPr>
          <p:cNvPr id="17" name="ZoneTexte 16">
            <a:extLst>
              <a:ext uri="{FF2B5EF4-FFF2-40B4-BE49-F238E27FC236}">
                <a16:creationId xmlns:a16="http://schemas.microsoft.com/office/drawing/2014/main" id="{A4F8882A-0DD5-DAB7-010A-1EB92B7AECFC}"/>
              </a:ext>
            </a:extLst>
          </p:cNvPr>
          <p:cNvSpPr txBox="1"/>
          <p:nvPr/>
        </p:nvSpPr>
        <p:spPr>
          <a:xfrm>
            <a:off x="7299068" y="1983644"/>
            <a:ext cx="4742014" cy="1323439"/>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Pour L. VIDAL, ce sont les </a:t>
            </a:r>
            <a:r>
              <a:rPr lang="fr-FR" sz="1600" b="1" dirty="0">
                <a:solidFill>
                  <a:srgbClr val="FFFF00"/>
                </a:solidFill>
                <a:latin typeface="Calibri" panose="020F0502020204030204" pitchFamily="34" charset="0"/>
                <a:cs typeface="Calibri" panose="020F0502020204030204" pitchFamily="34" charset="0"/>
              </a:rPr>
              <a:t>discours religieux</a:t>
            </a:r>
            <a:r>
              <a:rPr lang="fr-FR" sz="1600" dirty="0">
                <a:solidFill>
                  <a:srgbClr val="FFFF00"/>
                </a:solidFill>
                <a:latin typeface="Calibri" panose="020F0502020204030204" pitchFamily="34" charset="0"/>
                <a:cs typeface="Calibri" panose="020F0502020204030204" pitchFamily="34" charset="0"/>
              </a:rPr>
              <a:t> et </a:t>
            </a:r>
            <a:r>
              <a:rPr lang="fr-FR" sz="1600" b="1" dirty="0">
                <a:solidFill>
                  <a:srgbClr val="FFFF00"/>
                </a:solidFill>
                <a:latin typeface="Calibri" panose="020F0502020204030204" pitchFamily="34" charset="0"/>
                <a:cs typeface="Calibri" panose="020F0502020204030204" pitchFamily="34" charset="0"/>
              </a:rPr>
              <a:t>économiques</a:t>
            </a:r>
            <a:r>
              <a:rPr lang="fr-FR" sz="1600" dirty="0">
                <a:solidFill>
                  <a:srgbClr val="FFFF00"/>
                </a:solidFill>
                <a:latin typeface="Calibri" panose="020F0502020204030204" pitchFamily="34" charset="0"/>
                <a:cs typeface="Calibri" panose="020F0502020204030204" pitchFamily="34" charset="0"/>
              </a:rPr>
              <a:t> qui dénigrent la </a:t>
            </a:r>
            <a:r>
              <a:rPr lang="fr-FR" sz="1600" b="1" dirty="0">
                <a:solidFill>
                  <a:srgbClr val="FFFF00"/>
                </a:solidFill>
                <a:latin typeface="Calibri" panose="020F0502020204030204" pitchFamily="34" charset="0"/>
                <a:cs typeface="Calibri" panose="020F0502020204030204" pitchFamily="34" charset="0"/>
              </a:rPr>
              <a:t>lenteur</a:t>
            </a:r>
            <a:r>
              <a:rPr lang="fr-FR" sz="1600" dirty="0">
                <a:solidFill>
                  <a:srgbClr val="FFFF00"/>
                </a:solidFill>
                <a:latin typeface="Calibri" panose="020F0502020204030204" pitchFamily="34" charset="0"/>
                <a:cs typeface="Calibri" panose="020F0502020204030204" pitchFamily="34" charset="0"/>
              </a:rPr>
              <a:t> car elle est </a:t>
            </a:r>
            <a:r>
              <a:rPr lang="fr-FR" sz="1600" b="1" dirty="0">
                <a:solidFill>
                  <a:srgbClr val="FFFF00"/>
                </a:solidFill>
                <a:latin typeface="Calibri" panose="020F0502020204030204" pitchFamily="34" charset="0"/>
                <a:cs typeface="Calibri" panose="020F0502020204030204" pitchFamily="34" charset="0"/>
              </a:rPr>
              <a:t>associée à la paresse</a:t>
            </a:r>
            <a:r>
              <a:rPr lang="fr-FR" sz="1600" dirty="0">
                <a:solidFill>
                  <a:srgbClr val="FFFF00"/>
                </a:solidFill>
                <a:latin typeface="Calibri" panose="020F0502020204030204" pitchFamily="34" charset="0"/>
                <a:cs typeface="Calibri" panose="020F0502020204030204" pitchFamily="34" charset="0"/>
              </a:rPr>
              <a:t>.</a:t>
            </a:r>
            <a:r>
              <a:rPr lang="fr-FR" sz="1600" b="1" dirty="0">
                <a:solidFill>
                  <a:srgbClr val="FFFF00"/>
                </a:solidFill>
                <a:latin typeface="Calibri" panose="020F0502020204030204" pitchFamily="34" charset="0"/>
                <a:cs typeface="Calibri" panose="020F0502020204030204" pitchFamily="34" charset="0"/>
              </a:rPr>
              <a:t> </a:t>
            </a:r>
            <a:r>
              <a:rPr lang="fr-FR" sz="1600" dirty="0">
                <a:solidFill>
                  <a:srgbClr val="FFFF00"/>
                </a:solidFill>
                <a:latin typeface="Calibri" panose="020F0502020204030204" pitchFamily="34" charset="0"/>
                <a:cs typeface="Calibri" panose="020F0502020204030204" pitchFamily="34" charset="0"/>
              </a:rPr>
              <a:t>Le </a:t>
            </a:r>
            <a:r>
              <a:rPr lang="fr-FR" sz="1600" b="1" dirty="0">
                <a:solidFill>
                  <a:srgbClr val="FFFF00"/>
                </a:solidFill>
                <a:latin typeface="Calibri" panose="020F0502020204030204" pitchFamily="34" charset="0"/>
                <a:cs typeface="Calibri" panose="020F0502020204030204" pitchFamily="34" charset="0"/>
              </a:rPr>
              <a:t>temps</a:t>
            </a:r>
            <a:r>
              <a:rPr lang="fr-FR" sz="1600" dirty="0">
                <a:solidFill>
                  <a:srgbClr val="FFFF00"/>
                </a:solidFill>
                <a:latin typeface="Calibri" panose="020F0502020204030204" pitchFamily="34" charset="0"/>
                <a:cs typeface="Calibri" panose="020F0502020204030204" pitchFamily="34" charset="0"/>
              </a:rPr>
              <a:t> étant </a:t>
            </a:r>
            <a:r>
              <a:rPr lang="fr-FR" sz="1600" b="1" dirty="0">
                <a:solidFill>
                  <a:srgbClr val="FFFF00"/>
                </a:solidFill>
                <a:latin typeface="Calibri" panose="020F0502020204030204" pitchFamily="34" charset="0"/>
                <a:cs typeface="Calibri" panose="020F0502020204030204" pitchFamily="34" charset="0"/>
              </a:rPr>
              <a:t>sacré</a:t>
            </a:r>
            <a:r>
              <a:rPr lang="fr-FR" sz="1600" dirty="0">
                <a:solidFill>
                  <a:srgbClr val="FFFF00"/>
                </a:solidFill>
                <a:latin typeface="Calibri" panose="020F0502020204030204" pitchFamily="34" charset="0"/>
                <a:cs typeface="Calibri" panose="020F0502020204030204" pitchFamily="34" charset="0"/>
              </a:rPr>
              <a:t>, il s’agit de le consacrer le plus entièrement possible à des </a:t>
            </a:r>
            <a:r>
              <a:rPr lang="fr-FR" sz="1600" b="1" dirty="0">
                <a:solidFill>
                  <a:srgbClr val="FFFF00"/>
                </a:solidFill>
                <a:latin typeface="Calibri" panose="020F0502020204030204" pitchFamily="34" charset="0"/>
                <a:cs typeface="Calibri" panose="020F0502020204030204" pitchFamily="34" charset="0"/>
              </a:rPr>
              <a:t>choses « utiles. »</a:t>
            </a:r>
          </a:p>
        </p:txBody>
      </p:sp>
      <p:sp>
        <p:nvSpPr>
          <p:cNvPr id="18" name="ZoneTexte 17">
            <a:extLst>
              <a:ext uri="{FF2B5EF4-FFF2-40B4-BE49-F238E27FC236}">
                <a16:creationId xmlns:a16="http://schemas.microsoft.com/office/drawing/2014/main" id="{782CD0D8-61D2-6E89-DAD0-8FF4ECFA486E}"/>
              </a:ext>
            </a:extLst>
          </p:cNvPr>
          <p:cNvSpPr txBox="1"/>
          <p:nvPr/>
        </p:nvSpPr>
        <p:spPr>
          <a:xfrm>
            <a:off x="7299068" y="3473260"/>
            <a:ext cx="4742014" cy="584775"/>
          </a:xfrm>
          <a:prstGeom prst="rect">
            <a:avLst/>
          </a:prstGeom>
          <a:noFill/>
        </p:spPr>
        <p:txBody>
          <a:bodyPr wrap="square" rtlCol="0">
            <a:spAutoFit/>
          </a:bodyPr>
          <a:lstStyle/>
          <a:p>
            <a:r>
              <a:rPr lang="fr-FR" sz="1600" b="1" dirty="0">
                <a:solidFill>
                  <a:schemeClr val="bg1"/>
                </a:solidFill>
                <a:latin typeface="Calibri" panose="020F0502020204030204" pitchFamily="34" charset="0"/>
                <a:cs typeface="Calibri" panose="020F0502020204030204" pitchFamily="34" charset="0"/>
              </a:rPr>
              <a:t>51 )</a:t>
            </a:r>
            <a:r>
              <a:rPr lang="fr-FR" sz="1600" b="1" dirty="0">
                <a:latin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cs typeface="Calibri" panose="020F0502020204030204" pitchFamily="34" charset="0"/>
              </a:rPr>
              <a:t>DOC 24 </a:t>
            </a:r>
            <a:r>
              <a:rPr lang="fr-FR" sz="1600" b="1" dirty="0">
                <a:solidFill>
                  <a:schemeClr val="bg1"/>
                </a:solidFill>
                <a:latin typeface="Calibri" panose="020F0502020204030204" pitchFamily="34" charset="0"/>
                <a:cs typeface="Calibri" panose="020F0502020204030204" pitchFamily="34" charset="0"/>
              </a:rPr>
              <a:t>–</a:t>
            </a:r>
            <a:r>
              <a:rPr lang="fr-FR" sz="1600" b="1" dirty="0">
                <a:latin typeface="Calibri" panose="020F0502020204030204" pitchFamily="34" charset="0"/>
                <a:cs typeface="Calibri" panose="020F0502020204030204" pitchFamily="34" charset="0"/>
              </a:rPr>
              <a:t> </a:t>
            </a:r>
            <a:r>
              <a:rPr lang="fr-FR" sz="1600" b="1" dirty="0">
                <a:solidFill>
                  <a:schemeClr val="bg1"/>
                </a:solidFill>
                <a:latin typeface="Calibri" panose="020F0502020204030204" pitchFamily="34" charset="0"/>
                <a:cs typeface="Calibri" panose="020F0502020204030204" pitchFamily="34" charset="0"/>
              </a:rPr>
              <a:t>p2</a:t>
            </a:r>
            <a:r>
              <a:rPr lang="fr-FR" sz="1600" b="1" dirty="0">
                <a:latin typeface="Calibri" panose="020F0502020204030204" pitchFamily="34" charset="0"/>
                <a:cs typeface="Calibri" panose="020F0502020204030204" pitchFamily="34" charset="0"/>
              </a:rPr>
              <a:t> </a:t>
            </a:r>
            <a:r>
              <a:rPr lang="fr-FR" sz="1600" dirty="0">
                <a:latin typeface="Calibri" panose="020F0502020204030204" pitchFamily="34" charset="0"/>
                <a:cs typeface="Calibri" panose="020F0502020204030204" pitchFamily="34" charset="0"/>
              </a:rPr>
              <a:t>Selon L. VIDAL, </a:t>
            </a:r>
            <a:r>
              <a:rPr lang="fr-FR" sz="1600" b="1" dirty="0">
                <a:latin typeface="Calibri" panose="020F0502020204030204" pitchFamily="34" charset="0"/>
                <a:cs typeface="Calibri" panose="020F0502020204030204" pitchFamily="34" charset="0"/>
              </a:rPr>
              <a:t>pourquoi</a:t>
            </a:r>
            <a:r>
              <a:rPr lang="fr-FR" sz="1600" dirty="0">
                <a:latin typeface="Calibri" panose="020F0502020204030204" pitchFamily="34" charset="0"/>
                <a:cs typeface="Calibri" panose="020F0502020204030204" pitchFamily="34" charset="0"/>
              </a:rPr>
              <a:t> serait-il urgent de </a:t>
            </a:r>
            <a:r>
              <a:rPr lang="fr-FR" sz="1600" b="1" dirty="0">
                <a:latin typeface="Calibri" panose="020F0502020204030204" pitchFamily="34" charset="0"/>
                <a:cs typeface="Calibri" panose="020F0502020204030204" pitchFamily="34" charset="0"/>
              </a:rPr>
              <a:t>ralentir</a:t>
            </a:r>
            <a:r>
              <a:rPr lang="fr-FR" sz="1600" dirty="0">
                <a:latin typeface="Calibri" panose="020F0502020204030204" pitchFamily="34" charset="0"/>
                <a:cs typeface="Calibri" panose="020F0502020204030204" pitchFamily="34" charset="0"/>
              </a:rPr>
              <a:t> ?</a:t>
            </a:r>
          </a:p>
        </p:txBody>
      </p:sp>
      <p:sp>
        <p:nvSpPr>
          <p:cNvPr id="19" name="ZoneTexte 18">
            <a:extLst>
              <a:ext uri="{FF2B5EF4-FFF2-40B4-BE49-F238E27FC236}">
                <a16:creationId xmlns:a16="http://schemas.microsoft.com/office/drawing/2014/main" id="{8367974A-1F6E-AB00-A6AD-3182D6F99BA1}"/>
              </a:ext>
            </a:extLst>
          </p:cNvPr>
          <p:cNvSpPr txBox="1"/>
          <p:nvPr/>
        </p:nvSpPr>
        <p:spPr>
          <a:xfrm>
            <a:off x="7299068" y="4161010"/>
            <a:ext cx="4742014" cy="1077218"/>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Pour L. VIDAL, la </a:t>
            </a:r>
            <a:r>
              <a:rPr lang="fr-FR" sz="1600" b="1" dirty="0">
                <a:solidFill>
                  <a:srgbClr val="FFFF00"/>
                </a:solidFill>
                <a:latin typeface="Calibri" panose="020F0502020204030204" pitchFamily="34" charset="0"/>
                <a:cs typeface="Calibri" panose="020F0502020204030204" pitchFamily="34" charset="0"/>
              </a:rPr>
              <a:t>force est du côté des lents</a:t>
            </a:r>
            <a:r>
              <a:rPr lang="fr-FR" sz="1600" dirty="0">
                <a:solidFill>
                  <a:srgbClr val="FFFF00"/>
                </a:solidFill>
                <a:latin typeface="Calibri" panose="020F0502020204030204" pitchFamily="34" charset="0"/>
                <a:cs typeface="Calibri" panose="020F0502020204030204" pitchFamily="34" charset="0"/>
              </a:rPr>
              <a:t> pour nous permettre de mieux nous situer dans le présent et mieux préparer l’avenir : </a:t>
            </a:r>
            <a:r>
              <a:rPr lang="fr-FR" sz="1600" b="1" dirty="0">
                <a:solidFill>
                  <a:srgbClr val="FFFF00"/>
                </a:solidFill>
                <a:latin typeface="Calibri" panose="020F0502020204030204" pitchFamily="34" charset="0"/>
                <a:cs typeface="Calibri" panose="020F0502020204030204" pitchFamily="34" charset="0"/>
              </a:rPr>
              <a:t>gérer l’urgence climatique</a:t>
            </a:r>
            <a:r>
              <a:rPr lang="fr-FR" sz="1600" dirty="0">
                <a:solidFill>
                  <a:srgbClr val="FFFF00"/>
                </a:solidFill>
                <a:latin typeface="Calibri" panose="020F0502020204030204" pitchFamily="34" charset="0"/>
                <a:cs typeface="Calibri" panose="020F0502020204030204" pitchFamily="34" charset="0"/>
              </a:rPr>
              <a:t> et permettre aux gens de </a:t>
            </a:r>
            <a:r>
              <a:rPr lang="fr-FR" sz="1600" b="1" dirty="0">
                <a:solidFill>
                  <a:srgbClr val="FFFF00"/>
                </a:solidFill>
                <a:latin typeface="Calibri" panose="020F0502020204030204" pitchFamily="34" charset="0"/>
                <a:cs typeface="Calibri" panose="020F0502020204030204" pitchFamily="34" charset="0"/>
              </a:rPr>
              <a:t>vivre plus sereinement</a:t>
            </a:r>
            <a:r>
              <a:rPr lang="fr-FR" sz="1600" dirty="0">
                <a:solidFill>
                  <a:srgbClr val="FFFF00"/>
                </a:solidFill>
                <a:latin typeface="Calibri" panose="020F0502020204030204" pitchFamily="34" charset="0"/>
                <a:cs typeface="Calibri" panose="020F0502020204030204" pitchFamily="34" charset="0"/>
              </a:rPr>
              <a:t> leur vie.</a:t>
            </a:r>
          </a:p>
        </p:txBody>
      </p:sp>
    </p:spTree>
    <p:extLst>
      <p:ext uri="{BB962C8B-B14F-4D97-AF65-F5344CB8AC3E}">
        <p14:creationId xmlns:p14="http://schemas.microsoft.com/office/powerpoint/2010/main" val="46674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000"/>
                                        <p:tgtEl>
                                          <p:spTgt spid="3"/>
                                        </p:tgtEl>
                                      </p:cBhvr>
                                    </p:animEffect>
                                    <p:anim calcmode="lin" valueType="num">
                                      <p:cBhvr>
                                        <p:cTn id="48" dur="1000" fill="hold"/>
                                        <p:tgtEl>
                                          <p:spTgt spid="3"/>
                                        </p:tgtEl>
                                        <p:attrNameLst>
                                          <p:attrName>ppt_x</p:attrName>
                                        </p:attrNameLst>
                                      </p:cBhvr>
                                      <p:tavLst>
                                        <p:tav tm="0">
                                          <p:val>
                                            <p:strVal val="#ppt_x"/>
                                          </p:val>
                                        </p:tav>
                                        <p:tav tm="100000">
                                          <p:val>
                                            <p:strVal val="#ppt_x"/>
                                          </p:val>
                                        </p:tav>
                                      </p:tavLst>
                                    </p:anim>
                                    <p:anim calcmode="lin" valueType="num">
                                      <p:cBhvr>
                                        <p:cTn id="4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3" grpId="0"/>
      <p:bldP spid="14" grpId="0"/>
      <p:bldP spid="2" grpId="0"/>
      <p:bldP spid="20" grpId="0"/>
      <p:bldP spid="3" grpId="0"/>
      <p:bldP spid="17" grpId="0"/>
      <p:bldP spid="18"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C458A9BE-4800-C900-DBD9-8D3D67349D18}"/>
              </a:ext>
            </a:extLst>
          </p:cNvPr>
          <p:cNvSpPr txBox="1"/>
          <p:nvPr/>
        </p:nvSpPr>
        <p:spPr>
          <a:xfrm>
            <a:off x="1793288" y="539635"/>
            <a:ext cx="10398712" cy="1107996"/>
          </a:xfrm>
          <a:prstGeom prst="rect">
            <a:avLst/>
          </a:prstGeom>
          <a:noFill/>
        </p:spPr>
        <p:txBody>
          <a:bodyPr wrap="square">
            <a:spAutoFit/>
          </a:bodyPr>
          <a:lstStyle/>
          <a:p>
            <a:pPr algn="ctr"/>
            <a:r>
              <a:rPr lang="fr-FR" b="1" dirty="0">
                <a:solidFill>
                  <a:schemeClr val="accent6"/>
                </a:solidFill>
                <a:latin typeface="Calibri" panose="020F0502020204030204" pitchFamily="34" charset="0"/>
                <a:cs typeface="Calibri" panose="020F0502020204030204" pitchFamily="34" charset="0"/>
              </a:rPr>
              <a:t>Tentative de réponse</a:t>
            </a:r>
            <a:r>
              <a:rPr lang="fr-FR" dirty="0">
                <a:solidFill>
                  <a:srgbClr val="7030A0"/>
                </a:solidFill>
                <a:latin typeface="Calibri" panose="020F0502020204030204" pitchFamily="34" charset="0"/>
                <a:cs typeface="Calibri" panose="020F0502020204030204" pitchFamily="34" charset="0"/>
              </a:rPr>
              <a:t> à la Double Problématique :</a:t>
            </a:r>
          </a:p>
          <a:p>
            <a:r>
              <a:rPr lang="fr-FR" sz="1600" dirty="0">
                <a:solidFill>
                  <a:schemeClr val="accent6"/>
                </a:solidFill>
                <a:latin typeface="Calibri" panose="020F0502020204030204" pitchFamily="34" charset="0"/>
                <a:cs typeface="Calibri" panose="020F0502020204030204" pitchFamily="34" charset="0"/>
              </a:rPr>
              <a:t>1.</a:t>
            </a:r>
            <a:r>
              <a:rPr lang="fr-FR" sz="1600" dirty="0">
                <a:solidFill>
                  <a:srgbClr val="FFFF00"/>
                </a:solidFill>
                <a:latin typeface="Calibri" panose="020F0502020204030204" pitchFamily="34" charset="0"/>
                <a:cs typeface="Calibri" panose="020F0502020204030204" pitchFamily="34" charset="0"/>
              </a:rPr>
              <a:t> « Comment se réapproprier le temps dans un monde marqué par l’accélération imposée par la technique et la société ? »</a:t>
            </a:r>
          </a:p>
          <a:p>
            <a:r>
              <a:rPr lang="fr-FR" sz="1600" dirty="0">
                <a:solidFill>
                  <a:schemeClr val="accent6"/>
                </a:solidFill>
                <a:latin typeface="Calibri" panose="020F0502020204030204" pitchFamily="34" charset="0"/>
                <a:cs typeface="Calibri" panose="020F0502020204030204" pitchFamily="34" charset="0"/>
              </a:rPr>
              <a:t>2.</a:t>
            </a:r>
            <a:r>
              <a:rPr lang="fr-FR" sz="1600" dirty="0">
                <a:solidFill>
                  <a:srgbClr val="FFFF00"/>
                </a:solidFill>
                <a:latin typeface="Calibri" panose="020F0502020204030204" pitchFamily="34" charset="0"/>
                <a:cs typeface="Calibri" panose="020F0502020204030204" pitchFamily="34" charset="0"/>
              </a:rPr>
              <a:t> « Comment distinguer et concilier les différentes formes de temps : temps contraint, subi et temps choisi ? »</a:t>
            </a:r>
          </a:p>
          <a:p>
            <a:pPr algn="ctr"/>
            <a:endParaRPr lang="fr-FR" sz="1600" dirty="0">
              <a:solidFill>
                <a:srgbClr val="FFFF00"/>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F70C666E-45D8-B17C-0DCB-284AB5CEC2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3880" y="624385"/>
            <a:ext cx="921749" cy="924095"/>
          </a:xfrm>
          <a:prstGeom prst="rect">
            <a:avLst/>
          </a:prstGeom>
        </p:spPr>
      </p:pic>
      <p:sp>
        <p:nvSpPr>
          <p:cNvPr id="7" name="ZoneTexte 6">
            <a:extLst>
              <a:ext uri="{FF2B5EF4-FFF2-40B4-BE49-F238E27FC236}">
                <a16:creationId xmlns:a16="http://schemas.microsoft.com/office/drawing/2014/main" id="{984EF2CC-E13F-6884-C9E1-36A1C82E79EB}"/>
              </a:ext>
            </a:extLst>
          </p:cNvPr>
          <p:cNvSpPr txBox="1"/>
          <p:nvPr/>
        </p:nvSpPr>
        <p:spPr>
          <a:xfrm>
            <a:off x="313620" y="1491966"/>
            <a:ext cx="11564758" cy="338554"/>
          </a:xfrm>
          <a:prstGeom prst="rect">
            <a:avLst/>
          </a:prstGeom>
          <a:noFill/>
        </p:spPr>
        <p:txBody>
          <a:bodyPr wrap="square">
            <a:spAutoFit/>
          </a:bodyPr>
          <a:lstStyle/>
          <a:p>
            <a:pPr algn="just"/>
            <a:r>
              <a:rPr lang="fr-FR" sz="1600" dirty="0">
                <a:solidFill>
                  <a:schemeClr val="bg1"/>
                </a:solidFill>
                <a:latin typeface="Calibri" panose="020F0502020204030204" pitchFamily="34" charset="0"/>
                <a:cs typeface="Calibri" panose="020F0502020204030204" pitchFamily="34" charset="0"/>
              </a:rPr>
              <a:t>Depuis Albert EINSTEIN et sa Relativité restreinte (1905), nous savons que le </a:t>
            </a:r>
            <a:r>
              <a:rPr lang="fr-FR" sz="1600" b="1" dirty="0">
                <a:solidFill>
                  <a:schemeClr val="bg1"/>
                </a:solidFill>
                <a:latin typeface="Calibri" panose="020F0502020204030204" pitchFamily="34" charset="0"/>
                <a:cs typeface="Calibri" panose="020F0502020204030204" pitchFamily="34" charset="0"/>
              </a:rPr>
              <a:t>temps</a:t>
            </a:r>
            <a:r>
              <a:rPr lang="fr-FR" sz="1600" dirty="0">
                <a:solidFill>
                  <a:schemeClr val="bg1"/>
                </a:solidFill>
                <a:latin typeface="Calibri" panose="020F0502020204030204" pitchFamily="34" charset="0"/>
                <a:cs typeface="Calibri" panose="020F0502020204030204" pitchFamily="34" charset="0"/>
              </a:rPr>
              <a:t> est la </a:t>
            </a:r>
            <a:r>
              <a:rPr lang="fr-FR" sz="1600" b="1" dirty="0">
                <a:solidFill>
                  <a:schemeClr val="bg1"/>
                </a:solidFill>
                <a:latin typeface="Calibri" panose="020F0502020204030204" pitchFamily="34" charset="0"/>
                <a:cs typeface="Calibri" panose="020F0502020204030204" pitchFamily="34" charset="0"/>
              </a:rPr>
              <a:t>quatrième dimension</a:t>
            </a:r>
            <a:r>
              <a:rPr lang="fr-FR" sz="1600" dirty="0">
                <a:solidFill>
                  <a:schemeClr val="bg1"/>
                </a:solidFill>
                <a:latin typeface="Calibri" panose="020F0502020204030204" pitchFamily="34" charset="0"/>
                <a:cs typeface="Calibri" panose="020F0502020204030204" pitchFamily="34" charset="0"/>
              </a:rPr>
              <a:t> qui complète l’espace. </a:t>
            </a:r>
          </a:p>
        </p:txBody>
      </p:sp>
      <p:sp>
        <p:nvSpPr>
          <p:cNvPr id="9" name="ZoneTexte 8">
            <a:extLst>
              <a:ext uri="{FF2B5EF4-FFF2-40B4-BE49-F238E27FC236}">
                <a16:creationId xmlns:a16="http://schemas.microsoft.com/office/drawing/2014/main" id="{2FCB5DCB-6821-C3D7-F8D5-66E8884593B5}"/>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11" name="Image 10">
            <a:hlinkClick r:id="rId3" action="ppaction://hlinksldjump"/>
            <a:extLst>
              <a:ext uri="{FF2B5EF4-FFF2-40B4-BE49-F238E27FC236}">
                <a16:creationId xmlns:a16="http://schemas.microsoft.com/office/drawing/2014/main" id="{B54107C0-060D-0F37-AB74-832AD64A38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15" name="ZoneTexte 14">
            <a:extLst>
              <a:ext uri="{FF2B5EF4-FFF2-40B4-BE49-F238E27FC236}">
                <a16:creationId xmlns:a16="http://schemas.microsoft.com/office/drawing/2014/main" id="{70983FDC-426A-2272-97CB-EF4AF0CED554}"/>
              </a:ext>
            </a:extLst>
          </p:cNvPr>
          <p:cNvSpPr txBox="1"/>
          <p:nvPr/>
        </p:nvSpPr>
        <p:spPr>
          <a:xfrm>
            <a:off x="313620" y="1713340"/>
            <a:ext cx="11767730" cy="338554"/>
          </a:xfrm>
          <a:prstGeom prst="rect">
            <a:avLst/>
          </a:prstGeom>
          <a:noFill/>
        </p:spPr>
        <p:txBody>
          <a:bodyPr wrap="square">
            <a:spAutoFit/>
          </a:bodyPr>
          <a:lstStyle/>
          <a:p>
            <a:pPr algn="just"/>
            <a:r>
              <a:rPr lang="fr-FR" sz="1600" dirty="0">
                <a:solidFill>
                  <a:schemeClr val="bg1"/>
                </a:solidFill>
                <a:latin typeface="Calibri" panose="020F0502020204030204" pitchFamily="34" charset="0"/>
                <a:cs typeface="Calibri" panose="020F0502020204030204" pitchFamily="34" charset="0"/>
              </a:rPr>
              <a:t>Le temps est </a:t>
            </a:r>
            <a:r>
              <a:rPr lang="fr-FR" sz="1600" b="1" dirty="0">
                <a:solidFill>
                  <a:schemeClr val="bg1"/>
                </a:solidFill>
                <a:latin typeface="Calibri" panose="020F0502020204030204" pitchFamily="34" charset="0"/>
                <a:cs typeface="Calibri" panose="020F0502020204030204" pitchFamily="34" charset="0"/>
              </a:rPr>
              <a:t>relatif</a:t>
            </a:r>
            <a:r>
              <a:rPr lang="fr-FR" sz="1600" dirty="0">
                <a:solidFill>
                  <a:schemeClr val="bg1"/>
                </a:solidFill>
                <a:latin typeface="Calibri" panose="020F0502020204030204" pitchFamily="34" charset="0"/>
                <a:cs typeface="Calibri" panose="020F0502020204030204" pitchFamily="34" charset="0"/>
              </a:rPr>
              <a:t> (temps dans l’univers), selon la vitesse de l’observateur, mais aussi selon son niveau d’occupation (temps psychologique).</a:t>
            </a:r>
          </a:p>
        </p:txBody>
      </p:sp>
      <p:sp>
        <p:nvSpPr>
          <p:cNvPr id="2" name="ZoneTexte 1">
            <a:extLst>
              <a:ext uri="{FF2B5EF4-FFF2-40B4-BE49-F238E27FC236}">
                <a16:creationId xmlns:a16="http://schemas.microsoft.com/office/drawing/2014/main" id="{EC39891E-A380-955A-646A-1DE62180B444}"/>
              </a:ext>
            </a:extLst>
          </p:cNvPr>
          <p:cNvSpPr txBox="1"/>
          <p:nvPr/>
        </p:nvSpPr>
        <p:spPr>
          <a:xfrm>
            <a:off x="310306" y="4886987"/>
            <a:ext cx="11564758" cy="584775"/>
          </a:xfrm>
          <a:prstGeom prst="rect">
            <a:avLst/>
          </a:prstGeom>
          <a:noFill/>
        </p:spPr>
        <p:txBody>
          <a:bodyPr wrap="square">
            <a:spAutoFit/>
          </a:bodyPr>
          <a:lstStyle/>
          <a:p>
            <a:pPr algn="just"/>
            <a:r>
              <a:rPr lang="fr-FR" sz="1600" dirty="0">
                <a:solidFill>
                  <a:schemeClr val="bg1"/>
                </a:solidFill>
                <a:latin typeface="Calibri" panose="020F0502020204030204" pitchFamily="34" charset="0"/>
                <a:cs typeface="Calibri" panose="020F0502020204030204" pitchFamily="34" charset="0"/>
              </a:rPr>
              <a:t>Bien utiliser son temps, c’est aussi (et surtout ?) établir la </a:t>
            </a:r>
            <a:r>
              <a:rPr lang="fr-FR" sz="1600" b="1" dirty="0">
                <a:solidFill>
                  <a:schemeClr val="bg1"/>
                </a:solidFill>
                <a:latin typeface="Calibri" panose="020F0502020204030204" pitchFamily="34" charset="0"/>
                <a:cs typeface="Calibri" panose="020F0502020204030204" pitchFamily="34" charset="0"/>
              </a:rPr>
              <a:t>différence entre « le croire »</a:t>
            </a:r>
            <a:r>
              <a:rPr lang="fr-FR" sz="1600" dirty="0">
                <a:solidFill>
                  <a:schemeClr val="bg1"/>
                </a:solidFill>
                <a:latin typeface="Calibri" panose="020F0502020204030204" pitchFamily="34" charset="0"/>
                <a:cs typeface="Calibri" panose="020F0502020204030204" pitchFamily="34" charset="0"/>
              </a:rPr>
              <a:t> (ce qui n’est pas sûr) </a:t>
            </a:r>
            <a:r>
              <a:rPr lang="fr-FR" sz="1600" b="1" dirty="0">
                <a:solidFill>
                  <a:schemeClr val="bg1"/>
                </a:solidFill>
                <a:latin typeface="Calibri" panose="020F0502020204030204" pitchFamily="34" charset="0"/>
                <a:cs typeface="Calibri" panose="020F0502020204030204" pitchFamily="34" charset="0"/>
              </a:rPr>
              <a:t>et le « savoir » </a:t>
            </a:r>
            <a:r>
              <a:rPr lang="fr-FR" sz="1600" dirty="0">
                <a:solidFill>
                  <a:schemeClr val="bg1"/>
                </a:solidFill>
                <a:latin typeface="Calibri" panose="020F0502020204030204" pitchFamily="34" charset="0"/>
                <a:cs typeface="Calibri" panose="020F0502020204030204" pitchFamily="34" charset="0"/>
              </a:rPr>
              <a:t>(ce qui est prouvé, recoupé, vérifié) et viser à l’</a:t>
            </a:r>
            <a:r>
              <a:rPr lang="fr-FR" sz="1600" b="1" dirty="0">
                <a:solidFill>
                  <a:schemeClr val="bg1"/>
                </a:solidFill>
                <a:latin typeface="Calibri" panose="020F0502020204030204" pitchFamily="34" charset="0"/>
                <a:cs typeface="Calibri" panose="020F0502020204030204" pitchFamily="34" charset="0"/>
              </a:rPr>
              <a:t>éclectisme</a:t>
            </a:r>
            <a:r>
              <a:rPr lang="fr-FR" sz="1600" dirty="0">
                <a:solidFill>
                  <a:schemeClr val="bg1"/>
                </a:solidFill>
                <a:latin typeface="Calibri" panose="020F0502020204030204" pitchFamily="34" charset="0"/>
                <a:cs typeface="Calibri" panose="020F0502020204030204" pitchFamily="34" charset="0"/>
              </a:rPr>
              <a:t> – connaître des choses dans différents domaines.</a:t>
            </a:r>
          </a:p>
        </p:txBody>
      </p:sp>
      <p:grpSp>
        <p:nvGrpSpPr>
          <p:cNvPr id="12" name="Groupe 11">
            <a:extLst>
              <a:ext uri="{FF2B5EF4-FFF2-40B4-BE49-F238E27FC236}">
                <a16:creationId xmlns:a16="http://schemas.microsoft.com/office/drawing/2014/main" id="{F9890CC1-387F-BF3C-0C97-2C67BC2CA83C}"/>
              </a:ext>
            </a:extLst>
          </p:cNvPr>
          <p:cNvGrpSpPr/>
          <p:nvPr/>
        </p:nvGrpSpPr>
        <p:grpSpPr>
          <a:xfrm>
            <a:off x="1246188" y="558845"/>
            <a:ext cx="1461501" cy="495395"/>
            <a:chOff x="10481150" y="141383"/>
            <a:chExt cx="1461501" cy="495395"/>
          </a:xfrm>
        </p:grpSpPr>
        <p:pic>
          <p:nvPicPr>
            <p:cNvPr id="13" name="Image 12">
              <a:hlinkClick r:id="rId5" action="ppaction://hlinksldjump"/>
              <a:extLst>
                <a:ext uri="{FF2B5EF4-FFF2-40B4-BE49-F238E27FC236}">
                  <a16:creationId xmlns:a16="http://schemas.microsoft.com/office/drawing/2014/main" id="{1597416C-82A4-2DAE-8463-F8970580C5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V="1">
              <a:off x="10508188" y="141383"/>
              <a:ext cx="275110" cy="307779"/>
            </a:xfrm>
            <a:prstGeom prst="rect">
              <a:avLst/>
            </a:prstGeom>
          </p:spPr>
        </p:pic>
        <p:pic>
          <p:nvPicPr>
            <p:cNvPr id="14" name="Image 13">
              <a:hlinkClick r:id="rId5" action="ppaction://hlinksldjump"/>
              <a:extLst>
                <a:ext uri="{FF2B5EF4-FFF2-40B4-BE49-F238E27FC236}">
                  <a16:creationId xmlns:a16="http://schemas.microsoft.com/office/drawing/2014/main" id="{FF20ED76-3F0E-E60B-D7AA-B758B06115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1150" y="307592"/>
              <a:ext cx="329186" cy="329186"/>
            </a:xfrm>
            <a:prstGeom prst="rect">
              <a:avLst/>
            </a:prstGeom>
          </p:spPr>
        </p:pic>
        <p:sp>
          <p:nvSpPr>
            <p:cNvPr id="16" name="ZoneTexte 15">
              <a:hlinkClick r:id="rId3" action="ppaction://hlinksldjump"/>
              <a:extLst>
                <a:ext uri="{FF2B5EF4-FFF2-40B4-BE49-F238E27FC236}">
                  <a16:creationId xmlns:a16="http://schemas.microsoft.com/office/drawing/2014/main" id="{864746B7-7769-1D38-6762-07A3E3D95721}"/>
                </a:ext>
              </a:extLst>
            </p:cNvPr>
            <p:cNvSpPr txBox="1"/>
            <p:nvPr/>
          </p:nvSpPr>
          <p:spPr>
            <a:xfrm>
              <a:off x="10739969" y="193838"/>
              <a:ext cx="1202682" cy="229165"/>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Problématiques</a:t>
              </a:r>
            </a:p>
          </p:txBody>
        </p:sp>
      </p:grpSp>
      <p:sp>
        <p:nvSpPr>
          <p:cNvPr id="21" name="ZoneTexte 20">
            <a:extLst>
              <a:ext uri="{FF2B5EF4-FFF2-40B4-BE49-F238E27FC236}">
                <a16:creationId xmlns:a16="http://schemas.microsoft.com/office/drawing/2014/main" id="{DB1C93E4-A8A1-9404-0C17-C817859806B7}"/>
              </a:ext>
            </a:extLst>
          </p:cNvPr>
          <p:cNvSpPr txBox="1"/>
          <p:nvPr/>
        </p:nvSpPr>
        <p:spPr>
          <a:xfrm>
            <a:off x="313620" y="1928841"/>
            <a:ext cx="11564758" cy="338554"/>
          </a:xfrm>
          <a:prstGeom prst="rect">
            <a:avLst/>
          </a:prstGeom>
          <a:noFill/>
        </p:spPr>
        <p:txBody>
          <a:bodyPr wrap="square">
            <a:spAutoFit/>
          </a:bodyPr>
          <a:lstStyle/>
          <a:p>
            <a:pPr algn="just"/>
            <a:r>
              <a:rPr lang="fr-FR" sz="1600" dirty="0">
                <a:solidFill>
                  <a:schemeClr val="bg1"/>
                </a:solidFill>
                <a:latin typeface="Calibri" panose="020F0502020204030204" pitchFamily="34" charset="0"/>
                <a:cs typeface="Calibri" panose="020F0502020204030204" pitchFamily="34" charset="0"/>
              </a:rPr>
              <a:t>La nature même du temps fait toujours débat dans la communauté scientifique. Il serait né en même temps que l’univers.</a:t>
            </a:r>
          </a:p>
        </p:txBody>
      </p:sp>
      <p:sp>
        <p:nvSpPr>
          <p:cNvPr id="22" name="ZoneTexte 21">
            <a:extLst>
              <a:ext uri="{FF2B5EF4-FFF2-40B4-BE49-F238E27FC236}">
                <a16:creationId xmlns:a16="http://schemas.microsoft.com/office/drawing/2014/main" id="{CFC618AB-2C1F-6DBE-1082-D5E9A2FB3C37}"/>
              </a:ext>
            </a:extLst>
          </p:cNvPr>
          <p:cNvSpPr txBox="1"/>
          <p:nvPr/>
        </p:nvSpPr>
        <p:spPr>
          <a:xfrm>
            <a:off x="313620" y="2447876"/>
            <a:ext cx="11564758" cy="338554"/>
          </a:xfrm>
          <a:prstGeom prst="rect">
            <a:avLst/>
          </a:prstGeom>
          <a:noFill/>
        </p:spPr>
        <p:txBody>
          <a:bodyPr wrap="square">
            <a:spAutoFit/>
          </a:bodyPr>
          <a:lstStyle/>
          <a:p>
            <a:pPr algn="just"/>
            <a:r>
              <a:rPr lang="fr-FR" sz="1600" dirty="0">
                <a:solidFill>
                  <a:schemeClr val="bg1"/>
                </a:solidFill>
                <a:latin typeface="Calibri" panose="020F0502020204030204" pitchFamily="34" charset="0"/>
                <a:cs typeface="Calibri" panose="020F0502020204030204" pitchFamily="34" charset="0"/>
              </a:rPr>
              <a:t>On peut distinguer le « </a:t>
            </a:r>
            <a:r>
              <a:rPr lang="fr-FR" sz="1600" b="1" dirty="0">
                <a:solidFill>
                  <a:srgbClr val="FF0000"/>
                </a:solidFill>
                <a:latin typeface="Calibri" panose="020F0502020204030204" pitchFamily="34" charset="0"/>
                <a:cs typeface="Calibri" panose="020F0502020204030204" pitchFamily="34" charset="0"/>
              </a:rPr>
              <a:t>TEMPS LONG</a:t>
            </a:r>
            <a:r>
              <a:rPr lang="fr-FR" sz="1600" dirty="0">
                <a:solidFill>
                  <a:schemeClr val="bg1"/>
                </a:solidFill>
                <a:latin typeface="Calibri" panose="020F0502020204030204" pitchFamily="34" charset="0"/>
                <a:cs typeface="Calibri" panose="020F0502020204030204" pitchFamily="34" charset="0"/>
              </a:rPr>
              <a:t> », l’Histoire, du « </a:t>
            </a:r>
            <a:r>
              <a:rPr lang="fr-FR" sz="1600" b="1" dirty="0">
                <a:solidFill>
                  <a:srgbClr val="FF0000"/>
                </a:solidFill>
                <a:latin typeface="Calibri" panose="020F0502020204030204" pitchFamily="34" charset="0"/>
                <a:cs typeface="Calibri" panose="020F0502020204030204" pitchFamily="34" charset="0"/>
              </a:rPr>
              <a:t>TEMPS COURT </a:t>
            </a:r>
            <a:r>
              <a:rPr lang="fr-FR" sz="1600" dirty="0">
                <a:solidFill>
                  <a:schemeClr val="bg1"/>
                </a:solidFill>
                <a:latin typeface="Calibri" panose="020F0502020204030204" pitchFamily="34" charset="0"/>
                <a:cs typeface="Calibri" panose="020F0502020204030204" pitchFamily="34" charset="0"/>
              </a:rPr>
              <a:t>», la vie humaine, qu’il conviendrait d’utiliser au mieux : </a:t>
            </a:r>
          </a:p>
        </p:txBody>
      </p:sp>
      <p:sp>
        <p:nvSpPr>
          <p:cNvPr id="23" name="ZoneTexte 22">
            <a:extLst>
              <a:ext uri="{FF2B5EF4-FFF2-40B4-BE49-F238E27FC236}">
                <a16:creationId xmlns:a16="http://schemas.microsoft.com/office/drawing/2014/main" id="{FBA85FFB-561D-5FBE-5778-A0B8C1C14C46}"/>
              </a:ext>
            </a:extLst>
          </p:cNvPr>
          <p:cNvSpPr txBox="1"/>
          <p:nvPr/>
        </p:nvSpPr>
        <p:spPr>
          <a:xfrm>
            <a:off x="313620" y="2731458"/>
            <a:ext cx="11564758" cy="338554"/>
          </a:xfrm>
          <a:prstGeom prst="rect">
            <a:avLst/>
          </a:prstGeom>
          <a:noFill/>
        </p:spPr>
        <p:txBody>
          <a:bodyPr wrap="square">
            <a:spAutoFit/>
          </a:bodyPr>
          <a:lstStyle/>
          <a:p>
            <a:pPr algn="just"/>
            <a:r>
              <a:rPr lang="fr-FR" sz="1600" dirty="0">
                <a:solidFill>
                  <a:schemeClr val="bg1"/>
                </a:solidFill>
                <a:latin typeface="Calibri" panose="020F0502020204030204" pitchFamily="34" charset="0"/>
                <a:cs typeface="Calibri" panose="020F0502020204030204" pitchFamily="34" charset="0"/>
              </a:rPr>
              <a:t>1. En développant ses </a:t>
            </a:r>
            <a:r>
              <a:rPr lang="fr-FR" sz="1600" b="1" dirty="0">
                <a:solidFill>
                  <a:schemeClr val="bg1"/>
                </a:solidFill>
                <a:latin typeface="Calibri" panose="020F0502020204030204" pitchFamily="34" charset="0"/>
                <a:cs typeface="Calibri" panose="020F0502020204030204" pitchFamily="34" charset="0"/>
              </a:rPr>
              <a:t>centres d’intérêts</a:t>
            </a:r>
            <a:r>
              <a:rPr lang="fr-FR" sz="1600" dirty="0">
                <a:solidFill>
                  <a:schemeClr val="bg1"/>
                </a:solidFill>
                <a:latin typeface="Calibri" panose="020F0502020204030204" pitchFamily="34" charset="0"/>
                <a:cs typeface="Calibri" panose="020F0502020204030204" pitchFamily="34" charset="0"/>
              </a:rPr>
              <a:t>, ses </a:t>
            </a:r>
            <a:r>
              <a:rPr lang="fr-FR" sz="1600" b="1" dirty="0">
                <a:solidFill>
                  <a:schemeClr val="bg1"/>
                </a:solidFill>
                <a:latin typeface="Calibri" panose="020F0502020204030204" pitchFamily="34" charset="0"/>
                <a:cs typeface="Calibri" panose="020F0502020204030204" pitchFamily="34" charset="0"/>
              </a:rPr>
              <a:t>passions</a:t>
            </a:r>
            <a:r>
              <a:rPr lang="fr-FR" sz="1600" dirty="0">
                <a:solidFill>
                  <a:schemeClr val="bg1"/>
                </a:solidFill>
                <a:latin typeface="Calibri" panose="020F0502020204030204" pitchFamily="34" charset="0"/>
                <a:cs typeface="Calibri" panose="020F0502020204030204" pitchFamily="34" charset="0"/>
              </a:rPr>
              <a:t>, comme, par exemple, ZATOPEK et la course à pied ;</a:t>
            </a:r>
          </a:p>
        </p:txBody>
      </p:sp>
      <p:sp>
        <p:nvSpPr>
          <p:cNvPr id="24" name="ZoneTexte 23">
            <a:extLst>
              <a:ext uri="{FF2B5EF4-FFF2-40B4-BE49-F238E27FC236}">
                <a16:creationId xmlns:a16="http://schemas.microsoft.com/office/drawing/2014/main" id="{C8C82DE0-B6A1-BB71-7EF1-5A4F4459A794}"/>
              </a:ext>
            </a:extLst>
          </p:cNvPr>
          <p:cNvSpPr txBox="1"/>
          <p:nvPr/>
        </p:nvSpPr>
        <p:spPr>
          <a:xfrm>
            <a:off x="313620" y="2995228"/>
            <a:ext cx="11564758" cy="338554"/>
          </a:xfrm>
          <a:prstGeom prst="rect">
            <a:avLst/>
          </a:prstGeom>
          <a:noFill/>
        </p:spPr>
        <p:txBody>
          <a:bodyPr wrap="square">
            <a:spAutoFit/>
          </a:bodyPr>
          <a:lstStyle/>
          <a:p>
            <a:pPr algn="just"/>
            <a:r>
              <a:rPr lang="fr-FR" sz="1600" dirty="0">
                <a:solidFill>
                  <a:schemeClr val="bg1"/>
                </a:solidFill>
                <a:latin typeface="Calibri" panose="020F0502020204030204" pitchFamily="34" charset="0"/>
                <a:cs typeface="Calibri" panose="020F0502020204030204" pitchFamily="34" charset="0"/>
              </a:rPr>
              <a:t>2. En déterminant ses </a:t>
            </a:r>
            <a:r>
              <a:rPr lang="fr-FR" sz="1600" b="1" dirty="0">
                <a:solidFill>
                  <a:schemeClr val="bg1"/>
                </a:solidFill>
                <a:latin typeface="Calibri" panose="020F0502020204030204" pitchFamily="34" charset="0"/>
                <a:cs typeface="Calibri" panose="020F0502020204030204" pitchFamily="34" charset="0"/>
              </a:rPr>
              <a:t>choix</a:t>
            </a:r>
            <a:r>
              <a:rPr lang="fr-FR" sz="1600" dirty="0">
                <a:solidFill>
                  <a:schemeClr val="bg1"/>
                </a:solidFill>
                <a:latin typeface="Calibri" panose="020F0502020204030204" pitchFamily="34" charset="0"/>
                <a:cs typeface="Calibri" panose="020F0502020204030204" pitchFamily="34" charset="0"/>
              </a:rPr>
              <a:t> puis les assumer, en résistant au </a:t>
            </a:r>
            <a:r>
              <a:rPr lang="fr-FR" sz="1600" b="1" dirty="0">
                <a:solidFill>
                  <a:schemeClr val="bg1"/>
                </a:solidFill>
                <a:latin typeface="Calibri" panose="020F0502020204030204" pitchFamily="34" charset="0"/>
                <a:cs typeface="Calibri" panose="020F0502020204030204" pitchFamily="34" charset="0"/>
              </a:rPr>
              <a:t>conformisme</a:t>
            </a:r>
            <a:r>
              <a:rPr lang="fr-FR" sz="1600" dirty="0">
                <a:solidFill>
                  <a:schemeClr val="bg1"/>
                </a:solidFill>
                <a:latin typeface="Calibri" panose="020F0502020204030204" pitchFamily="34" charset="0"/>
                <a:cs typeface="Calibri" panose="020F0502020204030204" pitchFamily="34" charset="0"/>
              </a:rPr>
              <a:t> (ce que les autres font par habitude, par tradition,…) ;</a:t>
            </a:r>
          </a:p>
        </p:txBody>
      </p:sp>
      <p:sp>
        <p:nvSpPr>
          <p:cNvPr id="25" name="ZoneTexte 24">
            <a:extLst>
              <a:ext uri="{FF2B5EF4-FFF2-40B4-BE49-F238E27FC236}">
                <a16:creationId xmlns:a16="http://schemas.microsoft.com/office/drawing/2014/main" id="{8FFF9D34-BC00-712E-6DEA-3C70DB319E87}"/>
              </a:ext>
            </a:extLst>
          </p:cNvPr>
          <p:cNvSpPr txBox="1"/>
          <p:nvPr/>
        </p:nvSpPr>
        <p:spPr>
          <a:xfrm>
            <a:off x="313620" y="3524219"/>
            <a:ext cx="11564758" cy="338554"/>
          </a:xfrm>
          <a:prstGeom prst="rect">
            <a:avLst/>
          </a:prstGeom>
          <a:noFill/>
        </p:spPr>
        <p:txBody>
          <a:bodyPr wrap="square">
            <a:spAutoFit/>
          </a:bodyPr>
          <a:lstStyle/>
          <a:p>
            <a:pPr algn="just"/>
            <a:r>
              <a:rPr lang="fr-FR" sz="1600" dirty="0">
                <a:solidFill>
                  <a:schemeClr val="bg1"/>
                </a:solidFill>
                <a:latin typeface="Calibri" panose="020F0502020204030204" pitchFamily="34" charset="0"/>
                <a:cs typeface="Calibri" panose="020F0502020204030204" pitchFamily="34" charset="0"/>
              </a:rPr>
              <a:t>4. En prévoyant, en se projetant pour contrôler sa vie mais en laissant </a:t>
            </a:r>
            <a:r>
              <a:rPr lang="fr-FR" sz="1600" b="1" dirty="0">
                <a:solidFill>
                  <a:schemeClr val="bg1"/>
                </a:solidFill>
                <a:latin typeface="Calibri" panose="020F0502020204030204" pitchFamily="34" charset="0"/>
                <a:cs typeface="Calibri" panose="020F0502020204030204" pitchFamily="34" charset="0"/>
              </a:rPr>
              <a:t>une place à l’intuition</a:t>
            </a:r>
            <a:r>
              <a:rPr lang="fr-FR" sz="1600" dirty="0">
                <a:solidFill>
                  <a:schemeClr val="bg1"/>
                </a:solidFill>
                <a:latin typeface="Calibri" panose="020F0502020204030204" pitchFamily="34" charset="0"/>
                <a:cs typeface="Calibri" panose="020F0502020204030204" pitchFamily="34" charset="0"/>
              </a:rPr>
              <a:t>, sorte de « sixième sens » ;</a:t>
            </a:r>
          </a:p>
        </p:txBody>
      </p:sp>
      <p:sp>
        <p:nvSpPr>
          <p:cNvPr id="26" name="ZoneTexte 25">
            <a:extLst>
              <a:ext uri="{FF2B5EF4-FFF2-40B4-BE49-F238E27FC236}">
                <a16:creationId xmlns:a16="http://schemas.microsoft.com/office/drawing/2014/main" id="{D3184F62-FF89-F4C4-ED3B-09714EC2D933}"/>
              </a:ext>
            </a:extLst>
          </p:cNvPr>
          <p:cNvSpPr txBox="1"/>
          <p:nvPr/>
        </p:nvSpPr>
        <p:spPr>
          <a:xfrm>
            <a:off x="316934" y="3800702"/>
            <a:ext cx="11875066" cy="338554"/>
          </a:xfrm>
          <a:prstGeom prst="rect">
            <a:avLst/>
          </a:prstGeom>
          <a:noFill/>
        </p:spPr>
        <p:txBody>
          <a:bodyPr wrap="square">
            <a:spAutoFit/>
          </a:bodyPr>
          <a:lstStyle/>
          <a:p>
            <a:pPr algn="just"/>
            <a:r>
              <a:rPr lang="fr-FR" sz="1600" dirty="0">
                <a:solidFill>
                  <a:schemeClr val="bg1"/>
                </a:solidFill>
                <a:latin typeface="Calibri" panose="020F0502020204030204" pitchFamily="34" charset="0"/>
                <a:cs typeface="Calibri" panose="020F0502020204030204" pitchFamily="34" charset="0"/>
              </a:rPr>
              <a:t>5. En admettant que le temps est changement : </a:t>
            </a:r>
            <a:r>
              <a:rPr lang="fr-FR" sz="1600" b="1" dirty="0">
                <a:solidFill>
                  <a:schemeClr val="bg1"/>
                </a:solidFill>
                <a:latin typeface="Calibri" panose="020F0502020204030204" pitchFamily="34" charset="0"/>
                <a:cs typeface="Calibri" panose="020F0502020204030204" pitchFamily="34" charset="0"/>
              </a:rPr>
              <a:t>résister à l’</a:t>
            </a:r>
            <a:r>
              <a:rPr lang="fr-FR" sz="1600" b="1" dirty="0">
                <a:solidFill>
                  <a:srgbClr val="FF0000"/>
                </a:solidFill>
                <a:latin typeface="Calibri" panose="020F0502020204030204" pitchFamily="34" charset="0"/>
                <a:cs typeface="Calibri" panose="020F0502020204030204" pitchFamily="34" charset="0"/>
              </a:rPr>
              <a:t>immédiateté</a:t>
            </a:r>
            <a:r>
              <a:rPr lang="fr-FR" sz="1600" b="1" dirty="0">
                <a:solidFill>
                  <a:schemeClr val="bg1"/>
                </a:solidFill>
                <a:latin typeface="Calibri" panose="020F0502020204030204" pitchFamily="34" charset="0"/>
                <a:cs typeface="Calibri" panose="020F0502020204030204" pitchFamily="34" charset="0"/>
              </a:rPr>
              <a:t> </a:t>
            </a:r>
            <a:r>
              <a:rPr lang="fr-FR" sz="1600" dirty="0">
                <a:solidFill>
                  <a:schemeClr val="bg1"/>
                </a:solidFill>
                <a:latin typeface="Calibri" panose="020F0502020204030204" pitchFamily="34" charset="0"/>
                <a:cs typeface="Calibri" panose="020F0502020204030204" pitchFamily="34" charset="0"/>
              </a:rPr>
              <a:t>(</a:t>
            </a:r>
            <a:r>
              <a:rPr lang="fr-FR" sz="1400" dirty="0">
                <a:solidFill>
                  <a:schemeClr val="bg1"/>
                </a:solidFill>
                <a:latin typeface="Calibri" panose="020F0502020204030204" pitchFamily="34" charset="0"/>
                <a:cs typeface="Calibri" panose="020F0502020204030204" pitchFamily="34" charset="0"/>
              </a:rPr>
              <a:t>« l’important c’est maintenant »</a:t>
            </a:r>
            <a:r>
              <a:rPr lang="fr-FR" sz="1600" dirty="0">
                <a:solidFill>
                  <a:schemeClr val="bg1"/>
                </a:solidFill>
                <a:latin typeface="Calibri" panose="020F0502020204030204" pitchFamily="34" charset="0"/>
                <a:cs typeface="Calibri" panose="020F0502020204030204" pitchFamily="34" charset="0"/>
              </a:rPr>
              <a:t>) </a:t>
            </a:r>
            <a:r>
              <a:rPr lang="fr-FR" sz="1600" b="1" dirty="0">
                <a:solidFill>
                  <a:schemeClr val="bg1"/>
                </a:solidFill>
                <a:latin typeface="Calibri" panose="020F0502020204030204" pitchFamily="34" charset="0"/>
                <a:cs typeface="Calibri" panose="020F0502020204030204" pitchFamily="34" charset="0"/>
              </a:rPr>
              <a:t>et à la nostalgie (</a:t>
            </a:r>
            <a:r>
              <a:rPr lang="fr-FR" sz="1400" dirty="0">
                <a:solidFill>
                  <a:schemeClr val="bg1"/>
                </a:solidFill>
                <a:latin typeface="Calibri" panose="020F0502020204030204" pitchFamily="34" charset="0"/>
                <a:cs typeface="Calibri" panose="020F0502020204030204" pitchFamily="34" charset="0"/>
              </a:rPr>
              <a:t>«</a:t>
            </a:r>
            <a:r>
              <a:rPr lang="fr-FR" sz="1600" b="1" dirty="0">
                <a:solidFill>
                  <a:schemeClr val="bg1"/>
                </a:solidFill>
                <a:latin typeface="Calibri" panose="020F0502020204030204" pitchFamily="34" charset="0"/>
                <a:cs typeface="Calibri" panose="020F0502020204030204" pitchFamily="34" charset="0"/>
              </a:rPr>
              <a:t> </a:t>
            </a:r>
            <a:r>
              <a:rPr lang="fr-FR" sz="1400" dirty="0">
                <a:solidFill>
                  <a:schemeClr val="bg1"/>
                </a:solidFill>
                <a:latin typeface="Calibri" panose="020F0502020204030204" pitchFamily="34" charset="0"/>
                <a:cs typeface="Calibri" panose="020F0502020204030204" pitchFamily="34" charset="0"/>
              </a:rPr>
              <a:t>c’était mieux avant »</a:t>
            </a:r>
            <a:r>
              <a:rPr lang="fr-FR" sz="1600" dirty="0">
                <a:solidFill>
                  <a:schemeClr val="bg1"/>
                </a:solidFill>
                <a:latin typeface="Calibri" panose="020F0502020204030204" pitchFamily="34" charset="0"/>
                <a:cs typeface="Calibri" panose="020F0502020204030204" pitchFamily="34" charset="0"/>
              </a:rPr>
              <a:t>) ;</a:t>
            </a:r>
          </a:p>
        </p:txBody>
      </p:sp>
      <p:sp>
        <p:nvSpPr>
          <p:cNvPr id="27" name="ZoneTexte 26">
            <a:extLst>
              <a:ext uri="{FF2B5EF4-FFF2-40B4-BE49-F238E27FC236}">
                <a16:creationId xmlns:a16="http://schemas.microsoft.com/office/drawing/2014/main" id="{1930A526-493F-55D9-F24B-6BDFD74CFD7F}"/>
              </a:ext>
            </a:extLst>
          </p:cNvPr>
          <p:cNvSpPr txBox="1"/>
          <p:nvPr/>
        </p:nvSpPr>
        <p:spPr>
          <a:xfrm>
            <a:off x="316934" y="4058124"/>
            <a:ext cx="11564758" cy="338554"/>
          </a:xfrm>
          <a:prstGeom prst="rect">
            <a:avLst/>
          </a:prstGeom>
          <a:noFill/>
        </p:spPr>
        <p:txBody>
          <a:bodyPr wrap="square">
            <a:spAutoFit/>
          </a:bodyPr>
          <a:lstStyle/>
          <a:p>
            <a:pPr algn="just"/>
            <a:r>
              <a:rPr lang="fr-FR" sz="1600" dirty="0">
                <a:solidFill>
                  <a:schemeClr val="bg1"/>
                </a:solidFill>
                <a:latin typeface="Calibri" panose="020F0502020204030204" pitchFamily="34" charset="0"/>
                <a:cs typeface="Calibri" panose="020F0502020204030204" pitchFamily="34" charset="0"/>
              </a:rPr>
              <a:t>6. En profitant de chaque temps, </a:t>
            </a:r>
            <a:r>
              <a:rPr lang="fr-FR" sz="1600" b="1" dirty="0">
                <a:solidFill>
                  <a:srgbClr val="FF0000"/>
                </a:solidFill>
                <a:latin typeface="Calibri" panose="020F0502020204030204" pitchFamily="34" charset="0"/>
                <a:cs typeface="Calibri" panose="020F0502020204030204" pitchFamily="34" charset="0"/>
              </a:rPr>
              <a:t>TEMPS SUBI</a:t>
            </a:r>
            <a:r>
              <a:rPr lang="fr-FR" sz="1600" dirty="0">
                <a:solidFill>
                  <a:schemeClr val="bg1"/>
                </a:solidFill>
                <a:latin typeface="Calibri" panose="020F0502020204030204" pitchFamily="34" charset="0"/>
                <a:cs typeface="Calibri" panose="020F0502020204030204" pitchFamily="34" charset="0"/>
              </a:rPr>
              <a:t> ou </a:t>
            </a:r>
            <a:r>
              <a:rPr lang="fr-FR" sz="1600" b="1" dirty="0">
                <a:solidFill>
                  <a:srgbClr val="FF0000"/>
                </a:solidFill>
                <a:latin typeface="Calibri" panose="020F0502020204030204" pitchFamily="34" charset="0"/>
                <a:cs typeface="Calibri" panose="020F0502020204030204" pitchFamily="34" charset="0"/>
              </a:rPr>
              <a:t>TEMPS CHOISI</a:t>
            </a:r>
            <a:r>
              <a:rPr lang="fr-FR" sz="1600" dirty="0">
                <a:solidFill>
                  <a:schemeClr val="bg1"/>
                </a:solidFill>
                <a:latin typeface="Calibri" panose="020F0502020204030204" pitchFamily="34" charset="0"/>
                <a:cs typeface="Calibri" panose="020F0502020204030204" pitchFamily="34" charset="0"/>
              </a:rPr>
              <a:t>, et d’en tirer le meilleur profit possible, sans « </a:t>
            </a:r>
            <a:r>
              <a:rPr lang="fr-FR" sz="1600" b="1" dirty="0">
                <a:solidFill>
                  <a:srgbClr val="FF0000"/>
                </a:solidFill>
                <a:latin typeface="Calibri" panose="020F0502020204030204" pitchFamily="34" charset="0"/>
                <a:cs typeface="Calibri" panose="020F0502020204030204" pitchFamily="34" charset="0"/>
              </a:rPr>
              <a:t>perdre son temps</a:t>
            </a:r>
            <a:r>
              <a:rPr lang="fr-FR" sz="1600" dirty="0">
                <a:solidFill>
                  <a:schemeClr val="bg1"/>
                </a:solidFill>
                <a:latin typeface="Calibri" panose="020F0502020204030204" pitchFamily="34" charset="0"/>
                <a:cs typeface="Calibri" panose="020F0502020204030204" pitchFamily="34" charset="0"/>
              </a:rPr>
              <a:t> » ;</a:t>
            </a:r>
          </a:p>
        </p:txBody>
      </p:sp>
      <p:sp>
        <p:nvSpPr>
          <p:cNvPr id="28" name="ZoneTexte 27">
            <a:extLst>
              <a:ext uri="{FF2B5EF4-FFF2-40B4-BE49-F238E27FC236}">
                <a16:creationId xmlns:a16="http://schemas.microsoft.com/office/drawing/2014/main" id="{574FD78F-A754-6D67-6E95-7EC00BE77C81}"/>
              </a:ext>
            </a:extLst>
          </p:cNvPr>
          <p:cNvSpPr txBox="1"/>
          <p:nvPr/>
        </p:nvSpPr>
        <p:spPr>
          <a:xfrm>
            <a:off x="316934" y="4326871"/>
            <a:ext cx="11564758" cy="338554"/>
          </a:xfrm>
          <a:prstGeom prst="rect">
            <a:avLst/>
          </a:prstGeom>
          <a:noFill/>
        </p:spPr>
        <p:txBody>
          <a:bodyPr wrap="square">
            <a:spAutoFit/>
          </a:bodyPr>
          <a:lstStyle/>
          <a:p>
            <a:pPr algn="just"/>
            <a:r>
              <a:rPr lang="fr-FR" sz="1600" dirty="0">
                <a:solidFill>
                  <a:schemeClr val="bg1"/>
                </a:solidFill>
                <a:latin typeface="Calibri" panose="020F0502020204030204" pitchFamily="34" charset="0"/>
                <a:cs typeface="Calibri" panose="020F0502020204030204" pitchFamily="34" charset="0"/>
              </a:rPr>
              <a:t>7. En visant des valeurs humanistes pour </a:t>
            </a:r>
            <a:r>
              <a:rPr lang="fr-FR" sz="1600" b="1" dirty="0">
                <a:solidFill>
                  <a:schemeClr val="bg1"/>
                </a:solidFill>
                <a:latin typeface="Calibri" panose="020F0502020204030204" pitchFamily="34" charset="0"/>
                <a:cs typeface="Calibri" panose="020F0502020204030204" pitchFamily="34" charset="0"/>
              </a:rPr>
              <a:t>vivre en harmonie avec la nature et autrui</a:t>
            </a:r>
            <a:r>
              <a:rPr lang="fr-FR" sz="1600" dirty="0">
                <a:solidFill>
                  <a:schemeClr val="bg1"/>
                </a:solidFill>
                <a:latin typeface="Calibri" panose="020F0502020204030204" pitchFamily="34" charset="0"/>
                <a:cs typeface="Calibri" panose="020F0502020204030204" pitchFamily="34" charset="0"/>
              </a:rPr>
              <a:t>. « </a:t>
            </a:r>
            <a:r>
              <a:rPr lang="fr-FR" sz="1600" i="1" dirty="0">
                <a:solidFill>
                  <a:schemeClr val="bg1"/>
                </a:solidFill>
                <a:latin typeface="Calibri" panose="020F0502020204030204" pitchFamily="34" charset="0"/>
                <a:cs typeface="Calibri" panose="020F0502020204030204" pitchFamily="34" charset="0"/>
              </a:rPr>
              <a:t>No man </a:t>
            </a:r>
            <a:r>
              <a:rPr lang="fr-FR" sz="1600" i="1" dirty="0" err="1">
                <a:solidFill>
                  <a:schemeClr val="bg1"/>
                </a:solidFill>
                <a:latin typeface="Calibri" panose="020F0502020204030204" pitchFamily="34" charset="0"/>
                <a:cs typeface="Calibri" panose="020F0502020204030204" pitchFamily="34" charset="0"/>
              </a:rPr>
              <a:t>is</a:t>
            </a:r>
            <a:r>
              <a:rPr lang="fr-FR" sz="1600" i="1" dirty="0">
                <a:solidFill>
                  <a:schemeClr val="bg1"/>
                </a:solidFill>
                <a:latin typeface="Calibri" panose="020F0502020204030204" pitchFamily="34" charset="0"/>
                <a:cs typeface="Calibri" panose="020F0502020204030204" pitchFamily="34" charset="0"/>
              </a:rPr>
              <a:t> an </a:t>
            </a:r>
            <a:r>
              <a:rPr lang="fr-FR" sz="1600" i="1" dirty="0" err="1">
                <a:solidFill>
                  <a:schemeClr val="bg1"/>
                </a:solidFill>
                <a:latin typeface="Calibri" panose="020F0502020204030204" pitchFamily="34" charset="0"/>
                <a:cs typeface="Calibri" panose="020F0502020204030204" pitchFamily="34" charset="0"/>
              </a:rPr>
              <a:t>island</a:t>
            </a:r>
            <a:r>
              <a:rPr lang="fr-FR" sz="1600" dirty="0">
                <a:solidFill>
                  <a:schemeClr val="bg1"/>
                </a:solidFill>
                <a:latin typeface="Calibri" panose="020F0502020204030204" pitchFamily="34" charset="0"/>
                <a:cs typeface="Calibri" panose="020F0502020204030204" pitchFamily="34" charset="0"/>
              </a:rPr>
              <a:t> » John DONNE.</a:t>
            </a:r>
          </a:p>
        </p:txBody>
      </p:sp>
      <p:sp>
        <p:nvSpPr>
          <p:cNvPr id="29" name="ZoneTexte 28">
            <a:extLst>
              <a:ext uri="{FF2B5EF4-FFF2-40B4-BE49-F238E27FC236}">
                <a16:creationId xmlns:a16="http://schemas.microsoft.com/office/drawing/2014/main" id="{600BB874-E3CC-00FF-3991-A977A101B22C}"/>
              </a:ext>
            </a:extLst>
          </p:cNvPr>
          <p:cNvSpPr txBox="1"/>
          <p:nvPr/>
        </p:nvSpPr>
        <p:spPr>
          <a:xfrm>
            <a:off x="310306" y="3269250"/>
            <a:ext cx="11564758" cy="338554"/>
          </a:xfrm>
          <a:prstGeom prst="rect">
            <a:avLst/>
          </a:prstGeom>
          <a:noFill/>
        </p:spPr>
        <p:txBody>
          <a:bodyPr wrap="square">
            <a:spAutoFit/>
          </a:bodyPr>
          <a:lstStyle/>
          <a:p>
            <a:pPr algn="just"/>
            <a:r>
              <a:rPr lang="fr-FR" sz="1600" dirty="0">
                <a:solidFill>
                  <a:schemeClr val="bg1"/>
                </a:solidFill>
                <a:latin typeface="Calibri" panose="020F0502020204030204" pitchFamily="34" charset="0"/>
                <a:cs typeface="Calibri" panose="020F0502020204030204" pitchFamily="34" charset="0"/>
              </a:rPr>
              <a:t>3. En construisant son </a:t>
            </a:r>
            <a:r>
              <a:rPr lang="fr-FR" sz="1600" b="1" dirty="0">
                <a:solidFill>
                  <a:schemeClr val="bg1"/>
                </a:solidFill>
                <a:latin typeface="Calibri" panose="020F0502020204030204" pitchFamily="34" charset="0"/>
                <a:cs typeface="Calibri" panose="020F0502020204030204" pitchFamily="34" charset="0"/>
              </a:rPr>
              <a:t>libre-arbitre</a:t>
            </a:r>
            <a:r>
              <a:rPr lang="fr-FR" sz="1600" dirty="0">
                <a:solidFill>
                  <a:schemeClr val="bg1"/>
                </a:solidFill>
                <a:latin typeface="Calibri" panose="020F0502020204030204" pitchFamily="34" charset="0"/>
                <a:cs typeface="Calibri" panose="020F0502020204030204" pitchFamily="34" charset="0"/>
              </a:rPr>
              <a:t> autour d’une </a:t>
            </a:r>
            <a:r>
              <a:rPr lang="fr-FR" sz="1600" b="1" dirty="0">
                <a:solidFill>
                  <a:schemeClr val="bg1"/>
                </a:solidFill>
                <a:latin typeface="Calibri" panose="020F0502020204030204" pitchFamily="34" charset="0"/>
                <a:cs typeface="Calibri" panose="020F0502020204030204" pitchFamily="34" charset="0"/>
              </a:rPr>
              <a:t>pensée claire et juste</a:t>
            </a:r>
            <a:r>
              <a:rPr lang="fr-FR" sz="1600" dirty="0">
                <a:solidFill>
                  <a:schemeClr val="bg1"/>
                </a:solidFill>
                <a:latin typeface="Calibri" panose="020F0502020204030204" pitchFamily="34" charset="0"/>
                <a:cs typeface="Calibri" panose="020F0502020204030204" pitchFamily="34" charset="0"/>
              </a:rPr>
              <a:t>, auto-construite par la réflexion et la discussion ;</a:t>
            </a:r>
          </a:p>
        </p:txBody>
      </p:sp>
      <p:sp>
        <p:nvSpPr>
          <p:cNvPr id="30" name="ZoneTexte 29">
            <a:extLst>
              <a:ext uri="{FF2B5EF4-FFF2-40B4-BE49-F238E27FC236}">
                <a16:creationId xmlns:a16="http://schemas.microsoft.com/office/drawing/2014/main" id="{62FA7798-88E1-D932-2E54-864662B03960}"/>
              </a:ext>
            </a:extLst>
          </p:cNvPr>
          <p:cNvSpPr txBox="1"/>
          <p:nvPr/>
        </p:nvSpPr>
        <p:spPr>
          <a:xfrm>
            <a:off x="310306" y="5435902"/>
            <a:ext cx="11564758" cy="830997"/>
          </a:xfrm>
          <a:prstGeom prst="rect">
            <a:avLst/>
          </a:prstGeom>
          <a:noFill/>
        </p:spPr>
        <p:txBody>
          <a:bodyPr wrap="square">
            <a:spAutoFit/>
          </a:bodyPr>
          <a:lstStyle/>
          <a:p>
            <a:pPr algn="just"/>
            <a:r>
              <a:rPr lang="fr-FR" sz="1600" dirty="0">
                <a:solidFill>
                  <a:schemeClr val="bg1"/>
                </a:solidFill>
                <a:latin typeface="Calibri" panose="020F0502020204030204" pitchFamily="34" charset="0"/>
                <a:cs typeface="Calibri" panose="020F0502020204030204" pitchFamily="34" charset="0"/>
              </a:rPr>
              <a:t>Bien utiliser son temps, c’est aussi viser à garder le contrôle de son temps, en se méfiant de la </a:t>
            </a:r>
            <a:r>
              <a:rPr lang="fr-FR" sz="1600" b="1" dirty="0">
                <a:solidFill>
                  <a:srgbClr val="FF0000"/>
                </a:solidFill>
                <a:latin typeface="Calibri" panose="020F0502020204030204" pitchFamily="34" charset="0"/>
                <a:cs typeface="Calibri" panose="020F0502020204030204" pitchFamily="34" charset="0"/>
              </a:rPr>
              <a:t>vitesse</a:t>
            </a:r>
            <a:r>
              <a:rPr lang="fr-FR" sz="1600" dirty="0">
                <a:solidFill>
                  <a:schemeClr val="bg1"/>
                </a:solidFill>
                <a:latin typeface="Calibri" panose="020F0502020204030204" pitchFamily="34" charset="0"/>
                <a:cs typeface="Calibri" panose="020F0502020204030204" pitchFamily="34" charset="0"/>
              </a:rPr>
              <a:t>, entre </a:t>
            </a:r>
            <a:r>
              <a:rPr lang="fr-FR" sz="1600" b="1" dirty="0">
                <a:solidFill>
                  <a:srgbClr val="FF0000"/>
                </a:solidFill>
                <a:latin typeface="Calibri" panose="020F0502020204030204" pitchFamily="34" charset="0"/>
                <a:cs typeface="Calibri" panose="020F0502020204030204" pitchFamily="34" charset="0"/>
              </a:rPr>
              <a:t>temps collectif</a:t>
            </a:r>
            <a:r>
              <a:rPr lang="fr-FR" sz="1600" dirty="0">
                <a:solidFill>
                  <a:schemeClr val="bg1"/>
                </a:solidFill>
                <a:latin typeface="Calibri" panose="020F0502020204030204" pitchFamily="34" charset="0"/>
                <a:cs typeface="Calibri" panose="020F0502020204030204" pitchFamily="34" charset="0"/>
              </a:rPr>
              <a:t> (organisation imposée de l’année) et </a:t>
            </a:r>
            <a:r>
              <a:rPr lang="fr-FR" sz="1600" b="1" dirty="0">
                <a:solidFill>
                  <a:srgbClr val="FF0000"/>
                </a:solidFill>
                <a:latin typeface="Calibri" panose="020F0502020204030204" pitchFamily="34" charset="0"/>
                <a:cs typeface="Calibri" panose="020F0502020204030204" pitchFamily="34" charset="0"/>
              </a:rPr>
              <a:t>temps libre</a:t>
            </a:r>
            <a:r>
              <a:rPr lang="fr-FR" sz="1600" dirty="0">
                <a:solidFill>
                  <a:schemeClr val="bg1"/>
                </a:solidFill>
                <a:latin typeface="Calibri" panose="020F0502020204030204" pitchFamily="34" charset="0"/>
                <a:cs typeface="Calibri" panose="020F0502020204030204" pitchFamily="34" charset="0"/>
              </a:rPr>
              <a:t> (« temps pour soi »). L’occuper « positivement », éviter de se faire trop capter par les écrans et prendre le temps de faire les choses, à son rythme, en se donnant droit, aussi, à la paresse reconstructrice, la méditation ou la rêverie.</a:t>
            </a:r>
          </a:p>
        </p:txBody>
      </p:sp>
      <p:sp>
        <p:nvSpPr>
          <p:cNvPr id="31" name="ZoneTexte 30">
            <a:extLst>
              <a:ext uri="{FF2B5EF4-FFF2-40B4-BE49-F238E27FC236}">
                <a16:creationId xmlns:a16="http://schemas.microsoft.com/office/drawing/2014/main" id="{E107FDAC-F8EE-0461-F59B-A38ABF8DC557}"/>
              </a:ext>
            </a:extLst>
          </p:cNvPr>
          <p:cNvSpPr txBox="1"/>
          <p:nvPr/>
        </p:nvSpPr>
        <p:spPr>
          <a:xfrm>
            <a:off x="316934" y="4584293"/>
            <a:ext cx="11564758" cy="338554"/>
          </a:xfrm>
          <a:prstGeom prst="rect">
            <a:avLst/>
          </a:prstGeom>
          <a:noFill/>
        </p:spPr>
        <p:txBody>
          <a:bodyPr wrap="square">
            <a:spAutoFit/>
          </a:bodyPr>
          <a:lstStyle/>
          <a:p>
            <a:pPr algn="just"/>
            <a:r>
              <a:rPr lang="fr-FR" sz="1600" dirty="0">
                <a:solidFill>
                  <a:schemeClr val="bg1"/>
                </a:solidFill>
                <a:latin typeface="Calibri" panose="020F0502020204030204" pitchFamily="34" charset="0"/>
                <a:cs typeface="Calibri" panose="020F0502020204030204" pitchFamily="34" charset="0"/>
              </a:rPr>
              <a:t>8. En préférant « </a:t>
            </a:r>
            <a:r>
              <a:rPr lang="fr-FR" sz="1600" b="1" dirty="0">
                <a:solidFill>
                  <a:srgbClr val="FF0000"/>
                </a:solidFill>
                <a:latin typeface="Calibri" panose="020F0502020204030204" pitchFamily="34" charset="0"/>
                <a:cs typeface="Calibri" panose="020F0502020204030204" pitchFamily="34" charset="0"/>
              </a:rPr>
              <a:t>réussir sa vie</a:t>
            </a:r>
            <a:r>
              <a:rPr lang="fr-FR" sz="1600" dirty="0">
                <a:solidFill>
                  <a:schemeClr val="bg1"/>
                </a:solidFill>
                <a:latin typeface="Calibri" panose="020F0502020204030204" pitchFamily="34" charset="0"/>
                <a:cs typeface="Calibri" panose="020F0502020204030204" pitchFamily="34" charset="0"/>
              </a:rPr>
              <a:t> » plutôt que « </a:t>
            </a:r>
            <a:r>
              <a:rPr lang="fr-FR" sz="1600" b="1" dirty="0">
                <a:solidFill>
                  <a:srgbClr val="FF0000"/>
                </a:solidFill>
                <a:latin typeface="Calibri" panose="020F0502020204030204" pitchFamily="34" charset="0"/>
                <a:cs typeface="Calibri" panose="020F0502020204030204" pitchFamily="34" charset="0"/>
              </a:rPr>
              <a:t>réussir dans la vie</a:t>
            </a:r>
            <a:r>
              <a:rPr lang="fr-FR" sz="1600" dirty="0">
                <a:solidFill>
                  <a:schemeClr val="bg1"/>
                </a:solidFill>
                <a:latin typeface="Calibri" panose="020F0502020204030204" pitchFamily="34" charset="0"/>
                <a:cs typeface="Calibri" panose="020F0502020204030204" pitchFamily="34" charset="0"/>
              </a:rPr>
              <a:t>. »</a:t>
            </a:r>
          </a:p>
        </p:txBody>
      </p:sp>
      <p:sp>
        <p:nvSpPr>
          <p:cNvPr id="32" name="ZoneTexte 31">
            <a:extLst>
              <a:ext uri="{FF2B5EF4-FFF2-40B4-BE49-F238E27FC236}">
                <a16:creationId xmlns:a16="http://schemas.microsoft.com/office/drawing/2014/main" id="{107D59ED-F17C-A39C-09F1-7F7B91CBDFA1}"/>
              </a:ext>
            </a:extLst>
          </p:cNvPr>
          <p:cNvSpPr txBox="1"/>
          <p:nvPr/>
        </p:nvSpPr>
        <p:spPr>
          <a:xfrm>
            <a:off x="310306" y="6220433"/>
            <a:ext cx="11564758" cy="584775"/>
          </a:xfrm>
          <a:prstGeom prst="rect">
            <a:avLst/>
          </a:prstGeom>
          <a:noFill/>
        </p:spPr>
        <p:txBody>
          <a:bodyPr wrap="square">
            <a:spAutoFit/>
          </a:bodyPr>
          <a:lstStyle/>
          <a:p>
            <a:pPr algn="just"/>
            <a:r>
              <a:rPr lang="fr-FR" sz="1600" dirty="0">
                <a:solidFill>
                  <a:schemeClr val="bg1"/>
                </a:solidFill>
                <a:latin typeface="Calibri" panose="020F0502020204030204" pitchFamily="34" charset="0"/>
                <a:cs typeface="Calibri" panose="020F0502020204030204" pitchFamily="34" charset="0"/>
              </a:rPr>
              <a:t>Enfin, bien gérer son temps, c’est ne pas « </a:t>
            </a:r>
            <a:r>
              <a:rPr lang="fr-FR" sz="1600" b="1" dirty="0">
                <a:solidFill>
                  <a:srgbClr val="FF0000"/>
                </a:solidFill>
                <a:latin typeface="Calibri" panose="020F0502020204030204" pitchFamily="34" charset="0"/>
                <a:cs typeface="Calibri" panose="020F0502020204030204" pitchFamily="34" charset="0"/>
              </a:rPr>
              <a:t>manquer de temps</a:t>
            </a:r>
            <a:r>
              <a:rPr lang="fr-FR" sz="1600" dirty="0">
                <a:solidFill>
                  <a:schemeClr val="bg1"/>
                </a:solidFill>
                <a:latin typeface="Calibri" panose="020F0502020204030204" pitchFamily="34" charset="0"/>
                <a:cs typeface="Calibri" panose="020F0502020204030204" pitchFamily="34" charset="0"/>
              </a:rPr>
              <a:t> » , vouloir toujours « </a:t>
            </a:r>
            <a:r>
              <a:rPr lang="fr-FR" sz="1600" b="1" dirty="0">
                <a:solidFill>
                  <a:srgbClr val="FF0000"/>
                </a:solidFill>
                <a:latin typeface="Calibri" panose="020F0502020204030204" pitchFamily="34" charset="0"/>
                <a:cs typeface="Calibri" panose="020F0502020204030204" pitchFamily="34" charset="0"/>
              </a:rPr>
              <a:t>gagner du temps</a:t>
            </a:r>
            <a:r>
              <a:rPr lang="fr-FR" sz="1600" dirty="0">
                <a:solidFill>
                  <a:schemeClr val="bg1"/>
                </a:solidFill>
                <a:latin typeface="Calibri" panose="020F0502020204030204" pitchFamily="34" charset="0"/>
                <a:cs typeface="Calibri" panose="020F0502020204030204" pitchFamily="34" charset="0"/>
              </a:rPr>
              <a:t> ». Occuper son temps c’est bien définir ses priorités, organiser sa </a:t>
            </a:r>
            <a:r>
              <a:rPr lang="fr-FR" sz="1600" b="1" dirty="0">
                <a:solidFill>
                  <a:srgbClr val="FF0000"/>
                </a:solidFill>
                <a:latin typeface="Calibri" panose="020F0502020204030204" pitchFamily="34" charset="0"/>
                <a:cs typeface="Calibri" panose="020F0502020204030204" pitchFamily="34" charset="0"/>
              </a:rPr>
              <a:t>temporalité</a:t>
            </a:r>
            <a:r>
              <a:rPr lang="fr-FR" sz="1600" dirty="0">
                <a:solidFill>
                  <a:schemeClr val="bg1"/>
                </a:solidFill>
                <a:latin typeface="Calibri" panose="020F0502020204030204" pitchFamily="34" charset="0"/>
                <a:cs typeface="Calibri" panose="020F0502020204030204" pitchFamily="34" charset="0"/>
              </a:rPr>
              <a:t> (son rapport au temps) en utilisant la </a:t>
            </a:r>
            <a:r>
              <a:rPr lang="fr-FR" sz="1600" b="1" dirty="0">
                <a:solidFill>
                  <a:srgbClr val="FF0000"/>
                </a:solidFill>
                <a:latin typeface="Calibri" panose="020F0502020204030204" pitchFamily="34" charset="0"/>
                <a:cs typeface="Calibri" panose="020F0502020204030204" pitchFamily="34" charset="0"/>
              </a:rPr>
              <a:t>lenteur</a:t>
            </a:r>
            <a:r>
              <a:rPr lang="fr-FR" sz="1600" dirty="0">
                <a:solidFill>
                  <a:schemeClr val="bg1"/>
                </a:solidFill>
                <a:latin typeface="Calibri" panose="020F0502020204030204" pitchFamily="34" charset="0"/>
                <a:cs typeface="Calibri" panose="020F0502020204030204" pitchFamily="34" charset="0"/>
              </a:rPr>
              <a:t> pour </a:t>
            </a:r>
            <a:r>
              <a:rPr lang="fr-FR" sz="1600" b="1" dirty="0">
                <a:solidFill>
                  <a:srgbClr val="FF0000"/>
                </a:solidFill>
                <a:latin typeface="Calibri" panose="020F0502020204030204" pitchFamily="34" charset="0"/>
                <a:cs typeface="Calibri" panose="020F0502020204030204" pitchFamily="34" charset="0"/>
              </a:rPr>
              <a:t>prendre son temps</a:t>
            </a:r>
            <a:r>
              <a:rPr lang="fr-FR" sz="1600" dirty="0">
                <a:solidFill>
                  <a:schemeClr val="bg1"/>
                </a:solidFill>
                <a:latin typeface="Calibri" panose="020F0502020204030204" pitchFamily="34" charset="0"/>
                <a:cs typeface="Calibri" panose="020F0502020204030204" pitchFamily="34" charset="0"/>
              </a:rPr>
              <a:t>.</a:t>
            </a:r>
          </a:p>
        </p:txBody>
      </p:sp>
      <p:sp>
        <p:nvSpPr>
          <p:cNvPr id="39" name="ZoneTexte 38">
            <a:extLst>
              <a:ext uri="{FF2B5EF4-FFF2-40B4-BE49-F238E27FC236}">
                <a16:creationId xmlns:a16="http://schemas.microsoft.com/office/drawing/2014/main" id="{AAE1FE57-3F59-2115-685B-69251608F588}"/>
              </a:ext>
            </a:extLst>
          </p:cNvPr>
          <p:cNvSpPr txBox="1"/>
          <p:nvPr/>
        </p:nvSpPr>
        <p:spPr>
          <a:xfrm>
            <a:off x="313620" y="2135088"/>
            <a:ext cx="11564758" cy="338554"/>
          </a:xfrm>
          <a:prstGeom prst="rect">
            <a:avLst/>
          </a:prstGeom>
          <a:noFill/>
        </p:spPr>
        <p:txBody>
          <a:bodyPr wrap="square">
            <a:spAutoFit/>
          </a:bodyPr>
          <a:lstStyle/>
          <a:p>
            <a:pPr algn="just"/>
            <a:r>
              <a:rPr lang="fr-FR" sz="1600" dirty="0">
                <a:solidFill>
                  <a:schemeClr val="bg1"/>
                </a:solidFill>
                <a:latin typeface="Calibri" panose="020F0502020204030204" pitchFamily="34" charset="0"/>
                <a:cs typeface="Calibri" panose="020F0502020204030204" pitchFamily="34" charset="0"/>
              </a:rPr>
              <a:t>A l’échelle de la planète, le temps est organisé, mesuré, et même synchronisé : c’est le </a:t>
            </a:r>
            <a:r>
              <a:rPr lang="fr-FR" sz="1600" b="1" dirty="0">
                <a:solidFill>
                  <a:srgbClr val="FF0000"/>
                </a:solidFill>
                <a:latin typeface="Calibri" panose="020F0502020204030204" pitchFamily="34" charset="0"/>
                <a:cs typeface="Calibri" panose="020F0502020204030204" pitchFamily="34" charset="0"/>
              </a:rPr>
              <a:t>temps universel coordonné (UTC)</a:t>
            </a:r>
            <a:r>
              <a:rPr lang="fr-FR" sz="1600"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3191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500" fill="hold"/>
                                        <p:tgtEl>
                                          <p:spTgt spid="26"/>
                                        </p:tgtEl>
                                        <p:attrNameLst>
                                          <p:attrName>ppt_x</p:attrName>
                                        </p:attrNameLst>
                                      </p:cBhvr>
                                      <p:tavLst>
                                        <p:tav tm="0">
                                          <p:val>
                                            <p:strVal val="#ppt_x"/>
                                          </p:val>
                                        </p:tav>
                                        <p:tav tm="100000">
                                          <p:val>
                                            <p:strVal val="#ppt_x"/>
                                          </p:val>
                                        </p:tav>
                                      </p:tavLst>
                                    </p:anim>
                                    <p:anim calcmode="lin" valueType="num">
                                      <p:cBhvr additive="base">
                                        <p:cTn id="8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additive="base">
                                        <p:cTn id="97" dur="500" fill="hold"/>
                                        <p:tgtEl>
                                          <p:spTgt spid="31"/>
                                        </p:tgtEl>
                                        <p:attrNameLst>
                                          <p:attrName>ppt_x</p:attrName>
                                        </p:attrNameLst>
                                      </p:cBhvr>
                                      <p:tavLst>
                                        <p:tav tm="0">
                                          <p:val>
                                            <p:strVal val="#ppt_x"/>
                                          </p:val>
                                        </p:tav>
                                        <p:tav tm="100000">
                                          <p:val>
                                            <p:strVal val="#ppt_x"/>
                                          </p:val>
                                        </p:tav>
                                      </p:tavLst>
                                    </p:anim>
                                    <p:anim calcmode="lin" valueType="num">
                                      <p:cBhvr additive="base">
                                        <p:cTn id="9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
                                        </p:tgtEl>
                                        <p:attrNameLst>
                                          <p:attrName>style.visibility</p:attrName>
                                        </p:attrNameLst>
                                      </p:cBhvr>
                                      <p:to>
                                        <p:strVal val="visible"/>
                                      </p:to>
                                    </p:set>
                                    <p:anim calcmode="lin" valueType="num">
                                      <p:cBhvr additive="base">
                                        <p:cTn id="103" dur="500" fill="hold"/>
                                        <p:tgtEl>
                                          <p:spTgt spid="2"/>
                                        </p:tgtEl>
                                        <p:attrNameLst>
                                          <p:attrName>ppt_x</p:attrName>
                                        </p:attrNameLst>
                                      </p:cBhvr>
                                      <p:tavLst>
                                        <p:tav tm="0">
                                          <p:val>
                                            <p:strVal val="#ppt_x"/>
                                          </p:val>
                                        </p:tav>
                                        <p:tav tm="100000">
                                          <p:val>
                                            <p:strVal val="#ppt_x"/>
                                          </p:val>
                                        </p:tav>
                                      </p:tavLst>
                                    </p:anim>
                                    <p:anim calcmode="lin" valueType="num">
                                      <p:cBhvr additive="base">
                                        <p:cTn id="10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additive="base">
                                        <p:cTn id="109" dur="500" fill="hold"/>
                                        <p:tgtEl>
                                          <p:spTgt spid="30"/>
                                        </p:tgtEl>
                                        <p:attrNameLst>
                                          <p:attrName>ppt_x</p:attrName>
                                        </p:attrNameLst>
                                      </p:cBhvr>
                                      <p:tavLst>
                                        <p:tav tm="0">
                                          <p:val>
                                            <p:strVal val="#ppt_x"/>
                                          </p:val>
                                        </p:tav>
                                        <p:tav tm="100000">
                                          <p:val>
                                            <p:strVal val="#ppt_x"/>
                                          </p:val>
                                        </p:tav>
                                      </p:tavLst>
                                    </p:anim>
                                    <p:anim calcmode="lin" valueType="num">
                                      <p:cBhvr additive="base">
                                        <p:cTn id="11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2"/>
                                        </p:tgtEl>
                                        <p:attrNameLst>
                                          <p:attrName>style.visibility</p:attrName>
                                        </p:attrNameLst>
                                      </p:cBhvr>
                                      <p:to>
                                        <p:strVal val="visible"/>
                                      </p:to>
                                    </p:set>
                                    <p:anim calcmode="lin" valueType="num">
                                      <p:cBhvr additive="base">
                                        <p:cTn id="115" dur="500" fill="hold"/>
                                        <p:tgtEl>
                                          <p:spTgt spid="32"/>
                                        </p:tgtEl>
                                        <p:attrNameLst>
                                          <p:attrName>ppt_x</p:attrName>
                                        </p:attrNameLst>
                                      </p:cBhvr>
                                      <p:tavLst>
                                        <p:tav tm="0">
                                          <p:val>
                                            <p:strVal val="#ppt_x"/>
                                          </p:val>
                                        </p:tav>
                                        <p:tav tm="100000">
                                          <p:val>
                                            <p:strVal val="#ppt_x"/>
                                          </p:val>
                                        </p:tav>
                                      </p:tavLst>
                                    </p:anim>
                                    <p:anim calcmode="lin" valueType="num">
                                      <p:cBhvr additive="base">
                                        <p:cTn id="1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5" grpId="0"/>
      <p:bldP spid="2" grpId="0"/>
      <p:bldP spid="21" grpId="0"/>
      <p:bldP spid="22" grpId="0"/>
      <p:bldP spid="23" grpId="0"/>
      <p:bldP spid="24" grpId="0"/>
      <p:bldP spid="25" grpId="0"/>
      <p:bldP spid="26" grpId="0"/>
      <p:bldP spid="27" grpId="0"/>
      <p:bldP spid="28" grpId="0"/>
      <p:bldP spid="29" grpId="0"/>
      <p:bldP spid="30" grpId="0"/>
      <p:bldP spid="31" grpId="0"/>
      <p:bldP spid="32" grpId="0"/>
      <p:bldP spid="39"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au 8">
            <a:extLst>
              <a:ext uri="{FF2B5EF4-FFF2-40B4-BE49-F238E27FC236}">
                <a16:creationId xmlns:a16="http://schemas.microsoft.com/office/drawing/2014/main" id="{9C4DFB21-667D-07F7-5218-8E2AC48860C8}"/>
              </a:ext>
            </a:extLst>
          </p:cNvPr>
          <p:cNvGraphicFramePr>
            <a:graphicFrameLocks noGrp="1"/>
          </p:cNvGraphicFramePr>
          <p:nvPr>
            <p:extLst>
              <p:ext uri="{D42A27DB-BD31-4B8C-83A1-F6EECF244321}">
                <p14:modId xmlns:p14="http://schemas.microsoft.com/office/powerpoint/2010/main" val="1042518658"/>
              </p:ext>
            </p:extLst>
          </p:nvPr>
        </p:nvGraphicFramePr>
        <p:xfrm>
          <a:off x="186931" y="725793"/>
          <a:ext cx="10756057" cy="4145280"/>
        </p:xfrm>
        <a:graphic>
          <a:graphicData uri="http://schemas.openxmlformats.org/drawingml/2006/table">
            <a:tbl>
              <a:tblPr firstRow="1" bandRow="1">
                <a:tableStyleId>{5940675A-B579-460E-94D1-54222C63F5DA}</a:tableStyleId>
              </a:tblPr>
              <a:tblGrid>
                <a:gridCol w="2969005">
                  <a:extLst>
                    <a:ext uri="{9D8B030D-6E8A-4147-A177-3AD203B41FA5}">
                      <a16:colId xmlns:a16="http://schemas.microsoft.com/office/drawing/2014/main" val="4180027941"/>
                    </a:ext>
                  </a:extLst>
                </a:gridCol>
                <a:gridCol w="5366472">
                  <a:extLst>
                    <a:ext uri="{9D8B030D-6E8A-4147-A177-3AD203B41FA5}">
                      <a16:colId xmlns:a16="http://schemas.microsoft.com/office/drawing/2014/main" val="582215217"/>
                    </a:ext>
                  </a:extLst>
                </a:gridCol>
                <a:gridCol w="1222409">
                  <a:extLst>
                    <a:ext uri="{9D8B030D-6E8A-4147-A177-3AD203B41FA5}">
                      <a16:colId xmlns:a16="http://schemas.microsoft.com/office/drawing/2014/main" val="4098226980"/>
                    </a:ext>
                  </a:extLst>
                </a:gridCol>
                <a:gridCol w="1198171">
                  <a:extLst>
                    <a:ext uri="{9D8B030D-6E8A-4147-A177-3AD203B41FA5}">
                      <a16:colId xmlns:a16="http://schemas.microsoft.com/office/drawing/2014/main" val="4019817635"/>
                    </a:ext>
                  </a:extLst>
                </a:gridCol>
              </a:tblGrid>
              <a:tr h="370840">
                <a:tc>
                  <a:txBody>
                    <a:bodyPr/>
                    <a:lstStyle/>
                    <a:p>
                      <a:pPr algn="r"/>
                      <a:r>
                        <a:rPr lang="fr-FR" sz="1400" b="1" dirty="0">
                          <a:solidFill>
                            <a:srgbClr val="FF0000"/>
                          </a:solidFill>
                          <a:latin typeface="Calibri" panose="020F0502020204030204" pitchFamily="34" charset="0"/>
                          <a:cs typeface="Calibri" panose="020F0502020204030204" pitchFamily="34" charset="0"/>
                        </a:rPr>
                        <a:t>Expressions avec </a:t>
                      </a:r>
                      <a:r>
                        <a:rPr lang="fr-FR" sz="1600" b="1" dirty="0">
                          <a:solidFill>
                            <a:srgbClr val="FF0000"/>
                          </a:solidFill>
                          <a:latin typeface="Calibri" panose="020F0502020204030204" pitchFamily="34" charset="0"/>
                          <a:cs typeface="Calibri" panose="020F0502020204030204" pitchFamily="34" charset="0"/>
                        </a:rPr>
                        <a:t>« TEMPS »</a:t>
                      </a:r>
                    </a:p>
                  </a:txBody>
                  <a:tcPr anchor="ctr">
                    <a:solidFill>
                      <a:srgbClr val="FFC000"/>
                    </a:solidFill>
                  </a:tcPr>
                </a:tc>
                <a:tc>
                  <a:txBody>
                    <a:bodyPr/>
                    <a:lstStyle/>
                    <a:p>
                      <a:r>
                        <a:rPr lang="fr-FR" sz="1400" b="1" dirty="0">
                          <a:latin typeface="Calibri" panose="020F0502020204030204" pitchFamily="34" charset="0"/>
                          <a:cs typeface="Calibri" panose="020F0502020204030204" pitchFamily="34" charset="0"/>
                        </a:rPr>
                        <a:t>Définition(s)</a:t>
                      </a:r>
                      <a:r>
                        <a:rPr lang="fr-FR" sz="1400" dirty="0">
                          <a:latin typeface="Calibri" panose="020F0502020204030204" pitchFamily="34" charset="0"/>
                          <a:cs typeface="Calibri" panose="020F0502020204030204" pitchFamily="34" charset="0"/>
                        </a:rPr>
                        <a:t> – </a:t>
                      </a:r>
                      <a:r>
                        <a:rPr lang="fr-FR" sz="1400" i="1" dirty="0">
                          <a:latin typeface="Calibri" panose="020F0502020204030204" pitchFamily="34" charset="0"/>
                          <a:cs typeface="Calibri" panose="020F0502020204030204" pitchFamily="34" charset="0"/>
                        </a:rPr>
                        <a:t>termes monosémiques ou polysémiques</a:t>
                      </a:r>
                    </a:p>
                  </a:txBody>
                  <a:tcPr anchor="ctr"/>
                </a:tc>
                <a:tc>
                  <a:txBody>
                    <a:bodyPr/>
                    <a:lstStyle/>
                    <a:p>
                      <a:pPr algn="ctr"/>
                      <a:r>
                        <a:rPr lang="fr-FR" sz="1300" b="1" dirty="0">
                          <a:latin typeface="Calibri" panose="020F0502020204030204" pitchFamily="34" charset="0"/>
                          <a:cs typeface="Calibri" panose="020F0502020204030204" pitchFamily="34" charset="0"/>
                        </a:rPr>
                        <a:t>Sens premier</a:t>
                      </a:r>
                    </a:p>
                    <a:p>
                      <a:pPr algn="ctr"/>
                      <a:r>
                        <a:rPr lang="fr-FR" sz="1300" b="1" dirty="0">
                          <a:latin typeface="Calibri" panose="020F0502020204030204" pitchFamily="34" charset="0"/>
                          <a:cs typeface="Calibri" panose="020F0502020204030204" pitchFamily="34" charset="0"/>
                        </a:rPr>
                        <a:t>(PROPRE)</a:t>
                      </a:r>
                    </a:p>
                  </a:txBody>
                  <a:tcPr anchor="ctr"/>
                </a:tc>
                <a:tc>
                  <a:txBody>
                    <a:bodyPr/>
                    <a:lstStyle/>
                    <a:p>
                      <a:pPr algn="ctr"/>
                      <a:r>
                        <a:rPr lang="fr-FR" sz="1300" b="1" dirty="0">
                          <a:latin typeface="Calibri" panose="020F0502020204030204" pitchFamily="34" charset="0"/>
                          <a:cs typeface="Calibri" panose="020F0502020204030204" pitchFamily="34" charset="0"/>
                        </a:rPr>
                        <a:t>Sens second</a:t>
                      </a:r>
                    </a:p>
                    <a:p>
                      <a:pPr algn="ctr"/>
                      <a:r>
                        <a:rPr lang="fr-FR" sz="1300" b="1" dirty="0">
                          <a:latin typeface="Calibri" panose="020F0502020204030204" pitchFamily="34" charset="0"/>
                          <a:cs typeface="Calibri" panose="020F0502020204030204" pitchFamily="34" charset="0"/>
                        </a:rPr>
                        <a:t>(FIGURÉ)</a:t>
                      </a:r>
                    </a:p>
                  </a:txBody>
                  <a:tcPr anchor="ctr"/>
                </a:tc>
                <a:extLst>
                  <a:ext uri="{0D108BD9-81ED-4DB2-BD59-A6C34878D82A}">
                    <a16:rowId xmlns:a16="http://schemas.microsoft.com/office/drawing/2014/main" val="2336260929"/>
                  </a:ext>
                </a:extLst>
              </a:tr>
              <a:tr h="192059">
                <a:tc>
                  <a:txBody>
                    <a:bodyPr/>
                    <a:lstStyle/>
                    <a:p>
                      <a:r>
                        <a:rPr lang="fr-FR" sz="1500" dirty="0">
                          <a:latin typeface="Calibri" panose="020F0502020204030204" pitchFamily="34" charset="0"/>
                          <a:cs typeface="Calibri" panose="020F0502020204030204" pitchFamily="34" charset="0"/>
                        </a:rPr>
                        <a:t>Prendre son temps</a:t>
                      </a:r>
                    </a:p>
                  </a:txBody>
                  <a:tcPr anchor="ctr"/>
                </a:tc>
                <a:tc>
                  <a:txBody>
                    <a:bodyPr/>
                    <a:lstStyle/>
                    <a:p>
                      <a:endParaRPr lang="fr-FR" dirty="0">
                        <a:latin typeface="Calibri" panose="020F0502020204030204" pitchFamily="34" charset="0"/>
                        <a:cs typeface="Calibri" panose="020F0502020204030204" pitchFamily="34" charset="0"/>
                      </a:endParaRPr>
                    </a:p>
                  </a:txBody>
                  <a:tcPr anchor="ctr"/>
                </a:tc>
                <a:tc>
                  <a:txBody>
                    <a:bodyPr/>
                    <a:lstStyle/>
                    <a:p>
                      <a:pPr algn="ctr"/>
                      <a:endParaRPr lang="fr-FR" b="1" dirty="0">
                        <a:latin typeface="Calibri" panose="020F0502020204030204" pitchFamily="34" charset="0"/>
                        <a:cs typeface="Calibri" panose="020F0502020204030204" pitchFamily="34" charset="0"/>
                      </a:endParaRPr>
                    </a:p>
                  </a:txBody>
                  <a:tcPr anchor="ctr"/>
                </a:tc>
                <a:tc>
                  <a:txBody>
                    <a:bodyPr/>
                    <a:lstStyle/>
                    <a:p>
                      <a:pPr algn="ctr"/>
                      <a:r>
                        <a:rPr lang="fr-FR" b="1" dirty="0">
                          <a:latin typeface="Calibri" panose="020F0502020204030204" pitchFamily="34" charset="0"/>
                          <a:cs typeface="Calibri" panose="020F0502020204030204" pitchFamily="34" charset="0"/>
                        </a:rPr>
                        <a:t>X</a:t>
                      </a:r>
                    </a:p>
                  </a:txBody>
                  <a:tcPr anchor="ctr"/>
                </a:tc>
                <a:extLst>
                  <a:ext uri="{0D108BD9-81ED-4DB2-BD59-A6C34878D82A}">
                    <a16:rowId xmlns:a16="http://schemas.microsoft.com/office/drawing/2014/main" val="1279482570"/>
                  </a:ext>
                </a:extLst>
              </a:tr>
              <a:tr h="192059">
                <a:tc>
                  <a:txBody>
                    <a:bodyPr/>
                    <a:lstStyle/>
                    <a:p>
                      <a:r>
                        <a:rPr lang="fr-FR" sz="1500" dirty="0">
                          <a:latin typeface="Calibri" panose="020F0502020204030204" pitchFamily="34" charset="0"/>
                          <a:cs typeface="Calibri" panose="020F0502020204030204" pitchFamily="34" charset="0"/>
                        </a:rPr>
                        <a:t>Perdre son temps</a:t>
                      </a:r>
                    </a:p>
                  </a:txBody>
                  <a:tcPr anchor="ctr"/>
                </a:tc>
                <a:tc>
                  <a:txBody>
                    <a:bodyPr/>
                    <a:lstStyle/>
                    <a:p>
                      <a:endParaRPr lang="fr-FR" dirty="0">
                        <a:latin typeface="Calibri" panose="020F0502020204030204" pitchFamily="34" charset="0"/>
                        <a:cs typeface="Calibri" panose="020F0502020204030204" pitchFamily="34" charset="0"/>
                      </a:endParaRPr>
                    </a:p>
                  </a:txBody>
                  <a:tcPr anchor="ctr"/>
                </a:tc>
                <a:tc>
                  <a:txBody>
                    <a:bodyPr/>
                    <a:lstStyle/>
                    <a:p>
                      <a:pPr algn="ctr"/>
                      <a:endParaRPr lang="fr-FR" b="1" dirty="0">
                        <a:latin typeface="Calibri" panose="020F0502020204030204" pitchFamily="34" charset="0"/>
                        <a:cs typeface="Calibri" panose="020F0502020204030204" pitchFamily="34" charset="0"/>
                      </a:endParaRPr>
                    </a:p>
                  </a:txBody>
                  <a:tcPr anchor="ctr"/>
                </a:tc>
                <a:tc>
                  <a:txBody>
                    <a:bodyPr/>
                    <a:lstStyle/>
                    <a:p>
                      <a:pPr algn="ctr"/>
                      <a:r>
                        <a:rPr lang="fr-FR" b="1" dirty="0">
                          <a:latin typeface="Calibri" panose="020F0502020204030204" pitchFamily="34" charset="0"/>
                          <a:cs typeface="Calibri" panose="020F0502020204030204" pitchFamily="34" charset="0"/>
                        </a:rPr>
                        <a:t>X</a:t>
                      </a:r>
                    </a:p>
                  </a:txBody>
                  <a:tcPr anchor="ctr"/>
                </a:tc>
                <a:extLst>
                  <a:ext uri="{0D108BD9-81ED-4DB2-BD59-A6C34878D82A}">
                    <a16:rowId xmlns:a16="http://schemas.microsoft.com/office/drawing/2014/main" val="1786423414"/>
                  </a:ext>
                </a:extLst>
              </a:tr>
              <a:tr h="192059">
                <a:tc>
                  <a:txBody>
                    <a:bodyPr/>
                    <a:lstStyle/>
                    <a:p>
                      <a:r>
                        <a:rPr lang="fr-FR" sz="1500" dirty="0">
                          <a:latin typeface="Calibri" panose="020F0502020204030204" pitchFamily="34" charset="0"/>
                          <a:cs typeface="Calibri" panose="020F0502020204030204" pitchFamily="34" charset="0"/>
                        </a:rPr>
                        <a:t>Gagner du temps</a:t>
                      </a:r>
                    </a:p>
                  </a:txBody>
                  <a:tcPr anchor="ctr"/>
                </a:tc>
                <a:tc>
                  <a:txBody>
                    <a:bodyPr/>
                    <a:lstStyle/>
                    <a:p>
                      <a:endParaRPr lang="fr-FR" dirty="0">
                        <a:latin typeface="Calibri" panose="020F0502020204030204" pitchFamily="34" charset="0"/>
                        <a:cs typeface="Calibri" panose="020F0502020204030204" pitchFamily="34" charset="0"/>
                      </a:endParaRPr>
                    </a:p>
                  </a:txBody>
                  <a:tcPr anchor="ctr"/>
                </a:tc>
                <a:tc>
                  <a:txBody>
                    <a:bodyPr/>
                    <a:lstStyle/>
                    <a:p>
                      <a:pPr algn="ctr"/>
                      <a:endParaRPr lang="fr-FR" b="1" dirty="0">
                        <a:latin typeface="Calibri" panose="020F0502020204030204" pitchFamily="34" charset="0"/>
                        <a:cs typeface="Calibri" panose="020F0502020204030204" pitchFamily="34" charset="0"/>
                      </a:endParaRPr>
                    </a:p>
                  </a:txBody>
                  <a:tcPr anchor="ctr"/>
                </a:tc>
                <a:tc>
                  <a:txBody>
                    <a:bodyPr/>
                    <a:lstStyle/>
                    <a:p>
                      <a:pPr algn="ctr"/>
                      <a:r>
                        <a:rPr lang="fr-FR" b="1" dirty="0">
                          <a:latin typeface="Calibri" panose="020F0502020204030204" pitchFamily="34" charset="0"/>
                          <a:cs typeface="Calibri" panose="020F0502020204030204" pitchFamily="34" charset="0"/>
                        </a:rPr>
                        <a:t>X</a:t>
                      </a:r>
                    </a:p>
                  </a:txBody>
                  <a:tcPr anchor="ctr"/>
                </a:tc>
                <a:extLst>
                  <a:ext uri="{0D108BD9-81ED-4DB2-BD59-A6C34878D82A}">
                    <a16:rowId xmlns:a16="http://schemas.microsoft.com/office/drawing/2014/main" val="3488572896"/>
                  </a:ext>
                </a:extLst>
              </a:tr>
              <a:tr h="192059">
                <a:tc>
                  <a:txBody>
                    <a:bodyPr/>
                    <a:lstStyle/>
                    <a:p>
                      <a:r>
                        <a:rPr lang="fr-FR" sz="1500" dirty="0">
                          <a:latin typeface="Calibri" panose="020F0502020204030204" pitchFamily="34" charset="0"/>
                          <a:cs typeface="Calibri" panose="020F0502020204030204" pitchFamily="34" charset="0"/>
                        </a:rPr>
                        <a:t>Le temps, c’est de l’argent</a:t>
                      </a:r>
                    </a:p>
                  </a:txBody>
                  <a:tcPr anchor="ctr"/>
                </a:tc>
                <a:tc>
                  <a:txBody>
                    <a:bodyPr/>
                    <a:lstStyle/>
                    <a:p>
                      <a:endParaRPr lang="fr-FR" dirty="0">
                        <a:latin typeface="Calibri" panose="020F0502020204030204" pitchFamily="34" charset="0"/>
                        <a:cs typeface="Calibri" panose="020F0502020204030204" pitchFamily="34" charset="0"/>
                      </a:endParaRPr>
                    </a:p>
                  </a:txBody>
                  <a:tcPr anchor="ctr"/>
                </a:tc>
                <a:tc>
                  <a:txBody>
                    <a:bodyPr/>
                    <a:lstStyle/>
                    <a:p>
                      <a:pPr algn="ctr"/>
                      <a:r>
                        <a:rPr lang="fr-FR" b="1" dirty="0">
                          <a:latin typeface="Calibri" panose="020F0502020204030204" pitchFamily="34" charset="0"/>
                          <a:cs typeface="Calibri" panose="020F0502020204030204" pitchFamily="34" charset="0"/>
                        </a:rPr>
                        <a:t>X</a:t>
                      </a:r>
                    </a:p>
                  </a:txBody>
                  <a:tcPr anchor="ctr"/>
                </a:tc>
                <a:tc>
                  <a:txBody>
                    <a:bodyPr/>
                    <a:lstStyle/>
                    <a:p>
                      <a:pPr algn="ctr"/>
                      <a:r>
                        <a:rPr lang="fr-FR" b="1" dirty="0">
                          <a:latin typeface="Calibri" panose="020F0502020204030204" pitchFamily="34" charset="0"/>
                          <a:cs typeface="Calibri" panose="020F0502020204030204" pitchFamily="34" charset="0"/>
                        </a:rPr>
                        <a:t>X</a:t>
                      </a:r>
                    </a:p>
                  </a:txBody>
                  <a:tcPr anchor="ctr"/>
                </a:tc>
                <a:extLst>
                  <a:ext uri="{0D108BD9-81ED-4DB2-BD59-A6C34878D82A}">
                    <a16:rowId xmlns:a16="http://schemas.microsoft.com/office/drawing/2014/main" val="2510063322"/>
                  </a:ext>
                </a:extLst>
              </a:tr>
              <a:tr h="192059">
                <a:tc>
                  <a:txBody>
                    <a:bodyPr/>
                    <a:lstStyle/>
                    <a:p>
                      <a:r>
                        <a:rPr lang="fr-FR" sz="1500" dirty="0">
                          <a:latin typeface="Calibri" panose="020F0502020204030204" pitchFamily="34" charset="0"/>
                          <a:cs typeface="Calibri" panose="020F0502020204030204" pitchFamily="34" charset="0"/>
                        </a:rPr>
                        <a:t>Avoir du temps à perdre</a:t>
                      </a:r>
                    </a:p>
                  </a:txBody>
                  <a:tcPr anchor="ctr"/>
                </a:tc>
                <a:tc>
                  <a:txBody>
                    <a:bodyPr/>
                    <a:lstStyle/>
                    <a:p>
                      <a:endParaRPr lang="fr-FR" dirty="0">
                        <a:latin typeface="Calibri" panose="020F0502020204030204" pitchFamily="34" charset="0"/>
                        <a:cs typeface="Calibri" panose="020F0502020204030204" pitchFamily="34" charset="0"/>
                      </a:endParaRPr>
                    </a:p>
                  </a:txBody>
                  <a:tcPr anchor="ctr"/>
                </a:tc>
                <a:tc>
                  <a:txBody>
                    <a:bodyPr/>
                    <a:lstStyle/>
                    <a:p>
                      <a:pPr algn="ctr"/>
                      <a:endParaRPr lang="fr-FR" b="1" dirty="0">
                        <a:latin typeface="Calibri" panose="020F0502020204030204" pitchFamily="34" charset="0"/>
                        <a:cs typeface="Calibri" panose="020F0502020204030204" pitchFamily="34" charset="0"/>
                      </a:endParaRPr>
                    </a:p>
                  </a:txBody>
                  <a:tcPr anchor="ctr"/>
                </a:tc>
                <a:tc>
                  <a:txBody>
                    <a:bodyPr/>
                    <a:lstStyle/>
                    <a:p>
                      <a:pPr algn="ctr"/>
                      <a:r>
                        <a:rPr lang="fr-FR" b="1" dirty="0">
                          <a:latin typeface="Calibri" panose="020F0502020204030204" pitchFamily="34" charset="0"/>
                          <a:cs typeface="Calibri" panose="020F0502020204030204" pitchFamily="34" charset="0"/>
                        </a:rPr>
                        <a:t>X</a:t>
                      </a:r>
                    </a:p>
                  </a:txBody>
                  <a:tcPr anchor="ctr"/>
                </a:tc>
                <a:extLst>
                  <a:ext uri="{0D108BD9-81ED-4DB2-BD59-A6C34878D82A}">
                    <a16:rowId xmlns:a16="http://schemas.microsoft.com/office/drawing/2014/main" val="3116735642"/>
                  </a:ext>
                </a:extLst>
              </a:tr>
              <a:tr h="192059">
                <a:tc>
                  <a:txBody>
                    <a:bodyPr/>
                    <a:lstStyle/>
                    <a:p>
                      <a:r>
                        <a:rPr lang="fr-FR" sz="1500" dirty="0">
                          <a:latin typeface="Calibri" panose="020F0502020204030204" pitchFamily="34" charset="0"/>
                          <a:cs typeface="Calibri" panose="020F0502020204030204" pitchFamily="34" charset="0"/>
                        </a:rPr>
                        <a:t>Faire passer le temps</a:t>
                      </a:r>
                    </a:p>
                  </a:txBody>
                  <a:tcPr anchor="ctr"/>
                </a:tc>
                <a:tc>
                  <a:txBody>
                    <a:bodyPr/>
                    <a:lstStyle/>
                    <a:p>
                      <a:endParaRPr lang="fr-FR" dirty="0">
                        <a:latin typeface="Calibri" panose="020F0502020204030204" pitchFamily="34" charset="0"/>
                        <a:cs typeface="Calibri" panose="020F0502020204030204" pitchFamily="34" charset="0"/>
                      </a:endParaRPr>
                    </a:p>
                  </a:txBody>
                  <a:tcPr anchor="ctr"/>
                </a:tc>
                <a:tc>
                  <a:txBody>
                    <a:bodyPr/>
                    <a:lstStyle/>
                    <a:p>
                      <a:pPr algn="ctr"/>
                      <a:r>
                        <a:rPr lang="fr-FR" b="1" dirty="0">
                          <a:latin typeface="Calibri" panose="020F0502020204030204" pitchFamily="34" charset="0"/>
                          <a:cs typeface="Calibri" panose="020F0502020204030204" pitchFamily="34" charset="0"/>
                        </a:rPr>
                        <a:t>X</a:t>
                      </a:r>
                    </a:p>
                  </a:txBody>
                  <a:tcPr anchor="ctr"/>
                </a:tc>
                <a:tc>
                  <a:txBody>
                    <a:bodyPr/>
                    <a:lstStyle/>
                    <a:p>
                      <a:pPr algn="ctr"/>
                      <a:r>
                        <a:rPr lang="fr-FR" b="1" dirty="0">
                          <a:latin typeface="Calibri" panose="020F0502020204030204" pitchFamily="34" charset="0"/>
                          <a:cs typeface="Calibri" panose="020F0502020204030204" pitchFamily="34" charset="0"/>
                        </a:rPr>
                        <a:t>X</a:t>
                      </a:r>
                    </a:p>
                  </a:txBody>
                  <a:tcPr anchor="ctr"/>
                </a:tc>
                <a:extLst>
                  <a:ext uri="{0D108BD9-81ED-4DB2-BD59-A6C34878D82A}">
                    <a16:rowId xmlns:a16="http://schemas.microsoft.com/office/drawing/2014/main" val="4011686528"/>
                  </a:ext>
                </a:extLst>
              </a:tr>
              <a:tr h="192059">
                <a:tc>
                  <a:txBody>
                    <a:bodyPr/>
                    <a:lstStyle/>
                    <a:p>
                      <a:r>
                        <a:rPr lang="fr-FR" sz="1500" dirty="0">
                          <a:latin typeface="Calibri" panose="020F0502020204030204" pitchFamily="34" charset="0"/>
                          <a:cs typeface="Calibri" panose="020F0502020204030204" pitchFamily="34" charset="0"/>
                        </a:rPr>
                        <a:t>Remonter le temps</a:t>
                      </a:r>
                    </a:p>
                  </a:txBody>
                  <a:tcPr anchor="ctr"/>
                </a:tc>
                <a:tc>
                  <a:txBody>
                    <a:bodyPr/>
                    <a:lstStyle/>
                    <a:p>
                      <a:endParaRPr lang="fr-FR" dirty="0">
                        <a:latin typeface="Calibri" panose="020F0502020204030204" pitchFamily="34" charset="0"/>
                        <a:cs typeface="Calibri" panose="020F0502020204030204" pitchFamily="34" charset="0"/>
                      </a:endParaRPr>
                    </a:p>
                  </a:txBody>
                  <a:tcPr anchor="ctr"/>
                </a:tc>
                <a:tc>
                  <a:txBody>
                    <a:bodyPr/>
                    <a:lstStyle/>
                    <a:p>
                      <a:pPr algn="ctr"/>
                      <a:endParaRPr lang="fr-FR" b="1" dirty="0">
                        <a:latin typeface="Calibri" panose="020F0502020204030204" pitchFamily="34" charset="0"/>
                        <a:cs typeface="Calibri" panose="020F0502020204030204" pitchFamily="34" charset="0"/>
                      </a:endParaRPr>
                    </a:p>
                  </a:txBody>
                  <a:tcPr anchor="ctr"/>
                </a:tc>
                <a:tc>
                  <a:txBody>
                    <a:bodyPr/>
                    <a:lstStyle/>
                    <a:p>
                      <a:pPr algn="ctr"/>
                      <a:r>
                        <a:rPr lang="fr-FR" b="1" dirty="0">
                          <a:latin typeface="Calibri" panose="020F0502020204030204" pitchFamily="34" charset="0"/>
                          <a:cs typeface="Calibri" panose="020F0502020204030204" pitchFamily="34" charset="0"/>
                        </a:rPr>
                        <a:t>X</a:t>
                      </a:r>
                    </a:p>
                  </a:txBody>
                  <a:tcPr anchor="ctr"/>
                </a:tc>
                <a:extLst>
                  <a:ext uri="{0D108BD9-81ED-4DB2-BD59-A6C34878D82A}">
                    <a16:rowId xmlns:a16="http://schemas.microsoft.com/office/drawing/2014/main" val="888383769"/>
                  </a:ext>
                </a:extLst>
              </a:tr>
              <a:tr h="363197">
                <a:tc>
                  <a:txBody>
                    <a:bodyPr/>
                    <a:lstStyle/>
                    <a:p>
                      <a:r>
                        <a:rPr lang="fr-FR" sz="1500" dirty="0">
                          <a:latin typeface="Calibri" panose="020F0502020204030204" pitchFamily="34" charset="0"/>
                          <a:cs typeface="Calibri" panose="020F0502020204030204" pitchFamily="34" charset="0"/>
                        </a:rPr>
                        <a:t>Avoir le temps contre soi</a:t>
                      </a:r>
                    </a:p>
                  </a:txBody>
                  <a:tcPr anchor="ctr"/>
                </a:tc>
                <a:tc>
                  <a:txBody>
                    <a:bodyPr/>
                    <a:lstStyle/>
                    <a:p>
                      <a:endParaRPr lang="fr-FR" dirty="0">
                        <a:latin typeface="Calibri" panose="020F0502020204030204" pitchFamily="34" charset="0"/>
                        <a:cs typeface="Calibri" panose="020F0502020204030204" pitchFamily="34" charset="0"/>
                      </a:endParaRPr>
                    </a:p>
                  </a:txBody>
                  <a:tcPr anchor="ctr"/>
                </a:tc>
                <a:tc>
                  <a:txBody>
                    <a:bodyPr/>
                    <a:lstStyle/>
                    <a:p>
                      <a:pPr algn="ctr"/>
                      <a:endParaRPr lang="fr-FR" b="1" dirty="0">
                        <a:latin typeface="Calibri" panose="020F0502020204030204" pitchFamily="34" charset="0"/>
                        <a:cs typeface="Calibri" panose="020F0502020204030204" pitchFamily="34" charset="0"/>
                      </a:endParaRPr>
                    </a:p>
                  </a:txBody>
                  <a:tcPr anchor="ctr"/>
                </a:tc>
                <a:tc>
                  <a:txBody>
                    <a:bodyPr/>
                    <a:lstStyle/>
                    <a:p>
                      <a:pPr algn="ctr"/>
                      <a:r>
                        <a:rPr lang="fr-FR" b="1" dirty="0">
                          <a:latin typeface="Calibri" panose="020F0502020204030204" pitchFamily="34" charset="0"/>
                          <a:cs typeface="Calibri" panose="020F0502020204030204" pitchFamily="34" charset="0"/>
                        </a:rPr>
                        <a:t>X</a:t>
                      </a:r>
                    </a:p>
                  </a:txBody>
                  <a:tcPr anchor="ctr"/>
                </a:tc>
                <a:extLst>
                  <a:ext uri="{0D108BD9-81ED-4DB2-BD59-A6C34878D82A}">
                    <a16:rowId xmlns:a16="http://schemas.microsoft.com/office/drawing/2014/main" val="748721716"/>
                  </a:ext>
                </a:extLst>
              </a:tr>
              <a:tr h="192059">
                <a:tc>
                  <a:txBody>
                    <a:bodyPr/>
                    <a:lstStyle/>
                    <a:p>
                      <a:r>
                        <a:rPr lang="fr-FR" sz="1500" dirty="0">
                          <a:latin typeface="Calibri" panose="020F0502020204030204" pitchFamily="34" charset="0"/>
                          <a:cs typeface="Calibri" panose="020F0502020204030204" pitchFamily="34" charset="0"/>
                        </a:rPr>
                        <a:t>Il était temps !</a:t>
                      </a:r>
                    </a:p>
                  </a:txBody>
                  <a:tcPr anchor="ctr"/>
                </a:tc>
                <a:tc>
                  <a:txBody>
                    <a:bodyPr/>
                    <a:lstStyle/>
                    <a:p>
                      <a:endParaRPr lang="fr-FR" dirty="0">
                        <a:latin typeface="Calibri" panose="020F0502020204030204" pitchFamily="34" charset="0"/>
                        <a:cs typeface="Calibri" panose="020F0502020204030204" pitchFamily="34" charset="0"/>
                      </a:endParaRPr>
                    </a:p>
                  </a:txBody>
                  <a:tcPr anchor="ctr"/>
                </a:tc>
                <a:tc>
                  <a:txBody>
                    <a:bodyPr/>
                    <a:lstStyle/>
                    <a:p>
                      <a:pPr algn="ctr"/>
                      <a:endParaRPr lang="fr-FR" b="1" dirty="0">
                        <a:latin typeface="Calibri" panose="020F0502020204030204" pitchFamily="34" charset="0"/>
                        <a:cs typeface="Calibri" panose="020F0502020204030204" pitchFamily="34" charset="0"/>
                      </a:endParaRPr>
                    </a:p>
                  </a:txBody>
                  <a:tcPr anchor="ctr"/>
                </a:tc>
                <a:tc>
                  <a:txBody>
                    <a:bodyPr/>
                    <a:lstStyle/>
                    <a:p>
                      <a:pPr algn="ctr"/>
                      <a:r>
                        <a:rPr lang="fr-FR" b="1" dirty="0">
                          <a:latin typeface="Calibri" panose="020F0502020204030204" pitchFamily="34" charset="0"/>
                          <a:cs typeface="Calibri" panose="020F0502020204030204" pitchFamily="34" charset="0"/>
                        </a:rPr>
                        <a:t>X</a:t>
                      </a:r>
                    </a:p>
                  </a:txBody>
                  <a:tcPr anchor="ctr"/>
                </a:tc>
                <a:extLst>
                  <a:ext uri="{0D108BD9-81ED-4DB2-BD59-A6C34878D82A}">
                    <a16:rowId xmlns:a16="http://schemas.microsoft.com/office/drawing/2014/main" val="2416204777"/>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500" dirty="0">
                          <a:latin typeface="Calibri" panose="020F0502020204030204" pitchFamily="34" charset="0"/>
                          <a:cs typeface="Calibri" panose="020F0502020204030204" pitchFamily="34" charset="0"/>
                        </a:rPr>
                        <a:t>Le temps file</a:t>
                      </a:r>
                    </a:p>
                  </a:txBody>
                  <a:tcPr anchor="ctr"/>
                </a:tc>
                <a:tc>
                  <a:txBody>
                    <a:bodyPr/>
                    <a:lstStyle/>
                    <a:p>
                      <a:endParaRPr lang="fr-FR" dirty="0">
                        <a:latin typeface="Calibri" panose="020F0502020204030204" pitchFamily="34" charset="0"/>
                        <a:cs typeface="Calibri" panose="020F0502020204030204" pitchFamily="34" charset="0"/>
                      </a:endParaRPr>
                    </a:p>
                  </a:txBody>
                  <a:tcPr anchor="ctr"/>
                </a:tc>
                <a:tc>
                  <a:txBody>
                    <a:bodyPr/>
                    <a:lstStyle/>
                    <a:p>
                      <a:pPr algn="ctr"/>
                      <a:endParaRPr lang="fr-FR" b="1" dirty="0">
                        <a:latin typeface="Calibri" panose="020F0502020204030204" pitchFamily="34" charset="0"/>
                        <a:cs typeface="Calibri" panose="020F0502020204030204" pitchFamily="34" charset="0"/>
                      </a:endParaRPr>
                    </a:p>
                  </a:txBody>
                  <a:tcPr anchor="ctr"/>
                </a:tc>
                <a:tc>
                  <a:txBody>
                    <a:bodyPr/>
                    <a:lstStyle/>
                    <a:p>
                      <a:pPr algn="ctr"/>
                      <a:r>
                        <a:rPr lang="fr-FR" b="1" dirty="0">
                          <a:latin typeface="Calibri" panose="020F0502020204030204" pitchFamily="34" charset="0"/>
                          <a:cs typeface="Calibri" panose="020F0502020204030204" pitchFamily="34" charset="0"/>
                        </a:rPr>
                        <a:t>X</a:t>
                      </a:r>
                    </a:p>
                  </a:txBody>
                  <a:tcPr anchor="ctr"/>
                </a:tc>
                <a:extLst>
                  <a:ext uri="{0D108BD9-81ED-4DB2-BD59-A6C34878D82A}">
                    <a16:rowId xmlns:a16="http://schemas.microsoft.com/office/drawing/2014/main" val="3389051942"/>
                  </a:ext>
                </a:extLst>
              </a:tr>
            </a:tbl>
          </a:graphicData>
        </a:graphic>
      </p:graphicFrame>
      <p:sp>
        <p:nvSpPr>
          <p:cNvPr id="9" name="ZoneTexte 8">
            <a:extLst>
              <a:ext uri="{FF2B5EF4-FFF2-40B4-BE49-F238E27FC236}">
                <a16:creationId xmlns:a16="http://schemas.microsoft.com/office/drawing/2014/main" id="{9B351198-A192-D1DC-80DE-43C4B028788D}"/>
              </a:ext>
            </a:extLst>
          </p:cNvPr>
          <p:cNvSpPr txBox="1"/>
          <p:nvPr/>
        </p:nvSpPr>
        <p:spPr>
          <a:xfrm>
            <a:off x="3212369" y="1258445"/>
            <a:ext cx="5183682" cy="307777"/>
          </a:xfrm>
          <a:prstGeom prst="rect">
            <a:avLst/>
          </a:prstGeom>
          <a:noFill/>
        </p:spPr>
        <p:txBody>
          <a:bodyPr wrap="square" rtlCol="0">
            <a:spAutoFit/>
          </a:bodyPr>
          <a:lstStyle/>
          <a:p>
            <a:r>
              <a:rPr lang="fr-FR" sz="1400" dirty="0">
                <a:latin typeface="Calibri" panose="020F0502020204030204" pitchFamily="34" charset="0"/>
                <a:cs typeface="Calibri" panose="020F0502020204030204" pitchFamily="34" charset="0"/>
              </a:rPr>
              <a:t>« ne pas se presser. »</a:t>
            </a:r>
          </a:p>
        </p:txBody>
      </p:sp>
      <p:sp>
        <p:nvSpPr>
          <p:cNvPr id="11" name="ZoneTexte 10">
            <a:extLst>
              <a:ext uri="{FF2B5EF4-FFF2-40B4-BE49-F238E27FC236}">
                <a16:creationId xmlns:a16="http://schemas.microsoft.com/office/drawing/2014/main" id="{9E15216A-601D-6A06-8531-6146C7EE5B1C}"/>
              </a:ext>
            </a:extLst>
          </p:cNvPr>
          <p:cNvSpPr txBox="1"/>
          <p:nvPr/>
        </p:nvSpPr>
        <p:spPr>
          <a:xfrm>
            <a:off x="3212369" y="1589611"/>
            <a:ext cx="5183682" cy="307777"/>
          </a:xfrm>
          <a:prstGeom prst="rect">
            <a:avLst/>
          </a:prstGeom>
          <a:noFill/>
        </p:spPr>
        <p:txBody>
          <a:bodyPr wrap="square" rtlCol="0">
            <a:spAutoFit/>
          </a:bodyPr>
          <a:lstStyle/>
          <a:p>
            <a:r>
              <a:rPr lang="fr-FR" sz="1400" dirty="0">
                <a:latin typeface="Calibri" panose="020F0502020204030204" pitchFamily="34" charset="0"/>
                <a:cs typeface="Calibri" panose="020F0502020204030204" pitchFamily="34" charset="0"/>
              </a:rPr>
              <a:t>« faire quelque chose d’inutile. »</a:t>
            </a:r>
          </a:p>
        </p:txBody>
      </p:sp>
      <p:sp>
        <p:nvSpPr>
          <p:cNvPr id="12" name="ZoneTexte 11">
            <a:extLst>
              <a:ext uri="{FF2B5EF4-FFF2-40B4-BE49-F238E27FC236}">
                <a16:creationId xmlns:a16="http://schemas.microsoft.com/office/drawing/2014/main" id="{91542868-BBF9-30FA-4922-56EC20D09D1A}"/>
              </a:ext>
            </a:extLst>
          </p:cNvPr>
          <p:cNvSpPr txBox="1"/>
          <p:nvPr/>
        </p:nvSpPr>
        <p:spPr>
          <a:xfrm>
            <a:off x="3212369" y="1973936"/>
            <a:ext cx="5183682" cy="307777"/>
          </a:xfrm>
          <a:prstGeom prst="rect">
            <a:avLst/>
          </a:prstGeom>
          <a:noFill/>
        </p:spPr>
        <p:txBody>
          <a:bodyPr wrap="square" rtlCol="0">
            <a:spAutoFit/>
          </a:bodyPr>
          <a:lstStyle/>
          <a:p>
            <a:r>
              <a:rPr lang="fr-FR" sz="1400" dirty="0">
                <a:latin typeface="Calibri" panose="020F0502020204030204" pitchFamily="34" charset="0"/>
                <a:cs typeface="Calibri" panose="020F0502020204030204" pitchFamily="34" charset="0"/>
              </a:rPr>
              <a:t>« aller plus vite ou plus lentement grâce à une stratégie. »</a:t>
            </a:r>
          </a:p>
        </p:txBody>
      </p:sp>
      <p:sp>
        <p:nvSpPr>
          <p:cNvPr id="13" name="ZoneTexte 12">
            <a:extLst>
              <a:ext uri="{FF2B5EF4-FFF2-40B4-BE49-F238E27FC236}">
                <a16:creationId xmlns:a16="http://schemas.microsoft.com/office/drawing/2014/main" id="{ABDBB97D-7BFA-6EA5-560A-4B2C7E79CA2C}"/>
              </a:ext>
            </a:extLst>
          </p:cNvPr>
          <p:cNvSpPr txBox="1"/>
          <p:nvPr/>
        </p:nvSpPr>
        <p:spPr>
          <a:xfrm>
            <a:off x="3212369" y="2327531"/>
            <a:ext cx="5183682" cy="307777"/>
          </a:xfrm>
          <a:prstGeom prst="rect">
            <a:avLst/>
          </a:prstGeom>
          <a:noFill/>
        </p:spPr>
        <p:txBody>
          <a:bodyPr wrap="square" rtlCol="0">
            <a:spAutoFit/>
          </a:bodyPr>
          <a:lstStyle/>
          <a:p>
            <a:r>
              <a:rPr lang="fr-FR" sz="1400" dirty="0">
                <a:latin typeface="Calibri" panose="020F0502020204030204" pitchFamily="34" charset="0"/>
                <a:cs typeface="Calibri" panose="020F0502020204030204" pitchFamily="34" charset="0"/>
              </a:rPr>
              <a:t>« Le temps est précieux. »</a:t>
            </a:r>
          </a:p>
        </p:txBody>
      </p:sp>
      <p:sp>
        <p:nvSpPr>
          <p:cNvPr id="16" name="ZoneTexte 15">
            <a:extLst>
              <a:ext uri="{FF2B5EF4-FFF2-40B4-BE49-F238E27FC236}">
                <a16:creationId xmlns:a16="http://schemas.microsoft.com/office/drawing/2014/main" id="{7693EA80-AF33-DF40-9892-82E5140D5129}"/>
              </a:ext>
            </a:extLst>
          </p:cNvPr>
          <p:cNvSpPr txBox="1"/>
          <p:nvPr/>
        </p:nvSpPr>
        <p:spPr>
          <a:xfrm>
            <a:off x="3212369" y="2711856"/>
            <a:ext cx="5183682" cy="307777"/>
          </a:xfrm>
          <a:prstGeom prst="rect">
            <a:avLst/>
          </a:prstGeom>
          <a:noFill/>
        </p:spPr>
        <p:txBody>
          <a:bodyPr wrap="square" rtlCol="0">
            <a:spAutoFit/>
          </a:bodyPr>
          <a:lstStyle/>
          <a:p>
            <a:r>
              <a:rPr lang="fr-FR" sz="1400" dirty="0">
                <a:latin typeface="Calibri" panose="020F0502020204030204" pitchFamily="34" charset="0"/>
                <a:cs typeface="Calibri" panose="020F0502020204030204" pitchFamily="34" charset="0"/>
              </a:rPr>
              <a:t>« ne pas savoir quoi faire de son temps. »</a:t>
            </a:r>
          </a:p>
        </p:txBody>
      </p:sp>
      <p:sp>
        <p:nvSpPr>
          <p:cNvPr id="17" name="ZoneTexte 16">
            <a:extLst>
              <a:ext uri="{FF2B5EF4-FFF2-40B4-BE49-F238E27FC236}">
                <a16:creationId xmlns:a16="http://schemas.microsoft.com/office/drawing/2014/main" id="{10E95248-6C0F-EDEA-0781-11610505F37D}"/>
              </a:ext>
            </a:extLst>
          </p:cNvPr>
          <p:cNvSpPr txBox="1"/>
          <p:nvPr/>
        </p:nvSpPr>
        <p:spPr>
          <a:xfrm>
            <a:off x="3219242" y="3072594"/>
            <a:ext cx="5183682" cy="307777"/>
          </a:xfrm>
          <a:prstGeom prst="rect">
            <a:avLst/>
          </a:prstGeom>
          <a:noFill/>
        </p:spPr>
        <p:txBody>
          <a:bodyPr wrap="square" rtlCol="0">
            <a:spAutoFit/>
          </a:bodyPr>
          <a:lstStyle/>
          <a:p>
            <a:r>
              <a:rPr lang="fr-FR" sz="1400" dirty="0">
                <a:latin typeface="Calibri" panose="020F0502020204030204" pitchFamily="34" charset="0"/>
                <a:cs typeface="Calibri" panose="020F0502020204030204" pitchFamily="34" charset="0"/>
              </a:rPr>
              <a:t>« trouver une activité en attendant quelque chose. »</a:t>
            </a:r>
          </a:p>
        </p:txBody>
      </p:sp>
      <p:sp>
        <p:nvSpPr>
          <p:cNvPr id="18" name="ZoneTexte 17">
            <a:extLst>
              <a:ext uri="{FF2B5EF4-FFF2-40B4-BE49-F238E27FC236}">
                <a16:creationId xmlns:a16="http://schemas.microsoft.com/office/drawing/2014/main" id="{0CBB7930-0A7A-E032-421C-52B111B9A463}"/>
              </a:ext>
            </a:extLst>
          </p:cNvPr>
          <p:cNvSpPr txBox="1"/>
          <p:nvPr/>
        </p:nvSpPr>
        <p:spPr>
          <a:xfrm>
            <a:off x="3219242" y="3433332"/>
            <a:ext cx="5183682" cy="307777"/>
          </a:xfrm>
          <a:prstGeom prst="rect">
            <a:avLst/>
          </a:prstGeom>
          <a:noFill/>
        </p:spPr>
        <p:txBody>
          <a:bodyPr wrap="square" rtlCol="0">
            <a:spAutoFit/>
          </a:bodyPr>
          <a:lstStyle/>
          <a:p>
            <a:r>
              <a:rPr lang="fr-FR" sz="1400" dirty="0">
                <a:latin typeface="Calibri" panose="020F0502020204030204" pitchFamily="34" charset="0"/>
                <a:cs typeface="Calibri" panose="020F0502020204030204" pitchFamily="34" charset="0"/>
              </a:rPr>
              <a:t>« revenir dans le passé. »</a:t>
            </a:r>
          </a:p>
        </p:txBody>
      </p:sp>
      <p:sp>
        <p:nvSpPr>
          <p:cNvPr id="21" name="ZoneTexte 20">
            <a:extLst>
              <a:ext uri="{FF2B5EF4-FFF2-40B4-BE49-F238E27FC236}">
                <a16:creationId xmlns:a16="http://schemas.microsoft.com/office/drawing/2014/main" id="{EE22B5B9-6E64-E0E8-D9AE-7129EFAC8160}"/>
              </a:ext>
            </a:extLst>
          </p:cNvPr>
          <p:cNvSpPr txBox="1"/>
          <p:nvPr/>
        </p:nvSpPr>
        <p:spPr>
          <a:xfrm>
            <a:off x="3219242" y="3800989"/>
            <a:ext cx="5183682" cy="307777"/>
          </a:xfrm>
          <a:prstGeom prst="rect">
            <a:avLst/>
          </a:prstGeom>
          <a:noFill/>
        </p:spPr>
        <p:txBody>
          <a:bodyPr wrap="square" rtlCol="0">
            <a:spAutoFit/>
          </a:bodyPr>
          <a:lstStyle/>
          <a:p>
            <a:r>
              <a:rPr lang="fr-FR" sz="1400" dirty="0">
                <a:latin typeface="Calibri" panose="020F0502020204030204" pitchFamily="34" charset="0"/>
                <a:cs typeface="Calibri" panose="020F0502020204030204" pitchFamily="34" charset="0"/>
              </a:rPr>
              <a:t>« Être pressé par une échéance. »</a:t>
            </a:r>
          </a:p>
        </p:txBody>
      </p:sp>
      <p:sp>
        <p:nvSpPr>
          <p:cNvPr id="22" name="ZoneTexte 21">
            <a:extLst>
              <a:ext uri="{FF2B5EF4-FFF2-40B4-BE49-F238E27FC236}">
                <a16:creationId xmlns:a16="http://schemas.microsoft.com/office/drawing/2014/main" id="{32C77D37-992B-BDD6-7BEE-CBA4057A3BD2}"/>
              </a:ext>
            </a:extLst>
          </p:cNvPr>
          <p:cNvSpPr txBox="1"/>
          <p:nvPr/>
        </p:nvSpPr>
        <p:spPr>
          <a:xfrm>
            <a:off x="3219242" y="4141680"/>
            <a:ext cx="5318414" cy="307777"/>
          </a:xfrm>
          <a:prstGeom prst="rect">
            <a:avLst/>
          </a:prstGeom>
          <a:noFill/>
        </p:spPr>
        <p:txBody>
          <a:bodyPr wrap="square" rtlCol="0">
            <a:spAutoFit/>
          </a:bodyPr>
          <a:lstStyle/>
          <a:p>
            <a:r>
              <a:rPr lang="fr-FR" sz="1400" dirty="0">
                <a:latin typeface="Calibri" panose="020F0502020204030204" pitchFamily="34" charset="0"/>
                <a:cs typeface="Calibri" panose="020F0502020204030204" pitchFamily="34" charset="0"/>
              </a:rPr>
              <a:t>« Il était plus que nécessaire. »</a:t>
            </a:r>
          </a:p>
        </p:txBody>
      </p:sp>
      <p:pic>
        <p:nvPicPr>
          <p:cNvPr id="15" name="Image 14">
            <a:hlinkClick r:id="rId2" action="ppaction://hlinksldjump"/>
            <a:extLst>
              <a:ext uri="{FF2B5EF4-FFF2-40B4-BE49-F238E27FC236}">
                <a16:creationId xmlns:a16="http://schemas.microsoft.com/office/drawing/2014/main" id="{1E2FD911-0C02-5624-7C1B-B2348C8DC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3" name="ZoneTexte 2">
            <a:extLst>
              <a:ext uri="{FF2B5EF4-FFF2-40B4-BE49-F238E27FC236}">
                <a16:creationId xmlns:a16="http://schemas.microsoft.com/office/drawing/2014/main" id="{BBF6124E-B5E8-EA5E-829B-CC1FE15996B4}"/>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grpSp>
        <p:nvGrpSpPr>
          <p:cNvPr id="4" name="Groupe 3">
            <a:extLst>
              <a:ext uri="{FF2B5EF4-FFF2-40B4-BE49-F238E27FC236}">
                <a16:creationId xmlns:a16="http://schemas.microsoft.com/office/drawing/2014/main" id="{59978CEC-829D-E7C0-F30F-A8896B298AE2}"/>
              </a:ext>
            </a:extLst>
          </p:cNvPr>
          <p:cNvGrpSpPr/>
          <p:nvPr/>
        </p:nvGrpSpPr>
        <p:grpSpPr>
          <a:xfrm>
            <a:off x="11247477" y="790947"/>
            <a:ext cx="765014" cy="716530"/>
            <a:chOff x="10263236" y="141383"/>
            <a:chExt cx="765014" cy="716530"/>
          </a:xfrm>
        </p:grpSpPr>
        <p:pic>
          <p:nvPicPr>
            <p:cNvPr id="5" name="Image 4">
              <a:hlinkClick r:id="rId4" action="ppaction://hlinksldjump"/>
              <a:extLst>
                <a:ext uri="{FF2B5EF4-FFF2-40B4-BE49-F238E27FC236}">
                  <a16:creationId xmlns:a16="http://schemas.microsoft.com/office/drawing/2014/main" id="{04E4DC02-387E-7F75-2037-D570526E9A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10508188" y="141383"/>
              <a:ext cx="275110" cy="307779"/>
            </a:xfrm>
            <a:prstGeom prst="rect">
              <a:avLst/>
            </a:prstGeom>
          </p:spPr>
        </p:pic>
        <p:pic>
          <p:nvPicPr>
            <p:cNvPr id="10" name="Image 9">
              <a:hlinkClick r:id="rId4" action="ppaction://hlinksldjump"/>
              <a:extLst>
                <a:ext uri="{FF2B5EF4-FFF2-40B4-BE49-F238E27FC236}">
                  <a16:creationId xmlns:a16="http://schemas.microsoft.com/office/drawing/2014/main" id="{EAA49A0E-0ACA-B949-96CE-F9E9DC3279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1150" y="307592"/>
              <a:ext cx="329186" cy="329186"/>
            </a:xfrm>
            <a:prstGeom prst="rect">
              <a:avLst/>
            </a:prstGeom>
          </p:spPr>
        </p:pic>
        <p:sp>
          <p:nvSpPr>
            <p:cNvPr id="14" name="ZoneTexte 13">
              <a:hlinkClick r:id="rId2" action="ppaction://hlinksldjump"/>
              <a:extLst>
                <a:ext uri="{FF2B5EF4-FFF2-40B4-BE49-F238E27FC236}">
                  <a16:creationId xmlns:a16="http://schemas.microsoft.com/office/drawing/2014/main" id="{7B749880-E63F-D93B-C739-5E3E93FF9F94}"/>
                </a:ext>
              </a:extLst>
            </p:cNvPr>
            <p:cNvSpPr txBox="1"/>
            <p:nvPr/>
          </p:nvSpPr>
          <p:spPr>
            <a:xfrm>
              <a:off x="10263236" y="628748"/>
              <a:ext cx="765014" cy="229165"/>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nuage</a:t>
              </a:r>
            </a:p>
          </p:txBody>
        </p:sp>
      </p:grpSp>
      <p:sp>
        <p:nvSpPr>
          <p:cNvPr id="24" name="ZoneTexte 23">
            <a:extLst>
              <a:ext uri="{FF2B5EF4-FFF2-40B4-BE49-F238E27FC236}">
                <a16:creationId xmlns:a16="http://schemas.microsoft.com/office/drawing/2014/main" id="{8294E4F3-428F-A6F3-F12D-8D4114F72401}"/>
              </a:ext>
            </a:extLst>
          </p:cNvPr>
          <p:cNvSpPr txBox="1"/>
          <p:nvPr/>
        </p:nvSpPr>
        <p:spPr>
          <a:xfrm>
            <a:off x="3219242" y="4526005"/>
            <a:ext cx="5318414" cy="307777"/>
          </a:xfrm>
          <a:prstGeom prst="rect">
            <a:avLst/>
          </a:prstGeom>
          <a:noFill/>
        </p:spPr>
        <p:txBody>
          <a:bodyPr wrap="square" rtlCol="0">
            <a:spAutoFit/>
          </a:bodyPr>
          <a:lstStyle/>
          <a:p>
            <a:r>
              <a:rPr lang="fr-FR" sz="1400" dirty="0">
                <a:latin typeface="Calibri" panose="020F0502020204030204" pitchFamily="34" charset="0"/>
                <a:cs typeface="Calibri" panose="020F0502020204030204" pitchFamily="34" charset="0"/>
              </a:rPr>
              <a:t>« Le temps semble s’écouler rapidement. »</a:t>
            </a:r>
          </a:p>
        </p:txBody>
      </p:sp>
      <p:pic>
        <p:nvPicPr>
          <p:cNvPr id="25" name="Image 24">
            <a:extLst>
              <a:ext uri="{FF2B5EF4-FFF2-40B4-BE49-F238E27FC236}">
                <a16:creationId xmlns:a16="http://schemas.microsoft.com/office/drawing/2014/main" id="{148E7B8B-0B07-7562-B71B-048D42F15FB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86931" y="529221"/>
            <a:ext cx="619991" cy="619991"/>
          </a:xfrm>
          <a:prstGeom prst="rect">
            <a:avLst/>
          </a:prstGeom>
        </p:spPr>
      </p:pic>
    </p:spTree>
    <p:extLst>
      <p:ext uri="{BB962C8B-B14F-4D97-AF65-F5344CB8AC3E}">
        <p14:creationId xmlns:p14="http://schemas.microsoft.com/office/powerpoint/2010/main" val="487235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au 8">
            <a:extLst>
              <a:ext uri="{FF2B5EF4-FFF2-40B4-BE49-F238E27FC236}">
                <a16:creationId xmlns:a16="http://schemas.microsoft.com/office/drawing/2014/main" id="{9C4DFB21-667D-07F7-5218-8E2AC48860C8}"/>
              </a:ext>
            </a:extLst>
          </p:cNvPr>
          <p:cNvGraphicFramePr>
            <a:graphicFrameLocks noGrp="1"/>
          </p:cNvGraphicFramePr>
          <p:nvPr>
            <p:extLst>
              <p:ext uri="{D42A27DB-BD31-4B8C-83A1-F6EECF244321}">
                <p14:modId xmlns:p14="http://schemas.microsoft.com/office/powerpoint/2010/main" val="4191726264"/>
              </p:ext>
            </p:extLst>
          </p:nvPr>
        </p:nvGraphicFramePr>
        <p:xfrm>
          <a:off x="186931" y="784586"/>
          <a:ext cx="10803624" cy="4832203"/>
        </p:xfrm>
        <a:graphic>
          <a:graphicData uri="http://schemas.openxmlformats.org/drawingml/2006/table">
            <a:tbl>
              <a:tblPr firstRow="1" bandRow="1">
                <a:tableStyleId>{5940675A-B579-460E-94D1-54222C63F5DA}</a:tableStyleId>
              </a:tblPr>
              <a:tblGrid>
                <a:gridCol w="2772075">
                  <a:extLst>
                    <a:ext uri="{9D8B030D-6E8A-4147-A177-3AD203B41FA5}">
                      <a16:colId xmlns:a16="http://schemas.microsoft.com/office/drawing/2014/main" val="4180027941"/>
                    </a:ext>
                  </a:extLst>
                </a:gridCol>
                <a:gridCol w="8031549">
                  <a:extLst>
                    <a:ext uri="{9D8B030D-6E8A-4147-A177-3AD203B41FA5}">
                      <a16:colId xmlns:a16="http://schemas.microsoft.com/office/drawing/2014/main" val="582215217"/>
                    </a:ext>
                  </a:extLst>
                </a:gridCol>
              </a:tblGrid>
              <a:tr h="370840">
                <a:tc>
                  <a:txBody>
                    <a:bodyPr/>
                    <a:lstStyle/>
                    <a:p>
                      <a:pPr algn="r"/>
                      <a:r>
                        <a:rPr lang="fr-FR" sz="1600" b="1" dirty="0">
                          <a:solidFill>
                            <a:srgbClr val="FF0000"/>
                          </a:solidFill>
                        </a:rPr>
                        <a:t>Expressions latines</a:t>
                      </a:r>
                    </a:p>
                  </a:txBody>
                  <a:tcPr anchor="ctr">
                    <a:solidFill>
                      <a:srgbClr val="FFC000"/>
                    </a:solidFill>
                  </a:tcPr>
                </a:tc>
                <a:tc>
                  <a:txBody>
                    <a:bodyPr/>
                    <a:lstStyle/>
                    <a:p>
                      <a:r>
                        <a:rPr lang="fr-FR" sz="1400" b="1" dirty="0"/>
                        <a:t>Traduction(s)</a:t>
                      </a:r>
                      <a:r>
                        <a:rPr lang="fr-FR" sz="1400" dirty="0"/>
                        <a:t> – </a:t>
                      </a:r>
                      <a:r>
                        <a:rPr lang="fr-FR" sz="1400" i="1" dirty="0"/>
                        <a:t>« explication(s) »</a:t>
                      </a:r>
                    </a:p>
                  </a:txBody>
                  <a:tcPr anchor="ctr"/>
                </a:tc>
                <a:extLst>
                  <a:ext uri="{0D108BD9-81ED-4DB2-BD59-A6C34878D82A}">
                    <a16:rowId xmlns:a16="http://schemas.microsoft.com/office/drawing/2014/main" val="2336260929"/>
                  </a:ext>
                </a:extLst>
              </a:tr>
              <a:tr h="165740">
                <a:tc>
                  <a:txBody>
                    <a:bodyPr/>
                    <a:lstStyle/>
                    <a:p>
                      <a:r>
                        <a:rPr lang="fr-FR" sz="1400" i="1" dirty="0"/>
                        <a:t>alea jacta est</a:t>
                      </a:r>
                      <a:endParaRPr lang="fr-FR" sz="1400" b="1" dirty="0"/>
                    </a:p>
                  </a:txBody>
                  <a:tcPr anchor="ctr"/>
                </a:tc>
                <a:tc>
                  <a:txBody>
                    <a:bodyPr/>
                    <a:lstStyle/>
                    <a:p>
                      <a:endParaRPr lang="fr-FR" sz="1400" dirty="0"/>
                    </a:p>
                  </a:txBody>
                  <a:tcPr anchor="ctr"/>
                </a:tc>
                <a:extLst>
                  <a:ext uri="{0D108BD9-81ED-4DB2-BD59-A6C34878D82A}">
                    <a16:rowId xmlns:a16="http://schemas.microsoft.com/office/drawing/2014/main" val="2397402226"/>
                  </a:ext>
                </a:extLst>
              </a:tr>
              <a:tr h="317571">
                <a:tc>
                  <a:txBody>
                    <a:bodyPr/>
                    <a:lstStyle/>
                    <a:p>
                      <a:pPr marL="0" algn="l" defTabSz="457200" rtl="0" eaLnBrk="1" latinLnBrk="0" hangingPunct="1"/>
                      <a:r>
                        <a:rPr lang="fr-FR" sz="1400" i="1" kern="1200" dirty="0">
                          <a:solidFill>
                            <a:schemeClr val="tx1"/>
                          </a:solidFill>
                          <a:latin typeface="+mn-lt"/>
                          <a:ea typeface="+mn-ea"/>
                          <a:cs typeface="+mn-cs"/>
                        </a:rPr>
                        <a:t>audaces </a:t>
                      </a:r>
                      <a:r>
                        <a:rPr lang="fr-FR" sz="1400" i="1" kern="1200" dirty="0" err="1">
                          <a:solidFill>
                            <a:schemeClr val="tx1"/>
                          </a:solidFill>
                          <a:latin typeface="+mn-lt"/>
                          <a:ea typeface="+mn-ea"/>
                          <a:cs typeface="+mn-cs"/>
                        </a:rPr>
                        <a:t>fortuna</a:t>
                      </a:r>
                      <a:r>
                        <a:rPr lang="fr-FR" sz="1400" i="1" kern="1200" dirty="0">
                          <a:solidFill>
                            <a:schemeClr val="tx1"/>
                          </a:solidFill>
                          <a:latin typeface="+mn-lt"/>
                          <a:ea typeface="+mn-ea"/>
                          <a:cs typeface="+mn-cs"/>
                        </a:rPr>
                        <a:t> </a:t>
                      </a:r>
                      <a:r>
                        <a:rPr lang="fr-FR" sz="1400" i="1" kern="1200" dirty="0" err="1">
                          <a:solidFill>
                            <a:schemeClr val="tx1"/>
                          </a:solidFill>
                          <a:latin typeface="+mn-lt"/>
                          <a:ea typeface="+mn-ea"/>
                          <a:cs typeface="+mn-cs"/>
                        </a:rPr>
                        <a:t>juvat</a:t>
                      </a:r>
                      <a:endParaRPr lang="fr-FR" sz="1400" i="1" kern="1200" dirty="0">
                        <a:solidFill>
                          <a:schemeClr val="tx1"/>
                        </a:solidFill>
                        <a:latin typeface="+mn-lt"/>
                        <a:ea typeface="+mn-ea"/>
                        <a:cs typeface="+mn-cs"/>
                      </a:endParaRPr>
                    </a:p>
                  </a:txBody>
                  <a:tcPr anchor="ctr"/>
                </a:tc>
                <a:tc>
                  <a:txBody>
                    <a:bodyPr/>
                    <a:lstStyle/>
                    <a:p>
                      <a:endParaRPr lang="fr-FR" sz="1400" dirty="0"/>
                    </a:p>
                  </a:txBody>
                  <a:tcPr anchor="ctr"/>
                </a:tc>
                <a:extLst>
                  <a:ext uri="{0D108BD9-81ED-4DB2-BD59-A6C34878D82A}">
                    <a16:rowId xmlns:a16="http://schemas.microsoft.com/office/drawing/2014/main" val="1876658161"/>
                  </a:ext>
                </a:extLst>
              </a:tr>
              <a:tr h="317571">
                <a:tc>
                  <a:txBody>
                    <a:bodyPr/>
                    <a:lstStyle/>
                    <a:p>
                      <a:pPr marL="0" algn="l" defTabSz="457200" rtl="0" eaLnBrk="1" latinLnBrk="0" hangingPunct="1"/>
                      <a:r>
                        <a:rPr lang="fr-FR" sz="1400" i="1" kern="1200" dirty="0">
                          <a:solidFill>
                            <a:schemeClr val="tx1"/>
                          </a:solidFill>
                          <a:latin typeface="+mn-lt"/>
                          <a:ea typeface="+mn-ea"/>
                          <a:cs typeface="+mn-cs"/>
                        </a:rPr>
                        <a:t>carpe diem</a:t>
                      </a:r>
                    </a:p>
                  </a:txBody>
                  <a:tcPr anchor="ctr"/>
                </a:tc>
                <a:tc>
                  <a:txBody>
                    <a:bodyPr/>
                    <a:lstStyle/>
                    <a:p>
                      <a:endParaRPr lang="fr-FR" sz="1400" dirty="0"/>
                    </a:p>
                  </a:txBody>
                  <a:tcPr anchor="ctr"/>
                </a:tc>
                <a:extLst>
                  <a:ext uri="{0D108BD9-81ED-4DB2-BD59-A6C34878D82A}">
                    <a16:rowId xmlns:a16="http://schemas.microsoft.com/office/drawing/2014/main" val="475876118"/>
                  </a:ext>
                </a:extLst>
              </a:tr>
              <a:tr h="498725">
                <a:tc>
                  <a:txBody>
                    <a:bodyPr/>
                    <a:lstStyle/>
                    <a:p>
                      <a:pPr marL="0" algn="l" defTabSz="457200" rtl="0" eaLnBrk="1" latinLnBrk="0" hangingPunct="1"/>
                      <a:r>
                        <a:rPr lang="fr-FR" sz="1400" i="1" kern="1200" dirty="0">
                          <a:solidFill>
                            <a:schemeClr val="tx1"/>
                          </a:solidFill>
                          <a:latin typeface="+mn-lt"/>
                          <a:ea typeface="+mn-ea"/>
                          <a:cs typeface="+mn-cs"/>
                        </a:rPr>
                        <a:t>cogito ergo </a:t>
                      </a:r>
                      <a:r>
                        <a:rPr lang="fr-FR" sz="1400" i="1" kern="1200" dirty="0" err="1">
                          <a:solidFill>
                            <a:schemeClr val="tx1"/>
                          </a:solidFill>
                          <a:latin typeface="+mn-lt"/>
                          <a:ea typeface="+mn-ea"/>
                          <a:cs typeface="+mn-cs"/>
                        </a:rPr>
                        <a:t>sum</a:t>
                      </a:r>
                      <a:endParaRPr lang="fr-FR" sz="1400" i="1" kern="1200" dirty="0">
                        <a:solidFill>
                          <a:schemeClr val="tx1"/>
                        </a:solidFill>
                        <a:latin typeface="+mn-lt"/>
                        <a:ea typeface="+mn-ea"/>
                        <a:cs typeface="+mn-cs"/>
                      </a:endParaRPr>
                    </a:p>
                  </a:txBody>
                  <a:tcPr anchor="ctr"/>
                </a:tc>
                <a:tc>
                  <a:txBody>
                    <a:bodyPr/>
                    <a:lstStyle/>
                    <a:p>
                      <a:endParaRPr lang="fr-FR" sz="1400" dirty="0"/>
                    </a:p>
                  </a:txBody>
                  <a:tcPr anchor="ctr"/>
                </a:tc>
                <a:extLst>
                  <a:ext uri="{0D108BD9-81ED-4DB2-BD59-A6C34878D82A}">
                    <a16:rowId xmlns:a16="http://schemas.microsoft.com/office/drawing/2014/main" val="1162219358"/>
                  </a:ext>
                </a:extLst>
              </a:tr>
              <a:tr h="498725">
                <a:tc>
                  <a:txBody>
                    <a:bodyPr/>
                    <a:lstStyle/>
                    <a:p>
                      <a:pPr marL="0" algn="l" defTabSz="457200" rtl="0" eaLnBrk="1" latinLnBrk="0" hangingPunct="1"/>
                      <a:r>
                        <a:rPr lang="fr-FR" sz="1400" i="1" kern="1200" dirty="0">
                          <a:solidFill>
                            <a:schemeClr val="tx1"/>
                          </a:solidFill>
                          <a:latin typeface="+mn-lt"/>
                          <a:ea typeface="+mn-ea"/>
                          <a:cs typeface="+mn-cs"/>
                        </a:rPr>
                        <a:t>dura </a:t>
                      </a:r>
                      <a:r>
                        <a:rPr lang="fr-FR" sz="1400" i="1" kern="1200" dirty="0" err="1">
                          <a:solidFill>
                            <a:schemeClr val="tx1"/>
                          </a:solidFill>
                          <a:latin typeface="+mn-lt"/>
                          <a:ea typeface="+mn-ea"/>
                          <a:cs typeface="+mn-cs"/>
                        </a:rPr>
                        <a:t>lex</a:t>
                      </a:r>
                      <a:r>
                        <a:rPr lang="fr-FR" sz="1400" i="1" kern="1200" dirty="0">
                          <a:solidFill>
                            <a:schemeClr val="tx1"/>
                          </a:solidFill>
                          <a:latin typeface="+mn-lt"/>
                          <a:ea typeface="+mn-ea"/>
                          <a:cs typeface="+mn-cs"/>
                        </a:rPr>
                        <a:t>, </a:t>
                      </a:r>
                      <a:r>
                        <a:rPr lang="fr-FR" sz="1400" i="1" kern="1200" dirty="0" err="1">
                          <a:solidFill>
                            <a:schemeClr val="tx1"/>
                          </a:solidFill>
                          <a:latin typeface="+mn-lt"/>
                          <a:ea typeface="+mn-ea"/>
                          <a:cs typeface="+mn-cs"/>
                        </a:rPr>
                        <a:t>sed</a:t>
                      </a:r>
                      <a:r>
                        <a:rPr lang="fr-FR" sz="1400" i="1" kern="1200" dirty="0">
                          <a:solidFill>
                            <a:schemeClr val="tx1"/>
                          </a:solidFill>
                          <a:latin typeface="+mn-lt"/>
                          <a:ea typeface="+mn-ea"/>
                          <a:cs typeface="+mn-cs"/>
                        </a:rPr>
                        <a:t> </a:t>
                      </a:r>
                      <a:r>
                        <a:rPr lang="fr-FR" sz="1400" i="1" kern="1200" dirty="0" err="1">
                          <a:solidFill>
                            <a:schemeClr val="tx1"/>
                          </a:solidFill>
                          <a:latin typeface="+mn-lt"/>
                          <a:ea typeface="+mn-ea"/>
                          <a:cs typeface="+mn-cs"/>
                        </a:rPr>
                        <a:t>lex</a:t>
                      </a:r>
                      <a:endParaRPr lang="fr-FR" sz="1400" i="1" kern="1200" dirty="0">
                        <a:solidFill>
                          <a:schemeClr val="tx1"/>
                        </a:solidFill>
                        <a:latin typeface="+mn-lt"/>
                        <a:ea typeface="+mn-ea"/>
                        <a:cs typeface="+mn-cs"/>
                      </a:endParaRPr>
                    </a:p>
                  </a:txBody>
                  <a:tcPr anchor="ctr"/>
                </a:tc>
                <a:tc>
                  <a:txBody>
                    <a:bodyPr/>
                    <a:lstStyle/>
                    <a:p>
                      <a:endParaRPr lang="fr-FR" sz="1400" dirty="0"/>
                    </a:p>
                  </a:txBody>
                  <a:tcPr anchor="ctr"/>
                </a:tc>
                <a:extLst>
                  <a:ext uri="{0D108BD9-81ED-4DB2-BD59-A6C34878D82A}">
                    <a16:rowId xmlns:a16="http://schemas.microsoft.com/office/drawing/2014/main" val="112243813"/>
                  </a:ext>
                </a:extLst>
              </a:tr>
              <a:tr h="498725">
                <a:tc>
                  <a:txBody>
                    <a:bodyPr/>
                    <a:lstStyle/>
                    <a:p>
                      <a:pPr marL="0" algn="l" defTabSz="457200" rtl="0" eaLnBrk="1" latinLnBrk="0" hangingPunct="1"/>
                      <a:r>
                        <a:rPr lang="fr-FR" sz="1400" i="1" kern="1200" dirty="0" err="1">
                          <a:solidFill>
                            <a:schemeClr val="tx1"/>
                          </a:solidFill>
                          <a:latin typeface="+mn-lt"/>
                          <a:ea typeface="+mn-ea"/>
                          <a:cs typeface="+mn-cs"/>
                        </a:rPr>
                        <a:t>panem</a:t>
                      </a:r>
                      <a:r>
                        <a:rPr lang="fr-FR" sz="1400" i="1" kern="1200" dirty="0">
                          <a:solidFill>
                            <a:schemeClr val="tx1"/>
                          </a:solidFill>
                          <a:latin typeface="+mn-lt"/>
                          <a:ea typeface="+mn-ea"/>
                          <a:cs typeface="+mn-cs"/>
                        </a:rPr>
                        <a:t> et </a:t>
                      </a:r>
                      <a:r>
                        <a:rPr lang="fr-FR" sz="1400" i="1" kern="1200" dirty="0" err="1">
                          <a:solidFill>
                            <a:schemeClr val="tx1"/>
                          </a:solidFill>
                          <a:latin typeface="+mn-lt"/>
                          <a:ea typeface="+mn-ea"/>
                          <a:cs typeface="+mn-cs"/>
                        </a:rPr>
                        <a:t>circenses</a:t>
                      </a:r>
                      <a:endParaRPr lang="fr-FR" sz="1400" i="1" kern="1200" dirty="0">
                        <a:solidFill>
                          <a:schemeClr val="tx1"/>
                        </a:solidFill>
                        <a:latin typeface="+mn-lt"/>
                        <a:ea typeface="+mn-ea"/>
                        <a:cs typeface="+mn-cs"/>
                      </a:endParaRPr>
                    </a:p>
                  </a:txBody>
                  <a:tcPr anchor="ctr"/>
                </a:tc>
                <a:tc>
                  <a:txBody>
                    <a:bodyPr/>
                    <a:lstStyle/>
                    <a:p>
                      <a:endParaRPr lang="fr-FR" sz="1400" dirty="0"/>
                    </a:p>
                  </a:txBody>
                  <a:tcPr anchor="ctr"/>
                </a:tc>
                <a:extLst>
                  <a:ext uri="{0D108BD9-81ED-4DB2-BD59-A6C34878D82A}">
                    <a16:rowId xmlns:a16="http://schemas.microsoft.com/office/drawing/2014/main" val="1294418059"/>
                  </a:ext>
                </a:extLst>
              </a:tr>
              <a:tr h="478361">
                <a:tc>
                  <a:txBody>
                    <a:bodyPr/>
                    <a:lstStyle/>
                    <a:p>
                      <a:pPr marL="0" algn="l" defTabSz="457200" rtl="0" eaLnBrk="1" latinLnBrk="0" hangingPunct="1"/>
                      <a:r>
                        <a:rPr lang="fr-FR" sz="1400" i="1" kern="1200" dirty="0">
                          <a:solidFill>
                            <a:schemeClr val="tx1"/>
                          </a:solidFill>
                          <a:latin typeface="+mn-lt"/>
                          <a:ea typeface="+mn-ea"/>
                          <a:cs typeface="+mn-cs"/>
                        </a:rPr>
                        <a:t>qui pro quo (quiproquo)</a:t>
                      </a:r>
                    </a:p>
                  </a:txBody>
                  <a:tcPr anchor="ctr"/>
                </a:tc>
                <a:tc>
                  <a:txBody>
                    <a:bodyPr/>
                    <a:lstStyle/>
                    <a:p>
                      <a:endParaRPr lang="fr-FR" sz="1400" dirty="0"/>
                    </a:p>
                  </a:txBody>
                  <a:tcPr anchor="ctr"/>
                </a:tc>
                <a:extLst>
                  <a:ext uri="{0D108BD9-81ED-4DB2-BD59-A6C34878D82A}">
                    <a16:rowId xmlns:a16="http://schemas.microsoft.com/office/drawing/2014/main" val="2765595169"/>
                  </a:ext>
                </a:extLst>
              </a:tr>
              <a:tr h="510565">
                <a:tc>
                  <a:txBody>
                    <a:bodyPr/>
                    <a:lstStyle/>
                    <a:p>
                      <a:pPr marL="0" algn="l" defTabSz="457200" rtl="0" eaLnBrk="1" latinLnBrk="0" hangingPunct="1"/>
                      <a:r>
                        <a:rPr lang="fr-FR" sz="1400" i="1" kern="1200" dirty="0">
                          <a:solidFill>
                            <a:schemeClr val="tx1"/>
                          </a:solidFill>
                          <a:latin typeface="+mn-lt"/>
                          <a:ea typeface="+mn-ea"/>
                          <a:cs typeface="+mn-cs"/>
                        </a:rPr>
                        <a:t>sic</a:t>
                      </a:r>
                    </a:p>
                  </a:txBody>
                  <a:tcPr anchor="ctr"/>
                </a:tc>
                <a:tc>
                  <a:txBody>
                    <a:bodyPr/>
                    <a:lstStyle/>
                    <a:p>
                      <a:endParaRPr lang="fr-FR" sz="1400" dirty="0"/>
                    </a:p>
                  </a:txBody>
                  <a:tcPr anchor="ctr"/>
                </a:tc>
                <a:extLst>
                  <a:ext uri="{0D108BD9-81ED-4DB2-BD59-A6C34878D82A}">
                    <a16:rowId xmlns:a16="http://schemas.microsoft.com/office/drawing/2014/main" val="2899450661"/>
                  </a:ext>
                </a:extLst>
              </a:tr>
              <a:tr h="510565">
                <a:tc>
                  <a:txBody>
                    <a:bodyPr/>
                    <a:lstStyle/>
                    <a:p>
                      <a:pPr marL="0" algn="l" defTabSz="457200" rtl="0" eaLnBrk="1" latinLnBrk="0" hangingPunct="1"/>
                      <a:r>
                        <a:rPr lang="fr-FR" sz="1400" i="1" kern="1200" dirty="0">
                          <a:solidFill>
                            <a:schemeClr val="tx1"/>
                          </a:solidFill>
                          <a:latin typeface="+mn-lt"/>
                          <a:ea typeface="+mn-ea"/>
                          <a:cs typeface="+mn-cs"/>
                        </a:rPr>
                        <a:t>sine qua non</a:t>
                      </a:r>
                    </a:p>
                  </a:txBody>
                  <a:tcPr anchor="ctr"/>
                </a:tc>
                <a:tc>
                  <a:txBody>
                    <a:bodyPr/>
                    <a:lstStyle/>
                    <a:p>
                      <a:r>
                        <a:rPr lang="fr-FR" sz="1400" b="1" dirty="0">
                          <a:solidFill>
                            <a:srgbClr val="FF0000"/>
                          </a:solidFill>
                          <a:latin typeface="Calibri" panose="020F0502020204030204" pitchFamily="34" charset="0"/>
                          <a:cs typeface="Calibri" panose="020F0502020204030204" pitchFamily="34" charset="0"/>
                        </a:rPr>
                        <a:t>« sinon c’est non. »</a:t>
                      </a:r>
                      <a:r>
                        <a:rPr lang="fr-FR" sz="1400" dirty="0">
                          <a:latin typeface="Calibri" panose="020F0502020204030204" pitchFamily="34" charset="0"/>
                          <a:cs typeface="Calibri" panose="020F0502020204030204" pitchFamily="34" charset="0"/>
                        </a:rPr>
                        <a:t> « expression d’une condition indispensable pour réaliser quelque chose »</a:t>
                      </a:r>
                    </a:p>
                    <a:p>
                      <a:r>
                        <a:rPr lang="fr-FR" sz="1400" dirty="0">
                          <a:latin typeface="Calibri" panose="020F0502020204030204" pitchFamily="34" charset="0"/>
                          <a:cs typeface="Calibri" panose="020F0502020204030204" pitchFamily="34" charset="0"/>
                        </a:rPr>
                        <a:t>Exemple : avoir 18 ans est </a:t>
                      </a:r>
                      <a:r>
                        <a:rPr lang="fr-FR" sz="1400" b="1" dirty="0">
                          <a:latin typeface="Calibri" panose="020F0502020204030204" pitchFamily="34" charset="0"/>
                          <a:cs typeface="Calibri" panose="020F0502020204030204" pitchFamily="34" charset="0"/>
                        </a:rPr>
                        <a:t>sine qua non</a:t>
                      </a:r>
                      <a:r>
                        <a:rPr lang="fr-FR" sz="1400" dirty="0">
                          <a:latin typeface="Calibri" panose="020F0502020204030204" pitchFamily="34" charset="0"/>
                          <a:cs typeface="Calibri" panose="020F0502020204030204" pitchFamily="34" charset="0"/>
                        </a:rPr>
                        <a:t> pour disposer du droit de vote aux élections .</a:t>
                      </a:r>
                      <a:endParaRPr lang="fr-FR" sz="1400" dirty="0"/>
                    </a:p>
                  </a:txBody>
                  <a:tcPr anchor="ctr"/>
                </a:tc>
                <a:extLst>
                  <a:ext uri="{0D108BD9-81ED-4DB2-BD59-A6C34878D82A}">
                    <a16:rowId xmlns:a16="http://schemas.microsoft.com/office/drawing/2014/main" val="506234596"/>
                  </a:ext>
                </a:extLst>
              </a:tr>
              <a:tr h="510565">
                <a:tc>
                  <a:txBody>
                    <a:bodyPr/>
                    <a:lstStyle/>
                    <a:p>
                      <a:pPr marL="0" algn="l" defTabSz="457200" rtl="0" eaLnBrk="1" latinLnBrk="0" hangingPunct="1"/>
                      <a:r>
                        <a:rPr lang="fr-FR" sz="1400" i="1" kern="1200" dirty="0" err="1">
                          <a:solidFill>
                            <a:schemeClr val="tx1"/>
                          </a:solidFill>
                          <a:latin typeface="+mn-lt"/>
                          <a:ea typeface="+mn-ea"/>
                          <a:cs typeface="+mn-cs"/>
                        </a:rPr>
                        <a:t>ubi</a:t>
                      </a:r>
                      <a:r>
                        <a:rPr lang="fr-FR" sz="1400" i="1" kern="1200" dirty="0">
                          <a:solidFill>
                            <a:schemeClr val="tx1"/>
                          </a:solidFill>
                          <a:latin typeface="+mn-lt"/>
                          <a:ea typeface="+mn-ea"/>
                          <a:cs typeface="+mn-cs"/>
                        </a:rPr>
                        <a:t> </a:t>
                      </a:r>
                      <a:r>
                        <a:rPr lang="fr-FR" sz="1400" i="1" kern="1200" dirty="0" err="1">
                          <a:solidFill>
                            <a:schemeClr val="tx1"/>
                          </a:solidFill>
                          <a:latin typeface="+mn-lt"/>
                          <a:ea typeface="+mn-ea"/>
                          <a:cs typeface="+mn-cs"/>
                        </a:rPr>
                        <a:t>sunt</a:t>
                      </a:r>
                      <a:endParaRPr lang="fr-FR" sz="1400" i="1" kern="1200" dirty="0">
                        <a:solidFill>
                          <a:schemeClr val="tx1"/>
                        </a:solidFill>
                        <a:latin typeface="+mn-lt"/>
                        <a:ea typeface="+mn-ea"/>
                        <a:cs typeface="+mn-cs"/>
                      </a:endParaRPr>
                    </a:p>
                  </a:txBody>
                  <a:tcPr anchor="ctr"/>
                </a:tc>
                <a:tc>
                  <a:txBody>
                    <a:bodyPr/>
                    <a:lstStyle/>
                    <a:p>
                      <a:r>
                        <a:rPr lang="fr-FR" sz="1400" b="1" dirty="0">
                          <a:solidFill>
                            <a:srgbClr val="FF0000"/>
                          </a:solidFill>
                          <a:latin typeface="Calibri" panose="020F0502020204030204" pitchFamily="34" charset="0"/>
                          <a:cs typeface="Calibri" panose="020F0502020204030204" pitchFamily="34" charset="0"/>
                        </a:rPr>
                        <a:t>« où sont-ils ? »</a:t>
                      </a:r>
                      <a:r>
                        <a:rPr lang="fr-FR" sz="1400" dirty="0">
                          <a:latin typeface="Calibri" panose="020F0502020204030204" pitchFamily="34" charset="0"/>
                          <a:cs typeface="Calibri" panose="020F0502020204030204" pitchFamily="34" charset="0"/>
                        </a:rPr>
                        <a:t> thème littéraire où l'auteur s'interroge sur la survie des grands personnages du passé, décédés, thème très présent en particulier au Moyen Âge.</a:t>
                      </a:r>
                      <a:endParaRPr lang="fr-FR" sz="1400" dirty="0"/>
                    </a:p>
                  </a:txBody>
                  <a:tcPr anchor="ctr"/>
                </a:tc>
                <a:extLst>
                  <a:ext uri="{0D108BD9-81ED-4DB2-BD59-A6C34878D82A}">
                    <a16:rowId xmlns:a16="http://schemas.microsoft.com/office/drawing/2014/main" val="62076500"/>
                  </a:ext>
                </a:extLst>
              </a:tr>
            </a:tbl>
          </a:graphicData>
        </a:graphic>
      </p:graphicFrame>
      <p:sp>
        <p:nvSpPr>
          <p:cNvPr id="7" name="ZoneTexte 6">
            <a:extLst>
              <a:ext uri="{FF2B5EF4-FFF2-40B4-BE49-F238E27FC236}">
                <a16:creationId xmlns:a16="http://schemas.microsoft.com/office/drawing/2014/main" id="{54A133C9-E21B-9F6E-FEFB-4D5BCD91B6B0}"/>
              </a:ext>
            </a:extLst>
          </p:cNvPr>
          <p:cNvSpPr txBox="1"/>
          <p:nvPr/>
        </p:nvSpPr>
        <p:spPr>
          <a:xfrm>
            <a:off x="2972720" y="1189804"/>
            <a:ext cx="7928252" cy="307777"/>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 le sort en est jeté. »</a:t>
            </a:r>
            <a:r>
              <a:rPr lang="fr-FR" sz="1400" dirty="0">
                <a:latin typeface="Calibri" panose="020F0502020204030204" pitchFamily="34" charset="0"/>
                <a:cs typeface="Calibri" panose="020F0502020204030204" pitchFamily="34" charset="0"/>
              </a:rPr>
              <a:t> « s'en remettre à la chance, quand on n’a plus la possibilité de revenir en arrière. »</a:t>
            </a:r>
          </a:p>
        </p:txBody>
      </p:sp>
      <p:sp>
        <p:nvSpPr>
          <p:cNvPr id="9" name="ZoneTexte 8">
            <a:extLst>
              <a:ext uri="{FF2B5EF4-FFF2-40B4-BE49-F238E27FC236}">
                <a16:creationId xmlns:a16="http://schemas.microsoft.com/office/drawing/2014/main" id="{644B4AAA-DF09-54C6-13E5-BA231BC7A7C3}"/>
              </a:ext>
            </a:extLst>
          </p:cNvPr>
          <p:cNvSpPr txBox="1"/>
          <p:nvPr/>
        </p:nvSpPr>
        <p:spPr>
          <a:xfrm>
            <a:off x="2972720" y="2642715"/>
            <a:ext cx="7928252" cy="523220"/>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 la loi est dure mais c’est la loi. »</a:t>
            </a:r>
            <a:r>
              <a:rPr lang="fr-FR" sz="1400" dirty="0">
                <a:latin typeface="Calibri" panose="020F0502020204030204" pitchFamily="34" charset="0"/>
                <a:cs typeface="Calibri" panose="020F0502020204030204" pitchFamily="34" charset="0"/>
              </a:rPr>
              <a:t> « formule que l’on peut employer quand on applique la loi dans la règle, mais pas la loi dans l’esprit, en tenant compte du contexte. »</a:t>
            </a:r>
            <a:endParaRPr lang="fr-FR" sz="1400" dirty="0"/>
          </a:p>
        </p:txBody>
      </p:sp>
      <p:sp>
        <p:nvSpPr>
          <p:cNvPr id="10" name="ZoneTexte 9">
            <a:extLst>
              <a:ext uri="{FF2B5EF4-FFF2-40B4-BE49-F238E27FC236}">
                <a16:creationId xmlns:a16="http://schemas.microsoft.com/office/drawing/2014/main" id="{15109949-51C3-8933-D37B-DDE946E3B284}"/>
              </a:ext>
            </a:extLst>
          </p:cNvPr>
          <p:cNvSpPr txBox="1"/>
          <p:nvPr/>
        </p:nvSpPr>
        <p:spPr>
          <a:xfrm>
            <a:off x="2972720" y="1825982"/>
            <a:ext cx="7928252" cy="307777"/>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 cueille le jour. »</a:t>
            </a:r>
            <a:r>
              <a:rPr lang="fr-FR" sz="1400" dirty="0">
                <a:latin typeface="Calibri" panose="020F0502020204030204" pitchFamily="34" charset="0"/>
                <a:cs typeface="Calibri" panose="020F0502020204030204" pitchFamily="34" charset="0"/>
              </a:rPr>
              <a:t> « capacité à profiter du moment présent sans penser à hier ou à demain. »</a:t>
            </a:r>
          </a:p>
        </p:txBody>
      </p:sp>
      <p:sp>
        <p:nvSpPr>
          <p:cNvPr id="11" name="ZoneTexte 10">
            <a:extLst>
              <a:ext uri="{FF2B5EF4-FFF2-40B4-BE49-F238E27FC236}">
                <a16:creationId xmlns:a16="http://schemas.microsoft.com/office/drawing/2014/main" id="{9AFA74B5-C1A9-0C7B-08AC-7ED9F173831F}"/>
              </a:ext>
            </a:extLst>
          </p:cNvPr>
          <p:cNvSpPr txBox="1"/>
          <p:nvPr/>
        </p:nvSpPr>
        <p:spPr>
          <a:xfrm>
            <a:off x="2972720" y="1479931"/>
            <a:ext cx="7928252" cy="307777"/>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 la chance sourit aux audacieux. »</a:t>
            </a:r>
            <a:r>
              <a:rPr lang="fr-FR" sz="1400" dirty="0">
                <a:latin typeface="Calibri" panose="020F0502020204030204" pitchFamily="34" charset="0"/>
                <a:cs typeface="Calibri" panose="020F0502020204030204" pitchFamily="34" charset="0"/>
              </a:rPr>
              <a:t> « formule pas forcément méliorative (positive). »</a:t>
            </a:r>
            <a:endParaRPr lang="fr-FR" sz="1400" dirty="0"/>
          </a:p>
        </p:txBody>
      </p:sp>
      <p:sp>
        <p:nvSpPr>
          <p:cNvPr id="12" name="ZoneTexte 11">
            <a:extLst>
              <a:ext uri="{FF2B5EF4-FFF2-40B4-BE49-F238E27FC236}">
                <a16:creationId xmlns:a16="http://schemas.microsoft.com/office/drawing/2014/main" id="{9A3462F6-5846-1084-B68F-FE7B2DD8408C}"/>
              </a:ext>
            </a:extLst>
          </p:cNvPr>
          <p:cNvSpPr txBox="1"/>
          <p:nvPr/>
        </p:nvSpPr>
        <p:spPr>
          <a:xfrm>
            <a:off x="2930704" y="2163951"/>
            <a:ext cx="7928252" cy="523220"/>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 je pense donc je suis. »</a:t>
            </a:r>
            <a:r>
              <a:rPr lang="fr-FR" sz="1400" dirty="0">
                <a:latin typeface="Calibri" panose="020F0502020204030204" pitchFamily="34" charset="0"/>
                <a:cs typeface="Calibri" panose="020F0502020204030204" pitchFamily="34" charset="0"/>
              </a:rPr>
              <a:t> formule de DESCARTES dans le </a:t>
            </a:r>
            <a:r>
              <a:rPr lang="fr-FR" sz="1400" i="1" dirty="0">
                <a:latin typeface="Calibri" panose="020F0502020204030204" pitchFamily="34" charset="0"/>
                <a:cs typeface="Calibri" panose="020F0502020204030204" pitchFamily="34" charset="0"/>
              </a:rPr>
              <a:t>Discours de la méthode</a:t>
            </a:r>
            <a:r>
              <a:rPr lang="fr-FR" sz="1400" dirty="0">
                <a:latin typeface="Calibri" panose="020F0502020204030204" pitchFamily="34" charset="0"/>
                <a:cs typeface="Calibri" panose="020F0502020204030204" pitchFamily="34" charset="0"/>
              </a:rPr>
              <a:t>, 1637, qui  définit la conscience de vivre de l’homme par sa capacité à penser.</a:t>
            </a:r>
            <a:endParaRPr lang="fr-FR" sz="1400" dirty="0"/>
          </a:p>
        </p:txBody>
      </p:sp>
      <p:sp>
        <p:nvSpPr>
          <p:cNvPr id="13" name="ZoneTexte 12">
            <a:extLst>
              <a:ext uri="{FF2B5EF4-FFF2-40B4-BE49-F238E27FC236}">
                <a16:creationId xmlns:a16="http://schemas.microsoft.com/office/drawing/2014/main" id="{E927599D-48B1-9201-5918-DAE35055C0D0}"/>
              </a:ext>
            </a:extLst>
          </p:cNvPr>
          <p:cNvSpPr txBox="1"/>
          <p:nvPr/>
        </p:nvSpPr>
        <p:spPr>
          <a:xfrm>
            <a:off x="2972720" y="3151671"/>
            <a:ext cx="7928252" cy="523220"/>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 du pain et des jeux. »</a:t>
            </a:r>
            <a:r>
              <a:rPr lang="fr-FR" sz="1400" dirty="0">
                <a:latin typeface="Calibri" panose="020F0502020204030204" pitchFamily="34" charset="0"/>
                <a:cs typeface="Calibri" panose="020F0502020204030204" pitchFamily="34" charset="0"/>
              </a:rPr>
              <a:t> « reproche adressé par JUVÉNAL, poète romain, au peuple romain qui par facilité ne demande que de la nourriture et de quoi se distraire. »</a:t>
            </a:r>
            <a:endParaRPr lang="fr-FR" sz="1400" dirty="0"/>
          </a:p>
        </p:txBody>
      </p:sp>
      <p:sp>
        <p:nvSpPr>
          <p:cNvPr id="14" name="ZoneTexte 13">
            <a:extLst>
              <a:ext uri="{FF2B5EF4-FFF2-40B4-BE49-F238E27FC236}">
                <a16:creationId xmlns:a16="http://schemas.microsoft.com/office/drawing/2014/main" id="{DC181B01-1D3F-D0DF-2BD5-840E00040944}"/>
              </a:ext>
            </a:extLst>
          </p:cNvPr>
          <p:cNvSpPr txBox="1"/>
          <p:nvPr/>
        </p:nvSpPr>
        <p:spPr>
          <a:xfrm>
            <a:off x="2972720" y="3632641"/>
            <a:ext cx="7928252" cy="523220"/>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 prendre un qui pour un quoi. »</a:t>
            </a:r>
            <a:r>
              <a:rPr lang="fr-FR" sz="1400" dirty="0">
                <a:latin typeface="Calibri" panose="020F0502020204030204" pitchFamily="34" charset="0"/>
                <a:cs typeface="Calibri" panose="020F0502020204030204" pitchFamily="34" charset="0"/>
              </a:rPr>
              <a:t> « erreur qui consiste à prendre une personne, une chose pour une autre et le(s) malentendu(s) qui en résulte(nt). »</a:t>
            </a:r>
            <a:endParaRPr lang="fr-FR" sz="1400" dirty="0"/>
          </a:p>
        </p:txBody>
      </p:sp>
      <p:sp>
        <p:nvSpPr>
          <p:cNvPr id="15" name="ZoneTexte 14">
            <a:extLst>
              <a:ext uri="{FF2B5EF4-FFF2-40B4-BE49-F238E27FC236}">
                <a16:creationId xmlns:a16="http://schemas.microsoft.com/office/drawing/2014/main" id="{A84FA55A-244E-8CA0-9B14-FB58B15C6DC0}"/>
              </a:ext>
            </a:extLst>
          </p:cNvPr>
          <p:cNvSpPr txBox="1"/>
          <p:nvPr/>
        </p:nvSpPr>
        <p:spPr>
          <a:xfrm>
            <a:off x="2972720" y="4119203"/>
            <a:ext cx="7928252" cy="523220"/>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 c’est ainsi. »</a:t>
            </a:r>
            <a:r>
              <a:rPr lang="fr-FR" sz="1400" dirty="0">
                <a:latin typeface="Calibri" panose="020F0502020204030204" pitchFamily="34" charset="0"/>
                <a:cs typeface="Calibri" panose="020F0502020204030204" pitchFamily="34" charset="0"/>
              </a:rPr>
              <a:t> « après la citation d'un mot ou d'une expression comportant des fautes, sic notifie qu'il ne s'agit pas d'une erreur ou d'une coquille mais de la recopie fidèle de la source. »</a:t>
            </a:r>
            <a:endParaRPr lang="fr-FR" sz="1400" dirty="0"/>
          </a:p>
        </p:txBody>
      </p:sp>
      <p:pic>
        <p:nvPicPr>
          <p:cNvPr id="16" name="Image 15">
            <a:hlinkClick r:id="rId2" action="ppaction://hlinksldjump"/>
            <a:extLst>
              <a:ext uri="{FF2B5EF4-FFF2-40B4-BE49-F238E27FC236}">
                <a16:creationId xmlns:a16="http://schemas.microsoft.com/office/drawing/2014/main" id="{39427D8F-7CDC-1E73-0C5F-0F0EBCB5A6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4" name="ZoneTexte 3">
            <a:extLst>
              <a:ext uri="{FF2B5EF4-FFF2-40B4-BE49-F238E27FC236}">
                <a16:creationId xmlns:a16="http://schemas.microsoft.com/office/drawing/2014/main" id="{8EFE4128-C03C-F2DC-8A75-F59055AFE6E7}"/>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23" name="Image 22">
            <a:hlinkClick r:id="rId4" action="ppaction://hlinksldjump"/>
            <a:extLst>
              <a:ext uri="{FF2B5EF4-FFF2-40B4-BE49-F238E27FC236}">
                <a16:creationId xmlns:a16="http://schemas.microsoft.com/office/drawing/2014/main" id="{7EB052A6-013B-C0C2-B089-1ECC822E458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6931" y="529221"/>
            <a:ext cx="619991" cy="619991"/>
          </a:xfrm>
          <a:prstGeom prst="rect">
            <a:avLst/>
          </a:prstGeom>
        </p:spPr>
      </p:pic>
      <p:grpSp>
        <p:nvGrpSpPr>
          <p:cNvPr id="24" name="Groupe 23">
            <a:extLst>
              <a:ext uri="{FF2B5EF4-FFF2-40B4-BE49-F238E27FC236}">
                <a16:creationId xmlns:a16="http://schemas.microsoft.com/office/drawing/2014/main" id="{86695135-B4FA-EFF3-A601-720F3661D7F4}"/>
              </a:ext>
            </a:extLst>
          </p:cNvPr>
          <p:cNvGrpSpPr/>
          <p:nvPr/>
        </p:nvGrpSpPr>
        <p:grpSpPr>
          <a:xfrm>
            <a:off x="11247477" y="790947"/>
            <a:ext cx="765014" cy="716530"/>
            <a:chOff x="10263236" y="141383"/>
            <a:chExt cx="765014" cy="716530"/>
          </a:xfrm>
        </p:grpSpPr>
        <p:pic>
          <p:nvPicPr>
            <p:cNvPr id="25" name="Image 24">
              <a:hlinkClick r:id="rId6" action="ppaction://hlinksldjump"/>
              <a:extLst>
                <a:ext uri="{FF2B5EF4-FFF2-40B4-BE49-F238E27FC236}">
                  <a16:creationId xmlns:a16="http://schemas.microsoft.com/office/drawing/2014/main" id="{1F4184D8-161E-5A37-58BD-10B943469C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V="1">
              <a:off x="10508188" y="141383"/>
              <a:ext cx="275110" cy="307779"/>
            </a:xfrm>
            <a:prstGeom prst="rect">
              <a:avLst/>
            </a:prstGeom>
          </p:spPr>
        </p:pic>
        <p:pic>
          <p:nvPicPr>
            <p:cNvPr id="26" name="Image 25">
              <a:hlinkClick r:id="rId6" action="ppaction://hlinksldjump"/>
              <a:extLst>
                <a:ext uri="{FF2B5EF4-FFF2-40B4-BE49-F238E27FC236}">
                  <a16:creationId xmlns:a16="http://schemas.microsoft.com/office/drawing/2014/main" id="{DF272784-4131-9007-3734-1B774DFF3E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1150" y="307592"/>
              <a:ext cx="329186" cy="329186"/>
            </a:xfrm>
            <a:prstGeom prst="rect">
              <a:avLst/>
            </a:prstGeom>
          </p:spPr>
        </p:pic>
        <p:sp>
          <p:nvSpPr>
            <p:cNvPr id="27" name="ZoneTexte 26">
              <a:hlinkClick r:id="rId2" action="ppaction://hlinksldjump"/>
              <a:extLst>
                <a:ext uri="{FF2B5EF4-FFF2-40B4-BE49-F238E27FC236}">
                  <a16:creationId xmlns:a16="http://schemas.microsoft.com/office/drawing/2014/main" id="{7DAF2A74-1470-0AAC-20D1-62D8943020E6}"/>
                </a:ext>
              </a:extLst>
            </p:cNvPr>
            <p:cNvSpPr txBox="1"/>
            <p:nvPr/>
          </p:nvSpPr>
          <p:spPr>
            <a:xfrm>
              <a:off x="10263236" y="628748"/>
              <a:ext cx="765014" cy="229165"/>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nuage</a:t>
              </a:r>
            </a:p>
          </p:txBody>
        </p:sp>
      </p:grpSp>
      <p:graphicFrame>
        <p:nvGraphicFramePr>
          <p:cNvPr id="2" name="Tableau 1">
            <a:extLst>
              <a:ext uri="{FF2B5EF4-FFF2-40B4-BE49-F238E27FC236}">
                <a16:creationId xmlns:a16="http://schemas.microsoft.com/office/drawing/2014/main" id="{7FDE0F9D-1C8B-8B98-411A-7BD4975E9375}"/>
              </a:ext>
            </a:extLst>
          </p:cNvPr>
          <p:cNvGraphicFramePr>
            <a:graphicFrameLocks noGrp="1"/>
          </p:cNvGraphicFramePr>
          <p:nvPr>
            <p:extLst>
              <p:ext uri="{D42A27DB-BD31-4B8C-83A1-F6EECF244321}">
                <p14:modId xmlns:p14="http://schemas.microsoft.com/office/powerpoint/2010/main" val="2538579897"/>
              </p:ext>
            </p:extLst>
          </p:nvPr>
        </p:nvGraphicFramePr>
        <p:xfrm>
          <a:off x="186931" y="5868423"/>
          <a:ext cx="10803624" cy="889000"/>
        </p:xfrm>
        <a:graphic>
          <a:graphicData uri="http://schemas.openxmlformats.org/drawingml/2006/table">
            <a:tbl>
              <a:tblPr firstRow="1" bandRow="1">
                <a:tableStyleId>{5940675A-B579-460E-94D1-54222C63F5DA}</a:tableStyleId>
              </a:tblPr>
              <a:tblGrid>
                <a:gridCol w="2772075">
                  <a:extLst>
                    <a:ext uri="{9D8B030D-6E8A-4147-A177-3AD203B41FA5}">
                      <a16:colId xmlns:a16="http://schemas.microsoft.com/office/drawing/2014/main" val="1322204597"/>
                    </a:ext>
                  </a:extLst>
                </a:gridCol>
                <a:gridCol w="8031549">
                  <a:extLst>
                    <a:ext uri="{9D8B030D-6E8A-4147-A177-3AD203B41FA5}">
                      <a16:colId xmlns:a16="http://schemas.microsoft.com/office/drawing/2014/main" val="1185551810"/>
                    </a:ext>
                  </a:extLst>
                </a:gridCol>
              </a:tblGrid>
              <a:tr h="370840">
                <a:tc>
                  <a:txBody>
                    <a:bodyPr/>
                    <a:lstStyle/>
                    <a:p>
                      <a:pPr algn="r"/>
                      <a:r>
                        <a:rPr lang="fr-FR" sz="1600" b="1" dirty="0">
                          <a:solidFill>
                            <a:srgbClr val="FF0000"/>
                          </a:solidFill>
                        </a:rPr>
                        <a:t>Expressions grecques</a:t>
                      </a:r>
                    </a:p>
                  </a:txBody>
                  <a:tcPr anchor="ctr">
                    <a:solidFill>
                      <a:srgbClr val="FFC000"/>
                    </a:solidFill>
                  </a:tcPr>
                </a:tc>
                <a:tc>
                  <a:txBody>
                    <a:bodyPr/>
                    <a:lstStyle/>
                    <a:p>
                      <a:r>
                        <a:rPr lang="fr-FR" sz="1400" b="1" dirty="0"/>
                        <a:t>Traduction(s)</a:t>
                      </a:r>
                      <a:r>
                        <a:rPr lang="fr-FR" sz="1400" dirty="0"/>
                        <a:t> – </a:t>
                      </a:r>
                      <a:r>
                        <a:rPr lang="fr-FR" sz="1400" i="1" dirty="0"/>
                        <a:t>« explication(s) »</a:t>
                      </a:r>
                    </a:p>
                  </a:txBody>
                  <a:tcPr anchor="ctr"/>
                </a:tc>
                <a:extLst>
                  <a:ext uri="{0D108BD9-81ED-4DB2-BD59-A6C34878D82A}">
                    <a16:rowId xmlns:a16="http://schemas.microsoft.com/office/drawing/2014/main" val="2392397521"/>
                  </a:ext>
                </a:extLst>
              </a:tr>
              <a:tr h="333673">
                <a:tc>
                  <a:txBody>
                    <a:bodyPr/>
                    <a:lstStyle/>
                    <a:p>
                      <a:r>
                        <a:rPr lang="fr-FR" sz="1600" i="1" dirty="0" err="1"/>
                        <a:t>epimeleia</a:t>
                      </a:r>
                      <a:r>
                        <a:rPr lang="fr-FR" sz="1600" i="1" dirty="0"/>
                        <a:t> </a:t>
                      </a:r>
                      <a:r>
                        <a:rPr lang="fr-FR" sz="1600" i="1" dirty="0" err="1"/>
                        <a:t>heautou</a:t>
                      </a:r>
                      <a:endParaRPr lang="fr-FR" sz="1600" b="1" dirty="0"/>
                    </a:p>
                  </a:txBody>
                  <a:tcPr anchor="ctr"/>
                </a:tc>
                <a:tc>
                  <a:txBody>
                    <a:bodyPr/>
                    <a:lstStyle/>
                    <a:p>
                      <a:r>
                        <a:rPr lang="fr-FR" sz="1400" b="1" dirty="0">
                          <a:solidFill>
                            <a:srgbClr val="FF0000"/>
                          </a:solidFill>
                          <a:latin typeface="Calibri" panose="020F0502020204030204" pitchFamily="34" charset="0"/>
                          <a:cs typeface="Calibri" panose="020F0502020204030204" pitchFamily="34" charset="0"/>
                        </a:rPr>
                        <a:t>« souci de soi. »</a:t>
                      </a:r>
                      <a:r>
                        <a:rPr lang="fr-FR" sz="1400" dirty="0">
                          <a:latin typeface="Calibri" panose="020F0502020204030204" pitchFamily="34" charset="0"/>
                          <a:cs typeface="Calibri" panose="020F0502020204030204" pitchFamily="34" charset="0"/>
                        </a:rPr>
                        <a:t> </a:t>
                      </a:r>
                      <a:r>
                        <a:rPr lang="fr-FR" sz="1400" dirty="0" err="1">
                          <a:latin typeface="Calibri" panose="020F0502020204030204" pitchFamily="34" charset="0"/>
                          <a:cs typeface="Calibri" panose="020F0502020204030204" pitchFamily="34" charset="0"/>
                        </a:rPr>
                        <a:t>Srlon</a:t>
                      </a:r>
                      <a:r>
                        <a:rPr lang="fr-FR" sz="1400" dirty="0">
                          <a:latin typeface="Calibri" panose="020F0502020204030204" pitchFamily="34" charset="0"/>
                          <a:cs typeface="Calibri" panose="020F0502020204030204" pitchFamily="34" charset="0"/>
                        </a:rPr>
                        <a:t> Michel FOUCAULT, « ensemble des transformations de soi qui sont la condition nécessaire pour que l'on puisse avoir accès à la vérité. »</a:t>
                      </a:r>
                      <a:endParaRPr lang="fr-FR" sz="1400" dirty="0"/>
                    </a:p>
                  </a:txBody>
                  <a:tcPr anchor="ctr"/>
                </a:tc>
                <a:extLst>
                  <a:ext uri="{0D108BD9-81ED-4DB2-BD59-A6C34878D82A}">
                    <a16:rowId xmlns:a16="http://schemas.microsoft.com/office/drawing/2014/main" val="1050926666"/>
                  </a:ext>
                </a:extLst>
              </a:tr>
            </a:tbl>
          </a:graphicData>
        </a:graphic>
      </p:graphicFrame>
    </p:spTree>
    <p:extLst>
      <p:ext uri="{BB962C8B-B14F-4D97-AF65-F5344CB8AC3E}">
        <p14:creationId xmlns:p14="http://schemas.microsoft.com/office/powerpoint/2010/main" val="1711269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271A126-4540-6D45-106A-284526927D88}"/>
            </a:ext>
          </a:extLst>
        </p:cNvPr>
        <p:cNvGrpSpPr/>
        <p:nvPr/>
      </p:nvGrpSpPr>
      <p:grpSpPr>
        <a:xfrm>
          <a:off x="0" y="0"/>
          <a:ext cx="0" cy="0"/>
          <a:chOff x="0" y="0"/>
          <a:chExt cx="0" cy="0"/>
        </a:xfrm>
      </p:grpSpPr>
      <p:pic>
        <p:nvPicPr>
          <p:cNvPr id="3" name="Image 2">
            <a:hlinkClick r:id="rId2"/>
            <a:extLst>
              <a:ext uri="{FF2B5EF4-FFF2-40B4-BE49-F238E27FC236}">
                <a16:creationId xmlns:a16="http://schemas.microsoft.com/office/drawing/2014/main" id="{D7DEB3D4-7C83-9AFD-4CE6-A9FEC8661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447" y="2325561"/>
            <a:ext cx="501812" cy="501812"/>
          </a:xfrm>
          <a:prstGeom prst="rect">
            <a:avLst/>
          </a:prstGeom>
        </p:spPr>
      </p:pic>
      <p:sp>
        <p:nvSpPr>
          <p:cNvPr id="7" name="ZoneTexte 6">
            <a:extLst>
              <a:ext uri="{FF2B5EF4-FFF2-40B4-BE49-F238E27FC236}">
                <a16:creationId xmlns:a16="http://schemas.microsoft.com/office/drawing/2014/main" id="{F1D1EF59-6ECF-5213-1971-D4F970164C73}"/>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8" name="Image 7">
            <a:hlinkClick r:id="rId4" action="ppaction://hlinksldjump"/>
            <a:extLst>
              <a:ext uri="{FF2B5EF4-FFF2-40B4-BE49-F238E27FC236}">
                <a16:creationId xmlns:a16="http://schemas.microsoft.com/office/drawing/2014/main" id="{789406D4-8397-0B4D-8482-EAA72083AE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11" name="ZoneTexte 10">
            <a:extLst>
              <a:ext uri="{FF2B5EF4-FFF2-40B4-BE49-F238E27FC236}">
                <a16:creationId xmlns:a16="http://schemas.microsoft.com/office/drawing/2014/main" id="{D7C5CBCD-94CD-FF48-0C74-783BD723F396}"/>
              </a:ext>
            </a:extLst>
          </p:cNvPr>
          <p:cNvSpPr txBox="1"/>
          <p:nvPr/>
        </p:nvSpPr>
        <p:spPr>
          <a:xfrm>
            <a:off x="-98366" y="468215"/>
            <a:ext cx="4492580" cy="461665"/>
          </a:xfrm>
          <a:prstGeom prst="rect">
            <a:avLst/>
          </a:prstGeom>
          <a:noFill/>
        </p:spPr>
        <p:txBody>
          <a:bodyPr wrap="square">
            <a:spAutoFit/>
          </a:bodyPr>
          <a:lstStyle/>
          <a:p>
            <a:pPr algn="ctr"/>
            <a:r>
              <a:rPr lang="fr-FR" sz="2400" b="1" dirty="0">
                <a:solidFill>
                  <a:srgbClr val="7030A0"/>
                </a:solidFill>
                <a:latin typeface="Calibri" panose="020F0502020204030204" pitchFamily="34" charset="0"/>
                <a:cs typeface="Calibri" panose="020F0502020204030204" pitchFamily="34" charset="0"/>
              </a:rPr>
              <a:t>Séance 1</a:t>
            </a:r>
            <a:r>
              <a:rPr lang="fr-FR" sz="2400" b="1" dirty="0">
                <a:solidFill>
                  <a:srgbClr val="FF0000"/>
                </a:solidFill>
                <a:latin typeface="Calibri" panose="020F0502020204030204" pitchFamily="34" charset="0"/>
                <a:cs typeface="Calibri" panose="020F0502020204030204" pitchFamily="34" charset="0"/>
              </a:rPr>
              <a:t> </a:t>
            </a:r>
            <a:r>
              <a:rPr lang="fr-FR" sz="2400" b="1" dirty="0">
                <a:solidFill>
                  <a:schemeClr val="bg2"/>
                </a:solidFill>
                <a:latin typeface="Calibri" panose="020F0502020204030204" pitchFamily="34" charset="0"/>
                <a:cs typeface="Calibri" panose="020F0502020204030204" pitchFamily="34" charset="0"/>
              </a:rPr>
              <a:t>-</a:t>
            </a:r>
            <a:r>
              <a:rPr lang="fr-FR" sz="2400" b="1" dirty="0">
                <a:solidFill>
                  <a:srgbClr val="FF0000"/>
                </a:solidFill>
                <a:latin typeface="Calibri" panose="020F0502020204030204" pitchFamily="34" charset="0"/>
                <a:cs typeface="Calibri" panose="020F0502020204030204" pitchFamily="34" charset="0"/>
              </a:rPr>
              <a:t> </a:t>
            </a:r>
            <a:r>
              <a:rPr lang="fr-FR" sz="2400" b="1" dirty="0">
                <a:latin typeface="Calibri" panose="020F0502020204030204" pitchFamily="34" charset="0"/>
                <a:cs typeface="Calibri" panose="020F0502020204030204" pitchFamily="34" charset="0"/>
              </a:rPr>
              <a:t>Entrée dans le thème</a:t>
            </a:r>
          </a:p>
        </p:txBody>
      </p:sp>
      <p:pic>
        <p:nvPicPr>
          <p:cNvPr id="6" name="Image 5">
            <a:extLst>
              <a:ext uri="{FF2B5EF4-FFF2-40B4-BE49-F238E27FC236}">
                <a16:creationId xmlns:a16="http://schemas.microsoft.com/office/drawing/2014/main" id="{60C26B96-EEEA-E457-4839-63F6AE67812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5147" y="1566211"/>
            <a:ext cx="1408179" cy="1408179"/>
          </a:xfrm>
          <a:prstGeom prst="rect">
            <a:avLst/>
          </a:prstGeom>
        </p:spPr>
      </p:pic>
      <p:sp>
        <p:nvSpPr>
          <p:cNvPr id="12" name="ZoneTexte 11">
            <a:extLst>
              <a:ext uri="{FF2B5EF4-FFF2-40B4-BE49-F238E27FC236}">
                <a16:creationId xmlns:a16="http://schemas.microsoft.com/office/drawing/2014/main" id="{AA5AA8AE-4B94-1499-23B3-6289F01BC78C}"/>
              </a:ext>
            </a:extLst>
          </p:cNvPr>
          <p:cNvSpPr txBox="1"/>
          <p:nvPr/>
        </p:nvSpPr>
        <p:spPr>
          <a:xfrm>
            <a:off x="3473240" y="1669612"/>
            <a:ext cx="5948751" cy="1477328"/>
          </a:xfrm>
          <a:prstGeom prst="rect">
            <a:avLst/>
          </a:prstGeom>
          <a:noFill/>
        </p:spPr>
        <p:txBody>
          <a:bodyPr wrap="square" rtlCol="0">
            <a:spAutoFit/>
          </a:bodyPr>
          <a:lstStyle/>
          <a:p>
            <a:r>
              <a:rPr lang="fr-FR" sz="3000" dirty="0">
                <a:solidFill>
                  <a:srgbClr val="FFFF00"/>
                </a:solidFill>
                <a:latin typeface="Calibri" panose="020F0502020204030204" pitchFamily="34" charset="0"/>
                <a:cs typeface="Calibri" panose="020F0502020204030204" pitchFamily="34" charset="0"/>
              </a:rPr>
              <a:t>« Le temps n’est pas quelque chose qui passe, mais ce dans quoi passe tout ce qui est. »</a:t>
            </a:r>
          </a:p>
        </p:txBody>
      </p:sp>
      <p:sp>
        <p:nvSpPr>
          <p:cNvPr id="17" name="ZoneTexte 16">
            <a:extLst>
              <a:ext uri="{FF2B5EF4-FFF2-40B4-BE49-F238E27FC236}">
                <a16:creationId xmlns:a16="http://schemas.microsoft.com/office/drawing/2014/main" id="{46463996-D54E-0A21-23C5-6503AEFD4C57}"/>
              </a:ext>
            </a:extLst>
          </p:cNvPr>
          <p:cNvSpPr txBox="1"/>
          <p:nvPr/>
        </p:nvSpPr>
        <p:spPr>
          <a:xfrm>
            <a:off x="169297" y="1100643"/>
            <a:ext cx="1691489" cy="369332"/>
          </a:xfrm>
          <a:prstGeom prst="rect">
            <a:avLst/>
          </a:prstGeom>
          <a:noFill/>
        </p:spPr>
        <p:txBody>
          <a:bodyPr wrap="none" rtlCol="0">
            <a:spAutoFit/>
          </a:bodyPr>
          <a:lstStyle/>
          <a:p>
            <a:r>
              <a:rPr lang="fr-FR" b="1" dirty="0">
                <a:solidFill>
                  <a:srgbClr val="FF0000"/>
                </a:solidFill>
              </a:rPr>
              <a:t>DOCUMENT 3</a:t>
            </a:r>
          </a:p>
        </p:txBody>
      </p:sp>
      <p:sp>
        <p:nvSpPr>
          <p:cNvPr id="20" name="ZoneTexte 19">
            <a:extLst>
              <a:ext uri="{FF2B5EF4-FFF2-40B4-BE49-F238E27FC236}">
                <a16:creationId xmlns:a16="http://schemas.microsoft.com/office/drawing/2014/main" id="{AD6EA76C-DFF7-A576-E76A-BF23141633C8}"/>
              </a:ext>
            </a:extLst>
          </p:cNvPr>
          <p:cNvSpPr txBox="1"/>
          <p:nvPr/>
        </p:nvSpPr>
        <p:spPr>
          <a:xfrm>
            <a:off x="169297" y="3062144"/>
            <a:ext cx="2677802" cy="1184940"/>
          </a:xfrm>
          <a:prstGeom prst="rect">
            <a:avLst/>
          </a:prstGeom>
          <a:noFill/>
        </p:spPr>
        <p:txBody>
          <a:bodyPr wrap="square" rtlCol="0">
            <a:spAutoFit/>
          </a:bodyPr>
          <a:lstStyle/>
          <a:p>
            <a:pPr algn="ctr">
              <a:spcAft>
                <a:spcPts val="600"/>
              </a:spcAft>
            </a:pPr>
            <a:r>
              <a:rPr lang="fr-FR" sz="2400" b="1" dirty="0">
                <a:solidFill>
                  <a:srgbClr val="7030A0"/>
                </a:solidFill>
                <a:latin typeface="Calibri" panose="020F0502020204030204" pitchFamily="34" charset="0"/>
                <a:cs typeface="Calibri" panose="020F0502020204030204" pitchFamily="34" charset="0"/>
              </a:rPr>
              <a:t>Martin HEIDEGGER,</a:t>
            </a:r>
          </a:p>
          <a:p>
            <a:pPr algn="ctr">
              <a:spcAft>
                <a:spcPts val="1200"/>
              </a:spcAft>
            </a:pPr>
            <a:r>
              <a:rPr lang="fr-FR" sz="1400" dirty="0"/>
              <a:t>(1889 – 1976)</a:t>
            </a:r>
          </a:p>
          <a:p>
            <a:pPr algn="ctr">
              <a:spcAft>
                <a:spcPts val="600"/>
              </a:spcAft>
            </a:pPr>
            <a:r>
              <a:rPr lang="fr-FR" b="1" dirty="0">
                <a:solidFill>
                  <a:srgbClr val="FF0000"/>
                </a:solidFill>
              </a:rPr>
              <a:t>Philosophe</a:t>
            </a:r>
          </a:p>
        </p:txBody>
      </p:sp>
      <p:sp>
        <p:nvSpPr>
          <p:cNvPr id="24" name="ZoneTexte 23">
            <a:extLst>
              <a:ext uri="{FF2B5EF4-FFF2-40B4-BE49-F238E27FC236}">
                <a16:creationId xmlns:a16="http://schemas.microsoft.com/office/drawing/2014/main" id="{969A1251-6F88-6294-5EFE-17AD805FD9F2}"/>
              </a:ext>
            </a:extLst>
          </p:cNvPr>
          <p:cNvSpPr txBox="1"/>
          <p:nvPr/>
        </p:nvSpPr>
        <p:spPr>
          <a:xfrm>
            <a:off x="208971" y="4334838"/>
            <a:ext cx="2427698" cy="1692771"/>
          </a:xfrm>
          <a:prstGeom prst="rect">
            <a:avLst/>
          </a:prstGeom>
          <a:noFill/>
        </p:spPr>
        <p:txBody>
          <a:bodyPr wrap="square">
            <a:spAutoFit/>
          </a:bodyPr>
          <a:lstStyle/>
          <a:p>
            <a:pPr algn="just"/>
            <a:r>
              <a:rPr lang="fr-FR" sz="1300" i="1" dirty="0"/>
              <a:t>A travaillé sur le « sens de l'être », l’</a:t>
            </a:r>
            <a:r>
              <a:rPr lang="fr-FR" sz="1300" b="1" i="1" dirty="0"/>
              <a:t>ontologie</a:t>
            </a:r>
            <a:r>
              <a:rPr lang="fr-FR" sz="1300" i="1" dirty="0"/>
              <a:t> (étude de l’être, de ce qui existe, qui n’est pas rien) qui guidera sa réflexion notamment dans son ouvrage </a:t>
            </a:r>
            <a:r>
              <a:rPr lang="fr-FR" sz="1300" dirty="0"/>
              <a:t>Être et Temps</a:t>
            </a:r>
            <a:r>
              <a:rPr lang="fr-FR" sz="1300" i="1" dirty="0"/>
              <a:t> (</a:t>
            </a:r>
            <a:r>
              <a:rPr lang="fr-FR" sz="1300" dirty="0"/>
              <a:t>Sein </a:t>
            </a:r>
            <a:r>
              <a:rPr lang="fr-FR" sz="1300" dirty="0" err="1"/>
              <a:t>und</a:t>
            </a:r>
            <a:r>
              <a:rPr lang="fr-FR" sz="1300" dirty="0"/>
              <a:t> Zeit</a:t>
            </a:r>
            <a:r>
              <a:rPr lang="fr-FR" sz="1300" i="1" dirty="0"/>
              <a:t>), publié en 1927.</a:t>
            </a:r>
          </a:p>
        </p:txBody>
      </p:sp>
      <p:pic>
        <p:nvPicPr>
          <p:cNvPr id="10" name="Image 9">
            <a:extLst>
              <a:ext uri="{FF2B5EF4-FFF2-40B4-BE49-F238E27FC236}">
                <a16:creationId xmlns:a16="http://schemas.microsoft.com/office/drawing/2014/main" id="{D8516313-CFE0-29C6-3433-9D7DC367D4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1243" y="1368273"/>
            <a:ext cx="2161324" cy="2107864"/>
          </a:xfrm>
          <a:prstGeom prst="rect">
            <a:avLst/>
          </a:prstGeom>
        </p:spPr>
      </p:pic>
      <p:pic>
        <p:nvPicPr>
          <p:cNvPr id="19" name="Image 18">
            <a:extLst>
              <a:ext uri="{FF2B5EF4-FFF2-40B4-BE49-F238E27FC236}">
                <a16:creationId xmlns:a16="http://schemas.microsoft.com/office/drawing/2014/main" id="{AC6C0169-0B19-9114-C811-45E22A0964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4656" y="1669612"/>
            <a:ext cx="645442" cy="426648"/>
          </a:xfrm>
          <a:prstGeom prst="rect">
            <a:avLst/>
          </a:prstGeom>
        </p:spPr>
      </p:pic>
      <p:sp>
        <p:nvSpPr>
          <p:cNvPr id="23" name="ZoneTexte 22">
            <a:extLst>
              <a:ext uri="{FF2B5EF4-FFF2-40B4-BE49-F238E27FC236}">
                <a16:creationId xmlns:a16="http://schemas.microsoft.com/office/drawing/2014/main" id="{73C88B6E-2E68-8DDF-878E-1A6465FBBFD0}"/>
              </a:ext>
            </a:extLst>
          </p:cNvPr>
          <p:cNvSpPr txBox="1"/>
          <p:nvPr/>
        </p:nvSpPr>
        <p:spPr>
          <a:xfrm>
            <a:off x="3155906" y="3789717"/>
            <a:ext cx="6034587" cy="430887"/>
          </a:xfrm>
          <a:prstGeom prst="rect">
            <a:avLst/>
          </a:prstGeom>
          <a:noFill/>
        </p:spPr>
        <p:txBody>
          <a:bodyPr wrap="square" rtlCol="0">
            <a:spAutoFit/>
          </a:bodyPr>
          <a:lstStyle/>
          <a:p>
            <a:r>
              <a:rPr lang="fr-FR" sz="2200" b="1" dirty="0">
                <a:solidFill>
                  <a:schemeClr val="bg1"/>
                </a:solidFill>
                <a:latin typeface="Calibri" panose="020F0502020204030204" pitchFamily="34" charset="0"/>
                <a:cs typeface="Calibri" panose="020F0502020204030204" pitchFamily="34" charset="0"/>
              </a:rPr>
              <a:t>3 )</a:t>
            </a:r>
            <a:r>
              <a:rPr lang="fr-FR" sz="2200" b="1" dirty="0">
                <a:latin typeface="Calibri" panose="020F0502020204030204" pitchFamily="34" charset="0"/>
                <a:cs typeface="Calibri" panose="020F0502020204030204" pitchFamily="34" charset="0"/>
              </a:rPr>
              <a:t> </a:t>
            </a:r>
            <a:r>
              <a:rPr lang="fr-FR" sz="2200" b="1" dirty="0">
                <a:solidFill>
                  <a:srgbClr val="FF0000"/>
                </a:solidFill>
                <a:latin typeface="Calibri" panose="020F0502020204030204" pitchFamily="34" charset="0"/>
                <a:cs typeface="Calibri" panose="020F0502020204030204" pitchFamily="34" charset="0"/>
              </a:rPr>
              <a:t>DOC 3 </a:t>
            </a:r>
            <a:r>
              <a:rPr lang="fr-FR" dirty="0">
                <a:latin typeface="Calibri" panose="020F0502020204030204" pitchFamily="34" charset="0"/>
                <a:cs typeface="Calibri" panose="020F0502020204030204" pitchFamily="34" charset="0"/>
              </a:rPr>
              <a:t>Qu’est-ce que le </a:t>
            </a:r>
            <a:r>
              <a:rPr lang="fr-FR" b="1" dirty="0">
                <a:latin typeface="Calibri" panose="020F0502020204030204" pitchFamily="34" charset="0"/>
                <a:cs typeface="Calibri" panose="020F0502020204030204" pitchFamily="34" charset="0"/>
              </a:rPr>
              <a:t>temps</a:t>
            </a:r>
            <a:r>
              <a:rPr lang="fr-FR" dirty="0">
                <a:latin typeface="Calibri" panose="020F0502020204030204" pitchFamily="34" charset="0"/>
                <a:cs typeface="Calibri" panose="020F0502020204030204" pitchFamily="34" charset="0"/>
              </a:rPr>
              <a:t> selon Martin HEIDEGGER ?</a:t>
            </a:r>
          </a:p>
        </p:txBody>
      </p:sp>
      <p:sp>
        <p:nvSpPr>
          <p:cNvPr id="25" name="ZoneTexte 24">
            <a:extLst>
              <a:ext uri="{FF2B5EF4-FFF2-40B4-BE49-F238E27FC236}">
                <a16:creationId xmlns:a16="http://schemas.microsoft.com/office/drawing/2014/main" id="{CA4543AB-E43D-89A4-B05C-5C810EBF3F84}"/>
              </a:ext>
            </a:extLst>
          </p:cNvPr>
          <p:cNvSpPr txBox="1"/>
          <p:nvPr/>
        </p:nvSpPr>
        <p:spPr>
          <a:xfrm>
            <a:off x="3153521" y="4440227"/>
            <a:ext cx="5153593" cy="2031325"/>
          </a:xfrm>
          <a:prstGeom prst="rect">
            <a:avLst/>
          </a:prstGeom>
          <a:noFill/>
        </p:spPr>
        <p:txBody>
          <a:bodyPr wrap="square" rtlCol="0">
            <a:spAutoFit/>
          </a:bodyPr>
          <a:lstStyle/>
          <a:p>
            <a:r>
              <a:rPr lang="fr-FR" dirty="0">
                <a:solidFill>
                  <a:srgbClr val="002060"/>
                </a:solidFill>
                <a:latin typeface="Calibri" panose="020F0502020204030204" pitchFamily="34" charset="0"/>
                <a:cs typeface="Calibri" panose="020F0502020204030204" pitchFamily="34" charset="0"/>
              </a:rPr>
              <a:t>Pour Martin HEIDEGGER, le </a:t>
            </a:r>
            <a:r>
              <a:rPr lang="fr-FR" b="1" dirty="0">
                <a:solidFill>
                  <a:srgbClr val="002060"/>
                </a:solidFill>
                <a:latin typeface="Calibri" panose="020F0502020204030204" pitchFamily="34" charset="0"/>
                <a:cs typeface="Calibri" panose="020F0502020204030204" pitchFamily="34" charset="0"/>
              </a:rPr>
              <a:t>temps</a:t>
            </a:r>
            <a:r>
              <a:rPr lang="fr-FR" dirty="0">
                <a:solidFill>
                  <a:srgbClr val="002060"/>
                </a:solidFill>
                <a:latin typeface="Calibri" panose="020F0502020204030204" pitchFamily="34" charset="0"/>
                <a:cs typeface="Calibri" panose="020F0502020204030204" pitchFamily="34" charset="0"/>
              </a:rPr>
              <a:t> est </a:t>
            </a:r>
            <a:r>
              <a:rPr lang="fr-FR" b="1" dirty="0">
                <a:solidFill>
                  <a:srgbClr val="002060"/>
                </a:solidFill>
                <a:latin typeface="Calibri" panose="020F0502020204030204" pitchFamily="34" charset="0"/>
                <a:cs typeface="Calibri" panose="020F0502020204030204" pitchFamily="34" charset="0"/>
              </a:rPr>
              <a:t>universel</a:t>
            </a:r>
            <a:r>
              <a:rPr lang="fr-FR" dirty="0">
                <a:solidFill>
                  <a:srgbClr val="002060"/>
                </a:solidFill>
                <a:latin typeface="Calibri" panose="020F0502020204030204" pitchFamily="34" charset="0"/>
                <a:cs typeface="Calibri" panose="020F0502020204030204" pitchFamily="34" charset="0"/>
              </a:rPr>
              <a:t>. </a:t>
            </a:r>
          </a:p>
          <a:p>
            <a:r>
              <a:rPr lang="fr-FR" dirty="0">
                <a:solidFill>
                  <a:srgbClr val="002060"/>
                </a:solidFill>
                <a:latin typeface="Calibri" panose="020F0502020204030204" pitchFamily="34" charset="0"/>
                <a:cs typeface="Calibri" panose="020F0502020204030204" pitchFamily="34" charset="0"/>
              </a:rPr>
              <a:t>Il </a:t>
            </a:r>
            <a:r>
              <a:rPr lang="fr-FR" b="1" dirty="0">
                <a:solidFill>
                  <a:srgbClr val="002060"/>
                </a:solidFill>
                <a:latin typeface="Calibri" panose="020F0502020204030204" pitchFamily="34" charset="0"/>
                <a:cs typeface="Calibri" panose="020F0502020204030204" pitchFamily="34" charset="0"/>
              </a:rPr>
              <a:t>transcende</a:t>
            </a:r>
            <a:r>
              <a:rPr lang="fr-FR" dirty="0">
                <a:solidFill>
                  <a:srgbClr val="002060"/>
                </a:solidFill>
                <a:latin typeface="Calibri" panose="020F0502020204030204" pitchFamily="34" charset="0"/>
                <a:cs typeface="Calibri" panose="020F0502020204030204" pitchFamily="34" charset="0"/>
              </a:rPr>
              <a:t> (dépasse) les </a:t>
            </a:r>
            <a:r>
              <a:rPr lang="fr-FR" b="1" dirty="0">
                <a:solidFill>
                  <a:srgbClr val="002060"/>
                </a:solidFill>
                <a:latin typeface="Calibri" panose="020F0502020204030204" pitchFamily="34" charset="0"/>
                <a:cs typeface="Calibri" panose="020F0502020204030204" pitchFamily="34" charset="0"/>
              </a:rPr>
              <a:t>époques</a:t>
            </a:r>
            <a:r>
              <a:rPr lang="fr-FR" dirty="0">
                <a:solidFill>
                  <a:srgbClr val="002060"/>
                </a:solidFill>
                <a:latin typeface="Calibri" panose="020F0502020204030204" pitchFamily="34" charset="0"/>
                <a:cs typeface="Calibri" panose="020F0502020204030204" pitchFamily="34" charset="0"/>
              </a:rPr>
              <a:t> et sert de toile de fond éternelle (arrière-plan) aux êtres qui ne font que passer. </a:t>
            </a:r>
          </a:p>
          <a:p>
            <a:r>
              <a:rPr lang="fr-FR" dirty="0">
                <a:solidFill>
                  <a:srgbClr val="002060"/>
                </a:solidFill>
                <a:latin typeface="Calibri" panose="020F0502020204030204" pitchFamily="34" charset="0"/>
                <a:cs typeface="Calibri" panose="020F0502020204030204" pitchFamily="34" charset="0"/>
              </a:rPr>
              <a:t>Le </a:t>
            </a:r>
            <a:r>
              <a:rPr lang="fr-FR" b="1" dirty="0">
                <a:solidFill>
                  <a:srgbClr val="002060"/>
                </a:solidFill>
                <a:latin typeface="Calibri" panose="020F0502020204030204" pitchFamily="34" charset="0"/>
                <a:cs typeface="Calibri" panose="020F0502020204030204" pitchFamily="34" charset="0"/>
              </a:rPr>
              <a:t>Dasein</a:t>
            </a:r>
            <a:r>
              <a:rPr lang="fr-FR" dirty="0">
                <a:solidFill>
                  <a:srgbClr val="002060"/>
                </a:solidFill>
                <a:latin typeface="Calibri" panose="020F0502020204030204" pitchFamily="34" charset="0"/>
                <a:cs typeface="Calibri" panose="020F0502020204030204" pitchFamily="34" charset="0"/>
              </a:rPr>
              <a:t> (</a:t>
            </a:r>
            <a:r>
              <a:rPr lang="fr-FR" b="1" dirty="0">
                <a:solidFill>
                  <a:srgbClr val="002060"/>
                </a:solidFill>
                <a:latin typeface="Calibri" panose="020F0502020204030204" pitchFamily="34" charset="0"/>
                <a:cs typeface="Calibri" panose="020F0502020204030204" pitchFamily="34" charset="0"/>
              </a:rPr>
              <a:t>« Être-là »</a:t>
            </a:r>
            <a:r>
              <a:rPr lang="fr-FR" dirty="0">
                <a:solidFill>
                  <a:srgbClr val="002060"/>
                </a:solidFill>
                <a:latin typeface="Calibri" panose="020F0502020204030204" pitchFamily="34" charset="0"/>
                <a:cs typeface="Calibri" panose="020F0502020204030204" pitchFamily="34" charset="0"/>
              </a:rPr>
              <a:t> - Être humain) se définit par sa </a:t>
            </a:r>
            <a:r>
              <a:rPr lang="fr-FR" b="1" dirty="0">
                <a:solidFill>
                  <a:srgbClr val="002060"/>
                </a:solidFill>
                <a:latin typeface="Calibri" panose="020F0502020204030204" pitchFamily="34" charset="0"/>
                <a:cs typeface="Calibri" panose="020F0502020204030204" pitchFamily="34" charset="0"/>
              </a:rPr>
              <a:t>temporalité</a:t>
            </a:r>
            <a:r>
              <a:rPr lang="fr-FR" dirty="0">
                <a:solidFill>
                  <a:srgbClr val="002060"/>
                </a:solidFill>
                <a:latin typeface="Calibri" panose="020F0502020204030204" pitchFamily="34" charset="0"/>
                <a:cs typeface="Calibri" panose="020F0502020204030204" pitchFamily="34" charset="0"/>
              </a:rPr>
              <a:t> associée à son </a:t>
            </a:r>
            <a:r>
              <a:rPr lang="fr-FR" b="1" dirty="0">
                <a:solidFill>
                  <a:srgbClr val="002060"/>
                </a:solidFill>
                <a:latin typeface="Calibri" panose="020F0502020204030204" pitchFamily="34" charset="0"/>
                <a:cs typeface="Calibri" panose="020F0502020204030204" pitchFamily="34" charset="0"/>
              </a:rPr>
              <a:t>essence</a:t>
            </a:r>
            <a:r>
              <a:rPr lang="fr-FR" dirty="0">
                <a:solidFill>
                  <a:srgbClr val="002060"/>
                </a:solidFill>
                <a:latin typeface="Calibri" panose="020F0502020204030204" pitchFamily="34" charset="0"/>
                <a:cs typeface="Calibri" panose="020F0502020204030204" pitchFamily="34" charset="0"/>
              </a:rPr>
              <a:t> (sa nature, ses caractéristiques essentielles).</a:t>
            </a:r>
          </a:p>
        </p:txBody>
      </p:sp>
      <p:sp>
        <p:nvSpPr>
          <p:cNvPr id="26" name="ZoneTexte 25">
            <a:extLst>
              <a:ext uri="{FF2B5EF4-FFF2-40B4-BE49-F238E27FC236}">
                <a16:creationId xmlns:a16="http://schemas.microsoft.com/office/drawing/2014/main" id="{4B60EA18-50C1-2626-E0A3-1650B9C38A02}"/>
              </a:ext>
            </a:extLst>
          </p:cNvPr>
          <p:cNvSpPr txBox="1"/>
          <p:nvPr/>
        </p:nvSpPr>
        <p:spPr>
          <a:xfrm>
            <a:off x="8717872" y="4787623"/>
            <a:ext cx="3474128" cy="1938992"/>
          </a:xfrm>
          <a:prstGeom prst="rect">
            <a:avLst/>
          </a:prstGeom>
          <a:noFill/>
        </p:spPr>
        <p:txBody>
          <a:bodyPr wrap="square" rtlCol="0">
            <a:spAutoFit/>
          </a:bodyPr>
          <a:lstStyle/>
          <a:p>
            <a:r>
              <a:rPr lang="fr-FR" sz="1500" b="1" dirty="0">
                <a:solidFill>
                  <a:srgbClr val="FFFF00"/>
                </a:solidFill>
                <a:highlight>
                  <a:srgbClr val="FF0000"/>
                </a:highlight>
                <a:latin typeface="Calibri" panose="020F0502020204030204" pitchFamily="34" charset="0"/>
                <a:cs typeface="Calibri" panose="020F0502020204030204" pitchFamily="34" charset="0"/>
              </a:rPr>
              <a:t>ONTOLOGIE :</a:t>
            </a:r>
          </a:p>
          <a:p>
            <a:r>
              <a:rPr lang="fr-FR" sz="1500" i="1" dirty="0">
                <a:solidFill>
                  <a:srgbClr val="FFFF00"/>
                </a:solidFill>
                <a:latin typeface="Calibri" panose="020F0502020204030204" pitchFamily="34" charset="0"/>
                <a:cs typeface="Calibri" panose="020F0502020204030204" pitchFamily="34" charset="0"/>
              </a:rPr>
              <a:t>Partie de la philosophie qui étudie l’</a:t>
            </a:r>
            <a:r>
              <a:rPr lang="fr-FR" sz="1500" b="1" i="1" dirty="0">
                <a:solidFill>
                  <a:srgbClr val="FFFF00"/>
                </a:solidFill>
                <a:latin typeface="Calibri" panose="020F0502020204030204" pitchFamily="34" charset="0"/>
                <a:cs typeface="Calibri" panose="020F0502020204030204" pitchFamily="34" charset="0"/>
              </a:rPr>
              <a:t>ÊTRE </a:t>
            </a:r>
            <a:r>
              <a:rPr lang="fr-FR" sz="1500" i="1" dirty="0">
                <a:solidFill>
                  <a:srgbClr val="FFFF00"/>
                </a:solidFill>
                <a:latin typeface="Calibri" panose="020F0502020204030204" pitchFamily="34" charset="0"/>
                <a:cs typeface="Calibri" panose="020F0502020204030204" pitchFamily="34" charset="0"/>
              </a:rPr>
              <a:t>: son existence, ses possibilités, sa durée, son devenir…</a:t>
            </a:r>
          </a:p>
          <a:p>
            <a:r>
              <a:rPr lang="fr-FR" sz="1500" i="1" dirty="0">
                <a:solidFill>
                  <a:srgbClr val="FFFF00"/>
                </a:solidFill>
                <a:latin typeface="Calibri" panose="020F0502020204030204" pitchFamily="34" charset="0"/>
                <a:cs typeface="Calibri" panose="020F0502020204030204" pitchFamily="34" charset="0"/>
              </a:rPr>
              <a:t>L’ÊTRE se définit par son ESSENCE, ensemble des caractéristiques fondamentales et nécessaires à une chose, ce qui définit sa nature.</a:t>
            </a:r>
          </a:p>
        </p:txBody>
      </p:sp>
      <p:pic>
        <p:nvPicPr>
          <p:cNvPr id="27" name="Image 26">
            <a:extLst>
              <a:ext uri="{FF2B5EF4-FFF2-40B4-BE49-F238E27FC236}">
                <a16:creationId xmlns:a16="http://schemas.microsoft.com/office/drawing/2014/main" id="{271C8691-104C-D6BC-553E-C1E7DF7010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31016" y="3470621"/>
            <a:ext cx="1780889" cy="1260321"/>
          </a:xfrm>
          <a:prstGeom prst="rect">
            <a:avLst/>
          </a:prstGeom>
        </p:spPr>
      </p:pic>
      <p:sp>
        <p:nvSpPr>
          <p:cNvPr id="28" name="ZoneTexte 27">
            <a:extLst>
              <a:ext uri="{FF2B5EF4-FFF2-40B4-BE49-F238E27FC236}">
                <a16:creationId xmlns:a16="http://schemas.microsoft.com/office/drawing/2014/main" id="{82E9ECFA-B12E-ABB2-572E-B9F0905AB05D}"/>
              </a:ext>
            </a:extLst>
          </p:cNvPr>
          <p:cNvSpPr txBox="1"/>
          <p:nvPr/>
        </p:nvSpPr>
        <p:spPr>
          <a:xfrm>
            <a:off x="1928605" y="1025867"/>
            <a:ext cx="2168421" cy="461665"/>
          </a:xfrm>
          <a:prstGeom prst="rect">
            <a:avLst/>
          </a:prstGeom>
          <a:noFill/>
        </p:spPr>
        <p:txBody>
          <a:bodyPr wrap="square">
            <a:spAutoFit/>
          </a:bodyPr>
          <a:lstStyle/>
          <a:p>
            <a:pPr algn="just"/>
            <a:r>
              <a:rPr lang="fr-FR" sz="2400" b="1" dirty="0"/>
              <a:t>TEMPS </a:t>
            </a:r>
            <a:r>
              <a:rPr lang="fr-FR" b="1" dirty="0"/>
              <a:t>et…</a:t>
            </a:r>
          </a:p>
        </p:txBody>
      </p:sp>
      <p:grpSp>
        <p:nvGrpSpPr>
          <p:cNvPr id="29" name="Groupe 28">
            <a:extLst>
              <a:ext uri="{FF2B5EF4-FFF2-40B4-BE49-F238E27FC236}">
                <a16:creationId xmlns:a16="http://schemas.microsoft.com/office/drawing/2014/main" id="{3B4EFF28-3F48-BEE0-11C7-031AA36D18A3}"/>
              </a:ext>
            </a:extLst>
          </p:cNvPr>
          <p:cNvGrpSpPr/>
          <p:nvPr/>
        </p:nvGrpSpPr>
        <p:grpSpPr>
          <a:xfrm>
            <a:off x="10224094" y="732089"/>
            <a:ext cx="992577" cy="496693"/>
            <a:chOff x="5420375" y="-32725"/>
            <a:chExt cx="992577" cy="496693"/>
          </a:xfrm>
        </p:grpSpPr>
        <p:pic>
          <p:nvPicPr>
            <p:cNvPr id="30" name="Image 29">
              <a:hlinkClick r:id="rId10" action="ppaction://hlinksldjump"/>
              <a:extLst>
                <a:ext uri="{FF2B5EF4-FFF2-40B4-BE49-F238E27FC236}">
                  <a16:creationId xmlns:a16="http://schemas.microsoft.com/office/drawing/2014/main" id="{DAFB4364-59A8-BDC6-4814-95B0C2C5AD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31" name="ZoneTexte 30">
              <a:extLst>
                <a:ext uri="{FF2B5EF4-FFF2-40B4-BE49-F238E27FC236}">
                  <a16:creationId xmlns:a16="http://schemas.microsoft.com/office/drawing/2014/main" id="{B6D273B9-EF36-9097-B74F-81451322A1CC}"/>
                </a:ext>
              </a:extLst>
            </p:cNvPr>
            <p:cNvSpPr txBox="1"/>
            <p:nvPr/>
          </p:nvSpPr>
          <p:spPr>
            <a:xfrm>
              <a:off x="5647938" y="-21678"/>
              <a:ext cx="765014" cy="48564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Synthèse des citations</a:t>
              </a:r>
            </a:p>
          </p:txBody>
        </p:sp>
        <p:pic>
          <p:nvPicPr>
            <p:cNvPr id="32" name="Image 31">
              <a:hlinkClick r:id="rId10" action="ppaction://hlinksldjump"/>
              <a:extLst>
                <a:ext uri="{FF2B5EF4-FFF2-40B4-BE49-F238E27FC236}">
                  <a16:creationId xmlns:a16="http://schemas.microsoft.com/office/drawing/2014/main" id="{5D2ED4D0-F995-014B-5A52-5D16237DCC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Tree>
    <p:extLst>
      <p:ext uri="{BB962C8B-B14F-4D97-AF65-F5344CB8AC3E}">
        <p14:creationId xmlns:p14="http://schemas.microsoft.com/office/powerpoint/2010/main" val="425979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80">
                                          <p:stCondLst>
                                            <p:cond delay="0"/>
                                          </p:stCondLst>
                                        </p:cTn>
                                        <p:tgtEl>
                                          <p:spTgt spid="24"/>
                                        </p:tgtEl>
                                      </p:cBhvr>
                                    </p:animEffect>
                                    <p:anim calcmode="lin" valueType="num">
                                      <p:cBhvr>
                                        <p:cTn id="4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51" dur="26">
                                          <p:stCondLst>
                                            <p:cond delay="650"/>
                                          </p:stCondLst>
                                        </p:cTn>
                                        <p:tgtEl>
                                          <p:spTgt spid="24"/>
                                        </p:tgtEl>
                                      </p:cBhvr>
                                      <p:to x="100000" y="60000"/>
                                    </p:animScale>
                                    <p:animScale>
                                      <p:cBhvr>
                                        <p:cTn id="52" dur="166" decel="50000">
                                          <p:stCondLst>
                                            <p:cond delay="676"/>
                                          </p:stCondLst>
                                        </p:cTn>
                                        <p:tgtEl>
                                          <p:spTgt spid="24"/>
                                        </p:tgtEl>
                                      </p:cBhvr>
                                      <p:to x="100000" y="100000"/>
                                    </p:animScale>
                                    <p:animScale>
                                      <p:cBhvr>
                                        <p:cTn id="53" dur="26">
                                          <p:stCondLst>
                                            <p:cond delay="1312"/>
                                          </p:stCondLst>
                                        </p:cTn>
                                        <p:tgtEl>
                                          <p:spTgt spid="24"/>
                                        </p:tgtEl>
                                      </p:cBhvr>
                                      <p:to x="100000" y="80000"/>
                                    </p:animScale>
                                    <p:animScale>
                                      <p:cBhvr>
                                        <p:cTn id="54" dur="166" decel="50000">
                                          <p:stCondLst>
                                            <p:cond delay="1338"/>
                                          </p:stCondLst>
                                        </p:cTn>
                                        <p:tgtEl>
                                          <p:spTgt spid="24"/>
                                        </p:tgtEl>
                                      </p:cBhvr>
                                      <p:to x="100000" y="100000"/>
                                    </p:animScale>
                                    <p:animScale>
                                      <p:cBhvr>
                                        <p:cTn id="55" dur="26">
                                          <p:stCondLst>
                                            <p:cond delay="1642"/>
                                          </p:stCondLst>
                                        </p:cTn>
                                        <p:tgtEl>
                                          <p:spTgt spid="24"/>
                                        </p:tgtEl>
                                      </p:cBhvr>
                                      <p:to x="100000" y="90000"/>
                                    </p:animScale>
                                    <p:animScale>
                                      <p:cBhvr>
                                        <p:cTn id="56" dur="166" decel="50000">
                                          <p:stCondLst>
                                            <p:cond delay="1668"/>
                                          </p:stCondLst>
                                        </p:cTn>
                                        <p:tgtEl>
                                          <p:spTgt spid="24"/>
                                        </p:tgtEl>
                                      </p:cBhvr>
                                      <p:to x="100000" y="100000"/>
                                    </p:animScale>
                                    <p:animScale>
                                      <p:cBhvr>
                                        <p:cTn id="57" dur="26">
                                          <p:stCondLst>
                                            <p:cond delay="1808"/>
                                          </p:stCondLst>
                                        </p:cTn>
                                        <p:tgtEl>
                                          <p:spTgt spid="24"/>
                                        </p:tgtEl>
                                      </p:cBhvr>
                                      <p:to x="100000" y="95000"/>
                                    </p:animScale>
                                    <p:animScale>
                                      <p:cBhvr>
                                        <p:cTn id="58" dur="166" decel="50000">
                                          <p:stCondLst>
                                            <p:cond delay="1834"/>
                                          </p:stCondLst>
                                        </p:cTn>
                                        <p:tgtEl>
                                          <p:spTgt spid="24"/>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par>
                                <p:cTn id="64" presetID="10"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ppt_x"/>
                                          </p:val>
                                        </p:tav>
                                        <p:tav tm="100000">
                                          <p:val>
                                            <p:strVal val="#ppt_x"/>
                                          </p:val>
                                        </p:tav>
                                      </p:tavLst>
                                    </p:anim>
                                    <p:anim calcmode="lin" valueType="num">
                                      <p:cBhvr additive="base">
                                        <p:cTn id="7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500" fill="hold"/>
                                        <p:tgtEl>
                                          <p:spTgt spid="27"/>
                                        </p:tgtEl>
                                        <p:attrNameLst>
                                          <p:attrName>ppt_x</p:attrName>
                                        </p:attrNameLst>
                                      </p:cBhvr>
                                      <p:tavLst>
                                        <p:tav tm="0">
                                          <p:val>
                                            <p:strVal val="#ppt_x"/>
                                          </p:val>
                                        </p:tav>
                                        <p:tav tm="100000">
                                          <p:val>
                                            <p:strVal val="#ppt_x"/>
                                          </p:val>
                                        </p:tav>
                                      </p:tavLst>
                                    </p:anim>
                                    <p:anim calcmode="lin" valueType="num">
                                      <p:cBhvr additive="base">
                                        <p:cTn id="81" dur="500" fill="hold"/>
                                        <p:tgtEl>
                                          <p:spTgt spid="27"/>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 calcmode="lin" valueType="num">
                                      <p:cBhvr additive="base">
                                        <p:cTn id="84" dur="500" fill="hold"/>
                                        <p:tgtEl>
                                          <p:spTgt spid="26"/>
                                        </p:tgtEl>
                                        <p:attrNameLst>
                                          <p:attrName>ppt_x</p:attrName>
                                        </p:attrNameLst>
                                      </p:cBhvr>
                                      <p:tavLst>
                                        <p:tav tm="0">
                                          <p:val>
                                            <p:strVal val="#ppt_x"/>
                                          </p:val>
                                        </p:tav>
                                        <p:tav tm="100000">
                                          <p:val>
                                            <p:strVal val="#ppt_x"/>
                                          </p:val>
                                        </p:tav>
                                      </p:tavLst>
                                    </p:anim>
                                    <p:anim calcmode="lin" valueType="num">
                                      <p:cBhvr additive="base">
                                        <p:cTn id="8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20" grpId="0"/>
      <p:bldP spid="24" grpId="0"/>
      <p:bldP spid="23" grpId="0"/>
      <p:bldP spid="25" grpId="0"/>
      <p:bldP spid="26" grpId="0"/>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6B68186-3B73-C7D5-B17D-499B8975E872}"/>
            </a:ext>
          </a:extLst>
        </p:cNvPr>
        <p:cNvGrpSpPr/>
        <p:nvPr/>
      </p:nvGrpSpPr>
      <p:grpSpPr>
        <a:xfrm>
          <a:off x="0" y="0"/>
          <a:ext cx="0" cy="0"/>
          <a:chOff x="0" y="0"/>
          <a:chExt cx="0" cy="0"/>
        </a:xfrm>
      </p:grpSpPr>
      <p:graphicFrame>
        <p:nvGraphicFramePr>
          <p:cNvPr id="8" name="Tableau 8">
            <a:extLst>
              <a:ext uri="{FF2B5EF4-FFF2-40B4-BE49-F238E27FC236}">
                <a16:creationId xmlns:a16="http://schemas.microsoft.com/office/drawing/2014/main" id="{3777D0E3-03F1-7B51-604B-E2681C441D2C}"/>
              </a:ext>
            </a:extLst>
          </p:cNvPr>
          <p:cNvGraphicFramePr>
            <a:graphicFrameLocks noGrp="1"/>
          </p:cNvGraphicFramePr>
          <p:nvPr>
            <p:extLst>
              <p:ext uri="{D42A27DB-BD31-4B8C-83A1-F6EECF244321}">
                <p14:modId xmlns:p14="http://schemas.microsoft.com/office/powerpoint/2010/main" val="3215717227"/>
              </p:ext>
            </p:extLst>
          </p:nvPr>
        </p:nvGraphicFramePr>
        <p:xfrm>
          <a:off x="186931" y="552405"/>
          <a:ext cx="11668474" cy="5424827"/>
        </p:xfrm>
        <a:graphic>
          <a:graphicData uri="http://schemas.openxmlformats.org/drawingml/2006/table">
            <a:tbl>
              <a:tblPr firstRow="1" bandRow="1">
                <a:tableStyleId>{5940675A-B579-460E-94D1-54222C63F5DA}</a:tableStyleId>
              </a:tblPr>
              <a:tblGrid>
                <a:gridCol w="1657170">
                  <a:extLst>
                    <a:ext uri="{9D8B030D-6E8A-4147-A177-3AD203B41FA5}">
                      <a16:colId xmlns:a16="http://schemas.microsoft.com/office/drawing/2014/main" val="4180027941"/>
                    </a:ext>
                  </a:extLst>
                </a:gridCol>
                <a:gridCol w="1223104">
                  <a:extLst>
                    <a:ext uri="{9D8B030D-6E8A-4147-A177-3AD203B41FA5}">
                      <a16:colId xmlns:a16="http://schemas.microsoft.com/office/drawing/2014/main" val="4112306105"/>
                    </a:ext>
                  </a:extLst>
                </a:gridCol>
                <a:gridCol w="8788200">
                  <a:extLst>
                    <a:ext uri="{9D8B030D-6E8A-4147-A177-3AD203B41FA5}">
                      <a16:colId xmlns:a16="http://schemas.microsoft.com/office/drawing/2014/main" val="582215217"/>
                    </a:ext>
                  </a:extLst>
                </a:gridCol>
              </a:tblGrid>
              <a:tr h="370840">
                <a:tc gridSpan="2">
                  <a:txBody>
                    <a:bodyPr/>
                    <a:lstStyle/>
                    <a:p>
                      <a:pPr algn="ctr"/>
                      <a:r>
                        <a:rPr lang="fr-FR" sz="1600" b="1" dirty="0">
                          <a:solidFill>
                            <a:srgbClr val="FF0000"/>
                          </a:solidFill>
                        </a:rPr>
                        <a:t>Philosophie</a:t>
                      </a:r>
                    </a:p>
                  </a:txBody>
                  <a:tcPr anchor="ctr">
                    <a:solidFill>
                      <a:srgbClr val="FFC000"/>
                    </a:solidFill>
                  </a:tcPr>
                </a:tc>
                <a:tc hMerge="1">
                  <a:txBody>
                    <a:bodyPr/>
                    <a:lstStyle/>
                    <a:p>
                      <a:endParaRPr lang="fr-FR"/>
                    </a:p>
                  </a:txBody>
                  <a:tcPr/>
                </a:tc>
                <a:tc rowSpan="2">
                  <a:txBody>
                    <a:bodyPr/>
                    <a:lstStyle/>
                    <a:p>
                      <a:r>
                        <a:rPr lang="fr-FR" sz="1400" b="1" dirty="0"/>
                        <a:t>Définition</a:t>
                      </a:r>
                      <a:r>
                        <a:rPr lang="fr-FR" sz="1400" dirty="0"/>
                        <a:t> – </a:t>
                      </a:r>
                      <a:r>
                        <a:rPr lang="fr-FR" sz="1400" i="1" dirty="0"/>
                        <a:t>exemple</a:t>
                      </a:r>
                    </a:p>
                  </a:txBody>
                  <a:tcPr anchor="ctr"/>
                </a:tc>
                <a:extLst>
                  <a:ext uri="{0D108BD9-81ED-4DB2-BD59-A6C34878D82A}">
                    <a16:rowId xmlns:a16="http://schemas.microsoft.com/office/drawing/2014/main" val="2336260929"/>
                  </a:ext>
                </a:extLst>
              </a:tr>
              <a:tr h="0">
                <a:tc>
                  <a:txBody>
                    <a:bodyPr/>
                    <a:lstStyle/>
                    <a:p>
                      <a:pPr algn="ctr"/>
                      <a:r>
                        <a:rPr lang="fr-FR" sz="1200" b="1" dirty="0">
                          <a:latin typeface="Calibri" panose="020F0502020204030204" pitchFamily="34" charset="0"/>
                          <a:cs typeface="Calibri" panose="020F0502020204030204" pitchFamily="34" charset="0"/>
                        </a:rPr>
                        <a:t>nom</a:t>
                      </a:r>
                    </a:p>
                  </a:txBody>
                  <a:tcPr anchor="ctr"/>
                </a:tc>
                <a:tc>
                  <a:txBody>
                    <a:bodyPr/>
                    <a:lstStyle/>
                    <a:p>
                      <a:pPr algn="ctr"/>
                      <a:r>
                        <a:rPr lang="fr-FR" sz="1200" b="0" i="1" dirty="0">
                          <a:latin typeface="Calibri" panose="020F0502020204030204" pitchFamily="34" charset="0"/>
                          <a:cs typeface="Calibri" panose="020F0502020204030204" pitchFamily="34" charset="0"/>
                        </a:rPr>
                        <a:t>antonyme</a:t>
                      </a:r>
                    </a:p>
                  </a:txBody>
                  <a:tcPr anchor="ctr">
                    <a:solidFill>
                      <a:schemeClr val="bg2"/>
                    </a:solidFill>
                  </a:tcPr>
                </a:tc>
                <a:tc vMerge="1">
                  <a:txBody>
                    <a:bodyPr/>
                    <a:lstStyle/>
                    <a:p>
                      <a:pPr marL="0" algn="l" defTabSz="457200" rtl="0" eaLnBrk="1" latinLnBrk="0" hangingPunct="1"/>
                      <a:endParaRPr lang="fr-FR" sz="1300" kern="1200" dirty="0">
                        <a:solidFill>
                          <a:schemeClr val="tx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894827193"/>
                  </a:ext>
                </a:extLst>
              </a:tr>
              <a:tr h="333673">
                <a:tc>
                  <a:txBody>
                    <a:bodyPr/>
                    <a:lstStyle/>
                    <a:p>
                      <a:r>
                        <a:rPr lang="fr-FR" sz="1200" b="1" i="0" dirty="0">
                          <a:latin typeface="Calibri" panose="020F0502020204030204" pitchFamily="34" charset="0"/>
                          <a:cs typeface="Calibri" panose="020F0502020204030204" pitchFamily="34" charset="0"/>
                        </a:rPr>
                        <a:t>Abstraction</a:t>
                      </a:r>
                    </a:p>
                  </a:txBody>
                  <a:tcPr anchor="ctr"/>
                </a:tc>
                <a:tc>
                  <a:txBody>
                    <a:bodyPr/>
                    <a:lstStyle/>
                    <a:p>
                      <a:pPr algn="ctr"/>
                      <a:r>
                        <a:rPr lang="fr-FR" sz="1200" b="0" i="1" dirty="0">
                          <a:latin typeface="Calibri" panose="020F0502020204030204" pitchFamily="34" charset="0"/>
                          <a:cs typeface="Calibri" panose="020F0502020204030204" pitchFamily="34" charset="0"/>
                        </a:rPr>
                        <a:t>réalité</a:t>
                      </a:r>
                    </a:p>
                  </a:txBody>
                  <a:tcPr anchor="ctr">
                    <a:solidFill>
                      <a:schemeClr val="bg2"/>
                    </a:solidFill>
                  </a:tcPr>
                </a:tc>
                <a:tc>
                  <a:txBody>
                    <a:bodyPr/>
                    <a:lstStyle/>
                    <a:p>
                      <a:pPr marL="0" algn="l" defTabSz="457200" rtl="0" eaLnBrk="1" latinLnBrk="0" hangingPunct="1"/>
                      <a:r>
                        <a:rPr lang="fr-FR" sz="1200" kern="1200" dirty="0">
                          <a:solidFill>
                            <a:schemeClr val="tx1"/>
                          </a:solidFill>
                          <a:latin typeface="Calibri" panose="020F0502020204030204" pitchFamily="34" charset="0"/>
                          <a:ea typeface="+mn-ea"/>
                          <a:cs typeface="Calibri" panose="020F0502020204030204" pitchFamily="34" charset="0"/>
                        </a:rPr>
                        <a:t>Opération intellectuelle qui consiste à isoler une idée ou une propriété d’un objet en laissant de côté les autres.</a:t>
                      </a:r>
                    </a:p>
                  </a:txBody>
                  <a:tcPr anchor="ctr"/>
                </a:tc>
                <a:extLst>
                  <a:ext uri="{0D108BD9-81ED-4DB2-BD59-A6C34878D82A}">
                    <a16:rowId xmlns:a16="http://schemas.microsoft.com/office/drawing/2014/main" val="2397402226"/>
                  </a:ext>
                </a:extLst>
              </a:tr>
              <a:tr h="317571">
                <a:tc>
                  <a:txBody>
                    <a:bodyPr/>
                    <a:lstStyle/>
                    <a:p>
                      <a:pPr marL="0" algn="l" defTabSz="457200" rtl="0" eaLnBrk="1" latinLnBrk="0" hangingPunct="1"/>
                      <a:r>
                        <a:rPr lang="fr-FR" sz="1200" b="1" i="0" kern="1200" dirty="0">
                          <a:solidFill>
                            <a:schemeClr val="tx1"/>
                          </a:solidFill>
                          <a:latin typeface="Calibri" panose="020F0502020204030204" pitchFamily="34" charset="0"/>
                          <a:ea typeface="+mn-ea"/>
                          <a:cs typeface="Calibri" panose="020F0502020204030204" pitchFamily="34" charset="0"/>
                        </a:rPr>
                        <a:t>Absolu</a:t>
                      </a:r>
                    </a:p>
                  </a:txBody>
                  <a:tcPr anchor="ctr"/>
                </a:tc>
                <a:tc>
                  <a:txBody>
                    <a:bodyPr/>
                    <a:lstStyle/>
                    <a:p>
                      <a:pPr algn="ctr"/>
                      <a:r>
                        <a:rPr lang="fr-FR" sz="1200" b="0" i="1" dirty="0">
                          <a:latin typeface="Calibri" panose="020F0502020204030204" pitchFamily="34" charset="0"/>
                          <a:cs typeface="Calibri" panose="020F0502020204030204" pitchFamily="34" charset="0"/>
                        </a:rPr>
                        <a:t>relatif</a:t>
                      </a:r>
                    </a:p>
                  </a:txBody>
                  <a:tcPr anchor="ctr">
                    <a:solidFill>
                      <a:schemeClr val="bg2"/>
                    </a:solidFill>
                  </a:tcPr>
                </a:tc>
                <a:tc>
                  <a:txBody>
                    <a:bodyPr/>
                    <a:lstStyle/>
                    <a:p>
                      <a:pPr marL="0" algn="l" defTabSz="457200" rtl="0" eaLnBrk="1" latinLnBrk="0" hangingPunct="1"/>
                      <a:r>
                        <a:rPr lang="fr-FR" sz="1200" kern="1200" dirty="0">
                          <a:solidFill>
                            <a:schemeClr val="tx1"/>
                          </a:solidFill>
                          <a:latin typeface="Calibri" panose="020F0502020204030204" pitchFamily="34" charset="0"/>
                          <a:ea typeface="+mn-ea"/>
                          <a:cs typeface="Calibri" panose="020F0502020204030204" pitchFamily="34" charset="0"/>
                        </a:rPr>
                        <a:t>Ce qui existe indépendamment de toute condition, ce qui est total, inconditionné, parfait.</a:t>
                      </a:r>
                    </a:p>
                  </a:txBody>
                  <a:tcPr anchor="ctr"/>
                </a:tc>
                <a:extLst>
                  <a:ext uri="{0D108BD9-81ED-4DB2-BD59-A6C34878D82A}">
                    <a16:rowId xmlns:a16="http://schemas.microsoft.com/office/drawing/2014/main" val="1876658161"/>
                  </a:ext>
                </a:extLst>
              </a:tr>
              <a:tr h="317571">
                <a:tc>
                  <a:txBody>
                    <a:bodyPr/>
                    <a:lstStyle/>
                    <a:p>
                      <a:pPr marL="0" algn="l" defTabSz="457200" rtl="0" eaLnBrk="1" latinLnBrk="0" hangingPunct="1"/>
                      <a:r>
                        <a:rPr lang="fr-FR" sz="1200" b="1" i="0" kern="1200" dirty="0">
                          <a:solidFill>
                            <a:schemeClr val="tx1"/>
                          </a:solidFill>
                          <a:latin typeface="Calibri" panose="020F0502020204030204" pitchFamily="34" charset="0"/>
                          <a:ea typeface="+mn-ea"/>
                          <a:cs typeface="Calibri" panose="020F0502020204030204" pitchFamily="34" charset="0"/>
                        </a:rPr>
                        <a:t>Conscience</a:t>
                      </a:r>
                    </a:p>
                  </a:txBody>
                  <a:tcPr anchor="ctr"/>
                </a:tc>
                <a:tc>
                  <a:txBody>
                    <a:bodyPr/>
                    <a:lstStyle/>
                    <a:p>
                      <a:pPr algn="ctr"/>
                      <a:r>
                        <a:rPr lang="fr-FR" sz="1200" b="0" i="1" dirty="0">
                          <a:latin typeface="Calibri" panose="020F0502020204030204" pitchFamily="34" charset="0"/>
                          <a:cs typeface="Calibri" panose="020F0502020204030204" pitchFamily="34" charset="0"/>
                        </a:rPr>
                        <a:t>folie</a:t>
                      </a:r>
                    </a:p>
                  </a:txBody>
                  <a:tcPr anchor="ctr">
                    <a:solidFill>
                      <a:schemeClr val="bg2"/>
                    </a:solidFill>
                  </a:tcPr>
                </a:tc>
                <a:tc>
                  <a:txBody>
                    <a:bodyPr/>
                    <a:lstStyle/>
                    <a:p>
                      <a:pPr marL="0" algn="l" defTabSz="457200" rtl="0" eaLnBrk="1" latinLnBrk="0" hangingPunct="1"/>
                      <a:r>
                        <a:rPr lang="fr-FR" sz="1200" kern="1200" dirty="0">
                          <a:solidFill>
                            <a:schemeClr val="tx1"/>
                          </a:solidFill>
                          <a:latin typeface="Calibri" panose="020F0502020204030204" pitchFamily="34" charset="0"/>
                          <a:ea typeface="+mn-ea"/>
                          <a:cs typeface="Calibri" panose="020F0502020204030204" pitchFamily="34" charset="0"/>
                        </a:rPr>
                        <a:t>Capacité de percevoir et de réfléchir sur soi-même, ses pensées, ses actes.</a:t>
                      </a:r>
                    </a:p>
                  </a:txBody>
                  <a:tcPr anchor="ctr"/>
                </a:tc>
                <a:extLst>
                  <a:ext uri="{0D108BD9-81ED-4DB2-BD59-A6C34878D82A}">
                    <a16:rowId xmlns:a16="http://schemas.microsoft.com/office/drawing/2014/main" val="2193665934"/>
                  </a:ext>
                </a:extLst>
              </a:tr>
              <a:tr h="317571">
                <a:tc>
                  <a:txBody>
                    <a:bodyPr/>
                    <a:lstStyle/>
                    <a:p>
                      <a:pPr marL="0" algn="l" defTabSz="457200" rtl="0" eaLnBrk="1" latinLnBrk="0" hangingPunct="1"/>
                      <a:r>
                        <a:rPr lang="fr-FR" sz="1200" b="1" i="0" kern="1200" dirty="0">
                          <a:solidFill>
                            <a:schemeClr val="tx1"/>
                          </a:solidFill>
                          <a:latin typeface="Calibri" panose="020F0502020204030204" pitchFamily="34" charset="0"/>
                          <a:ea typeface="+mn-ea"/>
                          <a:cs typeface="Calibri" panose="020F0502020204030204" pitchFamily="34" charset="0"/>
                        </a:rPr>
                        <a:t>Essence</a:t>
                      </a:r>
                    </a:p>
                  </a:txBody>
                  <a:tcPr anchor="ctr"/>
                </a:tc>
                <a:tc>
                  <a:txBody>
                    <a:bodyPr/>
                    <a:lstStyle/>
                    <a:p>
                      <a:pPr algn="ctr"/>
                      <a:r>
                        <a:rPr lang="fr-FR" sz="1200" b="0" i="1" dirty="0">
                          <a:latin typeface="Calibri" panose="020F0502020204030204" pitchFamily="34" charset="0"/>
                          <a:cs typeface="Calibri" panose="020F0502020204030204" pitchFamily="34" charset="0"/>
                        </a:rPr>
                        <a:t>apparence</a:t>
                      </a:r>
                    </a:p>
                  </a:txBody>
                  <a:tcPr anchor="ctr">
                    <a:solidFill>
                      <a:schemeClr val="bg2"/>
                    </a:solidFill>
                  </a:tcPr>
                </a:tc>
                <a:tc>
                  <a:txBody>
                    <a:bodyPr/>
                    <a:lstStyle/>
                    <a:p>
                      <a:pPr marL="0" algn="l" defTabSz="457200" rtl="0" eaLnBrk="1" latinLnBrk="0" hangingPunct="1"/>
                      <a:r>
                        <a:rPr lang="fr-FR" sz="1200" kern="1200" dirty="0">
                          <a:solidFill>
                            <a:schemeClr val="tx1"/>
                          </a:solidFill>
                          <a:latin typeface="Calibri" panose="020F0502020204030204" pitchFamily="34" charset="0"/>
                          <a:ea typeface="+mn-ea"/>
                          <a:cs typeface="Calibri" panose="020F0502020204030204" pitchFamily="34" charset="0"/>
                        </a:rPr>
                        <a:t>Nature propre à une chose, à un être, à ce qui le constitue.</a:t>
                      </a:r>
                    </a:p>
                  </a:txBody>
                  <a:tcPr anchor="ctr"/>
                </a:tc>
                <a:extLst>
                  <a:ext uri="{0D108BD9-81ED-4DB2-BD59-A6C34878D82A}">
                    <a16:rowId xmlns:a16="http://schemas.microsoft.com/office/drawing/2014/main" val="1599982180"/>
                  </a:ext>
                </a:extLst>
              </a:tr>
              <a:tr h="317571">
                <a:tc>
                  <a:txBody>
                    <a:bodyPr/>
                    <a:lstStyle/>
                    <a:p>
                      <a:pPr marL="0" algn="l" defTabSz="457200" rtl="0" eaLnBrk="1" latinLnBrk="0" hangingPunct="1"/>
                      <a:r>
                        <a:rPr lang="fr-FR" sz="1200" b="1" i="0" kern="1200" dirty="0">
                          <a:solidFill>
                            <a:schemeClr val="tx1"/>
                          </a:solidFill>
                          <a:latin typeface="Calibri" panose="020F0502020204030204" pitchFamily="34" charset="0"/>
                          <a:ea typeface="+mn-ea"/>
                          <a:cs typeface="Calibri" panose="020F0502020204030204" pitchFamily="34" charset="0"/>
                        </a:rPr>
                        <a:t>Immanent</a:t>
                      </a:r>
                    </a:p>
                  </a:txBody>
                  <a:tcPr anchor="ctr"/>
                </a:tc>
                <a:tc>
                  <a:txBody>
                    <a:bodyPr/>
                    <a:lstStyle/>
                    <a:p>
                      <a:pPr algn="ctr"/>
                      <a:r>
                        <a:rPr lang="fr-FR" sz="1200" b="0" i="1" dirty="0">
                          <a:latin typeface="Calibri" panose="020F0502020204030204" pitchFamily="34" charset="0"/>
                          <a:cs typeface="Calibri" panose="020F0502020204030204" pitchFamily="34" charset="0"/>
                        </a:rPr>
                        <a:t>transcendant</a:t>
                      </a:r>
                    </a:p>
                  </a:txBody>
                  <a:tcPr anchor="ctr">
                    <a:solidFill>
                      <a:schemeClr val="bg2"/>
                    </a:solidFill>
                  </a:tcPr>
                </a:tc>
                <a:tc>
                  <a:txBody>
                    <a:bodyPr/>
                    <a:lstStyle/>
                    <a:p>
                      <a:pPr marL="0" algn="l" defTabSz="457200" rtl="0" eaLnBrk="1" latinLnBrk="0" hangingPunct="1"/>
                      <a:r>
                        <a:rPr lang="fr-FR" sz="1200" kern="1200" dirty="0">
                          <a:solidFill>
                            <a:schemeClr val="tx1"/>
                          </a:solidFill>
                          <a:latin typeface="Calibri" panose="020F0502020204030204" pitchFamily="34" charset="0"/>
                          <a:ea typeface="+mn-ea"/>
                          <a:cs typeface="Calibri" panose="020F0502020204030204" pitchFamily="34" charset="0"/>
                        </a:rPr>
                        <a:t>Ce qui est contenu dans un être, ce qui commence et finit en lui, ce qui en découle naturellement. </a:t>
                      </a:r>
                    </a:p>
                  </a:txBody>
                  <a:tcPr anchor="ctr"/>
                </a:tc>
                <a:extLst>
                  <a:ext uri="{0D108BD9-81ED-4DB2-BD59-A6C34878D82A}">
                    <a16:rowId xmlns:a16="http://schemas.microsoft.com/office/drawing/2014/main" val="1787408595"/>
                  </a:ext>
                </a:extLst>
              </a:tr>
              <a:tr h="317571">
                <a:tc>
                  <a:txBody>
                    <a:bodyPr/>
                    <a:lstStyle/>
                    <a:p>
                      <a:pPr marL="0" algn="l" defTabSz="457200" rtl="0" eaLnBrk="1" latinLnBrk="0" hangingPunct="1"/>
                      <a:r>
                        <a:rPr lang="fr-FR" sz="1200" b="1" i="0" kern="1200" dirty="0">
                          <a:solidFill>
                            <a:schemeClr val="tx1"/>
                          </a:solidFill>
                          <a:latin typeface="Calibri" panose="020F0502020204030204" pitchFamily="34" charset="0"/>
                          <a:ea typeface="+mn-ea"/>
                          <a:cs typeface="Calibri" panose="020F0502020204030204" pitchFamily="34" charset="0"/>
                        </a:rPr>
                        <a:t>Liberté</a:t>
                      </a:r>
                    </a:p>
                  </a:txBody>
                  <a:tcPr anchor="ctr"/>
                </a:tc>
                <a:tc>
                  <a:txBody>
                    <a:bodyPr/>
                    <a:lstStyle/>
                    <a:p>
                      <a:pPr algn="ctr"/>
                      <a:endParaRPr lang="fr-FR" sz="1200" b="0" i="1" dirty="0">
                        <a:latin typeface="Calibri" panose="020F0502020204030204" pitchFamily="34" charset="0"/>
                        <a:cs typeface="Calibri" panose="020F0502020204030204" pitchFamily="34" charset="0"/>
                      </a:endParaRPr>
                    </a:p>
                  </a:txBody>
                  <a:tcPr anchor="ctr">
                    <a:solidFill>
                      <a:schemeClr val="bg2"/>
                    </a:solidFill>
                  </a:tcPr>
                </a:tc>
                <a:tc>
                  <a:txBody>
                    <a:bodyPr/>
                    <a:lstStyle/>
                    <a:p>
                      <a:pPr marL="0" algn="l" defTabSz="457200" rtl="0" eaLnBrk="1" latinLnBrk="0" hangingPunct="1"/>
                      <a:r>
                        <a:rPr lang="fr-FR" sz="1200" kern="1200" dirty="0">
                          <a:solidFill>
                            <a:schemeClr val="tx1"/>
                          </a:solidFill>
                          <a:latin typeface="Calibri" panose="020F0502020204030204" pitchFamily="34" charset="0"/>
                          <a:ea typeface="+mn-ea"/>
                          <a:cs typeface="Calibri" panose="020F0502020204030204" pitchFamily="34" charset="0"/>
                        </a:rPr>
                        <a:t>Pouvoir d’agir selon sa propre volonté, souvent interrogée en lien avec la morale, la loi ou la nécessité.</a:t>
                      </a:r>
                    </a:p>
                  </a:txBody>
                  <a:tcPr anchor="ctr"/>
                </a:tc>
                <a:extLst>
                  <a:ext uri="{0D108BD9-81ED-4DB2-BD59-A6C34878D82A}">
                    <a16:rowId xmlns:a16="http://schemas.microsoft.com/office/drawing/2014/main" val="2058062747"/>
                  </a:ext>
                </a:extLst>
              </a:tr>
              <a:tr h="317571">
                <a:tc>
                  <a:txBody>
                    <a:bodyPr/>
                    <a:lstStyle/>
                    <a:p>
                      <a:pPr marL="0" algn="l" defTabSz="457200" rtl="0" eaLnBrk="1" latinLnBrk="0" hangingPunct="1"/>
                      <a:r>
                        <a:rPr lang="fr-FR" sz="1200" b="1" i="0" kern="1200" dirty="0">
                          <a:solidFill>
                            <a:schemeClr val="tx1"/>
                          </a:solidFill>
                          <a:latin typeface="Calibri" panose="020F0502020204030204" pitchFamily="34" charset="0"/>
                          <a:ea typeface="+mn-ea"/>
                          <a:cs typeface="Calibri" panose="020F0502020204030204" pitchFamily="34" charset="0"/>
                        </a:rPr>
                        <a:t>Logos</a:t>
                      </a:r>
                    </a:p>
                  </a:txBody>
                  <a:tcPr anchor="ctr"/>
                </a:tc>
                <a:tc>
                  <a:txBody>
                    <a:bodyPr/>
                    <a:lstStyle/>
                    <a:p>
                      <a:pPr algn="ctr"/>
                      <a:r>
                        <a:rPr lang="fr-FR" sz="1200" b="0" i="1" dirty="0">
                          <a:latin typeface="Calibri" panose="020F0502020204030204" pitchFamily="34" charset="0"/>
                          <a:cs typeface="Calibri" panose="020F0502020204030204" pitchFamily="34" charset="0"/>
                        </a:rPr>
                        <a:t>muthos</a:t>
                      </a:r>
                    </a:p>
                  </a:txBody>
                  <a:tcPr anchor="ctr">
                    <a:solidFill>
                      <a:schemeClr val="bg2"/>
                    </a:solidFill>
                  </a:tcPr>
                </a:tc>
                <a:tc>
                  <a:txBody>
                    <a:bodyPr/>
                    <a:lstStyle/>
                    <a:p>
                      <a:pPr marL="0" algn="l" defTabSz="457200" rtl="0" eaLnBrk="1" latinLnBrk="0" hangingPunct="1"/>
                      <a:r>
                        <a:rPr lang="fr-FR" sz="1200" kern="1200" dirty="0">
                          <a:solidFill>
                            <a:schemeClr val="tx1"/>
                          </a:solidFill>
                          <a:latin typeface="Calibri" panose="020F0502020204030204" pitchFamily="34" charset="0"/>
                          <a:ea typeface="+mn-ea"/>
                          <a:cs typeface="Calibri" panose="020F0502020204030204" pitchFamily="34" charset="0"/>
                        </a:rPr>
                        <a:t>Langage, discours en tant qu’instrument de la raison. Contraire au muthos, discours irrationnel.</a:t>
                      </a:r>
                    </a:p>
                  </a:txBody>
                  <a:tcPr anchor="ctr"/>
                </a:tc>
                <a:extLst>
                  <a:ext uri="{0D108BD9-81ED-4DB2-BD59-A6C34878D82A}">
                    <a16:rowId xmlns:a16="http://schemas.microsoft.com/office/drawing/2014/main" val="3015725294"/>
                  </a:ext>
                </a:extLst>
              </a:tr>
              <a:tr h="317571">
                <a:tc>
                  <a:txBody>
                    <a:bodyPr/>
                    <a:lstStyle/>
                    <a:p>
                      <a:pPr marL="0" algn="l" defTabSz="457200" rtl="0" eaLnBrk="1" latinLnBrk="0" hangingPunct="1"/>
                      <a:r>
                        <a:rPr lang="fr-FR" sz="1200" b="1" i="0" kern="1200" dirty="0">
                          <a:solidFill>
                            <a:schemeClr val="tx1"/>
                          </a:solidFill>
                          <a:latin typeface="Calibri" panose="020F0502020204030204" pitchFamily="34" charset="0"/>
                          <a:ea typeface="+mn-ea"/>
                          <a:cs typeface="Calibri" panose="020F0502020204030204" pitchFamily="34" charset="0"/>
                        </a:rPr>
                        <a:t>Morale</a:t>
                      </a:r>
                    </a:p>
                  </a:txBody>
                  <a:tcPr anchor="ctr"/>
                </a:tc>
                <a:tc>
                  <a:txBody>
                    <a:bodyPr/>
                    <a:lstStyle/>
                    <a:p>
                      <a:pPr algn="ctr"/>
                      <a:endParaRPr lang="fr-FR" sz="1200" b="0" i="1" dirty="0">
                        <a:latin typeface="Calibri" panose="020F0502020204030204" pitchFamily="34" charset="0"/>
                        <a:cs typeface="Calibri" panose="020F0502020204030204" pitchFamily="34" charset="0"/>
                      </a:endParaRPr>
                    </a:p>
                  </a:txBody>
                  <a:tcPr anchor="ctr">
                    <a:solidFill>
                      <a:schemeClr val="bg2"/>
                    </a:solidFill>
                  </a:tcPr>
                </a:tc>
                <a:tc>
                  <a:txBody>
                    <a:bodyPr/>
                    <a:lstStyle/>
                    <a:p>
                      <a:pPr marL="0" algn="l" defTabSz="457200" rtl="0" eaLnBrk="1" latinLnBrk="0" hangingPunct="1"/>
                      <a:r>
                        <a:rPr lang="fr-FR" sz="1200" kern="1200" dirty="0">
                          <a:solidFill>
                            <a:schemeClr val="tx1"/>
                          </a:solidFill>
                          <a:latin typeface="Calibri" panose="020F0502020204030204" pitchFamily="34" charset="0"/>
                          <a:ea typeface="+mn-ea"/>
                          <a:cs typeface="Calibri" panose="020F0502020204030204" pitchFamily="34" charset="0"/>
                        </a:rPr>
                        <a:t>Ensemble de règles ou de principes permettant de distinguer le bien du mal.</a:t>
                      </a:r>
                    </a:p>
                  </a:txBody>
                  <a:tcPr anchor="ctr"/>
                </a:tc>
                <a:extLst>
                  <a:ext uri="{0D108BD9-81ED-4DB2-BD59-A6C34878D82A}">
                    <a16:rowId xmlns:a16="http://schemas.microsoft.com/office/drawing/2014/main" val="1453605746"/>
                  </a:ext>
                </a:extLst>
              </a:tr>
              <a:tr h="317571">
                <a:tc>
                  <a:txBody>
                    <a:bodyPr/>
                    <a:lstStyle/>
                    <a:p>
                      <a:pPr marL="0" algn="l" defTabSz="457200" rtl="0" eaLnBrk="1" latinLnBrk="0" hangingPunct="1"/>
                      <a:r>
                        <a:rPr lang="fr-FR" sz="1200" b="1" i="0" kern="1200" dirty="0">
                          <a:solidFill>
                            <a:schemeClr val="tx1"/>
                          </a:solidFill>
                          <a:latin typeface="Calibri" panose="020F0502020204030204" pitchFamily="34" charset="0"/>
                          <a:ea typeface="+mn-ea"/>
                          <a:cs typeface="Calibri" panose="020F0502020204030204" pitchFamily="34" charset="0"/>
                        </a:rPr>
                        <a:t>Ontologie</a:t>
                      </a:r>
                    </a:p>
                  </a:txBody>
                  <a:tcPr anchor="ctr"/>
                </a:tc>
                <a:tc>
                  <a:txBody>
                    <a:bodyPr/>
                    <a:lstStyle/>
                    <a:p>
                      <a:pPr algn="ctr"/>
                      <a:endParaRPr lang="fr-FR" sz="1200" b="0" i="1" dirty="0">
                        <a:latin typeface="Calibri" panose="020F0502020204030204" pitchFamily="34" charset="0"/>
                        <a:cs typeface="Calibri" panose="020F0502020204030204" pitchFamily="34" charset="0"/>
                      </a:endParaRPr>
                    </a:p>
                  </a:txBody>
                  <a:tcPr anchor="ctr">
                    <a:solidFill>
                      <a:schemeClr val="bg2"/>
                    </a:solidFill>
                  </a:tcPr>
                </a:tc>
                <a:tc>
                  <a:txBody>
                    <a:bodyPr/>
                    <a:lstStyle/>
                    <a:p>
                      <a:pPr marL="0" algn="l" defTabSz="457200" rtl="0" eaLnBrk="1" latinLnBrk="0" hangingPunct="1"/>
                      <a:r>
                        <a:rPr lang="fr-FR" sz="1200" kern="1200" dirty="0">
                          <a:solidFill>
                            <a:schemeClr val="tx1"/>
                          </a:solidFill>
                          <a:latin typeface="Calibri" panose="020F0502020204030204" pitchFamily="34" charset="0"/>
                          <a:ea typeface="+mn-ea"/>
                          <a:cs typeface="Calibri" panose="020F0502020204030204" pitchFamily="34" charset="0"/>
                        </a:rPr>
                        <a:t>Étude de l’Être, homme ou animal, : existence, possibilité, durée, devenir.</a:t>
                      </a:r>
                    </a:p>
                  </a:txBody>
                  <a:tcPr anchor="ctr"/>
                </a:tc>
                <a:extLst>
                  <a:ext uri="{0D108BD9-81ED-4DB2-BD59-A6C34878D82A}">
                    <a16:rowId xmlns:a16="http://schemas.microsoft.com/office/drawing/2014/main" val="1226387821"/>
                  </a:ext>
                </a:extLst>
              </a:tr>
              <a:tr h="317571">
                <a:tc>
                  <a:txBody>
                    <a:bodyPr/>
                    <a:lstStyle/>
                    <a:p>
                      <a:pPr marL="0" algn="l" defTabSz="457200" rtl="0" eaLnBrk="1" latinLnBrk="0" hangingPunct="1"/>
                      <a:r>
                        <a:rPr lang="fr-FR" sz="1200" b="1" i="0" kern="1200" dirty="0">
                          <a:solidFill>
                            <a:schemeClr val="tx1"/>
                          </a:solidFill>
                          <a:latin typeface="Calibri" panose="020F0502020204030204" pitchFamily="34" charset="0"/>
                          <a:ea typeface="+mn-ea"/>
                          <a:cs typeface="Calibri" panose="020F0502020204030204" pitchFamily="34" charset="0"/>
                        </a:rPr>
                        <a:t>Raison</a:t>
                      </a:r>
                    </a:p>
                  </a:txBody>
                  <a:tcPr anchor="ctr"/>
                </a:tc>
                <a:tc>
                  <a:txBody>
                    <a:bodyPr/>
                    <a:lstStyle/>
                    <a:p>
                      <a:pPr algn="ctr"/>
                      <a:r>
                        <a:rPr lang="fr-FR" sz="1200" b="0" i="1" dirty="0">
                          <a:latin typeface="Calibri" panose="020F0502020204030204" pitchFamily="34" charset="0"/>
                          <a:cs typeface="Calibri" panose="020F0502020204030204" pitchFamily="34" charset="0"/>
                        </a:rPr>
                        <a:t>passion</a:t>
                      </a:r>
                    </a:p>
                  </a:txBody>
                  <a:tcPr anchor="ctr">
                    <a:solidFill>
                      <a:schemeClr val="bg2"/>
                    </a:solidFill>
                  </a:tcPr>
                </a:tc>
                <a:tc>
                  <a:txBody>
                    <a:bodyPr/>
                    <a:lstStyle/>
                    <a:p>
                      <a:pPr marL="0" algn="l" defTabSz="457200" rtl="0" eaLnBrk="1" latinLnBrk="0" hangingPunct="1"/>
                      <a:r>
                        <a:rPr lang="fr-FR" sz="1200" kern="1200" dirty="0">
                          <a:solidFill>
                            <a:schemeClr val="tx1"/>
                          </a:solidFill>
                          <a:latin typeface="Calibri" panose="020F0502020204030204" pitchFamily="34" charset="0"/>
                          <a:ea typeface="+mn-ea"/>
                          <a:cs typeface="Calibri" panose="020F0502020204030204" pitchFamily="34" charset="0"/>
                        </a:rPr>
                        <a:t>Faculté de penser de manière logique, d’établir des liens cohérents entre les idées.</a:t>
                      </a:r>
                    </a:p>
                  </a:txBody>
                  <a:tcPr anchor="ctr"/>
                </a:tc>
                <a:extLst>
                  <a:ext uri="{0D108BD9-81ED-4DB2-BD59-A6C34878D82A}">
                    <a16:rowId xmlns:a16="http://schemas.microsoft.com/office/drawing/2014/main" val="4249746875"/>
                  </a:ext>
                </a:extLst>
              </a:tr>
              <a:tr h="317571">
                <a:tc>
                  <a:txBody>
                    <a:bodyPr/>
                    <a:lstStyle/>
                    <a:p>
                      <a:pPr marL="0" algn="l" defTabSz="457200" rtl="0" eaLnBrk="1" latinLnBrk="0" hangingPunct="1"/>
                      <a:r>
                        <a:rPr lang="fr-FR" sz="1200" b="1" i="0" kern="1200" dirty="0">
                          <a:solidFill>
                            <a:schemeClr val="tx1"/>
                          </a:solidFill>
                          <a:latin typeface="Calibri" panose="020F0502020204030204" pitchFamily="34" charset="0"/>
                          <a:ea typeface="+mn-ea"/>
                          <a:cs typeface="Calibri" panose="020F0502020204030204" pitchFamily="34" charset="0"/>
                        </a:rPr>
                        <a:t>Substance</a:t>
                      </a:r>
                    </a:p>
                  </a:txBody>
                  <a:tcPr anchor="ctr"/>
                </a:tc>
                <a:tc>
                  <a:txBody>
                    <a:bodyPr/>
                    <a:lstStyle/>
                    <a:p>
                      <a:pPr algn="ctr"/>
                      <a:r>
                        <a:rPr lang="fr-FR" sz="1200" b="0" i="1" dirty="0">
                          <a:latin typeface="Calibri" panose="020F0502020204030204" pitchFamily="34" charset="0"/>
                          <a:cs typeface="Calibri" panose="020F0502020204030204" pitchFamily="34" charset="0"/>
                        </a:rPr>
                        <a:t>immatériel</a:t>
                      </a:r>
                    </a:p>
                  </a:txBody>
                  <a:tcPr anchor="ctr">
                    <a:solidFill>
                      <a:schemeClr val="bg2"/>
                    </a:solidFill>
                  </a:tcPr>
                </a:tc>
                <a:tc>
                  <a:txBody>
                    <a:bodyPr/>
                    <a:lstStyle/>
                    <a:p>
                      <a:pPr marL="0" algn="l" defTabSz="457200" rtl="0" eaLnBrk="1" latinLnBrk="0" hangingPunct="1"/>
                      <a:r>
                        <a:rPr lang="fr-FR" sz="1200" kern="1200" dirty="0">
                          <a:solidFill>
                            <a:schemeClr val="tx1"/>
                          </a:solidFill>
                          <a:latin typeface="Calibri" panose="020F0502020204030204" pitchFamily="34" charset="0"/>
                          <a:ea typeface="+mn-ea"/>
                          <a:cs typeface="Calibri" panose="020F0502020204030204" pitchFamily="34" charset="0"/>
                        </a:rPr>
                        <a:t>Ce qui existe par soi-même et reste identique à travers les changements.</a:t>
                      </a:r>
                    </a:p>
                  </a:txBody>
                  <a:tcPr anchor="ctr"/>
                </a:tc>
                <a:extLst>
                  <a:ext uri="{0D108BD9-81ED-4DB2-BD59-A6C34878D82A}">
                    <a16:rowId xmlns:a16="http://schemas.microsoft.com/office/drawing/2014/main" val="590154108"/>
                  </a:ext>
                </a:extLst>
              </a:tr>
              <a:tr h="317571">
                <a:tc>
                  <a:txBody>
                    <a:bodyPr/>
                    <a:lstStyle/>
                    <a:p>
                      <a:pPr marL="0" algn="l" defTabSz="457200" rtl="0" eaLnBrk="1" latinLnBrk="0" hangingPunct="1"/>
                      <a:r>
                        <a:rPr lang="fr-FR" sz="1200" b="1" i="0" kern="1200" dirty="0">
                          <a:solidFill>
                            <a:schemeClr val="tx1"/>
                          </a:solidFill>
                          <a:latin typeface="Calibri" panose="020F0502020204030204" pitchFamily="34" charset="0"/>
                          <a:ea typeface="+mn-ea"/>
                          <a:cs typeface="Calibri" panose="020F0502020204030204" pitchFamily="34" charset="0"/>
                        </a:rPr>
                        <a:t>Sujet</a:t>
                      </a:r>
                    </a:p>
                  </a:txBody>
                  <a:tcPr anchor="ctr"/>
                </a:tc>
                <a:tc>
                  <a:txBody>
                    <a:bodyPr/>
                    <a:lstStyle/>
                    <a:p>
                      <a:pPr algn="ctr"/>
                      <a:r>
                        <a:rPr lang="fr-FR" sz="1200" b="0" i="1" dirty="0">
                          <a:latin typeface="Calibri" panose="020F0502020204030204" pitchFamily="34" charset="0"/>
                          <a:cs typeface="Calibri" panose="020F0502020204030204" pitchFamily="34" charset="0"/>
                        </a:rPr>
                        <a:t>objet</a:t>
                      </a:r>
                    </a:p>
                  </a:txBody>
                  <a:tcPr anchor="ctr">
                    <a:solidFill>
                      <a:schemeClr val="bg2"/>
                    </a:solidFill>
                  </a:tcPr>
                </a:tc>
                <a:tc>
                  <a:txBody>
                    <a:bodyPr/>
                    <a:lstStyle/>
                    <a:p>
                      <a:pPr marL="0" algn="l" defTabSz="457200" rtl="0" eaLnBrk="1" latinLnBrk="0" hangingPunct="1"/>
                      <a:r>
                        <a:rPr lang="fr-FR" sz="1200" kern="1200" dirty="0">
                          <a:solidFill>
                            <a:schemeClr val="tx1"/>
                          </a:solidFill>
                          <a:latin typeface="Calibri" panose="020F0502020204030204" pitchFamily="34" charset="0"/>
                          <a:ea typeface="+mn-ea"/>
                          <a:cs typeface="Calibri" panose="020F0502020204030204" pitchFamily="34" charset="0"/>
                        </a:rPr>
                        <a:t>Être pensant, conscient (qui perçoit) et agissant. On distingue souvent le </a:t>
                      </a:r>
                      <a:r>
                        <a:rPr lang="fr-FR" sz="1200" b="1" kern="1200" dirty="0">
                          <a:solidFill>
                            <a:schemeClr val="tx1"/>
                          </a:solidFill>
                          <a:latin typeface="Calibri" panose="020F0502020204030204" pitchFamily="34" charset="0"/>
                          <a:ea typeface="+mn-ea"/>
                          <a:cs typeface="Calibri" panose="020F0502020204030204" pitchFamily="34" charset="0"/>
                        </a:rPr>
                        <a:t>sujet</a:t>
                      </a:r>
                      <a:r>
                        <a:rPr lang="fr-FR" sz="1200" kern="1200" dirty="0">
                          <a:solidFill>
                            <a:schemeClr val="tx1"/>
                          </a:solidFill>
                          <a:latin typeface="Calibri" panose="020F0502020204030204" pitchFamily="34" charset="0"/>
                          <a:ea typeface="+mn-ea"/>
                          <a:cs typeface="Calibri" panose="020F0502020204030204" pitchFamily="34" charset="0"/>
                        </a:rPr>
                        <a:t> (pensant) de l’</a:t>
                      </a:r>
                      <a:r>
                        <a:rPr lang="fr-FR" sz="1200" b="1" kern="1200" dirty="0">
                          <a:solidFill>
                            <a:schemeClr val="tx1"/>
                          </a:solidFill>
                          <a:latin typeface="Calibri" panose="020F0502020204030204" pitchFamily="34" charset="0"/>
                          <a:ea typeface="+mn-ea"/>
                          <a:cs typeface="Calibri" panose="020F0502020204030204" pitchFamily="34" charset="0"/>
                        </a:rPr>
                        <a:t>objet</a:t>
                      </a:r>
                      <a:r>
                        <a:rPr lang="fr-FR" sz="1200" kern="1200" dirty="0">
                          <a:solidFill>
                            <a:schemeClr val="tx1"/>
                          </a:solidFill>
                          <a:latin typeface="Calibri" panose="020F0502020204030204" pitchFamily="34" charset="0"/>
                          <a:ea typeface="+mn-ea"/>
                          <a:cs typeface="Calibri" panose="020F0502020204030204" pitchFamily="34" charset="0"/>
                        </a:rPr>
                        <a:t> (chose perçue).</a:t>
                      </a:r>
                    </a:p>
                  </a:txBody>
                  <a:tcPr anchor="ctr"/>
                </a:tc>
                <a:extLst>
                  <a:ext uri="{0D108BD9-81ED-4DB2-BD59-A6C34878D82A}">
                    <a16:rowId xmlns:a16="http://schemas.microsoft.com/office/drawing/2014/main" val="2310458305"/>
                  </a:ext>
                </a:extLst>
              </a:tr>
              <a:tr h="317571">
                <a:tc>
                  <a:txBody>
                    <a:bodyPr/>
                    <a:lstStyle/>
                    <a:p>
                      <a:pPr marL="0" algn="l" defTabSz="457200" rtl="0" eaLnBrk="1" latinLnBrk="0" hangingPunct="1"/>
                      <a:r>
                        <a:rPr lang="fr-FR" sz="1200" b="1" i="0" kern="1200" dirty="0">
                          <a:solidFill>
                            <a:schemeClr val="tx1"/>
                          </a:solidFill>
                          <a:latin typeface="Calibri" panose="020F0502020204030204" pitchFamily="34" charset="0"/>
                          <a:ea typeface="+mn-ea"/>
                          <a:cs typeface="Calibri" panose="020F0502020204030204" pitchFamily="34" charset="0"/>
                        </a:rPr>
                        <a:t>Transcendant</a:t>
                      </a:r>
                    </a:p>
                  </a:txBody>
                  <a:tcPr anchor="ctr"/>
                </a:tc>
                <a:tc>
                  <a:txBody>
                    <a:bodyPr/>
                    <a:lstStyle/>
                    <a:p>
                      <a:pPr algn="ctr"/>
                      <a:r>
                        <a:rPr lang="fr-FR" sz="1200" b="0" i="1" dirty="0">
                          <a:latin typeface="Calibri" panose="020F0502020204030204" pitchFamily="34" charset="0"/>
                          <a:cs typeface="Calibri" panose="020F0502020204030204" pitchFamily="34" charset="0"/>
                        </a:rPr>
                        <a:t>immanent</a:t>
                      </a:r>
                    </a:p>
                  </a:txBody>
                  <a:tcPr anchor="ctr">
                    <a:solidFill>
                      <a:schemeClr val="bg2"/>
                    </a:solidFill>
                  </a:tcPr>
                </a:tc>
                <a:tc>
                  <a:txBody>
                    <a:bodyPr/>
                    <a:lstStyle/>
                    <a:p>
                      <a:pPr marL="0" algn="l" defTabSz="457200" rtl="0" eaLnBrk="1" latinLnBrk="0" hangingPunct="1"/>
                      <a:r>
                        <a:rPr lang="fr-FR" sz="1200" kern="1200" dirty="0">
                          <a:solidFill>
                            <a:schemeClr val="tx1"/>
                          </a:solidFill>
                          <a:latin typeface="Calibri" panose="020F0502020204030204" pitchFamily="34" charset="0"/>
                          <a:ea typeface="+mn-ea"/>
                          <a:cs typeface="Calibri" panose="020F0502020204030204" pitchFamily="34" charset="0"/>
                        </a:rPr>
                        <a:t>Qui suppose un principe extérieur et supérieur .</a:t>
                      </a:r>
                    </a:p>
                  </a:txBody>
                  <a:tcPr anchor="ctr"/>
                </a:tc>
                <a:extLst>
                  <a:ext uri="{0D108BD9-81ED-4DB2-BD59-A6C34878D82A}">
                    <a16:rowId xmlns:a16="http://schemas.microsoft.com/office/drawing/2014/main" val="870084309"/>
                  </a:ext>
                </a:extLst>
              </a:tr>
              <a:tr h="317571">
                <a:tc>
                  <a:txBody>
                    <a:bodyPr/>
                    <a:lstStyle/>
                    <a:p>
                      <a:pPr marL="0" algn="l" defTabSz="457200" rtl="0" eaLnBrk="1" latinLnBrk="0" hangingPunct="1"/>
                      <a:r>
                        <a:rPr lang="fr-FR" sz="1200" b="1" i="0" kern="1200" dirty="0">
                          <a:solidFill>
                            <a:schemeClr val="tx1"/>
                          </a:solidFill>
                          <a:latin typeface="Calibri" panose="020F0502020204030204" pitchFamily="34" charset="0"/>
                          <a:ea typeface="+mn-ea"/>
                          <a:cs typeface="Calibri" panose="020F0502020204030204" pitchFamily="34" charset="0"/>
                        </a:rPr>
                        <a:t>TEMPS</a:t>
                      </a:r>
                    </a:p>
                  </a:txBody>
                  <a:tcPr anchor="ctr"/>
                </a:tc>
                <a:tc>
                  <a:txBody>
                    <a:bodyPr/>
                    <a:lstStyle/>
                    <a:p>
                      <a:pPr algn="ctr"/>
                      <a:r>
                        <a:rPr lang="fr-FR" sz="1200" b="0" i="1" dirty="0">
                          <a:latin typeface="Calibri" panose="020F0502020204030204" pitchFamily="34" charset="0"/>
                          <a:cs typeface="Calibri" panose="020F0502020204030204" pitchFamily="34" charset="0"/>
                        </a:rPr>
                        <a:t>éternité</a:t>
                      </a:r>
                    </a:p>
                  </a:txBody>
                  <a:tcPr anchor="ctr">
                    <a:solidFill>
                      <a:schemeClr val="bg2"/>
                    </a:solidFill>
                  </a:tcPr>
                </a:tc>
                <a:tc>
                  <a:txBody>
                    <a:bodyPr/>
                    <a:lstStyle/>
                    <a:p>
                      <a:pPr marL="0" algn="l" defTabSz="457200" rtl="0" eaLnBrk="1" latinLnBrk="0" hangingPunct="1"/>
                      <a:r>
                        <a:rPr lang="fr-FR" sz="1200" kern="1200" dirty="0">
                          <a:solidFill>
                            <a:schemeClr val="tx1"/>
                          </a:solidFill>
                          <a:latin typeface="Calibri" panose="020F0502020204030204" pitchFamily="34" charset="0"/>
                          <a:ea typeface="+mn-ea"/>
                          <a:cs typeface="Calibri" panose="020F0502020204030204" pitchFamily="34" charset="0"/>
                        </a:rPr>
                        <a:t>Milieu dans lequel les événements se succèdent. Peut être pensé comme une réalité objective ou une forme subjective (Kant).</a:t>
                      </a:r>
                    </a:p>
                  </a:txBody>
                  <a:tcPr anchor="ctr"/>
                </a:tc>
                <a:extLst>
                  <a:ext uri="{0D108BD9-81ED-4DB2-BD59-A6C34878D82A}">
                    <a16:rowId xmlns:a16="http://schemas.microsoft.com/office/drawing/2014/main" val="3506257665"/>
                  </a:ext>
                </a:extLst>
              </a:tr>
              <a:tr h="317571">
                <a:tc>
                  <a:txBody>
                    <a:bodyPr/>
                    <a:lstStyle/>
                    <a:p>
                      <a:pPr marL="0" algn="l" defTabSz="457200" rtl="0" eaLnBrk="1" latinLnBrk="0" hangingPunct="1"/>
                      <a:r>
                        <a:rPr lang="fr-FR" sz="1200" b="1" i="0" kern="1200" dirty="0">
                          <a:solidFill>
                            <a:schemeClr val="tx1"/>
                          </a:solidFill>
                          <a:latin typeface="Calibri" panose="020F0502020204030204" pitchFamily="34" charset="0"/>
                          <a:ea typeface="+mn-ea"/>
                          <a:cs typeface="Calibri" panose="020F0502020204030204" pitchFamily="34" charset="0"/>
                        </a:rPr>
                        <a:t>Vérité</a:t>
                      </a:r>
                    </a:p>
                  </a:txBody>
                  <a:tcPr anchor="ctr"/>
                </a:tc>
                <a:tc>
                  <a:txBody>
                    <a:bodyPr/>
                    <a:lstStyle/>
                    <a:p>
                      <a:pPr algn="ctr"/>
                      <a:endParaRPr lang="fr-FR" sz="1200" b="0" i="1" dirty="0">
                        <a:latin typeface="Calibri" panose="020F0502020204030204" pitchFamily="34" charset="0"/>
                        <a:cs typeface="Calibri" panose="020F0502020204030204" pitchFamily="34" charset="0"/>
                      </a:endParaRPr>
                    </a:p>
                  </a:txBody>
                  <a:tcPr anchor="ctr">
                    <a:solidFill>
                      <a:schemeClr val="bg2"/>
                    </a:solidFill>
                  </a:tcPr>
                </a:tc>
                <a:tc>
                  <a:txBody>
                    <a:bodyPr/>
                    <a:lstStyle/>
                    <a:p>
                      <a:pPr marL="0" algn="l" defTabSz="457200" rtl="0" eaLnBrk="1" latinLnBrk="0" hangingPunct="1"/>
                      <a:r>
                        <a:rPr lang="fr-FR" sz="1200" kern="1200" dirty="0">
                          <a:solidFill>
                            <a:schemeClr val="tx1"/>
                          </a:solidFill>
                          <a:latin typeface="Calibri" panose="020F0502020204030204" pitchFamily="34" charset="0"/>
                          <a:ea typeface="+mn-ea"/>
                          <a:cs typeface="Calibri" panose="020F0502020204030204" pitchFamily="34" charset="0"/>
                        </a:rPr>
                        <a:t>Correspondance entre un énoncé et la réalité, ou ce qui ne peut être nié sans contradiction.</a:t>
                      </a:r>
                    </a:p>
                  </a:txBody>
                  <a:tcPr anchor="ctr"/>
                </a:tc>
                <a:extLst>
                  <a:ext uri="{0D108BD9-81ED-4DB2-BD59-A6C34878D82A}">
                    <a16:rowId xmlns:a16="http://schemas.microsoft.com/office/drawing/2014/main" val="2042236203"/>
                  </a:ext>
                </a:extLst>
              </a:tr>
            </a:tbl>
          </a:graphicData>
        </a:graphic>
      </p:graphicFrame>
      <p:pic>
        <p:nvPicPr>
          <p:cNvPr id="16" name="Image 15">
            <a:hlinkClick r:id="rId2" action="ppaction://hlinksldjump"/>
            <a:extLst>
              <a:ext uri="{FF2B5EF4-FFF2-40B4-BE49-F238E27FC236}">
                <a16:creationId xmlns:a16="http://schemas.microsoft.com/office/drawing/2014/main" id="{83E9A84F-6775-C830-9DC6-89BEB9B01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pic>
        <p:nvPicPr>
          <p:cNvPr id="3" name="Image 2">
            <a:hlinkClick r:id="rId4" action="ppaction://hlinksldjump"/>
            <a:extLst>
              <a:ext uri="{FF2B5EF4-FFF2-40B4-BE49-F238E27FC236}">
                <a16:creationId xmlns:a16="http://schemas.microsoft.com/office/drawing/2014/main" id="{2B3FCD13-4FC2-FD34-37B0-4CE0217C587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6931" y="529221"/>
            <a:ext cx="619991" cy="619991"/>
          </a:xfrm>
          <a:prstGeom prst="rect">
            <a:avLst/>
          </a:prstGeom>
        </p:spPr>
      </p:pic>
      <p:sp>
        <p:nvSpPr>
          <p:cNvPr id="4" name="ZoneTexte 3">
            <a:extLst>
              <a:ext uri="{FF2B5EF4-FFF2-40B4-BE49-F238E27FC236}">
                <a16:creationId xmlns:a16="http://schemas.microsoft.com/office/drawing/2014/main" id="{7A918B2E-B91B-94E9-5116-6A346E64CBD5}"/>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Tree>
    <p:extLst>
      <p:ext uri="{BB962C8B-B14F-4D97-AF65-F5344CB8AC3E}">
        <p14:creationId xmlns:p14="http://schemas.microsoft.com/office/powerpoint/2010/main" val="42891076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1D2EC7B2-C7F7-4BFF-8BF0-2CC6E79A6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pic>
        <p:nvPicPr>
          <p:cNvPr id="5" name="Image 4">
            <a:extLst>
              <a:ext uri="{FF2B5EF4-FFF2-40B4-BE49-F238E27FC236}">
                <a16:creationId xmlns:a16="http://schemas.microsoft.com/office/drawing/2014/main" id="{51BADDC5-3460-4CD1-99D2-A929F9311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929" y="103686"/>
            <a:ext cx="895513" cy="802325"/>
          </a:xfrm>
          <a:prstGeom prst="rect">
            <a:avLst/>
          </a:prstGeom>
        </p:spPr>
      </p:pic>
      <p:pic>
        <p:nvPicPr>
          <p:cNvPr id="7" name="Image 6">
            <a:extLst>
              <a:ext uri="{FF2B5EF4-FFF2-40B4-BE49-F238E27FC236}">
                <a16:creationId xmlns:a16="http://schemas.microsoft.com/office/drawing/2014/main" id="{4EF20B89-8515-4DB8-9051-246540816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8064" y="38684"/>
            <a:ext cx="895513" cy="895513"/>
          </a:xfrm>
          <a:prstGeom prst="rect">
            <a:avLst/>
          </a:prstGeom>
        </p:spPr>
      </p:pic>
      <p:sp>
        <p:nvSpPr>
          <p:cNvPr id="8" name="Rectangle 7">
            <a:extLst>
              <a:ext uri="{FF2B5EF4-FFF2-40B4-BE49-F238E27FC236}">
                <a16:creationId xmlns:a16="http://schemas.microsoft.com/office/drawing/2014/main" id="{0BD9006E-72CB-41B1-8A02-B078A9CC3ECE}"/>
              </a:ext>
            </a:extLst>
          </p:cNvPr>
          <p:cNvSpPr/>
          <p:nvPr/>
        </p:nvSpPr>
        <p:spPr>
          <a:xfrm>
            <a:off x="2284183" y="121614"/>
            <a:ext cx="2464136" cy="646331"/>
          </a:xfrm>
          <a:prstGeom prst="rect">
            <a:avLst/>
          </a:prstGeom>
          <a:noFill/>
        </p:spPr>
        <p:txBody>
          <a:bodyPr wrap="none" lIns="91440" tIns="45720" rIns="91440" bIns="45720">
            <a:spAutoFit/>
          </a:bodyPr>
          <a:lstStyle/>
          <a:p>
            <a:pPr algn="ctr"/>
            <a:r>
              <a:rPr lang="fr-F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 Théâtre</a:t>
            </a:r>
          </a:p>
        </p:txBody>
      </p:sp>
      <p:pic>
        <p:nvPicPr>
          <p:cNvPr id="3" name="Image 2">
            <a:extLst>
              <a:ext uri="{FF2B5EF4-FFF2-40B4-BE49-F238E27FC236}">
                <a16:creationId xmlns:a16="http://schemas.microsoft.com/office/drawing/2014/main" id="{DA3F40D6-C873-F19A-2AA9-57D1A2D618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767945"/>
            <a:ext cx="12192000" cy="698960"/>
          </a:xfrm>
          <a:prstGeom prst="rect">
            <a:avLst/>
          </a:prstGeom>
        </p:spPr>
      </p:pic>
      <p:sp>
        <p:nvSpPr>
          <p:cNvPr id="15" name="ZoneTexte 14">
            <a:extLst>
              <a:ext uri="{FF2B5EF4-FFF2-40B4-BE49-F238E27FC236}">
                <a16:creationId xmlns:a16="http://schemas.microsoft.com/office/drawing/2014/main" id="{27FB1B74-D178-5D99-97C2-9051B36126A9}"/>
              </a:ext>
            </a:extLst>
          </p:cNvPr>
          <p:cNvSpPr txBox="1"/>
          <p:nvPr/>
        </p:nvSpPr>
        <p:spPr>
          <a:xfrm>
            <a:off x="86829" y="4629290"/>
            <a:ext cx="2023226" cy="1092607"/>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Vers </a:t>
            </a:r>
            <a:r>
              <a:rPr lang="fr-FR" sz="1300" b="1" kern="1400" dirty="0">
                <a:ln>
                  <a:noFill/>
                </a:ln>
                <a:solidFill>
                  <a:srgbClr val="FF0000"/>
                </a:solidFill>
                <a:effectLst/>
                <a:latin typeface="Calibri" panose="020F0502020204030204" pitchFamily="34" charset="0"/>
                <a:cs typeface="Calibri" panose="020F0502020204030204" pitchFamily="34" charset="0"/>
              </a:rPr>
              <a:t>-</a:t>
            </a:r>
            <a:r>
              <a:rPr lang="fr-FR" sz="1300" b="1" kern="1400" dirty="0">
                <a:ln>
                  <a:noFill/>
                </a:ln>
                <a:solidFill>
                  <a:srgbClr val="000000"/>
                </a:solidFill>
                <a:effectLst/>
                <a:latin typeface="Calibri" panose="020F0502020204030204" pitchFamily="34" charset="0"/>
                <a:cs typeface="Calibri" panose="020F0502020204030204" pitchFamily="34" charset="0"/>
              </a:rPr>
              <a:t> 800 : </a:t>
            </a:r>
            <a:r>
              <a:rPr lang="fr-FR" sz="1300" kern="1400" dirty="0">
                <a:ln>
                  <a:noFill/>
                </a:ln>
                <a:solidFill>
                  <a:srgbClr val="000000"/>
                </a:solidFill>
                <a:effectLst/>
                <a:latin typeface="Calibri" panose="020F0502020204030204" pitchFamily="34" charset="0"/>
                <a:cs typeface="Calibri" panose="020F0502020204030204" pitchFamily="34" charset="0"/>
              </a:rPr>
              <a:t>le </a:t>
            </a:r>
            <a:r>
              <a:rPr lang="fr-FR" sz="1300" b="1" kern="1400" dirty="0">
                <a:solidFill>
                  <a:srgbClr val="FF0000"/>
                </a:solidFill>
                <a:latin typeface="Calibri" panose="020F0502020204030204" pitchFamily="34" charset="0"/>
                <a:cs typeface="Calibri" panose="020F0502020204030204" pitchFamily="34" charset="0"/>
              </a:rPr>
              <a:t>dithyrambe</a:t>
            </a:r>
            <a:r>
              <a:rPr lang="fr-FR" sz="1300" b="1" kern="1400" dirty="0">
                <a:solidFill>
                  <a:srgbClr val="000000"/>
                </a:solidFill>
                <a:latin typeface="Calibri" panose="020F0502020204030204" pitchFamily="34" charset="0"/>
                <a:cs typeface="Calibri" panose="020F0502020204030204" pitchFamily="34" charset="0"/>
              </a:rPr>
              <a:t> </a:t>
            </a:r>
            <a:r>
              <a:rPr lang="fr-FR" sz="1300" kern="1400" dirty="0">
                <a:solidFill>
                  <a:srgbClr val="000000"/>
                </a:solidFill>
                <a:latin typeface="Calibri" panose="020F0502020204030204" pitchFamily="34" charset="0"/>
                <a:cs typeface="Calibri" panose="020F0502020204030204" pitchFamily="34" charset="0"/>
              </a:rPr>
              <a:t>(</a:t>
            </a:r>
            <a:r>
              <a:rPr lang="fr-FR" sz="1300" i="1" kern="1400" dirty="0">
                <a:solidFill>
                  <a:srgbClr val="000000"/>
                </a:solidFill>
                <a:latin typeface="Calibri" panose="020F0502020204030204" pitchFamily="34" charset="0"/>
                <a:cs typeface="Calibri" panose="020F0502020204030204" pitchFamily="34" charset="0"/>
              </a:rPr>
              <a:t>hymne religieux</a:t>
            </a:r>
            <a:r>
              <a:rPr lang="fr-FR" sz="1300" kern="1400" dirty="0">
                <a:solidFill>
                  <a:srgbClr val="000000"/>
                </a:solidFill>
                <a:latin typeface="Calibri" panose="020F0502020204030204" pitchFamily="34" charset="0"/>
                <a:cs typeface="Calibri" panose="020F0502020204030204" pitchFamily="34" charset="0"/>
              </a:rPr>
              <a:t>)</a:t>
            </a:r>
            <a:r>
              <a:rPr lang="fr-FR" sz="1300" b="1" kern="1400" dirty="0">
                <a:solidFill>
                  <a:srgbClr val="000000"/>
                </a:solidFill>
                <a:latin typeface="Calibri" panose="020F0502020204030204" pitchFamily="34" charset="0"/>
                <a:cs typeface="Calibri" panose="020F0502020204030204" pitchFamily="34" charset="0"/>
              </a:rPr>
              <a:t> </a:t>
            </a:r>
            <a:r>
              <a:rPr lang="fr-FR" sz="1300" kern="1400" dirty="0">
                <a:solidFill>
                  <a:srgbClr val="000000"/>
                </a:solidFill>
                <a:latin typeface="Calibri" panose="020F0502020204030204" pitchFamily="34" charset="0"/>
                <a:cs typeface="Calibri" panose="020F0502020204030204" pitchFamily="34" charset="0"/>
              </a:rPr>
              <a:t>du </a:t>
            </a:r>
            <a:r>
              <a:rPr lang="fr-FR" sz="1300" kern="1400" dirty="0">
                <a:ln>
                  <a:noFill/>
                </a:ln>
                <a:solidFill>
                  <a:srgbClr val="000000"/>
                </a:solidFill>
                <a:effectLst/>
                <a:latin typeface="Calibri" panose="020F0502020204030204" pitchFamily="34" charset="0"/>
                <a:cs typeface="Calibri" panose="020F0502020204030204" pitchFamily="34" charset="0"/>
              </a:rPr>
              <a:t>culte de </a:t>
            </a:r>
            <a:r>
              <a:rPr lang="fr-FR" sz="1300" b="1" kern="1400" dirty="0">
                <a:ln>
                  <a:noFill/>
                </a:ln>
                <a:solidFill>
                  <a:srgbClr val="000000"/>
                </a:solidFill>
                <a:effectLst/>
                <a:latin typeface="Calibri" panose="020F0502020204030204" pitchFamily="34" charset="0"/>
                <a:cs typeface="Calibri" panose="020F0502020204030204" pitchFamily="34" charset="0"/>
              </a:rPr>
              <a:t>DIONYSOS</a:t>
            </a:r>
            <a:r>
              <a:rPr lang="fr-FR" sz="1300" kern="1400" dirty="0">
                <a:ln>
                  <a:noFill/>
                </a:ln>
                <a:solidFill>
                  <a:srgbClr val="000000"/>
                </a:solidFill>
                <a:effectLst/>
                <a:latin typeface="Calibri" panose="020F0502020204030204" pitchFamily="34" charset="0"/>
                <a:cs typeface="Calibri" panose="020F0502020204030204" pitchFamily="34" charset="0"/>
              </a:rPr>
              <a:t> (</a:t>
            </a:r>
            <a:r>
              <a:rPr lang="fr-FR" sz="1300" i="1" kern="1400" dirty="0">
                <a:ln>
                  <a:noFill/>
                </a:ln>
                <a:solidFill>
                  <a:srgbClr val="000000"/>
                </a:solidFill>
                <a:effectLst/>
                <a:latin typeface="Calibri" panose="020F0502020204030204" pitchFamily="34" charset="0"/>
                <a:cs typeface="Calibri" panose="020F0502020204030204" pitchFamily="34" charset="0"/>
              </a:rPr>
              <a:t>Dieu grec du vin et de la fête</a:t>
            </a:r>
            <a:r>
              <a:rPr lang="fr-FR" sz="1300" kern="1400" dirty="0">
                <a:ln>
                  <a:noFill/>
                </a:ln>
                <a:solidFill>
                  <a:srgbClr val="000000"/>
                </a:solidFill>
                <a:effectLst/>
                <a:latin typeface="Calibri" panose="020F0502020204030204" pitchFamily="34" charset="0"/>
                <a:cs typeface="Calibri" panose="020F0502020204030204" pitchFamily="34" charset="0"/>
              </a:rPr>
              <a:t>), serait à l’origine du théâtre. </a:t>
            </a:r>
          </a:p>
        </p:txBody>
      </p:sp>
      <p:sp>
        <p:nvSpPr>
          <p:cNvPr id="17" name="ZoneTexte 16">
            <a:extLst>
              <a:ext uri="{FF2B5EF4-FFF2-40B4-BE49-F238E27FC236}">
                <a16:creationId xmlns:a16="http://schemas.microsoft.com/office/drawing/2014/main" id="{AE4C2544-E305-FE70-AA46-80C9BCD3565F}"/>
              </a:ext>
            </a:extLst>
          </p:cNvPr>
          <p:cNvSpPr txBox="1"/>
          <p:nvPr/>
        </p:nvSpPr>
        <p:spPr>
          <a:xfrm>
            <a:off x="932650" y="3300040"/>
            <a:ext cx="2065817" cy="892552"/>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Vers </a:t>
            </a:r>
            <a:r>
              <a:rPr lang="fr-FR" sz="1300" b="1" kern="1400" dirty="0">
                <a:ln>
                  <a:noFill/>
                </a:ln>
                <a:solidFill>
                  <a:srgbClr val="FF0000"/>
                </a:solidFill>
                <a:effectLst/>
                <a:latin typeface="Calibri" panose="020F0502020204030204" pitchFamily="34" charset="0"/>
                <a:cs typeface="Calibri" panose="020F0502020204030204" pitchFamily="34" charset="0"/>
              </a:rPr>
              <a:t>-</a:t>
            </a:r>
            <a:r>
              <a:rPr lang="fr-FR" sz="1300" b="1" kern="1400" dirty="0">
                <a:ln>
                  <a:noFill/>
                </a:ln>
                <a:solidFill>
                  <a:srgbClr val="000000"/>
                </a:solidFill>
                <a:effectLst/>
                <a:latin typeface="Calibri" panose="020F0502020204030204" pitchFamily="34" charset="0"/>
                <a:cs typeface="Calibri" panose="020F0502020204030204" pitchFamily="34" charset="0"/>
              </a:rPr>
              <a:t> 550 : </a:t>
            </a:r>
            <a:r>
              <a:rPr lang="fr-FR" sz="1300" kern="1400" dirty="0">
                <a:ln>
                  <a:noFill/>
                </a:ln>
                <a:solidFill>
                  <a:srgbClr val="000000"/>
                </a:solidFill>
                <a:effectLst/>
                <a:latin typeface="Calibri" panose="020F0502020204030204" pitchFamily="34" charset="0"/>
                <a:cs typeface="Calibri" panose="020F0502020204030204" pitchFamily="34" charset="0"/>
              </a:rPr>
              <a:t> </a:t>
            </a:r>
            <a:r>
              <a:rPr lang="fr-FR" sz="1300" b="1" kern="1400" dirty="0">
                <a:solidFill>
                  <a:srgbClr val="FF0000"/>
                </a:solidFill>
                <a:latin typeface="Calibri" panose="020F0502020204030204" pitchFamily="34" charset="0"/>
                <a:cs typeface="Calibri" panose="020F0502020204030204" pitchFamily="34" charset="0"/>
              </a:rPr>
              <a:t>THESPIS D’ICARE</a:t>
            </a:r>
            <a:r>
              <a:rPr lang="fr-FR" sz="1300" kern="1400" dirty="0">
                <a:solidFill>
                  <a:srgbClr val="000000"/>
                </a:solidFill>
                <a:latin typeface="Calibri" panose="020F0502020204030204" pitchFamily="34" charset="0"/>
                <a:cs typeface="Calibri" panose="020F0502020204030204" pitchFamily="34" charset="0"/>
              </a:rPr>
              <a:t>,  considéré comme le </a:t>
            </a:r>
            <a:r>
              <a:rPr lang="fr-FR" sz="1300" b="1" kern="1400" dirty="0">
                <a:solidFill>
                  <a:srgbClr val="000000"/>
                </a:solidFill>
                <a:latin typeface="Calibri" panose="020F0502020204030204" pitchFamily="34" charset="0"/>
                <a:cs typeface="Calibri" panose="020F0502020204030204" pitchFamily="34" charset="0"/>
              </a:rPr>
              <a:t>premier acteur</a:t>
            </a:r>
            <a:r>
              <a:rPr lang="fr-FR" sz="1300" kern="1400" dirty="0">
                <a:solidFill>
                  <a:srgbClr val="000000"/>
                </a:solidFill>
                <a:latin typeface="Calibri" panose="020F0502020204030204" pitchFamily="34" charset="0"/>
                <a:cs typeface="Calibri" panose="020F0502020204030204" pitchFamily="34" charset="0"/>
              </a:rPr>
              <a:t>  et l’</a:t>
            </a:r>
            <a:r>
              <a:rPr lang="fr-FR" sz="1300" b="1" kern="1400" dirty="0">
                <a:solidFill>
                  <a:srgbClr val="000000"/>
                </a:solidFill>
                <a:latin typeface="Calibri" panose="020F0502020204030204" pitchFamily="34" charset="0"/>
                <a:cs typeface="Calibri" panose="020F0502020204030204" pitchFamily="34" charset="0"/>
              </a:rPr>
              <a:t>inventeur</a:t>
            </a:r>
            <a:r>
              <a:rPr lang="fr-FR" sz="1300" kern="1400" dirty="0">
                <a:solidFill>
                  <a:srgbClr val="000000"/>
                </a:solidFill>
                <a:latin typeface="Calibri" panose="020F0502020204030204" pitchFamily="34" charset="0"/>
                <a:cs typeface="Calibri" panose="020F0502020204030204" pitchFamily="34" charset="0"/>
              </a:rPr>
              <a:t> de la </a:t>
            </a:r>
            <a:r>
              <a:rPr lang="fr-FR" sz="1300" b="1" kern="1400" dirty="0">
                <a:solidFill>
                  <a:srgbClr val="92D050"/>
                </a:solidFill>
                <a:latin typeface="Calibri" panose="020F0502020204030204" pitchFamily="34" charset="0"/>
                <a:cs typeface="Calibri" panose="020F0502020204030204" pitchFamily="34" charset="0"/>
              </a:rPr>
              <a:t>tragédie</a:t>
            </a:r>
            <a:r>
              <a:rPr lang="fr-FR" sz="1300" kern="1400" dirty="0">
                <a:solidFill>
                  <a:srgbClr val="000000"/>
                </a:solidFill>
                <a:latin typeface="Calibri" panose="020F0502020204030204" pitchFamily="34" charset="0"/>
                <a:cs typeface="Calibri" panose="020F0502020204030204" pitchFamily="34" charset="0"/>
              </a:rPr>
              <a:t>.</a:t>
            </a:r>
            <a:endParaRPr lang="fr-FR" sz="1300" kern="1400" dirty="0">
              <a:ln>
                <a:noFill/>
              </a:ln>
              <a:solidFill>
                <a:srgbClr val="000000"/>
              </a:solidFill>
              <a:effectLst/>
              <a:latin typeface="Calibri" panose="020F0502020204030204" pitchFamily="34" charset="0"/>
              <a:cs typeface="Calibri" panose="020F0502020204030204" pitchFamily="34" charset="0"/>
            </a:endParaRPr>
          </a:p>
        </p:txBody>
      </p:sp>
      <p:sp>
        <p:nvSpPr>
          <p:cNvPr id="68" name="ZoneTexte 67">
            <a:extLst>
              <a:ext uri="{FF2B5EF4-FFF2-40B4-BE49-F238E27FC236}">
                <a16:creationId xmlns:a16="http://schemas.microsoft.com/office/drawing/2014/main" id="{25920403-8E03-80FB-B077-10A5E2ECFB79}"/>
              </a:ext>
            </a:extLst>
          </p:cNvPr>
          <p:cNvSpPr txBox="1"/>
          <p:nvPr/>
        </p:nvSpPr>
        <p:spPr>
          <a:xfrm>
            <a:off x="2548630" y="4974368"/>
            <a:ext cx="2062168" cy="692497"/>
          </a:xfrm>
          <a:prstGeom prst="rect">
            <a:avLst/>
          </a:prstGeom>
          <a:noFill/>
        </p:spPr>
        <p:txBody>
          <a:bodyPr wrap="square">
            <a:spAutoFit/>
          </a:bodyPr>
          <a:lstStyle/>
          <a:p>
            <a:pPr>
              <a:spcBef>
                <a:spcPts val="200"/>
              </a:spcBef>
              <a:spcAft>
                <a:spcPts val="200"/>
              </a:spcAft>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Vers </a:t>
            </a:r>
            <a:r>
              <a:rPr lang="fr-FR" sz="1300" b="1" kern="1400" dirty="0">
                <a:ln>
                  <a:noFill/>
                </a:ln>
                <a:solidFill>
                  <a:srgbClr val="FF0000"/>
                </a:solidFill>
                <a:effectLst/>
                <a:latin typeface="Calibri" panose="020F0502020204030204" pitchFamily="34" charset="0"/>
                <a:cs typeface="Calibri" panose="020F0502020204030204" pitchFamily="34" charset="0"/>
              </a:rPr>
              <a:t>-</a:t>
            </a:r>
            <a:r>
              <a:rPr lang="fr-FR" sz="1300" b="1" kern="1400" dirty="0">
                <a:ln>
                  <a:noFill/>
                </a:ln>
                <a:solidFill>
                  <a:srgbClr val="000000"/>
                </a:solidFill>
                <a:effectLst/>
                <a:latin typeface="Calibri" panose="020F0502020204030204" pitchFamily="34" charset="0"/>
                <a:cs typeface="Calibri" panose="020F0502020204030204" pitchFamily="34" charset="0"/>
              </a:rPr>
              <a:t> 420 : </a:t>
            </a:r>
            <a:r>
              <a:rPr lang="fr-FR" sz="1300" kern="1400" dirty="0">
                <a:ln>
                  <a:noFill/>
                </a:ln>
                <a:solidFill>
                  <a:srgbClr val="000000"/>
                </a:solidFill>
                <a:effectLst/>
                <a:latin typeface="Calibri" panose="020F0502020204030204" pitchFamily="34" charset="0"/>
                <a:cs typeface="Calibri" panose="020F0502020204030204" pitchFamily="34" charset="0"/>
              </a:rPr>
              <a:t> </a:t>
            </a:r>
            <a:r>
              <a:rPr lang="fr-FR" sz="1300" b="1" kern="1400" dirty="0">
                <a:solidFill>
                  <a:srgbClr val="FF0000"/>
                </a:solidFill>
                <a:latin typeface="Calibri" panose="020F0502020204030204" pitchFamily="34" charset="0"/>
                <a:cs typeface="Calibri" panose="020F0502020204030204" pitchFamily="34" charset="0"/>
              </a:rPr>
              <a:t>ARISTOPHANE</a:t>
            </a:r>
            <a:r>
              <a:rPr lang="fr-FR" sz="1300" kern="1400" dirty="0">
                <a:solidFill>
                  <a:srgbClr val="000000"/>
                </a:solidFill>
                <a:latin typeface="Calibri" panose="020F0502020204030204" pitchFamily="34" charset="0"/>
                <a:cs typeface="Calibri" panose="020F0502020204030204" pitchFamily="34" charset="0"/>
              </a:rPr>
              <a:t>,  auteur des </a:t>
            </a:r>
            <a:r>
              <a:rPr lang="fr-FR" sz="1300" b="1" kern="1400" dirty="0">
                <a:solidFill>
                  <a:srgbClr val="FF0000"/>
                </a:solidFill>
                <a:latin typeface="Calibri" panose="020F0502020204030204" pitchFamily="34" charset="0"/>
                <a:cs typeface="Calibri" panose="020F0502020204030204" pitchFamily="34" charset="0"/>
              </a:rPr>
              <a:t>plus anciennes </a:t>
            </a:r>
            <a:r>
              <a:rPr lang="fr-FR" sz="1300" b="1" kern="1400" dirty="0">
                <a:solidFill>
                  <a:srgbClr val="92D050"/>
                </a:solidFill>
                <a:latin typeface="Calibri" panose="020F0502020204030204" pitchFamily="34" charset="0"/>
                <a:cs typeface="Calibri" panose="020F0502020204030204" pitchFamily="34" charset="0"/>
              </a:rPr>
              <a:t>comédies</a:t>
            </a:r>
            <a:r>
              <a:rPr lang="fr-FR" sz="1300" b="1" kern="1400" dirty="0">
                <a:solidFill>
                  <a:srgbClr val="FF0000"/>
                </a:solidFill>
                <a:latin typeface="Calibri" panose="020F0502020204030204" pitchFamily="34" charset="0"/>
                <a:cs typeface="Calibri" panose="020F0502020204030204" pitchFamily="34" charset="0"/>
              </a:rPr>
              <a:t> </a:t>
            </a:r>
            <a:r>
              <a:rPr lang="fr-FR" sz="1300" kern="1400" dirty="0">
                <a:solidFill>
                  <a:schemeClr val="bg1"/>
                </a:solidFill>
                <a:latin typeface="Calibri" panose="020F0502020204030204" pitchFamily="34" charset="0"/>
                <a:cs typeface="Calibri" panose="020F0502020204030204" pitchFamily="34" charset="0"/>
              </a:rPr>
              <a:t>connues.</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sp>
        <p:nvSpPr>
          <p:cNvPr id="69" name="ZoneTexte 68">
            <a:extLst>
              <a:ext uri="{FF2B5EF4-FFF2-40B4-BE49-F238E27FC236}">
                <a16:creationId xmlns:a16="http://schemas.microsoft.com/office/drawing/2014/main" id="{22859D69-EA1C-ED50-8C5F-0BD222BEA30F}"/>
              </a:ext>
            </a:extLst>
          </p:cNvPr>
          <p:cNvSpPr txBox="1"/>
          <p:nvPr/>
        </p:nvSpPr>
        <p:spPr>
          <a:xfrm>
            <a:off x="932650" y="5925507"/>
            <a:ext cx="2014749" cy="692497"/>
          </a:xfrm>
          <a:prstGeom prst="rect">
            <a:avLst/>
          </a:prstGeom>
          <a:noFill/>
        </p:spPr>
        <p:txBody>
          <a:bodyPr wrap="square">
            <a:spAutoFit/>
          </a:bodyPr>
          <a:lstStyle/>
          <a:p>
            <a:pPr>
              <a:spcBef>
                <a:spcPts val="200"/>
              </a:spcBef>
              <a:spcAft>
                <a:spcPts val="200"/>
              </a:spcAft>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Vers </a:t>
            </a:r>
            <a:r>
              <a:rPr lang="fr-FR" sz="1300" b="1" kern="1400" dirty="0">
                <a:ln>
                  <a:noFill/>
                </a:ln>
                <a:solidFill>
                  <a:srgbClr val="FF0000"/>
                </a:solidFill>
                <a:effectLst/>
                <a:latin typeface="Calibri" panose="020F0502020204030204" pitchFamily="34" charset="0"/>
                <a:cs typeface="Calibri" panose="020F0502020204030204" pitchFamily="34" charset="0"/>
              </a:rPr>
              <a:t>-</a:t>
            </a:r>
            <a:r>
              <a:rPr lang="fr-FR" sz="1300" b="1" kern="1400" dirty="0">
                <a:ln>
                  <a:noFill/>
                </a:ln>
                <a:solidFill>
                  <a:srgbClr val="000000"/>
                </a:solidFill>
                <a:effectLst/>
                <a:latin typeface="Calibri" panose="020F0502020204030204" pitchFamily="34" charset="0"/>
                <a:cs typeface="Calibri" panose="020F0502020204030204" pitchFamily="34" charset="0"/>
              </a:rPr>
              <a:t> 470 : </a:t>
            </a:r>
            <a:r>
              <a:rPr lang="fr-FR" sz="1300" kern="1400" dirty="0">
                <a:ln>
                  <a:noFill/>
                </a:ln>
                <a:solidFill>
                  <a:srgbClr val="000000"/>
                </a:solidFill>
                <a:effectLst/>
                <a:latin typeface="Calibri" panose="020F0502020204030204" pitchFamily="34" charset="0"/>
                <a:cs typeface="Calibri" panose="020F0502020204030204" pitchFamily="34" charset="0"/>
              </a:rPr>
              <a:t> </a:t>
            </a:r>
            <a:r>
              <a:rPr lang="fr-FR" sz="1300" b="1" kern="1400" dirty="0">
                <a:solidFill>
                  <a:srgbClr val="FF0000"/>
                </a:solidFill>
                <a:latin typeface="Calibri" panose="020F0502020204030204" pitchFamily="34" charset="0"/>
                <a:cs typeface="Calibri" panose="020F0502020204030204" pitchFamily="34" charset="0"/>
              </a:rPr>
              <a:t>ESCHYLE</a:t>
            </a:r>
            <a:r>
              <a:rPr lang="fr-FR" sz="1300" kern="1400" dirty="0">
                <a:solidFill>
                  <a:srgbClr val="000000"/>
                </a:solidFill>
                <a:latin typeface="Calibri" panose="020F0502020204030204" pitchFamily="34" charset="0"/>
                <a:cs typeface="Calibri" panose="020F0502020204030204" pitchFamily="34" charset="0"/>
              </a:rPr>
              <a:t>,  auteur des </a:t>
            </a:r>
            <a:r>
              <a:rPr lang="fr-FR" sz="1300" b="1" kern="1400" dirty="0">
                <a:solidFill>
                  <a:srgbClr val="FF0000"/>
                </a:solidFill>
                <a:latin typeface="Calibri" panose="020F0502020204030204" pitchFamily="34" charset="0"/>
                <a:cs typeface="Calibri" panose="020F0502020204030204" pitchFamily="34" charset="0"/>
              </a:rPr>
              <a:t>plus anciennes </a:t>
            </a:r>
            <a:r>
              <a:rPr lang="fr-FR" sz="1300" b="1" kern="1400" dirty="0">
                <a:solidFill>
                  <a:srgbClr val="92D050"/>
                </a:solidFill>
                <a:latin typeface="Calibri" panose="020F0502020204030204" pitchFamily="34" charset="0"/>
                <a:cs typeface="Calibri" panose="020F0502020204030204" pitchFamily="34" charset="0"/>
              </a:rPr>
              <a:t>tragédies</a:t>
            </a:r>
            <a:r>
              <a:rPr lang="fr-FR" sz="1300" b="1" kern="1400" dirty="0">
                <a:solidFill>
                  <a:srgbClr val="FF0000"/>
                </a:solidFill>
                <a:latin typeface="Calibri" panose="020F0502020204030204" pitchFamily="34" charset="0"/>
                <a:cs typeface="Calibri" panose="020F0502020204030204" pitchFamily="34" charset="0"/>
              </a:rPr>
              <a:t> </a:t>
            </a:r>
            <a:r>
              <a:rPr lang="fr-FR" sz="1300" kern="1400" dirty="0">
                <a:solidFill>
                  <a:schemeClr val="bg1"/>
                </a:solidFill>
                <a:latin typeface="Calibri" panose="020F0502020204030204" pitchFamily="34" charset="0"/>
                <a:cs typeface="Calibri" panose="020F0502020204030204" pitchFamily="34" charset="0"/>
              </a:rPr>
              <a:t>connues.</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grpSp>
        <p:nvGrpSpPr>
          <p:cNvPr id="89" name="Groupe 88">
            <a:extLst>
              <a:ext uri="{FF2B5EF4-FFF2-40B4-BE49-F238E27FC236}">
                <a16:creationId xmlns:a16="http://schemas.microsoft.com/office/drawing/2014/main" id="{DFB60D3E-8455-8302-8E5F-8CA3623F6DDD}"/>
              </a:ext>
            </a:extLst>
          </p:cNvPr>
          <p:cNvGrpSpPr/>
          <p:nvPr/>
        </p:nvGrpSpPr>
        <p:grpSpPr>
          <a:xfrm>
            <a:off x="8870904" y="92722"/>
            <a:ext cx="1407514" cy="721614"/>
            <a:chOff x="4946826" y="46014"/>
            <a:chExt cx="1661111" cy="851630"/>
          </a:xfrm>
        </p:grpSpPr>
        <p:pic>
          <p:nvPicPr>
            <p:cNvPr id="80" name="Image 79">
              <a:hlinkClick r:id="rId7"/>
              <a:extLst>
                <a:ext uri="{FF2B5EF4-FFF2-40B4-BE49-F238E27FC236}">
                  <a16:creationId xmlns:a16="http://schemas.microsoft.com/office/drawing/2014/main" id="{7DFCB7A4-CBD8-8905-B095-224685841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3516" y="46014"/>
              <a:ext cx="827733" cy="822511"/>
            </a:xfrm>
            <a:prstGeom prst="rect">
              <a:avLst/>
            </a:prstGeom>
          </p:spPr>
        </p:pic>
        <p:pic>
          <p:nvPicPr>
            <p:cNvPr id="76" name="Image 75">
              <a:hlinkClick r:id="rId7"/>
              <a:extLst>
                <a:ext uri="{FF2B5EF4-FFF2-40B4-BE49-F238E27FC236}">
                  <a16:creationId xmlns:a16="http://schemas.microsoft.com/office/drawing/2014/main" id="{4F649643-3498-FFA4-5BA2-02DA5C8543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6826" y="46014"/>
              <a:ext cx="1661111" cy="851630"/>
            </a:xfrm>
            <a:prstGeom prst="rect">
              <a:avLst/>
            </a:prstGeom>
          </p:spPr>
        </p:pic>
      </p:grpSp>
      <p:sp>
        <p:nvSpPr>
          <p:cNvPr id="85" name="ZoneTexte 84">
            <a:extLst>
              <a:ext uri="{FF2B5EF4-FFF2-40B4-BE49-F238E27FC236}">
                <a16:creationId xmlns:a16="http://schemas.microsoft.com/office/drawing/2014/main" id="{1DB6A8FD-F0FC-9660-5B8E-D4F1BC10C407}"/>
              </a:ext>
            </a:extLst>
          </p:cNvPr>
          <p:cNvSpPr txBox="1"/>
          <p:nvPr/>
        </p:nvSpPr>
        <p:spPr>
          <a:xfrm>
            <a:off x="4873818" y="4119106"/>
            <a:ext cx="2062168" cy="1492716"/>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1674 : </a:t>
            </a:r>
            <a:r>
              <a:rPr lang="fr-FR" sz="1300" kern="1400" dirty="0">
                <a:ln>
                  <a:noFill/>
                </a:ln>
                <a:solidFill>
                  <a:srgbClr val="000000"/>
                </a:solidFill>
                <a:effectLst/>
                <a:latin typeface="Calibri" panose="020F0502020204030204" pitchFamily="34" charset="0"/>
                <a:cs typeface="Calibri" panose="020F0502020204030204" pitchFamily="34" charset="0"/>
              </a:rPr>
              <a:t> </a:t>
            </a:r>
            <a:r>
              <a:rPr lang="fr-FR" sz="1300" b="1" kern="1400" dirty="0">
                <a:solidFill>
                  <a:srgbClr val="FF0000"/>
                </a:solidFill>
                <a:latin typeface="Calibri" panose="020F0502020204030204" pitchFamily="34" charset="0"/>
                <a:cs typeface="Calibri" panose="020F0502020204030204" pitchFamily="34" charset="0"/>
              </a:rPr>
              <a:t>Nicolas BOILEAU</a:t>
            </a:r>
            <a:r>
              <a:rPr lang="fr-FR" sz="1300" kern="1400" dirty="0">
                <a:solidFill>
                  <a:srgbClr val="000000"/>
                </a:solidFill>
                <a:latin typeface="Calibri" panose="020F0502020204030204" pitchFamily="34" charset="0"/>
                <a:cs typeface="Calibri" panose="020F0502020204030204" pitchFamily="34" charset="0"/>
              </a:rPr>
              <a:t>,  </a:t>
            </a:r>
            <a:r>
              <a:rPr lang="fr-FR" sz="1300" b="1" kern="1400" dirty="0">
                <a:solidFill>
                  <a:srgbClr val="000000"/>
                </a:solidFill>
                <a:latin typeface="Calibri" panose="020F0502020204030204" pitchFamily="34" charset="0"/>
                <a:cs typeface="Calibri" panose="020F0502020204030204" pitchFamily="34" charset="0"/>
              </a:rPr>
              <a:t>règles des 3 unités</a:t>
            </a:r>
            <a:r>
              <a:rPr lang="fr-FR" sz="1300" kern="1400" dirty="0">
                <a:solidFill>
                  <a:srgbClr val="000000"/>
                </a:solidFill>
                <a:latin typeface="Calibri" panose="020F0502020204030204" pitchFamily="34" charset="0"/>
                <a:cs typeface="Calibri" panose="020F0502020204030204" pitchFamily="34" charset="0"/>
              </a:rPr>
              <a:t> du </a:t>
            </a:r>
            <a:r>
              <a:rPr lang="fr-FR" sz="1300" b="1" kern="1400" dirty="0">
                <a:solidFill>
                  <a:srgbClr val="000000"/>
                </a:solidFill>
                <a:latin typeface="Calibri" panose="020F0502020204030204" pitchFamily="34" charset="0"/>
                <a:cs typeface="Calibri" panose="020F0502020204030204" pitchFamily="34" charset="0"/>
              </a:rPr>
              <a:t>THÉATRE CLASSIQUE</a:t>
            </a:r>
            <a:r>
              <a:rPr lang="fr-FR" sz="1300" kern="1400" dirty="0">
                <a:solidFill>
                  <a:srgbClr val="000000"/>
                </a:solidFill>
                <a:latin typeface="Calibri" panose="020F0502020204030204" pitchFamily="34" charset="0"/>
                <a:cs typeface="Calibri" panose="020F0502020204030204" pitchFamily="34" charset="0"/>
              </a:rPr>
              <a:t> : « Qu'en </a:t>
            </a:r>
            <a:r>
              <a:rPr lang="fr-FR" sz="1300" b="1" kern="1400" dirty="0">
                <a:solidFill>
                  <a:srgbClr val="000000"/>
                </a:solidFill>
                <a:latin typeface="Calibri" panose="020F0502020204030204" pitchFamily="34" charset="0"/>
                <a:cs typeface="Calibri" panose="020F0502020204030204" pitchFamily="34" charset="0"/>
              </a:rPr>
              <a:t>un lieu</a:t>
            </a:r>
            <a:r>
              <a:rPr lang="fr-FR" sz="1300" kern="1400" dirty="0">
                <a:solidFill>
                  <a:srgbClr val="000000"/>
                </a:solidFill>
                <a:latin typeface="Calibri" panose="020F0502020204030204" pitchFamily="34" charset="0"/>
                <a:cs typeface="Calibri" panose="020F0502020204030204" pitchFamily="34" charset="0"/>
              </a:rPr>
              <a:t>, en </a:t>
            </a:r>
            <a:r>
              <a:rPr lang="fr-FR" sz="1300" b="1" kern="1400" dirty="0">
                <a:solidFill>
                  <a:srgbClr val="000000"/>
                </a:solidFill>
                <a:latin typeface="Calibri" panose="020F0502020204030204" pitchFamily="34" charset="0"/>
                <a:cs typeface="Calibri" panose="020F0502020204030204" pitchFamily="34" charset="0"/>
              </a:rPr>
              <a:t>un jour</a:t>
            </a:r>
            <a:r>
              <a:rPr lang="fr-FR" sz="1300" kern="1400" dirty="0">
                <a:solidFill>
                  <a:srgbClr val="000000"/>
                </a:solidFill>
                <a:latin typeface="Calibri" panose="020F0502020204030204" pitchFamily="34" charset="0"/>
                <a:cs typeface="Calibri" panose="020F0502020204030204" pitchFamily="34" charset="0"/>
              </a:rPr>
              <a:t>, </a:t>
            </a:r>
            <a:r>
              <a:rPr lang="fr-FR" sz="1300" b="1" kern="1400" dirty="0">
                <a:solidFill>
                  <a:srgbClr val="000000"/>
                </a:solidFill>
                <a:latin typeface="Calibri" panose="020F0502020204030204" pitchFamily="34" charset="0"/>
                <a:cs typeface="Calibri" panose="020F0502020204030204" pitchFamily="34" charset="0"/>
              </a:rPr>
              <a:t>un seul fait</a:t>
            </a:r>
            <a:r>
              <a:rPr lang="fr-FR" sz="1300" kern="1400" dirty="0">
                <a:solidFill>
                  <a:srgbClr val="000000"/>
                </a:solidFill>
                <a:latin typeface="Calibri" panose="020F0502020204030204" pitchFamily="34" charset="0"/>
                <a:cs typeface="Calibri" panose="020F0502020204030204" pitchFamily="34" charset="0"/>
              </a:rPr>
              <a:t> accompli tienne jusqu'à la fin le théâtre rempli. » </a:t>
            </a:r>
            <a:r>
              <a:rPr lang="fr-FR" sz="1300" i="1" kern="1400" dirty="0">
                <a:solidFill>
                  <a:srgbClr val="000000"/>
                </a:solidFill>
                <a:latin typeface="Calibri" panose="020F0502020204030204" pitchFamily="34" charset="0"/>
                <a:cs typeface="Calibri" panose="020F0502020204030204" pitchFamily="34" charset="0"/>
              </a:rPr>
              <a:t>L’Art poétique</a:t>
            </a:r>
            <a:r>
              <a:rPr lang="fr-FR" sz="1300" kern="1400" dirty="0">
                <a:solidFill>
                  <a:srgbClr val="000000"/>
                </a:solidFill>
                <a:latin typeface="Calibri" panose="020F0502020204030204" pitchFamily="34" charset="0"/>
                <a:cs typeface="Calibri" panose="020F0502020204030204" pitchFamily="34" charset="0"/>
              </a:rPr>
              <a:t>.</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sp>
        <p:nvSpPr>
          <p:cNvPr id="92" name="ZoneTexte 91">
            <a:extLst>
              <a:ext uri="{FF2B5EF4-FFF2-40B4-BE49-F238E27FC236}">
                <a16:creationId xmlns:a16="http://schemas.microsoft.com/office/drawing/2014/main" id="{007A1E76-62BB-280D-CEB5-5383BA67E5E1}"/>
              </a:ext>
            </a:extLst>
          </p:cNvPr>
          <p:cNvSpPr txBox="1"/>
          <p:nvPr/>
        </p:nvSpPr>
        <p:spPr>
          <a:xfrm>
            <a:off x="3263755" y="5874907"/>
            <a:ext cx="1792510" cy="892552"/>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XV</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 </a:t>
            </a:r>
            <a:r>
              <a:rPr lang="fr-FR" sz="1300" kern="1400" dirty="0">
                <a:ln>
                  <a:noFill/>
                </a:ln>
                <a:solidFill>
                  <a:srgbClr val="000000"/>
                </a:solidFill>
                <a:effectLst/>
                <a:latin typeface="Calibri" panose="020F0502020204030204" pitchFamily="34" charset="0"/>
                <a:cs typeface="Calibri" panose="020F0502020204030204" pitchFamily="34" charset="0"/>
              </a:rPr>
              <a:t> </a:t>
            </a:r>
            <a:r>
              <a:rPr lang="fr-FR" sz="1300" b="1" kern="1400" dirty="0">
                <a:solidFill>
                  <a:srgbClr val="FF0000"/>
                </a:solidFill>
                <a:latin typeface="Calibri" panose="020F0502020204030204" pitchFamily="34" charset="0"/>
                <a:cs typeface="Calibri" panose="020F0502020204030204" pitchFamily="34" charset="0"/>
              </a:rPr>
              <a:t>MYSTÈRE</a:t>
            </a:r>
            <a:r>
              <a:rPr lang="fr-FR" sz="1300" kern="1400" dirty="0">
                <a:solidFill>
                  <a:srgbClr val="000000"/>
                </a:solidFill>
                <a:latin typeface="Calibri" panose="020F0502020204030204" pitchFamily="34" charset="0"/>
                <a:cs typeface="Calibri" panose="020F0502020204030204" pitchFamily="34" charset="0"/>
              </a:rPr>
              <a:t>,  genre théâtral chrétien sur la  Passion du Christ ou sur la vie des saints</a:t>
            </a:r>
            <a:r>
              <a:rPr lang="fr-FR" sz="1300" kern="1400" dirty="0">
                <a:solidFill>
                  <a:schemeClr val="bg1"/>
                </a:solidFill>
                <a:latin typeface="Calibri" panose="020F0502020204030204" pitchFamily="34" charset="0"/>
                <a:cs typeface="Calibri" panose="020F0502020204030204" pitchFamily="34" charset="0"/>
              </a:rPr>
              <a:t>.</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sp>
        <p:nvSpPr>
          <p:cNvPr id="93" name="ZoneTexte 92">
            <a:extLst>
              <a:ext uri="{FF2B5EF4-FFF2-40B4-BE49-F238E27FC236}">
                <a16:creationId xmlns:a16="http://schemas.microsoft.com/office/drawing/2014/main" id="{FDBC5F3C-2DD1-5BD0-76C5-80C5F36D8FA7}"/>
              </a:ext>
            </a:extLst>
          </p:cNvPr>
          <p:cNvSpPr txBox="1"/>
          <p:nvPr/>
        </p:nvSpPr>
        <p:spPr>
          <a:xfrm>
            <a:off x="3543404" y="3188880"/>
            <a:ext cx="1292442" cy="1492716"/>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XI-XII</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 </a:t>
            </a:r>
            <a:r>
              <a:rPr lang="fr-FR" sz="1300" kern="1400" dirty="0">
                <a:ln>
                  <a:noFill/>
                </a:ln>
                <a:solidFill>
                  <a:srgbClr val="000000"/>
                </a:solidFill>
                <a:effectLst/>
                <a:latin typeface="Calibri" panose="020F0502020204030204" pitchFamily="34" charset="0"/>
                <a:cs typeface="Calibri" panose="020F0502020204030204" pitchFamily="34" charset="0"/>
              </a:rPr>
              <a:t> </a:t>
            </a:r>
            <a:r>
              <a:rPr lang="fr-FR" sz="1300" b="1" kern="1400" dirty="0">
                <a:solidFill>
                  <a:srgbClr val="FF0000"/>
                </a:solidFill>
                <a:latin typeface="Calibri" panose="020F0502020204030204" pitchFamily="34" charset="0"/>
                <a:cs typeface="Calibri" panose="020F0502020204030204" pitchFamily="34" charset="0"/>
              </a:rPr>
              <a:t>FARCE</a:t>
            </a:r>
            <a:r>
              <a:rPr lang="fr-FR" sz="1300" kern="1400" dirty="0">
                <a:solidFill>
                  <a:srgbClr val="000000"/>
                </a:solidFill>
                <a:latin typeface="Calibri" panose="020F0502020204030204" pitchFamily="34" charset="0"/>
                <a:cs typeface="Calibri" panose="020F0502020204030204" pitchFamily="34" charset="0"/>
              </a:rPr>
              <a:t>,  théâtre comique grossier, comédie en langue française</a:t>
            </a:r>
            <a:r>
              <a:rPr lang="fr-FR" sz="1300" kern="1400" dirty="0">
                <a:solidFill>
                  <a:schemeClr val="bg1"/>
                </a:solidFill>
                <a:latin typeface="Calibri" panose="020F0502020204030204" pitchFamily="34" charset="0"/>
                <a:cs typeface="Calibri" panose="020F0502020204030204" pitchFamily="34" charset="0"/>
              </a:rPr>
              <a:t>.</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sp>
        <p:nvSpPr>
          <p:cNvPr id="96" name="ZoneTexte 95">
            <a:extLst>
              <a:ext uri="{FF2B5EF4-FFF2-40B4-BE49-F238E27FC236}">
                <a16:creationId xmlns:a16="http://schemas.microsoft.com/office/drawing/2014/main" id="{E6BF2C29-D1CC-5C6F-D396-AE45DC150FD0}"/>
              </a:ext>
            </a:extLst>
          </p:cNvPr>
          <p:cNvSpPr txBox="1"/>
          <p:nvPr/>
        </p:nvSpPr>
        <p:spPr>
          <a:xfrm>
            <a:off x="5110932" y="5829084"/>
            <a:ext cx="1983809" cy="892552"/>
          </a:xfrm>
          <a:prstGeom prst="rect">
            <a:avLst/>
          </a:prstGeom>
          <a:noFill/>
        </p:spPr>
        <p:txBody>
          <a:bodyPr wrap="square">
            <a:spAutoFit/>
          </a:bodyPr>
          <a:lstStyle/>
          <a:p>
            <a:pPr marL="0" marR="0" indent="0" algn="l">
              <a:tabLst>
                <a:tab pos="2951683" algn="l"/>
              </a:tabLst>
            </a:pPr>
            <a:r>
              <a:rPr lang="fr-FR" sz="1300" kern="1400" dirty="0">
                <a:ln>
                  <a:noFill/>
                </a:ln>
                <a:solidFill>
                  <a:srgbClr val="000000"/>
                </a:solidFill>
                <a:effectLst/>
                <a:latin typeface="Calibri" panose="020F0502020204030204" pitchFamily="34" charset="0"/>
                <a:cs typeface="Calibri" panose="020F0502020204030204" pitchFamily="34" charset="0"/>
              </a:rPr>
              <a:t>règle de </a:t>
            </a:r>
            <a:r>
              <a:rPr lang="fr-FR" sz="1300" b="1" kern="1400" dirty="0">
                <a:ln>
                  <a:noFill/>
                </a:ln>
                <a:solidFill>
                  <a:srgbClr val="000000"/>
                </a:solidFill>
                <a:effectLst/>
                <a:latin typeface="Calibri" panose="020F0502020204030204" pitchFamily="34" charset="0"/>
                <a:cs typeface="Calibri" panose="020F0502020204030204" pitchFamily="34" charset="0"/>
              </a:rPr>
              <a:t>bienséance –</a:t>
            </a:r>
            <a:br>
              <a:rPr lang="fr-FR" sz="1300" b="1" kern="1400" dirty="0">
                <a:ln>
                  <a:noFill/>
                </a:ln>
                <a:solidFill>
                  <a:srgbClr val="000000"/>
                </a:solidFill>
                <a:effectLst/>
                <a:latin typeface="Calibri" panose="020F0502020204030204" pitchFamily="34" charset="0"/>
                <a:cs typeface="Calibri" panose="020F0502020204030204" pitchFamily="34" charset="0"/>
              </a:rPr>
            </a:br>
            <a:r>
              <a:rPr lang="fr-FR" sz="1300" kern="1400" dirty="0">
                <a:ln>
                  <a:noFill/>
                </a:ln>
                <a:solidFill>
                  <a:srgbClr val="000000"/>
                </a:solidFill>
                <a:effectLst/>
                <a:latin typeface="Calibri" panose="020F0502020204030204" pitchFamily="34" charset="0"/>
                <a:cs typeface="Calibri" panose="020F0502020204030204" pitchFamily="34" charset="0"/>
              </a:rPr>
              <a:t>ne pas choquer le public ;</a:t>
            </a:r>
          </a:p>
          <a:p>
            <a:pPr marL="0" marR="0" indent="0" algn="l">
              <a:tabLst>
                <a:tab pos="2951683" algn="l"/>
              </a:tabLst>
            </a:pPr>
            <a:r>
              <a:rPr lang="fr-FR" sz="1300" kern="1400" dirty="0">
                <a:solidFill>
                  <a:srgbClr val="000000"/>
                </a:solidFill>
                <a:latin typeface="Calibri" panose="020F0502020204030204" pitchFamily="34" charset="0"/>
                <a:cs typeface="Calibri" panose="020F0502020204030204" pitchFamily="34" charset="0"/>
              </a:rPr>
              <a:t>r</a:t>
            </a:r>
            <a:r>
              <a:rPr lang="fr-FR" sz="1300" kern="1400" dirty="0">
                <a:ln>
                  <a:noFill/>
                </a:ln>
                <a:solidFill>
                  <a:srgbClr val="000000"/>
                </a:solidFill>
                <a:effectLst/>
                <a:latin typeface="Calibri" panose="020F0502020204030204" pitchFamily="34" charset="0"/>
                <a:cs typeface="Calibri" panose="020F0502020204030204" pitchFamily="34" charset="0"/>
              </a:rPr>
              <a:t>ègle de </a:t>
            </a:r>
            <a:r>
              <a:rPr lang="fr-FR" sz="1300" b="1" kern="1400" dirty="0">
                <a:ln>
                  <a:noFill/>
                </a:ln>
                <a:solidFill>
                  <a:srgbClr val="000000"/>
                </a:solidFill>
                <a:effectLst/>
                <a:latin typeface="Calibri" panose="020F0502020204030204" pitchFamily="34" charset="0"/>
                <a:cs typeface="Calibri" panose="020F0502020204030204" pitchFamily="34" charset="0"/>
              </a:rPr>
              <a:t>vraisemblance – </a:t>
            </a:r>
            <a:r>
              <a:rPr lang="fr-FR" sz="1300" kern="1400" dirty="0">
                <a:ln>
                  <a:noFill/>
                </a:ln>
                <a:solidFill>
                  <a:srgbClr val="000000"/>
                </a:solidFill>
                <a:effectLst/>
                <a:latin typeface="Calibri" panose="020F0502020204030204" pitchFamily="34" charset="0"/>
                <a:cs typeface="Calibri" panose="020F0502020204030204" pitchFamily="34" charset="0"/>
              </a:rPr>
              <a:t> histoires réalistes.</a:t>
            </a:r>
          </a:p>
        </p:txBody>
      </p:sp>
      <p:grpSp>
        <p:nvGrpSpPr>
          <p:cNvPr id="246" name="Groupe 245">
            <a:extLst>
              <a:ext uri="{FF2B5EF4-FFF2-40B4-BE49-F238E27FC236}">
                <a16:creationId xmlns:a16="http://schemas.microsoft.com/office/drawing/2014/main" id="{0F5AE9EA-FA45-8F7C-AAF5-FA37979389D4}"/>
              </a:ext>
            </a:extLst>
          </p:cNvPr>
          <p:cNvGrpSpPr/>
          <p:nvPr/>
        </p:nvGrpSpPr>
        <p:grpSpPr>
          <a:xfrm>
            <a:off x="188695" y="1361842"/>
            <a:ext cx="1819494" cy="3276816"/>
            <a:chOff x="188695" y="1361842"/>
            <a:chExt cx="1819494" cy="3276816"/>
          </a:xfrm>
        </p:grpSpPr>
        <p:cxnSp>
          <p:nvCxnSpPr>
            <p:cNvPr id="11" name="Connecteur droit avec flèche 10">
              <a:extLst>
                <a:ext uri="{FF2B5EF4-FFF2-40B4-BE49-F238E27FC236}">
                  <a16:creationId xmlns:a16="http://schemas.microsoft.com/office/drawing/2014/main" id="{BEC348DA-AB0A-43BB-9BE8-F293CEA293ED}"/>
                </a:ext>
              </a:extLst>
            </p:cNvPr>
            <p:cNvCxnSpPr>
              <a:cxnSpLocks/>
            </p:cNvCxnSpPr>
            <p:nvPr/>
          </p:nvCxnSpPr>
          <p:spPr>
            <a:xfrm flipV="1">
              <a:off x="677355" y="1361842"/>
              <a:ext cx="0" cy="257408"/>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5B459FB8-893D-3BD5-3632-22CF4C431C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364" y="1619250"/>
              <a:ext cx="923981" cy="923981"/>
            </a:xfrm>
            <a:prstGeom prst="rect">
              <a:avLst/>
            </a:prstGeom>
          </p:spPr>
        </p:pic>
        <p:cxnSp>
          <p:nvCxnSpPr>
            <p:cNvPr id="25" name="Connecteur droit 24">
              <a:extLst>
                <a:ext uri="{FF2B5EF4-FFF2-40B4-BE49-F238E27FC236}">
                  <a16:creationId xmlns:a16="http://schemas.microsoft.com/office/drawing/2014/main" id="{D3C8F7B3-8B0F-B7A4-F8CF-17C015BE2581}"/>
                </a:ext>
              </a:extLst>
            </p:cNvPr>
            <p:cNvCxnSpPr>
              <a:cxnSpLocks/>
            </p:cNvCxnSpPr>
            <p:nvPr/>
          </p:nvCxnSpPr>
          <p:spPr>
            <a:xfrm>
              <a:off x="677354" y="2562281"/>
              <a:ext cx="0" cy="2041316"/>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19" name="Image 18">
              <a:extLst>
                <a:ext uri="{FF2B5EF4-FFF2-40B4-BE49-F238E27FC236}">
                  <a16:creationId xmlns:a16="http://schemas.microsoft.com/office/drawing/2014/main" id="{70824669-ABC6-7446-76C7-47F4BE79DB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0718" y="2904631"/>
              <a:ext cx="492317" cy="327516"/>
            </a:xfrm>
            <a:prstGeom prst="rect">
              <a:avLst/>
            </a:prstGeom>
          </p:spPr>
        </p:pic>
        <p:cxnSp>
          <p:nvCxnSpPr>
            <p:cNvPr id="28" name="Connecteur droit 27">
              <a:extLst>
                <a:ext uri="{FF2B5EF4-FFF2-40B4-BE49-F238E27FC236}">
                  <a16:creationId xmlns:a16="http://schemas.microsoft.com/office/drawing/2014/main" id="{230875A5-FC6C-CDF7-7F59-20CCB561A4EF}"/>
                </a:ext>
              </a:extLst>
            </p:cNvPr>
            <p:cNvCxnSpPr>
              <a:cxnSpLocks/>
            </p:cNvCxnSpPr>
            <p:nvPr/>
          </p:nvCxnSpPr>
          <p:spPr>
            <a:xfrm flipH="1">
              <a:off x="188695" y="4638658"/>
              <a:ext cx="1819494"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grpSp>
        <p:nvGrpSpPr>
          <p:cNvPr id="247" name="Groupe 246">
            <a:extLst>
              <a:ext uri="{FF2B5EF4-FFF2-40B4-BE49-F238E27FC236}">
                <a16:creationId xmlns:a16="http://schemas.microsoft.com/office/drawing/2014/main" id="{47EECFDF-9877-68B0-593C-B7C83EAE58EA}"/>
              </a:ext>
            </a:extLst>
          </p:cNvPr>
          <p:cNvGrpSpPr/>
          <p:nvPr/>
        </p:nvGrpSpPr>
        <p:grpSpPr>
          <a:xfrm>
            <a:off x="1045075" y="1361438"/>
            <a:ext cx="1381489" cy="1938602"/>
            <a:chOff x="1045075" y="1361438"/>
            <a:chExt cx="1381489" cy="1938602"/>
          </a:xfrm>
        </p:grpSpPr>
        <p:cxnSp>
          <p:nvCxnSpPr>
            <p:cNvPr id="29" name="Connecteur droit 28">
              <a:extLst>
                <a:ext uri="{FF2B5EF4-FFF2-40B4-BE49-F238E27FC236}">
                  <a16:creationId xmlns:a16="http://schemas.microsoft.com/office/drawing/2014/main" id="{FA7E9BE2-8997-6993-72D6-4C57979CEF3A}"/>
                </a:ext>
              </a:extLst>
            </p:cNvPr>
            <p:cNvCxnSpPr>
              <a:cxnSpLocks/>
            </p:cNvCxnSpPr>
            <p:nvPr/>
          </p:nvCxnSpPr>
          <p:spPr>
            <a:xfrm flipH="1">
              <a:off x="1560432" y="2420527"/>
              <a:ext cx="4712" cy="879513"/>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20" name="Image 19">
              <a:extLst>
                <a:ext uri="{FF2B5EF4-FFF2-40B4-BE49-F238E27FC236}">
                  <a16:creationId xmlns:a16="http://schemas.microsoft.com/office/drawing/2014/main" id="{2A98C0D2-7A3C-CC8B-4A42-F95E371715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8985" y="2799622"/>
              <a:ext cx="492317" cy="327516"/>
            </a:xfrm>
            <a:prstGeom prst="rect">
              <a:avLst/>
            </a:prstGeom>
          </p:spPr>
        </p:pic>
        <p:cxnSp>
          <p:nvCxnSpPr>
            <p:cNvPr id="32" name="Connecteur droit avec flèche 31">
              <a:extLst>
                <a:ext uri="{FF2B5EF4-FFF2-40B4-BE49-F238E27FC236}">
                  <a16:creationId xmlns:a16="http://schemas.microsoft.com/office/drawing/2014/main" id="{E282E27A-D846-1B1D-E03C-3878DAD255BE}"/>
                </a:ext>
              </a:extLst>
            </p:cNvPr>
            <p:cNvCxnSpPr>
              <a:cxnSpLocks/>
              <a:stCxn id="23" idx="0"/>
            </p:cNvCxnSpPr>
            <p:nvPr/>
          </p:nvCxnSpPr>
          <p:spPr>
            <a:xfrm flipV="1">
              <a:off x="1560433" y="1361438"/>
              <a:ext cx="10104" cy="433185"/>
            </a:xfrm>
            <a:prstGeom prst="straightConnector1">
              <a:avLst/>
            </a:prstGeom>
            <a:ln w="38100">
              <a:solidFill>
                <a:schemeClr val="bg1">
                  <a:alpha val="60000"/>
                </a:schemeClr>
              </a:solidFill>
              <a:tailEnd type="oval"/>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4C70E223-5687-D7D2-C506-5DC2B335A60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98442" y="1794623"/>
              <a:ext cx="923981" cy="923981"/>
            </a:xfrm>
            <a:prstGeom prst="rect">
              <a:avLst/>
            </a:prstGeom>
          </p:spPr>
        </p:pic>
        <p:cxnSp>
          <p:nvCxnSpPr>
            <p:cNvPr id="43" name="Connecteur droit 42">
              <a:extLst>
                <a:ext uri="{FF2B5EF4-FFF2-40B4-BE49-F238E27FC236}">
                  <a16:creationId xmlns:a16="http://schemas.microsoft.com/office/drawing/2014/main" id="{49ADA215-9936-A47C-7448-9868318169B7}"/>
                </a:ext>
              </a:extLst>
            </p:cNvPr>
            <p:cNvCxnSpPr>
              <a:cxnSpLocks/>
            </p:cNvCxnSpPr>
            <p:nvPr/>
          </p:nvCxnSpPr>
          <p:spPr>
            <a:xfrm flipH="1">
              <a:off x="1045075" y="3300040"/>
              <a:ext cx="1381489" cy="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251" name="Groupe 250">
            <a:extLst>
              <a:ext uri="{FF2B5EF4-FFF2-40B4-BE49-F238E27FC236}">
                <a16:creationId xmlns:a16="http://schemas.microsoft.com/office/drawing/2014/main" id="{62F078B4-E9FC-E53F-62DE-B6725DB09FD6}"/>
              </a:ext>
            </a:extLst>
          </p:cNvPr>
          <p:cNvGrpSpPr/>
          <p:nvPr/>
        </p:nvGrpSpPr>
        <p:grpSpPr>
          <a:xfrm>
            <a:off x="3353612" y="1355979"/>
            <a:ext cx="5055666" cy="4528191"/>
            <a:chOff x="3353612" y="1355979"/>
            <a:chExt cx="5055666" cy="4528191"/>
          </a:xfrm>
        </p:grpSpPr>
        <p:cxnSp>
          <p:nvCxnSpPr>
            <p:cNvPr id="91" name="Connecteur droit avec flèche 90">
              <a:extLst>
                <a:ext uri="{FF2B5EF4-FFF2-40B4-BE49-F238E27FC236}">
                  <a16:creationId xmlns:a16="http://schemas.microsoft.com/office/drawing/2014/main" id="{B839309C-23DB-98E6-5DDE-6D1FF49CC525}"/>
                </a:ext>
              </a:extLst>
            </p:cNvPr>
            <p:cNvCxnSpPr>
              <a:cxnSpLocks/>
            </p:cNvCxnSpPr>
            <p:nvPr/>
          </p:nvCxnSpPr>
          <p:spPr>
            <a:xfrm flipV="1">
              <a:off x="8397852" y="1355979"/>
              <a:ext cx="11426" cy="319280"/>
            </a:xfrm>
            <a:prstGeom prst="straightConnector1">
              <a:avLst/>
            </a:prstGeom>
            <a:ln w="38100">
              <a:solidFill>
                <a:schemeClr val="bg1">
                  <a:alpha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9FC77697-96B1-206F-7A30-AC6DCC5C03ED}"/>
                </a:ext>
              </a:extLst>
            </p:cNvPr>
            <p:cNvCxnSpPr>
              <a:cxnSpLocks/>
            </p:cNvCxnSpPr>
            <p:nvPr/>
          </p:nvCxnSpPr>
          <p:spPr>
            <a:xfrm>
              <a:off x="4835846" y="1675259"/>
              <a:ext cx="3562006" cy="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16CF98D0-64D1-E33D-62BC-E69CB1BE5F32}"/>
                </a:ext>
              </a:extLst>
            </p:cNvPr>
            <p:cNvCxnSpPr>
              <a:cxnSpLocks/>
            </p:cNvCxnSpPr>
            <p:nvPr/>
          </p:nvCxnSpPr>
          <p:spPr>
            <a:xfrm>
              <a:off x="4835458" y="1675259"/>
              <a:ext cx="0" cy="4199648"/>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DEE02F5E-3FCC-8D7F-6DE3-134B4422F960}"/>
                </a:ext>
              </a:extLst>
            </p:cNvPr>
            <p:cNvCxnSpPr>
              <a:cxnSpLocks/>
            </p:cNvCxnSpPr>
            <p:nvPr/>
          </p:nvCxnSpPr>
          <p:spPr>
            <a:xfrm flipH="1">
              <a:off x="3353612" y="5884170"/>
              <a:ext cx="1488192" cy="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248" name="Groupe 247">
            <a:extLst>
              <a:ext uri="{FF2B5EF4-FFF2-40B4-BE49-F238E27FC236}">
                <a16:creationId xmlns:a16="http://schemas.microsoft.com/office/drawing/2014/main" id="{10B3593C-2937-0EB6-92B8-410160B9546C}"/>
              </a:ext>
            </a:extLst>
          </p:cNvPr>
          <p:cNvGrpSpPr/>
          <p:nvPr/>
        </p:nvGrpSpPr>
        <p:grpSpPr>
          <a:xfrm>
            <a:off x="1045075" y="1348651"/>
            <a:ext cx="2088650" cy="4548281"/>
            <a:chOff x="1045075" y="1348651"/>
            <a:chExt cx="2088650" cy="4548281"/>
          </a:xfrm>
        </p:grpSpPr>
        <p:cxnSp>
          <p:nvCxnSpPr>
            <p:cNvPr id="16" name="Connecteur droit avec flèche 15">
              <a:extLst>
                <a:ext uri="{FF2B5EF4-FFF2-40B4-BE49-F238E27FC236}">
                  <a16:creationId xmlns:a16="http://schemas.microsoft.com/office/drawing/2014/main" id="{2B5A27EC-98A5-5B1C-CA2F-0A32708609D6}"/>
                </a:ext>
              </a:extLst>
            </p:cNvPr>
            <p:cNvCxnSpPr>
              <a:cxnSpLocks/>
            </p:cNvCxnSpPr>
            <p:nvPr/>
          </p:nvCxnSpPr>
          <p:spPr>
            <a:xfrm flipV="1">
              <a:off x="1896666" y="1348651"/>
              <a:ext cx="0" cy="445972"/>
            </a:xfrm>
            <a:prstGeom prst="straightConnector1">
              <a:avLst/>
            </a:prstGeom>
            <a:ln w="38100">
              <a:solidFill>
                <a:schemeClr val="bg1">
                  <a:alpha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265B3601-006F-36E5-74E3-7DD229C942CA}"/>
                </a:ext>
              </a:extLst>
            </p:cNvPr>
            <p:cNvCxnSpPr>
              <a:cxnSpLocks/>
            </p:cNvCxnSpPr>
            <p:nvPr/>
          </p:nvCxnSpPr>
          <p:spPr>
            <a:xfrm>
              <a:off x="1896666" y="1804148"/>
              <a:ext cx="645607" cy="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8C4B7643-B80E-3BAD-72F0-9D4FEBD546C5}"/>
                </a:ext>
              </a:extLst>
            </p:cNvPr>
            <p:cNvCxnSpPr>
              <a:cxnSpLocks/>
            </p:cNvCxnSpPr>
            <p:nvPr/>
          </p:nvCxnSpPr>
          <p:spPr>
            <a:xfrm flipH="1">
              <a:off x="2519451" y="2252931"/>
              <a:ext cx="12879" cy="99187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59" name="Image 58">
              <a:extLst>
                <a:ext uri="{FF2B5EF4-FFF2-40B4-BE49-F238E27FC236}">
                  <a16:creationId xmlns:a16="http://schemas.microsoft.com/office/drawing/2014/main" id="{C2F84831-5250-8BBD-F534-91DC0A748E7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080282" y="1631160"/>
              <a:ext cx="923981" cy="923981"/>
            </a:xfrm>
            <a:prstGeom prst="rect">
              <a:avLst/>
            </a:prstGeom>
          </p:spPr>
        </p:pic>
        <p:pic>
          <p:nvPicPr>
            <p:cNvPr id="61" name="Image 60">
              <a:extLst>
                <a:ext uri="{FF2B5EF4-FFF2-40B4-BE49-F238E27FC236}">
                  <a16:creationId xmlns:a16="http://schemas.microsoft.com/office/drawing/2014/main" id="{453236ED-F27B-5ABD-C0AD-C6C34216B7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96113" y="2600237"/>
              <a:ext cx="492317" cy="327516"/>
            </a:xfrm>
            <a:prstGeom prst="rect">
              <a:avLst/>
            </a:prstGeom>
          </p:spPr>
        </p:pic>
        <p:cxnSp>
          <p:nvCxnSpPr>
            <p:cNvPr id="63" name="Connecteur droit 62">
              <a:extLst>
                <a:ext uri="{FF2B5EF4-FFF2-40B4-BE49-F238E27FC236}">
                  <a16:creationId xmlns:a16="http://schemas.microsoft.com/office/drawing/2014/main" id="{F7D41EFC-532B-C982-E93E-AAB82DD827D8}"/>
                </a:ext>
              </a:extLst>
            </p:cNvPr>
            <p:cNvCxnSpPr>
              <a:cxnSpLocks/>
            </p:cNvCxnSpPr>
            <p:nvPr/>
          </p:nvCxnSpPr>
          <p:spPr>
            <a:xfrm>
              <a:off x="2532330" y="3246140"/>
              <a:ext cx="601395" cy="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549CAF4E-0F64-CA1A-6245-CE5A40E9A2D4}"/>
                </a:ext>
              </a:extLst>
            </p:cNvPr>
            <p:cNvCxnSpPr>
              <a:cxnSpLocks/>
            </p:cNvCxnSpPr>
            <p:nvPr/>
          </p:nvCxnSpPr>
          <p:spPr>
            <a:xfrm>
              <a:off x="3133725" y="3246140"/>
              <a:ext cx="0" cy="1218174"/>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5F85DFA0-5233-CEA4-D9AA-BE4A861AC9B4}"/>
                </a:ext>
              </a:extLst>
            </p:cNvPr>
            <p:cNvCxnSpPr>
              <a:cxnSpLocks/>
            </p:cNvCxnSpPr>
            <p:nvPr/>
          </p:nvCxnSpPr>
          <p:spPr>
            <a:xfrm>
              <a:off x="2525890" y="4464314"/>
              <a:ext cx="601395" cy="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CE87EC4D-4153-FBFC-7D43-C6D77F35626F}"/>
                </a:ext>
              </a:extLst>
            </p:cNvPr>
            <p:cNvCxnSpPr>
              <a:cxnSpLocks/>
            </p:cNvCxnSpPr>
            <p:nvPr/>
          </p:nvCxnSpPr>
          <p:spPr>
            <a:xfrm flipH="1">
              <a:off x="2514734" y="4471554"/>
              <a:ext cx="7936" cy="1425378"/>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521316CA-9E00-AC3B-9C1F-2B722DFCD7CA}"/>
                </a:ext>
              </a:extLst>
            </p:cNvPr>
            <p:cNvCxnSpPr>
              <a:cxnSpLocks/>
            </p:cNvCxnSpPr>
            <p:nvPr/>
          </p:nvCxnSpPr>
          <p:spPr>
            <a:xfrm>
              <a:off x="1045075" y="5893810"/>
              <a:ext cx="1707521" cy="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249" name="Groupe 248">
            <a:extLst>
              <a:ext uri="{FF2B5EF4-FFF2-40B4-BE49-F238E27FC236}">
                <a16:creationId xmlns:a16="http://schemas.microsoft.com/office/drawing/2014/main" id="{28B58238-12CF-7A55-FD64-4531B7952449}"/>
              </a:ext>
            </a:extLst>
          </p:cNvPr>
          <p:cNvGrpSpPr/>
          <p:nvPr/>
        </p:nvGrpSpPr>
        <p:grpSpPr>
          <a:xfrm>
            <a:off x="1988942" y="1328950"/>
            <a:ext cx="2459233" cy="3640154"/>
            <a:chOff x="1988942" y="1328950"/>
            <a:chExt cx="2459233" cy="3640154"/>
          </a:xfrm>
        </p:grpSpPr>
        <p:cxnSp>
          <p:nvCxnSpPr>
            <p:cNvPr id="73" name="Connecteur droit 72">
              <a:extLst>
                <a:ext uri="{FF2B5EF4-FFF2-40B4-BE49-F238E27FC236}">
                  <a16:creationId xmlns:a16="http://schemas.microsoft.com/office/drawing/2014/main" id="{00DC3B06-0052-7CB2-A502-4455C714D82E}"/>
                </a:ext>
              </a:extLst>
            </p:cNvPr>
            <p:cNvCxnSpPr>
              <a:cxnSpLocks/>
            </p:cNvCxnSpPr>
            <p:nvPr/>
          </p:nvCxnSpPr>
          <p:spPr>
            <a:xfrm flipH="1">
              <a:off x="3486637" y="1550022"/>
              <a:ext cx="15956" cy="3419082"/>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1C38F8BB-E665-4264-66F6-FBECDA8925FD}"/>
                </a:ext>
              </a:extLst>
            </p:cNvPr>
            <p:cNvCxnSpPr>
              <a:cxnSpLocks/>
            </p:cNvCxnSpPr>
            <p:nvPr/>
          </p:nvCxnSpPr>
          <p:spPr>
            <a:xfrm flipV="1">
              <a:off x="1995390" y="1354278"/>
              <a:ext cx="0" cy="136268"/>
            </a:xfrm>
            <a:prstGeom prst="straightConnector1">
              <a:avLst/>
            </a:prstGeom>
            <a:ln w="38100">
              <a:solidFill>
                <a:schemeClr val="bg1">
                  <a:alpha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020C55EF-39C6-192D-2E98-D492FD3AD7CF}"/>
                </a:ext>
              </a:extLst>
            </p:cNvPr>
            <p:cNvCxnSpPr>
              <a:cxnSpLocks/>
            </p:cNvCxnSpPr>
            <p:nvPr/>
          </p:nvCxnSpPr>
          <p:spPr>
            <a:xfrm>
              <a:off x="1988942" y="1490546"/>
              <a:ext cx="1527309" cy="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67" name="Image 66">
              <a:extLst>
                <a:ext uri="{FF2B5EF4-FFF2-40B4-BE49-F238E27FC236}">
                  <a16:creationId xmlns:a16="http://schemas.microsoft.com/office/drawing/2014/main" id="{9F888115-B440-909F-005A-9D111C1ED357}"/>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031439" y="1328950"/>
              <a:ext cx="923981" cy="923981"/>
            </a:xfrm>
            <a:prstGeom prst="rect">
              <a:avLst/>
            </a:prstGeom>
          </p:spPr>
        </p:pic>
        <p:pic>
          <p:nvPicPr>
            <p:cNvPr id="84" name="Image 83">
              <a:extLst>
                <a:ext uri="{FF2B5EF4-FFF2-40B4-BE49-F238E27FC236}">
                  <a16:creationId xmlns:a16="http://schemas.microsoft.com/office/drawing/2014/main" id="{3A0B971A-5CF1-3ED0-CA73-5886B4B315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59777" y="2763371"/>
              <a:ext cx="492317" cy="327516"/>
            </a:xfrm>
            <a:prstGeom prst="rect">
              <a:avLst/>
            </a:prstGeom>
          </p:spPr>
        </p:pic>
        <p:cxnSp>
          <p:nvCxnSpPr>
            <p:cNvPr id="75" name="Connecteur droit 74">
              <a:extLst>
                <a:ext uri="{FF2B5EF4-FFF2-40B4-BE49-F238E27FC236}">
                  <a16:creationId xmlns:a16="http://schemas.microsoft.com/office/drawing/2014/main" id="{9D5A6C47-1771-90FB-EA59-43C5AC33D969}"/>
                </a:ext>
              </a:extLst>
            </p:cNvPr>
            <p:cNvCxnSpPr>
              <a:cxnSpLocks/>
            </p:cNvCxnSpPr>
            <p:nvPr/>
          </p:nvCxnSpPr>
          <p:spPr>
            <a:xfrm>
              <a:off x="2638425" y="4969104"/>
              <a:ext cx="1809750" cy="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grpSp>
      <p:sp>
        <p:nvSpPr>
          <p:cNvPr id="102" name="ZoneTexte 101">
            <a:extLst>
              <a:ext uri="{FF2B5EF4-FFF2-40B4-BE49-F238E27FC236}">
                <a16:creationId xmlns:a16="http://schemas.microsoft.com/office/drawing/2014/main" id="{368DE410-E18A-E398-7506-3711CD53BE7D}"/>
              </a:ext>
            </a:extLst>
          </p:cNvPr>
          <p:cNvSpPr txBox="1"/>
          <p:nvPr/>
        </p:nvSpPr>
        <p:spPr>
          <a:xfrm>
            <a:off x="4806066" y="3149727"/>
            <a:ext cx="1166277" cy="892552"/>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1667 : </a:t>
            </a:r>
            <a:r>
              <a:rPr lang="fr-FR" sz="1300" kern="1400" dirty="0">
                <a:ln>
                  <a:noFill/>
                </a:ln>
                <a:solidFill>
                  <a:srgbClr val="000000"/>
                </a:solidFill>
                <a:effectLst/>
                <a:latin typeface="Calibri" panose="020F0502020204030204" pitchFamily="34" charset="0"/>
                <a:cs typeface="Calibri" panose="020F0502020204030204" pitchFamily="34" charset="0"/>
              </a:rPr>
              <a:t> </a:t>
            </a:r>
            <a:r>
              <a:rPr lang="fr-FR" sz="1300" b="1" kern="1400" dirty="0">
                <a:solidFill>
                  <a:srgbClr val="FF0000"/>
                </a:solidFill>
                <a:latin typeface="Calibri" panose="020F0502020204030204" pitchFamily="34" charset="0"/>
                <a:cs typeface="Calibri" panose="020F0502020204030204" pitchFamily="34" charset="0"/>
              </a:rPr>
              <a:t>Pierre CORNEILLE</a:t>
            </a:r>
            <a:r>
              <a:rPr lang="fr-FR" sz="1300" kern="1400" dirty="0">
                <a:solidFill>
                  <a:srgbClr val="000000"/>
                </a:solidFill>
                <a:latin typeface="Calibri" panose="020F0502020204030204" pitchFamily="34" charset="0"/>
                <a:cs typeface="Calibri" panose="020F0502020204030204" pitchFamily="34" charset="0"/>
              </a:rPr>
              <a:t>,  </a:t>
            </a:r>
            <a:r>
              <a:rPr lang="fr-FR" sz="1300" b="1" kern="1400" dirty="0">
                <a:solidFill>
                  <a:srgbClr val="000000"/>
                </a:solidFill>
                <a:latin typeface="Calibri" panose="020F0502020204030204" pitchFamily="34" charset="0"/>
                <a:cs typeface="Calibri" panose="020F0502020204030204" pitchFamily="34" charset="0"/>
              </a:rPr>
              <a:t>Tragi-comédie</a:t>
            </a:r>
          </a:p>
          <a:p>
            <a:pPr>
              <a:tabLst>
                <a:tab pos="2808122" algn="l"/>
              </a:tabLst>
            </a:pPr>
            <a:r>
              <a:rPr lang="fr-FR" sz="1300" kern="1400" dirty="0">
                <a:solidFill>
                  <a:srgbClr val="000000"/>
                </a:solidFill>
                <a:latin typeface="Calibri" panose="020F0502020204030204" pitchFamily="34" charset="0"/>
                <a:cs typeface="Calibri" panose="020F0502020204030204" pitchFamily="34" charset="0"/>
              </a:rPr>
              <a:t> </a:t>
            </a:r>
            <a:r>
              <a:rPr lang="fr-FR" sz="1300" i="1" kern="1400" dirty="0">
                <a:solidFill>
                  <a:srgbClr val="000000"/>
                </a:solidFill>
                <a:latin typeface="Calibri" panose="020F0502020204030204" pitchFamily="34" charset="0"/>
                <a:cs typeface="Calibri" panose="020F0502020204030204" pitchFamily="34" charset="0"/>
              </a:rPr>
              <a:t>Le Cid</a:t>
            </a:r>
            <a:r>
              <a:rPr lang="fr-FR" sz="1300" kern="1400" dirty="0">
                <a:solidFill>
                  <a:srgbClr val="000000"/>
                </a:solidFill>
                <a:latin typeface="Calibri" panose="020F0502020204030204" pitchFamily="34" charset="0"/>
                <a:cs typeface="Calibri" panose="020F0502020204030204" pitchFamily="34" charset="0"/>
              </a:rPr>
              <a:t>.</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grpSp>
        <p:nvGrpSpPr>
          <p:cNvPr id="252" name="Groupe 251">
            <a:extLst>
              <a:ext uri="{FF2B5EF4-FFF2-40B4-BE49-F238E27FC236}">
                <a16:creationId xmlns:a16="http://schemas.microsoft.com/office/drawing/2014/main" id="{23559E41-33E4-167E-A6FA-18969D274A00}"/>
              </a:ext>
            </a:extLst>
          </p:cNvPr>
          <p:cNvGrpSpPr/>
          <p:nvPr/>
        </p:nvGrpSpPr>
        <p:grpSpPr>
          <a:xfrm>
            <a:off x="4895507" y="1342954"/>
            <a:ext cx="4265054" cy="1804558"/>
            <a:chOff x="4895507" y="1342954"/>
            <a:chExt cx="4265054" cy="1804558"/>
          </a:xfrm>
        </p:grpSpPr>
        <p:cxnSp>
          <p:nvCxnSpPr>
            <p:cNvPr id="87" name="Connecteur droit avec flèche 86">
              <a:extLst>
                <a:ext uri="{FF2B5EF4-FFF2-40B4-BE49-F238E27FC236}">
                  <a16:creationId xmlns:a16="http://schemas.microsoft.com/office/drawing/2014/main" id="{4F7FBC56-3CBF-C3BC-E5CC-04E880FF0847}"/>
                </a:ext>
              </a:extLst>
            </p:cNvPr>
            <p:cNvCxnSpPr>
              <a:cxnSpLocks/>
            </p:cNvCxnSpPr>
            <p:nvPr/>
          </p:nvCxnSpPr>
          <p:spPr>
            <a:xfrm flipV="1">
              <a:off x="9150457" y="1342954"/>
              <a:ext cx="10104" cy="433185"/>
            </a:xfrm>
            <a:prstGeom prst="straightConnector1">
              <a:avLst/>
            </a:prstGeom>
            <a:ln w="38100">
              <a:solidFill>
                <a:schemeClr val="bg1">
                  <a:alpha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9B9469D4-2D2A-FBD3-38C8-C13B154A7902}"/>
                </a:ext>
              </a:extLst>
            </p:cNvPr>
            <p:cNvCxnSpPr>
              <a:cxnSpLocks/>
            </p:cNvCxnSpPr>
            <p:nvPr/>
          </p:nvCxnSpPr>
          <p:spPr>
            <a:xfrm flipV="1">
              <a:off x="5455004" y="1776139"/>
              <a:ext cx="3695453" cy="2222"/>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F3AA71ED-6452-3715-1980-31491ED9597D}"/>
                </a:ext>
              </a:extLst>
            </p:cNvPr>
            <p:cNvCxnSpPr>
              <a:cxnSpLocks/>
            </p:cNvCxnSpPr>
            <p:nvPr/>
          </p:nvCxnSpPr>
          <p:spPr>
            <a:xfrm flipH="1">
              <a:off x="5364179" y="2505019"/>
              <a:ext cx="4096" cy="622119"/>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94" name="Image 93">
              <a:extLst>
                <a:ext uri="{FF2B5EF4-FFF2-40B4-BE49-F238E27FC236}">
                  <a16:creationId xmlns:a16="http://schemas.microsoft.com/office/drawing/2014/main" id="{E363D7AC-1CAC-12EE-FAD9-074FD5B9639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4895507" y="1718095"/>
              <a:ext cx="923981" cy="923981"/>
            </a:xfrm>
            <a:prstGeom prst="rect">
              <a:avLst/>
            </a:prstGeom>
          </p:spPr>
        </p:pic>
        <p:pic>
          <p:nvPicPr>
            <p:cNvPr id="95" name="Image 94">
              <a:extLst>
                <a:ext uri="{FF2B5EF4-FFF2-40B4-BE49-F238E27FC236}">
                  <a16:creationId xmlns:a16="http://schemas.microsoft.com/office/drawing/2014/main" id="{516CC3CC-7E83-D5A7-02A8-1B7E10F0355F}"/>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5128306" y="2692418"/>
              <a:ext cx="492316" cy="327516"/>
            </a:xfrm>
            <a:prstGeom prst="rect">
              <a:avLst/>
            </a:prstGeom>
          </p:spPr>
        </p:pic>
        <p:cxnSp>
          <p:nvCxnSpPr>
            <p:cNvPr id="120" name="Connecteur droit 119">
              <a:extLst>
                <a:ext uri="{FF2B5EF4-FFF2-40B4-BE49-F238E27FC236}">
                  <a16:creationId xmlns:a16="http://schemas.microsoft.com/office/drawing/2014/main" id="{04BC1CCC-3853-F01C-1E8D-D4A5DA5C1371}"/>
                </a:ext>
              </a:extLst>
            </p:cNvPr>
            <p:cNvCxnSpPr>
              <a:cxnSpLocks/>
            </p:cNvCxnSpPr>
            <p:nvPr/>
          </p:nvCxnSpPr>
          <p:spPr>
            <a:xfrm>
              <a:off x="4895507" y="3147512"/>
              <a:ext cx="967031" cy="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250" name="Groupe 249">
            <a:extLst>
              <a:ext uri="{FF2B5EF4-FFF2-40B4-BE49-F238E27FC236}">
                <a16:creationId xmlns:a16="http://schemas.microsoft.com/office/drawing/2014/main" id="{23E67BBF-C854-66AA-EB70-472E18F0DABC}"/>
              </a:ext>
            </a:extLst>
          </p:cNvPr>
          <p:cNvGrpSpPr/>
          <p:nvPr/>
        </p:nvGrpSpPr>
        <p:grpSpPr>
          <a:xfrm>
            <a:off x="3643767" y="1355044"/>
            <a:ext cx="3849765" cy="1824038"/>
            <a:chOff x="3643767" y="1355044"/>
            <a:chExt cx="3849765" cy="1824038"/>
          </a:xfrm>
        </p:grpSpPr>
        <p:cxnSp>
          <p:nvCxnSpPr>
            <p:cNvPr id="74" name="Connecteur droit 73">
              <a:extLst>
                <a:ext uri="{FF2B5EF4-FFF2-40B4-BE49-F238E27FC236}">
                  <a16:creationId xmlns:a16="http://schemas.microsoft.com/office/drawing/2014/main" id="{BA631C65-9BEF-B306-5834-FA4183002D1D}"/>
                </a:ext>
              </a:extLst>
            </p:cNvPr>
            <p:cNvCxnSpPr>
              <a:cxnSpLocks/>
            </p:cNvCxnSpPr>
            <p:nvPr/>
          </p:nvCxnSpPr>
          <p:spPr>
            <a:xfrm>
              <a:off x="4291806" y="1563046"/>
              <a:ext cx="3197178" cy="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90" name="Connecteur droit avec flèche 89">
              <a:extLst>
                <a:ext uri="{FF2B5EF4-FFF2-40B4-BE49-F238E27FC236}">
                  <a16:creationId xmlns:a16="http://schemas.microsoft.com/office/drawing/2014/main" id="{D83718AA-8F6B-3ECA-C9A8-9F7DB2DB5F7E}"/>
                </a:ext>
              </a:extLst>
            </p:cNvPr>
            <p:cNvCxnSpPr>
              <a:cxnSpLocks/>
            </p:cNvCxnSpPr>
            <p:nvPr/>
          </p:nvCxnSpPr>
          <p:spPr>
            <a:xfrm flipV="1">
              <a:off x="7488984" y="1355044"/>
              <a:ext cx="4548" cy="194978"/>
            </a:xfrm>
            <a:prstGeom prst="straightConnector1">
              <a:avLst/>
            </a:prstGeom>
            <a:ln w="38100">
              <a:solidFill>
                <a:schemeClr val="bg1">
                  <a:alpha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0F62C809-AF77-E32B-EE5D-14AF92D20284}"/>
                </a:ext>
              </a:extLst>
            </p:cNvPr>
            <p:cNvCxnSpPr>
              <a:cxnSpLocks/>
            </p:cNvCxnSpPr>
            <p:nvPr/>
          </p:nvCxnSpPr>
          <p:spPr>
            <a:xfrm flipH="1">
              <a:off x="4265750" y="1569844"/>
              <a:ext cx="20122" cy="1602885"/>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0536EBF6-B5D5-58B0-7DF5-FAB68CC60183}"/>
                </a:ext>
              </a:extLst>
            </p:cNvPr>
            <p:cNvCxnSpPr>
              <a:cxnSpLocks/>
            </p:cNvCxnSpPr>
            <p:nvPr/>
          </p:nvCxnSpPr>
          <p:spPr>
            <a:xfrm>
              <a:off x="3643767" y="3179082"/>
              <a:ext cx="967031" cy="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253" name="Groupe 252">
            <a:extLst>
              <a:ext uri="{FF2B5EF4-FFF2-40B4-BE49-F238E27FC236}">
                <a16:creationId xmlns:a16="http://schemas.microsoft.com/office/drawing/2014/main" id="{36B96ACA-9554-BBA1-F4A7-1B2215ED767E}"/>
              </a:ext>
            </a:extLst>
          </p:cNvPr>
          <p:cNvGrpSpPr/>
          <p:nvPr/>
        </p:nvGrpSpPr>
        <p:grpSpPr>
          <a:xfrm>
            <a:off x="5862495" y="1342954"/>
            <a:ext cx="3440208" cy="4476799"/>
            <a:chOff x="5862495" y="1342954"/>
            <a:chExt cx="3440208" cy="4476799"/>
          </a:xfrm>
        </p:grpSpPr>
        <p:cxnSp>
          <p:nvCxnSpPr>
            <p:cNvPr id="83" name="Connecteur droit 82">
              <a:extLst>
                <a:ext uri="{FF2B5EF4-FFF2-40B4-BE49-F238E27FC236}">
                  <a16:creationId xmlns:a16="http://schemas.microsoft.com/office/drawing/2014/main" id="{3A3D89BA-EC2D-81A6-1CF0-DECF67E311F3}"/>
                </a:ext>
              </a:extLst>
            </p:cNvPr>
            <p:cNvCxnSpPr>
              <a:cxnSpLocks/>
              <a:stCxn id="82" idx="2"/>
            </p:cNvCxnSpPr>
            <p:nvPr/>
          </p:nvCxnSpPr>
          <p:spPr>
            <a:xfrm flipH="1">
              <a:off x="6311875" y="3397048"/>
              <a:ext cx="12611" cy="696273"/>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88" name="Image 87">
              <a:extLst>
                <a:ext uri="{FF2B5EF4-FFF2-40B4-BE49-F238E27FC236}">
                  <a16:creationId xmlns:a16="http://schemas.microsoft.com/office/drawing/2014/main" id="{25AE623D-2B01-1571-FF4A-5D52BE6FA964}"/>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6103651" y="3597382"/>
              <a:ext cx="492316" cy="327516"/>
            </a:xfrm>
            <a:prstGeom prst="rect">
              <a:avLst/>
            </a:prstGeom>
          </p:spPr>
        </p:pic>
        <p:cxnSp>
          <p:nvCxnSpPr>
            <p:cNvPr id="97" name="Connecteur droit 96">
              <a:extLst>
                <a:ext uri="{FF2B5EF4-FFF2-40B4-BE49-F238E27FC236}">
                  <a16:creationId xmlns:a16="http://schemas.microsoft.com/office/drawing/2014/main" id="{EEE8AD03-5662-CF81-97FC-8EFCEADD2B1B}"/>
                </a:ext>
              </a:extLst>
            </p:cNvPr>
            <p:cNvCxnSpPr>
              <a:cxnSpLocks/>
            </p:cNvCxnSpPr>
            <p:nvPr/>
          </p:nvCxnSpPr>
          <p:spPr>
            <a:xfrm>
              <a:off x="5890395" y="5581635"/>
              <a:ext cx="0" cy="238118"/>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98" name="Connecteur droit avec flèche 97">
              <a:extLst>
                <a:ext uri="{FF2B5EF4-FFF2-40B4-BE49-F238E27FC236}">
                  <a16:creationId xmlns:a16="http://schemas.microsoft.com/office/drawing/2014/main" id="{08D283E7-90EE-583A-48B5-0786A9128BAC}"/>
                </a:ext>
              </a:extLst>
            </p:cNvPr>
            <p:cNvCxnSpPr>
              <a:cxnSpLocks/>
            </p:cNvCxnSpPr>
            <p:nvPr/>
          </p:nvCxnSpPr>
          <p:spPr>
            <a:xfrm flipV="1">
              <a:off x="9288316" y="1342954"/>
              <a:ext cx="14387" cy="570905"/>
            </a:xfrm>
            <a:prstGeom prst="straightConnector1">
              <a:avLst/>
            </a:prstGeom>
            <a:ln w="38100">
              <a:solidFill>
                <a:schemeClr val="bg1">
                  <a:alpha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6" name="Connecteur droit 105">
              <a:extLst>
                <a:ext uri="{FF2B5EF4-FFF2-40B4-BE49-F238E27FC236}">
                  <a16:creationId xmlns:a16="http://schemas.microsoft.com/office/drawing/2014/main" id="{C7992999-B1CD-1BEE-9C95-2409995F75B7}"/>
                </a:ext>
              </a:extLst>
            </p:cNvPr>
            <p:cNvCxnSpPr>
              <a:cxnSpLocks/>
            </p:cNvCxnSpPr>
            <p:nvPr/>
          </p:nvCxnSpPr>
          <p:spPr>
            <a:xfrm flipV="1">
              <a:off x="6324485" y="1919284"/>
              <a:ext cx="2963831" cy="3242"/>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82" name="Image 81">
              <a:extLst>
                <a:ext uri="{FF2B5EF4-FFF2-40B4-BE49-F238E27FC236}">
                  <a16:creationId xmlns:a16="http://schemas.microsoft.com/office/drawing/2014/main" id="{24169BEA-D973-5E21-5D14-01EE76340A85}"/>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5862495" y="2473067"/>
              <a:ext cx="923981" cy="923981"/>
            </a:xfrm>
            <a:prstGeom prst="rect">
              <a:avLst/>
            </a:prstGeom>
          </p:spPr>
        </p:pic>
        <p:cxnSp>
          <p:nvCxnSpPr>
            <p:cNvPr id="156" name="Connecteur droit 155">
              <a:extLst>
                <a:ext uri="{FF2B5EF4-FFF2-40B4-BE49-F238E27FC236}">
                  <a16:creationId xmlns:a16="http://schemas.microsoft.com/office/drawing/2014/main" id="{33CAECFF-2049-E8D4-8EF6-69D0B83D8236}"/>
                </a:ext>
              </a:extLst>
            </p:cNvPr>
            <p:cNvCxnSpPr>
              <a:cxnSpLocks/>
            </p:cNvCxnSpPr>
            <p:nvPr/>
          </p:nvCxnSpPr>
          <p:spPr>
            <a:xfrm flipH="1">
              <a:off x="6328068" y="1934620"/>
              <a:ext cx="6703" cy="533944"/>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grpSp>
      <p:sp>
        <p:nvSpPr>
          <p:cNvPr id="180" name="ZoneTexte 179">
            <a:extLst>
              <a:ext uri="{FF2B5EF4-FFF2-40B4-BE49-F238E27FC236}">
                <a16:creationId xmlns:a16="http://schemas.microsoft.com/office/drawing/2014/main" id="{F4481C1F-D04C-1F75-4DC0-2BF9CDBCB98B}"/>
              </a:ext>
            </a:extLst>
          </p:cNvPr>
          <p:cNvSpPr txBox="1"/>
          <p:nvPr/>
        </p:nvSpPr>
        <p:spPr>
          <a:xfrm>
            <a:off x="9597649" y="2894471"/>
            <a:ext cx="1033919" cy="1343958"/>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1827 : </a:t>
            </a:r>
            <a:r>
              <a:rPr lang="fr-FR" sz="1300" kern="1400" dirty="0">
                <a:ln>
                  <a:noFill/>
                </a:ln>
                <a:solidFill>
                  <a:srgbClr val="000000"/>
                </a:solidFill>
                <a:effectLst/>
                <a:latin typeface="Calibri" panose="020F0502020204030204" pitchFamily="34" charset="0"/>
                <a:cs typeface="Calibri" panose="020F0502020204030204" pitchFamily="34" charset="0"/>
              </a:rPr>
              <a:t> </a:t>
            </a:r>
            <a:r>
              <a:rPr lang="fr-FR" sz="1300" b="1" kern="1400" dirty="0">
                <a:solidFill>
                  <a:srgbClr val="FF0000"/>
                </a:solidFill>
                <a:latin typeface="Calibri" panose="020F0502020204030204" pitchFamily="34" charset="0"/>
                <a:cs typeface="Calibri" panose="020F0502020204030204" pitchFamily="34" charset="0"/>
              </a:rPr>
              <a:t>Victor HUGO</a:t>
            </a:r>
            <a:r>
              <a:rPr lang="fr-FR" sz="1300" kern="1400" dirty="0">
                <a:solidFill>
                  <a:srgbClr val="000000"/>
                </a:solidFill>
                <a:latin typeface="Calibri" panose="020F0502020204030204" pitchFamily="34" charset="0"/>
                <a:cs typeface="Calibri" panose="020F0502020204030204" pitchFamily="34" charset="0"/>
              </a:rPr>
              <a:t>,  </a:t>
            </a:r>
            <a:r>
              <a:rPr lang="fr-FR" sz="1300" b="1" kern="1400" dirty="0">
                <a:solidFill>
                  <a:srgbClr val="92D050"/>
                </a:solidFill>
                <a:latin typeface="Calibri" panose="020F0502020204030204" pitchFamily="34" charset="0"/>
                <a:cs typeface="Calibri" panose="020F0502020204030204" pitchFamily="34" charset="0"/>
              </a:rPr>
              <a:t>drame romantique</a:t>
            </a:r>
          </a:p>
          <a:p>
            <a:pPr>
              <a:tabLst>
                <a:tab pos="2808122" algn="l"/>
              </a:tabLst>
            </a:pPr>
            <a:r>
              <a:rPr lang="fr-FR" sz="1300" i="1" kern="1400" dirty="0">
                <a:solidFill>
                  <a:srgbClr val="000000"/>
                </a:solidFill>
                <a:latin typeface="Calibri" panose="020F0502020204030204" pitchFamily="34" charset="0"/>
                <a:cs typeface="Calibri" panose="020F0502020204030204" pitchFamily="34" charset="0"/>
              </a:rPr>
              <a:t>Cromwell</a:t>
            </a:r>
            <a:r>
              <a:rPr lang="fr-FR" sz="1300" kern="1400" dirty="0">
                <a:solidFill>
                  <a:srgbClr val="000000"/>
                </a:solidFill>
                <a:latin typeface="Calibri" panose="020F0502020204030204" pitchFamily="34" charset="0"/>
                <a:cs typeface="Calibri" panose="020F0502020204030204" pitchFamily="34" charset="0"/>
              </a:rPr>
              <a:t>.</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grpSp>
        <p:nvGrpSpPr>
          <p:cNvPr id="254" name="Groupe 253">
            <a:extLst>
              <a:ext uri="{FF2B5EF4-FFF2-40B4-BE49-F238E27FC236}">
                <a16:creationId xmlns:a16="http://schemas.microsoft.com/office/drawing/2014/main" id="{87B649D1-B8B6-585B-5834-82A436951181}"/>
              </a:ext>
            </a:extLst>
          </p:cNvPr>
          <p:cNvGrpSpPr/>
          <p:nvPr/>
        </p:nvGrpSpPr>
        <p:grpSpPr>
          <a:xfrm>
            <a:off x="6850147" y="1352949"/>
            <a:ext cx="2603689" cy="2708512"/>
            <a:chOff x="6850147" y="1352949"/>
            <a:chExt cx="2603689" cy="2708512"/>
          </a:xfrm>
        </p:grpSpPr>
        <p:sp>
          <p:nvSpPr>
            <p:cNvPr id="108" name="ZoneTexte 107">
              <a:extLst>
                <a:ext uri="{FF2B5EF4-FFF2-40B4-BE49-F238E27FC236}">
                  <a16:creationId xmlns:a16="http://schemas.microsoft.com/office/drawing/2014/main" id="{4220F373-7CAA-D19C-6D91-A31F25E27A1D}"/>
                </a:ext>
              </a:extLst>
            </p:cNvPr>
            <p:cNvSpPr txBox="1"/>
            <p:nvPr/>
          </p:nvSpPr>
          <p:spPr>
            <a:xfrm>
              <a:off x="6891632" y="3368964"/>
              <a:ext cx="1001942" cy="692497"/>
            </a:xfrm>
            <a:prstGeom prst="rect">
              <a:avLst/>
            </a:prstGeom>
            <a:noFill/>
          </p:spPr>
          <p:txBody>
            <a:bodyPr wrap="square">
              <a:spAutoFit/>
            </a:bodyPr>
            <a:lstStyle/>
            <a:p>
              <a:pPr>
                <a:spcBef>
                  <a:spcPts val="200"/>
                </a:spcBef>
                <a:spcAft>
                  <a:spcPts val="200"/>
                </a:spcAft>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1622-1673 : </a:t>
              </a:r>
              <a:r>
                <a:rPr lang="fr-FR" sz="1300" kern="1400" dirty="0">
                  <a:ln>
                    <a:noFill/>
                  </a:ln>
                  <a:solidFill>
                    <a:srgbClr val="000000"/>
                  </a:solidFill>
                  <a:effectLst/>
                  <a:latin typeface="Calibri" panose="020F0502020204030204" pitchFamily="34" charset="0"/>
                  <a:cs typeface="Calibri" panose="020F0502020204030204" pitchFamily="34" charset="0"/>
                </a:rPr>
                <a:t> </a:t>
              </a:r>
              <a:r>
                <a:rPr lang="fr-FR" sz="1300" b="1" kern="1400" dirty="0">
                  <a:solidFill>
                    <a:srgbClr val="FF0000"/>
                  </a:solidFill>
                  <a:latin typeface="Calibri" panose="020F0502020204030204" pitchFamily="34" charset="0"/>
                  <a:cs typeface="Calibri" panose="020F0502020204030204" pitchFamily="34" charset="0"/>
                </a:rPr>
                <a:t>MOLIÈRE</a:t>
              </a:r>
              <a:r>
                <a:rPr lang="fr-FR" sz="1300" kern="1400" dirty="0">
                  <a:solidFill>
                    <a:srgbClr val="000000"/>
                  </a:solidFill>
                  <a:latin typeface="Calibri" panose="020F0502020204030204" pitchFamily="34" charset="0"/>
                  <a:cs typeface="Calibri" panose="020F0502020204030204" pitchFamily="34" charset="0"/>
                </a:rPr>
                <a:t>,  </a:t>
              </a:r>
              <a:r>
                <a:rPr lang="fr-FR" sz="1300" b="1" kern="1400" dirty="0">
                  <a:solidFill>
                    <a:srgbClr val="000000"/>
                  </a:solidFill>
                  <a:latin typeface="Calibri" panose="020F0502020204030204" pitchFamily="34" charset="0"/>
                  <a:cs typeface="Calibri" panose="020F0502020204030204" pitchFamily="34" charset="0"/>
                </a:rPr>
                <a:t>Comédies</a:t>
              </a:r>
            </a:p>
          </p:txBody>
        </p:sp>
        <p:sp>
          <p:nvSpPr>
            <p:cNvPr id="109" name="ZoneTexte 108">
              <a:extLst>
                <a:ext uri="{FF2B5EF4-FFF2-40B4-BE49-F238E27FC236}">
                  <a16:creationId xmlns:a16="http://schemas.microsoft.com/office/drawing/2014/main" id="{6C630C5B-ACE3-CA5C-2F6F-08A9708651D3}"/>
                </a:ext>
              </a:extLst>
            </p:cNvPr>
            <p:cNvSpPr txBox="1"/>
            <p:nvPr/>
          </p:nvSpPr>
          <p:spPr>
            <a:xfrm>
              <a:off x="7784086" y="3366395"/>
              <a:ext cx="1119760" cy="692497"/>
            </a:xfrm>
            <a:prstGeom prst="rect">
              <a:avLst/>
            </a:prstGeom>
            <a:noFill/>
          </p:spPr>
          <p:txBody>
            <a:bodyPr wrap="square">
              <a:spAutoFit/>
            </a:bodyPr>
            <a:lstStyle/>
            <a:p>
              <a:pPr>
                <a:spcBef>
                  <a:spcPts val="200"/>
                </a:spcBef>
                <a:spcAft>
                  <a:spcPts val="200"/>
                </a:spcAft>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1639-1699 : </a:t>
              </a:r>
              <a:r>
                <a:rPr lang="fr-FR" sz="1300" kern="1400" dirty="0">
                  <a:ln>
                    <a:noFill/>
                  </a:ln>
                  <a:solidFill>
                    <a:srgbClr val="000000"/>
                  </a:solidFill>
                  <a:effectLst/>
                  <a:latin typeface="Calibri" panose="020F0502020204030204" pitchFamily="34" charset="0"/>
                  <a:cs typeface="Calibri" panose="020F0502020204030204" pitchFamily="34" charset="0"/>
                </a:rPr>
                <a:t> </a:t>
              </a:r>
              <a:r>
                <a:rPr lang="fr-FR" sz="1300" b="1" kern="1400" dirty="0">
                  <a:solidFill>
                    <a:srgbClr val="FF0000"/>
                  </a:solidFill>
                  <a:latin typeface="Calibri" panose="020F0502020204030204" pitchFamily="34" charset="0"/>
                  <a:cs typeface="Calibri" panose="020F0502020204030204" pitchFamily="34" charset="0"/>
                </a:rPr>
                <a:t>Jean RACINE</a:t>
              </a:r>
              <a:r>
                <a:rPr lang="fr-FR" sz="1300" kern="1400" dirty="0">
                  <a:solidFill>
                    <a:srgbClr val="000000"/>
                  </a:solidFill>
                  <a:latin typeface="Calibri" panose="020F0502020204030204" pitchFamily="34" charset="0"/>
                  <a:cs typeface="Calibri" panose="020F0502020204030204" pitchFamily="34" charset="0"/>
                </a:rPr>
                <a:t>,  </a:t>
              </a:r>
              <a:r>
                <a:rPr lang="fr-FR" sz="1300" b="1" kern="1400" dirty="0">
                  <a:solidFill>
                    <a:srgbClr val="000000"/>
                  </a:solidFill>
                  <a:latin typeface="Calibri" panose="020F0502020204030204" pitchFamily="34" charset="0"/>
                  <a:cs typeface="Calibri" panose="020F0502020204030204" pitchFamily="34" charset="0"/>
                </a:rPr>
                <a:t>Tragédies</a:t>
              </a:r>
            </a:p>
          </p:txBody>
        </p:sp>
        <p:pic>
          <p:nvPicPr>
            <p:cNvPr id="110" name="Image 109">
              <a:extLst>
                <a:ext uri="{FF2B5EF4-FFF2-40B4-BE49-F238E27FC236}">
                  <a16:creationId xmlns:a16="http://schemas.microsoft.com/office/drawing/2014/main" id="{A611DA6B-9DBC-4128-FDB7-6FFE9B14B1E8}"/>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6951210" y="2426877"/>
              <a:ext cx="923981" cy="923981"/>
            </a:xfrm>
            <a:prstGeom prst="rect">
              <a:avLst/>
            </a:prstGeom>
          </p:spPr>
        </p:pic>
        <p:pic>
          <p:nvPicPr>
            <p:cNvPr id="111" name="Image 110">
              <a:extLst>
                <a:ext uri="{FF2B5EF4-FFF2-40B4-BE49-F238E27FC236}">
                  <a16:creationId xmlns:a16="http://schemas.microsoft.com/office/drawing/2014/main" id="{6223CF20-DD95-688E-3C87-46998B67BDA8}"/>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879336" y="2429099"/>
              <a:ext cx="923981" cy="923981"/>
            </a:xfrm>
            <a:prstGeom prst="rect">
              <a:avLst/>
            </a:prstGeom>
          </p:spPr>
        </p:pic>
        <p:sp>
          <p:nvSpPr>
            <p:cNvPr id="114" name="ZoneTexte 113">
              <a:extLst>
                <a:ext uri="{FF2B5EF4-FFF2-40B4-BE49-F238E27FC236}">
                  <a16:creationId xmlns:a16="http://schemas.microsoft.com/office/drawing/2014/main" id="{432F85D7-160A-847F-6778-00B2F79A3345}"/>
                </a:ext>
              </a:extLst>
            </p:cNvPr>
            <p:cNvSpPr txBox="1"/>
            <p:nvPr/>
          </p:nvSpPr>
          <p:spPr>
            <a:xfrm>
              <a:off x="6850147" y="2028519"/>
              <a:ext cx="1983750" cy="338554"/>
            </a:xfrm>
            <a:prstGeom prst="rect">
              <a:avLst/>
            </a:prstGeom>
            <a:noFill/>
          </p:spPr>
          <p:txBody>
            <a:bodyPr wrap="square">
              <a:spAutoFit/>
            </a:bodyPr>
            <a:lstStyle/>
            <a:p>
              <a:pPr algn="ctr"/>
              <a:r>
                <a:rPr lang="fr-FR" sz="1600" b="1" kern="1400" dirty="0">
                  <a:solidFill>
                    <a:srgbClr val="FF0000"/>
                  </a:solidFill>
                  <a:latin typeface="Calibri" panose="020F0502020204030204" pitchFamily="34" charset="0"/>
                  <a:cs typeface="Calibri" panose="020F0502020204030204" pitchFamily="34" charset="0"/>
                </a:rPr>
                <a:t>THÉÂTRE CLASSIQUE</a:t>
              </a:r>
              <a:endParaRPr lang="fr-FR" sz="1600" dirty="0"/>
            </a:p>
          </p:txBody>
        </p:sp>
        <p:sp>
          <p:nvSpPr>
            <p:cNvPr id="115" name="Rectangle 114">
              <a:extLst>
                <a:ext uri="{FF2B5EF4-FFF2-40B4-BE49-F238E27FC236}">
                  <a16:creationId xmlns:a16="http://schemas.microsoft.com/office/drawing/2014/main" id="{2D5E8196-1DDD-F170-C94F-893D1ECD992F}"/>
                </a:ext>
              </a:extLst>
            </p:cNvPr>
            <p:cNvSpPr/>
            <p:nvPr/>
          </p:nvSpPr>
          <p:spPr>
            <a:xfrm>
              <a:off x="6863491" y="2015426"/>
              <a:ext cx="1983809" cy="20339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6" name="Connecteur droit avec flèche 115">
              <a:extLst>
                <a:ext uri="{FF2B5EF4-FFF2-40B4-BE49-F238E27FC236}">
                  <a16:creationId xmlns:a16="http://schemas.microsoft.com/office/drawing/2014/main" id="{39A8CEE8-033D-E757-7E89-9D457D1A5E12}"/>
                </a:ext>
              </a:extLst>
            </p:cNvPr>
            <p:cNvCxnSpPr>
              <a:cxnSpLocks/>
            </p:cNvCxnSpPr>
            <p:nvPr/>
          </p:nvCxnSpPr>
          <p:spPr>
            <a:xfrm flipV="1">
              <a:off x="9201876" y="1352949"/>
              <a:ext cx="24195" cy="1669659"/>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cxnSp>
          <p:nvCxnSpPr>
            <p:cNvPr id="148" name="Connecteur droit 147">
              <a:extLst>
                <a:ext uri="{FF2B5EF4-FFF2-40B4-BE49-F238E27FC236}">
                  <a16:creationId xmlns:a16="http://schemas.microsoft.com/office/drawing/2014/main" id="{0127E7A8-2149-E6ED-C617-73B82A7A8969}"/>
                </a:ext>
              </a:extLst>
            </p:cNvPr>
            <p:cNvCxnSpPr>
              <a:cxnSpLocks/>
            </p:cNvCxnSpPr>
            <p:nvPr/>
          </p:nvCxnSpPr>
          <p:spPr>
            <a:xfrm>
              <a:off x="8854695" y="3022608"/>
              <a:ext cx="347181"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sp>
          <p:nvSpPr>
            <p:cNvPr id="172" name="ZoneTexte 171">
              <a:extLst>
                <a:ext uri="{FF2B5EF4-FFF2-40B4-BE49-F238E27FC236}">
                  <a16:creationId xmlns:a16="http://schemas.microsoft.com/office/drawing/2014/main" id="{1F959E91-984D-2822-394A-40D540792433}"/>
                </a:ext>
              </a:extLst>
            </p:cNvPr>
            <p:cNvSpPr txBox="1"/>
            <p:nvPr/>
          </p:nvSpPr>
          <p:spPr>
            <a:xfrm>
              <a:off x="7519119" y="2283898"/>
              <a:ext cx="889437" cy="369332"/>
            </a:xfrm>
            <a:prstGeom prst="rect">
              <a:avLst/>
            </a:prstGeom>
            <a:noFill/>
          </p:spPr>
          <p:txBody>
            <a:bodyPr wrap="square">
              <a:spAutoFit/>
            </a:bodyPr>
            <a:lstStyle/>
            <a:p>
              <a:r>
                <a:rPr lang="fr-FR" b="1" kern="1400" dirty="0">
                  <a:latin typeface="Calibri" panose="020F0502020204030204" pitchFamily="34" charset="0"/>
                  <a:cs typeface="Calibri" panose="020F0502020204030204" pitchFamily="34" charset="0"/>
                </a:rPr>
                <a:t>XVII</a:t>
              </a:r>
              <a:r>
                <a:rPr lang="fr-FR" b="1" kern="1400" baseline="30000" dirty="0">
                  <a:latin typeface="Calibri" panose="020F0502020204030204" pitchFamily="34" charset="0"/>
                  <a:cs typeface="Calibri" panose="020F0502020204030204" pitchFamily="34" charset="0"/>
                </a:rPr>
                <a:t>e</a:t>
              </a:r>
              <a:r>
                <a:rPr lang="fr-FR" b="1" kern="1400" dirty="0">
                  <a:latin typeface="Calibri" panose="020F0502020204030204" pitchFamily="34" charset="0"/>
                  <a:cs typeface="Calibri" panose="020F0502020204030204" pitchFamily="34" charset="0"/>
                </a:rPr>
                <a:t> s.</a:t>
              </a:r>
              <a:endParaRPr lang="fr-FR" dirty="0"/>
            </a:p>
          </p:txBody>
        </p:sp>
        <p:pic>
          <p:nvPicPr>
            <p:cNvPr id="178" name="Image 177">
              <a:extLst>
                <a:ext uri="{FF2B5EF4-FFF2-40B4-BE49-F238E27FC236}">
                  <a16:creationId xmlns:a16="http://schemas.microsoft.com/office/drawing/2014/main" id="{45041F1C-2411-AB3A-83DC-9B78C49176D5}"/>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961520" y="2432976"/>
              <a:ext cx="492316" cy="327516"/>
            </a:xfrm>
            <a:prstGeom prst="rect">
              <a:avLst/>
            </a:prstGeom>
          </p:spPr>
        </p:pic>
        <p:pic>
          <p:nvPicPr>
            <p:cNvPr id="198" name="Image 197">
              <a:extLst>
                <a:ext uri="{FF2B5EF4-FFF2-40B4-BE49-F238E27FC236}">
                  <a16:creationId xmlns:a16="http://schemas.microsoft.com/office/drawing/2014/main" id="{9E284848-3DA6-61E8-8A8E-57C7BCC452AC}"/>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176629" y="2334086"/>
              <a:ext cx="404290" cy="268956"/>
            </a:xfrm>
            <a:prstGeom prst="rect">
              <a:avLst/>
            </a:prstGeom>
          </p:spPr>
        </p:pic>
        <p:pic>
          <p:nvPicPr>
            <p:cNvPr id="199" name="Image 198">
              <a:extLst>
                <a:ext uri="{FF2B5EF4-FFF2-40B4-BE49-F238E27FC236}">
                  <a16:creationId xmlns:a16="http://schemas.microsoft.com/office/drawing/2014/main" id="{7369EBF3-40A4-C159-2B6E-F432F407DBF1}"/>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273129" y="2319749"/>
              <a:ext cx="404290" cy="268956"/>
            </a:xfrm>
            <a:prstGeom prst="rect">
              <a:avLst/>
            </a:prstGeom>
          </p:spPr>
        </p:pic>
      </p:grpSp>
      <p:sp>
        <p:nvSpPr>
          <p:cNvPr id="214" name="ZoneTexte 213">
            <a:extLst>
              <a:ext uri="{FF2B5EF4-FFF2-40B4-BE49-F238E27FC236}">
                <a16:creationId xmlns:a16="http://schemas.microsoft.com/office/drawing/2014/main" id="{95536216-BB83-2815-B740-CBAC67CD0B51}"/>
              </a:ext>
            </a:extLst>
          </p:cNvPr>
          <p:cNvSpPr txBox="1"/>
          <p:nvPr/>
        </p:nvSpPr>
        <p:spPr>
          <a:xfrm>
            <a:off x="10423148" y="3944327"/>
            <a:ext cx="1606199" cy="692497"/>
          </a:xfrm>
          <a:prstGeom prst="rect">
            <a:avLst/>
          </a:prstGeom>
          <a:noFill/>
        </p:spPr>
        <p:txBody>
          <a:bodyPr wrap="square">
            <a:spAutoFit/>
          </a:bodyPr>
          <a:lstStyle/>
          <a:p>
            <a:pPr>
              <a:tabLst>
                <a:tab pos="2808122" algn="l"/>
              </a:tabLst>
            </a:pPr>
            <a:r>
              <a:rPr lang="fr-FR" sz="1300" b="1" kern="1400" dirty="0">
                <a:solidFill>
                  <a:schemeClr val="bg1"/>
                </a:solidFill>
                <a:latin typeface="Calibri" panose="020F0502020204030204" pitchFamily="34" charset="0"/>
                <a:cs typeface="Calibri" panose="020F0502020204030204" pitchFamily="34" charset="0"/>
              </a:rPr>
              <a:t>1897 :</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Edmond ROSTAND</a:t>
            </a:r>
            <a:r>
              <a:rPr lang="fr-FR" sz="1300" kern="1400" dirty="0">
                <a:solidFill>
                  <a:srgbClr val="000000"/>
                </a:solidFill>
                <a:latin typeface="Calibri" panose="020F0502020204030204" pitchFamily="34" charset="0"/>
                <a:cs typeface="Calibri" panose="020F0502020204030204" pitchFamily="34" charset="0"/>
              </a:rPr>
              <a:t>,  </a:t>
            </a:r>
            <a:endParaRPr lang="fr-FR" sz="1300" b="1" kern="1400" dirty="0">
              <a:solidFill>
                <a:srgbClr val="000000"/>
              </a:solidFill>
              <a:latin typeface="Calibri" panose="020F0502020204030204" pitchFamily="34" charset="0"/>
              <a:cs typeface="Calibri" panose="020F0502020204030204" pitchFamily="34" charset="0"/>
            </a:endParaRPr>
          </a:p>
          <a:p>
            <a:pPr>
              <a:tabLst>
                <a:tab pos="2808122" algn="l"/>
              </a:tabLst>
            </a:pPr>
            <a:r>
              <a:rPr lang="fr-FR" sz="1300" i="1" kern="1400" dirty="0">
                <a:solidFill>
                  <a:srgbClr val="000000"/>
                </a:solidFill>
                <a:latin typeface="Calibri" panose="020F0502020204030204" pitchFamily="34" charset="0"/>
                <a:cs typeface="Calibri" panose="020F0502020204030204" pitchFamily="34" charset="0"/>
              </a:rPr>
              <a:t>Cyrano de Bergerac</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sp>
        <p:nvSpPr>
          <p:cNvPr id="221" name="ZoneTexte 220">
            <a:extLst>
              <a:ext uri="{FF2B5EF4-FFF2-40B4-BE49-F238E27FC236}">
                <a16:creationId xmlns:a16="http://schemas.microsoft.com/office/drawing/2014/main" id="{F7410259-4822-F763-415C-6812A51D961E}"/>
              </a:ext>
            </a:extLst>
          </p:cNvPr>
          <p:cNvSpPr txBox="1"/>
          <p:nvPr/>
        </p:nvSpPr>
        <p:spPr>
          <a:xfrm>
            <a:off x="10192329" y="2887281"/>
            <a:ext cx="1033919" cy="877163"/>
          </a:xfrm>
          <a:prstGeom prst="rect">
            <a:avLst/>
          </a:prstGeom>
          <a:noFill/>
        </p:spPr>
        <p:txBody>
          <a:bodyPr wrap="square">
            <a:spAutoFit/>
          </a:bodyPr>
          <a:lstStyle/>
          <a:p>
            <a:pPr algn="ct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1815-1888 :</a:t>
            </a:r>
            <a:br>
              <a:rPr lang="fr-FR" sz="1300" b="1" kern="1400" dirty="0">
                <a:ln>
                  <a:noFill/>
                </a:ln>
                <a:solidFill>
                  <a:srgbClr val="000000"/>
                </a:solidFill>
                <a:effectLst/>
                <a:latin typeface="Calibri" panose="020F0502020204030204" pitchFamily="34" charset="0"/>
                <a:cs typeface="Calibri" panose="020F0502020204030204" pitchFamily="34" charset="0"/>
              </a:rPr>
            </a:br>
            <a:r>
              <a:rPr lang="fr-FR" sz="1300" b="1" kern="1400" dirty="0">
                <a:ln>
                  <a:noFill/>
                </a:ln>
                <a:solidFill>
                  <a:srgbClr val="FF0000"/>
                </a:solidFill>
                <a:effectLst/>
                <a:latin typeface="Calibri" panose="020F0502020204030204" pitchFamily="34" charset="0"/>
                <a:cs typeface="Calibri" panose="020F0502020204030204" pitchFamily="34" charset="0"/>
              </a:rPr>
              <a:t>E. LABICHE</a:t>
            </a:r>
            <a:r>
              <a:rPr lang="fr-FR" sz="1300" kern="1400" dirty="0">
                <a:solidFill>
                  <a:schemeClr val="bg1"/>
                </a:solidFill>
                <a:latin typeface="Calibri" panose="020F0502020204030204" pitchFamily="34" charset="0"/>
                <a:cs typeface="Calibri" panose="020F0502020204030204" pitchFamily="34" charset="0"/>
              </a:rPr>
              <a:t>,</a:t>
            </a:r>
          </a:p>
          <a:p>
            <a:pPr>
              <a:tabLst>
                <a:tab pos="2808122" algn="l"/>
              </a:tabLst>
            </a:pPr>
            <a:r>
              <a:rPr lang="fr-FR" sz="1300" b="1" kern="1400" dirty="0">
                <a:solidFill>
                  <a:srgbClr val="000000"/>
                </a:solidFill>
                <a:latin typeface="Calibri" panose="020F0502020204030204" pitchFamily="34" charset="0"/>
                <a:cs typeface="Calibri" panose="020F0502020204030204" pitchFamily="34" charset="0"/>
              </a:rPr>
              <a:t>Vaudeville, </a:t>
            </a:r>
            <a:r>
              <a:rPr lang="fr-FR" sz="1200" kern="1400" dirty="0">
                <a:solidFill>
                  <a:srgbClr val="000000"/>
                </a:solidFill>
                <a:latin typeface="Calibri" panose="020F0502020204030204" pitchFamily="34" charset="0"/>
                <a:cs typeface="Calibri" panose="020F0502020204030204" pitchFamily="34" charset="0"/>
              </a:rPr>
              <a:t>comédie.</a:t>
            </a:r>
          </a:p>
        </p:txBody>
      </p:sp>
      <p:grpSp>
        <p:nvGrpSpPr>
          <p:cNvPr id="256" name="Groupe 255">
            <a:extLst>
              <a:ext uri="{FF2B5EF4-FFF2-40B4-BE49-F238E27FC236}">
                <a16:creationId xmlns:a16="http://schemas.microsoft.com/office/drawing/2014/main" id="{73AF1C1E-C78A-C8E9-82C7-F13DB7A6C774}"/>
              </a:ext>
            </a:extLst>
          </p:cNvPr>
          <p:cNvGrpSpPr/>
          <p:nvPr/>
        </p:nvGrpSpPr>
        <p:grpSpPr>
          <a:xfrm>
            <a:off x="9577382" y="1361438"/>
            <a:ext cx="923981" cy="1573619"/>
            <a:chOff x="9577382" y="1361438"/>
            <a:chExt cx="923981" cy="1573619"/>
          </a:xfrm>
        </p:grpSpPr>
        <p:cxnSp>
          <p:nvCxnSpPr>
            <p:cNvPr id="179" name="Connecteur droit avec flèche 178">
              <a:extLst>
                <a:ext uri="{FF2B5EF4-FFF2-40B4-BE49-F238E27FC236}">
                  <a16:creationId xmlns:a16="http://schemas.microsoft.com/office/drawing/2014/main" id="{3B67452F-F396-F4E9-EC51-89DB5F8B4DAF}"/>
                </a:ext>
              </a:extLst>
            </p:cNvPr>
            <p:cNvCxnSpPr>
              <a:cxnSpLocks/>
            </p:cNvCxnSpPr>
            <p:nvPr/>
          </p:nvCxnSpPr>
          <p:spPr>
            <a:xfrm flipV="1">
              <a:off x="9873117" y="1361438"/>
              <a:ext cx="14387" cy="570905"/>
            </a:xfrm>
            <a:prstGeom prst="straightConnector1">
              <a:avLst/>
            </a:prstGeom>
            <a:ln w="38100">
              <a:solidFill>
                <a:schemeClr val="bg1">
                  <a:alpha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22" name="Connecteur droit 221">
              <a:extLst>
                <a:ext uri="{FF2B5EF4-FFF2-40B4-BE49-F238E27FC236}">
                  <a16:creationId xmlns:a16="http://schemas.microsoft.com/office/drawing/2014/main" id="{D76DB82C-090D-379B-7012-99853DEB677A}"/>
                </a:ext>
              </a:extLst>
            </p:cNvPr>
            <p:cNvCxnSpPr>
              <a:cxnSpLocks/>
            </p:cNvCxnSpPr>
            <p:nvPr/>
          </p:nvCxnSpPr>
          <p:spPr>
            <a:xfrm>
              <a:off x="9795019" y="2596734"/>
              <a:ext cx="0" cy="338323"/>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112" name="Image 111">
              <a:extLst>
                <a:ext uri="{FF2B5EF4-FFF2-40B4-BE49-F238E27FC236}">
                  <a16:creationId xmlns:a16="http://schemas.microsoft.com/office/drawing/2014/main" id="{9518E708-2D53-9128-78BD-6E4F903C45EA}"/>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9577382" y="1920905"/>
              <a:ext cx="923981" cy="923981"/>
            </a:xfrm>
            <a:prstGeom prst="rect">
              <a:avLst/>
            </a:prstGeom>
          </p:spPr>
        </p:pic>
      </p:grpSp>
      <p:grpSp>
        <p:nvGrpSpPr>
          <p:cNvPr id="257" name="Groupe 256">
            <a:extLst>
              <a:ext uri="{FF2B5EF4-FFF2-40B4-BE49-F238E27FC236}">
                <a16:creationId xmlns:a16="http://schemas.microsoft.com/office/drawing/2014/main" id="{0C075E7D-3216-CBDA-77F8-DFFD6D9A9727}"/>
              </a:ext>
            </a:extLst>
          </p:cNvPr>
          <p:cNvGrpSpPr/>
          <p:nvPr/>
        </p:nvGrpSpPr>
        <p:grpSpPr>
          <a:xfrm>
            <a:off x="10052982" y="1361438"/>
            <a:ext cx="1372315" cy="1565590"/>
            <a:chOff x="10052982" y="1361438"/>
            <a:chExt cx="1372315" cy="1565590"/>
          </a:xfrm>
        </p:grpSpPr>
        <p:cxnSp>
          <p:nvCxnSpPr>
            <p:cNvPr id="206" name="Connecteur droit avec flèche 205">
              <a:extLst>
                <a:ext uri="{FF2B5EF4-FFF2-40B4-BE49-F238E27FC236}">
                  <a16:creationId xmlns:a16="http://schemas.microsoft.com/office/drawing/2014/main" id="{D0453321-1D61-06F0-CAE1-8A5E8E872570}"/>
                </a:ext>
              </a:extLst>
            </p:cNvPr>
            <p:cNvCxnSpPr>
              <a:cxnSpLocks/>
            </p:cNvCxnSpPr>
            <p:nvPr/>
          </p:nvCxnSpPr>
          <p:spPr>
            <a:xfrm flipV="1">
              <a:off x="10052982" y="1361438"/>
              <a:ext cx="8988" cy="356657"/>
            </a:xfrm>
            <a:prstGeom prst="straightConnector1">
              <a:avLst/>
            </a:prstGeom>
            <a:ln w="38100">
              <a:solidFill>
                <a:schemeClr val="bg1">
                  <a:alpha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08" name="Connecteur droit 207">
              <a:extLst>
                <a:ext uri="{FF2B5EF4-FFF2-40B4-BE49-F238E27FC236}">
                  <a16:creationId xmlns:a16="http://schemas.microsoft.com/office/drawing/2014/main" id="{D8F1984C-0A20-01AF-0CB3-B3BB41411024}"/>
                </a:ext>
              </a:extLst>
            </p:cNvPr>
            <p:cNvCxnSpPr>
              <a:cxnSpLocks/>
            </p:cNvCxnSpPr>
            <p:nvPr/>
          </p:nvCxnSpPr>
          <p:spPr>
            <a:xfrm>
              <a:off x="10066850" y="1731215"/>
              <a:ext cx="982150" cy="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216" name="Connecteur droit 215">
              <a:extLst>
                <a:ext uri="{FF2B5EF4-FFF2-40B4-BE49-F238E27FC236}">
                  <a16:creationId xmlns:a16="http://schemas.microsoft.com/office/drawing/2014/main" id="{99CF2B66-8C87-2B1E-8834-F504158E3C30}"/>
                </a:ext>
              </a:extLst>
            </p:cNvPr>
            <p:cNvCxnSpPr>
              <a:cxnSpLocks/>
            </p:cNvCxnSpPr>
            <p:nvPr/>
          </p:nvCxnSpPr>
          <p:spPr>
            <a:xfrm flipH="1">
              <a:off x="11042297" y="1745202"/>
              <a:ext cx="6703" cy="533944"/>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225" name="Connecteur droit 224">
              <a:extLst>
                <a:ext uri="{FF2B5EF4-FFF2-40B4-BE49-F238E27FC236}">
                  <a16:creationId xmlns:a16="http://schemas.microsoft.com/office/drawing/2014/main" id="{9692B002-12B5-26AD-780B-EDC53AD7EBBC}"/>
                </a:ext>
              </a:extLst>
            </p:cNvPr>
            <p:cNvCxnSpPr>
              <a:cxnSpLocks/>
            </p:cNvCxnSpPr>
            <p:nvPr/>
          </p:nvCxnSpPr>
          <p:spPr>
            <a:xfrm>
              <a:off x="10718944" y="2588705"/>
              <a:ext cx="0" cy="338323"/>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213" name="Image 212">
              <a:extLst>
                <a:ext uri="{FF2B5EF4-FFF2-40B4-BE49-F238E27FC236}">
                  <a16:creationId xmlns:a16="http://schemas.microsoft.com/office/drawing/2014/main" id="{E445D79C-61E1-55DA-F380-075D67AA7690}"/>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10501316" y="1930336"/>
              <a:ext cx="923981" cy="923981"/>
            </a:xfrm>
            <a:prstGeom prst="rect">
              <a:avLst/>
            </a:prstGeom>
          </p:spPr>
        </p:pic>
      </p:grpSp>
      <p:grpSp>
        <p:nvGrpSpPr>
          <p:cNvPr id="259" name="Groupe 258">
            <a:extLst>
              <a:ext uri="{FF2B5EF4-FFF2-40B4-BE49-F238E27FC236}">
                <a16:creationId xmlns:a16="http://schemas.microsoft.com/office/drawing/2014/main" id="{9563763F-812B-0461-2AEA-EAFAD5A74D89}"/>
              </a:ext>
            </a:extLst>
          </p:cNvPr>
          <p:cNvGrpSpPr/>
          <p:nvPr/>
        </p:nvGrpSpPr>
        <p:grpSpPr>
          <a:xfrm>
            <a:off x="9829644" y="1352949"/>
            <a:ext cx="2251473" cy="5362588"/>
            <a:chOff x="9829644" y="1352949"/>
            <a:chExt cx="2251473" cy="5362588"/>
          </a:xfrm>
        </p:grpSpPr>
        <p:sp>
          <p:nvSpPr>
            <p:cNvPr id="190" name="ZoneTexte 189">
              <a:extLst>
                <a:ext uri="{FF2B5EF4-FFF2-40B4-BE49-F238E27FC236}">
                  <a16:creationId xmlns:a16="http://schemas.microsoft.com/office/drawing/2014/main" id="{085AA2D0-3FC0-C413-0FA5-72C71DF87D68}"/>
                </a:ext>
              </a:extLst>
            </p:cNvPr>
            <p:cNvSpPr txBox="1"/>
            <p:nvPr/>
          </p:nvSpPr>
          <p:spPr>
            <a:xfrm>
              <a:off x="9843019" y="5978497"/>
              <a:ext cx="1033919" cy="692497"/>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1906-1989 :</a:t>
              </a:r>
              <a:br>
                <a:rPr lang="fr-FR" sz="1300" b="1" kern="1400" dirty="0">
                  <a:ln>
                    <a:noFill/>
                  </a:ln>
                  <a:solidFill>
                    <a:srgbClr val="000000"/>
                  </a:solidFill>
                  <a:effectLst/>
                  <a:latin typeface="Calibri" panose="020F0502020204030204" pitchFamily="34" charset="0"/>
                  <a:cs typeface="Calibri" panose="020F0502020204030204" pitchFamily="34" charset="0"/>
                </a:rPr>
              </a:br>
              <a:r>
                <a:rPr lang="fr-FR" sz="1300" kern="1400" dirty="0">
                  <a:ln>
                    <a:noFill/>
                  </a:ln>
                  <a:solidFill>
                    <a:srgbClr val="000000"/>
                  </a:solidFill>
                  <a:effectLst/>
                  <a:latin typeface="Calibri" panose="020F0502020204030204" pitchFamily="34" charset="0"/>
                  <a:cs typeface="Calibri" panose="020F0502020204030204" pitchFamily="34" charset="0"/>
                </a:rPr>
                <a:t> </a:t>
              </a:r>
              <a:r>
                <a:rPr lang="fr-FR" sz="1300" b="1" kern="1400" dirty="0">
                  <a:solidFill>
                    <a:srgbClr val="FF0000"/>
                  </a:solidFill>
                  <a:latin typeface="Calibri" panose="020F0502020204030204" pitchFamily="34" charset="0"/>
                  <a:cs typeface="Calibri" panose="020F0502020204030204" pitchFamily="34" charset="0"/>
                </a:rPr>
                <a:t>S. BECKETT</a:t>
              </a:r>
              <a:r>
                <a:rPr lang="fr-FR" sz="1300" kern="1400" dirty="0">
                  <a:solidFill>
                    <a:schemeClr val="bg1"/>
                  </a:solidFill>
                  <a:latin typeface="Calibri" panose="020F0502020204030204" pitchFamily="34" charset="0"/>
                  <a:cs typeface="Calibri" panose="020F0502020204030204" pitchFamily="34" charset="0"/>
                </a:rPr>
                <a:t>,</a:t>
              </a:r>
            </a:p>
            <a:p>
              <a:pPr>
                <a:tabLst>
                  <a:tab pos="2808122" algn="l"/>
                </a:tabLst>
              </a:pPr>
              <a:r>
                <a:rPr lang="fr-FR" sz="1300" b="1" kern="1400" dirty="0">
                  <a:solidFill>
                    <a:srgbClr val="000000"/>
                  </a:solidFill>
                  <a:latin typeface="Calibri" panose="020F0502020204030204" pitchFamily="34" charset="0"/>
                  <a:cs typeface="Calibri" panose="020F0502020204030204" pitchFamily="34" charset="0"/>
                </a:rPr>
                <a:t>Comédies</a:t>
              </a:r>
            </a:p>
          </p:txBody>
        </p:sp>
        <p:sp>
          <p:nvSpPr>
            <p:cNvPr id="191" name="ZoneTexte 190">
              <a:extLst>
                <a:ext uri="{FF2B5EF4-FFF2-40B4-BE49-F238E27FC236}">
                  <a16:creationId xmlns:a16="http://schemas.microsoft.com/office/drawing/2014/main" id="{DF2790C2-7E9C-50B4-F7D5-464306B0061A}"/>
                </a:ext>
              </a:extLst>
            </p:cNvPr>
            <p:cNvSpPr txBox="1"/>
            <p:nvPr/>
          </p:nvSpPr>
          <p:spPr>
            <a:xfrm>
              <a:off x="10935685" y="5994733"/>
              <a:ext cx="1033920" cy="692497"/>
            </a:xfrm>
            <a:prstGeom prst="rect">
              <a:avLst/>
            </a:prstGeom>
            <a:noFill/>
          </p:spPr>
          <p:txBody>
            <a:bodyPr wrap="square">
              <a:spAutoFit/>
            </a:bodyPr>
            <a:lstStyle/>
            <a:p>
              <a:pPr>
                <a:spcBef>
                  <a:spcPts val="200"/>
                </a:spcBef>
                <a:spcAft>
                  <a:spcPts val="200"/>
                </a:spcAft>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1909-1994 : </a:t>
              </a:r>
              <a:br>
                <a:rPr lang="fr-FR" sz="1300" b="1" kern="1400" dirty="0">
                  <a:ln>
                    <a:noFill/>
                  </a:ln>
                  <a:solidFill>
                    <a:srgbClr val="000000"/>
                  </a:solidFill>
                  <a:effectLst/>
                  <a:latin typeface="Calibri" panose="020F0502020204030204" pitchFamily="34" charset="0"/>
                  <a:cs typeface="Calibri" panose="020F0502020204030204" pitchFamily="34" charset="0"/>
                </a:rPr>
              </a:br>
              <a:r>
                <a:rPr lang="fr-FR" sz="1300" b="1" kern="1400" dirty="0">
                  <a:solidFill>
                    <a:srgbClr val="FF0000"/>
                  </a:solidFill>
                  <a:latin typeface="Calibri" panose="020F0502020204030204" pitchFamily="34" charset="0"/>
                  <a:cs typeface="Calibri" panose="020F0502020204030204" pitchFamily="34" charset="0"/>
                </a:rPr>
                <a:t>E. IONESCO</a:t>
              </a:r>
              <a:r>
                <a:rPr lang="fr-FR" sz="1300" kern="1400" dirty="0">
                  <a:solidFill>
                    <a:srgbClr val="000000"/>
                  </a:solidFill>
                  <a:latin typeface="Calibri" panose="020F0502020204030204" pitchFamily="34" charset="0"/>
                  <a:cs typeface="Calibri" panose="020F0502020204030204" pitchFamily="34" charset="0"/>
                </a:rPr>
                <a:t>,  </a:t>
              </a:r>
              <a:r>
                <a:rPr lang="fr-FR" sz="1300" b="1" kern="1400" dirty="0">
                  <a:solidFill>
                    <a:srgbClr val="000000"/>
                  </a:solidFill>
                  <a:latin typeface="Calibri" panose="020F0502020204030204" pitchFamily="34" charset="0"/>
                  <a:cs typeface="Calibri" panose="020F0502020204030204" pitchFamily="34" charset="0"/>
                </a:rPr>
                <a:t>Comédies</a:t>
              </a:r>
            </a:p>
          </p:txBody>
        </p:sp>
        <p:pic>
          <p:nvPicPr>
            <p:cNvPr id="192" name="Image 191">
              <a:extLst>
                <a:ext uri="{FF2B5EF4-FFF2-40B4-BE49-F238E27FC236}">
                  <a16:creationId xmlns:a16="http://schemas.microsoft.com/office/drawing/2014/main" id="{B450A462-6CCE-08B3-9BDD-F794EE56C2BB}"/>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9917364" y="5093047"/>
              <a:ext cx="923981" cy="923981"/>
            </a:xfrm>
            <a:prstGeom prst="rect">
              <a:avLst/>
            </a:prstGeom>
          </p:spPr>
        </p:pic>
        <p:pic>
          <p:nvPicPr>
            <p:cNvPr id="193" name="Image 192">
              <a:extLst>
                <a:ext uri="{FF2B5EF4-FFF2-40B4-BE49-F238E27FC236}">
                  <a16:creationId xmlns:a16="http://schemas.microsoft.com/office/drawing/2014/main" id="{6862F6C0-0469-FC67-D726-E73E91757A21}"/>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0845490" y="5095269"/>
              <a:ext cx="923981" cy="923981"/>
            </a:xfrm>
            <a:prstGeom prst="rect">
              <a:avLst/>
            </a:prstGeom>
          </p:spPr>
        </p:pic>
        <p:sp>
          <p:nvSpPr>
            <p:cNvPr id="194" name="ZoneTexte 193">
              <a:extLst>
                <a:ext uri="{FF2B5EF4-FFF2-40B4-BE49-F238E27FC236}">
                  <a16:creationId xmlns:a16="http://schemas.microsoft.com/office/drawing/2014/main" id="{B90878D3-C722-DD5A-AC48-E1F32CD49D7A}"/>
                </a:ext>
              </a:extLst>
            </p:cNvPr>
            <p:cNvSpPr txBox="1"/>
            <p:nvPr/>
          </p:nvSpPr>
          <p:spPr>
            <a:xfrm>
              <a:off x="9829644" y="4706689"/>
              <a:ext cx="2250667" cy="338554"/>
            </a:xfrm>
            <a:prstGeom prst="rect">
              <a:avLst/>
            </a:prstGeom>
            <a:noFill/>
          </p:spPr>
          <p:txBody>
            <a:bodyPr wrap="square">
              <a:spAutoFit/>
            </a:bodyPr>
            <a:lstStyle/>
            <a:p>
              <a:pPr algn="ctr"/>
              <a:r>
                <a:rPr lang="fr-FR" sz="1600" b="1" kern="1400" dirty="0">
                  <a:solidFill>
                    <a:srgbClr val="FF0000"/>
                  </a:solidFill>
                  <a:latin typeface="Calibri" panose="020F0502020204030204" pitchFamily="34" charset="0"/>
                  <a:cs typeface="Calibri" panose="020F0502020204030204" pitchFamily="34" charset="0"/>
                </a:rPr>
                <a:t>THÉÂTRE de l’ABSURDE</a:t>
              </a:r>
              <a:endParaRPr lang="fr-FR" sz="1600" dirty="0"/>
            </a:p>
          </p:txBody>
        </p:sp>
        <p:sp>
          <p:nvSpPr>
            <p:cNvPr id="195" name="Rectangle 194">
              <a:extLst>
                <a:ext uri="{FF2B5EF4-FFF2-40B4-BE49-F238E27FC236}">
                  <a16:creationId xmlns:a16="http://schemas.microsoft.com/office/drawing/2014/main" id="{9BBA4C20-5583-12C9-FB78-93D207373DBB}"/>
                </a:ext>
              </a:extLst>
            </p:cNvPr>
            <p:cNvSpPr/>
            <p:nvPr/>
          </p:nvSpPr>
          <p:spPr>
            <a:xfrm>
              <a:off x="9829644" y="4681596"/>
              <a:ext cx="2212083" cy="20339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7" name="ZoneTexte 196">
              <a:extLst>
                <a:ext uri="{FF2B5EF4-FFF2-40B4-BE49-F238E27FC236}">
                  <a16:creationId xmlns:a16="http://schemas.microsoft.com/office/drawing/2014/main" id="{4002B7EB-8388-882D-E4B7-28B075EDE71A}"/>
                </a:ext>
              </a:extLst>
            </p:cNvPr>
            <p:cNvSpPr txBox="1"/>
            <p:nvPr/>
          </p:nvSpPr>
          <p:spPr>
            <a:xfrm>
              <a:off x="10562754" y="4928417"/>
              <a:ext cx="923981" cy="369332"/>
            </a:xfrm>
            <a:prstGeom prst="rect">
              <a:avLst/>
            </a:prstGeom>
            <a:noFill/>
          </p:spPr>
          <p:txBody>
            <a:bodyPr wrap="square">
              <a:spAutoFit/>
            </a:bodyPr>
            <a:lstStyle/>
            <a:p>
              <a:r>
                <a:rPr lang="fr-FR" b="1" kern="1400" dirty="0">
                  <a:latin typeface="Calibri" panose="020F0502020204030204" pitchFamily="34" charset="0"/>
                  <a:cs typeface="Calibri" panose="020F0502020204030204" pitchFamily="34" charset="0"/>
                </a:rPr>
                <a:t>XX</a:t>
              </a:r>
              <a:r>
                <a:rPr lang="fr-FR" b="1" kern="1400" baseline="30000" dirty="0">
                  <a:latin typeface="Calibri" panose="020F0502020204030204" pitchFamily="34" charset="0"/>
                  <a:cs typeface="Calibri" panose="020F0502020204030204" pitchFamily="34" charset="0"/>
                </a:rPr>
                <a:t>e</a:t>
              </a:r>
              <a:r>
                <a:rPr lang="fr-FR" b="1" kern="1400" dirty="0">
                  <a:latin typeface="Calibri" panose="020F0502020204030204" pitchFamily="34" charset="0"/>
                  <a:cs typeface="Calibri" panose="020F0502020204030204" pitchFamily="34" charset="0"/>
                </a:rPr>
                <a:t> s.</a:t>
              </a:r>
              <a:endParaRPr lang="fr-FR" dirty="0"/>
            </a:p>
          </p:txBody>
        </p:sp>
        <p:pic>
          <p:nvPicPr>
            <p:cNvPr id="201" name="Image 200">
              <a:extLst>
                <a:ext uri="{FF2B5EF4-FFF2-40B4-BE49-F238E27FC236}">
                  <a16:creationId xmlns:a16="http://schemas.microsoft.com/office/drawing/2014/main" id="{37C622CE-C081-0943-E9AE-9259660D72B8}"/>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10060053" y="4991063"/>
              <a:ext cx="404290" cy="268955"/>
            </a:xfrm>
            <a:prstGeom prst="rect">
              <a:avLst/>
            </a:prstGeom>
          </p:spPr>
        </p:pic>
        <p:pic>
          <p:nvPicPr>
            <p:cNvPr id="203" name="Image 202">
              <a:extLst>
                <a:ext uri="{FF2B5EF4-FFF2-40B4-BE49-F238E27FC236}">
                  <a16:creationId xmlns:a16="http://schemas.microsoft.com/office/drawing/2014/main" id="{57D4E0FF-5775-9989-159B-470C3B02F6CC}"/>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11359941" y="5000718"/>
              <a:ext cx="404290" cy="268955"/>
            </a:xfrm>
            <a:prstGeom prst="rect">
              <a:avLst/>
            </a:prstGeom>
          </p:spPr>
        </p:pic>
        <p:pic>
          <p:nvPicPr>
            <p:cNvPr id="204" name="Image 203">
              <a:extLst>
                <a:ext uri="{FF2B5EF4-FFF2-40B4-BE49-F238E27FC236}">
                  <a16:creationId xmlns:a16="http://schemas.microsoft.com/office/drawing/2014/main" id="{59A05ACD-751E-26E8-CE59-BB1D6B33BC6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0134398" y="5045243"/>
              <a:ext cx="404290" cy="268956"/>
            </a:xfrm>
            <a:prstGeom prst="rect">
              <a:avLst/>
            </a:prstGeom>
          </p:spPr>
        </p:pic>
        <p:pic>
          <p:nvPicPr>
            <p:cNvPr id="205" name="Image 204">
              <a:extLst>
                <a:ext uri="{FF2B5EF4-FFF2-40B4-BE49-F238E27FC236}">
                  <a16:creationId xmlns:a16="http://schemas.microsoft.com/office/drawing/2014/main" id="{DF7B084A-55F9-F5B1-1775-0AC19BAC1EE0}"/>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1413132" y="5056986"/>
              <a:ext cx="404290" cy="268956"/>
            </a:xfrm>
            <a:prstGeom prst="rect">
              <a:avLst/>
            </a:prstGeom>
          </p:spPr>
        </p:pic>
        <p:cxnSp>
          <p:nvCxnSpPr>
            <p:cNvPr id="211" name="Connecteur droit avec flèche 210">
              <a:extLst>
                <a:ext uri="{FF2B5EF4-FFF2-40B4-BE49-F238E27FC236}">
                  <a16:creationId xmlns:a16="http://schemas.microsoft.com/office/drawing/2014/main" id="{9EE7CBA7-9BF5-ABE6-7F30-D504D89E25FA}"/>
                </a:ext>
              </a:extLst>
            </p:cNvPr>
            <p:cNvCxnSpPr>
              <a:cxnSpLocks/>
            </p:cNvCxnSpPr>
            <p:nvPr/>
          </p:nvCxnSpPr>
          <p:spPr>
            <a:xfrm flipV="1">
              <a:off x="10331889" y="1352949"/>
              <a:ext cx="0" cy="150271"/>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cxnSp>
          <p:nvCxnSpPr>
            <p:cNvPr id="234" name="Connecteur droit 233">
              <a:extLst>
                <a:ext uri="{FF2B5EF4-FFF2-40B4-BE49-F238E27FC236}">
                  <a16:creationId xmlns:a16="http://schemas.microsoft.com/office/drawing/2014/main" id="{5DFF023B-CDF7-97CC-20A0-26D3F7EAC620}"/>
                </a:ext>
              </a:extLst>
            </p:cNvPr>
            <p:cNvCxnSpPr>
              <a:cxnSpLocks/>
            </p:cNvCxnSpPr>
            <p:nvPr/>
          </p:nvCxnSpPr>
          <p:spPr>
            <a:xfrm flipV="1">
              <a:off x="10331889" y="1503220"/>
              <a:ext cx="1748422" cy="6057"/>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37" name="Connecteur droit 236">
              <a:extLst>
                <a:ext uri="{FF2B5EF4-FFF2-40B4-BE49-F238E27FC236}">
                  <a16:creationId xmlns:a16="http://schemas.microsoft.com/office/drawing/2014/main" id="{FB38B67B-CADD-B494-BBFA-6B42F7AD7D47}"/>
                </a:ext>
              </a:extLst>
            </p:cNvPr>
            <p:cNvCxnSpPr>
              <a:cxnSpLocks/>
            </p:cNvCxnSpPr>
            <p:nvPr/>
          </p:nvCxnSpPr>
          <p:spPr>
            <a:xfrm flipV="1">
              <a:off x="12021469" y="1528243"/>
              <a:ext cx="59648" cy="3156588"/>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grpSp>
        <p:nvGrpSpPr>
          <p:cNvPr id="258" name="Groupe 257">
            <a:extLst>
              <a:ext uri="{FF2B5EF4-FFF2-40B4-BE49-F238E27FC236}">
                <a16:creationId xmlns:a16="http://schemas.microsoft.com/office/drawing/2014/main" id="{DAA66F15-F6BA-3C0F-CA76-59195BD943E8}"/>
              </a:ext>
            </a:extLst>
          </p:cNvPr>
          <p:cNvGrpSpPr/>
          <p:nvPr/>
        </p:nvGrpSpPr>
        <p:grpSpPr>
          <a:xfrm>
            <a:off x="10183239" y="1359290"/>
            <a:ext cx="1756304" cy="2585037"/>
            <a:chOff x="10183239" y="1359290"/>
            <a:chExt cx="1756304" cy="2585037"/>
          </a:xfrm>
        </p:grpSpPr>
        <p:cxnSp>
          <p:nvCxnSpPr>
            <p:cNvPr id="217" name="Connecteur droit avec flèche 216">
              <a:extLst>
                <a:ext uri="{FF2B5EF4-FFF2-40B4-BE49-F238E27FC236}">
                  <a16:creationId xmlns:a16="http://schemas.microsoft.com/office/drawing/2014/main" id="{134C54ED-C94F-EADB-5B34-D39E9C72691A}"/>
                </a:ext>
              </a:extLst>
            </p:cNvPr>
            <p:cNvCxnSpPr>
              <a:cxnSpLocks/>
            </p:cNvCxnSpPr>
            <p:nvPr/>
          </p:nvCxnSpPr>
          <p:spPr>
            <a:xfrm flipV="1">
              <a:off x="10183239" y="1359290"/>
              <a:ext cx="4494" cy="248217"/>
            </a:xfrm>
            <a:prstGeom prst="straightConnector1">
              <a:avLst/>
            </a:prstGeom>
            <a:ln w="38100">
              <a:solidFill>
                <a:schemeClr val="bg1">
                  <a:alpha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26" name="Connecteur droit 225">
              <a:extLst>
                <a:ext uri="{FF2B5EF4-FFF2-40B4-BE49-F238E27FC236}">
                  <a16:creationId xmlns:a16="http://schemas.microsoft.com/office/drawing/2014/main" id="{FCAF6338-6892-B6D2-9398-C9C058464364}"/>
                </a:ext>
              </a:extLst>
            </p:cNvPr>
            <p:cNvCxnSpPr>
              <a:cxnSpLocks/>
            </p:cNvCxnSpPr>
            <p:nvPr/>
          </p:nvCxnSpPr>
          <p:spPr>
            <a:xfrm flipH="1">
              <a:off x="11275258" y="3385450"/>
              <a:ext cx="9045" cy="539448"/>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232" name="Connecteur droit 231">
              <a:extLst>
                <a:ext uri="{FF2B5EF4-FFF2-40B4-BE49-F238E27FC236}">
                  <a16:creationId xmlns:a16="http://schemas.microsoft.com/office/drawing/2014/main" id="{80203828-44DD-2D65-7CE0-55FD2BC7226A}"/>
                </a:ext>
              </a:extLst>
            </p:cNvPr>
            <p:cNvCxnSpPr>
              <a:cxnSpLocks/>
            </p:cNvCxnSpPr>
            <p:nvPr/>
          </p:nvCxnSpPr>
          <p:spPr>
            <a:xfrm flipV="1">
              <a:off x="10520422" y="3935238"/>
              <a:ext cx="1297000" cy="9089"/>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242" name="Connecteur droit 241">
              <a:extLst>
                <a:ext uri="{FF2B5EF4-FFF2-40B4-BE49-F238E27FC236}">
                  <a16:creationId xmlns:a16="http://schemas.microsoft.com/office/drawing/2014/main" id="{C67B39F6-FDE2-98D9-F348-2FF5815042F5}"/>
                </a:ext>
              </a:extLst>
            </p:cNvPr>
            <p:cNvCxnSpPr>
              <a:cxnSpLocks/>
            </p:cNvCxnSpPr>
            <p:nvPr/>
          </p:nvCxnSpPr>
          <p:spPr>
            <a:xfrm>
              <a:off x="10196469" y="1607021"/>
              <a:ext cx="1433515" cy="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244" name="Connecteur droit 243">
              <a:extLst>
                <a:ext uri="{FF2B5EF4-FFF2-40B4-BE49-F238E27FC236}">
                  <a16:creationId xmlns:a16="http://schemas.microsoft.com/office/drawing/2014/main" id="{64E18A09-8D7F-1C5B-3499-CC30E6B4A14E}"/>
                </a:ext>
              </a:extLst>
            </p:cNvPr>
            <p:cNvCxnSpPr>
              <a:cxnSpLocks/>
            </p:cNvCxnSpPr>
            <p:nvPr/>
          </p:nvCxnSpPr>
          <p:spPr>
            <a:xfrm flipH="1">
              <a:off x="11599207" y="1625703"/>
              <a:ext cx="16980" cy="1388091"/>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220" name="Image 219">
              <a:extLst>
                <a:ext uri="{FF2B5EF4-FFF2-40B4-BE49-F238E27FC236}">
                  <a16:creationId xmlns:a16="http://schemas.microsoft.com/office/drawing/2014/main" id="{CBA92DAF-A606-CB87-DE64-55088661F92B}"/>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11115175" y="2808052"/>
              <a:ext cx="824368" cy="824368"/>
            </a:xfrm>
            <a:prstGeom prst="rect">
              <a:avLst/>
            </a:prstGeom>
          </p:spPr>
        </p:pic>
      </p:grpSp>
      <p:sp>
        <p:nvSpPr>
          <p:cNvPr id="260" name="ZoneTexte 259">
            <a:extLst>
              <a:ext uri="{FF2B5EF4-FFF2-40B4-BE49-F238E27FC236}">
                <a16:creationId xmlns:a16="http://schemas.microsoft.com/office/drawing/2014/main" id="{42D5D38A-F4AB-63A8-96C3-6286A3A9906A}"/>
              </a:ext>
            </a:extLst>
          </p:cNvPr>
          <p:cNvSpPr txBox="1"/>
          <p:nvPr/>
        </p:nvSpPr>
        <p:spPr>
          <a:xfrm>
            <a:off x="5010541" y="175501"/>
            <a:ext cx="1775935" cy="584775"/>
          </a:xfrm>
          <a:prstGeom prst="rect">
            <a:avLst/>
          </a:prstGeom>
          <a:noFill/>
        </p:spPr>
        <p:txBody>
          <a:bodyPr wrap="square">
            <a:spAutoFit/>
          </a:bodyPr>
          <a:lstStyle/>
          <a:p>
            <a:r>
              <a:rPr lang="fr-FR" sz="3200" b="1" i="0" u="none" strike="noStrike" baseline="0" dirty="0">
                <a:solidFill>
                  <a:srgbClr val="FF0000"/>
                </a:solidFill>
                <a:latin typeface="Calibri" panose="020F0502020204030204" pitchFamily="34" charset="0"/>
                <a:cs typeface="Calibri" panose="020F0502020204030204" pitchFamily="34" charset="0"/>
              </a:rPr>
              <a:t>HISTOIRE</a:t>
            </a:r>
            <a:endParaRPr lang="fr-FR" b="1" dirty="0"/>
          </a:p>
        </p:txBody>
      </p:sp>
      <p:grpSp>
        <p:nvGrpSpPr>
          <p:cNvPr id="22" name="Groupe 21">
            <a:extLst>
              <a:ext uri="{FF2B5EF4-FFF2-40B4-BE49-F238E27FC236}">
                <a16:creationId xmlns:a16="http://schemas.microsoft.com/office/drawing/2014/main" id="{CC4D7685-E024-B799-A456-796FBF6D6708}"/>
              </a:ext>
            </a:extLst>
          </p:cNvPr>
          <p:cNvGrpSpPr/>
          <p:nvPr/>
        </p:nvGrpSpPr>
        <p:grpSpPr>
          <a:xfrm>
            <a:off x="7052036" y="1352949"/>
            <a:ext cx="2742983" cy="5371737"/>
            <a:chOff x="7052036" y="1352949"/>
            <a:chExt cx="2742983" cy="5371737"/>
          </a:xfrm>
        </p:grpSpPr>
        <p:grpSp>
          <p:nvGrpSpPr>
            <p:cNvPr id="255" name="Groupe 254">
              <a:extLst>
                <a:ext uri="{FF2B5EF4-FFF2-40B4-BE49-F238E27FC236}">
                  <a16:creationId xmlns:a16="http://schemas.microsoft.com/office/drawing/2014/main" id="{402007EC-B32C-C6DB-35FA-C6391ED72A07}"/>
                </a:ext>
              </a:extLst>
            </p:cNvPr>
            <p:cNvGrpSpPr/>
            <p:nvPr/>
          </p:nvGrpSpPr>
          <p:grpSpPr>
            <a:xfrm>
              <a:off x="7052036" y="1352949"/>
              <a:ext cx="2742983" cy="5371737"/>
              <a:chOff x="7052036" y="1352949"/>
              <a:chExt cx="2742983" cy="5371737"/>
            </a:xfrm>
          </p:grpSpPr>
          <p:cxnSp>
            <p:nvCxnSpPr>
              <p:cNvPr id="171" name="Connecteur droit avec flèche 170">
                <a:extLst>
                  <a:ext uri="{FF2B5EF4-FFF2-40B4-BE49-F238E27FC236}">
                    <a16:creationId xmlns:a16="http://schemas.microsoft.com/office/drawing/2014/main" id="{04A7E026-D55A-6609-C8D9-FB7472E4AB3A}"/>
                  </a:ext>
                </a:extLst>
              </p:cNvPr>
              <p:cNvCxnSpPr>
                <a:cxnSpLocks/>
              </p:cNvCxnSpPr>
              <p:nvPr/>
            </p:nvCxnSpPr>
            <p:spPr>
              <a:xfrm flipV="1">
                <a:off x="9515137" y="1352949"/>
                <a:ext cx="25441" cy="4397539"/>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pic>
            <p:nvPicPr>
              <p:cNvPr id="127" name="Image 126">
                <a:extLst>
                  <a:ext uri="{FF2B5EF4-FFF2-40B4-BE49-F238E27FC236}">
                    <a16:creationId xmlns:a16="http://schemas.microsoft.com/office/drawing/2014/main" id="{1021495D-B9DD-0AC2-8A47-768A0DD2CB44}"/>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9302703" y="4276081"/>
                <a:ext cx="492316" cy="327516"/>
              </a:xfrm>
              <a:prstGeom prst="rect">
                <a:avLst/>
              </a:prstGeom>
            </p:spPr>
          </p:pic>
          <p:sp>
            <p:nvSpPr>
              <p:cNvPr id="163" name="ZoneTexte 162">
                <a:extLst>
                  <a:ext uri="{FF2B5EF4-FFF2-40B4-BE49-F238E27FC236}">
                    <a16:creationId xmlns:a16="http://schemas.microsoft.com/office/drawing/2014/main" id="{7A89364F-EA87-394C-16EF-092CE0AD97DD}"/>
                  </a:ext>
                </a:extLst>
              </p:cNvPr>
              <p:cNvSpPr txBox="1"/>
              <p:nvPr/>
            </p:nvSpPr>
            <p:spPr>
              <a:xfrm>
                <a:off x="7080178" y="6007339"/>
                <a:ext cx="1119760" cy="492443"/>
              </a:xfrm>
              <a:prstGeom prst="rect">
                <a:avLst/>
              </a:prstGeom>
              <a:noFill/>
            </p:spPr>
            <p:txBody>
              <a:bodyPr wrap="square">
                <a:spAutoFit/>
              </a:bodyPr>
              <a:lstStyle/>
              <a:p>
                <a:pPr>
                  <a:spcBef>
                    <a:spcPts val="200"/>
                  </a:spcBef>
                  <a:spcAft>
                    <a:spcPts val="200"/>
                  </a:spcAft>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1688-1763 : </a:t>
                </a:r>
                <a:r>
                  <a:rPr lang="fr-FR" sz="1300" kern="1400" dirty="0">
                    <a:ln>
                      <a:noFill/>
                    </a:ln>
                    <a:solidFill>
                      <a:srgbClr val="000000"/>
                    </a:solidFill>
                    <a:effectLst/>
                    <a:latin typeface="Calibri" panose="020F0502020204030204" pitchFamily="34" charset="0"/>
                    <a:cs typeface="Calibri" panose="020F0502020204030204" pitchFamily="34" charset="0"/>
                  </a:rPr>
                  <a:t> </a:t>
                </a:r>
                <a:r>
                  <a:rPr lang="fr-FR" sz="1300" b="1" kern="1400" dirty="0">
                    <a:solidFill>
                      <a:srgbClr val="FF0000"/>
                    </a:solidFill>
                    <a:latin typeface="Calibri" panose="020F0502020204030204" pitchFamily="34" charset="0"/>
                    <a:cs typeface="Calibri" panose="020F0502020204030204" pitchFamily="34" charset="0"/>
                  </a:rPr>
                  <a:t>MARIVAUX</a:t>
                </a:r>
                <a:r>
                  <a:rPr lang="fr-FR" sz="1300" kern="1400" dirty="0">
                    <a:solidFill>
                      <a:srgbClr val="000000"/>
                    </a:solidFill>
                    <a:latin typeface="Calibri" panose="020F0502020204030204" pitchFamily="34" charset="0"/>
                    <a:cs typeface="Calibri" panose="020F0502020204030204" pitchFamily="34" charset="0"/>
                  </a:rPr>
                  <a:t>,  </a:t>
                </a:r>
                <a:endParaRPr lang="fr-FR" sz="1300" b="1" kern="1400" dirty="0">
                  <a:solidFill>
                    <a:srgbClr val="000000"/>
                  </a:solidFill>
                  <a:latin typeface="Calibri" panose="020F0502020204030204" pitchFamily="34" charset="0"/>
                  <a:cs typeface="Calibri" panose="020F0502020204030204" pitchFamily="34" charset="0"/>
                </a:endParaRPr>
              </a:p>
            </p:txBody>
          </p:sp>
          <p:sp>
            <p:nvSpPr>
              <p:cNvPr id="164" name="ZoneTexte 163">
                <a:extLst>
                  <a:ext uri="{FF2B5EF4-FFF2-40B4-BE49-F238E27FC236}">
                    <a16:creationId xmlns:a16="http://schemas.microsoft.com/office/drawing/2014/main" id="{E7E98856-46C6-B442-A4C3-7DBF629A0318}"/>
                  </a:ext>
                </a:extLst>
              </p:cNvPr>
              <p:cNvSpPr txBox="1"/>
              <p:nvPr/>
            </p:nvSpPr>
            <p:spPr>
              <a:xfrm>
                <a:off x="7972631" y="6004770"/>
                <a:ext cx="1438069" cy="492443"/>
              </a:xfrm>
              <a:prstGeom prst="rect">
                <a:avLst/>
              </a:prstGeom>
              <a:noFill/>
            </p:spPr>
            <p:txBody>
              <a:bodyPr wrap="square">
                <a:spAutoFit/>
              </a:bodyPr>
              <a:lstStyle/>
              <a:p>
                <a:pPr>
                  <a:spcBef>
                    <a:spcPts val="200"/>
                  </a:spcBef>
                  <a:spcAft>
                    <a:spcPts val="200"/>
                  </a:spcAft>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1732-1799 : </a:t>
                </a:r>
                <a:r>
                  <a:rPr lang="fr-FR" sz="1300" kern="1400" dirty="0">
                    <a:ln>
                      <a:noFill/>
                    </a:ln>
                    <a:solidFill>
                      <a:srgbClr val="000000"/>
                    </a:solidFill>
                    <a:effectLst/>
                    <a:latin typeface="Calibri" panose="020F0502020204030204" pitchFamily="34" charset="0"/>
                    <a:cs typeface="Calibri" panose="020F0502020204030204" pitchFamily="34" charset="0"/>
                  </a:rPr>
                  <a:t> </a:t>
                </a:r>
                <a:r>
                  <a:rPr lang="fr-FR" sz="1300" b="1" kern="1400" dirty="0">
                    <a:solidFill>
                      <a:srgbClr val="FF0000"/>
                    </a:solidFill>
                    <a:latin typeface="Calibri" panose="020F0502020204030204" pitchFamily="34" charset="0"/>
                    <a:cs typeface="Calibri" panose="020F0502020204030204" pitchFamily="34" charset="0"/>
                  </a:rPr>
                  <a:t>BEAUMARCHAIS</a:t>
                </a:r>
                <a:r>
                  <a:rPr lang="fr-FR" sz="1300" kern="1400" dirty="0">
                    <a:solidFill>
                      <a:srgbClr val="000000"/>
                    </a:solidFill>
                    <a:latin typeface="Calibri" panose="020F0502020204030204" pitchFamily="34" charset="0"/>
                    <a:cs typeface="Calibri" panose="020F0502020204030204" pitchFamily="34" charset="0"/>
                  </a:rPr>
                  <a:t>,  </a:t>
                </a:r>
                <a:endParaRPr lang="fr-FR" sz="1300" b="1" kern="1400" dirty="0">
                  <a:solidFill>
                    <a:srgbClr val="000000"/>
                  </a:solidFill>
                  <a:latin typeface="Calibri" panose="020F0502020204030204" pitchFamily="34" charset="0"/>
                  <a:cs typeface="Calibri" panose="020F0502020204030204" pitchFamily="34" charset="0"/>
                </a:endParaRPr>
              </a:p>
            </p:txBody>
          </p:sp>
          <p:pic>
            <p:nvPicPr>
              <p:cNvPr id="165" name="Image 164">
                <a:extLst>
                  <a:ext uri="{FF2B5EF4-FFF2-40B4-BE49-F238E27FC236}">
                    <a16:creationId xmlns:a16="http://schemas.microsoft.com/office/drawing/2014/main" id="{6A64F3D2-7F71-0014-45E6-0D033FD1E31E}"/>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7139756" y="5102196"/>
                <a:ext cx="923981" cy="923981"/>
              </a:xfrm>
              <a:prstGeom prst="rect">
                <a:avLst/>
              </a:prstGeom>
            </p:spPr>
          </p:pic>
          <p:pic>
            <p:nvPicPr>
              <p:cNvPr id="166" name="Image 165">
                <a:extLst>
                  <a:ext uri="{FF2B5EF4-FFF2-40B4-BE49-F238E27FC236}">
                    <a16:creationId xmlns:a16="http://schemas.microsoft.com/office/drawing/2014/main" id="{7542944E-7AEB-3912-48CD-3A0A9CA628EE}"/>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8067882" y="5104418"/>
                <a:ext cx="923981" cy="923981"/>
              </a:xfrm>
              <a:prstGeom prst="rect">
                <a:avLst/>
              </a:prstGeom>
            </p:spPr>
          </p:pic>
          <p:sp>
            <p:nvSpPr>
              <p:cNvPr id="167" name="ZoneTexte 166">
                <a:extLst>
                  <a:ext uri="{FF2B5EF4-FFF2-40B4-BE49-F238E27FC236}">
                    <a16:creationId xmlns:a16="http://schemas.microsoft.com/office/drawing/2014/main" id="{AFE5FEFC-AB3B-B037-5805-A275BCF4B23C}"/>
                  </a:ext>
                </a:extLst>
              </p:cNvPr>
              <p:cNvSpPr txBox="1"/>
              <p:nvPr/>
            </p:nvSpPr>
            <p:spPr>
              <a:xfrm>
                <a:off x="7052036" y="4715838"/>
                <a:ext cx="2250667" cy="338554"/>
              </a:xfrm>
              <a:prstGeom prst="rect">
                <a:avLst/>
              </a:prstGeom>
              <a:noFill/>
            </p:spPr>
            <p:txBody>
              <a:bodyPr wrap="square">
                <a:spAutoFit/>
              </a:bodyPr>
              <a:lstStyle/>
              <a:p>
                <a:pPr algn="ctr"/>
                <a:r>
                  <a:rPr lang="fr-FR" sz="1600" b="1" kern="1400" dirty="0">
                    <a:solidFill>
                      <a:srgbClr val="FF0000"/>
                    </a:solidFill>
                    <a:latin typeface="Calibri" panose="020F0502020204030204" pitchFamily="34" charset="0"/>
                    <a:cs typeface="Calibri" panose="020F0502020204030204" pitchFamily="34" charset="0"/>
                  </a:rPr>
                  <a:t>THÉÂTRE des LUMIÈRES</a:t>
                </a:r>
                <a:endParaRPr lang="fr-FR" sz="1600" dirty="0"/>
              </a:p>
            </p:txBody>
          </p:sp>
          <p:sp>
            <p:nvSpPr>
              <p:cNvPr id="168" name="Rectangle 167">
                <a:extLst>
                  <a:ext uri="{FF2B5EF4-FFF2-40B4-BE49-F238E27FC236}">
                    <a16:creationId xmlns:a16="http://schemas.microsoft.com/office/drawing/2014/main" id="{A1DE2384-A7E5-0B72-8F8A-8D9817D18B7D}"/>
                  </a:ext>
                </a:extLst>
              </p:cNvPr>
              <p:cNvSpPr/>
              <p:nvPr/>
            </p:nvSpPr>
            <p:spPr>
              <a:xfrm>
                <a:off x="7052036" y="4690745"/>
                <a:ext cx="2212083" cy="20339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9" name="Connecteur droit 168">
                <a:extLst>
                  <a:ext uri="{FF2B5EF4-FFF2-40B4-BE49-F238E27FC236}">
                    <a16:creationId xmlns:a16="http://schemas.microsoft.com/office/drawing/2014/main" id="{60B17FCC-3B65-426F-8409-E0D2E288DBBF}"/>
                  </a:ext>
                </a:extLst>
              </p:cNvPr>
              <p:cNvCxnSpPr>
                <a:cxnSpLocks/>
              </p:cNvCxnSpPr>
              <p:nvPr/>
            </p:nvCxnSpPr>
            <p:spPr>
              <a:xfrm>
                <a:off x="9302703" y="5742375"/>
                <a:ext cx="223488" cy="8113"/>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sp>
            <p:nvSpPr>
              <p:cNvPr id="173" name="ZoneTexte 172">
                <a:extLst>
                  <a:ext uri="{FF2B5EF4-FFF2-40B4-BE49-F238E27FC236}">
                    <a16:creationId xmlns:a16="http://schemas.microsoft.com/office/drawing/2014/main" id="{C08BA753-1322-C694-7ED7-6F9FA606E44E}"/>
                  </a:ext>
                </a:extLst>
              </p:cNvPr>
              <p:cNvSpPr txBox="1"/>
              <p:nvPr/>
            </p:nvSpPr>
            <p:spPr>
              <a:xfrm>
                <a:off x="7653247" y="4938359"/>
                <a:ext cx="923981" cy="369332"/>
              </a:xfrm>
              <a:prstGeom prst="rect">
                <a:avLst/>
              </a:prstGeom>
              <a:noFill/>
            </p:spPr>
            <p:txBody>
              <a:bodyPr wrap="square">
                <a:spAutoFit/>
              </a:bodyPr>
              <a:lstStyle/>
              <a:p>
                <a:r>
                  <a:rPr lang="fr-FR" b="1" kern="1400" dirty="0">
                    <a:latin typeface="Calibri" panose="020F0502020204030204" pitchFamily="34" charset="0"/>
                    <a:cs typeface="Calibri" panose="020F0502020204030204" pitchFamily="34" charset="0"/>
                  </a:rPr>
                  <a:t>XVIII</a:t>
                </a:r>
                <a:r>
                  <a:rPr lang="fr-FR" b="1" kern="1400" baseline="30000" dirty="0">
                    <a:latin typeface="Calibri" panose="020F0502020204030204" pitchFamily="34" charset="0"/>
                    <a:cs typeface="Calibri" panose="020F0502020204030204" pitchFamily="34" charset="0"/>
                  </a:rPr>
                  <a:t>e</a:t>
                </a:r>
                <a:r>
                  <a:rPr lang="fr-FR" b="1" kern="1400" dirty="0">
                    <a:latin typeface="Calibri" panose="020F0502020204030204" pitchFamily="34" charset="0"/>
                    <a:cs typeface="Calibri" panose="020F0502020204030204" pitchFamily="34" charset="0"/>
                  </a:rPr>
                  <a:t> s.</a:t>
                </a:r>
                <a:endParaRPr lang="fr-FR" dirty="0"/>
              </a:p>
            </p:txBody>
          </p:sp>
          <p:pic>
            <p:nvPicPr>
              <p:cNvPr id="200" name="Image 199">
                <a:extLst>
                  <a:ext uri="{FF2B5EF4-FFF2-40B4-BE49-F238E27FC236}">
                    <a16:creationId xmlns:a16="http://schemas.microsoft.com/office/drawing/2014/main" id="{201C5CBC-3D4E-16A2-9A74-0825A6AD7C15}"/>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267970" y="5008523"/>
                <a:ext cx="404290" cy="268956"/>
              </a:xfrm>
              <a:prstGeom prst="rect">
                <a:avLst/>
              </a:prstGeom>
            </p:spPr>
          </p:pic>
          <p:pic>
            <p:nvPicPr>
              <p:cNvPr id="202" name="Image 201">
                <a:extLst>
                  <a:ext uri="{FF2B5EF4-FFF2-40B4-BE49-F238E27FC236}">
                    <a16:creationId xmlns:a16="http://schemas.microsoft.com/office/drawing/2014/main" id="{30824CAB-A59C-33C1-38DD-8C13D65DC700}"/>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500611" y="4997845"/>
                <a:ext cx="404290" cy="268956"/>
              </a:xfrm>
              <a:prstGeom prst="rect">
                <a:avLst/>
              </a:prstGeom>
            </p:spPr>
          </p:pic>
        </p:grpSp>
        <p:sp>
          <p:nvSpPr>
            <p:cNvPr id="24" name="ZoneTexte 23">
              <a:extLst>
                <a:ext uri="{FF2B5EF4-FFF2-40B4-BE49-F238E27FC236}">
                  <a16:creationId xmlns:a16="http://schemas.microsoft.com/office/drawing/2014/main" id="{8B04591F-2A37-88EF-508A-111E25791485}"/>
                </a:ext>
              </a:extLst>
            </p:cNvPr>
            <p:cNvSpPr txBox="1"/>
            <p:nvPr/>
          </p:nvSpPr>
          <p:spPr>
            <a:xfrm>
              <a:off x="7513685" y="6412754"/>
              <a:ext cx="1513694" cy="292388"/>
            </a:xfrm>
            <a:prstGeom prst="rect">
              <a:avLst/>
            </a:prstGeom>
            <a:noFill/>
          </p:spPr>
          <p:txBody>
            <a:bodyPr wrap="square">
              <a:spAutoFit/>
            </a:bodyPr>
            <a:lstStyle/>
            <a:p>
              <a:r>
                <a:rPr lang="fr-FR" sz="1300" b="1" kern="1400" dirty="0">
                  <a:solidFill>
                    <a:srgbClr val="92D050"/>
                  </a:solidFill>
                  <a:latin typeface="Calibri" panose="020F0502020204030204" pitchFamily="34" charset="0"/>
                  <a:cs typeface="Calibri" panose="020F0502020204030204" pitchFamily="34" charset="0"/>
                </a:rPr>
                <a:t>drame bourgeois</a:t>
              </a:r>
              <a:endParaRPr lang="fr-FR" sz="1300" dirty="0"/>
            </a:p>
          </p:txBody>
        </p:sp>
      </p:grpSp>
      <p:pic>
        <p:nvPicPr>
          <p:cNvPr id="12" name="Image 11">
            <a:hlinkClick r:id="rId29" action="ppaction://hlinksldjump"/>
            <a:extLst>
              <a:ext uri="{FF2B5EF4-FFF2-40B4-BE49-F238E27FC236}">
                <a16:creationId xmlns:a16="http://schemas.microsoft.com/office/drawing/2014/main" id="{F1DBAB5E-7A4D-EC6D-5EA0-CA3205B23AE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10800000">
            <a:off x="10523261" y="496934"/>
            <a:ext cx="262469" cy="369331"/>
          </a:xfrm>
          <a:prstGeom prst="rect">
            <a:avLst/>
          </a:prstGeom>
        </p:spPr>
      </p:pic>
    </p:spTree>
    <p:extLst>
      <p:ext uri="{BB962C8B-B14F-4D97-AF65-F5344CB8AC3E}">
        <p14:creationId xmlns:p14="http://schemas.microsoft.com/office/powerpoint/2010/main" val="253970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46"/>
                                        </p:tgtEl>
                                        <p:attrNameLst>
                                          <p:attrName>style.visibility</p:attrName>
                                        </p:attrNameLst>
                                      </p:cBhvr>
                                      <p:to>
                                        <p:strVal val="visible"/>
                                      </p:to>
                                    </p:set>
                                    <p:animEffect transition="in" filter="fade">
                                      <p:cBhvr>
                                        <p:cTn id="11" dur="1000"/>
                                        <p:tgtEl>
                                          <p:spTgt spid="246"/>
                                        </p:tgtEl>
                                      </p:cBhvr>
                                    </p:animEffect>
                                    <p:anim calcmode="lin" valueType="num">
                                      <p:cBhvr>
                                        <p:cTn id="12" dur="1000" fill="hold"/>
                                        <p:tgtEl>
                                          <p:spTgt spid="246"/>
                                        </p:tgtEl>
                                        <p:attrNameLst>
                                          <p:attrName>ppt_x</p:attrName>
                                        </p:attrNameLst>
                                      </p:cBhvr>
                                      <p:tavLst>
                                        <p:tav tm="0">
                                          <p:val>
                                            <p:strVal val="#ppt_x"/>
                                          </p:val>
                                        </p:tav>
                                        <p:tav tm="100000">
                                          <p:val>
                                            <p:strVal val="#ppt_x"/>
                                          </p:val>
                                        </p:tav>
                                      </p:tavLst>
                                    </p:anim>
                                    <p:anim calcmode="lin" valueType="num">
                                      <p:cBhvr>
                                        <p:cTn id="13" dur="1000" fill="hold"/>
                                        <p:tgtEl>
                                          <p:spTgt spid="24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7"/>
                                        </p:tgtEl>
                                        <p:attrNameLst>
                                          <p:attrName>style.visibility</p:attrName>
                                        </p:attrNameLst>
                                      </p:cBhvr>
                                      <p:to>
                                        <p:strVal val="visible"/>
                                      </p:to>
                                    </p:set>
                                    <p:animEffect transition="in" filter="fade">
                                      <p:cBhvr>
                                        <p:cTn id="24" dur="1000"/>
                                        <p:tgtEl>
                                          <p:spTgt spid="247"/>
                                        </p:tgtEl>
                                      </p:cBhvr>
                                    </p:animEffect>
                                    <p:anim calcmode="lin" valueType="num">
                                      <p:cBhvr>
                                        <p:cTn id="25" dur="1000" fill="hold"/>
                                        <p:tgtEl>
                                          <p:spTgt spid="247"/>
                                        </p:tgtEl>
                                        <p:attrNameLst>
                                          <p:attrName>ppt_x</p:attrName>
                                        </p:attrNameLst>
                                      </p:cBhvr>
                                      <p:tavLst>
                                        <p:tav tm="0">
                                          <p:val>
                                            <p:strVal val="#ppt_x"/>
                                          </p:val>
                                        </p:tav>
                                        <p:tav tm="100000">
                                          <p:val>
                                            <p:strVal val="#ppt_x"/>
                                          </p:val>
                                        </p:tav>
                                      </p:tavLst>
                                    </p:anim>
                                    <p:anim calcmode="lin" valueType="num">
                                      <p:cBhvr>
                                        <p:cTn id="26" dur="1000" fill="hold"/>
                                        <p:tgtEl>
                                          <p:spTgt spid="24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48"/>
                                        </p:tgtEl>
                                        <p:attrNameLst>
                                          <p:attrName>style.visibility</p:attrName>
                                        </p:attrNameLst>
                                      </p:cBhvr>
                                      <p:to>
                                        <p:strVal val="visible"/>
                                      </p:to>
                                    </p:set>
                                    <p:animEffect transition="in" filter="fade">
                                      <p:cBhvr>
                                        <p:cTn id="37" dur="1000"/>
                                        <p:tgtEl>
                                          <p:spTgt spid="248"/>
                                        </p:tgtEl>
                                      </p:cBhvr>
                                    </p:animEffect>
                                    <p:anim calcmode="lin" valueType="num">
                                      <p:cBhvr>
                                        <p:cTn id="38" dur="1000" fill="hold"/>
                                        <p:tgtEl>
                                          <p:spTgt spid="248"/>
                                        </p:tgtEl>
                                        <p:attrNameLst>
                                          <p:attrName>ppt_x</p:attrName>
                                        </p:attrNameLst>
                                      </p:cBhvr>
                                      <p:tavLst>
                                        <p:tav tm="0">
                                          <p:val>
                                            <p:strVal val="#ppt_x"/>
                                          </p:val>
                                        </p:tav>
                                        <p:tav tm="100000">
                                          <p:val>
                                            <p:strVal val="#ppt_x"/>
                                          </p:val>
                                        </p:tav>
                                      </p:tavLst>
                                    </p:anim>
                                    <p:anim calcmode="lin" valueType="num">
                                      <p:cBhvr>
                                        <p:cTn id="39" dur="1000" fill="hold"/>
                                        <p:tgtEl>
                                          <p:spTgt spid="24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69"/>
                                        </p:tgtEl>
                                        <p:attrNameLst>
                                          <p:attrName>style.visibility</p:attrName>
                                        </p:attrNameLst>
                                      </p:cBhvr>
                                      <p:to>
                                        <p:strVal val="visible"/>
                                      </p:to>
                                    </p:set>
                                    <p:anim calcmode="lin" valueType="num">
                                      <p:cBhvr additive="base">
                                        <p:cTn id="44" dur="500" fill="hold"/>
                                        <p:tgtEl>
                                          <p:spTgt spid="69"/>
                                        </p:tgtEl>
                                        <p:attrNameLst>
                                          <p:attrName>ppt_x</p:attrName>
                                        </p:attrNameLst>
                                      </p:cBhvr>
                                      <p:tavLst>
                                        <p:tav tm="0">
                                          <p:val>
                                            <p:strVal val="#ppt_x"/>
                                          </p:val>
                                        </p:tav>
                                        <p:tav tm="100000">
                                          <p:val>
                                            <p:strVal val="#ppt_x"/>
                                          </p:val>
                                        </p:tav>
                                      </p:tavLst>
                                    </p:anim>
                                    <p:anim calcmode="lin" valueType="num">
                                      <p:cBhvr additive="base">
                                        <p:cTn id="45"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49"/>
                                        </p:tgtEl>
                                        <p:attrNameLst>
                                          <p:attrName>style.visibility</p:attrName>
                                        </p:attrNameLst>
                                      </p:cBhvr>
                                      <p:to>
                                        <p:strVal val="visible"/>
                                      </p:to>
                                    </p:set>
                                    <p:animEffect transition="in" filter="fade">
                                      <p:cBhvr>
                                        <p:cTn id="50" dur="1000"/>
                                        <p:tgtEl>
                                          <p:spTgt spid="249"/>
                                        </p:tgtEl>
                                      </p:cBhvr>
                                    </p:animEffect>
                                    <p:anim calcmode="lin" valueType="num">
                                      <p:cBhvr>
                                        <p:cTn id="51" dur="1000" fill="hold"/>
                                        <p:tgtEl>
                                          <p:spTgt spid="249"/>
                                        </p:tgtEl>
                                        <p:attrNameLst>
                                          <p:attrName>ppt_x</p:attrName>
                                        </p:attrNameLst>
                                      </p:cBhvr>
                                      <p:tavLst>
                                        <p:tav tm="0">
                                          <p:val>
                                            <p:strVal val="#ppt_x"/>
                                          </p:val>
                                        </p:tav>
                                        <p:tav tm="100000">
                                          <p:val>
                                            <p:strVal val="#ppt_x"/>
                                          </p:val>
                                        </p:tav>
                                      </p:tavLst>
                                    </p:anim>
                                    <p:anim calcmode="lin" valueType="num">
                                      <p:cBhvr>
                                        <p:cTn id="52" dur="1000" fill="hold"/>
                                        <p:tgtEl>
                                          <p:spTgt spid="24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anim calcmode="lin" valueType="num">
                                      <p:cBhvr additive="base">
                                        <p:cTn id="57" dur="500" fill="hold"/>
                                        <p:tgtEl>
                                          <p:spTgt spid="68"/>
                                        </p:tgtEl>
                                        <p:attrNameLst>
                                          <p:attrName>ppt_x</p:attrName>
                                        </p:attrNameLst>
                                      </p:cBhvr>
                                      <p:tavLst>
                                        <p:tav tm="0">
                                          <p:val>
                                            <p:strVal val="#ppt_x"/>
                                          </p:val>
                                        </p:tav>
                                        <p:tav tm="100000">
                                          <p:val>
                                            <p:strVal val="#ppt_x"/>
                                          </p:val>
                                        </p:tav>
                                      </p:tavLst>
                                    </p:anim>
                                    <p:anim calcmode="lin" valueType="num">
                                      <p:cBhvr additive="base">
                                        <p:cTn id="5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50"/>
                                        </p:tgtEl>
                                        <p:attrNameLst>
                                          <p:attrName>style.visibility</p:attrName>
                                        </p:attrNameLst>
                                      </p:cBhvr>
                                      <p:to>
                                        <p:strVal val="visible"/>
                                      </p:to>
                                    </p:set>
                                    <p:animEffect transition="in" filter="fade">
                                      <p:cBhvr>
                                        <p:cTn id="63" dur="1000"/>
                                        <p:tgtEl>
                                          <p:spTgt spid="250"/>
                                        </p:tgtEl>
                                      </p:cBhvr>
                                    </p:animEffect>
                                    <p:anim calcmode="lin" valueType="num">
                                      <p:cBhvr>
                                        <p:cTn id="64" dur="1000" fill="hold"/>
                                        <p:tgtEl>
                                          <p:spTgt spid="250"/>
                                        </p:tgtEl>
                                        <p:attrNameLst>
                                          <p:attrName>ppt_x</p:attrName>
                                        </p:attrNameLst>
                                      </p:cBhvr>
                                      <p:tavLst>
                                        <p:tav tm="0">
                                          <p:val>
                                            <p:strVal val="#ppt_x"/>
                                          </p:val>
                                        </p:tav>
                                        <p:tav tm="100000">
                                          <p:val>
                                            <p:strVal val="#ppt_x"/>
                                          </p:val>
                                        </p:tav>
                                      </p:tavLst>
                                    </p:anim>
                                    <p:anim calcmode="lin" valueType="num">
                                      <p:cBhvr>
                                        <p:cTn id="65" dur="1000" fill="hold"/>
                                        <p:tgtEl>
                                          <p:spTgt spid="25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93"/>
                                        </p:tgtEl>
                                        <p:attrNameLst>
                                          <p:attrName>style.visibility</p:attrName>
                                        </p:attrNameLst>
                                      </p:cBhvr>
                                      <p:to>
                                        <p:strVal val="visible"/>
                                      </p:to>
                                    </p:set>
                                    <p:anim calcmode="lin" valueType="num">
                                      <p:cBhvr additive="base">
                                        <p:cTn id="70" dur="500" fill="hold"/>
                                        <p:tgtEl>
                                          <p:spTgt spid="93"/>
                                        </p:tgtEl>
                                        <p:attrNameLst>
                                          <p:attrName>ppt_x</p:attrName>
                                        </p:attrNameLst>
                                      </p:cBhvr>
                                      <p:tavLst>
                                        <p:tav tm="0">
                                          <p:val>
                                            <p:strVal val="#ppt_x"/>
                                          </p:val>
                                        </p:tav>
                                        <p:tav tm="100000">
                                          <p:val>
                                            <p:strVal val="#ppt_x"/>
                                          </p:val>
                                        </p:tav>
                                      </p:tavLst>
                                    </p:anim>
                                    <p:anim calcmode="lin" valueType="num">
                                      <p:cBhvr additive="base">
                                        <p:cTn id="71"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251"/>
                                        </p:tgtEl>
                                        <p:attrNameLst>
                                          <p:attrName>style.visibility</p:attrName>
                                        </p:attrNameLst>
                                      </p:cBhvr>
                                      <p:to>
                                        <p:strVal val="visible"/>
                                      </p:to>
                                    </p:set>
                                    <p:animEffect transition="in" filter="fade">
                                      <p:cBhvr>
                                        <p:cTn id="76" dur="1000"/>
                                        <p:tgtEl>
                                          <p:spTgt spid="251"/>
                                        </p:tgtEl>
                                      </p:cBhvr>
                                    </p:animEffect>
                                    <p:anim calcmode="lin" valueType="num">
                                      <p:cBhvr>
                                        <p:cTn id="77" dur="1000" fill="hold"/>
                                        <p:tgtEl>
                                          <p:spTgt spid="251"/>
                                        </p:tgtEl>
                                        <p:attrNameLst>
                                          <p:attrName>ppt_x</p:attrName>
                                        </p:attrNameLst>
                                      </p:cBhvr>
                                      <p:tavLst>
                                        <p:tav tm="0">
                                          <p:val>
                                            <p:strVal val="#ppt_x"/>
                                          </p:val>
                                        </p:tav>
                                        <p:tav tm="100000">
                                          <p:val>
                                            <p:strVal val="#ppt_x"/>
                                          </p:val>
                                        </p:tav>
                                      </p:tavLst>
                                    </p:anim>
                                    <p:anim calcmode="lin" valueType="num">
                                      <p:cBhvr>
                                        <p:cTn id="78" dur="1000" fill="hold"/>
                                        <p:tgtEl>
                                          <p:spTgt spid="251"/>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92"/>
                                        </p:tgtEl>
                                        <p:attrNameLst>
                                          <p:attrName>style.visibility</p:attrName>
                                        </p:attrNameLst>
                                      </p:cBhvr>
                                      <p:to>
                                        <p:strVal val="visible"/>
                                      </p:to>
                                    </p:set>
                                    <p:anim calcmode="lin" valueType="num">
                                      <p:cBhvr additive="base">
                                        <p:cTn id="83" dur="500" fill="hold"/>
                                        <p:tgtEl>
                                          <p:spTgt spid="92"/>
                                        </p:tgtEl>
                                        <p:attrNameLst>
                                          <p:attrName>ppt_x</p:attrName>
                                        </p:attrNameLst>
                                      </p:cBhvr>
                                      <p:tavLst>
                                        <p:tav tm="0">
                                          <p:val>
                                            <p:strVal val="#ppt_x"/>
                                          </p:val>
                                        </p:tav>
                                        <p:tav tm="100000">
                                          <p:val>
                                            <p:strVal val="#ppt_x"/>
                                          </p:val>
                                        </p:tav>
                                      </p:tavLst>
                                    </p:anim>
                                    <p:anim calcmode="lin" valueType="num">
                                      <p:cBhvr additive="base">
                                        <p:cTn id="84"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252"/>
                                        </p:tgtEl>
                                        <p:attrNameLst>
                                          <p:attrName>style.visibility</p:attrName>
                                        </p:attrNameLst>
                                      </p:cBhvr>
                                      <p:to>
                                        <p:strVal val="visible"/>
                                      </p:to>
                                    </p:set>
                                    <p:animEffect transition="in" filter="fade">
                                      <p:cBhvr>
                                        <p:cTn id="89" dur="1000"/>
                                        <p:tgtEl>
                                          <p:spTgt spid="252"/>
                                        </p:tgtEl>
                                      </p:cBhvr>
                                    </p:animEffect>
                                    <p:anim calcmode="lin" valueType="num">
                                      <p:cBhvr>
                                        <p:cTn id="90" dur="1000" fill="hold"/>
                                        <p:tgtEl>
                                          <p:spTgt spid="252"/>
                                        </p:tgtEl>
                                        <p:attrNameLst>
                                          <p:attrName>ppt_x</p:attrName>
                                        </p:attrNameLst>
                                      </p:cBhvr>
                                      <p:tavLst>
                                        <p:tav tm="0">
                                          <p:val>
                                            <p:strVal val="#ppt_x"/>
                                          </p:val>
                                        </p:tav>
                                        <p:tav tm="100000">
                                          <p:val>
                                            <p:strVal val="#ppt_x"/>
                                          </p:val>
                                        </p:tav>
                                      </p:tavLst>
                                    </p:anim>
                                    <p:anim calcmode="lin" valueType="num">
                                      <p:cBhvr>
                                        <p:cTn id="91" dur="1000" fill="hold"/>
                                        <p:tgtEl>
                                          <p:spTgt spid="252"/>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102"/>
                                        </p:tgtEl>
                                        <p:attrNameLst>
                                          <p:attrName>style.visibility</p:attrName>
                                        </p:attrNameLst>
                                      </p:cBhvr>
                                      <p:to>
                                        <p:strVal val="visible"/>
                                      </p:to>
                                    </p:set>
                                    <p:anim calcmode="lin" valueType="num">
                                      <p:cBhvr additive="base">
                                        <p:cTn id="96" dur="500" fill="hold"/>
                                        <p:tgtEl>
                                          <p:spTgt spid="102"/>
                                        </p:tgtEl>
                                        <p:attrNameLst>
                                          <p:attrName>ppt_x</p:attrName>
                                        </p:attrNameLst>
                                      </p:cBhvr>
                                      <p:tavLst>
                                        <p:tav tm="0">
                                          <p:val>
                                            <p:strVal val="#ppt_x"/>
                                          </p:val>
                                        </p:tav>
                                        <p:tav tm="100000">
                                          <p:val>
                                            <p:strVal val="#ppt_x"/>
                                          </p:val>
                                        </p:tav>
                                      </p:tavLst>
                                    </p:anim>
                                    <p:anim calcmode="lin" valueType="num">
                                      <p:cBhvr additive="base">
                                        <p:cTn id="9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253"/>
                                        </p:tgtEl>
                                        <p:attrNameLst>
                                          <p:attrName>style.visibility</p:attrName>
                                        </p:attrNameLst>
                                      </p:cBhvr>
                                      <p:to>
                                        <p:strVal val="visible"/>
                                      </p:to>
                                    </p:set>
                                    <p:animEffect transition="in" filter="fade">
                                      <p:cBhvr>
                                        <p:cTn id="102" dur="1000"/>
                                        <p:tgtEl>
                                          <p:spTgt spid="253"/>
                                        </p:tgtEl>
                                      </p:cBhvr>
                                    </p:animEffect>
                                    <p:anim calcmode="lin" valueType="num">
                                      <p:cBhvr>
                                        <p:cTn id="103" dur="1000" fill="hold"/>
                                        <p:tgtEl>
                                          <p:spTgt spid="253"/>
                                        </p:tgtEl>
                                        <p:attrNameLst>
                                          <p:attrName>ppt_x</p:attrName>
                                        </p:attrNameLst>
                                      </p:cBhvr>
                                      <p:tavLst>
                                        <p:tav tm="0">
                                          <p:val>
                                            <p:strVal val="#ppt_x"/>
                                          </p:val>
                                        </p:tav>
                                        <p:tav tm="100000">
                                          <p:val>
                                            <p:strVal val="#ppt_x"/>
                                          </p:val>
                                        </p:tav>
                                      </p:tavLst>
                                    </p:anim>
                                    <p:anim calcmode="lin" valueType="num">
                                      <p:cBhvr>
                                        <p:cTn id="104" dur="1000" fill="hold"/>
                                        <p:tgtEl>
                                          <p:spTgt spid="253"/>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85"/>
                                        </p:tgtEl>
                                        <p:attrNameLst>
                                          <p:attrName>style.visibility</p:attrName>
                                        </p:attrNameLst>
                                      </p:cBhvr>
                                      <p:to>
                                        <p:strVal val="visible"/>
                                      </p:to>
                                    </p:set>
                                    <p:anim calcmode="lin" valueType="num">
                                      <p:cBhvr additive="base">
                                        <p:cTn id="109" dur="500" fill="hold"/>
                                        <p:tgtEl>
                                          <p:spTgt spid="85"/>
                                        </p:tgtEl>
                                        <p:attrNameLst>
                                          <p:attrName>ppt_x</p:attrName>
                                        </p:attrNameLst>
                                      </p:cBhvr>
                                      <p:tavLst>
                                        <p:tav tm="0">
                                          <p:val>
                                            <p:strVal val="#ppt_x"/>
                                          </p:val>
                                        </p:tav>
                                        <p:tav tm="100000">
                                          <p:val>
                                            <p:strVal val="#ppt_x"/>
                                          </p:val>
                                        </p:tav>
                                      </p:tavLst>
                                    </p:anim>
                                    <p:anim calcmode="lin" valueType="num">
                                      <p:cBhvr additive="base">
                                        <p:cTn id="110" dur="500" fill="hold"/>
                                        <p:tgtEl>
                                          <p:spTgt spid="85"/>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96"/>
                                        </p:tgtEl>
                                        <p:attrNameLst>
                                          <p:attrName>style.visibility</p:attrName>
                                        </p:attrNameLst>
                                      </p:cBhvr>
                                      <p:to>
                                        <p:strVal val="visible"/>
                                      </p:to>
                                    </p:set>
                                    <p:anim calcmode="lin" valueType="num">
                                      <p:cBhvr additive="base">
                                        <p:cTn id="113" dur="500" fill="hold"/>
                                        <p:tgtEl>
                                          <p:spTgt spid="96"/>
                                        </p:tgtEl>
                                        <p:attrNameLst>
                                          <p:attrName>ppt_x</p:attrName>
                                        </p:attrNameLst>
                                      </p:cBhvr>
                                      <p:tavLst>
                                        <p:tav tm="0">
                                          <p:val>
                                            <p:strVal val="#ppt_x"/>
                                          </p:val>
                                        </p:tav>
                                        <p:tav tm="100000">
                                          <p:val>
                                            <p:strVal val="#ppt_x"/>
                                          </p:val>
                                        </p:tav>
                                      </p:tavLst>
                                    </p:anim>
                                    <p:anim calcmode="lin" valueType="num">
                                      <p:cBhvr additive="base">
                                        <p:cTn id="114"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254"/>
                                        </p:tgtEl>
                                        <p:attrNameLst>
                                          <p:attrName>style.visibility</p:attrName>
                                        </p:attrNameLst>
                                      </p:cBhvr>
                                      <p:to>
                                        <p:strVal val="visible"/>
                                      </p:to>
                                    </p:set>
                                    <p:animEffect transition="in" filter="fade">
                                      <p:cBhvr>
                                        <p:cTn id="119" dur="1000"/>
                                        <p:tgtEl>
                                          <p:spTgt spid="254"/>
                                        </p:tgtEl>
                                      </p:cBhvr>
                                    </p:animEffect>
                                    <p:anim calcmode="lin" valueType="num">
                                      <p:cBhvr>
                                        <p:cTn id="120" dur="1000" fill="hold"/>
                                        <p:tgtEl>
                                          <p:spTgt spid="254"/>
                                        </p:tgtEl>
                                        <p:attrNameLst>
                                          <p:attrName>ppt_x</p:attrName>
                                        </p:attrNameLst>
                                      </p:cBhvr>
                                      <p:tavLst>
                                        <p:tav tm="0">
                                          <p:val>
                                            <p:strVal val="#ppt_x"/>
                                          </p:val>
                                        </p:tav>
                                        <p:tav tm="100000">
                                          <p:val>
                                            <p:strVal val="#ppt_x"/>
                                          </p:val>
                                        </p:tav>
                                      </p:tavLst>
                                    </p:anim>
                                    <p:anim calcmode="lin" valueType="num">
                                      <p:cBhvr>
                                        <p:cTn id="121" dur="1000" fill="hold"/>
                                        <p:tgtEl>
                                          <p:spTgt spid="254"/>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22"/>
                                        </p:tgtEl>
                                        <p:attrNameLst>
                                          <p:attrName>style.visibility</p:attrName>
                                        </p:attrNameLst>
                                      </p:cBhvr>
                                      <p:to>
                                        <p:strVal val="visible"/>
                                      </p:to>
                                    </p:set>
                                    <p:animEffect transition="in" filter="fade">
                                      <p:cBhvr>
                                        <p:cTn id="126" dur="1000"/>
                                        <p:tgtEl>
                                          <p:spTgt spid="22"/>
                                        </p:tgtEl>
                                      </p:cBhvr>
                                    </p:animEffect>
                                    <p:anim calcmode="lin" valueType="num">
                                      <p:cBhvr>
                                        <p:cTn id="127" dur="1000" fill="hold"/>
                                        <p:tgtEl>
                                          <p:spTgt spid="22"/>
                                        </p:tgtEl>
                                        <p:attrNameLst>
                                          <p:attrName>ppt_x</p:attrName>
                                        </p:attrNameLst>
                                      </p:cBhvr>
                                      <p:tavLst>
                                        <p:tav tm="0">
                                          <p:val>
                                            <p:strVal val="#ppt_x"/>
                                          </p:val>
                                        </p:tav>
                                        <p:tav tm="100000">
                                          <p:val>
                                            <p:strVal val="#ppt_x"/>
                                          </p:val>
                                        </p:tav>
                                      </p:tavLst>
                                    </p:anim>
                                    <p:anim calcmode="lin" valueType="num">
                                      <p:cBhvr>
                                        <p:cTn id="1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256"/>
                                        </p:tgtEl>
                                        <p:attrNameLst>
                                          <p:attrName>style.visibility</p:attrName>
                                        </p:attrNameLst>
                                      </p:cBhvr>
                                      <p:to>
                                        <p:strVal val="visible"/>
                                      </p:to>
                                    </p:set>
                                    <p:animEffect transition="in" filter="fade">
                                      <p:cBhvr>
                                        <p:cTn id="133" dur="1000"/>
                                        <p:tgtEl>
                                          <p:spTgt spid="256"/>
                                        </p:tgtEl>
                                      </p:cBhvr>
                                    </p:animEffect>
                                    <p:anim calcmode="lin" valueType="num">
                                      <p:cBhvr>
                                        <p:cTn id="134" dur="1000" fill="hold"/>
                                        <p:tgtEl>
                                          <p:spTgt spid="256"/>
                                        </p:tgtEl>
                                        <p:attrNameLst>
                                          <p:attrName>ppt_x</p:attrName>
                                        </p:attrNameLst>
                                      </p:cBhvr>
                                      <p:tavLst>
                                        <p:tav tm="0">
                                          <p:val>
                                            <p:strVal val="#ppt_x"/>
                                          </p:val>
                                        </p:tav>
                                        <p:tav tm="100000">
                                          <p:val>
                                            <p:strVal val="#ppt_x"/>
                                          </p:val>
                                        </p:tav>
                                      </p:tavLst>
                                    </p:anim>
                                    <p:anim calcmode="lin" valueType="num">
                                      <p:cBhvr>
                                        <p:cTn id="135" dur="1000" fill="hold"/>
                                        <p:tgtEl>
                                          <p:spTgt spid="256"/>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180"/>
                                        </p:tgtEl>
                                        <p:attrNameLst>
                                          <p:attrName>style.visibility</p:attrName>
                                        </p:attrNameLst>
                                      </p:cBhvr>
                                      <p:to>
                                        <p:strVal val="visible"/>
                                      </p:to>
                                    </p:set>
                                    <p:anim calcmode="lin" valueType="num">
                                      <p:cBhvr additive="base">
                                        <p:cTn id="140" dur="500" fill="hold"/>
                                        <p:tgtEl>
                                          <p:spTgt spid="180"/>
                                        </p:tgtEl>
                                        <p:attrNameLst>
                                          <p:attrName>ppt_x</p:attrName>
                                        </p:attrNameLst>
                                      </p:cBhvr>
                                      <p:tavLst>
                                        <p:tav tm="0">
                                          <p:val>
                                            <p:strVal val="#ppt_x"/>
                                          </p:val>
                                        </p:tav>
                                        <p:tav tm="100000">
                                          <p:val>
                                            <p:strVal val="#ppt_x"/>
                                          </p:val>
                                        </p:tav>
                                      </p:tavLst>
                                    </p:anim>
                                    <p:anim calcmode="lin" valueType="num">
                                      <p:cBhvr additive="base">
                                        <p:cTn id="141" dur="500" fill="hold"/>
                                        <p:tgtEl>
                                          <p:spTgt spid="180"/>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257"/>
                                        </p:tgtEl>
                                        <p:attrNameLst>
                                          <p:attrName>style.visibility</p:attrName>
                                        </p:attrNameLst>
                                      </p:cBhvr>
                                      <p:to>
                                        <p:strVal val="visible"/>
                                      </p:to>
                                    </p:set>
                                    <p:animEffect transition="in" filter="fade">
                                      <p:cBhvr>
                                        <p:cTn id="146" dur="1000"/>
                                        <p:tgtEl>
                                          <p:spTgt spid="257"/>
                                        </p:tgtEl>
                                      </p:cBhvr>
                                    </p:animEffect>
                                    <p:anim calcmode="lin" valueType="num">
                                      <p:cBhvr>
                                        <p:cTn id="147" dur="1000" fill="hold"/>
                                        <p:tgtEl>
                                          <p:spTgt spid="257"/>
                                        </p:tgtEl>
                                        <p:attrNameLst>
                                          <p:attrName>ppt_x</p:attrName>
                                        </p:attrNameLst>
                                      </p:cBhvr>
                                      <p:tavLst>
                                        <p:tav tm="0">
                                          <p:val>
                                            <p:strVal val="#ppt_x"/>
                                          </p:val>
                                        </p:tav>
                                        <p:tav tm="100000">
                                          <p:val>
                                            <p:strVal val="#ppt_x"/>
                                          </p:val>
                                        </p:tav>
                                      </p:tavLst>
                                    </p:anim>
                                    <p:anim calcmode="lin" valueType="num">
                                      <p:cBhvr>
                                        <p:cTn id="148" dur="1000" fill="hold"/>
                                        <p:tgtEl>
                                          <p:spTgt spid="257"/>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221"/>
                                        </p:tgtEl>
                                        <p:attrNameLst>
                                          <p:attrName>style.visibility</p:attrName>
                                        </p:attrNameLst>
                                      </p:cBhvr>
                                      <p:to>
                                        <p:strVal val="visible"/>
                                      </p:to>
                                    </p:set>
                                    <p:anim calcmode="lin" valueType="num">
                                      <p:cBhvr additive="base">
                                        <p:cTn id="153" dur="500" fill="hold"/>
                                        <p:tgtEl>
                                          <p:spTgt spid="221"/>
                                        </p:tgtEl>
                                        <p:attrNameLst>
                                          <p:attrName>ppt_x</p:attrName>
                                        </p:attrNameLst>
                                      </p:cBhvr>
                                      <p:tavLst>
                                        <p:tav tm="0">
                                          <p:val>
                                            <p:strVal val="#ppt_x"/>
                                          </p:val>
                                        </p:tav>
                                        <p:tav tm="100000">
                                          <p:val>
                                            <p:strVal val="#ppt_x"/>
                                          </p:val>
                                        </p:tav>
                                      </p:tavLst>
                                    </p:anim>
                                    <p:anim calcmode="lin" valueType="num">
                                      <p:cBhvr additive="base">
                                        <p:cTn id="154" dur="500" fill="hold"/>
                                        <p:tgtEl>
                                          <p:spTgt spid="221"/>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2" presetClass="entr" presetSubtype="0" fill="hold" nodeType="clickEffect">
                                  <p:stCondLst>
                                    <p:cond delay="0"/>
                                  </p:stCondLst>
                                  <p:childTnLst>
                                    <p:set>
                                      <p:cBhvr>
                                        <p:cTn id="158" dur="1" fill="hold">
                                          <p:stCondLst>
                                            <p:cond delay="0"/>
                                          </p:stCondLst>
                                        </p:cTn>
                                        <p:tgtEl>
                                          <p:spTgt spid="258"/>
                                        </p:tgtEl>
                                        <p:attrNameLst>
                                          <p:attrName>style.visibility</p:attrName>
                                        </p:attrNameLst>
                                      </p:cBhvr>
                                      <p:to>
                                        <p:strVal val="visible"/>
                                      </p:to>
                                    </p:set>
                                    <p:animEffect transition="in" filter="fade">
                                      <p:cBhvr>
                                        <p:cTn id="159" dur="1000"/>
                                        <p:tgtEl>
                                          <p:spTgt spid="258"/>
                                        </p:tgtEl>
                                      </p:cBhvr>
                                    </p:animEffect>
                                    <p:anim calcmode="lin" valueType="num">
                                      <p:cBhvr>
                                        <p:cTn id="160" dur="1000" fill="hold"/>
                                        <p:tgtEl>
                                          <p:spTgt spid="258"/>
                                        </p:tgtEl>
                                        <p:attrNameLst>
                                          <p:attrName>ppt_x</p:attrName>
                                        </p:attrNameLst>
                                      </p:cBhvr>
                                      <p:tavLst>
                                        <p:tav tm="0">
                                          <p:val>
                                            <p:strVal val="#ppt_x"/>
                                          </p:val>
                                        </p:tav>
                                        <p:tav tm="100000">
                                          <p:val>
                                            <p:strVal val="#ppt_x"/>
                                          </p:val>
                                        </p:tav>
                                      </p:tavLst>
                                    </p:anim>
                                    <p:anim calcmode="lin" valueType="num">
                                      <p:cBhvr>
                                        <p:cTn id="161" dur="1000" fill="hold"/>
                                        <p:tgtEl>
                                          <p:spTgt spid="258"/>
                                        </p:tgtEl>
                                        <p:attrNameLst>
                                          <p:attrName>ppt_y</p:attrName>
                                        </p:attrNameLst>
                                      </p:cBhvr>
                                      <p:tavLst>
                                        <p:tav tm="0">
                                          <p:val>
                                            <p:strVal val="#ppt_y+.1"/>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4" fill="hold" grpId="0" nodeType="clickEffect">
                                  <p:stCondLst>
                                    <p:cond delay="0"/>
                                  </p:stCondLst>
                                  <p:childTnLst>
                                    <p:set>
                                      <p:cBhvr>
                                        <p:cTn id="165" dur="1" fill="hold">
                                          <p:stCondLst>
                                            <p:cond delay="0"/>
                                          </p:stCondLst>
                                        </p:cTn>
                                        <p:tgtEl>
                                          <p:spTgt spid="214"/>
                                        </p:tgtEl>
                                        <p:attrNameLst>
                                          <p:attrName>style.visibility</p:attrName>
                                        </p:attrNameLst>
                                      </p:cBhvr>
                                      <p:to>
                                        <p:strVal val="visible"/>
                                      </p:to>
                                    </p:set>
                                    <p:anim calcmode="lin" valueType="num">
                                      <p:cBhvr additive="base">
                                        <p:cTn id="166" dur="500" fill="hold"/>
                                        <p:tgtEl>
                                          <p:spTgt spid="214"/>
                                        </p:tgtEl>
                                        <p:attrNameLst>
                                          <p:attrName>ppt_x</p:attrName>
                                        </p:attrNameLst>
                                      </p:cBhvr>
                                      <p:tavLst>
                                        <p:tav tm="0">
                                          <p:val>
                                            <p:strVal val="#ppt_x"/>
                                          </p:val>
                                        </p:tav>
                                        <p:tav tm="100000">
                                          <p:val>
                                            <p:strVal val="#ppt_x"/>
                                          </p:val>
                                        </p:tav>
                                      </p:tavLst>
                                    </p:anim>
                                    <p:anim calcmode="lin" valueType="num">
                                      <p:cBhvr additive="base">
                                        <p:cTn id="167" dur="500" fill="hold"/>
                                        <p:tgtEl>
                                          <p:spTgt spid="214"/>
                                        </p:tgtEl>
                                        <p:attrNameLst>
                                          <p:attrName>ppt_y</p:attrName>
                                        </p:attrNameLst>
                                      </p:cBhvr>
                                      <p:tavLst>
                                        <p:tav tm="0">
                                          <p:val>
                                            <p:strVal val="1+#ppt_h/2"/>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42" presetClass="entr" presetSubtype="0" fill="hold" nodeType="clickEffect">
                                  <p:stCondLst>
                                    <p:cond delay="0"/>
                                  </p:stCondLst>
                                  <p:childTnLst>
                                    <p:set>
                                      <p:cBhvr>
                                        <p:cTn id="171" dur="1" fill="hold">
                                          <p:stCondLst>
                                            <p:cond delay="0"/>
                                          </p:stCondLst>
                                        </p:cTn>
                                        <p:tgtEl>
                                          <p:spTgt spid="259"/>
                                        </p:tgtEl>
                                        <p:attrNameLst>
                                          <p:attrName>style.visibility</p:attrName>
                                        </p:attrNameLst>
                                      </p:cBhvr>
                                      <p:to>
                                        <p:strVal val="visible"/>
                                      </p:to>
                                    </p:set>
                                    <p:animEffect transition="in" filter="fade">
                                      <p:cBhvr>
                                        <p:cTn id="172" dur="1000"/>
                                        <p:tgtEl>
                                          <p:spTgt spid="259"/>
                                        </p:tgtEl>
                                      </p:cBhvr>
                                    </p:animEffect>
                                    <p:anim calcmode="lin" valueType="num">
                                      <p:cBhvr>
                                        <p:cTn id="173" dur="1000" fill="hold"/>
                                        <p:tgtEl>
                                          <p:spTgt spid="259"/>
                                        </p:tgtEl>
                                        <p:attrNameLst>
                                          <p:attrName>ppt_x</p:attrName>
                                        </p:attrNameLst>
                                      </p:cBhvr>
                                      <p:tavLst>
                                        <p:tav tm="0">
                                          <p:val>
                                            <p:strVal val="#ppt_x"/>
                                          </p:val>
                                        </p:tav>
                                        <p:tav tm="100000">
                                          <p:val>
                                            <p:strVal val="#ppt_x"/>
                                          </p:val>
                                        </p:tav>
                                      </p:tavLst>
                                    </p:anim>
                                    <p:anim calcmode="lin" valueType="num">
                                      <p:cBhvr>
                                        <p:cTn id="174" dur="1000" fill="hold"/>
                                        <p:tgtEl>
                                          <p:spTgt spid="2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8" grpId="0"/>
      <p:bldP spid="69" grpId="0"/>
      <p:bldP spid="85" grpId="0"/>
      <p:bldP spid="92" grpId="0"/>
      <p:bldP spid="93" grpId="0"/>
      <p:bldP spid="96" grpId="0"/>
      <p:bldP spid="102" grpId="0"/>
      <p:bldP spid="180" grpId="0"/>
      <p:bldP spid="214" grpId="0"/>
      <p:bldP spid="221"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0C84D126-8DC9-5CC8-9181-71FA6E70CD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pic>
        <p:nvPicPr>
          <p:cNvPr id="5" name="Image 4">
            <a:extLst>
              <a:ext uri="{FF2B5EF4-FFF2-40B4-BE49-F238E27FC236}">
                <a16:creationId xmlns:a16="http://schemas.microsoft.com/office/drawing/2014/main" id="{EAC0244E-7958-5EAA-602D-7C681363C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929" y="103686"/>
            <a:ext cx="895513" cy="802325"/>
          </a:xfrm>
          <a:prstGeom prst="rect">
            <a:avLst/>
          </a:prstGeom>
        </p:spPr>
      </p:pic>
      <p:pic>
        <p:nvPicPr>
          <p:cNvPr id="6" name="Image 5">
            <a:extLst>
              <a:ext uri="{FF2B5EF4-FFF2-40B4-BE49-F238E27FC236}">
                <a16:creationId xmlns:a16="http://schemas.microsoft.com/office/drawing/2014/main" id="{78DB5736-1933-8743-A20E-FF98E8B65D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8064" y="38684"/>
            <a:ext cx="895513" cy="895513"/>
          </a:xfrm>
          <a:prstGeom prst="rect">
            <a:avLst/>
          </a:prstGeom>
        </p:spPr>
      </p:pic>
      <p:sp>
        <p:nvSpPr>
          <p:cNvPr id="7" name="Rectangle 6">
            <a:extLst>
              <a:ext uri="{FF2B5EF4-FFF2-40B4-BE49-F238E27FC236}">
                <a16:creationId xmlns:a16="http://schemas.microsoft.com/office/drawing/2014/main" id="{1304E7FE-4E26-5765-35E9-4D7891B4F717}"/>
              </a:ext>
            </a:extLst>
          </p:cNvPr>
          <p:cNvSpPr/>
          <p:nvPr/>
        </p:nvSpPr>
        <p:spPr>
          <a:xfrm>
            <a:off x="2284183" y="121614"/>
            <a:ext cx="2464136" cy="646331"/>
          </a:xfrm>
          <a:prstGeom prst="rect">
            <a:avLst/>
          </a:prstGeom>
          <a:noFill/>
        </p:spPr>
        <p:txBody>
          <a:bodyPr wrap="none" lIns="91440" tIns="45720" rIns="91440" bIns="45720">
            <a:spAutoFit/>
          </a:bodyPr>
          <a:lstStyle/>
          <a:p>
            <a:pPr algn="ctr"/>
            <a:r>
              <a:rPr lang="fr-F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 Théâtre</a:t>
            </a:r>
          </a:p>
        </p:txBody>
      </p:sp>
      <p:sp>
        <p:nvSpPr>
          <p:cNvPr id="12" name="ZoneTexte 11">
            <a:extLst>
              <a:ext uri="{FF2B5EF4-FFF2-40B4-BE49-F238E27FC236}">
                <a16:creationId xmlns:a16="http://schemas.microsoft.com/office/drawing/2014/main" id="{7256F2F5-AFBF-A9E0-3851-F4CD1BA044C4}"/>
              </a:ext>
            </a:extLst>
          </p:cNvPr>
          <p:cNvSpPr txBox="1"/>
          <p:nvPr/>
        </p:nvSpPr>
        <p:spPr>
          <a:xfrm>
            <a:off x="3465998" y="2281358"/>
            <a:ext cx="3719847" cy="3693319"/>
          </a:xfrm>
          <a:prstGeom prst="rect">
            <a:avLst/>
          </a:prstGeom>
          <a:noFill/>
        </p:spPr>
        <p:txBody>
          <a:bodyPr wrap="square">
            <a:spAutoFit/>
          </a:bodyPr>
          <a:lstStyle/>
          <a:p>
            <a:pPr algn="l"/>
            <a:r>
              <a:rPr lang="fr-FR" sz="1300" b="1" i="0" u="none" strike="noStrike" baseline="0" dirty="0">
                <a:solidFill>
                  <a:srgbClr val="000000"/>
                </a:solidFill>
                <a:latin typeface="Calibri" panose="020F0502020204030204" pitchFamily="34" charset="0"/>
                <a:cs typeface="Calibri" panose="020F0502020204030204" pitchFamily="34" charset="0"/>
              </a:rPr>
              <a:t>Tartuffe</a:t>
            </a:r>
          </a:p>
          <a:p>
            <a:pPr algn="l"/>
            <a:r>
              <a:rPr lang="fr-FR" sz="1300" b="0" i="0" u="none" strike="noStrike" baseline="0" dirty="0">
                <a:solidFill>
                  <a:srgbClr val="000000"/>
                </a:solidFill>
                <a:latin typeface="Calibri" panose="020F0502020204030204" pitchFamily="34" charset="0"/>
                <a:cs typeface="Calibri" panose="020F0502020204030204" pitchFamily="34" charset="0"/>
              </a:rPr>
              <a:t>Comment ? Couvrez ce sein que je ne saurais voir.</a:t>
            </a:r>
          </a:p>
          <a:p>
            <a:pPr algn="l"/>
            <a:r>
              <a:rPr lang="fr-FR" sz="1300" b="0" i="0" u="none" strike="noStrike" baseline="0" dirty="0">
                <a:solidFill>
                  <a:srgbClr val="000000"/>
                </a:solidFill>
                <a:latin typeface="Calibri" panose="020F0502020204030204" pitchFamily="34" charset="0"/>
                <a:cs typeface="Calibri" panose="020F0502020204030204" pitchFamily="34" charset="0"/>
              </a:rPr>
              <a:t>Par de pareils objets les âmes sont blessées,</a:t>
            </a:r>
          </a:p>
          <a:p>
            <a:pPr algn="l"/>
            <a:r>
              <a:rPr lang="fr-FR" sz="1300" b="0" i="0" u="none" strike="noStrike" baseline="0" dirty="0">
                <a:solidFill>
                  <a:srgbClr val="000000"/>
                </a:solidFill>
                <a:latin typeface="Calibri" panose="020F0502020204030204" pitchFamily="34" charset="0"/>
                <a:cs typeface="Calibri" panose="020F0502020204030204" pitchFamily="34" charset="0"/>
              </a:rPr>
              <a:t>Et cela fait venir de coupables pensées.</a:t>
            </a:r>
          </a:p>
          <a:p>
            <a:pPr algn="l"/>
            <a:r>
              <a:rPr lang="fr-FR" sz="1300" b="1" i="0" u="none" strike="noStrike" baseline="0" dirty="0">
                <a:solidFill>
                  <a:srgbClr val="000000"/>
                </a:solidFill>
                <a:latin typeface="Calibri" panose="020F0502020204030204" pitchFamily="34" charset="0"/>
                <a:cs typeface="Calibri" panose="020F0502020204030204" pitchFamily="34" charset="0"/>
              </a:rPr>
              <a:t>Dorine</a:t>
            </a:r>
          </a:p>
          <a:p>
            <a:pPr algn="l"/>
            <a:r>
              <a:rPr lang="fr-FR" sz="1300" b="0" i="0" u="none" strike="noStrike" baseline="0" dirty="0">
                <a:solidFill>
                  <a:srgbClr val="000000"/>
                </a:solidFill>
                <a:latin typeface="Calibri" panose="020F0502020204030204" pitchFamily="34" charset="0"/>
                <a:cs typeface="Calibri" panose="020F0502020204030204" pitchFamily="34" charset="0"/>
              </a:rPr>
              <a:t>Vous êtes donc bien tendre à la tentation,</a:t>
            </a:r>
          </a:p>
          <a:p>
            <a:pPr algn="l"/>
            <a:r>
              <a:rPr lang="fr-FR" sz="1300" b="0" i="0" u="none" strike="noStrike" baseline="0" dirty="0">
                <a:solidFill>
                  <a:srgbClr val="000000"/>
                </a:solidFill>
                <a:latin typeface="Calibri" panose="020F0502020204030204" pitchFamily="34" charset="0"/>
                <a:cs typeface="Calibri" panose="020F0502020204030204" pitchFamily="34" charset="0"/>
              </a:rPr>
              <a:t>Et la chair sur vos sens fait grande impression !</a:t>
            </a:r>
          </a:p>
          <a:p>
            <a:pPr algn="l"/>
            <a:r>
              <a:rPr lang="fr-FR" sz="1300" b="0" i="0" u="none" strike="noStrike" baseline="0" dirty="0">
                <a:solidFill>
                  <a:srgbClr val="000000"/>
                </a:solidFill>
                <a:latin typeface="Calibri" panose="020F0502020204030204" pitchFamily="34" charset="0"/>
                <a:cs typeface="Calibri" panose="020F0502020204030204" pitchFamily="34" charset="0"/>
              </a:rPr>
              <a:t>Certes je ne sais pas quelle chaleur vous monte,</a:t>
            </a:r>
          </a:p>
          <a:p>
            <a:pPr algn="l"/>
            <a:r>
              <a:rPr lang="fr-FR" sz="1300" b="0" i="0" u="none" strike="noStrike" baseline="0" dirty="0">
                <a:solidFill>
                  <a:srgbClr val="000000"/>
                </a:solidFill>
                <a:latin typeface="Calibri" panose="020F0502020204030204" pitchFamily="34" charset="0"/>
                <a:cs typeface="Calibri" panose="020F0502020204030204" pitchFamily="34" charset="0"/>
              </a:rPr>
              <a:t>Mais à convoiter, moi, je ne suis point si prompte,</a:t>
            </a:r>
          </a:p>
          <a:p>
            <a:pPr algn="l"/>
            <a:r>
              <a:rPr lang="fr-FR" sz="1300" b="0" i="0" u="none" strike="noStrike" baseline="0" dirty="0">
                <a:solidFill>
                  <a:srgbClr val="000000"/>
                </a:solidFill>
                <a:latin typeface="Calibri" panose="020F0502020204030204" pitchFamily="34" charset="0"/>
                <a:cs typeface="Calibri" panose="020F0502020204030204" pitchFamily="34" charset="0"/>
              </a:rPr>
              <a:t>Et je vous verrais nu du haut jusques en bas,</a:t>
            </a:r>
          </a:p>
          <a:p>
            <a:pPr algn="l"/>
            <a:r>
              <a:rPr lang="fr-FR" sz="1300" b="0" i="0" u="none" strike="noStrike" baseline="0" dirty="0">
                <a:solidFill>
                  <a:srgbClr val="000000"/>
                </a:solidFill>
                <a:latin typeface="Calibri" panose="020F0502020204030204" pitchFamily="34" charset="0"/>
                <a:cs typeface="Calibri" panose="020F0502020204030204" pitchFamily="34" charset="0"/>
              </a:rPr>
              <a:t>Que toute votre peau ne me tenterait pas. […]</a:t>
            </a:r>
          </a:p>
          <a:p>
            <a:pPr algn="l"/>
            <a:r>
              <a:rPr lang="fr-FR" sz="1300" dirty="0">
                <a:solidFill>
                  <a:srgbClr val="000000"/>
                </a:solidFill>
                <a:latin typeface="Calibri" panose="020F0502020204030204" pitchFamily="34" charset="0"/>
                <a:cs typeface="Calibri" panose="020F0502020204030204" pitchFamily="34" charset="0"/>
              </a:rPr>
              <a:t>Madame va venir dans cette salle basse</a:t>
            </a:r>
          </a:p>
          <a:p>
            <a:pPr algn="l"/>
            <a:r>
              <a:rPr lang="fr-FR" sz="1300" dirty="0">
                <a:solidFill>
                  <a:srgbClr val="000000"/>
                </a:solidFill>
                <a:latin typeface="Calibri" panose="020F0502020204030204" pitchFamily="34" charset="0"/>
                <a:cs typeface="Calibri" panose="020F0502020204030204" pitchFamily="34" charset="0"/>
              </a:rPr>
              <a:t>Et d’un mot d’entretien vous demande la grâce.</a:t>
            </a:r>
          </a:p>
          <a:p>
            <a:pPr algn="l"/>
            <a:r>
              <a:rPr lang="fr-FR" sz="1300" b="1" dirty="0">
                <a:solidFill>
                  <a:srgbClr val="000000"/>
                </a:solidFill>
                <a:latin typeface="Calibri" panose="020F0502020204030204" pitchFamily="34" charset="0"/>
                <a:cs typeface="Calibri" panose="020F0502020204030204" pitchFamily="34" charset="0"/>
              </a:rPr>
              <a:t>Tartuffe</a:t>
            </a:r>
          </a:p>
          <a:p>
            <a:pPr algn="l"/>
            <a:r>
              <a:rPr lang="fr-FR" sz="1300" dirty="0">
                <a:solidFill>
                  <a:srgbClr val="000000"/>
                </a:solidFill>
                <a:latin typeface="Calibri" panose="020F0502020204030204" pitchFamily="34" charset="0"/>
                <a:cs typeface="Calibri" panose="020F0502020204030204" pitchFamily="34" charset="0"/>
              </a:rPr>
              <a:t>Hélas ! très volontiers.</a:t>
            </a:r>
          </a:p>
          <a:p>
            <a:pPr algn="l"/>
            <a:r>
              <a:rPr lang="fr-FR" sz="1300" b="1" dirty="0">
                <a:solidFill>
                  <a:srgbClr val="000000"/>
                </a:solidFill>
                <a:latin typeface="Calibri" panose="020F0502020204030204" pitchFamily="34" charset="0"/>
                <a:cs typeface="Calibri" panose="020F0502020204030204" pitchFamily="34" charset="0"/>
              </a:rPr>
              <a:t>Dorine</a:t>
            </a:r>
            <a:r>
              <a:rPr lang="fr-FR" sz="1300" dirty="0">
                <a:solidFill>
                  <a:srgbClr val="000000"/>
                </a:solidFill>
                <a:latin typeface="Calibri" panose="020F0502020204030204" pitchFamily="34" charset="0"/>
                <a:cs typeface="Calibri" panose="020F0502020204030204" pitchFamily="34" charset="0"/>
              </a:rPr>
              <a:t>, </a:t>
            </a:r>
            <a:r>
              <a:rPr lang="fr-FR" sz="1300" i="1" dirty="0">
                <a:solidFill>
                  <a:srgbClr val="000000"/>
                </a:solidFill>
                <a:latin typeface="Calibri" panose="020F0502020204030204" pitchFamily="34" charset="0"/>
                <a:cs typeface="Calibri" panose="020F0502020204030204" pitchFamily="34" charset="0"/>
              </a:rPr>
              <a:t>en soi-même</a:t>
            </a:r>
            <a:r>
              <a:rPr lang="fr-FR" sz="1300" dirty="0">
                <a:solidFill>
                  <a:srgbClr val="000000"/>
                </a:solidFill>
                <a:latin typeface="Calibri" panose="020F0502020204030204" pitchFamily="34" charset="0"/>
                <a:cs typeface="Calibri" panose="020F0502020204030204" pitchFamily="34" charset="0"/>
              </a:rPr>
              <a:t>.</a:t>
            </a:r>
          </a:p>
          <a:p>
            <a:pPr algn="l"/>
            <a:r>
              <a:rPr lang="fr-FR" sz="1300" dirty="0">
                <a:solidFill>
                  <a:srgbClr val="000000"/>
                </a:solidFill>
                <a:latin typeface="Calibri" panose="020F0502020204030204" pitchFamily="34" charset="0"/>
                <a:cs typeface="Calibri" panose="020F0502020204030204" pitchFamily="34" charset="0"/>
              </a:rPr>
              <a:t>Hélas ! très volontiers. Comme il se radoucit !</a:t>
            </a:r>
          </a:p>
          <a:p>
            <a:pPr algn="l"/>
            <a:r>
              <a:rPr lang="fr-FR" sz="1300" dirty="0">
                <a:solidFill>
                  <a:srgbClr val="000000"/>
                </a:solidFill>
                <a:latin typeface="Calibri" panose="020F0502020204030204" pitchFamily="34" charset="0"/>
                <a:cs typeface="Calibri" panose="020F0502020204030204" pitchFamily="34" charset="0"/>
              </a:rPr>
              <a:t>Ma foi, je suis toujours pour ce que j’en ai dit.</a:t>
            </a:r>
          </a:p>
        </p:txBody>
      </p:sp>
      <p:sp>
        <p:nvSpPr>
          <p:cNvPr id="14" name="ZoneTexte 13">
            <a:extLst>
              <a:ext uri="{FF2B5EF4-FFF2-40B4-BE49-F238E27FC236}">
                <a16:creationId xmlns:a16="http://schemas.microsoft.com/office/drawing/2014/main" id="{C8EDAB77-E76B-2408-9F4E-C8910F5AA7D4}"/>
              </a:ext>
            </a:extLst>
          </p:cNvPr>
          <p:cNvSpPr txBox="1"/>
          <p:nvPr/>
        </p:nvSpPr>
        <p:spPr>
          <a:xfrm>
            <a:off x="1251985" y="820740"/>
            <a:ext cx="5825471" cy="369332"/>
          </a:xfrm>
          <a:prstGeom prst="rect">
            <a:avLst/>
          </a:prstGeom>
          <a:noFill/>
        </p:spPr>
        <p:txBody>
          <a:bodyPr wrap="square">
            <a:spAutoFit/>
          </a:bodyPr>
          <a:lstStyle/>
          <a:p>
            <a:r>
              <a:rPr lang="fr-FR" dirty="0"/>
              <a:t>MOLIÈRE, </a:t>
            </a:r>
            <a:r>
              <a:rPr lang="fr-FR" i="1" dirty="0"/>
              <a:t>Le Tartuffe ou l'Imposteur</a:t>
            </a:r>
            <a:r>
              <a:rPr lang="fr-FR" dirty="0"/>
              <a:t>, 1669 </a:t>
            </a:r>
            <a:r>
              <a:rPr lang="fr-FR" b="1" dirty="0"/>
              <a:t>[extraits]</a:t>
            </a:r>
            <a:r>
              <a:rPr lang="fr-FR" dirty="0"/>
              <a:t>.</a:t>
            </a:r>
          </a:p>
        </p:txBody>
      </p:sp>
      <p:sp>
        <p:nvSpPr>
          <p:cNvPr id="15" name="ZoneTexte 14">
            <a:extLst>
              <a:ext uri="{FF2B5EF4-FFF2-40B4-BE49-F238E27FC236}">
                <a16:creationId xmlns:a16="http://schemas.microsoft.com/office/drawing/2014/main" id="{F0D306CF-8DC3-F853-BCC2-8882A5AC9E38}"/>
              </a:ext>
            </a:extLst>
          </p:cNvPr>
          <p:cNvSpPr txBox="1"/>
          <p:nvPr/>
        </p:nvSpPr>
        <p:spPr>
          <a:xfrm>
            <a:off x="3464159" y="1980013"/>
            <a:ext cx="1631423" cy="307777"/>
          </a:xfrm>
          <a:prstGeom prst="rect">
            <a:avLst/>
          </a:prstGeom>
          <a:noFill/>
        </p:spPr>
        <p:txBody>
          <a:bodyPr wrap="square">
            <a:spAutoFit/>
          </a:bodyPr>
          <a:lstStyle/>
          <a:p>
            <a:r>
              <a:rPr lang="fr-FR" sz="1400" b="1" dirty="0">
                <a:solidFill>
                  <a:srgbClr val="FFFF00"/>
                </a:solidFill>
              </a:rPr>
              <a:t>Acte III, Scène 2</a:t>
            </a:r>
            <a:endParaRPr lang="fr-FR" sz="1400" dirty="0">
              <a:solidFill>
                <a:srgbClr val="FFFF00"/>
              </a:solidFill>
            </a:endParaRPr>
          </a:p>
        </p:txBody>
      </p:sp>
      <p:sp>
        <p:nvSpPr>
          <p:cNvPr id="16" name="ZoneTexte 15">
            <a:extLst>
              <a:ext uri="{FF2B5EF4-FFF2-40B4-BE49-F238E27FC236}">
                <a16:creationId xmlns:a16="http://schemas.microsoft.com/office/drawing/2014/main" id="{E6E61477-E07A-7129-5527-E22387356FC5}"/>
              </a:ext>
            </a:extLst>
          </p:cNvPr>
          <p:cNvSpPr txBox="1"/>
          <p:nvPr/>
        </p:nvSpPr>
        <p:spPr>
          <a:xfrm>
            <a:off x="104397" y="1186598"/>
            <a:ext cx="1631423" cy="307777"/>
          </a:xfrm>
          <a:prstGeom prst="rect">
            <a:avLst/>
          </a:prstGeom>
          <a:noFill/>
        </p:spPr>
        <p:txBody>
          <a:bodyPr wrap="square">
            <a:spAutoFit/>
          </a:bodyPr>
          <a:lstStyle/>
          <a:p>
            <a:r>
              <a:rPr lang="fr-FR" sz="1400" b="1" dirty="0">
                <a:solidFill>
                  <a:srgbClr val="FFFF00"/>
                </a:solidFill>
              </a:rPr>
              <a:t>Acte I, Scène 1</a:t>
            </a:r>
            <a:endParaRPr lang="fr-FR" sz="1400" dirty="0">
              <a:solidFill>
                <a:srgbClr val="FFFF00"/>
              </a:solidFill>
            </a:endParaRPr>
          </a:p>
        </p:txBody>
      </p:sp>
      <p:sp>
        <p:nvSpPr>
          <p:cNvPr id="17" name="Rectangle 16">
            <a:extLst>
              <a:ext uri="{FF2B5EF4-FFF2-40B4-BE49-F238E27FC236}">
                <a16:creationId xmlns:a16="http://schemas.microsoft.com/office/drawing/2014/main" id="{45726AC4-1F5C-D78A-19D9-49DF2650AF6E}"/>
              </a:ext>
            </a:extLst>
          </p:cNvPr>
          <p:cNvSpPr/>
          <p:nvPr/>
        </p:nvSpPr>
        <p:spPr>
          <a:xfrm>
            <a:off x="109729" y="1186900"/>
            <a:ext cx="1481328" cy="30717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avec flèche 18">
            <a:extLst>
              <a:ext uri="{FF2B5EF4-FFF2-40B4-BE49-F238E27FC236}">
                <a16:creationId xmlns:a16="http://schemas.microsoft.com/office/drawing/2014/main" id="{94044628-78E3-60E2-7B51-33B5D72B40B0}"/>
              </a:ext>
            </a:extLst>
          </p:cNvPr>
          <p:cNvCxnSpPr>
            <a:cxnSpLocks/>
          </p:cNvCxnSpPr>
          <p:nvPr/>
        </p:nvCxnSpPr>
        <p:spPr>
          <a:xfrm>
            <a:off x="1591057" y="1328211"/>
            <a:ext cx="517417"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059A0D77-F997-AFF2-7A8D-AA966A568A5A}"/>
              </a:ext>
            </a:extLst>
          </p:cNvPr>
          <p:cNvSpPr txBox="1"/>
          <p:nvPr/>
        </p:nvSpPr>
        <p:spPr>
          <a:xfrm>
            <a:off x="2062754" y="1131680"/>
            <a:ext cx="2170918" cy="553998"/>
          </a:xfrm>
          <a:prstGeom prst="rect">
            <a:avLst/>
          </a:prstGeom>
          <a:noFill/>
        </p:spPr>
        <p:txBody>
          <a:bodyPr wrap="square">
            <a:spAutoFit/>
          </a:bodyPr>
          <a:lstStyle/>
          <a:p>
            <a:r>
              <a:rPr lang="fr-FR" sz="1600" b="1" i="0" u="none" strike="noStrike" baseline="0" dirty="0">
                <a:solidFill>
                  <a:srgbClr val="FF0000"/>
                </a:solidFill>
                <a:latin typeface="Calibri" panose="020F0502020204030204" pitchFamily="34" charset="0"/>
                <a:cs typeface="Calibri" panose="020F0502020204030204" pitchFamily="34" charset="0"/>
              </a:rPr>
              <a:t>SCÈNE D’EXPOSITION</a:t>
            </a:r>
          </a:p>
          <a:p>
            <a:pPr algn="ctr"/>
            <a:r>
              <a:rPr lang="fr-FR" sz="1400" b="1" dirty="0">
                <a:solidFill>
                  <a:schemeClr val="bg1"/>
                </a:solidFill>
                <a:latin typeface="Calibri" panose="020F0502020204030204" pitchFamily="34" charset="0"/>
                <a:cs typeface="Calibri" panose="020F0502020204030204" pitchFamily="34" charset="0"/>
              </a:rPr>
              <a:t>d’ouverture</a:t>
            </a:r>
            <a:endParaRPr lang="fr-FR" sz="1400" b="1" dirty="0">
              <a:solidFill>
                <a:schemeClr val="bg1"/>
              </a:solidFill>
            </a:endParaRPr>
          </a:p>
        </p:txBody>
      </p:sp>
      <p:cxnSp>
        <p:nvCxnSpPr>
          <p:cNvPr id="23" name="Connecteur droit avec flèche 22">
            <a:extLst>
              <a:ext uri="{FF2B5EF4-FFF2-40B4-BE49-F238E27FC236}">
                <a16:creationId xmlns:a16="http://schemas.microsoft.com/office/drawing/2014/main" id="{5F9F9ED2-3851-9739-6499-F94DB58C919C}"/>
              </a:ext>
            </a:extLst>
          </p:cNvPr>
          <p:cNvCxnSpPr>
            <a:cxnSpLocks/>
          </p:cNvCxnSpPr>
          <p:nvPr/>
        </p:nvCxnSpPr>
        <p:spPr>
          <a:xfrm>
            <a:off x="4043500" y="1327360"/>
            <a:ext cx="517417"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2EE5DAAB-16AE-3C73-D326-14FD6517C43A}"/>
              </a:ext>
            </a:extLst>
          </p:cNvPr>
          <p:cNvSpPr txBox="1"/>
          <p:nvPr/>
        </p:nvSpPr>
        <p:spPr>
          <a:xfrm>
            <a:off x="5010541" y="175501"/>
            <a:ext cx="4362060" cy="584775"/>
          </a:xfrm>
          <a:prstGeom prst="rect">
            <a:avLst/>
          </a:prstGeom>
          <a:noFill/>
        </p:spPr>
        <p:txBody>
          <a:bodyPr wrap="square">
            <a:spAutoFit/>
          </a:bodyPr>
          <a:lstStyle/>
          <a:p>
            <a:r>
              <a:rPr lang="fr-FR" b="1" i="0" u="none" strike="noStrike" baseline="0" dirty="0">
                <a:latin typeface="Calibri" panose="020F0502020204030204" pitchFamily="34" charset="0"/>
                <a:cs typeface="Calibri" panose="020F0502020204030204" pitchFamily="34" charset="0"/>
              </a:rPr>
              <a:t>Le</a:t>
            </a:r>
            <a:r>
              <a:rPr lang="fr-FR" sz="3200" b="1" i="0" u="none" strike="noStrike" baseline="0" dirty="0">
                <a:latin typeface="Calibri" panose="020F0502020204030204" pitchFamily="34" charset="0"/>
                <a:cs typeface="Calibri" panose="020F0502020204030204" pitchFamily="34" charset="0"/>
              </a:rPr>
              <a:t> </a:t>
            </a:r>
            <a:r>
              <a:rPr lang="fr-FR" sz="3200" b="1" i="0" u="none" strike="noStrike" baseline="0" dirty="0">
                <a:solidFill>
                  <a:srgbClr val="FF0000"/>
                </a:solidFill>
                <a:latin typeface="Calibri" panose="020F0502020204030204" pitchFamily="34" charset="0"/>
                <a:cs typeface="Calibri" panose="020F0502020204030204" pitchFamily="34" charset="0"/>
              </a:rPr>
              <a:t>VOCABULAIRE </a:t>
            </a:r>
            <a:r>
              <a:rPr lang="fr-FR" b="1" i="0" u="none" strike="noStrike" baseline="0" dirty="0">
                <a:latin typeface="Calibri" panose="020F0502020204030204" pitchFamily="34" charset="0"/>
                <a:cs typeface="Calibri" panose="020F0502020204030204" pitchFamily="34" charset="0"/>
              </a:rPr>
              <a:t>autour de…</a:t>
            </a:r>
            <a:endParaRPr lang="fr-FR" b="1" dirty="0"/>
          </a:p>
        </p:txBody>
      </p:sp>
      <p:cxnSp>
        <p:nvCxnSpPr>
          <p:cNvPr id="25" name="Connecteur droit avec flèche 24">
            <a:extLst>
              <a:ext uri="{FF2B5EF4-FFF2-40B4-BE49-F238E27FC236}">
                <a16:creationId xmlns:a16="http://schemas.microsoft.com/office/drawing/2014/main" id="{55BD3D84-DB86-DA00-4D75-0B6F090DFAFA}"/>
              </a:ext>
            </a:extLst>
          </p:cNvPr>
          <p:cNvCxnSpPr>
            <a:cxnSpLocks/>
          </p:cNvCxnSpPr>
          <p:nvPr/>
        </p:nvCxnSpPr>
        <p:spPr>
          <a:xfrm>
            <a:off x="4043500" y="1515954"/>
            <a:ext cx="517417"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1422FE1F-F1BE-A528-DA1D-A43C780C9664}"/>
              </a:ext>
            </a:extLst>
          </p:cNvPr>
          <p:cNvSpPr txBox="1"/>
          <p:nvPr/>
        </p:nvSpPr>
        <p:spPr>
          <a:xfrm>
            <a:off x="4560606" y="1149968"/>
            <a:ext cx="2384372" cy="307777"/>
          </a:xfrm>
          <a:prstGeom prst="rect">
            <a:avLst/>
          </a:prstGeom>
          <a:noFill/>
        </p:spPr>
        <p:txBody>
          <a:bodyPr wrap="square">
            <a:spAutoFit/>
          </a:bodyPr>
          <a:lstStyle/>
          <a:p>
            <a:r>
              <a:rPr lang="fr-FR" sz="1400" b="0" i="0" u="none" strike="noStrike" baseline="0" dirty="0">
                <a:solidFill>
                  <a:srgbClr val="000000"/>
                </a:solidFill>
                <a:latin typeface="Calibri" panose="020F0502020204030204" pitchFamily="34" charset="0"/>
                <a:cs typeface="Calibri" panose="020F0502020204030204" pitchFamily="34" charset="0"/>
              </a:rPr>
              <a:t>présentation des personnages</a:t>
            </a:r>
            <a:endParaRPr lang="fr-FR" sz="1400" dirty="0"/>
          </a:p>
        </p:txBody>
      </p:sp>
      <p:sp>
        <p:nvSpPr>
          <p:cNvPr id="28" name="ZoneTexte 27">
            <a:extLst>
              <a:ext uri="{FF2B5EF4-FFF2-40B4-BE49-F238E27FC236}">
                <a16:creationId xmlns:a16="http://schemas.microsoft.com/office/drawing/2014/main" id="{C9EFD2F5-7D00-F658-F30B-837331405DA3}"/>
              </a:ext>
            </a:extLst>
          </p:cNvPr>
          <p:cNvSpPr txBox="1"/>
          <p:nvPr/>
        </p:nvSpPr>
        <p:spPr>
          <a:xfrm>
            <a:off x="4560606" y="1332154"/>
            <a:ext cx="1981057" cy="338554"/>
          </a:xfrm>
          <a:prstGeom prst="rect">
            <a:avLst/>
          </a:prstGeom>
          <a:noFill/>
        </p:spPr>
        <p:txBody>
          <a:bodyPr wrap="square">
            <a:spAutoFit/>
          </a:bodyPr>
          <a:lstStyle/>
          <a:p>
            <a:r>
              <a:rPr lang="fr-FR" sz="1400" b="0" i="0" u="none" strike="noStrike" baseline="0" dirty="0">
                <a:solidFill>
                  <a:srgbClr val="000000"/>
                </a:solidFill>
                <a:latin typeface="Calibri" panose="020F0502020204030204" pitchFamily="34" charset="0"/>
                <a:cs typeface="Calibri" panose="020F0502020204030204" pitchFamily="34" charset="0"/>
              </a:rPr>
              <a:t>enjeux de l’</a:t>
            </a:r>
            <a:r>
              <a:rPr lang="fr-FR" sz="1600" b="1" dirty="0">
                <a:solidFill>
                  <a:srgbClr val="FF0000"/>
                </a:solidFill>
                <a:latin typeface="Calibri" panose="020F0502020204030204" pitchFamily="34" charset="0"/>
                <a:cs typeface="Calibri" panose="020F0502020204030204" pitchFamily="34" charset="0"/>
              </a:rPr>
              <a:t>INTRIGUE</a:t>
            </a:r>
          </a:p>
        </p:txBody>
      </p:sp>
      <p:cxnSp>
        <p:nvCxnSpPr>
          <p:cNvPr id="29" name="Connecteur droit avec flèche 28">
            <a:extLst>
              <a:ext uri="{FF2B5EF4-FFF2-40B4-BE49-F238E27FC236}">
                <a16:creationId xmlns:a16="http://schemas.microsoft.com/office/drawing/2014/main" id="{A3C1CA65-9826-97AC-5C3E-8AFDB4A57C1B}"/>
              </a:ext>
            </a:extLst>
          </p:cNvPr>
          <p:cNvCxnSpPr>
            <a:cxnSpLocks/>
          </p:cNvCxnSpPr>
          <p:nvPr/>
        </p:nvCxnSpPr>
        <p:spPr>
          <a:xfrm>
            <a:off x="6427561" y="1506810"/>
            <a:ext cx="517417"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B3BE7ED8-9D6F-5104-279D-49F85ECD63B4}"/>
              </a:ext>
            </a:extLst>
          </p:cNvPr>
          <p:cNvSpPr txBox="1"/>
          <p:nvPr/>
        </p:nvSpPr>
        <p:spPr>
          <a:xfrm>
            <a:off x="6944978" y="1347542"/>
            <a:ext cx="2566234" cy="307777"/>
          </a:xfrm>
          <a:prstGeom prst="rect">
            <a:avLst/>
          </a:prstGeom>
          <a:noFill/>
        </p:spPr>
        <p:txBody>
          <a:bodyPr wrap="square">
            <a:spAutoFit/>
          </a:bodyPr>
          <a:lstStyle/>
          <a:p>
            <a:r>
              <a:rPr lang="fr-FR" sz="1400" b="0" i="0" u="none" strike="noStrike" baseline="0" dirty="0">
                <a:solidFill>
                  <a:srgbClr val="000000"/>
                </a:solidFill>
                <a:latin typeface="Calibri" panose="020F0502020204030204" pitchFamily="34" charset="0"/>
                <a:cs typeface="Calibri" panose="020F0502020204030204" pitchFamily="34" charset="0"/>
              </a:rPr>
              <a:t>Succession de </a:t>
            </a:r>
            <a:r>
              <a:rPr lang="fr-FR" sz="1400" b="1" i="0" u="none" strike="noStrike" baseline="0" dirty="0">
                <a:solidFill>
                  <a:srgbClr val="000000"/>
                </a:solidFill>
                <a:latin typeface="Calibri" panose="020F0502020204030204" pitchFamily="34" charset="0"/>
                <a:cs typeface="Calibri" panose="020F0502020204030204" pitchFamily="34" charset="0"/>
              </a:rPr>
              <a:t>faits</a:t>
            </a:r>
            <a:r>
              <a:rPr lang="fr-FR" sz="1400" b="0" i="0" u="none" strike="noStrike" baseline="0" dirty="0">
                <a:solidFill>
                  <a:srgbClr val="000000"/>
                </a:solidFill>
                <a:latin typeface="Calibri" panose="020F0502020204030204" pitchFamily="34" charset="0"/>
                <a:cs typeface="Calibri" panose="020F0502020204030204" pitchFamily="34" charset="0"/>
              </a:rPr>
              <a:t> et d’</a:t>
            </a:r>
            <a:r>
              <a:rPr lang="fr-FR" sz="1400" b="1" i="0" u="none" strike="noStrike" baseline="0" dirty="0">
                <a:solidFill>
                  <a:srgbClr val="000000"/>
                </a:solidFill>
                <a:latin typeface="Calibri" panose="020F0502020204030204" pitchFamily="34" charset="0"/>
                <a:cs typeface="Calibri" panose="020F0502020204030204" pitchFamily="34" charset="0"/>
              </a:rPr>
              <a:t>actions</a:t>
            </a:r>
            <a:r>
              <a:rPr lang="fr-FR" sz="1400" b="0" i="0" u="none" strike="noStrike" baseline="0" dirty="0">
                <a:solidFill>
                  <a:srgbClr val="000000"/>
                </a:solidFill>
                <a:latin typeface="Calibri" panose="020F0502020204030204" pitchFamily="34" charset="0"/>
                <a:cs typeface="Calibri" panose="020F0502020204030204" pitchFamily="34" charset="0"/>
              </a:rPr>
              <a:t>.</a:t>
            </a:r>
            <a:endParaRPr lang="fr-FR" sz="1400" dirty="0"/>
          </a:p>
        </p:txBody>
      </p:sp>
      <p:sp>
        <p:nvSpPr>
          <p:cNvPr id="32" name="ZoneTexte 31">
            <a:extLst>
              <a:ext uri="{FF2B5EF4-FFF2-40B4-BE49-F238E27FC236}">
                <a16:creationId xmlns:a16="http://schemas.microsoft.com/office/drawing/2014/main" id="{9D08752F-CC3A-314A-28FE-B60E82E3C9B4}"/>
              </a:ext>
            </a:extLst>
          </p:cNvPr>
          <p:cNvSpPr txBox="1"/>
          <p:nvPr/>
        </p:nvSpPr>
        <p:spPr>
          <a:xfrm>
            <a:off x="-1" y="1574744"/>
            <a:ext cx="9892938" cy="492443"/>
          </a:xfrm>
          <a:prstGeom prst="rect">
            <a:avLst/>
          </a:prstGeom>
          <a:noFill/>
        </p:spPr>
        <p:txBody>
          <a:bodyPr wrap="square">
            <a:spAutoFit/>
          </a:bodyPr>
          <a:lstStyle/>
          <a:p>
            <a:r>
              <a:rPr lang="fr-FR" sz="1300" b="1" i="1" cap="all" dirty="0"/>
              <a:t>Madame Pernelle</a:t>
            </a:r>
            <a:r>
              <a:rPr lang="fr-FR" sz="1300" i="1" dirty="0"/>
              <a:t> reproche à sa belle-fille, </a:t>
            </a:r>
            <a:r>
              <a:rPr lang="fr-FR" sz="1300" b="1" i="1" dirty="0"/>
              <a:t>ELMIRE</a:t>
            </a:r>
            <a:r>
              <a:rPr lang="fr-FR" sz="1300" i="1" dirty="0"/>
              <a:t> et à ses </a:t>
            </a:r>
            <a:r>
              <a:rPr lang="fr-FR" sz="1300" b="1" i="1" dirty="0"/>
              <a:t>petits enfants</a:t>
            </a:r>
            <a:r>
              <a:rPr lang="fr-FR" sz="1300" i="1" dirty="0"/>
              <a:t> leurs mondanités (tendance à se divertir).</a:t>
            </a:r>
          </a:p>
          <a:p>
            <a:r>
              <a:rPr lang="fr-FR" sz="1300" i="1" dirty="0"/>
              <a:t>Elle propose en exemple à sa famille un </a:t>
            </a:r>
            <a:r>
              <a:rPr lang="fr-FR" sz="1300" b="1" i="1" dirty="0"/>
              <a:t>homme d'église (dévot)</a:t>
            </a:r>
            <a:r>
              <a:rPr lang="fr-FR" sz="1300" i="1" dirty="0"/>
              <a:t> qu’elle-même et son fils, </a:t>
            </a:r>
            <a:r>
              <a:rPr lang="fr-FR" sz="1300" b="1" i="1" dirty="0"/>
              <a:t>ORGON</a:t>
            </a:r>
            <a:r>
              <a:rPr lang="fr-FR" sz="1300" i="1" dirty="0"/>
              <a:t>, ont recueilli, </a:t>
            </a:r>
            <a:r>
              <a:rPr lang="fr-FR" sz="1300" b="1" i="1" cap="all" dirty="0"/>
              <a:t>Tartuffe</a:t>
            </a:r>
            <a:r>
              <a:rPr lang="fr-FR" sz="1300" i="1" dirty="0"/>
              <a:t>.</a:t>
            </a:r>
          </a:p>
        </p:txBody>
      </p:sp>
      <p:sp>
        <p:nvSpPr>
          <p:cNvPr id="41" name="Rectangle 40">
            <a:extLst>
              <a:ext uri="{FF2B5EF4-FFF2-40B4-BE49-F238E27FC236}">
                <a16:creationId xmlns:a16="http://schemas.microsoft.com/office/drawing/2014/main" id="{FEE91326-70D6-ED42-CB7E-EDCD95121E64}"/>
              </a:ext>
            </a:extLst>
          </p:cNvPr>
          <p:cNvSpPr/>
          <p:nvPr/>
        </p:nvSpPr>
        <p:spPr>
          <a:xfrm>
            <a:off x="3516252" y="2317141"/>
            <a:ext cx="3404601" cy="80493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B9C31E44-17CA-C7F8-D0FF-E971B496F1C7}"/>
              </a:ext>
            </a:extLst>
          </p:cNvPr>
          <p:cNvSpPr/>
          <p:nvPr/>
        </p:nvSpPr>
        <p:spPr>
          <a:xfrm>
            <a:off x="3516251" y="3127783"/>
            <a:ext cx="3404601" cy="176229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a:extLst>
              <a:ext uri="{FF2B5EF4-FFF2-40B4-BE49-F238E27FC236}">
                <a16:creationId xmlns:a16="http://schemas.microsoft.com/office/drawing/2014/main" id="{DE683317-D0C5-7890-DB85-DAD4D4E4D465}"/>
              </a:ext>
            </a:extLst>
          </p:cNvPr>
          <p:cNvSpPr txBox="1"/>
          <p:nvPr/>
        </p:nvSpPr>
        <p:spPr>
          <a:xfrm>
            <a:off x="7427165" y="3401705"/>
            <a:ext cx="1141148" cy="338554"/>
          </a:xfrm>
          <a:prstGeom prst="rect">
            <a:avLst/>
          </a:prstGeom>
          <a:noFill/>
        </p:spPr>
        <p:txBody>
          <a:bodyPr wrap="square">
            <a:spAutoFit/>
          </a:bodyPr>
          <a:lstStyle/>
          <a:p>
            <a:r>
              <a:rPr lang="fr-FR" sz="1600" b="1" i="0" u="none" strike="noStrike" baseline="0" dirty="0">
                <a:solidFill>
                  <a:srgbClr val="FF0000"/>
                </a:solidFill>
                <a:latin typeface="Calibri" panose="020F0502020204030204" pitchFamily="34" charset="0"/>
                <a:cs typeface="Calibri" panose="020F0502020204030204" pitchFamily="34" charset="0"/>
              </a:rPr>
              <a:t>RÉPLIQUES</a:t>
            </a:r>
          </a:p>
        </p:txBody>
      </p:sp>
      <p:sp>
        <p:nvSpPr>
          <p:cNvPr id="70" name="ZoneTexte 69">
            <a:extLst>
              <a:ext uri="{FF2B5EF4-FFF2-40B4-BE49-F238E27FC236}">
                <a16:creationId xmlns:a16="http://schemas.microsoft.com/office/drawing/2014/main" id="{BB52F4FF-7800-A397-D5DF-A222D1E59CC5}"/>
              </a:ext>
            </a:extLst>
          </p:cNvPr>
          <p:cNvSpPr txBox="1"/>
          <p:nvPr/>
        </p:nvSpPr>
        <p:spPr>
          <a:xfrm>
            <a:off x="7166763" y="885434"/>
            <a:ext cx="4701186" cy="338554"/>
          </a:xfrm>
          <a:prstGeom prst="rect">
            <a:avLst/>
          </a:prstGeom>
          <a:noFill/>
        </p:spPr>
        <p:txBody>
          <a:bodyPr wrap="square">
            <a:spAutoFit/>
          </a:bodyPr>
          <a:lstStyle/>
          <a:p>
            <a:r>
              <a:rPr lang="fr-FR" sz="1400" b="0" i="0" u="none" strike="noStrike" baseline="0" dirty="0">
                <a:solidFill>
                  <a:srgbClr val="000000"/>
                </a:solidFill>
                <a:latin typeface="Calibri" panose="020F0502020204030204" pitchFamily="34" charset="0"/>
                <a:cs typeface="Calibri" panose="020F0502020204030204" pitchFamily="34" charset="0"/>
              </a:rPr>
              <a:t>Une pièce de théâtre est découpée en </a:t>
            </a:r>
            <a:r>
              <a:rPr lang="fr-FR" sz="1600" b="1" cap="all" dirty="0">
                <a:solidFill>
                  <a:srgbClr val="FF0000"/>
                </a:solidFill>
                <a:latin typeface="Calibri" panose="020F0502020204030204" pitchFamily="34" charset="0"/>
                <a:cs typeface="Calibri" panose="020F0502020204030204" pitchFamily="34" charset="0"/>
              </a:rPr>
              <a:t>actes</a:t>
            </a:r>
            <a:r>
              <a:rPr lang="fr-FR" sz="1400" b="0" i="0" u="none" strike="noStrike" baseline="0" dirty="0">
                <a:solidFill>
                  <a:srgbClr val="000000"/>
                </a:solidFill>
                <a:latin typeface="Calibri" panose="020F0502020204030204" pitchFamily="34" charset="0"/>
                <a:cs typeface="Calibri" panose="020F0502020204030204" pitchFamily="34" charset="0"/>
              </a:rPr>
              <a:t> et en </a:t>
            </a:r>
            <a:r>
              <a:rPr lang="fr-FR" sz="1600" b="1" cap="all" dirty="0">
                <a:solidFill>
                  <a:srgbClr val="FF0000"/>
                </a:solidFill>
                <a:latin typeface="Calibri" panose="020F0502020204030204" pitchFamily="34" charset="0"/>
                <a:cs typeface="Calibri" panose="020F0502020204030204" pitchFamily="34" charset="0"/>
              </a:rPr>
              <a:t>scènes</a:t>
            </a:r>
            <a:r>
              <a:rPr lang="fr-FR" sz="1400" b="0" i="0" u="none" strike="noStrike" baseline="0" dirty="0">
                <a:solidFill>
                  <a:srgbClr val="000000"/>
                </a:solidFill>
                <a:latin typeface="Calibri" panose="020F0502020204030204" pitchFamily="34" charset="0"/>
                <a:cs typeface="Calibri" panose="020F0502020204030204" pitchFamily="34" charset="0"/>
              </a:rPr>
              <a:t>.</a:t>
            </a:r>
            <a:endParaRPr lang="fr-FR" sz="1400" dirty="0"/>
          </a:p>
        </p:txBody>
      </p:sp>
      <p:cxnSp>
        <p:nvCxnSpPr>
          <p:cNvPr id="43" name="Connecteur droit avec flèche 42">
            <a:extLst>
              <a:ext uri="{FF2B5EF4-FFF2-40B4-BE49-F238E27FC236}">
                <a16:creationId xmlns:a16="http://schemas.microsoft.com/office/drawing/2014/main" id="{ECF47D98-0A96-1A5D-D860-0AE2DE41D8EC}"/>
              </a:ext>
            </a:extLst>
          </p:cNvPr>
          <p:cNvCxnSpPr>
            <a:cxnSpLocks/>
          </p:cNvCxnSpPr>
          <p:nvPr/>
        </p:nvCxnSpPr>
        <p:spPr>
          <a:xfrm rot="16200000" flipH="1">
            <a:off x="7150462" y="3362914"/>
            <a:ext cx="5698" cy="464919"/>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2D52B5B6-80A8-4C8C-8CDE-F678DE19F7D8}"/>
              </a:ext>
            </a:extLst>
          </p:cNvPr>
          <p:cNvSpPr txBox="1"/>
          <p:nvPr/>
        </p:nvSpPr>
        <p:spPr>
          <a:xfrm>
            <a:off x="7440890" y="3633913"/>
            <a:ext cx="2565657" cy="523220"/>
          </a:xfrm>
          <a:prstGeom prst="rect">
            <a:avLst/>
          </a:prstGeom>
          <a:noFill/>
        </p:spPr>
        <p:txBody>
          <a:bodyPr wrap="square">
            <a:spAutoFit/>
          </a:bodyPr>
          <a:lstStyle/>
          <a:p>
            <a:r>
              <a:rPr lang="fr-FR" sz="1400" b="0" i="0" u="none" strike="noStrike" baseline="0" dirty="0">
                <a:solidFill>
                  <a:srgbClr val="000000"/>
                </a:solidFill>
                <a:latin typeface="Calibri" panose="020F0502020204030204" pitchFamily="34" charset="0"/>
                <a:cs typeface="Calibri" panose="020F0502020204030204" pitchFamily="34" charset="0"/>
              </a:rPr>
              <a:t>éléments </a:t>
            </a:r>
            <a:r>
              <a:rPr lang="fr-FR" sz="1400" dirty="0">
                <a:solidFill>
                  <a:srgbClr val="000000"/>
                </a:solidFill>
                <a:latin typeface="Calibri" panose="020F0502020204030204" pitchFamily="34" charset="0"/>
                <a:cs typeface="Calibri" panose="020F0502020204030204" pitchFamily="34" charset="0"/>
              </a:rPr>
              <a:t>d’un dialogue (échange  entre 2 personnages)</a:t>
            </a:r>
            <a:endParaRPr lang="fr-FR" sz="1400" dirty="0"/>
          </a:p>
        </p:txBody>
      </p:sp>
      <p:sp>
        <p:nvSpPr>
          <p:cNvPr id="49" name="Rectangle 48">
            <a:extLst>
              <a:ext uri="{FF2B5EF4-FFF2-40B4-BE49-F238E27FC236}">
                <a16:creationId xmlns:a16="http://schemas.microsoft.com/office/drawing/2014/main" id="{E2CEC039-9B22-4070-89EA-1AC76867BEF7}"/>
              </a:ext>
            </a:extLst>
          </p:cNvPr>
          <p:cNvSpPr/>
          <p:nvPr/>
        </p:nvSpPr>
        <p:spPr>
          <a:xfrm>
            <a:off x="3516250" y="4890077"/>
            <a:ext cx="3404601" cy="40837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F88045DC-8F36-445C-A9E4-960F12EF3B5A}"/>
              </a:ext>
            </a:extLst>
          </p:cNvPr>
          <p:cNvSpPr/>
          <p:nvPr/>
        </p:nvSpPr>
        <p:spPr>
          <a:xfrm>
            <a:off x="4059597" y="5316141"/>
            <a:ext cx="1035985" cy="18231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5" name="Connecteur droit avec flèche 54">
            <a:extLst>
              <a:ext uri="{FF2B5EF4-FFF2-40B4-BE49-F238E27FC236}">
                <a16:creationId xmlns:a16="http://schemas.microsoft.com/office/drawing/2014/main" id="{BF38432E-D392-4406-AA74-A38B3F333D90}"/>
              </a:ext>
            </a:extLst>
          </p:cNvPr>
          <p:cNvCxnSpPr>
            <a:cxnSpLocks/>
            <a:endCxn id="56" idx="1"/>
          </p:cNvCxnSpPr>
          <p:nvPr/>
        </p:nvCxnSpPr>
        <p:spPr>
          <a:xfrm>
            <a:off x="5095582" y="5433492"/>
            <a:ext cx="2194365"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56" name="ZoneTexte 55">
            <a:extLst>
              <a:ext uri="{FF2B5EF4-FFF2-40B4-BE49-F238E27FC236}">
                <a16:creationId xmlns:a16="http://schemas.microsoft.com/office/drawing/2014/main" id="{38DFC98F-D7C7-4062-9B74-49921834DB87}"/>
              </a:ext>
            </a:extLst>
          </p:cNvPr>
          <p:cNvSpPr txBox="1"/>
          <p:nvPr/>
        </p:nvSpPr>
        <p:spPr>
          <a:xfrm>
            <a:off x="7289947" y="5264215"/>
            <a:ext cx="878490" cy="338554"/>
          </a:xfrm>
          <a:prstGeom prst="rect">
            <a:avLst/>
          </a:prstGeom>
          <a:noFill/>
        </p:spPr>
        <p:txBody>
          <a:bodyPr wrap="square">
            <a:spAutoFit/>
          </a:bodyPr>
          <a:lstStyle/>
          <a:p>
            <a:r>
              <a:rPr lang="fr-FR" sz="1600" b="1" i="0" u="none" strike="noStrike" baseline="0" dirty="0">
                <a:solidFill>
                  <a:srgbClr val="FF0000"/>
                </a:solidFill>
                <a:latin typeface="Calibri" panose="020F0502020204030204" pitchFamily="34" charset="0"/>
                <a:cs typeface="Calibri" panose="020F0502020204030204" pitchFamily="34" charset="0"/>
              </a:rPr>
              <a:t>APARTÉ</a:t>
            </a:r>
          </a:p>
        </p:txBody>
      </p:sp>
      <p:sp>
        <p:nvSpPr>
          <p:cNvPr id="57" name="ZoneTexte 56">
            <a:extLst>
              <a:ext uri="{FF2B5EF4-FFF2-40B4-BE49-F238E27FC236}">
                <a16:creationId xmlns:a16="http://schemas.microsoft.com/office/drawing/2014/main" id="{94D3BB87-7680-471E-8116-1D7B6D17961E}"/>
              </a:ext>
            </a:extLst>
          </p:cNvPr>
          <p:cNvSpPr txBox="1"/>
          <p:nvPr/>
        </p:nvSpPr>
        <p:spPr>
          <a:xfrm>
            <a:off x="8092905" y="5292410"/>
            <a:ext cx="3719847" cy="738664"/>
          </a:xfrm>
          <a:prstGeom prst="rect">
            <a:avLst/>
          </a:prstGeom>
          <a:noFill/>
        </p:spPr>
        <p:txBody>
          <a:bodyPr wrap="square">
            <a:spAutoFit/>
          </a:bodyPr>
          <a:lstStyle/>
          <a:p>
            <a:r>
              <a:rPr lang="fr-FR" sz="1400" b="0" i="0" u="none" strike="noStrike" baseline="0" dirty="0">
                <a:solidFill>
                  <a:srgbClr val="000000"/>
                </a:solidFill>
                <a:latin typeface="Calibri" panose="020F0502020204030204" pitchFamily="34" charset="0"/>
                <a:cs typeface="Calibri" panose="020F0502020204030204" pitchFamily="34" charset="0"/>
              </a:rPr>
              <a:t>Pensée(s), paroles intérieures du personnage</a:t>
            </a:r>
            <a:br>
              <a:rPr lang="fr-FR" sz="1400" b="0" i="0" u="none" strike="noStrike" baseline="0" dirty="0">
                <a:solidFill>
                  <a:srgbClr val="000000"/>
                </a:solidFill>
                <a:latin typeface="Calibri" panose="020F0502020204030204" pitchFamily="34" charset="0"/>
                <a:cs typeface="Calibri" panose="020F0502020204030204" pitchFamily="34" charset="0"/>
              </a:rPr>
            </a:br>
            <a:r>
              <a:rPr lang="fr-FR" sz="1400" b="0" i="0" u="none" strike="noStrike" baseline="0" dirty="0">
                <a:solidFill>
                  <a:srgbClr val="000000"/>
                </a:solidFill>
                <a:latin typeface="Calibri" panose="020F0502020204030204" pitchFamily="34" charset="0"/>
                <a:cs typeface="Calibri" panose="020F0502020204030204" pitchFamily="34" charset="0"/>
              </a:rPr>
              <a:t>que l'acteur dit </a:t>
            </a:r>
            <a:r>
              <a:rPr lang="fr-FR" sz="1400" b="1" i="1" u="none" strike="noStrike" baseline="0" dirty="0">
                <a:solidFill>
                  <a:srgbClr val="000000"/>
                </a:solidFill>
                <a:latin typeface="Calibri" panose="020F0502020204030204" pitchFamily="34" charset="0"/>
                <a:cs typeface="Calibri" panose="020F0502020204030204" pitchFamily="34" charset="0"/>
              </a:rPr>
              <a:t>à part</a:t>
            </a:r>
            <a:r>
              <a:rPr lang="fr-FR" sz="1400" b="0" i="0" u="none" strike="noStrike" baseline="0" dirty="0">
                <a:solidFill>
                  <a:srgbClr val="000000"/>
                </a:solidFill>
                <a:latin typeface="Calibri" panose="020F0502020204030204" pitchFamily="34" charset="0"/>
                <a:cs typeface="Calibri" panose="020F0502020204030204" pitchFamily="34" charset="0"/>
              </a:rPr>
              <a:t> , à haute voix, et que les spectateurs, seuls, sont censés entendre.</a:t>
            </a:r>
            <a:endParaRPr lang="fr-FR" sz="1400" dirty="0"/>
          </a:p>
        </p:txBody>
      </p:sp>
      <p:sp>
        <p:nvSpPr>
          <p:cNvPr id="58" name="ZoneTexte 57">
            <a:extLst>
              <a:ext uri="{FF2B5EF4-FFF2-40B4-BE49-F238E27FC236}">
                <a16:creationId xmlns:a16="http://schemas.microsoft.com/office/drawing/2014/main" id="{CE3D7D64-FE20-4139-B685-06CB367ED032}"/>
              </a:ext>
            </a:extLst>
          </p:cNvPr>
          <p:cNvSpPr txBox="1"/>
          <p:nvPr/>
        </p:nvSpPr>
        <p:spPr>
          <a:xfrm>
            <a:off x="10006547" y="1254357"/>
            <a:ext cx="2121693" cy="2985433"/>
          </a:xfrm>
          <a:prstGeom prst="rect">
            <a:avLst/>
          </a:prstGeom>
          <a:noFill/>
        </p:spPr>
        <p:txBody>
          <a:bodyPr wrap="square" rtlCol="0">
            <a:spAutoFit/>
          </a:bodyPr>
          <a:lstStyle/>
          <a:p>
            <a:r>
              <a:rPr lang="fr-FR" b="1" dirty="0">
                <a:latin typeface="Calibri" panose="020F0502020204030204" pitchFamily="34" charset="0"/>
                <a:cs typeface="Calibri" panose="020F0502020204030204" pitchFamily="34" charset="0"/>
              </a:rPr>
              <a:t>Notions :</a:t>
            </a:r>
          </a:p>
          <a:p>
            <a:r>
              <a:rPr lang="fr-FR" sz="1600" b="1" dirty="0">
                <a:solidFill>
                  <a:srgbClr val="0070C0"/>
                </a:solidFill>
                <a:latin typeface="Calibri" panose="020F0502020204030204" pitchFamily="34" charset="0"/>
                <a:cs typeface="Calibri" panose="020F0502020204030204" pitchFamily="34" charset="0"/>
              </a:rPr>
              <a:t>Vocabulaire du théâtre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acte,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aparté,</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dénouement,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didascalie,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intrigue,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nœud</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réplique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scène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scène d’exposition,</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stichomythies,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tirade.</a:t>
            </a:r>
          </a:p>
        </p:txBody>
      </p:sp>
      <p:sp>
        <p:nvSpPr>
          <p:cNvPr id="59" name="ZoneTexte 58">
            <a:extLst>
              <a:ext uri="{FF2B5EF4-FFF2-40B4-BE49-F238E27FC236}">
                <a16:creationId xmlns:a16="http://schemas.microsoft.com/office/drawing/2014/main" id="{951CF701-1056-45FE-B9C0-A844593DEE78}"/>
              </a:ext>
            </a:extLst>
          </p:cNvPr>
          <p:cNvSpPr txBox="1"/>
          <p:nvPr/>
        </p:nvSpPr>
        <p:spPr>
          <a:xfrm>
            <a:off x="104397" y="2557848"/>
            <a:ext cx="3035096" cy="892552"/>
          </a:xfrm>
          <a:prstGeom prst="rect">
            <a:avLst/>
          </a:prstGeom>
          <a:noFill/>
        </p:spPr>
        <p:txBody>
          <a:bodyPr wrap="square">
            <a:spAutoFit/>
          </a:bodyPr>
          <a:lstStyle/>
          <a:p>
            <a:r>
              <a:rPr lang="fr-FR" sz="1300" b="1" i="1" dirty="0" err="1"/>
              <a:t>Mariane</a:t>
            </a:r>
            <a:r>
              <a:rPr lang="fr-FR" sz="1300" i="1" dirty="0"/>
              <a:t> apprend de son père, </a:t>
            </a:r>
            <a:r>
              <a:rPr lang="fr-FR" sz="1300" b="1" i="1" dirty="0"/>
              <a:t>Orgon</a:t>
            </a:r>
            <a:r>
              <a:rPr lang="fr-FR" sz="1300" i="1" dirty="0"/>
              <a:t> qu'elle va devoir se marier, non pas avec </a:t>
            </a:r>
            <a:r>
              <a:rPr lang="fr-FR" sz="1300" b="1" i="1" dirty="0"/>
              <a:t>Valère</a:t>
            </a:r>
            <a:r>
              <a:rPr lang="fr-FR" sz="1300" i="1" dirty="0"/>
              <a:t>, son fiancé, mais avec </a:t>
            </a:r>
            <a:r>
              <a:rPr lang="fr-FR" sz="1300" b="1" i="1" dirty="0"/>
              <a:t>Tartuffe</a:t>
            </a:r>
            <a:r>
              <a:rPr lang="fr-FR" sz="1300" i="1" dirty="0"/>
              <a:t>.</a:t>
            </a:r>
          </a:p>
        </p:txBody>
      </p:sp>
      <p:sp>
        <p:nvSpPr>
          <p:cNvPr id="60" name="ZoneTexte 59">
            <a:extLst>
              <a:ext uri="{FF2B5EF4-FFF2-40B4-BE49-F238E27FC236}">
                <a16:creationId xmlns:a16="http://schemas.microsoft.com/office/drawing/2014/main" id="{6784CF48-28E1-4EC0-8C9E-9A449622A6D1}"/>
              </a:ext>
            </a:extLst>
          </p:cNvPr>
          <p:cNvSpPr txBox="1"/>
          <p:nvPr/>
        </p:nvSpPr>
        <p:spPr>
          <a:xfrm>
            <a:off x="67446" y="2013994"/>
            <a:ext cx="771453" cy="307777"/>
          </a:xfrm>
          <a:prstGeom prst="rect">
            <a:avLst/>
          </a:prstGeom>
          <a:noFill/>
        </p:spPr>
        <p:txBody>
          <a:bodyPr wrap="square">
            <a:spAutoFit/>
          </a:bodyPr>
          <a:lstStyle/>
          <a:p>
            <a:r>
              <a:rPr lang="fr-FR" sz="1400" b="1" dirty="0">
                <a:solidFill>
                  <a:srgbClr val="FFFF00"/>
                </a:solidFill>
              </a:rPr>
              <a:t>Acte II</a:t>
            </a:r>
            <a:endParaRPr lang="fr-FR" sz="1400" dirty="0">
              <a:solidFill>
                <a:srgbClr val="FFFF00"/>
              </a:solidFill>
            </a:endParaRPr>
          </a:p>
        </p:txBody>
      </p:sp>
      <p:cxnSp>
        <p:nvCxnSpPr>
          <p:cNvPr id="61" name="Connecteur droit avec flèche 60">
            <a:extLst>
              <a:ext uri="{FF2B5EF4-FFF2-40B4-BE49-F238E27FC236}">
                <a16:creationId xmlns:a16="http://schemas.microsoft.com/office/drawing/2014/main" id="{54FE1611-6DFE-4198-B475-CB25074DAE5B}"/>
              </a:ext>
            </a:extLst>
          </p:cNvPr>
          <p:cNvCxnSpPr>
            <a:cxnSpLocks/>
          </p:cNvCxnSpPr>
          <p:nvPr/>
        </p:nvCxnSpPr>
        <p:spPr>
          <a:xfrm>
            <a:off x="890122" y="2167882"/>
            <a:ext cx="517417"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3" name="ZoneTexte 62">
            <a:extLst>
              <a:ext uri="{FF2B5EF4-FFF2-40B4-BE49-F238E27FC236}">
                <a16:creationId xmlns:a16="http://schemas.microsoft.com/office/drawing/2014/main" id="{679B77EF-5E83-4D24-8578-F89FCC9B9B65}"/>
              </a:ext>
            </a:extLst>
          </p:cNvPr>
          <p:cNvSpPr txBox="1"/>
          <p:nvPr/>
        </p:nvSpPr>
        <p:spPr>
          <a:xfrm>
            <a:off x="1405693" y="2028682"/>
            <a:ext cx="878490" cy="338554"/>
          </a:xfrm>
          <a:prstGeom prst="rect">
            <a:avLst/>
          </a:prstGeom>
          <a:noFill/>
        </p:spPr>
        <p:txBody>
          <a:bodyPr wrap="square">
            <a:spAutoFit/>
          </a:bodyPr>
          <a:lstStyle/>
          <a:p>
            <a:r>
              <a:rPr lang="fr-FR" sz="1600" b="1" i="0" u="none" strike="noStrike" baseline="0" dirty="0">
                <a:solidFill>
                  <a:srgbClr val="FF0000"/>
                </a:solidFill>
                <a:latin typeface="Calibri" panose="020F0502020204030204" pitchFamily="34" charset="0"/>
                <a:cs typeface="Calibri" panose="020F0502020204030204" pitchFamily="34" charset="0"/>
              </a:rPr>
              <a:t>NOEUD</a:t>
            </a:r>
          </a:p>
        </p:txBody>
      </p:sp>
      <p:sp>
        <p:nvSpPr>
          <p:cNvPr id="2" name="ZoneTexte 1">
            <a:extLst>
              <a:ext uri="{FF2B5EF4-FFF2-40B4-BE49-F238E27FC236}">
                <a16:creationId xmlns:a16="http://schemas.microsoft.com/office/drawing/2014/main" id="{517A9F75-0BF2-6F3D-B590-C9F030405E7B}"/>
              </a:ext>
            </a:extLst>
          </p:cNvPr>
          <p:cNvSpPr txBox="1"/>
          <p:nvPr/>
        </p:nvSpPr>
        <p:spPr>
          <a:xfrm>
            <a:off x="1393844" y="2254441"/>
            <a:ext cx="1216042" cy="307777"/>
          </a:xfrm>
          <a:prstGeom prst="rect">
            <a:avLst/>
          </a:prstGeom>
          <a:noFill/>
        </p:spPr>
        <p:txBody>
          <a:bodyPr wrap="square">
            <a:spAutoFit/>
          </a:bodyPr>
          <a:lstStyle/>
          <a:p>
            <a:r>
              <a:rPr lang="fr-FR" sz="1400" b="0" i="0" u="none" strike="noStrike" baseline="0" dirty="0">
                <a:solidFill>
                  <a:srgbClr val="000000"/>
                </a:solidFill>
                <a:latin typeface="Calibri" panose="020F0502020204030204" pitchFamily="34" charset="0"/>
                <a:cs typeface="Calibri" panose="020F0502020204030204" pitchFamily="34" charset="0"/>
              </a:rPr>
              <a:t>« problème »</a:t>
            </a:r>
            <a:endParaRPr lang="fr-FR" sz="1400" dirty="0"/>
          </a:p>
        </p:txBody>
      </p:sp>
      <p:cxnSp>
        <p:nvCxnSpPr>
          <p:cNvPr id="8" name="Connecteur droit avec flèche 7">
            <a:extLst>
              <a:ext uri="{FF2B5EF4-FFF2-40B4-BE49-F238E27FC236}">
                <a16:creationId xmlns:a16="http://schemas.microsoft.com/office/drawing/2014/main" id="{8B06D8EA-0909-C991-9FC8-782A37793317}"/>
              </a:ext>
            </a:extLst>
          </p:cNvPr>
          <p:cNvCxnSpPr>
            <a:cxnSpLocks/>
          </p:cNvCxnSpPr>
          <p:nvPr/>
        </p:nvCxnSpPr>
        <p:spPr>
          <a:xfrm rot="5400000">
            <a:off x="8392083" y="4255300"/>
            <a:ext cx="219563"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2387F9B5-FD4E-D391-3064-068C09E4FDA9}"/>
              </a:ext>
            </a:extLst>
          </p:cNvPr>
          <p:cNvSpPr txBox="1"/>
          <p:nvPr/>
        </p:nvSpPr>
        <p:spPr>
          <a:xfrm>
            <a:off x="7453497" y="4345746"/>
            <a:ext cx="2565657" cy="523220"/>
          </a:xfrm>
          <a:prstGeom prst="rect">
            <a:avLst/>
          </a:prstGeom>
          <a:noFill/>
        </p:spPr>
        <p:txBody>
          <a:bodyPr wrap="square">
            <a:spAutoFit/>
          </a:bodyPr>
          <a:lstStyle/>
          <a:p>
            <a:r>
              <a:rPr lang="fr-FR" sz="1400" b="0" i="0" u="none" strike="noStrike" baseline="0" dirty="0">
                <a:solidFill>
                  <a:srgbClr val="000000"/>
                </a:solidFill>
                <a:latin typeface="Calibri" panose="020F0502020204030204" pitchFamily="34" charset="0"/>
                <a:cs typeface="Calibri" panose="020F0502020204030204" pitchFamily="34" charset="0"/>
              </a:rPr>
              <a:t>Ici, deux répliques de </a:t>
            </a:r>
            <a:r>
              <a:rPr lang="fr-FR" sz="1400" b="1" i="0" u="none" strike="noStrike" baseline="0" dirty="0">
                <a:solidFill>
                  <a:srgbClr val="000000"/>
                </a:solidFill>
                <a:latin typeface="Calibri" panose="020F0502020204030204" pitchFamily="34" charset="0"/>
                <a:cs typeface="Calibri" panose="020F0502020204030204" pitchFamily="34" charset="0"/>
              </a:rPr>
              <a:t>Tartuffe</a:t>
            </a:r>
            <a:r>
              <a:rPr lang="fr-FR" sz="1400" b="0" i="0" u="none" strike="noStrike" baseline="0" dirty="0">
                <a:solidFill>
                  <a:srgbClr val="000000"/>
                </a:solidFill>
                <a:latin typeface="Calibri" panose="020F0502020204030204" pitchFamily="34" charset="0"/>
                <a:cs typeface="Calibri" panose="020F0502020204030204" pitchFamily="34" charset="0"/>
              </a:rPr>
              <a:t>,</a:t>
            </a:r>
            <a:br>
              <a:rPr lang="fr-FR" sz="1400" b="0" i="0" u="none" strike="noStrike" baseline="0" dirty="0">
                <a:solidFill>
                  <a:srgbClr val="000000"/>
                </a:solidFill>
                <a:latin typeface="Calibri" panose="020F0502020204030204" pitchFamily="34" charset="0"/>
                <a:cs typeface="Calibri" panose="020F0502020204030204" pitchFamily="34" charset="0"/>
              </a:rPr>
            </a:br>
            <a:r>
              <a:rPr lang="fr-FR" sz="1400" b="0" i="0" u="none" strike="noStrike" baseline="0" dirty="0">
                <a:solidFill>
                  <a:srgbClr val="000000"/>
                </a:solidFill>
                <a:latin typeface="Calibri" panose="020F0502020204030204" pitchFamily="34" charset="0"/>
                <a:cs typeface="Calibri" panose="020F0502020204030204" pitchFamily="34" charset="0"/>
              </a:rPr>
              <a:t>une de </a:t>
            </a:r>
            <a:r>
              <a:rPr lang="fr-FR" sz="1400" b="1" i="0" u="none" strike="noStrike" baseline="0" dirty="0">
                <a:solidFill>
                  <a:srgbClr val="000000"/>
                </a:solidFill>
                <a:latin typeface="Calibri" panose="020F0502020204030204" pitchFamily="34" charset="0"/>
                <a:cs typeface="Calibri" panose="020F0502020204030204" pitchFamily="34" charset="0"/>
              </a:rPr>
              <a:t>Dorine</a:t>
            </a:r>
            <a:r>
              <a:rPr lang="fr-FR" sz="1400" b="0" i="0" u="none" strike="noStrike" baseline="0" dirty="0">
                <a:solidFill>
                  <a:srgbClr val="000000"/>
                </a:solidFill>
                <a:latin typeface="Calibri" panose="020F0502020204030204" pitchFamily="34" charset="0"/>
                <a:cs typeface="Calibri" panose="020F0502020204030204" pitchFamily="34" charset="0"/>
              </a:rPr>
              <a:t>.</a:t>
            </a:r>
            <a:endParaRPr lang="fr-FR" sz="1400" dirty="0"/>
          </a:p>
        </p:txBody>
      </p:sp>
      <p:sp>
        <p:nvSpPr>
          <p:cNvPr id="13" name="ZoneTexte 12">
            <a:extLst>
              <a:ext uri="{FF2B5EF4-FFF2-40B4-BE49-F238E27FC236}">
                <a16:creationId xmlns:a16="http://schemas.microsoft.com/office/drawing/2014/main" id="{CAEFE741-FA21-4204-5F76-B72697C80B56}"/>
              </a:ext>
            </a:extLst>
          </p:cNvPr>
          <p:cNvSpPr txBox="1"/>
          <p:nvPr/>
        </p:nvSpPr>
        <p:spPr>
          <a:xfrm>
            <a:off x="5042719" y="2010910"/>
            <a:ext cx="3144107" cy="292388"/>
          </a:xfrm>
          <a:prstGeom prst="rect">
            <a:avLst/>
          </a:prstGeom>
          <a:noFill/>
        </p:spPr>
        <p:txBody>
          <a:bodyPr wrap="square">
            <a:spAutoFit/>
          </a:bodyPr>
          <a:lstStyle/>
          <a:p>
            <a:r>
              <a:rPr lang="fr-FR" sz="1300" b="1" i="1" dirty="0"/>
              <a:t>Tartuffe</a:t>
            </a:r>
            <a:r>
              <a:rPr lang="fr-FR" sz="1300" i="1" dirty="0"/>
              <a:t> et </a:t>
            </a:r>
            <a:r>
              <a:rPr lang="fr-FR" sz="1300" b="1" i="1" dirty="0"/>
              <a:t>DORINE</a:t>
            </a:r>
            <a:r>
              <a:rPr lang="fr-FR" sz="1300" i="1" dirty="0"/>
              <a:t>, la gouvernante</a:t>
            </a:r>
            <a:endParaRPr lang="fr-FR" sz="1300" dirty="0"/>
          </a:p>
        </p:txBody>
      </p:sp>
      <p:pic>
        <p:nvPicPr>
          <p:cNvPr id="31" name="Image 30">
            <a:extLst>
              <a:ext uri="{FF2B5EF4-FFF2-40B4-BE49-F238E27FC236}">
                <a16:creationId xmlns:a16="http://schemas.microsoft.com/office/drawing/2014/main" id="{25C84688-78EE-8257-46C6-89A5C90187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7531" y="1761493"/>
            <a:ext cx="218520" cy="218520"/>
          </a:xfrm>
          <a:prstGeom prst="rect">
            <a:avLst/>
          </a:prstGeom>
        </p:spPr>
      </p:pic>
      <p:pic>
        <p:nvPicPr>
          <p:cNvPr id="33" name="Image 32">
            <a:extLst>
              <a:ext uri="{FF2B5EF4-FFF2-40B4-BE49-F238E27FC236}">
                <a16:creationId xmlns:a16="http://schemas.microsoft.com/office/drawing/2014/main" id="{FAB12DE4-F9FE-B66B-2330-FC3D094167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7213" y="3461722"/>
            <a:ext cx="218520" cy="218520"/>
          </a:xfrm>
          <a:prstGeom prst="rect">
            <a:avLst/>
          </a:prstGeom>
        </p:spPr>
      </p:pic>
      <p:pic>
        <p:nvPicPr>
          <p:cNvPr id="34" name="Image 33">
            <a:extLst>
              <a:ext uri="{FF2B5EF4-FFF2-40B4-BE49-F238E27FC236}">
                <a16:creationId xmlns:a16="http://schemas.microsoft.com/office/drawing/2014/main" id="{FF6D975C-5CEC-297A-0C35-D31A4EE9D0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7213" y="2639351"/>
            <a:ext cx="218520" cy="218520"/>
          </a:xfrm>
          <a:prstGeom prst="rect">
            <a:avLst/>
          </a:prstGeom>
        </p:spPr>
      </p:pic>
      <p:pic>
        <p:nvPicPr>
          <p:cNvPr id="35" name="Image 34">
            <a:extLst>
              <a:ext uri="{FF2B5EF4-FFF2-40B4-BE49-F238E27FC236}">
                <a16:creationId xmlns:a16="http://schemas.microsoft.com/office/drawing/2014/main" id="{EBBD4A5D-721B-56D7-C3E2-A987D8E85E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0261" y="3247662"/>
            <a:ext cx="218520" cy="218520"/>
          </a:xfrm>
          <a:prstGeom prst="rect">
            <a:avLst/>
          </a:prstGeom>
        </p:spPr>
      </p:pic>
      <p:pic>
        <p:nvPicPr>
          <p:cNvPr id="36" name="Image 35">
            <a:extLst>
              <a:ext uri="{FF2B5EF4-FFF2-40B4-BE49-F238E27FC236}">
                <a16:creationId xmlns:a16="http://schemas.microsoft.com/office/drawing/2014/main" id="{E821F734-30D8-5579-6928-121A0ECD34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7213" y="2836477"/>
            <a:ext cx="218520" cy="218520"/>
          </a:xfrm>
          <a:prstGeom prst="rect">
            <a:avLst/>
          </a:prstGeom>
        </p:spPr>
      </p:pic>
      <p:pic>
        <p:nvPicPr>
          <p:cNvPr id="37" name="Image 36">
            <a:extLst>
              <a:ext uri="{FF2B5EF4-FFF2-40B4-BE49-F238E27FC236}">
                <a16:creationId xmlns:a16="http://schemas.microsoft.com/office/drawing/2014/main" id="{D9009294-40DF-AF28-65BB-0ECD1A331F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3774" y="3046076"/>
            <a:ext cx="218520" cy="218520"/>
          </a:xfrm>
          <a:prstGeom prst="rect">
            <a:avLst/>
          </a:prstGeom>
        </p:spPr>
      </p:pic>
      <p:pic>
        <p:nvPicPr>
          <p:cNvPr id="38" name="Image 37">
            <a:extLst>
              <a:ext uri="{FF2B5EF4-FFF2-40B4-BE49-F238E27FC236}">
                <a16:creationId xmlns:a16="http://schemas.microsoft.com/office/drawing/2014/main" id="{741BFD9F-1D30-97EA-B343-B0F53D0E90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3595" y="1964856"/>
            <a:ext cx="218520" cy="218520"/>
          </a:xfrm>
          <a:prstGeom prst="rect">
            <a:avLst/>
          </a:prstGeom>
        </p:spPr>
      </p:pic>
      <p:pic>
        <p:nvPicPr>
          <p:cNvPr id="11" name="Image 10">
            <a:hlinkClick r:id="rId7" action="ppaction://hlinksldjump"/>
            <a:extLst>
              <a:ext uri="{FF2B5EF4-FFF2-40B4-BE49-F238E27FC236}">
                <a16:creationId xmlns:a16="http://schemas.microsoft.com/office/drawing/2014/main" id="{21E3C8AB-3DF8-6D36-D0F0-FF6415B604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6173" y="121341"/>
            <a:ext cx="262469" cy="369331"/>
          </a:xfrm>
          <a:prstGeom prst="rect">
            <a:avLst/>
          </a:prstGeom>
        </p:spPr>
      </p:pic>
      <p:pic>
        <p:nvPicPr>
          <p:cNvPr id="18" name="Image 17">
            <a:hlinkClick r:id="rId9" action="ppaction://hlinksldjump"/>
            <a:extLst>
              <a:ext uri="{FF2B5EF4-FFF2-40B4-BE49-F238E27FC236}">
                <a16:creationId xmlns:a16="http://schemas.microsoft.com/office/drawing/2014/main" id="{D1B4445E-46B9-3979-D3B6-42056EB5F6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10523261" y="496934"/>
            <a:ext cx="262469" cy="369331"/>
          </a:xfrm>
          <a:prstGeom prst="rect">
            <a:avLst/>
          </a:prstGeom>
        </p:spPr>
      </p:pic>
    </p:spTree>
    <p:extLst>
      <p:ext uri="{BB962C8B-B14F-4D97-AF65-F5344CB8AC3E}">
        <p14:creationId xmlns:p14="http://schemas.microsoft.com/office/powerpoint/2010/main" val="209240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anim calcmode="lin" valueType="num">
                                      <p:cBhvr>
                                        <p:cTn id="47" dur="1000" fill="hold"/>
                                        <p:tgtEl>
                                          <p:spTgt spid="33"/>
                                        </p:tgtEl>
                                        <p:attrNameLst>
                                          <p:attrName>ppt_x</p:attrName>
                                        </p:attrNameLst>
                                      </p:cBhvr>
                                      <p:tavLst>
                                        <p:tav tm="0">
                                          <p:val>
                                            <p:strVal val="#ppt_x"/>
                                          </p:val>
                                        </p:tav>
                                        <p:tav tm="100000">
                                          <p:val>
                                            <p:strVal val="#ppt_x"/>
                                          </p:val>
                                        </p:tav>
                                      </p:tavLst>
                                    </p:anim>
                                    <p:anim calcmode="lin" valueType="num">
                                      <p:cBhvr>
                                        <p:cTn id="4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1000"/>
                                        <p:tgtEl>
                                          <p:spTgt spid="27"/>
                                        </p:tgtEl>
                                      </p:cBhvr>
                                    </p:animEffect>
                                    <p:anim calcmode="lin" valueType="num">
                                      <p:cBhvr>
                                        <p:cTn id="59" dur="1000" fill="hold"/>
                                        <p:tgtEl>
                                          <p:spTgt spid="27"/>
                                        </p:tgtEl>
                                        <p:attrNameLst>
                                          <p:attrName>ppt_x</p:attrName>
                                        </p:attrNameLst>
                                      </p:cBhvr>
                                      <p:tavLst>
                                        <p:tav tm="0">
                                          <p:val>
                                            <p:strVal val="#ppt_x"/>
                                          </p:val>
                                        </p:tav>
                                        <p:tav tm="100000">
                                          <p:val>
                                            <p:strVal val="#ppt_x"/>
                                          </p:val>
                                        </p:tav>
                                      </p:tavLst>
                                    </p:anim>
                                    <p:anim calcmode="lin" valueType="num">
                                      <p:cBhvr>
                                        <p:cTn id="60" dur="1000" fill="hold"/>
                                        <p:tgtEl>
                                          <p:spTgt spid="2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1000"/>
                                        <p:tgtEl>
                                          <p:spTgt spid="28"/>
                                        </p:tgtEl>
                                      </p:cBhvr>
                                    </p:animEffect>
                                    <p:anim calcmode="lin" valueType="num">
                                      <p:cBhvr>
                                        <p:cTn id="69" dur="1000" fill="hold"/>
                                        <p:tgtEl>
                                          <p:spTgt spid="28"/>
                                        </p:tgtEl>
                                        <p:attrNameLst>
                                          <p:attrName>ppt_x</p:attrName>
                                        </p:attrNameLst>
                                      </p:cBhvr>
                                      <p:tavLst>
                                        <p:tav tm="0">
                                          <p:val>
                                            <p:strVal val="#ppt_x"/>
                                          </p:val>
                                        </p:tav>
                                        <p:tav tm="100000">
                                          <p:val>
                                            <p:strVal val="#ppt_x"/>
                                          </p:val>
                                        </p:tav>
                                      </p:tavLst>
                                    </p:anim>
                                    <p:anim calcmode="lin" valueType="num">
                                      <p:cBhvr>
                                        <p:cTn id="70" dur="1000" fill="hold"/>
                                        <p:tgtEl>
                                          <p:spTgt spid="28"/>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1000"/>
                                        <p:tgtEl>
                                          <p:spTgt spid="34"/>
                                        </p:tgtEl>
                                      </p:cBhvr>
                                    </p:animEffect>
                                    <p:anim calcmode="lin" valueType="num">
                                      <p:cBhvr>
                                        <p:cTn id="74" dur="1000" fill="hold"/>
                                        <p:tgtEl>
                                          <p:spTgt spid="34"/>
                                        </p:tgtEl>
                                        <p:attrNameLst>
                                          <p:attrName>ppt_x</p:attrName>
                                        </p:attrNameLst>
                                      </p:cBhvr>
                                      <p:tavLst>
                                        <p:tav tm="0">
                                          <p:val>
                                            <p:strVal val="#ppt_x"/>
                                          </p:val>
                                        </p:tav>
                                        <p:tav tm="100000">
                                          <p:val>
                                            <p:strVal val="#ppt_x"/>
                                          </p:val>
                                        </p:tav>
                                      </p:tavLst>
                                    </p:anim>
                                    <p:anim calcmode="lin" valueType="num">
                                      <p:cBhvr>
                                        <p:cTn id="7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1000"/>
                                        <p:tgtEl>
                                          <p:spTgt spid="29"/>
                                        </p:tgtEl>
                                      </p:cBhvr>
                                    </p:animEffect>
                                    <p:anim calcmode="lin" valueType="num">
                                      <p:cBhvr>
                                        <p:cTn id="81" dur="1000" fill="hold"/>
                                        <p:tgtEl>
                                          <p:spTgt spid="29"/>
                                        </p:tgtEl>
                                        <p:attrNameLst>
                                          <p:attrName>ppt_x</p:attrName>
                                        </p:attrNameLst>
                                      </p:cBhvr>
                                      <p:tavLst>
                                        <p:tav tm="0">
                                          <p:val>
                                            <p:strVal val="#ppt_x"/>
                                          </p:val>
                                        </p:tav>
                                        <p:tav tm="100000">
                                          <p:val>
                                            <p:strVal val="#ppt_x"/>
                                          </p:val>
                                        </p:tav>
                                      </p:tavLst>
                                    </p:anim>
                                    <p:anim calcmode="lin" valueType="num">
                                      <p:cBhvr>
                                        <p:cTn id="82" dur="1000" fill="hold"/>
                                        <p:tgtEl>
                                          <p:spTgt spid="29"/>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1000"/>
                                        <p:tgtEl>
                                          <p:spTgt spid="30"/>
                                        </p:tgtEl>
                                      </p:cBhvr>
                                    </p:animEffect>
                                    <p:anim calcmode="lin" valueType="num">
                                      <p:cBhvr>
                                        <p:cTn id="86" dur="1000" fill="hold"/>
                                        <p:tgtEl>
                                          <p:spTgt spid="30"/>
                                        </p:tgtEl>
                                        <p:attrNameLst>
                                          <p:attrName>ppt_x</p:attrName>
                                        </p:attrNameLst>
                                      </p:cBhvr>
                                      <p:tavLst>
                                        <p:tav tm="0">
                                          <p:val>
                                            <p:strVal val="#ppt_x"/>
                                          </p:val>
                                        </p:tav>
                                        <p:tav tm="100000">
                                          <p:val>
                                            <p:strVal val="#ppt_x"/>
                                          </p:val>
                                        </p:tav>
                                      </p:tavLst>
                                    </p:anim>
                                    <p:anim calcmode="lin" valueType="num">
                                      <p:cBhvr>
                                        <p:cTn id="8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60"/>
                                        </p:tgtEl>
                                        <p:attrNameLst>
                                          <p:attrName>style.visibility</p:attrName>
                                        </p:attrNameLst>
                                      </p:cBhvr>
                                      <p:to>
                                        <p:strVal val="visible"/>
                                      </p:to>
                                    </p:set>
                                    <p:anim calcmode="lin" valueType="num">
                                      <p:cBhvr additive="base">
                                        <p:cTn id="96" dur="500" fill="hold"/>
                                        <p:tgtEl>
                                          <p:spTgt spid="60"/>
                                        </p:tgtEl>
                                        <p:attrNameLst>
                                          <p:attrName>ppt_x</p:attrName>
                                        </p:attrNameLst>
                                      </p:cBhvr>
                                      <p:tavLst>
                                        <p:tav tm="0">
                                          <p:val>
                                            <p:strVal val="#ppt_x"/>
                                          </p:val>
                                        </p:tav>
                                        <p:tav tm="100000">
                                          <p:val>
                                            <p:strVal val="#ppt_x"/>
                                          </p:val>
                                        </p:tav>
                                      </p:tavLst>
                                    </p:anim>
                                    <p:anim calcmode="lin" valueType="num">
                                      <p:cBhvr additive="base">
                                        <p:cTn id="97" dur="500" fill="hold"/>
                                        <p:tgtEl>
                                          <p:spTgt spid="60"/>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61"/>
                                        </p:tgtEl>
                                        <p:attrNameLst>
                                          <p:attrName>style.visibility</p:attrName>
                                        </p:attrNameLst>
                                      </p:cBhvr>
                                      <p:to>
                                        <p:strVal val="visible"/>
                                      </p:to>
                                    </p:set>
                                    <p:anim calcmode="lin" valueType="num">
                                      <p:cBhvr additive="base">
                                        <p:cTn id="100" dur="500" fill="hold"/>
                                        <p:tgtEl>
                                          <p:spTgt spid="61"/>
                                        </p:tgtEl>
                                        <p:attrNameLst>
                                          <p:attrName>ppt_x</p:attrName>
                                        </p:attrNameLst>
                                      </p:cBhvr>
                                      <p:tavLst>
                                        <p:tav tm="0">
                                          <p:val>
                                            <p:strVal val="#ppt_x"/>
                                          </p:val>
                                        </p:tav>
                                        <p:tav tm="100000">
                                          <p:val>
                                            <p:strVal val="#ppt_x"/>
                                          </p:val>
                                        </p:tav>
                                      </p:tavLst>
                                    </p:anim>
                                    <p:anim calcmode="lin" valueType="num">
                                      <p:cBhvr additive="base">
                                        <p:cTn id="101"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63"/>
                                        </p:tgtEl>
                                        <p:attrNameLst>
                                          <p:attrName>style.visibility</p:attrName>
                                        </p:attrNameLst>
                                      </p:cBhvr>
                                      <p:to>
                                        <p:strVal val="visible"/>
                                      </p:to>
                                    </p:set>
                                    <p:anim calcmode="lin" valueType="num">
                                      <p:cBhvr additive="base">
                                        <p:cTn id="106" dur="500" fill="hold"/>
                                        <p:tgtEl>
                                          <p:spTgt spid="63"/>
                                        </p:tgtEl>
                                        <p:attrNameLst>
                                          <p:attrName>ppt_x</p:attrName>
                                        </p:attrNameLst>
                                      </p:cBhvr>
                                      <p:tavLst>
                                        <p:tav tm="0">
                                          <p:val>
                                            <p:strVal val="#ppt_x"/>
                                          </p:val>
                                        </p:tav>
                                        <p:tav tm="100000">
                                          <p:val>
                                            <p:strVal val="#ppt_x"/>
                                          </p:val>
                                        </p:tav>
                                      </p:tavLst>
                                    </p:anim>
                                    <p:anim calcmode="lin" valueType="num">
                                      <p:cBhvr additive="base">
                                        <p:cTn id="107" dur="500" fill="hold"/>
                                        <p:tgtEl>
                                          <p:spTgt spid="63"/>
                                        </p:tgtEl>
                                        <p:attrNameLst>
                                          <p:attrName>ppt_y</p:attrName>
                                        </p:attrNameLst>
                                      </p:cBhvr>
                                      <p:tavLst>
                                        <p:tav tm="0">
                                          <p:val>
                                            <p:strVal val="1+#ppt_h/2"/>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1000"/>
                                        <p:tgtEl>
                                          <p:spTgt spid="36"/>
                                        </p:tgtEl>
                                      </p:cBhvr>
                                    </p:animEffect>
                                    <p:anim calcmode="lin" valueType="num">
                                      <p:cBhvr>
                                        <p:cTn id="111" dur="1000" fill="hold"/>
                                        <p:tgtEl>
                                          <p:spTgt spid="36"/>
                                        </p:tgtEl>
                                        <p:attrNameLst>
                                          <p:attrName>ppt_x</p:attrName>
                                        </p:attrNameLst>
                                      </p:cBhvr>
                                      <p:tavLst>
                                        <p:tav tm="0">
                                          <p:val>
                                            <p:strVal val="#ppt_x"/>
                                          </p:val>
                                        </p:tav>
                                        <p:tav tm="100000">
                                          <p:val>
                                            <p:strVal val="#ppt_x"/>
                                          </p:val>
                                        </p:tav>
                                      </p:tavLst>
                                    </p:anim>
                                    <p:anim calcmode="lin" valueType="num">
                                      <p:cBhvr>
                                        <p:cTn id="11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2"/>
                                        </p:tgtEl>
                                        <p:attrNameLst>
                                          <p:attrName>style.visibility</p:attrName>
                                        </p:attrNameLst>
                                      </p:cBhvr>
                                      <p:to>
                                        <p:strVal val="visible"/>
                                      </p:to>
                                    </p:set>
                                    <p:animEffect transition="in" filter="fade">
                                      <p:cBhvr>
                                        <p:cTn id="117" dur="1000"/>
                                        <p:tgtEl>
                                          <p:spTgt spid="2"/>
                                        </p:tgtEl>
                                      </p:cBhvr>
                                    </p:animEffect>
                                    <p:anim calcmode="lin" valueType="num">
                                      <p:cBhvr>
                                        <p:cTn id="118" dur="1000" fill="hold"/>
                                        <p:tgtEl>
                                          <p:spTgt spid="2"/>
                                        </p:tgtEl>
                                        <p:attrNameLst>
                                          <p:attrName>ppt_x</p:attrName>
                                        </p:attrNameLst>
                                      </p:cBhvr>
                                      <p:tavLst>
                                        <p:tav tm="0">
                                          <p:val>
                                            <p:strVal val="#ppt_x"/>
                                          </p:val>
                                        </p:tav>
                                        <p:tav tm="100000">
                                          <p:val>
                                            <p:strVal val="#ppt_x"/>
                                          </p:val>
                                        </p:tav>
                                      </p:tavLst>
                                    </p:anim>
                                    <p:anim calcmode="lin" valueType="num">
                                      <p:cBhvr>
                                        <p:cTn id="1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59"/>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15"/>
                                        </p:tgtEl>
                                        <p:attrNameLst>
                                          <p:attrName>style.visibility</p:attrName>
                                        </p:attrNameLst>
                                      </p:cBhvr>
                                      <p:to>
                                        <p:strVal val="visible"/>
                                      </p:to>
                                    </p:set>
                                    <p:anim calcmode="lin" valueType="num">
                                      <p:cBhvr additive="base">
                                        <p:cTn id="128" dur="500" fill="hold"/>
                                        <p:tgtEl>
                                          <p:spTgt spid="15"/>
                                        </p:tgtEl>
                                        <p:attrNameLst>
                                          <p:attrName>ppt_x</p:attrName>
                                        </p:attrNameLst>
                                      </p:cBhvr>
                                      <p:tavLst>
                                        <p:tav tm="0">
                                          <p:val>
                                            <p:strVal val="#ppt_x"/>
                                          </p:val>
                                        </p:tav>
                                        <p:tav tm="100000">
                                          <p:val>
                                            <p:strVal val="#ppt_x"/>
                                          </p:val>
                                        </p:tav>
                                      </p:tavLst>
                                    </p:anim>
                                    <p:anim calcmode="lin" valueType="num">
                                      <p:cBhvr additive="base">
                                        <p:cTn id="129" dur="500" fill="hold"/>
                                        <p:tgtEl>
                                          <p:spTgt spid="15"/>
                                        </p:tgtEl>
                                        <p:attrNameLst>
                                          <p:attrName>ppt_y</p:attrName>
                                        </p:attrNameLst>
                                      </p:cBhvr>
                                      <p:tavLst>
                                        <p:tav tm="0">
                                          <p:val>
                                            <p:strVal val="1+#ppt_h/2"/>
                                          </p:val>
                                        </p:tav>
                                        <p:tav tm="100000">
                                          <p:val>
                                            <p:strVal val="#ppt_y"/>
                                          </p:val>
                                        </p:tav>
                                      </p:tavLst>
                                    </p:anim>
                                  </p:childTnLst>
                                </p:cTn>
                              </p:par>
                              <p:par>
                                <p:cTn id="130" presetID="1" presetClass="entr" presetSubtype="0" fill="hold" grpId="0" nodeType="withEffect">
                                  <p:stCondLst>
                                    <p:cond delay="0"/>
                                  </p:stCondLst>
                                  <p:childTnLst>
                                    <p:set>
                                      <p:cBhvr>
                                        <p:cTn id="131" dur="1" fill="hold">
                                          <p:stCondLst>
                                            <p:cond delay="0"/>
                                          </p:stCondLst>
                                        </p:cTn>
                                        <p:tgtEl>
                                          <p:spTgt spid="13"/>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12"/>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42"/>
                                        </p:tgtEl>
                                        <p:attrNameLst>
                                          <p:attrName>style.visibility</p:attrName>
                                        </p:attrNameLst>
                                      </p:cBhvr>
                                      <p:to>
                                        <p:strVal val="visible"/>
                                      </p:to>
                                    </p:set>
                                    <p:animEffect transition="in" filter="fade">
                                      <p:cBhvr>
                                        <p:cTn id="140" dur="1000"/>
                                        <p:tgtEl>
                                          <p:spTgt spid="42"/>
                                        </p:tgtEl>
                                      </p:cBhvr>
                                    </p:animEffect>
                                    <p:anim calcmode="lin" valueType="num">
                                      <p:cBhvr>
                                        <p:cTn id="141" dur="1000" fill="hold"/>
                                        <p:tgtEl>
                                          <p:spTgt spid="42"/>
                                        </p:tgtEl>
                                        <p:attrNameLst>
                                          <p:attrName>ppt_x</p:attrName>
                                        </p:attrNameLst>
                                      </p:cBhvr>
                                      <p:tavLst>
                                        <p:tav tm="0">
                                          <p:val>
                                            <p:strVal val="#ppt_x"/>
                                          </p:val>
                                        </p:tav>
                                        <p:tav tm="100000">
                                          <p:val>
                                            <p:strVal val="#ppt_x"/>
                                          </p:val>
                                        </p:tav>
                                      </p:tavLst>
                                    </p:anim>
                                    <p:anim calcmode="lin" valueType="num">
                                      <p:cBhvr>
                                        <p:cTn id="142" dur="1000" fill="hold"/>
                                        <p:tgtEl>
                                          <p:spTgt spid="42"/>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0"/>
                                  </p:stCondLst>
                                  <p:childTnLst>
                                    <p:set>
                                      <p:cBhvr>
                                        <p:cTn id="144" dur="1" fill="hold">
                                          <p:stCondLst>
                                            <p:cond delay="0"/>
                                          </p:stCondLst>
                                        </p:cTn>
                                        <p:tgtEl>
                                          <p:spTgt spid="41"/>
                                        </p:tgtEl>
                                        <p:attrNameLst>
                                          <p:attrName>style.visibility</p:attrName>
                                        </p:attrNameLst>
                                      </p:cBhvr>
                                      <p:to>
                                        <p:strVal val="visible"/>
                                      </p:to>
                                    </p:set>
                                    <p:animEffect transition="in" filter="fade">
                                      <p:cBhvr>
                                        <p:cTn id="145" dur="1000"/>
                                        <p:tgtEl>
                                          <p:spTgt spid="41"/>
                                        </p:tgtEl>
                                      </p:cBhvr>
                                    </p:animEffect>
                                    <p:anim calcmode="lin" valueType="num">
                                      <p:cBhvr>
                                        <p:cTn id="146" dur="1000" fill="hold"/>
                                        <p:tgtEl>
                                          <p:spTgt spid="41"/>
                                        </p:tgtEl>
                                        <p:attrNameLst>
                                          <p:attrName>ppt_x</p:attrName>
                                        </p:attrNameLst>
                                      </p:cBhvr>
                                      <p:tavLst>
                                        <p:tav tm="0">
                                          <p:val>
                                            <p:strVal val="#ppt_x"/>
                                          </p:val>
                                        </p:tav>
                                        <p:tav tm="100000">
                                          <p:val>
                                            <p:strVal val="#ppt_x"/>
                                          </p:val>
                                        </p:tav>
                                      </p:tavLst>
                                    </p:anim>
                                    <p:anim calcmode="lin" valueType="num">
                                      <p:cBhvr>
                                        <p:cTn id="147" dur="1000" fill="hold"/>
                                        <p:tgtEl>
                                          <p:spTgt spid="41"/>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0"/>
                                  </p:stCondLst>
                                  <p:childTnLst>
                                    <p:set>
                                      <p:cBhvr>
                                        <p:cTn id="149" dur="1" fill="hold">
                                          <p:stCondLst>
                                            <p:cond delay="0"/>
                                          </p:stCondLst>
                                        </p:cTn>
                                        <p:tgtEl>
                                          <p:spTgt spid="49"/>
                                        </p:tgtEl>
                                        <p:attrNameLst>
                                          <p:attrName>style.visibility</p:attrName>
                                        </p:attrNameLst>
                                      </p:cBhvr>
                                      <p:to>
                                        <p:strVal val="visible"/>
                                      </p:to>
                                    </p:set>
                                    <p:animEffect transition="in" filter="fade">
                                      <p:cBhvr>
                                        <p:cTn id="150" dur="1000"/>
                                        <p:tgtEl>
                                          <p:spTgt spid="49"/>
                                        </p:tgtEl>
                                      </p:cBhvr>
                                    </p:animEffect>
                                    <p:anim calcmode="lin" valueType="num">
                                      <p:cBhvr>
                                        <p:cTn id="151" dur="1000" fill="hold"/>
                                        <p:tgtEl>
                                          <p:spTgt spid="49"/>
                                        </p:tgtEl>
                                        <p:attrNameLst>
                                          <p:attrName>ppt_x</p:attrName>
                                        </p:attrNameLst>
                                      </p:cBhvr>
                                      <p:tavLst>
                                        <p:tav tm="0">
                                          <p:val>
                                            <p:strVal val="#ppt_x"/>
                                          </p:val>
                                        </p:tav>
                                        <p:tav tm="100000">
                                          <p:val>
                                            <p:strVal val="#ppt_x"/>
                                          </p:val>
                                        </p:tav>
                                      </p:tavLst>
                                    </p:anim>
                                    <p:anim calcmode="lin" valueType="num">
                                      <p:cBhvr>
                                        <p:cTn id="152" dur="1000" fill="hold"/>
                                        <p:tgtEl>
                                          <p:spTgt spid="49"/>
                                        </p:tgtEl>
                                        <p:attrNameLst>
                                          <p:attrName>ppt_y</p:attrName>
                                        </p:attrNameLst>
                                      </p:cBhvr>
                                      <p:tavLst>
                                        <p:tav tm="0">
                                          <p:val>
                                            <p:strVal val="#ppt_y+.1"/>
                                          </p:val>
                                        </p:tav>
                                        <p:tav tm="100000">
                                          <p:val>
                                            <p:strVal val="#ppt_y"/>
                                          </p:val>
                                        </p:tav>
                                      </p:tavLst>
                                    </p:anim>
                                  </p:childTnLst>
                                </p:cTn>
                              </p:par>
                              <p:par>
                                <p:cTn id="153" presetID="42" presetClass="entr" presetSubtype="0" fill="hold" nodeType="withEffect">
                                  <p:stCondLst>
                                    <p:cond delay="0"/>
                                  </p:stCondLst>
                                  <p:childTnLst>
                                    <p:set>
                                      <p:cBhvr>
                                        <p:cTn id="154" dur="1" fill="hold">
                                          <p:stCondLst>
                                            <p:cond delay="0"/>
                                          </p:stCondLst>
                                        </p:cTn>
                                        <p:tgtEl>
                                          <p:spTgt spid="43"/>
                                        </p:tgtEl>
                                        <p:attrNameLst>
                                          <p:attrName>style.visibility</p:attrName>
                                        </p:attrNameLst>
                                      </p:cBhvr>
                                      <p:to>
                                        <p:strVal val="visible"/>
                                      </p:to>
                                    </p:set>
                                    <p:animEffect transition="in" filter="fade">
                                      <p:cBhvr>
                                        <p:cTn id="155" dur="1000"/>
                                        <p:tgtEl>
                                          <p:spTgt spid="43"/>
                                        </p:tgtEl>
                                      </p:cBhvr>
                                    </p:animEffect>
                                    <p:anim calcmode="lin" valueType="num">
                                      <p:cBhvr>
                                        <p:cTn id="156" dur="1000" fill="hold"/>
                                        <p:tgtEl>
                                          <p:spTgt spid="43"/>
                                        </p:tgtEl>
                                        <p:attrNameLst>
                                          <p:attrName>ppt_x</p:attrName>
                                        </p:attrNameLst>
                                      </p:cBhvr>
                                      <p:tavLst>
                                        <p:tav tm="0">
                                          <p:val>
                                            <p:strVal val="#ppt_x"/>
                                          </p:val>
                                        </p:tav>
                                        <p:tav tm="100000">
                                          <p:val>
                                            <p:strVal val="#ppt_x"/>
                                          </p:val>
                                        </p:tav>
                                      </p:tavLst>
                                    </p:anim>
                                    <p:anim calcmode="lin" valueType="num">
                                      <p:cBhvr>
                                        <p:cTn id="15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42" presetClass="entr" presetSubtype="0" fill="hold" nodeType="clickEffect">
                                  <p:stCondLst>
                                    <p:cond delay="0"/>
                                  </p:stCondLst>
                                  <p:childTnLst>
                                    <p:set>
                                      <p:cBhvr>
                                        <p:cTn id="161" dur="1" fill="hold">
                                          <p:stCondLst>
                                            <p:cond delay="0"/>
                                          </p:stCondLst>
                                        </p:cTn>
                                        <p:tgtEl>
                                          <p:spTgt spid="37"/>
                                        </p:tgtEl>
                                        <p:attrNameLst>
                                          <p:attrName>style.visibility</p:attrName>
                                        </p:attrNameLst>
                                      </p:cBhvr>
                                      <p:to>
                                        <p:strVal val="visible"/>
                                      </p:to>
                                    </p:set>
                                    <p:animEffect transition="in" filter="fade">
                                      <p:cBhvr>
                                        <p:cTn id="162" dur="1000"/>
                                        <p:tgtEl>
                                          <p:spTgt spid="37"/>
                                        </p:tgtEl>
                                      </p:cBhvr>
                                    </p:animEffect>
                                    <p:anim calcmode="lin" valueType="num">
                                      <p:cBhvr>
                                        <p:cTn id="163" dur="1000" fill="hold"/>
                                        <p:tgtEl>
                                          <p:spTgt spid="37"/>
                                        </p:tgtEl>
                                        <p:attrNameLst>
                                          <p:attrName>ppt_x</p:attrName>
                                        </p:attrNameLst>
                                      </p:cBhvr>
                                      <p:tavLst>
                                        <p:tav tm="0">
                                          <p:val>
                                            <p:strVal val="#ppt_x"/>
                                          </p:val>
                                        </p:tav>
                                        <p:tav tm="100000">
                                          <p:val>
                                            <p:strVal val="#ppt_x"/>
                                          </p:val>
                                        </p:tav>
                                      </p:tavLst>
                                    </p:anim>
                                    <p:anim calcmode="lin" valueType="num">
                                      <p:cBhvr>
                                        <p:cTn id="164" dur="1000" fill="hold"/>
                                        <p:tgtEl>
                                          <p:spTgt spid="37"/>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fade">
                                      <p:cBhvr>
                                        <p:cTn id="167" dur="1000"/>
                                        <p:tgtEl>
                                          <p:spTgt spid="46"/>
                                        </p:tgtEl>
                                      </p:cBhvr>
                                    </p:animEffect>
                                    <p:anim calcmode="lin" valueType="num">
                                      <p:cBhvr>
                                        <p:cTn id="168" dur="1000" fill="hold"/>
                                        <p:tgtEl>
                                          <p:spTgt spid="46"/>
                                        </p:tgtEl>
                                        <p:attrNameLst>
                                          <p:attrName>ppt_x</p:attrName>
                                        </p:attrNameLst>
                                      </p:cBhvr>
                                      <p:tavLst>
                                        <p:tav tm="0">
                                          <p:val>
                                            <p:strVal val="#ppt_x"/>
                                          </p:val>
                                        </p:tav>
                                        <p:tav tm="100000">
                                          <p:val>
                                            <p:strVal val="#ppt_x"/>
                                          </p:val>
                                        </p:tav>
                                      </p:tavLst>
                                    </p:anim>
                                    <p:anim calcmode="lin" valueType="num">
                                      <p:cBhvr>
                                        <p:cTn id="16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42" presetClass="entr" presetSubtype="0" fill="hold" grpId="0" nodeType="clickEffect">
                                  <p:stCondLst>
                                    <p:cond delay="0"/>
                                  </p:stCondLst>
                                  <p:childTnLst>
                                    <p:set>
                                      <p:cBhvr>
                                        <p:cTn id="173" dur="1" fill="hold">
                                          <p:stCondLst>
                                            <p:cond delay="0"/>
                                          </p:stCondLst>
                                        </p:cTn>
                                        <p:tgtEl>
                                          <p:spTgt spid="44"/>
                                        </p:tgtEl>
                                        <p:attrNameLst>
                                          <p:attrName>style.visibility</p:attrName>
                                        </p:attrNameLst>
                                      </p:cBhvr>
                                      <p:to>
                                        <p:strVal val="visible"/>
                                      </p:to>
                                    </p:set>
                                    <p:animEffect transition="in" filter="fade">
                                      <p:cBhvr>
                                        <p:cTn id="174" dur="1000"/>
                                        <p:tgtEl>
                                          <p:spTgt spid="44"/>
                                        </p:tgtEl>
                                      </p:cBhvr>
                                    </p:animEffect>
                                    <p:anim calcmode="lin" valueType="num">
                                      <p:cBhvr>
                                        <p:cTn id="175" dur="1000" fill="hold"/>
                                        <p:tgtEl>
                                          <p:spTgt spid="44"/>
                                        </p:tgtEl>
                                        <p:attrNameLst>
                                          <p:attrName>ppt_x</p:attrName>
                                        </p:attrNameLst>
                                      </p:cBhvr>
                                      <p:tavLst>
                                        <p:tav tm="0">
                                          <p:val>
                                            <p:strVal val="#ppt_x"/>
                                          </p:val>
                                        </p:tav>
                                        <p:tav tm="100000">
                                          <p:val>
                                            <p:strVal val="#ppt_x"/>
                                          </p:val>
                                        </p:tav>
                                      </p:tavLst>
                                    </p:anim>
                                    <p:anim calcmode="lin" valueType="num">
                                      <p:cBhvr>
                                        <p:cTn id="176" dur="1000" fill="hold"/>
                                        <p:tgtEl>
                                          <p:spTgt spid="44"/>
                                        </p:tgtEl>
                                        <p:attrNameLst>
                                          <p:attrName>ppt_y</p:attrName>
                                        </p:attrNameLst>
                                      </p:cBhvr>
                                      <p:tavLst>
                                        <p:tav tm="0">
                                          <p:val>
                                            <p:strVal val="#ppt_y+.1"/>
                                          </p:val>
                                        </p:tav>
                                        <p:tav tm="100000">
                                          <p:val>
                                            <p:strVal val="#ppt_y"/>
                                          </p:val>
                                        </p:tav>
                                      </p:tavLst>
                                    </p:anim>
                                  </p:childTnLst>
                                </p:cTn>
                              </p:par>
                              <p:par>
                                <p:cTn id="177" presetID="42" presetClass="entr" presetSubtype="0" fill="hold" nodeType="withEffect">
                                  <p:stCondLst>
                                    <p:cond delay="0"/>
                                  </p:stCondLst>
                                  <p:childTnLst>
                                    <p:set>
                                      <p:cBhvr>
                                        <p:cTn id="178" dur="1" fill="hold">
                                          <p:stCondLst>
                                            <p:cond delay="0"/>
                                          </p:stCondLst>
                                        </p:cTn>
                                        <p:tgtEl>
                                          <p:spTgt spid="8"/>
                                        </p:tgtEl>
                                        <p:attrNameLst>
                                          <p:attrName>style.visibility</p:attrName>
                                        </p:attrNameLst>
                                      </p:cBhvr>
                                      <p:to>
                                        <p:strVal val="visible"/>
                                      </p:to>
                                    </p:set>
                                    <p:animEffect transition="in" filter="fade">
                                      <p:cBhvr>
                                        <p:cTn id="179" dur="1000"/>
                                        <p:tgtEl>
                                          <p:spTgt spid="8"/>
                                        </p:tgtEl>
                                      </p:cBhvr>
                                    </p:animEffect>
                                    <p:anim calcmode="lin" valueType="num">
                                      <p:cBhvr>
                                        <p:cTn id="180" dur="1000" fill="hold"/>
                                        <p:tgtEl>
                                          <p:spTgt spid="8"/>
                                        </p:tgtEl>
                                        <p:attrNameLst>
                                          <p:attrName>ppt_x</p:attrName>
                                        </p:attrNameLst>
                                      </p:cBhvr>
                                      <p:tavLst>
                                        <p:tav tm="0">
                                          <p:val>
                                            <p:strVal val="#ppt_x"/>
                                          </p:val>
                                        </p:tav>
                                        <p:tav tm="100000">
                                          <p:val>
                                            <p:strVal val="#ppt_x"/>
                                          </p:val>
                                        </p:tav>
                                      </p:tavLst>
                                    </p:anim>
                                    <p:anim calcmode="lin" valueType="num">
                                      <p:cBhvr>
                                        <p:cTn id="181" dur="1000" fill="hold"/>
                                        <p:tgtEl>
                                          <p:spTgt spid="8"/>
                                        </p:tgtEl>
                                        <p:attrNameLst>
                                          <p:attrName>ppt_y</p:attrName>
                                        </p:attrNameLst>
                                      </p:cBhvr>
                                      <p:tavLst>
                                        <p:tav tm="0">
                                          <p:val>
                                            <p:strVal val="#ppt_y+.1"/>
                                          </p:val>
                                        </p:tav>
                                        <p:tav tm="100000">
                                          <p:val>
                                            <p:strVal val="#ppt_y"/>
                                          </p:val>
                                        </p:tav>
                                      </p:tavLst>
                                    </p:anim>
                                  </p:childTnLst>
                                </p:cTn>
                              </p:par>
                              <p:par>
                                <p:cTn id="182" presetID="42" presetClass="entr" presetSubtype="0" fill="hold" grpId="0" nodeType="withEffect">
                                  <p:stCondLst>
                                    <p:cond delay="0"/>
                                  </p:stCondLst>
                                  <p:childTnLst>
                                    <p:set>
                                      <p:cBhvr>
                                        <p:cTn id="183" dur="1" fill="hold">
                                          <p:stCondLst>
                                            <p:cond delay="0"/>
                                          </p:stCondLst>
                                        </p:cTn>
                                        <p:tgtEl>
                                          <p:spTgt spid="10"/>
                                        </p:tgtEl>
                                        <p:attrNameLst>
                                          <p:attrName>style.visibility</p:attrName>
                                        </p:attrNameLst>
                                      </p:cBhvr>
                                      <p:to>
                                        <p:strVal val="visible"/>
                                      </p:to>
                                    </p:set>
                                    <p:animEffect transition="in" filter="fade">
                                      <p:cBhvr>
                                        <p:cTn id="184" dur="1000"/>
                                        <p:tgtEl>
                                          <p:spTgt spid="10"/>
                                        </p:tgtEl>
                                      </p:cBhvr>
                                    </p:animEffect>
                                    <p:anim calcmode="lin" valueType="num">
                                      <p:cBhvr>
                                        <p:cTn id="185" dur="1000" fill="hold"/>
                                        <p:tgtEl>
                                          <p:spTgt spid="10"/>
                                        </p:tgtEl>
                                        <p:attrNameLst>
                                          <p:attrName>ppt_x</p:attrName>
                                        </p:attrNameLst>
                                      </p:cBhvr>
                                      <p:tavLst>
                                        <p:tav tm="0">
                                          <p:val>
                                            <p:strVal val="#ppt_x"/>
                                          </p:val>
                                        </p:tav>
                                        <p:tav tm="100000">
                                          <p:val>
                                            <p:strVal val="#ppt_x"/>
                                          </p:val>
                                        </p:tav>
                                      </p:tavLst>
                                    </p:anim>
                                    <p:anim calcmode="lin" valueType="num">
                                      <p:cBhvr>
                                        <p:cTn id="18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42" presetClass="entr" presetSubtype="0" fill="hold" grpId="0" nodeType="clickEffect">
                                  <p:stCondLst>
                                    <p:cond delay="0"/>
                                  </p:stCondLst>
                                  <p:childTnLst>
                                    <p:set>
                                      <p:cBhvr>
                                        <p:cTn id="190" dur="1" fill="hold">
                                          <p:stCondLst>
                                            <p:cond delay="0"/>
                                          </p:stCondLst>
                                        </p:cTn>
                                        <p:tgtEl>
                                          <p:spTgt spid="51"/>
                                        </p:tgtEl>
                                        <p:attrNameLst>
                                          <p:attrName>style.visibility</p:attrName>
                                        </p:attrNameLst>
                                      </p:cBhvr>
                                      <p:to>
                                        <p:strVal val="visible"/>
                                      </p:to>
                                    </p:set>
                                    <p:animEffect transition="in" filter="fade">
                                      <p:cBhvr>
                                        <p:cTn id="191" dur="1000"/>
                                        <p:tgtEl>
                                          <p:spTgt spid="51"/>
                                        </p:tgtEl>
                                      </p:cBhvr>
                                    </p:animEffect>
                                    <p:anim calcmode="lin" valueType="num">
                                      <p:cBhvr>
                                        <p:cTn id="192" dur="1000" fill="hold"/>
                                        <p:tgtEl>
                                          <p:spTgt spid="51"/>
                                        </p:tgtEl>
                                        <p:attrNameLst>
                                          <p:attrName>ppt_x</p:attrName>
                                        </p:attrNameLst>
                                      </p:cBhvr>
                                      <p:tavLst>
                                        <p:tav tm="0">
                                          <p:val>
                                            <p:strVal val="#ppt_x"/>
                                          </p:val>
                                        </p:tav>
                                        <p:tav tm="100000">
                                          <p:val>
                                            <p:strVal val="#ppt_x"/>
                                          </p:val>
                                        </p:tav>
                                      </p:tavLst>
                                    </p:anim>
                                    <p:anim calcmode="lin" valueType="num">
                                      <p:cBhvr>
                                        <p:cTn id="193" dur="1000" fill="hold"/>
                                        <p:tgtEl>
                                          <p:spTgt spid="51"/>
                                        </p:tgtEl>
                                        <p:attrNameLst>
                                          <p:attrName>ppt_y</p:attrName>
                                        </p:attrNameLst>
                                      </p:cBhvr>
                                      <p:tavLst>
                                        <p:tav tm="0">
                                          <p:val>
                                            <p:strVal val="#ppt_y+.1"/>
                                          </p:val>
                                        </p:tav>
                                        <p:tav tm="100000">
                                          <p:val>
                                            <p:strVal val="#ppt_y"/>
                                          </p:val>
                                        </p:tav>
                                      </p:tavLst>
                                    </p:anim>
                                  </p:childTnLst>
                                </p:cTn>
                              </p:par>
                              <p:par>
                                <p:cTn id="194" presetID="42" presetClass="entr" presetSubtype="0" fill="hold" nodeType="withEffect">
                                  <p:stCondLst>
                                    <p:cond delay="0"/>
                                  </p:stCondLst>
                                  <p:childTnLst>
                                    <p:set>
                                      <p:cBhvr>
                                        <p:cTn id="195" dur="1" fill="hold">
                                          <p:stCondLst>
                                            <p:cond delay="0"/>
                                          </p:stCondLst>
                                        </p:cTn>
                                        <p:tgtEl>
                                          <p:spTgt spid="55"/>
                                        </p:tgtEl>
                                        <p:attrNameLst>
                                          <p:attrName>style.visibility</p:attrName>
                                        </p:attrNameLst>
                                      </p:cBhvr>
                                      <p:to>
                                        <p:strVal val="visible"/>
                                      </p:to>
                                    </p:set>
                                    <p:animEffect transition="in" filter="fade">
                                      <p:cBhvr>
                                        <p:cTn id="196" dur="1000"/>
                                        <p:tgtEl>
                                          <p:spTgt spid="55"/>
                                        </p:tgtEl>
                                      </p:cBhvr>
                                    </p:animEffect>
                                    <p:anim calcmode="lin" valueType="num">
                                      <p:cBhvr>
                                        <p:cTn id="197" dur="1000" fill="hold"/>
                                        <p:tgtEl>
                                          <p:spTgt spid="55"/>
                                        </p:tgtEl>
                                        <p:attrNameLst>
                                          <p:attrName>ppt_x</p:attrName>
                                        </p:attrNameLst>
                                      </p:cBhvr>
                                      <p:tavLst>
                                        <p:tav tm="0">
                                          <p:val>
                                            <p:strVal val="#ppt_x"/>
                                          </p:val>
                                        </p:tav>
                                        <p:tav tm="100000">
                                          <p:val>
                                            <p:strVal val="#ppt_x"/>
                                          </p:val>
                                        </p:tav>
                                      </p:tavLst>
                                    </p:anim>
                                    <p:anim calcmode="lin" valueType="num">
                                      <p:cBhvr>
                                        <p:cTn id="19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42" presetClass="entr" presetSubtype="0" fill="hold" grpId="0" nodeType="clickEffect">
                                  <p:stCondLst>
                                    <p:cond delay="0"/>
                                  </p:stCondLst>
                                  <p:childTnLst>
                                    <p:set>
                                      <p:cBhvr>
                                        <p:cTn id="202" dur="1" fill="hold">
                                          <p:stCondLst>
                                            <p:cond delay="0"/>
                                          </p:stCondLst>
                                        </p:cTn>
                                        <p:tgtEl>
                                          <p:spTgt spid="56"/>
                                        </p:tgtEl>
                                        <p:attrNameLst>
                                          <p:attrName>style.visibility</p:attrName>
                                        </p:attrNameLst>
                                      </p:cBhvr>
                                      <p:to>
                                        <p:strVal val="visible"/>
                                      </p:to>
                                    </p:set>
                                    <p:animEffect transition="in" filter="fade">
                                      <p:cBhvr>
                                        <p:cTn id="203" dur="1000"/>
                                        <p:tgtEl>
                                          <p:spTgt spid="56"/>
                                        </p:tgtEl>
                                      </p:cBhvr>
                                    </p:animEffect>
                                    <p:anim calcmode="lin" valueType="num">
                                      <p:cBhvr>
                                        <p:cTn id="204" dur="1000" fill="hold"/>
                                        <p:tgtEl>
                                          <p:spTgt spid="56"/>
                                        </p:tgtEl>
                                        <p:attrNameLst>
                                          <p:attrName>ppt_x</p:attrName>
                                        </p:attrNameLst>
                                      </p:cBhvr>
                                      <p:tavLst>
                                        <p:tav tm="0">
                                          <p:val>
                                            <p:strVal val="#ppt_x"/>
                                          </p:val>
                                        </p:tav>
                                        <p:tav tm="100000">
                                          <p:val>
                                            <p:strVal val="#ppt_x"/>
                                          </p:val>
                                        </p:tav>
                                      </p:tavLst>
                                    </p:anim>
                                    <p:anim calcmode="lin" valueType="num">
                                      <p:cBhvr>
                                        <p:cTn id="205" dur="1000" fill="hold"/>
                                        <p:tgtEl>
                                          <p:spTgt spid="56"/>
                                        </p:tgtEl>
                                        <p:attrNameLst>
                                          <p:attrName>ppt_y</p:attrName>
                                        </p:attrNameLst>
                                      </p:cBhvr>
                                      <p:tavLst>
                                        <p:tav tm="0">
                                          <p:val>
                                            <p:strVal val="#ppt_y+.1"/>
                                          </p:val>
                                        </p:tav>
                                        <p:tav tm="100000">
                                          <p:val>
                                            <p:strVal val="#ppt_y"/>
                                          </p:val>
                                        </p:tav>
                                      </p:tavLst>
                                    </p:anim>
                                  </p:childTnLst>
                                </p:cTn>
                              </p:par>
                              <p:par>
                                <p:cTn id="206" presetID="42" presetClass="entr" presetSubtype="0" fill="hold" nodeType="withEffect">
                                  <p:stCondLst>
                                    <p:cond delay="0"/>
                                  </p:stCondLst>
                                  <p:childTnLst>
                                    <p:set>
                                      <p:cBhvr>
                                        <p:cTn id="207" dur="1" fill="hold">
                                          <p:stCondLst>
                                            <p:cond delay="0"/>
                                          </p:stCondLst>
                                        </p:cTn>
                                        <p:tgtEl>
                                          <p:spTgt spid="38"/>
                                        </p:tgtEl>
                                        <p:attrNameLst>
                                          <p:attrName>style.visibility</p:attrName>
                                        </p:attrNameLst>
                                      </p:cBhvr>
                                      <p:to>
                                        <p:strVal val="visible"/>
                                      </p:to>
                                    </p:set>
                                    <p:animEffect transition="in" filter="fade">
                                      <p:cBhvr>
                                        <p:cTn id="208" dur="1000"/>
                                        <p:tgtEl>
                                          <p:spTgt spid="38"/>
                                        </p:tgtEl>
                                      </p:cBhvr>
                                    </p:animEffect>
                                    <p:anim calcmode="lin" valueType="num">
                                      <p:cBhvr>
                                        <p:cTn id="209" dur="1000" fill="hold"/>
                                        <p:tgtEl>
                                          <p:spTgt spid="38"/>
                                        </p:tgtEl>
                                        <p:attrNameLst>
                                          <p:attrName>ppt_x</p:attrName>
                                        </p:attrNameLst>
                                      </p:cBhvr>
                                      <p:tavLst>
                                        <p:tav tm="0">
                                          <p:val>
                                            <p:strVal val="#ppt_x"/>
                                          </p:val>
                                        </p:tav>
                                        <p:tav tm="100000">
                                          <p:val>
                                            <p:strVal val="#ppt_x"/>
                                          </p:val>
                                        </p:tav>
                                      </p:tavLst>
                                    </p:anim>
                                    <p:anim calcmode="lin" valueType="num">
                                      <p:cBhvr>
                                        <p:cTn id="21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11" fill="hold">
                      <p:stCondLst>
                        <p:cond delay="indefinite"/>
                      </p:stCondLst>
                      <p:childTnLst>
                        <p:par>
                          <p:cTn id="212" fill="hold">
                            <p:stCondLst>
                              <p:cond delay="0"/>
                            </p:stCondLst>
                            <p:childTnLst>
                              <p:par>
                                <p:cTn id="213" presetID="42" presetClass="entr" presetSubtype="0" fill="hold" grpId="0" nodeType="clickEffect">
                                  <p:stCondLst>
                                    <p:cond delay="0"/>
                                  </p:stCondLst>
                                  <p:childTnLst>
                                    <p:set>
                                      <p:cBhvr>
                                        <p:cTn id="214" dur="1" fill="hold">
                                          <p:stCondLst>
                                            <p:cond delay="0"/>
                                          </p:stCondLst>
                                        </p:cTn>
                                        <p:tgtEl>
                                          <p:spTgt spid="57"/>
                                        </p:tgtEl>
                                        <p:attrNameLst>
                                          <p:attrName>style.visibility</p:attrName>
                                        </p:attrNameLst>
                                      </p:cBhvr>
                                      <p:to>
                                        <p:strVal val="visible"/>
                                      </p:to>
                                    </p:set>
                                    <p:animEffect transition="in" filter="fade">
                                      <p:cBhvr>
                                        <p:cTn id="215" dur="1000"/>
                                        <p:tgtEl>
                                          <p:spTgt spid="57"/>
                                        </p:tgtEl>
                                      </p:cBhvr>
                                    </p:animEffect>
                                    <p:anim calcmode="lin" valueType="num">
                                      <p:cBhvr>
                                        <p:cTn id="216" dur="1000" fill="hold"/>
                                        <p:tgtEl>
                                          <p:spTgt spid="57"/>
                                        </p:tgtEl>
                                        <p:attrNameLst>
                                          <p:attrName>ppt_x</p:attrName>
                                        </p:attrNameLst>
                                      </p:cBhvr>
                                      <p:tavLst>
                                        <p:tav tm="0">
                                          <p:val>
                                            <p:strVal val="#ppt_x"/>
                                          </p:val>
                                        </p:tav>
                                        <p:tav tm="100000">
                                          <p:val>
                                            <p:strVal val="#ppt_x"/>
                                          </p:val>
                                        </p:tav>
                                      </p:tavLst>
                                    </p:anim>
                                    <p:anim calcmode="lin" valueType="num">
                                      <p:cBhvr>
                                        <p:cTn id="217"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animBg="1"/>
      <p:bldP spid="22" grpId="0"/>
      <p:bldP spid="27" grpId="0"/>
      <p:bldP spid="28" grpId="0"/>
      <p:bldP spid="30" grpId="0"/>
      <p:bldP spid="32" grpId="0"/>
      <p:bldP spid="41" grpId="0" animBg="1"/>
      <p:bldP spid="42" grpId="0" animBg="1"/>
      <p:bldP spid="46" grpId="0"/>
      <p:bldP spid="70" grpId="0"/>
      <p:bldP spid="44" grpId="0"/>
      <p:bldP spid="49" grpId="0" animBg="1"/>
      <p:bldP spid="51" grpId="0" animBg="1"/>
      <p:bldP spid="56" grpId="0"/>
      <p:bldP spid="57" grpId="0"/>
      <p:bldP spid="59" grpId="0"/>
      <p:bldP spid="60" grpId="0"/>
      <p:bldP spid="63" grpId="0"/>
      <p:bldP spid="2" grpId="0"/>
      <p:bldP spid="10"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5BB5B32-979D-B387-A214-6DA5E11D3A7F}"/>
              </a:ext>
            </a:extLst>
          </p:cNvPr>
          <p:cNvSpPr txBox="1"/>
          <p:nvPr/>
        </p:nvSpPr>
        <p:spPr>
          <a:xfrm>
            <a:off x="355522" y="1494014"/>
            <a:ext cx="3809198" cy="4293483"/>
          </a:xfrm>
          <a:prstGeom prst="rect">
            <a:avLst/>
          </a:prstGeom>
          <a:noFill/>
        </p:spPr>
        <p:txBody>
          <a:bodyPr wrap="square">
            <a:spAutoFit/>
          </a:bodyPr>
          <a:lstStyle/>
          <a:p>
            <a:r>
              <a:rPr lang="fr-FR" sz="1300" b="1" dirty="0">
                <a:solidFill>
                  <a:srgbClr val="000000"/>
                </a:solidFill>
                <a:latin typeface="Calibri" panose="020F0502020204030204" pitchFamily="34" charset="0"/>
                <a:cs typeface="Calibri" panose="020F0502020204030204" pitchFamily="34" charset="0"/>
              </a:rPr>
              <a:t>Tartuffe</a:t>
            </a:r>
          </a:p>
          <a:p>
            <a:r>
              <a:rPr lang="fr-FR" sz="1300" dirty="0">
                <a:solidFill>
                  <a:srgbClr val="000000"/>
                </a:solidFill>
                <a:latin typeface="Calibri" panose="020F0502020204030204" pitchFamily="34" charset="0"/>
                <a:cs typeface="Calibri" panose="020F0502020204030204" pitchFamily="34" charset="0"/>
              </a:rPr>
              <a:t>Ah ! pour être dévot, je n’en suis pas moins homme ;</a:t>
            </a:r>
          </a:p>
          <a:p>
            <a:r>
              <a:rPr lang="fr-FR" sz="1300" dirty="0">
                <a:solidFill>
                  <a:srgbClr val="000000"/>
                </a:solidFill>
                <a:latin typeface="Calibri" panose="020F0502020204030204" pitchFamily="34" charset="0"/>
                <a:cs typeface="Calibri" panose="020F0502020204030204" pitchFamily="34" charset="0"/>
              </a:rPr>
              <a:t>Et lorsqu’on vient à voir vos célestes appas,</a:t>
            </a:r>
          </a:p>
          <a:p>
            <a:r>
              <a:rPr lang="fr-FR" sz="1300" dirty="0">
                <a:solidFill>
                  <a:srgbClr val="000000"/>
                </a:solidFill>
                <a:latin typeface="Calibri" panose="020F0502020204030204" pitchFamily="34" charset="0"/>
                <a:cs typeface="Calibri" panose="020F0502020204030204" pitchFamily="34" charset="0"/>
              </a:rPr>
              <a:t>Un cœur se laisse prendre, et ne raisonne pas.</a:t>
            </a:r>
          </a:p>
          <a:p>
            <a:r>
              <a:rPr lang="fr-FR" sz="1300" dirty="0">
                <a:solidFill>
                  <a:srgbClr val="000000"/>
                </a:solidFill>
                <a:latin typeface="Calibri" panose="020F0502020204030204" pitchFamily="34" charset="0"/>
                <a:cs typeface="Calibri" panose="020F0502020204030204" pitchFamily="34" charset="0"/>
              </a:rPr>
              <a:t>Je sais qu’un tel discours de moi paraît étrange ;</a:t>
            </a:r>
          </a:p>
          <a:p>
            <a:r>
              <a:rPr lang="fr-FR" sz="1300" dirty="0">
                <a:solidFill>
                  <a:srgbClr val="000000"/>
                </a:solidFill>
                <a:latin typeface="Calibri" panose="020F0502020204030204" pitchFamily="34" charset="0"/>
                <a:cs typeface="Calibri" panose="020F0502020204030204" pitchFamily="34" charset="0"/>
              </a:rPr>
              <a:t>Mais, Madame, après tout, je ne suis pas un ange,</a:t>
            </a:r>
          </a:p>
          <a:p>
            <a:r>
              <a:rPr lang="fr-FR" sz="1300" dirty="0">
                <a:solidFill>
                  <a:srgbClr val="000000"/>
                </a:solidFill>
                <a:latin typeface="Calibri" panose="020F0502020204030204" pitchFamily="34" charset="0"/>
                <a:cs typeface="Calibri" panose="020F0502020204030204" pitchFamily="34" charset="0"/>
              </a:rPr>
              <a:t>Et si vous condamnez l’aveu que je vous fais,</a:t>
            </a:r>
          </a:p>
          <a:p>
            <a:r>
              <a:rPr lang="fr-FR" sz="1300" dirty="0">
                <a:solidFill>
                  <a:srgbClr val="000000"/>
                </a:solidFill>
                <a:latin typeface="Calibri" panose="020F0502020204030204" pitchFamily="34" charset="0"/>
                <a:cs typeface="Calibri" panose="020F0502020204030204" pitchFamily="34" charset="0"/>
              </a:rPr>
              <a:t>Vous devez vous en prendre à vos charmants attraits.</a:t>
            </a:r>
          </a:p>
          <a:p>
            <a:r>
              <a:rPr lang="fr-FR" sz="1300" dirty="0">
                <a:solidFill>
                  <a:srgbClr val="000000"/>
                </a:solidFill>
                <a:latin typeface="Calibri" panose="020F0502020204030204" pitchFamily="34" charset="0"/>
                <a:cs typeface="Calibri" panose="020F0502020204030204" pitchFamily="34" charset="0"/>
              </a:rPr>
              <a:t>Dès que j’en vis briller la splendeur plus qu’humaine,</a:t>
            </a:r>
          </a:p>
          <a:p>
            <a:r>
              <a:rPr lang="fr-FR" sz="1300" dirty="0">
                <a:solidFill>
                  <a:srgbClr val="000000"/>
                </a:solidFill>
                <a:latin typeface="Calibri" panose="020F0502020204030204" pitchFamily="34" charset="0"/>
                <a:cs typeface="Calibri" panose="020F0502020204030204" pitchFamily="34" charset="0"/>
              </a:rPr>
              <a:t>De mon intérieur vous fûtes souveraine.</a:t>
            </a:r>
          </a:p>
          <a:p>
            <a:r>
              <a:rPr lang="fr-FR" sz="1300" dirty="0">
                <a:solidFill>
                  <a:srgbClr val="000000"/>
                </a:solidFill>
                <a:latin typeface="Calibri" panose="020F0502020204030204" pitchFamily="34" charset="0"/>
                <a:cs typeface="Calibri" panose="020F0502020204030204" pitchFamily="34" charset="0"/>
              </a:rPr>
              <a:t>De vos regards divins l’ineffable douceur</a:t>
            </a:r>
          </a:p>
          <a:p>
            <a:r>
              <a:rPr lang="fr-FR" sz="1300" dirty="0">
                <a:solidFill>
                  <a:srgbClr val="000000"/>
                </a:solidFill>
                <a:latin typeface="Calibri" panose="020F0502020204030204" pitchFamily="34" charset="0"/>
                <a:cs typeface="Calibri" panose="020F0502020204030204" pitchFamily="34" charset="0"/>
              </a:rPr>
              <a:t>Força la résistance où s’obstinait mon cœur ;</a:t>
            </a:r>
          </a:p>
          <a:p>
            <a:r>
              <a:rPr lang="fr-FR" sz="1300" dirty="0">
                <a:solidFill>
                  <a:srgbClr val="000000"/>
                </a:solidFill>
                <a:latin typeface="Calibri" panose="020F0502020204030204" pitchFamily="34" charset="0"/>
                <a:cs typeface="Calibri" panose="020F0502020204030204" pitchFamily="34" charset="0"/>
              </a:rPr>
              <a:t>Elle surmonta tout, jeûnes, prières, larmes,</a:t>
            </a:r>
          </a:p>
          <a:p>
            <a:r>
              <a:rPr lang="fr-FR" sz="1300" dirty="0">
                <a:solidFill>
                  <a:srgbClr val="000000"/>
                </a:solidFill>
                <a:latin typeface="Calibri" panose="020F0502020204030204" pitchFamily="34" charset="0"/>
                <a:cs typeface="Calibri" panose="020F0502020204030204" pitchFamily="34" charset="0"/>
              </a:rPr>
              <a:t>Et tourna tous mes vœux du côté de vos charmes.</a:t>
            </a:r>
          </a:p>
          <a:p>
            <a:r>
              <a:rPr lang="fr-FR" sz="1300" dirty="0">
                <a:solidFill>
                  <a:srgbClr val="000000"/>
                </a:solidFill>
                <a:latin typeface="Calibri" panose="020F0502020204030204" pitchFamily="34" charset="0"/>
                <a:cs typeface="Calibri" panose="020F0502020204030204" pitchFamily="34" charset="0"/>
              </a:rPr>
              <a:t>Mes yeux et mes soupirs vous l’ont dit mille fois,</a:t>
            </a:r>
          </a:p>
          <a:p>
            <a:r>
              <a:rPr lang="fr-FR" sz="1300" dirty="0">
                <a:solidFill>
                  <a:srgbClr val="000000"/>
                </a:solidFill>
                <a:latin typeface="Calibri" panose="020F0502020204030204" pitchFamily="34" charset="0"/>
                <a:cs typeface="Calibri" panose="020F0502020204030204" pitchFamily="34" charset="0"/>
              </a:rPr>
              <a:t>Et pour mieux m’expliquer j’emploie ici la voix.</a:t>
            </a:r>
          </a:p>
          <a:p>
            <a:r>
              <a:rPr lang="fr-FR" sz="1300" dirty="0">
                <a:solidFill>
                  <a:srgbClr val="000000"/>
                </a:solidFill>
                <a:latin typeface="Calibri" panose="020F0502020204030204" pitchFamily="34" charset="0"/>
                <a:cs typeface="Calibri" panose="020F0502020204030204" pitchFamily="34" charset="0"/>
              </a:rPr>
              <a:t>Que si vous contemplez d’une âme un peu bénigne</a:t>
            </a:r>
          </a:p>
          <a:p>
            <a:r>
              <a:rPr lang="fr-FR" sz="1300" dirty="0">
                <a:solidFill>
                  <a:srgbClr val="000000"/>
                </a:solidFill>
                <a:latin typeface="Calibri" panose="020F0502020204030204" pitchFamily="34" charset="0"/>
                <a:cs typeface="Calibri" panose="020F0502020204030204" pitchFamily="34" charset="0"/>
              </a:rPr>
              <a:t>Les tribulations de votre esclave indigne,</a:t>
            </a:r>
          </a:p>
          <a:p>
            <a:r>
              <a:rPr lang="fr-FR" sz="1300" dirty="0">
                <a:solidFill>
                  <a:srgbClr val="000000"/>
                </a:solidFill>
                <a:latin typeface="Calibri" panose="020F0502020204030204" pitchFamily="34" charset="0"/>
                <a:cs typeface="Calibri" panose="020F0502020204030204" pitchFamily="34" charset="0"/>
              </a:rPr>
              <a:t>S’il faut que vos bontés veuillent me consoler</a:t>
            </a:r>
          </a:p>
          <a:p>
            <a:r>
              <a:rPr lang="fr-FR" sz="1300" dirty="0">
                <a:solidFill>
                  <a:srgbClr val="000000"/>
                </a:solidFill>
                <a:latin typeface="Calibri" panose="020F0502020204030204" pitchFamily="34" charset="0"/>
                <a:cs typeface="Calibri" panose="020F0502020204030204" pitchFamily="34" charset="0"/>
              </a:rPr>
              <a:t>Et jusqu’à mon néant daignent se ravaler,</a:t>
            </a:r>
          </a:p>
          <a:p>
            <a:r>
              <a:rPr lang="fr-FR" sz="1300" dirty="0">
                <a:solidFill>
                  <a:srgbClr val="000000"/>
                </a:solidFill>
                <a:latin typeface="Calibri" panose="020F0502020204030204" pitchFamily="34" charset="0"/>
                <a:cs typeface="Calibri" panose="020F0502020204030204" pitchFamily="34" charset="0"/>
              </a:rPr>
              <a:t>J’aurai toujours pour vous, ô suave merveille,</a:t>
            </a:r>
          </a:p>
        </p:txBody>
      </p:sp>
      <p:sp>
        <p:nvSpPr>
          <p:cNvPr id="7" name="ZoneTexte 6">
            <a:extLst>
              <a:ext uri="{FF2B5EF4-FFF2-40B4-BE49-F238E27FC236}">
                <a16:creationId xmlns:a16="http://schemas.microsoft.com/office/drawing/2014/main" id="{E3C69F01-000A-4937-16F2-4F3B2CBFE8FE}"/>
              </a:ext>
            </a:extLst>
          </p:cNvPr>
          <p:cNvSpPr txBox="1"/>
          <p:nvPr/>
        </p:nvSpPr>
        <p:spPr>
          <a:xfrm>
            <a:off x="4314524" y="1683134"/>
            <a:ext cx="4097955" cy="3093154"/>
          </a:xfrm>
          <a:prstGeom prst="rect">
            <a:avLst/>
          </a:prstGeom>
          <a:noFill/>
        </p:spPr>
        <p:txBody>
          <a:bodyPr wrap="square">
            <a:spAutoFit/>
          </a:bodyPr>
          <a:lstStyle/>
          <a:p>
            <a:r>
              <a:rPr lang="fr-FR" sz="1300" dirty="0">
                <a:solidFill>
                  <a:srgbClr val="000000"/>
                </a:solidFill>
                <a:latin typeface="Calibri" panose="020F0502020204030204" pitchFamily="34" charset="0"/>
                <a:cs typeface="Calibri" panose="020F0502020204030204" pitchFamily="34" charset="0"/>
              </a:rPr>
              <a:t>Une dévotion à nulle autre pareille.</a:t>
            </a:r>
          </a:p>
          <a:p>
            <a:r>
              <a:rPr lang="fr-FR" sz="1300" dirty="0">
                <a:solidFill>
                  <a:srgbClr val="000000"/>
                </a:solidFill>
                <a:latin typeface="Calibri" panose="020F0502020204030204" pitchFamily="34" charset="0"/>
                <a:cs typeface="Calibri" panose="020F0502020204030204" pitchFamily="34" charset="0"/>
              </a:rPr>
              <a:t>Votre honneur avec moi ne court point de hasard</a:t>
            </a:r>
          </a:p>
          <a:p>
            <a:r>
              <a:rPr lang="fr-FR" sz="1300" dirty="0">
                <a:solidFill>
                  <a:srgbClr val="000000"/>
                </a:solidFill>
                <a:latin typeface="Calibri" panose="020F0502020204030204" pitchFamily="34" charset="0"/>
                <a:cs typeface="Calibri" panose="020F0502020204030204" pitchFamily="34" charset="0"/>
              </a:rPr>
              <a:t>Et n’a nulle disgrâce à craindre de ma part.</a:t>
            </a:r>
          </a:p>
          <a:p>
            <a:r>
              <a:rPr lang="fr-FR" sz="1300" dirty="0">
                <a:solidFill>
                  <a:srgbClr val="000000"/>
                </a:solidFill>
                <a:latin typeface="Calibri" panose="020F0502020204030204" pitchFamily="34" charset="0"/>
                <a:cs typeface="Calibri" panose="020F0502020204030204" pitchFamily="34" charset="0"/>
              </a:rPr>
              <a:t>Tous ces galants de cour dont les femmes sont folles</a:t>
            </a:r>
          </a:p>
          <a:p>
            <a:r>
              <a:rPr lang="fr-FR" sz="1300" dirty="0">
                <a:solidFill>
                  <a:srgbClr val="000000"/>
                </a:solidFill>
                <a:latin typeface="Calibri" panose="020F0502020204030204" pitchFamily="34" charset="0"/>
                <a:cs typeface="Calibri" panose="020F0502020204030204" pitchFamily="34" charset="0"/>
              </a:rPr>
              <a:t>Sont bruyants dans leurs faits et vains dans leurs paroles ;</a:t>
            </a:r>
          </a:p>
          <a:p>
            <a:r>
              <a:rPr lang="fr-FR" sz="1300" dirty="0">
                <a:solidFill>
                  <a:srgbClr val="000000"/>
                </a:solidFill>
                <a:latin typeface="Calibri" panose="020F0502020204030204" pitchFamily="34" charset="0"/>
                <a:cs typeface="Calibri" panose="020F0502020204030204" pitchFamily="34" charset="0"/>
              </a:rPr>
              <a:t>De leurs progrès sans cesse on les voit se targuer ;</a:t>
            </a:r>
          </a:p>
          <a:p>
            <a:r>
              <a:rPr lang="fr-FR" sz="1300" dirty="0">
                <a:solidFill>
                  <a:srgbClr val="000000"/>
                </a:solidFill>
                <a:latin typeface="Calibri" panose="020F0502020204030204" pitchFamily="34" charset="0"/>
                <a:cs typeface="Calibri" panose="020F0502020204030204" pitchFamily="34" charset="0"/>
              </a:rPr>
              <a:t>Ils n’ont point de faveurs qu’ils n’aillent divulguer,</a:t>
            </a:r>
          </a:p>
          <a:p>
            <a:r>
              <a:rPr lang="fr-FR" sz="1300" dirty="0">
                <a:solidFill>
                  <a:srgbClr val="000000"/>
                </a:solidFill>
                <a:latin typeface="Calibri" panose="020F0502020204030204" pitchFamily="34" charset="0"/>
                <a:cs typeface="Calibri" panose="020F0502020204030204" pitchFamily="34" charset="0"/>
              </a:rPr>
              <a:t>Et leur langue indiscrète, en qui l’on se confie,</a:t>
            </a:r>
          </a:p>
          <a:p>
            <a:r>
              <a:rPr lang="fr-FR" sz="1300" dirty="0">
                <a:solidFill>
                  <a:srgbClr val="000000"/>
                </a:solidFill>
                <a:latin typeface="Calibri" panose="020F0502020204030204" pitchFamily="34" charset="0"/>
                <a:cs typeface="Calibri" panose="020F0502020204030204" pitchFamily="34" charset="0"/>
              </a:rPr>
              <a:t>Déshonore l’autel où leur cœur sacrifie.</a:t>
            </a:r>
          </a:p>
          <a:p>
            <a:r>
              <a:rPr lang="fr-FR" sz="1300" dirty="0">
                <a:solidFill>
                  <a:srgbClr val="000000"/>
                </a:solidFill>
                <a:latin typeface="Calibri" panose="020F0502020204030204" pitchFamily="34" charset="0"/>
                <a:cs typeface="Calibri" panose="020F0502020204030204" pitchFamily="34" charset="0"/>
              </a:rPr>
              <a:t>Mais les gens comme nous brûlent d’un feu discret,</a:t>
            </a:r>
          </a:p>
          <a:p>
            <a:r>
              <a:rPr lang="fr-FR" sz="1300" dirty="0">
                <a:solidFill>
                  <a:srgbClr val="000000"/>
                </a:solidFill>
                <a:latin typeface="Calibri" panose="020F0502020204030204" pitchFamily="34" charset="0"/>
                <a:cs typeface="Calibri" panose="020F0502020204030204" pitchFamily="34" charset="0"/>
              </a:rPr>
              <a:t>Avec qui pour toujours on est sûr du secret.</a:t>
            </a:r>
          </a:p>
          <a:p>
            <a:r>
              <a:rPr lang="fr-FR" sz="1300" dirty="0">
                <a:solidFill>
                  <a:srgbClr val="000000"/>
                </a:solidFill>
                <a:latin typeface="Calibri" panose="020F0502020204030204" pitchFamily="34" charset="0"/>
                <a:cs typeface="Calibri" panose="020F0502020204030204" pitchFamily="34" charset="0"/>
              </a:rPr>
              <a:t>Le soin que nous prenons de notre renommée</a:t>
            </a:r>
          </a:p>
          <a:p>
            <a:r>
              <a:rPr lang="fr-FR" sz="1300" dirty="0">
                <a:solidFill>
                  <a:srgbClr val="000000"/>
                </a:solidFill>
                <a:latin typeface="Calibri" panose="020F0502020204030204" pitchFamily="34" charset="0"/>
                <a:cs typeface="Calibri" panose="020F0502020204030204" pitchFamily="34" charset="0"/>
              </a:rPr>
              <a:t>Répond de toute chose à la personne aimée,</a:t>
            </a:r>
          </a:p>
          <a:p>
            <a:r>
              <a:rPr lang="fr-FR" sz="1300" dirty="0">
                <a:solidFill>
                  <a:srgbClr val="000000"/>
                </a:solidFill>
                <a:latin typeface="Calibri" panose="020F0502020204030204" pitchFamily="34" charset="0"/>
                <a:cs typeface="Calibri" panose="020F0502020204030204" pitchFamily="34" charset="0"/>
              </a:rPr>
              <a:t>Et c’est en nous qu’on trouve, acceptant notre cœur,</a:t>
            </a:r>
          </a:p>
          <a:p>
            <a:r>
              <a:rPr lang="fr-FR" sz="1300" dirty="0">
                <a:solidFill>
                  <a:srgbClr val="000000"/>
                </a:solidFill>
                <a:latin typeface="Calibri" panose="020F0502020204030204" pitchFamily="34" charset="0"/>
                <a:cs typeface="Calibri" panose="020F0502020204030204" pitchFamily="34" charset="0"/>
              </a:rPr>
              <a:t>De l’amour sans scandale et du plaisir sans peur.</a:t>
            </a:r>
          </a:p>
        </p:txBody>
      </p:sp>
      <p:pic>
        <p:nvPicPr>
          <p:cNvPr id="8" name="Image 7">
            <a:hlinkClick r:id="rId2" action="ppaction://hlinksldjump"/>
            <a:extLst>
              <a:ext uri="{FF2B5EF4-FFF2-40B4-BE49-F238E27FC236}">
                <a16:creationId xmlns:a16="http://schemas.microsoft.com/office/drawing/2014/main" id="{37C402C6-1FEC-9CC5-5020-0DFB99C1C8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pic>
        <p:nvPicPr>
          <p:cNvPr id="9" name="Image 8">
            <a:extLst>
              <a:ext uri="{FF2B5EF4-FFF2-40B4-BE49-F238E27FC236}">
                <a16:creationId xmlns:a16="http://schemas.microsoft.com/office/drawing/2014/main" id="{E6DC9074-E6C0-1BC4-982B-5CE7CCDF54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929" y="103686"/>
            <a:ext cx="895513" cy="802325"/>
          </a:xfrm>
          <a:prstGeom prst="rect">
            <a:avLst/>
          </a:prstGeom>
        </p:spPr>
      </p:pic>
      <p:pic>
        <p:nvPicPr>
          <p:cNvPr id="10" name="Image 9">
            <a:extLst>
              <a:ext uri="{FF2B5EF4-FFF2-40B4-BE49-F238E27FC236}">
                <a16:creationId xmlns:a16="http://schemas.microsoft.com/office/drawing/2014/main" id="{EBAAFA64-870F-EE8A-C352-B33DF4DA7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8064" y="38684"/>
            <a:ext cx="895513" cy="895513"/>
          </a:xfrm>
          <a:prstGeom prst="rect">
            <a:avLst/>
          </a:prstGeom>
        </p:spPr>
      </p:pic>
      <p:sp>
        <p:nvSpPr>
          <p:cNvPr id="11" name="Rectangle 10">
            <a:extLst>
              <a:ext uri="{FF2B5EF4-FFF2-40B4-BE49-F238E27FC236}">
                <a16:creationId xmlns:a16="http://schemas.microsoft.com/office/drawing/2014/main" id="{D86BD731-E548-BAD5-A5B7-C519E18AAEDC}"/>
              </a:ext>
            </a:extLst>
          </p:cNvPr>
          <p:cNvSpPr/>
          <p:nvPr/>
        </p:nvSpPr>
        <p:spPr>
          <a:xfrm>
            <a:off x="2284183" y="121614"/>
            <a:ext cx="2464136" cy="646331"/>
          </a:xfrm>
          <a:prstGeom prst="rect">
            <a:avLst/>
          </a:prstGeom>
          <a:noFill/>
        </p:spPr>
        <p:txBody>
          <a:bodyPr wrap="none" lIns="91440" tIns="45720" rIns="91440" bIns="45720">
            <a:spAutoFit/>
          </a:bodyPr>
          <a:lstStyle/>
          <a:p>
            <a:pPr algn="ctr"/>
            <a:r>
              <a:rPr lang="fr-F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 Théâtre</a:t>
            </a:r>
          </a:p>
        </p:txBody>
      </p:sp>
      <p:sp>
        <p:nvSpPr>
          <p:cNvPr id="12" name="ZoneTexte 11">
            <a:extLst>
              <a:ext uri="{FF2B5EF4-FFF2-40B4-BE49-F238E27FC236}">
                <a16:creationId xmlns:a16="http://schemas.microsoft.com/office/drawing/2014/main" id="{0CFBB9B2-D06A-9173-6E2C-EF7DA254887C}"/>
              </a:ext>
            </a:extLst>
          </p:cNvPr>
          <p:cNvSpPr txBox="1"/>
          <p:nvPr/>
        </p:nvSpPr>
        <p:spPr>
          <a:xfrm>
            <a:off x="1251985" y="820740"/>
            <a:ext cx="5825471" cy="369332"/>
          </a:xfrm>
          <a:prstGeom prst="rect">
            <a:avLst/>
          </a:prstGeom>
          <a:noFill/>
        </p:spPr>
        <p:txBody>
          <a:bodyPr wrap="square">
            <a:spAutoFit/>
          </a:bodyPr>
          <a:lstStyle/>
          <a:p>
            <a:r>
              <a:rPr lang="fr-FR" dirty="0"/>
              <a:t>MOLIÈRE, </a:t>
            </a:r>
            <a:r>
              <a:rPr lang="fr-FR" i="1" dirty="0"/>
              <a:t>Le Tartuffe ou l'Imposteur</a:t>
            </a:r>
            <a:r>
              <a:rPr lang="fr-FR" dirty="0"/>
              <a:t>, 1669 </a:t>
            </a:r>
            <a:r>
              <a:rPr lang="fr-FR" b="1" dirty="0"/>
              <a:t>[extraits]</a:t>
            </a:r>
            <a:r>
              <a:rPr lang="fr-FR" dirty="0"/>
              <a:t>.</a:t>
            </a:r>
          </a:p>
        </p:txBody>
      </p:sp>
      <p:sp>
        <p:nvSpPr>
          <p:cNvPr id="13" name="ZoneTexte 12">
            <a:extLst>
              <a:ext uri="{FF2B5EF4-FFF2-40B4-BE49-F238E27FC236}">
                <a16:creationId xmlns:a16="http://schemas.microsoft.com/office/drawing/2014/main" id="{42C2A2B6-F2DF-5015-6D33-326DF65E2633}"/>
              </a:ext>
            </a:extLst>
          </p:cNvPr>
          <p:cNvSpPr txBox="1"/>
          <p:nvPr/>
        </p:nvSpPr>
        <p:spPr>
          <a:xfrm>
            <a:off x="5010541" y="175501"/>
            <a:ext cx="4362060" cy="584775"/>
          </a:xfrm>
          <a:prstGeom prst="rect">
            <a:avLst/>
          </a:prstGeom>
          <a:noFill/>
        </p:spPr>
        <p:txBody>
          <a:bodyPr wrap="square">
            <a:spAutoFit/>
          </a:bodyPr>
          <a:lstStyle/>
          <a:p>
            <a:r>
              <a:rPr lang="fr-FR" b="1" i="0" u="none" strike="noStrike" baseline="0" dirty="0">
                <a:latin typeface="Calibri" panose="020F0502020204030204" pitchFamily="34" charset="0"/>
                <a:cs typeface="Calibri" panose="020F0502020204030204" pitchFamily="34" charset="0"/>
              </a:rPr>
              <a:t>Le</a:t>
            </a:r>
            <a:r>
              <a:rPr lang="fr-FR" sz="3200" b="1" i="0" u="none" strike="noStrike" baseline="0" dirty="0">
                <a:latin typeface="Calibri" panose="020F0502020204030204" pitchFamily="34" charset="0"/>
                <a:cs typeface="Calibri" panose="020F0502020204030204" pitchFamily="34" charset="0"/>
              </a:rPr>
              <a:t> </a:t>
            </a:r>
            <a:r>
              <a:rPr lang="fr-FR" sz="3200" b="1" i="0" u="none" strike="noStrike" baseline="0" dirty="0">
                <a:solidFill>
                  <a:srgbClr val="FF0000"/>
                </a:solidFill>
                <a:latin typeface="Calibri" panose="020F0502020204030204" pitchFamily="34" charset="0"/>
                <a:cs typeface="Calibri" panose="020F0502020204030204" pitchFamily="34" charset="0"/>
              </a:rPr>
              <a:t>VOCABULAIRE </a:t>
            </a:r>
            <a:r>
              <a:rPr lang="fr-FR" b="1" i="0" u="none" strike="noStrike" baseline="0" dirty="0">
                <a:latin typeface="Calibri" panose="020F0502020204030204" pitchFamily="34" charset="0"/>
                <a:cs typeface="Calibri" panose="020F0502020204030204" pitchFamily="34" charset="0"/>
              </a:rPr>
              <a:t>autour de…</a:t>
            </a:r>
            <a:endParaRPr lang="fr-FR" b="1" dirty="0"/>
          </a:p>
        </p:txBody>
      </p:sp>
      <p:sp>
        <p:nvSpPr>
          <p:cNvPr id="14" name="ZoneTexte 13">
            <a:extLst>
              <a:ext uri="{FF2B5EF4-FFF2-40B4-BE49-F238E27FC236}">
                <a16:creationId xmlns:a16="http://schemas.microsoft.com/office/drawing/2014/main" id="{1D000666-EB82-928F-BAE8-B7D5BDDD9A55}"/>
              </a:ext>
            </a:extLst>
          </p:cNvPr>
          <p:cNvSpPr txBox="1"/>
          <p:nvPr/>
        </p:nvSpPr>
        <p:spPr>
          <a:xfrm>
            <a:off x="10006547" y="1254357"/>
            <a:ext cx="2121693" cy="2985433"/>
          </a:xfrm>
          <a:prstGeom prst="rect">
            <a:avLst/>
          </a:prstGeom>
          <a:noFill/>
        </p:spPr>
        <p:txBody>
          <a:bodyPr wrap="square" rtlCol="0">
            <a:spAutoFit/>
          </a:bodyPr>
          <a:lstStyle/>
          <a:p>
            <a:r>
              <a:rPr lang="fr-FR" b="1" dirty="0">
                <a:latin typeface="Calibri" panose="020F0502020204030204" pitchFamily="34" charset="0"/>
                <a:cs typeface="Calibri" panose="020F0502020204030204" pitchFamily="34" charset="0"/>
              </a:rPr>
              <a:t>Notions :</a:t>
            </a:r>
          </a:p>
          <a:p>
            <a:r>
              <a:rPr lang="fr-FR" sz="1600" b="1" dirty="0">
                <a:solidFill>
                  <a:srgbClr val="0070C0"/>
                </a:solidFill>
                <a:latin typeface="Calibri" panose="020F0502020204030204" pitchFamily="34" charset="0"/>
                <a:cs typeface="Calibri" panose="020F0502020204030204" pitchFamily="34" charset="0"/>
              </a:rPr>
              <a:t>Vocabulaire du théâtre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acte,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aparté,</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dénouement,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didascalie,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intrigue,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nœud</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réplique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scène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scène d’exposition,</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stichomythies,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tirade.</a:t>
            </a:r>
          </a:p>
        </p:txBody>
      </p:sp>
      <p:sp>
        <p:nvSpPr>
          <p:cNvPr id="15" name="ZoneTexte 14">
            <a:extLst>
              <a:ext uri="{FF2B5EF4-FFF2-40B4-BE49-F238E27FC236}">
                <a16:creationId xmlns:a16="http://schemas.microsoft.com/office/drawing/2014/main" id="{3999EF5B-9203-579D-E821-9D2EC63444B7}"/>
              </a:ext>
            </a:extLst>
          </p:cNvPr>
          <p:cNvSpPr txBox="1"/>
          <p:nvPr/>
        </p:nvSpPr>
        <p:spPr>
          <a:xfrm>
            <a:off x="355522" y="1209953"/>
            <a:ext cx="1631423" cy="307777"/>
          </a:xfrm>
          <a:prstGeom prst="rect">
            <a:avLst/>
          </a:prstGeom>
          <a:noFill/>
        </p:spPr>
        <p:txBody>
          <a:bodyPr wrap="square">
            <a:spAutoFit/>
          </a:bodyPr>
          <a:lstStyle/>
          <a:p>
            <a:r>
              <a:rPr lang="fr-FR" sz="1400" b="1" dirty="0">
                <a:solidFill>
                  <a:srgbClr val="FFFF00"/>
                </a:solidFill>
              </a:rPr>
              <a:t>Acte III, Scène 3</a:t>
            </a:r>
            <a:endParaRPr lang="fr-FR" sz="1400" dirty="0">
              <a:solidFill>
                <a:srgbClr val="FFFF00"/>
              </a:solidFill>
            </a:endParaRPr>
          </a:p>
        </p:txBody>
      </p:sp>
      <p:sp>
        <p:nvSpPr>
          <p:cNvPr id="16" name="Rectangle 15">
            <a:extLst>
              <a:ext uri="{FF2B5EF4-FFF2-40B4-BE49-F238E27FC236}">
                <a16:creationId xmlns:a16="http://schemas.microsoft.com/office/drawing/2014/main" id="{E0F3BCD6-A81F-49E4-9594-78403FA18C92}"/>
              </a:ext>
            </a:extLst>
          </p:cNvPr>
          <p:cNvSpPr/>
          <p:nvPr/>
        </p:nvSpPr>
        <p:spPr>
          <a:xfrm>
            <a:off x="355521" y="1537611"/>
            <a:ext cx="8166687" cy="424988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avec flèche 16">
            <a:extLst>
              <a:ext uri="{FF2B5EF4-FFF2-40B4-BE49-F238E27FC236}">
                <a16:creationId xmlns:a16="http://schemas.microsoft.com/office/drawing/2014/main" id="{6471D237-0384-4A68-BEB1-929CD77E0322}"/>
              </a:ext>
            </a:extLst>
          </p:cNvPr>
          <p:cNvCxnSpPr>
            <a:cxnSpLocks/>
          </p:cNvCxnSpPr>
          <p:nvPr/>
        </p:nvCxnSpPr>
        <p:spPr>
          <a:xfrm>
            <a:off x="4469729" y="5787497"/>
            <a:ext cx="0" cy="249765"/>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F82B1954-B8BC-44C4-8CD0-AF3DF1D80AF2}"/>
              </a:ext>
            </a:extLst>
          </p:cNvPr>
          <p:cNvSpPr txBox="1"/>
          <p:nvPr/>
        </p:nvSpPr>
        <p:spPr>
          <a:xfrm>
            <a:off x="3899155" y="6037260"/>
            <a:ext cx="1141148" cy="338554"/>
          </a:xfrm>
          <a:prstGeom prst="rect">
            <a:avLst/>
          </a:prstGeom>
          <a:noFill/>
        </p:spPr>
        <p:txBody>
          <a:bodyPr wrap="square">
            <a:spAutoFit/>
          </a:bodyPr>
          <a:lstStyle/>
          <a:p>
            <a:pPr algn="ctr"/>
            <a:r>
              <a:rPr lang="fr-FR" sz="1600" b="1" i="0" u="none" strike="noStrike" baseline="0" dirty="0">
                <a:solidFill>
                  <a:srgbClr val="FF0000"/>
                </a:solidFill>
                <a:latin typeface="Calibri" panose="020F0502020204030204" pitchFamily="34" charset="0"/>
                <a:cs typeface="Calibri" panose="020F0502020204030204" pitchFamily="34" charset="0"/>
              </a:rPr>
              <a:t>TIRADE</a:t>
            </a:r>
          </a:p>
        </p:txBody>
      </p:sp>
      <p:cxnSp>
        <p:nvCxnSpPr>
          <p:cNvPr id="21" name="Connecteur droit avec flèche 20">
            <a:extLst>
              <a:ext uri="{FF2B5EF4-FFF2-40B4-BE49-F238E27FC236}">
                <a16:creationId xmlns:a16="http://schemas.microsoft.com/office/drawing/2014/main" id="{A0C89D30-619A-47DF-97EF-91D9872785FB}"/>
              </a:ext>
            </a:extLst>
          </p:cNvPr>
          <p:cNvCxnSpPr>
            <a:cxnSpLocks/>
          </p:cNvCxnSpPr>
          <p:nvPr/>
        </p:nvCxnSpPr>
        <p:spPr>
          <a:xfrm rot="16200000">
            <a:off x="5010541" y="6081654"/>
            <a:ext cx="0" cy="249765"/>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E692A36C-D057-46BD-BBC7-41F95F626219}"/>
              </a:ext>
            </a:extLst>
          </p:cNvPr>
          <p:cNvSpPr txBox="1"/>
          <p:nvPr/>
        </p:nvSpPr>
        <p:spPr>
          <a:xfrm>
            <a:off x="5171315" y="6037260"/>
            <a:ext cx="1439210" cy="307777"/>
          </a:xfrm>
          <a:prstGeom prst="rect">
            <a:avLst/>
          </a:prstGeom>
          <a:noFill/>
        </p:spPr>
        <p:txBody>
          <a:bodyPr wrap="square">
            <a:spAutoFit/>
          </a:bodyPr>
          <a:lstStyle/>
          <a:p>
            <a:r>
              <a:rPr lang="fr-FR" sz="1400" b="0" i="0" u="none" strike="noStrike" baseline="0" dirty="0">
                <a:solidFill>
                  <a:srgbClr val="000000"/>
                </a:solidFill>
                <a:latin typeface="Calibri" panose="020F0502020204030204" pitchFamily="34" charset="0"/>
                <a:cs typeface="Calibri" panose="020F0502020204030204" pitchFamily="34" charset="0"/>
              </a:rPr>
              <a:t>longue réplique</a:t>
            </a:r>
            <a:endParaRPr lang="fr-FR" sz="1400" dirty="0"/>
          </a:p>
        </p:txBody>
      </p:sp>
      <p:sp>
        <p:nvSpPr>
          <p:cNvPr id="2" name="ZoneTexte 1">
            <a:extLst>
              <a:ext uri="{FF2B5EF4-FFF2-40B4-BE49-F238E27FC236}">
                <a16:creationId xmlns:a16="http://schemas.microsoft.com/office/drawing/2014/main" id="{34546330-68D8-58A7-2181-D45F0630AB0C}"/>
              </a:ext>
            </a:extLst>
          </p:cNvPr>
          <p:cNvSpPr txBox="1"/>
          <p:nvPr/>
        </p:nvSpPr>
        <p:spPr>
          <a:xfrm>
            <a:off x="7891580" y="5926654"/>
            <a:ext cx="2715460" cy="492443"/>
          </a:xfrm>
          <a:prstGeom prst="rect">
            <a:avLst/>
          </a:prstGeom>
          <a:noFill/>
        </p:spPr>
        <p:txBody>
          <a:bodyPr wrap="square">
            <a:spAutoFit/>
          </a:bodyPr>
          <a:lstStyle/>
          <a:p>
            <a:pPr algn="just"/>
            <a:r>
              <a:rPr lang="fr-FR" sz="1300" b="1" i="1" dirty="0"/>
              <a:t>Tartuffe</a:t>
            </a:r>
            <a:r>
              <a:rPr lang="fr-FR" sz="1300" i="1" dirty="0"/>
              <a:t> propose à </a:t>
            </a:r>
            <a:r>
              <a:rPr lang="fr-FR" sz="1300" b="1" i="1" dirty="0"/>
              <a:t>Elmire</a:t>
            </a:r>
            <a:r>
              <a:rPr lang="fr-FR" sz="1300" i="1" dirty="0"/>
              <a:t> d’être son amant, en toute discrétion.</a:t>
            </a:r>
          </a:p>
        </p:txBody>
      </p:sp>
      <p:pic>
        <p:nvPicPr>
          <p:cNvPr id="3" name="Image 2">
            <a:extLst>
              <a:ext uri="{FF2B5EF4-FFF2-40B4-BE49-F238E27FC236}">
                <a16:creationId xmlns:a16="http://schemas.microsoft.com/office/drawing/2014/main" id="{FF9422D3-3E5E-0BB4-A406-5B0C85DD3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7531" y="1761493"/>
            <a:ext cx="218520" cy="218520"/>
          </a:xfrm>
          <a:prstGeom prst="rect">
            <a:avLst/>
          </a:prstGeom>
        </p:spPr>
      </p:pic>
      <p:pic>
        <p:nvPicPr>
          <p:cNvPr id="4" name="Image 3">
            <a:extLst>
              <a:ext uri="{FF2B5EF4-FFF2-40B4-BE49-F238E27FC236}">
                <a16:creationId xmlns:a16="http://schemas.microsoft.com/office/drawing/2014/main" id="{6D5008B2-F9CA-D92D-1AEA-60BE49548E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7213" y="3461722"/>
            <a:ext cx="218520" cy="218520"/>
          </a:xfrm>
          <a:prstGeom prst="rect">
            <a:avLst/>
          </a:prstGeom>
        </p:spPr>
      </p:pic>
      <p:pic>
        <p:nvPicPr>
          <p:cNvPr id="6" name="Image 5">
            <a:extLst>
              <a:ext uri="{FF2B5EF4-FFF2-40B4-BE49-F238E27FC236}">
                <a16:creationId xmlns:a16="http://schemas.microsoft.com/office/drawing/2014/main" id="{0775A940-39AF-E8B5-3822-8D5DDCBF1C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7213" y="2639351"/>
            <a:ext cx="218520" cy="218520"/>
          </a:xfrm>
          <a:prstGeom prst="rect">
            <a:avLst/>
          </a:prstGeom>
        </p:spPr>
      </p:pic>
      <p:pic>
        <p:nvPicPr>
          <p:cNvPr id="19" name="Image 18">
            <a:extLst>
              <a:ext uri="{FF2B5EF4-FFF2-40B4-BE49-F238E27FC236}">
                <a16:creationId xmlns:a16="http://schemas.microsoft.com/office/drawing/2014/main" id="{A9F36559-121E-A128-2436-B889AAAFC6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0261" y="3247662"/>
            <a:ext cx="218520" cy="218520"/>
          </a:xfrm>
          <a:prstGeom prst="rect">
            <a:avLst/>
          </a:prstGeom>
        </p:spPr>
      </p:pic>
      <p:pic>
        <p:nvPicPr>
          <p:cNvPr id="20" name="Image 19">
            <a:extLst>
              <a:ext uri="{FF2B5EF4-FFF2-40B4-BE49-F238E27FC236}">
                <a16:creationId xmlns:a16="http://schemas.microsoft.com/office/drawing/2014/main" id="{EDD93701-DA06-F47F-BEE6-AC99ED76E7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7213" y="2836477"/>
            <a:ext cx="218520" cy="218520"/>
          </a:xfrm>
          <a:prstGeom prst="rect">
            <a:avLst/>
          </a:prstGeom>
        </p:spPr>
      </p:pic>
      <p:pic>
        <p:nvPicPr>
          <p:cNvPr id="23" name="Image 22">
            <a:extLst>
              <a:ext uri="{FF2B5EF4-FFF2-40B4-BE49-F238E27FC236}">
                <a16:creationId xmlns:a16="http://schemas.microsoft.com/office/drawing/2014/main" id="{4CD447DC-710A-9FFF-3DE5-DDEAD362CA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3774" y="3046076"/>
            <a:ext cx="218520" cy="218520"/>
          </a:xfrm>
          <a:prstGeom prst="rect">
            <a:avLst/>
          </a:prstGeom>
        </p:spPr>
      </p:pic>
      <p:pic>
        <p:nvPicPr>
          <p:cNvPr id="24" name="Image 23">
            <a:extLst>
              <a:ext uri="{FF2B5EF4-FFF2-40B4-BE49-F238E27FC236}">
                <a16:creationId xmlns:a16="http://schemas.microsoft.com/office/drawing/2014/main" id="{175991BC-7CCC-1226-0725-FC4248E19E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3595" y="1964856"/>
            <a:ext cx="218520" cy="218520"/>
          </a:xfrm>
          <a:prstGeom prst="rect">
            <a:avLst/>
          </a:prstGeom>
        </p:spPr>
      </p:pic>
      <p:pic>
        <p:nvPicPr>
          <p:cNvPr id="25" name="Image 24">
            <a:extLst>
              <a:ext uri="{FF2B5EF4-FFF2-40B4-BE49-F238E27FC236}">
                <a16:creationId xmlns:a16="http://schemas.microsoft.com/office/drawing/2014/main" id="{1625175C-C1FB-43C6-A3AA-27B8EAEFDA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3595" y="3902540"/>
            <a:ext cx="218520" cy="218520"/>
          </a:xfrm>
          <a:prstGeom prst="rect">
            <a:avLst/>
          </a:prstGeom>
        </p:spPr>
      </p:pic>
      <p:sp>
        <p:nvSpPr>
          <p:cNvPr id="26" name="ZoneTexte 25">
            <a:extLst>
              <a:ext uri="{FF2B5EF4-FFF2-40B4-BE49-F238E27FC236}">
                <a16:creationId xmlns:a16="http://schemas.microsoft.com/office/drawing/2014/main" id="{677CCC62-9507-A4FD-60AC-AB59F8B53C8D}"/>
              </a:ext>
            </a:extLst>
          </p:cNvPr>
          <p:cNvSpPr txBox="1"/>
          <p:nvPr/>
        </p:nvSpPr>
        <p:spPr>
          <a:xfrm>
            <a:off x="1866434" y="1223425"/>
            <a:ext cx="6902662" cy="292388"/>
          </a:xfrm>
          <a:prstGeom prst="rect">
            <a:avLst/>
          </a:prstGeom>
          <a:noFill/>
        </p:spPr>
        <p:txBody>
          <a:bodyPr wrap="square">
            <a:spAutoFit/>
          </a:bodyPr>
          <a:lstStyle/>
          <a:p>
            <a:r>
              <a:rPr lang="fr-FR" sz="1300" b="1" i="1" dirty="0"/>
              <a:t>Tartuffe</a:t>
            </a:r>
            <a:r>
              <a:rPr lang="fr-FR" sz="1300" i="1" dirty="0"/>
              <a:t> s’adresse à </a:t>
            </a:r>
            <a:r>
              <a:rPr lang="fr-FR" sz="1300" b="1" i="1" dirty="0"/>
              <a:t>Elmire</a:t>
            </a:r>
            <a:r>
              <a:rPr lang="fr-FR" sz="1300" i="1" dirty="0"/>
              <a:t>, femme d’Orgon et mère de </a:t>
            </a:r>
            <a:r>
              <a:rPr lang="fr-FR" sz="1300" i="1" dirty="0" err="1"/>
              <a:t>Mariane</a:t>
            </a:r>
            <a:r>
              <a:rPr lang="fr-FR" sz="1300" i="1" dirty="0"/>
              <a:t> qu’il doit épouser.</a:t>
            </a:r>
            <a:endParaRPr lang="fr-FR" sz="1300" dirty="0"/>
          </a:p>
        </p:txBody>
      </p:sp>
      <p:pic>
        <p:nvPicPr>
          <p:cNvPr id="35" name="Image 34">
            <a:hlinkClick r:id="rId7" action="ppaction://hlinksldjump"/>
            <a:extLst>
              <a:ext uri="{FF2B5EF4-FFF2-40B4-BE49-F238E27FC236}">
                <a16:creationId xmlns:a16="http://schemas.microsoft.com/office/drawing/2014/main" id="{B8EAE3C8-4880-834B-8703-469AB3F2F0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6173" y="121341"/>
            <a:ext cx="262469" cy="369331"/>
          </a:xfrm>
          <a:prstGeom prst="rect">
            <a:avLst/>
          </a:prstGeom>
        </p:spPr>
      </p:pic>
      <p:pic>
        <p:nvPicPr>
          <p:cNvPr id="36" name="Image 35">
            <a:hlinkClick r:id="rId9" action="ppaction://hlinksldjump"/>
            <a:extLst>
              <a:ext uri="{FF2B5EF4-FFF2-40B4-BE49-F238E27FC236}">
                <a16:creationId xmlns:a16="http://schemas.microsoft.com/office/drawing/2014/main" id="{6A1111DD-3C96-E9DB-BB69-84B9B2B41F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10523261" y="496934"/>
            <a:ext cx="262469" cy="369331"/>
          </a:xfrm>
          <a:prstGeom prst="rect">
            <a:avLst/>
          </a:prstGeom>
        </p:spPr>
      </p:pic>
    </p:spTree>
    <p:extLst>
      <p:ext uri="{BB962C8B-B14F-4D97-AF65-F5344CB8AC3E}">
        <p14:creationId xmlns:p14="http://schemas.microsoft.com/office/powerpoint/2010/main" val="181426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p:bldP spid="16" grpId="0" animBg="1"/>
      <p:bldP spid="18" grpId="0"/>
      <p:bldP spid="22" grpId="0"/>
      <p:bldP spid="2" grpId="0"/>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38AD0FC-6434-4E5F-94DC-21DF89A56381}"/>
              </a:ext>
            </a:extLst>
          </p:cNvPr>
          <p:cNvSpPr txBox="1"/>
          <p:nvPr/>
        </p:nvSpPr>
        <p:spPr>
          <a:xfrm>
            <a:off x="202929" y="1320562"/>
            <a:ext cx="4009534" cy="3370153"/>
          </a:xfrm>
          <a:prstGeom prst="rect">
            <a:avLst/>
          </a:prstGeom>
          <a:noFill/>
        </p:spPr>
        <p:txBody>
          <a:bodyPr wrap="square">
            <a:spAutoFit/>
          </a:bodyPr>
          <a:lstStyle/>
          <a:p>
            <a:r>
              <a:rPr lang="fr-FR" sz="1300" b="1" dirty="0">
                <a:solidFill>
                  <a:srgbClr val="000000"/>
                </a:solidFill>
                <a:latin typeface="Calibri" panose="020F0502020204030204" pitchFamily="34" charset="0"/>
                <a:cs typeface="Calibri" panose="020F0502020204030204" pitchFamily="34" charset="0"/>
              </a:rPr>
              <a:t>Tartuffe.</a:t>
            </a:r>
            <a:r>
              <a:rPr lang="fr-FR" dirty="0"/>
              <a:t> </a:t>
            </a:r>
            <a:r>
              <a:rPr lang="fr-FR" sz="1300" i="1" dirty="0">
                <a:solidFill>
                  <a:srgbClr val="000000"/>
                </a:solidFill>
                <a:latin typeface="Calibri" panose="020F0502020204030204" pitchFamily="34" charset="0"/>
                <a:cs typeface="Calibri" panose="020F0502020204030204" pitchFamily="34" charset="0"/>
              </a:rPr>
              <a:t>Il lui serre le bout des doigts.</a:t>
            </a:r>
          </a:p>
          <a:p>
            <a:r>
              <a:rPr lang="fr-FR" sz="1300" dirty="0">
                <a:solidFill>
                  <a:srgbClr val="000000"/>
                </a:solidFill>
                <a:latin typeface="Calibri" panose="020F0502020204030204" pitchFamily="34" charset="0"/>
                <a:cs typeface="Calibri" panose="020F0502020204030204" pitchFamily="34" charset="0"/>
              </a:rPr>
              <a:t>Oui, Madame, sans doute, et ma ferveur est telle...</a:t>
            </a:r>
          </a:p>
          <a:p>
            <a:r>
              <a:rPr lang="fr-FR" sz="1300" b="1" dirty="0">
                <a:solidFill>
                  <a:srgbClr val="000000"/>
                </a:solidFill>
                <a:latin typeface="Calibri" panose="020F0502020204030204" pitchFamily="34" charset="0"/>
                <a:cs typeface="Calibri" panose="020F0502020204030204" pitchFamily="34" charset="0"/>
              </a:rPr>
              <a:t>Elmire</a:t>
            </a:r>
          </a:p>
          <a:p>
            <a:r>
              <a:rPr lang="fr-FR" sz="1300" dirty="0">
                <a:solidFill>
                  <a:srgbClr val="000000"/>
                </a:solidFill>
                <a:latin typeface="Calibri" panose="020F0502020204030204" pitchFamily="34" charset="0"/>
                <a:cs typeface="Calibri" panose="020F0502020204030204" pitchFamily="34" charset="0"/>
              </a:rPr>
              <a:t>Ouf ! vous me serrez trop.</a:t>
            </a:r>
          </a:p>
          <a:p>
            <a:r>
              <a:rPr lang="fr-FR" sz="1300" b="1" dirty="0">
                <a:solidFill>
                  <a:srgbClr val="000000"/>
                </a:solidFill>
                <a:latin typeface="Calibri" panose="020F0502020204030204" pitchFamily="34" charset="0"/>
                <a:cs typeface="Calibri" panose="020F0502020204030204" pitchFamily="34" charset="0"/>
              </a:rPr>
              <a:t>Tartuffe</a:t>
            </a:r>
          </a:p>
          <a:p>
            <a:r>
              <a:rPr lang="fr-FR" sz="1300" dirty="0">
                <a:solidFill>
                  <a:srgbClr val="000000"/>
                </a:solidFill>
                <a:latin typeface="Calibri" panose="020F0502020204030204" pitchFamily="34" charset="0"/>
                <a:cs typeface="Calibri" panose="020F0502020204030204" pitchFamily="34" charset="0"/>
              </a:rPr>
              <a:t>Ouf ! vous me serrez trop. C’est par excès de zèle.</a:t>
            </a:r>
          </a:p>
          <a:p>
            <a:r>
              <a:rPr lang="fr-FR" sz="1300" dirty="0">
                <a:solidFill>
                  <a:srgbClr val="000000"/>
                </a:solidFill>
                <a:latin typeface="Calibri" panose="020F0502020204030204" pitchFamily="34" charset="0"/>
                <a:cs typeface="Calibri" panose="020F0502020204030204" pitchFamily="34" charset="0"/>
              </a:rPr>
              <a:t>De vous faire autre mal je n’eus jamais dessein,</a:t>
            </a:r>
          </a:p>
          <a:p>
            <a:r>
              <a:rPr lang="fr-FR" sz="1300" dirty="0">
                <a:solidFill>
                  <a:srgbClr val="000000"/>
                </a:solidFill>
                <a:latin typeface="Calibri" panose="020F0502020204030204" pitchFamily="34" charset="0"/>
                <a:cs typeface="Calibri" panose="020F0502020204030204" pitchFamily="34" charset="0"/>
              </a:rPr>
              <a:t>Et j’aurais bien plutôt...</a:t>
            </a:r>
          </a:p>
          <a:p>
            <a:r>
              <a:rPr lang="fr-FR" sz="1300" dirty="0">
                <a:solidFill>
                  <a:srgbClr val="000000"/>
                </a:solidFill>
                <a:latin typeface="Calibri" panose="020F0502020204030204" pitchFamily="34" charset="0"/>
                <a:cs typeface="Calibri" panose="020F0502020204030204" pitchFamily="34" charset="0"/>
              </a:rPr>
              <a:t>(</a:t>
            </a:r>
            <a:r>
              <a:rPr lang="fr-FR" sz="1300" i="1" dirty="0">
                <a:solidFill>
                  <a:srgbClr val="000000"/>
                </a:solidFill>
                <a:latin typeface="Calibri" panose="020F0502020204030204" pitchFamily="34" charset="0"/>
                <a:cs typeface="Calibri" panose="020F0502020204030204" pitchFamily="34" charset="0"/>
              </a:rPr>
              <a:t>Il lui met la main sur le genou.</a:t>
            </a:r>
            <a:r>
              <a:rPr lang="fr-FR" sz="1300" dirty="0">
                <a:solidFill>
                  <a:srgbClr val="000000"/>
                </a:solidFill>
                <a:latin typeface="Calibri" panose="020F0502020204030204" pitchFamily="34" charset="0"/>
                <a:cs typeface="Calibri" panose="020F0502020204030204" pitchFamily="34" charset="0"/>
              </a:rPr>
              <a:t>)</a:t>
            </a:r>
          </a:p>
          <a:p>
            <a:r>
              <a:rPr lang="fr-FR" sz="1300" b="1" dirty="0">
                <a:solidFill>
                  <a:srgbClr val="000000"/>
                </a:solidFill>
                <a:latin typeface="Calibri" panose="020F0502020204030204" pitchFamily="34" charset="0"/>
                <a:cs typeface="Calibri" panose="020F0502020204030204" pitchFamily="34" charset="0"/>
              </a:rPr>
              <a:t>Elmire</a:t>
            </a:r>
          </a:p>
          <a:p>
            <a:r>
              <a:rPr lang="fr-FR" sz="1300" dirty="0">
                <a:solidFill>
                  <a:srgbClr val="000000"/>
                </a:solidFill>
                <a:latin typeface="Calibri" panose="020F0502020204030204" pitchFamily="34" charset="0"/>
                <a:cs typeface="Calibri" panose="020F0502020204030204" pitchFamily="34" charset="0"/>
              </a:rPr>
              <a:t>Et j’aurais bien plutôt... Que fait là votre main ?</a:t>
            </a:r>
          </a:p>
          <a:p>
            <a:r>
              <a:rPr lang="fr-FR" sz="1300" b="1" dirty="0">
                <a:solidFill>
                  <a:srgbClr val="000000"/>
                </a:solidFill>
                <a:latin typeface="Calibri" panose="020F0502020204030204" pitchFamily="34" charset="0"/>
                <a:cs typeface="Calibri" panose="020F0502020204030204" pitchFamily="34" charset="0"/>
              </a:rPr>
              <a:t>Tartuffe</a:t>
            </a:r>
          </a:p>
          <a:p>
            <a:r>
              <a:rPr lang="fr-FR" sz="1300" dirty="0">
                <a:solidFill>
                  <a:srgbClr val="000000"/>
                </a:solidFill>
                <a:latin typeface="Calibri" panose="020F0502020204030204" pitchFamily="34" charset="0"/>
                <a:cs typeface="Calibri" panose="020F0502020204030204" pitchFamily="34" charset="0"/>
              </a:rPr>
              <a:t>Je tâte votre habit ; l’étoffe en est moelleuse.</a:t>
            </a:r>
          </a:p>
          <a:p>
            <a:r>
              <a:rPr lang="fr-FR" sz="1300" b="1" dirty="0">
                <a:solidFill>
                  <a:srgbClr val="000000"/>
                </a:solidFill>
                <a:latin typeface="Calibri" panose="020F0502020204030204" pitchFamily="34" charset="0"/>
                <a:cs typeface="Calibri" panose="020F0502020204030204" pitchFamily="34" charset="0"/>
              </a:rPr>
              <a:t>Elmire</a:t>
            </a:r>
          </a:p>
          <a:p>
            <a:r>
              <a:rPr lang="fr-FR" sz="1300" dirty="0">
                <a:solidFill>
                  <a:srgbClr val="000000"/>
                </a:solidFill>
                <a:latin typeface="Calibri" panose="020F0502020204030204" pitchFamily="34" charset="0"/>
                <a:cs typeface="Calibri" panose="020F0502020204030204" pitchFamily="34" charset="0"/>
              </a:rPr>
              <a:t>Ah ! de grâce, laissez ; je suis fort chatouilleuse.</a:t>
            </a:r>
          </a:p>
          <a:p>
            <a:r>
              <a:rPr lang="fr-FR" sz="1300" dirty="0">
                <a:solidFill>
                  <a:srgbClr val="000000"/>
                </a:solidFill>
                <a:latin typeface="Calibri" panose="020F0502020204030204" pitchFamily="34" charset="0"/>
                <a:cs typeface="Calibri" panose="020F0502020204030204" pitchFamily="34" charset="0"/>
              </a:rPr>
              <a:t>(</a:t>
            </a:r>
            <a:r>
              <a:rPr lang="fr-FR" sz="1300" i="1" dirty="0">
                <a:solidFill>
                  <a:srgbClr val="000000"/>
                </a:solidFill>
                <a:latin typeface="Calibri" panose="020F0502020204030204" pitchFamily="34" charset="0"/>
                <a:cs typeface="Calibri" panose="020F0502020204030204" pitchFamily="34" charset="0"/>
              </a:rPr>
              <a:t>Elle recule sa chaise, et Tartuffe rapproche la sienne.</a:t>
            </a:r>
            <a:r>
              <a:rPr lang="fr-FR" sz="1300" dirty="0">
                <a:solidFill>
                  <a:srgbClr val="000000"/>
                </a:solidFill>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9F5BB51B-7304-4F67-B8AF-9529819CAE78}"/>
              </a:ext>
            </a:extLst>
          </p:cNvPr>
          <p:cNvSpPr/>
          <p:nvPr/>
        </p:nvSpPr>
        <p:spPr>
          <a:xfrm>
            <a:off x="309164" y="3030552"/>
            <a:ext cx="2090424" cy="21600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7167010-C1E6-4B6B-A0B6-73C355D13BA2}"/>
              </a:ext>
            </a:extLst>
          </p:cNvPr>
          <p:cNvSpPr/>
          <p:nvPr/>
        </p:nvSpPr>
        <p:spPr>
          <a:xfrm>
            <a:off x="293790" y="4428131"/>
            <a:ext cx="3582443" cy="2160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12D46D5-EFF3-42DE-A471-DE5C9F2EBB49}"/>
              </a:ext>
            </a:extLst>
          </p:cNvPr>
          <p:cNvSpPr/>
          <p:nvPr/>
        </p:nvSpPr>
        <p:spPr>
          <a:xfrm>
            <a:off x="914485" y="1417056"/>
            <a:ext cx="2090424" cy="21600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5F1F2D38-8D31-4EA1-9784-3AC7DD2DDA82}"/>
              </a:ext>
            </a:extLst>
          </p:cNvPr>
          <p:cNvSpPr txBox="1"/>
          <p:nvPr/>
        </p:nvSpPr>
        <p:spPr>
          <a:xfrm>
            <a:off x="202929" y="1059449"/>
            <a:ext cx="1631423" cy="307777"/>
          </a:xfrm>
          <a:prstGeom prst="rect">
            <a:avLst/>
          </a:prstGeom>
          <a:noFill/>
        </p:spPr>
        <p:txBody>
          <a:bodyPr wrap="square">
            <a:spAutoFit/>
          </a:bodyPr>
          <a:lstStyle/>
          <a:p>
            <a:r>
              <a:rPr lang="fr-FR" sz="1400" b="1" dirty="0">
                <a:solidFill>
                  <a:srgbClr val="FFFF00"/>
                </a:solidFill>
              </a:rPr>
              <a:t>Acte III, Scène 3</a:t>
            </a:r>
            <a:endParaRPr lang="fr-FR" sz="1400" dirty="0">
              <a:solidFill>
                <a:srgbClr val="FFFF00"/>
              </a:solidFill>
            </a:endParaRPr>
          </a:p>
        </p:txBody>
      </p:sp>
      <p:cxnSp>
        <p:nvCxnSpPr>
          <p:cNvPr id="9" name="Connecteur droit avec flèche 8">
            <a:extLst>
              <a:ext uri="{FF2B5EF4-FFF2-40B4-BE49-F238E27FC236}">
                <a16:creationId xmlns:a16="http://schemas.microsoft.com/office/drawing/2014/main" id="{3C1D47CB-7CAC-4256-B6E5-29268AEB77B0}"/>
              </a:ext>
            </a:extLst>
          </p:cNvPr>
          <p:cNvCxnSpPr>
            <a:cxnSpLocks/>
          </p:cNvCxnSpPr>
          <p:nvPr/>
        </p:nvCxnSpPr>
        <p:spPr>
          <a:xfrm>
            <a:off x="4212463" y="3147979"/>
            <a:ext cx="255034"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A3005811-F5B4-42E6-8A1C-BB1F0ABFDCD5}"/>
              </a:ext>
            </a:extLst>
          </p:cNvPr>
          <p:cNvCxnSpPr>
            <a:cxnSpLocks/>
          </p:cNvCxnSpPr>
          <p:nvPr/>
        </p:nvCxnSpPr>
        <p:spPr>
          <a:xfrm>
            <a:off x="3004909" y="1506769"/>
            <a:ext cx="1207554" cy="0"/>
          </a:xfrm>
          <a:prstGeom prst="line">
            <a:avLst/>
          </a:prstGeom>
          <a:ln w="38100">
            <a:solidFill>
              <a:srgbClr val="FF9933">
                <a:alpha val="60000"/>
              </a:srgbClr>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C6359065-420D-4666-8DD9-934B79271A49}"/>
              </a:ext>
            </a:extLst>
          </p:cNvPr>
          <p:cNvCxnSpPr>
            <a:cxnSpLocks/>
          </p:cNvCxnSpPr>
          <p:nvPr/>
        </p:nvCxnSpPr>
        <p:spPr>
          <a:xfrm>
            <a:off x="2399588" y="3138553"/>
            <a:ext cx="1812875" cy="0"/>
          </a:xfrm>
          <a:prstGeom prst="line">
            <a:avLst/>
          </a:prstGeom>
          <a:ln w="38100">
            <a:solidFill>
              <a:srgbClr val="FF9933">
                <a:alpha val="60000"/>
              </a:srgb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69D4105C-C704-407B-97B7-141F0BC3160F}"/>
              </a:ext>
            </a:extLst>
          </p:cNvPr>
          <p:cNvCxnSpPr>
            <a:cxnSpLocks/>
          </p:cNvCxnSpPr>
          <p:nvPr/>
        </p:nvCxnSpPr>
        <p:spPr>
          <a:xfrm>
            <a:off x="3876233" y="4518715"/>
            <a:ext cx="336230" cy="0"/>
          </a:xfrm>
          <a:prstGeom prst="line">
            <a:avLst/>
          </a:prstGeom>
          <a:ln w="38100">
            <a:solidFill>
              <a:srgbClr val="FF9933">
                <a:alpha val="60000"/>
              </a:srgb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16EE8842-C0A7-4D2B-9B7C-7FDD37A72580}"/>
              </a:ext>
            </a:extLst>
          </p:cNvPr>
          <p:cNvCxnSpPr>
            <a:cxnSpLocks/>
          </p:cNvCxnSpPr>
          <p:nvPr/>
        </p:nvCxnSpPr>
        <p:spPr>
          <a:xfrm>
            <a:off x="4212463" y="1515432"/>
            <a:ext cx="0" cy="3011946"/>
          </a:xfrm>
          <a:prstGeom prst="line">
            <a:avLst/>
          </a:prstGeom>
          <a:ln w="38100">
            <a:solidFill>
              <a:srgbClr val="FF9933">
                <a:alpha val="60000"/>
              </a:srgbClr>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5E479C41-85F1-4DF5-9CDA-2D7090E9E27F}"/>
              </a:ext>
            </a:extLst>
          </p:cNvPr>
          <p:cNvSpPr txBox="1"/>
          <p:nvPr/>
        </p:nvSpPr>
        <p:spPr>
          <a:xfrm>
            <a:off x="4490012" y="2978702"/>
            <a:ext cx="1315821" cy="338554"/>
          </a:xfrm>
          <a:prstGeom prst="rect">
            <a:avLst/>
          </a:prstGeom>
          <a:noFill/>
        </p:spPr>
        <p:txBody>
          <a:bodyPr wrap="square">
            <a:spAutoFit/>
          </a:bodyPr>
          <a:lstStyle/>
          <a:p>
            <a:r>
              <a:rPr lang="fr-FR" sz="1600" b="1" i="0" u="none" strike="noStrike" baseline="0" dirty="0">
                <a:solidFill>
                  <a:srgbClr val="FF0000"/>
                </a:solidFill>
                <a:latin typeface="Calibri" panose="020F0502020204030204" pitchFamily="34" charset="0"/>
                <a:cs typeface="Calibri" panose="020F0502020204030204" pitchFamily="34" charset="0"/>
              </a:rPr>
              <a:t>DIDASCALIES</a:t>
            </a:r>
          </a:p>
        </p:txBody>
      </p:sp>
      <p:sp>
        <p:nvSpPr>
          <p:cNvPr id="15" name="ZoneTexte 14">
            <a:extLst>
              <a:ext uri="{FF2B5EF4-FFF2-40B4-BE49-F238E27FC236}">
                <a16:creationId xmlns:a16="http://schemas.microsoft.com/office/drawing/2014/main" id="{8D485F91-2BFE-41E2-BF72-0205BEF9F437}"/>
              </a:ext>
            </a:extLst>
          </p:cNvPr>
          <p:cNvSpPr txBox="1"/>
          <p:nvPr/>
        </p:nvSpPr>
        <p:spPr>
          <a:xfrm>
            <a:off x="4523269" y="3261018"/>
            <a:ext cx="1315820" cy="523220"/>
          </a:xfrm>
          <a:prstGeom prst="rect">
            <a:avLst/>
          </a:prstGeom>
          <a:noFill/>
        </p:spPr>
        <p:txBody>
          <a:bodyPr wrap="square">
            <a:spAutoFit/>
          </a:bodyPr>
          <a:lstStyle/>
          <a:p>
            <a:r>
              <a:rPr lang="fr-FR" sz="1400" b="0" i="0" u="none" strike="noStrike" baseline="0" dirty="0">
                <a:solidFill>
                  <a:srgbClr val="000000"/>
                </a:solidFill>
                <a:latin typeface="Calibri" panose="020F0502020204030204" pitchFamily="34" charset="0"/>
                <a:cs typeface="Calibri" panose="020F0502020204030204" pitchFamily="34" charset="0"/>
              </a:rPr>
              <a:t>indications de mise en scène</a:t>
            </a:r>
            <a:endParaRPr lang="fr-FR" sz="1400" dirty="0"/>
          </a:p>
        </p:txBody>
      </p:sp>
      <p:sp>
        <p:nvSpPr>
          <p:cNvPr id="2" name="ZoneTexte 1">
            <a:extLst>
              <a:ext uri="{FF2B5EF4-FFF2-40B4-BE49-F238E27FC236}">
                <a16:creationId xmlns:a16="http://schemas.microsoft.com/office/drawing/2014/main" id="{948B9C86-D07C-1511-1EA7-6E9269C38EA2}"/>
              </a:ext>
            </a:extLst>
          </p:cNvPr>
          <p:cNvSpPr txBox="1"/>
          <p:nvPr/>
        </p:nvSpPr>
        <p:spPr>
          <a:xfrm>
            <a:off x="224240" y="4761675"/>
            <a:ext cx="3918673" cy="692497"/>
          </a:xfrm>
          <a:prstGeom prst="rect">
            <a:avLst/>
          </a:prstGeom>
          <a:noFill/>
        </p:spPr>
        <p:txBody>
          <a:bodyPr wrap="square">
            <a:spAutoFit/>
          </a:bodyPr>
          <a:lstStyle/>
          <a:p>
            <a:pPr algn="just"/>
            <a:r>
              <a:rPr lang="fr-FR" sz="1300" b="1" i="1" cap="all" dirty="0"/>
              <a:t>Tartuffe</a:t>
            </a:r>
            <a:r>
              <a:rPr lang="fr-FR" sz="1300" b="1" i="1" dirty="0"/>
              <a:t> </a:t>
            </a:r>
            <a:r>
              <a:rPr lang="fr-FR" sz="1300" i="1" dirty="0"/>
              <a:t>se révèle être un </a:t>
            </a:r>
            <a:r>
              <a:rPr lang="fr-FR" sz="1300" b="1" i="1" dirty="0"/>
              <a:t>faux dévot</a:t>
            </a:r>
            <a:r>
              <a:rPr lang="fr-FR" sz="1300" i="1" dirty="0"/>
              <a:t>, un </a:t>
            </a:r>
            <a:r>
              <a:rPr lang="fr-FR" sz="1300" b="1" i="1" dirty="0"/>
              <a:t>imposteur</a:t>
            </a:r>
            <a:r>
              <a:rPr lang="fr-FR" sz="1300" i="1" dirty="0"/>
              <a:t>. Il ne vise qu’à </a:t>
            </a:r>
            <a:r>
              <a:rPr lang="fr-FR" sz="1300" b="1" i="1" dirty="0"/>
              <a:t>tenter de séduire</a:t>
            </a:r>
            <a:r>
              <a:rPr lang="fr-FR" sz="1300" i="1" dirty="0"/>
              <a:t> les filles et à </a:t>
            </a:r>
            <a:r>
              <a:rPr lang="fr-FR" sz="1300" b="1" i="1" dirty="0"/>
              <a:t>s’approprier la fortune</a:t>
            </a:r>
            <a:r>
              <a:rPr lang="fr-FR" sz="1300" i="1" dirty="0"/>
              <a:t> de la maison.</a:t>
            </a:r>
          </a:p>
        </p:txBody>
      </p:sp>
      <p:pic>
        <p:nvPicPr>
          <p:cNvPr id="3" name="Image 2">
            <a:hlinkClick r:id="rId2" action="ppaction://hlinksldjump"/>
            <a:extLst>
              <a:ext uri="{FF2B5EF4-FFF2-40B4-BE49-F238E27FC236}">
                <a16:creationId xmlns:a16="http://schemas.microsoft.com/office/drawing/2014/main" id="{B91F198F-F8E3-69AE-378E-8E5B88DFD1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pic>
        <p:nvPicPr>
          <p:cNvPr id="16" name="Image 15">
            <a:extLst>
              <a:ext uri="{FF2B5EF4-FFF2-40B4-BE49-F238E27FC236}">
                <a16:creationId xmlns:a16="http://schemas.microsoft.com/office/drawing/2014/main" id="{654CE943-D470-C190-6A1C-941FB398D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929" y="103686"/>
            <a:ext cx="895513" cy="802325"/>
          </a:xfrm>
          <a:prstGeom prst="rect">
            <a:avLst/>
          </a:prstGeom>
        </p:spPr>
      </p:pic>
      <p:pic>
        <p:nvPicPr>
          <p:cNvPr id="17" name="Image 16">
            <a:extLst>
              <a:ext uri="{FF2B5EF4-FFF2-40B4-BE49-F238E27FC236}">
                <a16:creationId xmlns:a16="http://schemas.microsoft.com/office/drawing/2014/main" id="{50A9EC65-7566-09F6-117D-17819245C7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8064" y="38684"/>
            <a:ext cx="895513" cy="895513"/>
          </a:xfrm>
          <a:prstGeom prst="rect">
            <a:avLst/>
          </a:prstGeom>
        </p:spPr>
      </p:pic>
      <p:sp>
        <p:nvSpPr>
          <p:cNvPr id="18" name="Rectangle 17">
            <a:extLst>
              <a:ext uri="{FF2B5EF4-FFF2-40B4-BE49-F238E27FC236}">
                <a16:creationId xmlns:a16="http://schemas.microsoft.com/office/drawing/2014/main" id="{49A9380D-1677-76BB-82D7-75D93F240CEB}"/>
              </a:ext>
            </a:extLst>
          </p:cNvPr>
          <p:cNvSpPr/>
          <p:nvPr/>
        </p:nvSpPr>
        <p:spPr>
          <a:xfrm>
            <a:off x="2284183" y="121614"/>
            <a:ext cx="2464136" cy="646331"/>
          </a:xfrm>
          <a:prstGeom prst="rect">
            <a:avLst/>
          </a:prstGeom>
          <a:noFill/>
        </p:spPr>
        <p:txBody>
          <a:bodyPr wrap="none" lIns="91440" tIns="45720" rIns="91440" bIns="45720">
            <a:spAutoFit/>
          </a:bodyPr>
          <a:lstStyle/>
          <a:p>
            <a:pPr algn="ctr"/>
            <a:r>
              <a:rPr lang="fr-F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 Théâtre</a:t>
            </a:r>
          </a:p>
        </p:txBody>
      </p:sp>
      <p:sp>
        <p:nvSpPr>
          <p:cNvPr id="19" name="ZoneTexte 18">
            <a:extLst>
              <a:ext uri="{FF2B5EF4-FFF2-40B4-BE49-F238E27FC236}">
                <a16:creationId xmlns:a16="http://schemas.microsoft.com/office/drawing/2014/main" id="{AB3C6A3C-D0AA-9D78-4918-7CFEC3D3EEE0}"/>
              </a:ext>
            </a:extLst>
          </p:cNvPr>
          <p:cNvSpPr txBox="1"/>
          <p:nvPr/>
        </p:nvSpPr>
        <p:spPr>
          <a:xfrm>
            <a:off x="1251985" y="820740"/>
            <a:ext cx="5825471" cy="369332"/>
          </a:xfrm>
          <a:prstGeom prst="rect">
            <a:avLst/>
          </a:prstGeom>
          <a:noFill/>
        </p:spPr>
        <p:txBody>
          <a:bodyPr wrap="square">
            <a:spAutoFit/>
          </a:bodyPr>
          <a:lstStyle/>
          <a:p>
            <a:r>
              <a:rPr lang="fr-FR" dirty="0"/>
              <a:t>MOLIÈRE, </a:t>
            </a:r>
            <a:r>
              <a:rPr lang="fr-FR" i="1" dirty="0"/>
              <a:t>Le Tartuffe ou l'Imposteur</a:t>
            </a:r>
            <a:r>
              <a:rPr lang="fr-FR" dirty="0"/>
              <a:t>, 1669 </a:t>
            </a:r>
            <a:r>
              <a:rPr lang="fr-FR" b="1" dirty="0"/>
              <a:t>[extraits]</a:t>
            </a:r>
            <a:r>
              <a:rPr lang="fr-FR" dirty="0"/>
              <a:t>.</a:t>
            </a:r>
          </a:p>
        </p:txBody>
      </p:sp>
      <p:sp>
        <p:nvSpPr>
          <p:cNvPr id="20" name="ZoneTexte 19">
            <a:extLst>
              <a:ext uri="{FF2B5EF4-FFF2-40B4-BE49-F238E27FC236}">
                <a16:creationId xmlns:a16="http://schemas.microsoft.com/office/drawing/2014/main" id="{5C581651-5F24-F9EF-2B8D-38476C78EE1E}"/>
              </a:ext>
            </a:extLst>
          </p:cNvPr>
          <p:cNvSpPr txBox="1"/>
          <p:nvPr/>
        </p:nvSpPr>
        <p:spPr>
          <a:xfrm>
            <a:off x="5010541" y="175501"/>
            <a:ext cx="4362060" cy="584775"/>
          </a:xfrm>
          <a:prstGeom prst="rect">
            <a:avLst/>
          </a:prstGeom>
          <a:noFill/>
        </p:spPr>
        <p:txBody>
          <a:bodyPr wrap="square">
            <a:spAutoFit/>
          </a:bodyPr>
          <a:lstStyle/>
          <a:p>
            <a:r>
              <a:rPr lang="fr-FR" b="1" i="0" u="none" strike="noStrike" baseline="0" dirty="0">
                <a:latin typeface="Calibri" panose="020F0502020204030204" pitchFamily="34" charset="0"/>
                <a:cs typeface="Calibri" panose="020F0502020204030204" pitchFamily="34" charset="0"/>
              </a:rPr>
              <a:t>Le</a:t>
            </a:r>
            <a:r>
              <a:rPr lang="fr-FR" sz="3200" b="1" i="0" u="none" strike="noStrike" baseline="0" dirty="0">
                <a:latin typeface="Calibri" panose="020F0502020204030204" pitchFamily="34" charset="0"/>
                <a:cs typeface="Calibri" panose="020F0502020204030204" pitchFamily="34" charset="0"/>
              </a:rPr>
              <a:t> </a:t>
            </a:r>
            <a:r>
              <a:rPr lang="fr-FR" sz="3200" b="1" i="0" u="none" strike="noStrike" baseline="0" dirty="0">
                <a:solidFill>
                  <a:srgbClr val="FF0000"/>
                </a:solidFill>
                <a:latin typeface="Calibri" panose="020F0502020204030204" pitchFamily="34" charset="0"/>
                <a:cs typeface="Calibri" panose="020F0502020204030204" pitchFamily="34" charset="0"/>
              </a:rPr>
              <a:t>VOCABULAIRE </a:t>
            </a:r>
            <a:r>
              <a:rPr lang="fr-FR" b="1" i="0" u="none" strike="noStrike" baseline="0" dirty="0">
                <a:latin typeface="Calibri" panose="020F0502020204030204" pitchFamily="34" charset="0"/>
                <a:cs typeface="Calibri" panose="020F0502020204030204" pitchFamily="34" charset="0"/>
              </a:rPr>
              <a:t>autour de…</a:t>
            </a:r>
            <a:endParaRPr lang="fr-FR" b="1" dirty="0"/>
          </a:p>
        </p:txBody>
      </p:sp>
      <p:sp>
        <p:nvSpPr>
          <p:cNvPr id="22" name="ZoneTexte 21">
            <a:extLst>
              <a:ext uri="{FF2B5EF4-FFF2-40B4-BE49-F238E27FC236}">
                <a16:creationId xmlns:a16="http://schemas.microsoft.com/office/drawing/2014/main" id="{1CCB2E38-D843-3776-BA39-8A246E680E5C}"/>
              </a:ext>
            </a:extLst>
          </p:cNvPr>
          <p:cNvSpPr txBox="1"/>
          <p:nvPr/>
        </p:nvSpPr>
        <p:spPr>
          <a:xfrm>
            <a:off x="10006547" y="1254357"/>
            <a:ext cx="2121693" cy="2985433"/>
          </a:xfrm>
          <a:prstGeom prst="rect">
            <a:avLst/>
          </a:prstGeom>
          <a:noFill/>
        </p:spPr>
        <p:txBody>
          <a:bodyPr wrap="square" rtlCol="0">
            <a:spAutoFit/>
          </a:bodyPr>
          <a:lstStyle/>
          <a:p>
            <a:r>
              <a:rPr lang="fr-FR" b="1" dirty="0">
                <a:latin typeface="Calibri" panose="020F0502020204030204" pitchFamily="34" charset="0"/>
                <a:cs typeface="Calibri" panose="020F0502020204030204" pitchFamily="34" charset="0"/>
              </a:rPr>
              <a:t>Notions :</a:t>
            </a:r>
          </a:p>
          <a:p>
            <a:r>
              <a:rPr lang="fr-FR" sz="1600" b="1" dirty="0">
                <a:solidFill>
                  <a:srgbClr val="0070C0"/>
                </a:solidFill>
                <a:latin typeface="Calibri" panose="020F0502020204030204" pitchFamily="34" charset="0"/>
                <a:cs typeface="Calibri" panose="020F0502020204030204" pitchFamily="34" charset="0"/>
              </a:rPr>
              <a:t>Vocabulaire du théâtre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acte,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aparté,</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dénouement,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didascalie,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intrigue,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nœud</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réplique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scène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scène d’exposition,</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stichomythies,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tirade.</a:t>
            </a:r>
          </a:p>
        </p:txBody>
      </p:sp>
      <p:sp>
        <p:nvSpPr>
          <p:cNvPr id="23" name="ZoneTexte 22">
            <a:extLst>
              <a:ext uri="{FF2B5EF4-FFF2-40B4-BE49-F238E27FC236}">
                <a16:creationId xmlns:a16="http://schemas.microsoft.com/office/drawing/2014/main" id="{5D247FF7-A7A4-1B25-D23E-6870F73F2BB7}"/>
              </a:ext>
            </a:extLst>
          </p:cNvPr>
          <p:cNvSpPr txBox="1"/>
          <p:nvPr/>
        </p:nvSpPr>
        <p:spPr>
          <a:xfrm>
            <a:off x="6440542" y="1109279"/>
            <a:ext cx="874202" cy="307777"/>
          </a:xfrm>
          <a:prstGeom prst="rect">
            <a:avLst/>
          </a:prstGeom>
          <a:noFill/>
        </p:spPr>
        <p:txBody>
          <a:bodyPr wrap="square">
            <a:spAutoFit/>
          </a:bodyPr>
          <a:lstStyle/>
          <a:p>
            <a:r>
              <a:rPr lang="fr-FR" sz="1400" b="1" dirty="0">
                <a:solidFill>
                  <a:srgbClr val="FFFF00"/>
                </a:solidFill>
              </a:rPr>
              <a:t>Acte IV</a:t>
            </a:r>
            <a:endParaRPr lang="fr-FR" sz="1400" dirty="0">
              <a:solidFill>
                <a:srgbClr val="FFFF00"/>
              </a:solidFill>
            </a:endParaRPr>
          </a:p>
        </p:txBody>
      </p:sp>
      <p:sp>
        <p:nvSpPr>
          <p:cNvPr id="24" name="ZoneTexte 23">
            <a:extLst>
              <a:ext uri="{FF2B5EF4-FFF2-40B4-BE49-F238E27FC236}">
                <a16:creationId xmlns:a16="http://schemas.microsoft.com/office/drawing/2014/main" id="{B01A7EA2-016B-4720-5D5C-2B6D799646DF}"/>
              </a:ext>
            </a:extLst>
          </p:cNvPr>
          <p:cNvSpPr txBox="1"/>
          <p:nvPr/>
        </p:nvSpPr>
        <p:spPr>
          <a:xfrm>
            <a:off x="202929" y="5525132"/>
            <a:ext cx="3918673" cy="692497"/>
          </a:xfrm>
          <a:prstGeom prst="rect">
            <a:avLst/>
          </a:prstGeom>
          <a:noFill/>
        </p:spPr>
        <p:txBody>
          <a:bodyPr wrap="square">
            <a:spAutoFit/>
          </a:bodyPr>
          <a:lstStyle/>
          <a:p>
            <a:pPr algn="just"/>
            <a:r>
              <a:rPr lang="fr-FR" sz="1300" i="1" dirty="0"/>
              <a:t>Pour lui prouver son affection, </a:t>
            </a:r>
            <a:r>
              <a:rPr lang="fr-FR" sz="1300" b="1" i="1" dirty="0"/>
              <a:t>Orgon</a:t>
            </a:r>
            <a:r>
              <a:rPr lang="fr-FR" sz="1300" i="1" dirty="0"/>
              <a:t> donne à </a:t>
            </a:r>
            <a:r>
              <a:rPr lang="fr-FR" sz="1300" b="1" i="1" dirty="0"/>
              <a:t>Tartuffe</a:t>
            </a:r>
            <a:r>
              <a:rPr lang="fr-FR" sz="1300" i="1" dirty="0"/>
              <a:t> tous ses biens. Celui-ci accepte : que « la volonté du seigneur soit faite. »</a:t>
            </a:r>
          </a:p>
        </p:txBody>
      </p:sp>
      <p:sp>
        <p:nvSpPr>
          <p:cNvPr id="26" name="ZoneTexte 25">
            <a:extLst>
              <a:ext uri="{FF2B5EF4-FFF2-40B4-BE49-F238E27FC236}">
                <a16:creationId xmlns:a16="http://schemas.microsoft.com/office/drawing/2014/main" id="{BF5715FA-B4A2-069D-C4C1-97DC41FD292A}"/>
              </a:ext>
            </a:extLst>
          </p:cNvPr>
          <p:cNvSpPr txBox="1"/>
          <p:nvPr/>
        </p:nvSpPr>
        <p:spPr>
          <a:xfrm>
            <a:off x="5944817" y="1367226"/>
            <a:ext cx="3364642" cy="1892826"/>
          </a:xfrm>
          <a:prstGeom prst="rect">
            <a:avLst/>
          </a:prstGeom>
          <a:noFill/>
        </p:spPr>
        <p:txBody>
          <a:bodyPr wrap="square">
            <a:spAutoFit/>
          </a:bodyPr>
          <a:lstStyle/>
          <a:p>
            <a:pPr algn="just"/>
            <a:r>
              <a:rPr lang="fr-FR" sz="1300" b="1" dirty="0"/>
              <a:t>Elmire</a:t>
            </a:r>
            <a:r>
              <a:rPr lang="fr-FR" sz="1300" dirty="0"/>
              <a:t> propose à </a:t>
            </a:r>
            <a:r>
              <a:rPr lang="fr-FR" sz="1300" b="1" dirty="0"/>
              <a:t>Orgon</a:t>
            </a:r>
            <a:r>
              <a:rPr lang="fr-FR" sz="1300" dirty="0"/>
              <a:t> de lui montrer la vraie personnalité de </a:t>
            </a:r>
            <a:r>
              <a:rPr lang="fr-FR" sz="1300" b="1" dirty="0"/>
              <a:t>Tartuffe</a:t>
            </a:r>
            <a:r>
              <a:rPr lang="fr-FR" sz="1300" dirty="0"/>
              <a:t>.</a:t>
            </a:r>
          </a:p>
          <a:p>
            <a:pPr algn="just"/>
            <a:r>
              <a:rPr lang="fr-FR" sz="1300" dirty="0"/>
              <a:t>Elle cache son mari  sous une table, appelle </a:t>
            </a:r>
            <a:r>
              <a:rPr lang="fr-FR" sz="1300" b="1" dirty="0"/>
              <a:t>Tartuffe</a:t>
            </a:r>
            <a:r>
              <a:rPr lang="fr-FR" sz="1300" dirty="0"/>
              <a:t> et lui fait croire qu’elle veut céder à ses avances. Elle réussit.</a:t>
            </a:r>
          </a:p>
          <a:p>
            <a:pPr algn="just"/>
            <a:r>
              <a:rPr lang="fr-FR" sz="1300" b="1" dirty="0"/>
              <a:t>Orgon</a:t>
            </a:r>
            <a:r>
              <a:rPr lang="fr-FR" sz="1300" dirty="0"/>
              <a:t> demande à </a:t>
            </a:r>
            <a:r>
              <a:rPr lang="fr-FR" sz="1300" b="1" dirty="0"/>
              <a:t>Tartuffe</a:t>
            </a:r>
            <a:r>
              <a:rPr lang="fr-FR" sz="1300" dirty="0"/>
              <a:t> de quitter sa maison. Mais comme il lui a tout donné, c’est à </a:t>
            </a:r>
            <a:r>
              <a:rPr lang="fr-FR" sz="1300" b="1" dirty="0"/>
              <a:t>Orgon</a:t>
            </a:r>
            <a:r>
              <a:rPr lang="fr-FR" sz="1300" dirty="0"/>
              <a:t> et à </a:t>
            </a:r>
            <a:r>
              <a:rPr lang="fr-FR" sz="1300" b="1" dirty="0"/>
              <a:t>toute sa famille</a:t>
            </a:r>
            <a:r>
              <a:rPr lang="fr-FR" sz="1300" dirty="0"/>
              <a:t> de quitter les lieux.</a:t>
            </a:r>
          </a:p>
        </p:txBody>
      </p:sp>
      <p:sp>
        <p:nvSpPr>
          <p:cNvPr id="27" name="ZoneTexte 26">
            <a:extLst>
              <a:ext uri="{FF2B5EF4-FFF2-40B4-BE49-F238E27FC236}">
                <a16:creationId xmlns:a16="http://schemas.microsoft.com/office/drawing/2014/main" id="{46E55776-54BE-AD37-9EE8-05C38DA3114F}"/>
              </a:ext>
            </a:extLst>
          </p:cNvPr>
          <p:cNvSpPr txBox="1"/>
          <p:nvPr/>
        </p:nvSpPr>
        <p:spPr>
          <a:xfrm>
            <a:off x="6440541" y="3246555"/>
            <a:ext cx="1753129" cy="307777"/>
          </a:xfrm>
          <a:prstGeom prst="rect">
            <a:avLst/>
          </a:prstGeom>
          <a:noFill/>
        </p:spPr>
        <p:txBody>
          <a:bodyPr wrap="square">
            <a:spAutoFit/>
          </a:bodyPr>
          <a:lstStyle/>
          <a:p>
            <a:r>
              <a:rPr lang="fr-FR" sz="1400" b="1" dirty="0">
                <a:solidFill>
                  <a:srgbClr val="FFFF00"/>
                </a:solidFill>
              </a:rPr>
              <a:t>Acte V et dernier</a:t>
            </a:r>
            <a:endParaRPr lang="fr-FR" sz="1400" dirty="0">
              <a:solidFill>
                <a:srgbClr val="FFFF00"/>
              </a:solidFill>
            </a:endParaRPr>
          </a:p>
        </p:txBody>
      </p:sp>
      <p:sp>
        <p:nvSpPr>
          <p:cNvPr id="28" name="ZoneTexte 27">
            <a:extLst>
              <a:ext uri="{FF2B5EF4-FFF2-40B4-BE49-F238E27FC236}">
                <a16:creationId xmlns:a16="http://schemas.microsoft.com/office/drawing/2014/main" id="{9E2C4B29-417E-B22B-0987-32C2949DC118}"/>
              </a:ext>
            </a:extLst>
          </p:cNvPr>
          <p:cNvSpPr txBox="1"/>
          <p:nvPr/>
        </p:nvSpPr>
        <p:spPr>
          <a:xfrm>
            <a:off x="5944817" y="3550460"/>
            <a:ext cx="3364642" cy="1292662"/>
          </a:xfrm>
          <a:prstGeom prst="rect">
            <a:avLst/>
          </a:prstGeom>
          <a:noFill/>
        </p:spPr>
        <p:txBody>
          <a:bodyPr wrap="square">
            <a:spAutoFit/>
          </a:bodyPr>
          <a:lstStyle/>
          <a:p>
            <a:pPr algn="just"/>
            <a:r>
              <a:rPr lang="fr-FR" sz="1300" b="1" dirty="0"/>
              <a:t>Tartuffe</a:t>
            </a:r>
            <a:r>
              <a:rPr lang="fr-FR" sz="1300" dirty="0"/>
              <a:t> qui a récupéré des documents politiques d’envoyer </a:t>
            </a:r>
            <a:r>
              <a:rPr lang="fr-FR" sz="1300" b="1" dirty="0"/>
              <a:t>Orgon</a:t>
            </a:r>
            <a:r>
              <a:rPr lang="fr-FR" sz="1300" dirty="0"/>
              <a:t> en prison. </a:t>
            </a:r>
          </a:p>
          <a:p>
            <a:pPr algn="just"/>
            <a:r>
              <a:rPr lang="fr-FR" sz="1300" dirty="0"/>
              <a:t>Mais c’est </a:t>
            </a:r>
            <a:r>
              <a:rPr lang="fr-FR" sz="1300" b="1" dirty="0"/>
              <a:t>Tartuffe</a:t>
            </a:r>
            <a:r>
              <a:rPr lang="fr-FR" sz="1300" dirty="0"/>
              <a:t> qui se fait arrêter pour escroquerie. </a:t>
            </a:r>
          </a:p>
          <a:p>
            <a:pPr algn="just"/>
            <a:r>
              <a:rPr lang="fr-FR" sz="1300" dirty="0"/>
              <a:t>Rien ne peut plus empêcher le mariage de </a:t>
            </a:r>
            <a:r>
              <a:rPr lang="fr-FR" sz="1300" b="1" dirty="0" err="1"/>
              <a:t>Mariane</a:t>
            </a:r>
            <a:r>
              <a:rPr lang="fr-FR" sz="1300" dirty="0"/>
              <a:t> et </a:t>
            </a:r>
            <a:r>
              <a:rPr lang="fr-FR" sz="1300" b="1" dirty="0"/>
              <a:t>Valère</a:t>
            </a:r>
            <a:r>
              <a:rPr lang="fr-FR" sz="1300" dirty="0"/>
              <a:t>.  </a:t>
            </a:r>
          </a:p>
        </p:txBody>
      </p:sp>
      <p:sp>
        <p:nvSpPr>
          <p:cNvPr id="29" name="Rectangle 28">
            <a:extLst>
              <a:ext uri="{FF2B5EF4-FFF2-40B4-BE49-F238E27FC236}">
                <a16:creationId xmlns:a16="http://schemas.microsoft.com/office/drawing/2014/main" id="{F7E98299-5869-8457-FD20-EC433A4C2276}"/>
              </a:ext>
            </a:extLst>
          </p:cNvPr>
          <p:cNvSpPr/>
          <p:nvPr/>
        </p:nvSpPr>
        <p:spPr>
          <a:xfrm>
            <a:off x="5949665" y="3550459"/>
            <a:ext cx="3404601" cy="129266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avec flèche 29">
            <a:extLst>
              <a:ext uri="{FF2B5EF4-FFF2-40B4-BE49-F238E27FC236}">
                <a16:creationId xmlns:a16="http://schemas.microsoft.com/office/drawing/2014/main" id="{4A323097-9A99-39F4-C465-FD621531A5E9}"/>
              </a:ext>
            </a:extLst>
          </p:cNvPr>
          <p:cNvCxnSpPr>
            <a:cxnSpLocks/>
          </p:cNvCxnSpPr>
          <p:nvPr/>
        </p:nvCxnSpPr>
        <p:spPr>
          <a:xfrm>
            <a:off x="9372601" y="4843120"/>
            <a:ext cx="255034"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3C22A381-D681-BCFD-3384-DA455ECC73DF}"/>
              </a:ext>
            </a:extLst>
          </p:cNvPr>
          <p:cNvSpPr txBox="1"/>
          <p:nvPr/>
        </p:nvSpPr>
        <p:spPr>
          <a:xfrm>
            <a:off x="9645970" y="4630362"/>
            <a:ext cx="1532649" cy="338554"/>
          </a:xfrm>
          <a:prstGeom prst="rect">
            <a:avLst/>
          </a:prstGeom>
          <a:noFill/>
        </p:spPr>
        <p:txBody>
          <a:bodyPr wrap="square">
            <a:spAutoFit/>
          </a:bodyPr>
          <a:lstStyle/>
          <a:p>
            <a:r>
              <a:rPr lang="fr-FR" sz="1600" b="1" i="0" u="none" strike="noStrike" baseline="0" dirty="0">
                <a:solidFill>
                  <a:srgbClr val="FF0000"/>
                </a:solidFill>
                <a:latin typeface="Calibri" panose="020F0502020204030204" pitchFamily="34" charset="0"/>
                <a:cs typeface="Calibri" panose="020F0502020204030204" pitchFamily="34" charset="0"/>
              </a:rPr>
              <a:t>DÉNOUEMENT</a:t>
            </a:r>
          </a:p>
        </p:txBody>
      </p:sp>
      <p:sp>
        <p:nvSpPr>
          <p:cNvPr id="32" name="ZoneTexte 31">
            <a:extLst>
              <a:ext uri="{FF2B5EF4-FFF2-40B4-BE49-F238E27FC236}">
                <a16:creationId xmlns:a16="http://schemas.microsoft.com/office/drawing/2014/main" id="{FCE277A6-219F-B2BC-D668-BD211060E827}"/>
              </a:ext>
            </a:extLst>
          </p:cNvPr>
          <p:cNvSpPr txBox="1"/>
          <p:nvPr/>
        </p:nvSpPr>
        <p:spPr>
          <a:xfrm>
            <a:off x="9645970" y="4846313"/>
            <a:ext cx="1315820" cy="523220"/>
          </a:xfrm>
          <a:prstGeom prst="rect">
            <a:avLst/>
          </a:prstGeom>
          <a:noFill/>
        </p:spPr>
        <p:txBody>
          <a:bodyPr wrap="square">
            <a:spAutoFit/>
          </a:bodyPr>
          <a:lstStyle/>
          <a:p>
            <a:r>
              <a:rPr lang="fr-FR" sz="1400" b="0" i="0" u="none" strike="noStrike" baseline="0" dirty="0">
                <a:solidFill>
                  <a:srgbClr val="000000"/>
                </a:solidFill>
                <a:latin typeface="Calibri" panose="020F0502020204030204" pitchFamily="34" charset="0"/>
                <a:cs typeface="Calibri" panose="020F0502020204030204" pitchFamily="34" charset="0"/>
              </a:rPr>
              <a:t>Résolution du « problème »</a:t>
            </a:r>
            <a:endParaRPr lang="fr-FR" sz="1400" dirty="0"/>
          </a:p>
        </p:txBody>
      </p:sp>
      <p:cxnSp>
        <p:nvCxnSpPr>
          <p:cNvPr id="33" name="Connecteur droit 32">
            <a:extLst>
              <a:ext uri="{FF2B5EF4-FFF2-40B4-BE49-F238E27FC236}">
                <a16:creationId xmlns:a16="http://schemas.microsoft.com/office/drawing/2014/main" id="{1522B57F-9607-3915-1710-C2F82D8F2C87}"/>
              </a:ext>
            </a:extLst>
          </p:cNvPr>
          <p:cNvCxnSpPr>
            <a:cxnSpLocks/>
          </p:cNvCxnSpPr>
          <p:nvPr/>
        </p:nvCxnSpPr>
        <p:spPr>
          <a:xfrm>
            <a:off x="317873" y="3639295"/>
            <a:ext cx="3231635"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E406E55A-CF13-8EBA-EAE5-3FC5078944B3}"/>
              </a:ext>
            </a:extLst>
          </p:cNvPr>
          <p:cNvCxnSpPr>
            <a:cxnSpLocks/>
          </p:cNvCxnSpPr>
          <p:nvPr/>
        </p:nvCxnSpPr>
        <p:spPr>
          <a:xfrm>
            <a:off x="309164" y="4026826"/>
            <a:ext cx="2996861"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3AC81DBD-8452-490F-64EB-64BFEDA5BF0B}"/>
              </a:ext>
            </a:extLst>
          </p:cNvPr>
          <p:cNvCxnSpPr>
            <a:cxnSpLocks/>
          </p:cNvCxnSpPr>
          <p:nvPr/>
        </p:nvCxnSpPr>
        <p:spPr>
          <a:xfrm>
            <a:off x="293790" y="4396762"/>
            <a:ext cx="3222461"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sp>
        <p:nvSpPr>
          <p:cNvPr id="39" name="Accolade fermante 38">
            <a:extLst>
              <a:ext uri="{FF2B5EF4-FFF2-40B4-BE49-F238E27FC236}">
                <a16:creationId xmlns:a16="http://schemas.microsoft.com/office/drawing/2014/main" id="{11801B61-33D6-38E1-654B-3B1BA5CBA029}"/>
              </a:ext>
            </a:extLst>
          </p:cNvPr>
          <p:cNvSpPr/>
          <p:nvPr/>
        </p:nvSpPr>
        <p:spPr>
          <a:xfrm>
            <a:off x="3540799" y="3639295"/>
            <a:ext cx="92747" cy="757467"/>
          </a:xfrm>
          <a:prstGeom prst="rightBrace">
            <a:avLst>
              <a:gd name="adj1" fmla="val 95186"/>
              <a:gd name="adj2" fmla="val 49960"/>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41" name="Connecteur droit avec flèche 40">
            <a:extLst>
              <a:ext uri="{FF2B5EF4-FFF2-40B4-BE49-F238E27FC236}">
                <a16:creationId xmlns:a16="http://schemas.microsoft.com/office/drawing/2014/main" id="{1AC15B24-E830-4A6D-5698-E199B8AEED64}"/>
              </a:ext>
            </a:extLst>
          </p:cNvPr>
          <p:cNvCxnSpPr>
            <a:cxnSpLocks/>
          </p:cNvCxnSpPr>
          <p:nvPr/>
        </p:nvCxnSpPr>
        <p:spPr>
          <a:xfrm>
            <a:off x="5148635" y="4057456"/>
            <a:ext cx="0" cy="1158978"/>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D611FA00-E5C0-8DE2-074F-45E770C99F43}"/>
              </a:ext>
            </a:extLst>
          </p:cNvPr>
          <p:cNvCxnSpPr>
            <a:cxnSpLocks/>
          </p:cNvCxnSpPr>
          <p:nvPr/>
        </p:nvCxnSpPr>
        <p:spPr>
          <a:xfrm>
            <a:off x="3650204" y="4026826"/>
            <a:ext cx="1498431"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9C253CB9-3415-DF5D-27A9-BB526F923307}"/>
              </a:ext>
            </a:extLst>
          </p:cNvPr>
          <p:cNvSpPr txBox="1"/>
          <p:nvPr/>
        </p:nvSpPr>
        <p:spPr>
          <a:xfrm>
            <a:off x="5010541" y="5208401"/>
            <a:ext cx="1738602" cy="338554"/>
          </a:xfrm>
          <a:prstGeom prst="rect">
            <a:avLst/>
          </a:prstGeom>
          <a:noFill/>
        </p:spPr>
        <p:txBody>
          <a:bodyPr wrap="square">
            <a:spAutoFit/>
          </a:bodyPr>
          <a:lstStyle/>
          <a:p>
            <a:r>
              <a:rPr lang="fr-FR" sz="1600" b="1" i="0" u="none" strike="noStrike" baseline="0" dirty="0">
                <a:solidFill>
                  <a:srgbClr val="FF0000"/>
                </a:solidFill>
                <a:latin typeface="Calibri" panose="020F0502020204030204" pitchFamily="34" charset="0"/>
                <a:cs typeface="Calibri" panose="020F0502020204030204" pitchFamily="34" charset="0"/>
              </a:rPr>
              <a:t>STICHOMYTHIES</a:t>
            </a:r>
          </a:p>
        </p:txBody>
      </p:sp>
      <p:sp>
        <p:nvSpPr>
          <p:cNvPr id="47" name="ZoneTexte 46">
            <a:extLst>
              <a:ext uri="{FF2B5EF4-FFF2-40B4-BE49-F238E27FC236}">
                <a16:creationId xmlns:a16="http://schemas.microsoft.com/office/drawing/2014/main" id="{62459D59-4047-2000-F79D-4BCDADC6C9DB}"/>
              </a:ext>
            </a:extLst>
          </p:cNvPr>
          <p:cNvSpPr txBox="1"/>
          <p:nvPr/>
        </p:nvSpPr>
        <p:spPr>
          <a:xfrm>
            <a:off x="5010541" y="5451956"/>
            <a:ext cx="2066913" cy="523220"/>
          </a:xfrm>
          <a:prstGeom prst="rect">
            <a:avLst/>
          </a:prstGeom>
          <a:noFill/>
        </p:spPr>
        <p:txBody>
          <a:bodyPr wrap="square">
            <a:spAutoFit/>
          </a:bodyPr>
          <a:lstStyle/>
          <a:p>
            <a:r>
              <a:rPr lang="fr-FR" sz="1400" b="0" i="0" u="none" strike="noStrike" baseline="0" dirty="0">
                <a:solidFill>
                  <a:srgbClr val="000000"/>
                </a:solidFill>
                <a:latin typeface="Calibri" panose="020F0502020204030204" pitchFamily="34" charset="0"/>
                <a:cs typeface="Calibri" panose="020F0502020204030204" pitchFamily="34" charset="0"/>
              </a:rPr>
              <a:t>Répliques courtes, s’enchaînant rapidement</a:t>
            </a:r>
            <a:endParaRPr lang="fr-FR" sz="1400" dirty="0"/>
          </a:p>
        </p:txBody>
      </p:sp>
      <p:pic>
        <p:nvPicPr>
          <p:cNvPr id="56" name="Image 55">
            <a:extLst>
              <a:ext uri="{FF2B5EF4-FFF2-40B4-BE49-F238E27FC236}">
                <a16:creationId xmlns:a16="http://schemas.microsoft.com/office/drawing/2014/main" id="{D9F23192-5E03-40E9-6148-A0786AF9E0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7531" y="1761493"/>
            <a:ext cx="218520" cy="218520"/>
          </a:xfrm>
          <a:prstGeom prst="rect">
            <a:avLst/>
          </a:prstGeom>
        </p:spPr>
      </p:pic>
      <p:pic>
        <p:nvPicPr>
          <p:cNvPr id="57" name="Image 56">
            <a:extLst>
              <a:ext uri="{FF2B5EF4-FFF2-40B4-BE49-F238E27FC236}">
                <a16:creationId xmlns:a16="http://schemas.microsoft.com/office/drawing/2014/main" id="{252A174D-3DBE-D850-80B4-F182F19A19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7213" y="3461722"/>
            <a:ext cx="218520" cy="218520"/>
          </a:xfrm>
          <a:prstGeom prst="rect">
            <a:avLst/>
          </a:prstGeom>
        </p:spPr>
      </p:pic>
      <p:pic>
        <p:nvPicPr>
          <p:cNvPr id="58" name="Image 57">
            <a:extLst>
              <a:ext uri="{FF2B5EF4-FFF2-40B4-BE49-F238E27FC236}">
                <a16:creationId xmlns:a16="http://schemas.microsoft.com/office/drawing/2014/main" id="{5A47CE74-1C7B-1CBF-7B81-62D7EBDD9F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7213" y="2639351"/>
            <a:ext cx="218520" cy="218520"/>
          </a:xfrm>
          <a:prstGeom prst="rect">
            <a:avLst/>
          </a:prstGeom>
        </p:spPr>
      </p:pic>
      <p:pic>
        <p:nvPicPr>
          <p:cNvPr id="59" name="Image 58">
            <a:extLst>
              <a:ext uri="{FF2B5EF4-FFF2-40B4-BE49-F238E27FC236}">
                <a16:creationId xmlns:a16="http://schemas.microsoft.com/office/drawing/2014/main" id="{38960C3D-F57E-86F0-E61A-1422A1FB54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0261" y="3247662"/>
            <a:ext cx="218520" cy="218520"/>
          </a:xfrm>
          <a:prstGeom prst="rect">
            <a:avLst/>
          </a:prstGeom>
        </p:spPr>
      </p:pic>
      <p:pic>
        <p:nvPicPr>
          <p:cNvPr id="60" name="Image 59">
            <a:extLst>
              <a:ext uri="{FF2B5EF4-FFF2-40B4-BE49-F238E27FC236}">
                <a16:creationId xmlns:a16="http://schemas.microsoft.com/office/drawing/2014/main" id="{A9A9F59D-6A0E-9C7D-2181-1EB223E3DA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7213" y="2836477"/>
            <a:ext cx="218520" cy="218520"/>
          </a:xfrm>
          <a:prstGeom prst="rect">
            <a:avLst/>
          </a:prstGeom>
        </p:spPr>
      </p:pic>
      <p:pic>
        <p:nvPicPr>
          <p:cNvPr id="61" name="Image 60">
            <a:extLst>
              <a:ext uri="{FF2B5EF4-FFF2-40B4-BE49-F238E27FC236}">
                <a16:creationId xmlns:a16="http://schemas.microsoft.com/office/drawing/2014/main" id="{F3D8F5BA-C57C-D1F2-41CC-3C1BF8E77D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3774" y="3046076"/>
            <a:ext cx="218520" cy="218520"/>
          </a:xfrm>
          <a:prstGeom prst="rect">
            <a:avLst/>
          </a:prstGeom>
        </p:spPr>
      </p:pic>
      <p:pic>
        <p:nvPicPr>
          <p:cNvPr id="62" name="Image 61">
            <a:extLst>
              <a:ext uri="{FF2B5EF4-FFF2-40B4-BE49-F238E27FC236}">
                <a16:creationId xmlns:a16="http://schemas.microsoft.com/office/drawing/2014/main" id="{8B4FE362-B9E0-1D04-8730-BD29FE0489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3595" y="1964856"/>
            <a:ext cx="218520" cy="218520"/>
          </a:xfrm>
          <a:prstGeom prst="rect">
            <a:avLst/>
          </a:prstGeom>
        </p:spPr>
      </p:pic>
      <p:pic>
        <p:nvPicPr>
          <p:cNvPr id="63" name="Image 62">
            <a:extLst>
              <a:ext uri="{FF2B5EF4-FFF2-40B4-BE49-F238E27FC236}">
                <a16:creationId xmlns:a16="http://schemas.microsoft.com/office/drawing/2014/main" id="{2C907EAB-2CF9-765C-CEB1-991F8771A3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3595" y="3902540"/>
            <a:ext cx="218520" cy="218520"/>
          </a:xfrm>
          <a:prstGeom prst="rect">
            <a:avLst/>
          </a:prstGeom>
        </p:spPr>
      </p:pic>
      <p:pic>
        <p:nvPicPr>
          <p:cNvPr id="64" name="Image 63">
            <a:extLst>
              <a:ext uri="{FF2B5EF4-FFF2-40B4-BE49-F238E27FC236}">
                <a16:creationId xmlns:a16="http://schemas.microsoft.com/office/drawing/2014/main" id="{E74ACA16-49F8-89C7-4F67-390E4D4885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3595" y="2197338"/>
            <a:ext cx="218520" cy="218520"/>
          </a:xfrm>
          <a:prstGeom prst="rect">
            <a:avLst/>
          </a:prstGeom>
        </p:spPr>
      </p:pic>
      <p:pic>
        <p:nvPicPr>
          <p:cNvPr id="65" name="Image 64">
            <a:extLst>
              <a:ext uri="{FF2B5EF4-FFF2-40B4-BE49-F238E27FC236}">
                <a16:creationId xmlns:a16="http://schemas.microsoft.com/office/drawing/2014/main" id="{4A1EA290-B15E-663B-4438-9A6D48FF4B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3595" y="2429298"/>
            <a:ext cx="218520" cy="218520"/>
          </a:xfrm>
          <a:prstGeom prst="rect">
            <a:avLst/>
          </a:prstGeom>
        </p:spPr>
      </p:pic>
      <p:pic>
        <p:nvPicPr>
          <p:cNvPr id="66" name="Image 65">
            <a:extLst>
              <a:ext uri="{FF2B5EF4-FFF2-40B4-BE49-F238E27FC236}">
                <a16:creationId xmlns:a16="http://schemas.microsoft.com/office/drawing/2014/main" id="{19BCDE08-43D2-CF01-F925-6D4D8A2314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7088" y="3688480"/>
            <a:ext cx="218520" cy="218520"/>
          </a:xfrm>
          <a:prstGeom prst="rect">
            <a:avLst/>
          </a:prstGeom>
        </p:spPr>
      </p:pic>
      <p:pic>
        <p:nvPicPr>
          <p:cNvPr id="34" name="Image 33">
            <a:hlinkClick r:id="rId7" action="ppaction://hlinksldjump"/>
            <a:extLst>
              <a:ext uri="{FF2B5EF4-FFF2-40B4-BE49-F238E27FC236}">
                <a16:creationId xmlns:a16="http://schemas.microsoft.com/office/drawing/2014/main" id="{00E7F131-4495-B07B-3683-FC3A262913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6173" y="121341"/>
            <a:ext cx="262469" cy="369331"/>
          </a:xfrm>
          <a:prstGeom prst="rect">
            <a:avLst/>
          </a:prstGeom>
        </p:spPr>
      </p:pic>
    </p:spTree>
    <p:extLst>
      <p:ext uri="{BB962C8B-B14F-4D97-AF65-F5344CB8AC3E}">
        <p14:creationId xmlns:p14="http://schemas.microsoft.com/office/powerpoint/2010/main" val="271876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1000"/>
                                        <p:tgtEl>
                                          <p:spTgt spid="65"/>
                                        </p:tgtEl>
                                      </p:cBhvr>
                                    </p:animEffect>
                                    <p:anim calcmode="lin" valueType="num">
                                      <p:cBhvr>
                                        <p:cTn id="65" dur="1000" fill="hold"/>
                                        <p:tgtEl>
                                          <p:spTgt spid="65"/>
                                        </p:tgtEl>
                                        <p:attrNameLst>
                                          <p:attrName>ppt_x</p:attrName>
                                        </p:attrNameLst>
                                      </p:cBhvr>
                                      <p:tavLst>
                                        <p:tav tm="0">
                                          <p:val>
                                            <p:strVal val="#ppt_x"/>
                                          </p:val>
                                        </p:tav>
                                        <p:tav tm="100000">
                                          <p:val>
                                            <p:strVal val="#ppt_x"/>
                                          </p:val>
                                        </p:tav>
                                      </p:tavLst>
                                    </p:anim>
                                    <p:anim calcmode="lin" valueType="num">
                                      <p:cBhvr>
                                        <p:cTn id="6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1000"/>
                                        <p:tgtEl>
                                          <p:spTgt spid="33"/>
                                        </p:tgtEl>
                                      </p:cBhvr>
                                    </p:animEffect>
                                    <p:anim calcmode="lin" valueType="num">
                                      <p:cBhvr>
                                        <p:cTn id="79" dur="1000" fill="hold"/>
                                        <p:tgtEl>
                                          <p:spTgt spid="33"/>
                                        </p:tgtEl>
                                        <p:attrNameLst>
                                          <p:attrName>ppt_x</p:attrName>
                                        </p:attrNameLst>
                                      </p:cBhvr>
                                      <p:tavLst>
                                        <p:tav tm="0">
                                          <p:val>
                                            <p:strVal val="#ppt_x"/>
                                          </p:val>
                                        </p:tav>
                                        <p:tav tm="100000">
                                          <p:val>
                                            <p:strVal val="#ppt_x"/>
                                          </p:val>
                                        </p:tav>
                                      </p:tavLst>
                                    </p:anim>
                                    <p:anim calcmode="lin" valueType="num">
                                      <p:cBhvr>
                                        <p:cTn id="80" dur="1000" fill="hold"/>
                                        <p:tgtEl>
                                          <p:spTgt spid="33"/>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1000"/>
                                        <p:tgtEl>
                                          <p:spTgt spid="43"/>
                                        </p:tgtEl>
                                      </p:cBhvr>
                                    </p:animEffect>
                                    <p:anim calcmode="lin" valueType="num">
                                      <p:cBhvr>
                                        <p:cTn id="84" dur="1000" fill="hold"/>
                                        <p:tgtEl>
                                          <p:spTgt spid="43"/>
                                        </p:tgtEl>
                                        <p:attrNameLst>
                                          <p:attrName>ppt_x</p:attrName>
                                        </p:attrNameLst>
                                      </p:cBhvr>
                                      <p:tavLst>
                                        <p:tav tm="0">
                                          <p:val>
                                            <p:strVal val="#ppt_x"/>
                                          </p:val>
                                        </p:tav>
                                        <p:tav tm="100000">
                                          <p:val>
                                            <p:strVal val="#ppt_x"/>
                                          </p:val>
                                        </p:tav>
                                      </p:tavLst>
                                    </p:anim>
                                    <p:anim calcmode="lin" valueType="num">
                                      <p:cBhvr>
                                        <p:cTn id="85" dur="1000" fill="hold"/>
                                        <p:tgtEl>
                                          <p:spTgt spid="43"/>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fade">
                                      <p:cBhvr>
                                        <p:cTn id="93" dur="1000"/>
                                        <p:tgtEl>
                                          <p:spTgt spid="37"/>
                                        </p:tgtEl>
                                      </p:cBhvr>
                                    </p:animEffect>
                                    <p:anim calcmode="lin" valueType="num">
                                      <p:cBhvr>
                                        <p:cTn id="94" dur="1000" fill="hold"/>
                                        <p:tgtEl>
                                          <p:spTgt spid="37"/>
                                        </p:tgtEl>
                                        <p:attrNameLst>
                                          <p:attrName>ppt_x</p:attrName>
                                        </p:attrNameLst>
                                      </p:cBhvr>
                                      <p:tavLst>
                                        <p:tav tm="0">
                                          <p:val>
                                            <p:strVal val="#ppt_x"/>
                                          </p:val>
                                        </p:tav>
                                        <p:tav tm="100000">
                                          <p:val>
                                            <p:strVal val="#ppt_x"/>
                                          </p:val>
                                        </p:tav>
                                      </p:tavLst>
                                    </p:anim>
                                    <p:anim calcmode="lin" valueType="num">
                                      <p:cBhvr>
                                        <p:cTn id="95" dur="1000" fill="hold"/>
                                        <p:tgtEl>
                                          <p:spTgt spid="37"/>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1000"/>
                                        <p:tgtEl>
                                          <p:spTgt spid="39"/>
                                        </p:tgtEl>
                                      </p:cBhvr>
                                    </p:animEffect>
                                    <p:anim calcmode="lin" valueType="num">
                                      <p:cBhvr>
                                        <p:cTn id="99" dur="1000" fill="hold"/>
                                        <p:tgtEl>
                                          <p:spTgt spid="39"/>
                                        </p:tgtEl>
                                        <p:attrNameLst>
                                          <p:attrName>ppt_x</p:attrName>
                                        </p:attrNameLst>
                                      </p:cBhvr>
                                      <p:tavLst>
                                        <p:tav tm="0">
                                          <p:val>
                                            <p:strVal val="#ppt_x"/>
                                          </p:val>
                                        </p:tav>
                                        <p:tav tm="100000">
                                          <p:val>
                                            <p:strVal val="#ppt_x"/>
                                          </p:val>
                                        </p:tav>
                                      </p:tavLst>
                                    </p:anim>
                                    <p:anim calcmode="lin" valueType="num">
                                      <p:cBhvr>
                                        <p:cTn id="100" dur="1000" fill="hold"/>
                                        <p:tgtEl>
                                          <p:spTgt spid="39"/>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1000"/>
                                        <p:tgtEl>
                                          <p:spTgt spid="41"/>
                                        </p:tgtEl>
                                      </p:cBhvr>
                                    </p:animEffect>
                                    <p:anim calcmode="lin" valueType="num">
                                      <p:cBhvr>
                                        <p:cTn id="104" dur="1000" fill="hold"/>
                                        <p:tgtEl>
                                          <p:spTgt spid="41"/>
                                        </p:tgtEl>
                                        <p:attrNameLst>
                                          <p:attrName>ppt_x</p:attrName>
                                        </p:attrNameLst>
                                      </p:cBhvr>
                                      <p:tavLst>
                                        <p:tav tm="0">
                                          <p:val>
                                            <p:strVal val="#ppt_x"/>
                                          </p:val>
                                        </p:tav>
                                        <p:tav tm="100000">
                                          <p:val>
                                            <p:strVal val="#ppt_x"/>
                                          </p:val>
                                        </p:tav>
                                      </p:tavLst>
                                    </p:anim>
                                    <p:anim calcmode="lin" valueType="num">
                                      <p:cBhvr>
                                        <p:cTn id="10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fade">
                                      <p:cBhvr>
                                        <p:cTn id="110" dur="1000"/>
                                        <p:tgtEl>
                                          <p:spTgt spid="46"/>
                                        </p:tgtEl>
                                      </p:cBhvr>
                                    </p:animEffect>
                                    <p:anim calcmode="lin" valueType="num">
                                      <p:cBhvr>
                                        <p:cTn id="111" dur="1000" fill="hold"/>
                                        <p:tgtEl>
                                          <p:spTgt spid="46"/>
                                        </p:tgtEl>
                                        <p:attrNameLst>
                                          <p:attrName>ppt_x</p:attrName>
                                        </p:attrNameLst>
                                      </p:cBhvr>
                                      <p:tavLst>
                                        <p:tav tm="0">
                                          <p:val>
                                            <p:strVal val="#ppt_x"/>
                                          </p:val>
                                        </p:tav>
                                        <p:tav tm="100000">
                                          <p:val>
                                            <p:strVal val="#ppt_x"/>
                                          </p:val>
                                        </p:tav>
                                      </p:tavLst>
                                    </p:anim>
                                    <p:anim calcmode="lin" valueType="num">
                                      <p:cBhvr>
                                        <p:cTn id="112" dur="1000" fill="hold"/>
                                        <p:tgtEl>
                                          <p:spTgt spid="46"/>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66"/>
                                        </p:tgtEl>
                                        <p:attrNameLst>
                                          <p:attrName>style.visibility</p:attrName>
                                        </p:attrNameLst>
                                      </p:cBhvr>
                                      <p:to>
                                        <p:strVal val="visible"/>
                                      </p:to>
                                    </p:set>
                                    <p:animEffect transition="in" filter="fade">
                                      <p:cBhvr>
                                        <p:cTn id="115" dur="1000"/>
                                        <p:tgtEl>
                                          <p:spTgt spid="66"/>
                                        </p:tgtEl>
                                      </p:cBhvr>
                                    </p:animEffect>
                                    <p:anim calcmode="lin" valueType="num">
                                      <p:cBhvr>
                                        <p:cTn id="116" dur="1000" fill="hold"/>
                                        <p:tgtEl>
                                          <p:spTgt spid="66"/>
                                        </p:tgtEl>
                                        <p:attrNameLst>
                                          <p:attrName>ppt_x</p:attrName>
                                        </p:attrNameLst>
                                      </p:cBhvr>
                                      <p:tavLst>
                                        <p:tav tm="0">
                                          <p:val>
                                            <p:strVal val="#ppt_x"/>
                                          </p:val>
                                        </p:tav>
                                        <p:tav tm="100000">
                                          <p:val>
                                            <p:strVal val="#ppt_x"/>
                                          </p:val>
                                        </p:tav>
                                      </p:tavLst>
                                    </p:anim>
                                    <p:anim calcmode="lin" valueType="num">
                                      <p:cBhvr>
                                        <p:cTn id="117"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47"/>
                                        </p:tgtEl>
                                        <p:attrNameLst>
                                          <p:attrName>style.visibility</p:attrName>
                                        </p:attrNameLst>
                                      </p:cBhvr>
                                      <p:to>
                                        <p:strVal val="visible"/>
                                      </p:to>
                                    </p:set>
                                    <p:animEffect transition="in" filter="fade">
                                      <p:cBhvr>
                                        <p:cTn id="122" dur="1000"/>
                                        <p:tgtEl>
                                          <p:spTgt spid="47"/>
                                        </p:tgtEl>
                                      </p:cBhvr>
                                    </p:animEffect>
                                    <p:anim calcmode="lin" valueType="num">
                                      <p:cBhvr>
                                        <p:cTn id="123" dur="1000" fill="hold"/>
                                        <p:tgtEl>
                                          <p:spTgt spid="47"/>
                                        </p:tgtEl>
                                        <p:attrNameLst>
                                          <p:attrName>ppt_x</p:attrName>
                                        </p:attrNameLst>
                                      </p:cBhvr>
                                      <p:tavLst>
                                        <p:tav tm="0">
                                          <p:val>
                                            <p:strVal val="#ppt_x"/>
                                          </p:val>
                                        </p:tav>
                                        <p:tav tm="100000">
                                          <p:val>
                                            <p:strVal val="#ppt_x"/>
                                          </p:val>
                                        </p:tav>
                                      </p:tavLst>
                                    </p:anim>
                                    <p:anim calcmode="lin" valueType="num">
                                      <p:cBhvr>
                                        <p:cTn id="12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grpId="0" nodeType="clickEffect">
                                  <p:stCondLst>
                                    <p:cond delay="0"/>
                                  </p:stCondLst>
                                  <p:childTnLst>
                                    <p:set>
                                      <p:cBhvr>
                                        <p:cTn id="128" dur="1" fill="hold">
                                          <p:stCondLst>
                                            <p:cond delay="0"/>
                                          </p:stCondLst>
                                        </p:cTn>
                                        <p:tgtEl>
                                          <p:spTgt spid="2"/>
                                        </p:tgtEl>
                                        <p:attrNameLst>
                                          <p:attrName>style.visibility</p:attrName>
                                        </p:attrNameLst>
                                      </p:cBhvr>
                                      <p:to>
                                        <p:strVal val="visible"/>
                                      </p:to>
                                    </p:set>
                                    <p:animEffect transition="in" filter="fade">
                                      <p:cBhvr>
                                        <p:cTn id="129" dur="1000"/>
                                        <p:tgtEl>
                                          <p:spTgt spid="2"/>
                                        </p:tgtEl>
                                      </p:cBhvr>
                                    </p:animEffect>
                                    <p:anim calcmode="lin" valueType="num">
                                      <p:cBhvr>
                                        <p:cTn id="130" dur="1000" fill="hold"/>
                                        <p:tgtEl>
                                          <p:spTgt spid="2"/>
                                        </p:tgtEl>
                                        <p:attrNameLst>
                                          <p:attrName>ppt_x</p:attrName>
                                        </p:attrNameLst>
                                      </p:cBhvr>
                                      <p:tavLst>
                                        <p:tav tm="0">
                                          <p:val>
                                            <p:strVal val="#ppt_x"/>
                                          </p:val>
                                        </p:tav>
                                        <p:tav tm="100000">
                                          <p:val>
                                            <p:strVal val="#ppt_x"/>
                                          </p:val>
                                        </p:tav>
                                      </p:tavLst>
                                    </p:anim>
                                    <p:anim calcmode="lin" valueType="num">
                                      <p:cBhvr>
                                        <p:cTn id="1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24"/>
                                        </p:tgtEl>
                                        <p:attrNameLst>
                                          <p:attrName>style.visibility</p:attrName>
                                        </p:attrNameLst>
                                      </p:cBhvr>
                                      <p:to>
                                        <p:strVal val="visible"/>
                                      </p:to>
                                    </p:set>
                                    <p:animEffect transition="in" filter="fade">
                                      <p:cBhvr>
                                        <p:cTn id="136" dur="1000"/>
                                        <p:tgtEl>
                                          <p:spTgt spid="24"/>
                                        </p:tgtEl>
                                      </p:cBhvr>
                                    </p:animEffect>
                                    <p:anim calcmode="lin" valueType="num">
                                      <p:cBhvr>
                                        <p:cTn id="137" dur="1000" fill="hold"/>
                                        <p:tgtEl>
                                          <p:spTgt spid="24"/>
                                        </p:tgtEl>
                                        <p:attrNameLst>
                                          <p:attrName>ppt_x</p:attrName>
                                        </p:attrNameLst>
                                      </p:cBhvr>
                                      <p:tavLst>
                                        <p:tav tm="0">
                                          <p:val>
                                            <p:strVal val="#ppt_x"/>
                                          </p:val>
                                        </p:tav>
                                        <p:tav tm="100000">
                                          <p:val>
                                            <p:strVal val="#ppt_x"/>
                                          </p:val>
                                        </p:tav>
                                      </p:tavLst>
                                    </p:anim>
                                    <p:anim calcmode="lin" valueType="num">
                                      <p:cBhvr>
                                        <p:cTn id="1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 calcmode="lin" valueType="num">
                                      <p:cBhvr additive="base">
                                        <p:cTn id="143" dur="500" fill="hold"/>
                                        <p:tgtEl>
                                          <p:spTgt spid="23"/>
                                        </p:tgtEl>
                                        <p:attrNameLst>
                                          <p:attrName>ppt_x</p:attrName>
                                        </p:attrNameLst>
                                      </p:cBhvr>
                                      <p:tavLst>
                                        <p:tav tm="0">
                                          <p:val>
                                            <p:strVal val="#ppt_x"/>
                                          </p:val>
                                        </p:tav>
                                        <p:tav tm="100000">
                                          <p:val>
                                            <p:strVal val="#ppt_x"/>
                                          </p:val>
                                        </p:tav>
                                      </p:tavLst>
                                    </p:anim>
                                    <p:anim calcmode="lin" valueType="num">
                                      <p:cBhvr additive="base">
                                        <p:cTn id="1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26"/>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27"/>
                                        </p:tgtEl>
                                        <p:attrNameLst>
                                          <p:attrName>style.visibility</p:attrName>
                                        </p:attrNameLst>
                                      </p:cBhvr>
                                      <p:to>
                                        <p:strVal val="visible"/>
                                      </p:to>
                                    </p:set>
                                    <p:anim calcmode="lin" valueType="num">
                                      <p:cBhvr additive="base">
                                        <p:cTn id="153" dur="500" fill="hold"/>
                                        <p:tgtEl>
                                          <p:spTgt spid="27"/>
                                        </p:tgtEl>
                                        <p:attrNameLst>
                                          <p:attrName>ppt_x</p:attrName>
                                        </p:attrNameLst>
                                      </p:cBhvr>
                                      <p:tavLst>
                                        <p:tav tm="0">
                                          <p:val>
                                            <p:strVal val="#ppt_x"/>
                                          </p:val>
                                        </p:tav>
                                        <p:tav tm="100000">
                                          <p:val>
                                            <p:strVal val="#ppt_x"/>
                                          </p:val>
                                        </p:tav>
                                      </p:tavLst>
                                    </p:anim>
                                    <p:anim calcmode="lin" valueType="num">
                                      <p:cBhvr additive="base">
                                        <p:cTn id="1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28"/>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grpId="0" nodeType="clickEffect">
                                  <p:stCondLst>
                                    <p:cond delay="0"/>
                                  </p:stCondLst>
                                  <p:childTnLst>
                                    <p:set>
                                      <p:cBhvr>
                                        <p:cTn id="162" dur="1" fill="hold">
                                          <p:stCondLst>
                                            <p:cond delay="0"/>
                                          </p:stCondLst>
                                        </p:cTn>
                                        <p:tgtEl>
                                          <p:spTgt spid="29"/>
                                        </p:tgtEl>
                                        <p:attrNameLst>
                                          <p:attrName>style.visibility</p:attrName>
                                        </p:attrNameLst>
                                      </p:cBhvr>
                                      <p:to>
                                        <p:strVal val="visible"/>
                                      </p:to>
                                    </p:set>
                                    <p:animEffect transition="in" filter="fade">
                                      <p:cBhvr>
                                        <p:cTn id="163" dur="1000"/>
                                        <p:tgtEl>
                                          <p:spTgt spid="29"/>
                                        </p:tgtEl>
                                      </p:cBhvr>
                                    </p:animEffect>
                                    <p:anim calcmode="lin" valueType="num">
                                      <p:cBhvr>
                                        <p:cTn id="164" dur="1000" fill="hold"/>
                                        <p:tgtEl>
                                          <p:spTgt spid="29"/>
                                        </p:tgtEl>
                                        <p:attrNameLst>
                                          <p:attrName>ppt_x</p:attrName>
                                        </p:attrNameLst>
                                      </p:cBhvr>
                                      <p:tavLst>
                                        <p:tav tm="0">
                                          <p:val>
                                            <p:strVal val="#ppt_x"/>
                                          </p:val>
                                        </p:tav>
                                        <p:tav tm="100000">
                                          <p:val>
                                            <p:strVal val="#ppt_x"/>
                                          </p:val>
                                        </p:tav>
                                      </p:tavLst>
                                    </p:anim>
                                    <p:anim calcmode="lin" valueType="num">
                                      <p:cBhvr>
                                        <p:cTn id="16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42" presetClass="entr" presetSubtype="0" fill="hold" grpId="0" nodeType="clickEffect">
                                  <p:stCondLst>
                                    <p:cond delay="0"/>
                                  </p:stCondLst>
                                  <p:childTnLst>
                                    <p:set>
                                      <p:cBhvr>
                                        <p:cTn id="169" dur="1" fill="hold">
                                          <p:stCondLst>
                                            <p:cond delay="0"/>
                                          </p:stCondLst>
                                        </p:cTn>
                                        <p:tgtEl>
                                          <p:spTgt spid="31"/>
                                        </p:tgtEl>
                                        <p:attrNameLst>
                                          <p:attrName>style.visibility</p:attrName>
                                        </p:attrNameLst>
                                      </p:cBhvr>
                                      <p:to>
                                        <p:strVal val="visible"/>
                                      </p:to>
                                    </p:set>
                                    <p:animEffect transition="in" filter="fade">
                                      <p:cBhvr>
                                        <p:cTn id="170" dur="1000"/>
                                        <p:tgtEl>
                                          <p:spTgt spid="31"/>
                                        </p:tgtEl>
                                      </p:cBhvr>
                                    </p:animEffect>
                                    <p:anim calcmode="lin" valueType="num">
                                      <p:cBhvr>
                                        <p:cTn id="171" dur="1000" fill="hold"/>
                                        <p:tgtEl>
                                          <p:spTgt spid="31"/>
                                        </p:tgtEl>
                                        <p:attrNameLst>
                                          <p:attrName>ppt_x</p:attrName>
                                        </p:attrNameLst>
                                      </p:cBhvr>
                                      <p:tavLst>
                                        <p:tav tm="0">
                                          <p:val>
                                            <p:strVal val="#ppt_x"/>
                                          </p:val>
                                        </p:tav>
                                        <p:tav tm="100000">
                                          <p:val>
                                            <p:strVal val="#ppt_x"/>
                                          </p:val>
                                        </p:tav>
                                      </p:tavLst>
                                    </p:anim>
                                    <p:anim calcmode="lin" valueType="num">
                                      <p:cBhvr>
                                        <p:cTn id="172" dur="1000" fill="hold"/>
                                        <p:tgtEl>
                                          <p:spTgt spid="31"/>
                                        </p:tgtEl>
                                        <p:attrNameLst>
                                          <p:attrName>ppt_y</p:attrName>
                                        </p:attrNameLst>
                                      </p:cBhvr>
                                      <p:tavLst>
                                        <p:tav tm="0">
                                          <p:val>
                                            <p:strVal val="#ppt_y+.1"/>
                                          </p:val>
                                        </p:tav>
                                        <p:tav tm="100000">
                                          <p:val>
                                            <p:strVal val="#ppt_y"/>
                                          </p:val>
                                        </p:tav>
                                      </p:tavLst>
                                    </p:anim>
                                  </p:childTnLst>
                                </p:cTn>
                              </p:par>
                              <p:par>
                                <p:cTn id="173" presetID="42" presetClass="entr" presetSubtype="0" fill="hold" nodeType="withEffect">
                                  <p:stCondLst>
                                    <p:cond delay="0"/>
                                  </p:stCondLst>
                                  <p:childTnLst>
                                    <p:set>
                                      <p:cBhvr>
                                        <p:cTn id="174" dur="1" fill="hold">
                                          <p:stCondLst>
                                            <p:cond delay="0"/>
                                          </p:stCondLst>
                                        </p:cTn>
                                        <p:tgtEl>
                                          <p:spTgt spid="30"/>
                                        </p:tgtEl>
                                        <p:attrNameLst>
                                          <p:attrName>style.visibility</p:attrName>
                                        </p:attrNameLst>
                                      </p:cBhvr>
                                      <p:to>
                                        <p:strVal val="visible"/>
                                      </p:to>
                                    </p:set>
                                    <p:animEffect transition="in" filter="fade">
                                      <p:cBhvr>
                                        <p:cTn id="175" dur="1000"/>
                                        <p:tgtEl>
                                          <p:spTgt spid="30"/>
                                        </p:tgtEl>
                                      </p:cBhvr>
                                    </p:animEffect>
                                    <p:anim calcmode="lin" valueType="num">
                                      <p:cBhvr>
                                        <p:cTn id="176" dur="1000" fill="hold"/>
                                        <p:tgtEl>
                                          <p:spTgt spid="30"/>
                                        </p:tgtEl>
                                        <p:attrNameLst>
                                          <p:attrName>ppt_x</p:attrName>
                                        </p:attrNameLst>
                                      </p:cBhvr>
                                      <p:tavLst>
                                        <p:tav tm="0">
                                          <p:val>
                                            <p:strVal val="#ppt_x"/>
                                          </p:val>
                                        </p:tav>
                                        <p:tav tm="100000">
                                          <p:val>
                                            <p:strVal val="#ppt_x"/>
                                          </p:val>
                                        </p:tav>
                                      </p:tavLst>
                                    </p:anim>
                                    <p:anim calcmode="lin" valueType="num">
                                      <p:cBhvr>
                                        <p:cTn id="177" dur="1000" fill="hold"/>
                                        <p:tgtEl>
                                          <p:spTgt spid="30"/>
                                        </p:tgtEl>
                                        <p:attrNameLst>
                                          <p:attrName>ppt_y</p:attrName>
                                        </p:attrNameLst>
                                      </p:cBhvr>
                                      <p:tavLst>
                                        <p:tav tm="0">
                                          <p:val>
                                            <p:strVal val="#ppt_y+.1"/>
                                          </p:val>
                                        </p:tav>
                                        <p:tav tm="100000">
                                          <p:val>
                                            <p:strVal val="#ppt_y"/>
                                          </p:val>
                                        </p:tav>
                                      </p:tavLst>
                                    </p:anim>
                                  </p:childTnLst>
                                </p:cTn>
                              </p:par>
                              <p:par>
                                <p:cTn id="178" presetID="42" presetClass="entr" presetSubtype="0" fill="hold" nodeType="withEffect">
                                  <p:stCondLst>
                                    <p:cond delay="0"/>
                                  </p:stCondLst>
                                  <p:childTnLst>
                                    <p:set>
                                      <p:cBhvr>
                                        <p:cTn id="179" dur="1" fill="hold">
                                          <p:stCondLst>
                                            <p:cond delay="0"/>
                                          </p:stCondLst>
                                        </p:cTn>
                                        <p:tgtEl>
                                          <p:spTgt spid="64"/>
                                        </p:tgtEl>
                                        <p:attrNameLst>
                                          <p:attrName>style.visibility</p:attrName>
                                        </p:attrNameLst>
                                      </p:cBhvr>
                                      <p:to>
                                        <p:strVal val="visible"/>
                                      </p:to>
                                    </p:set>
                                    <p:animEffect transition="in" filter="fade">
                                      <p:cBhvr>
                                        <p:cTn id="180" dur="1000"/>
                                        <p:tgtEl>
                                          <p:spTgt spid="64"/>
                                        </p:tgtEl>
                                      </p:cBhvr>
                                    </p:animEffect>
                                    <p:anim calcmode="lin" valueType="num">
                                      <p:cBhvr>
                                        <p:cTn id="181" dur="1000" fill="hold"/>
                                        <p:tgtEl>
                                          <p:spTgt spid="64"/>
                                        </p:tgtEl>
                                        <p:attrNameLst>
                                          <p:attrName>ppt_x</p:attrName>
                                        </p:attrNameLst>
                                      </p:cBhvr>
                                      <p:tavLst>
                                        <p:tav tm="0">
                                          <p:val>
                                            <p:strVal val="#ppt_x"/>
                                          </p:val>
                                        </p:tav>
                                        <p:tav tm="100000">
                                          <p:val>
                                            <p:strVal val="#ppt_x"/>
                                          </p:val>
                                        </p:tav>
                                      </p:tavLst>
                                    </p:anim>
                                    <p:anim calcmode="lin" valueType="num">
                                      <p:cBhvr>
                                        <p:cTn id="182"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42" presetClass="entr" presetSubtype="0" fill="hold" grpId="0" nodeType="clickEffect">
                                  <p:stCondLst>
                                    <p:cond delay="0"/>
                                  </p:stCondLst>
                                  <p:childTnLst>
                                    <p:set>
                                      <p:cBhvr>
                                        <p:cTn id="186" dur="1" fill="hold">
                                          <p:stCondLst>
                                            <p:cond delay="0"/>
                                          </p:stCondLst>
                                        </p:cTn>
                                        <p:tgtEl>
                                          <p:spTgt spid="32"/>
                                        </p:tgtEl>
                                        <p:attrNameLst>
                                          <p:attrName>style.visibility</p:attrName>
                                        </p:attrNameLst>
                                      </p:cBhvr>
                                      <p:to>
                                        <p:strVal val="visible"/>
                                      </p:to>
                                    </p:set>
                                    <p:animEffect transition="in" filter="fade">
                                      <p:cBhvr>
                                        <p:cTn id="187" dur="1000"/>
                                        <p:tgtEl>
                                          <p:spTgt spid="32"/>
                                        </p:tgtEl>
                                      </p:cBhvr>
                                    </p:animEffect>
                                    <p:anim calcmode="lin" valueType="num">
                                      <p:cBhvr>
                                        <p:cTn id="188" dur="1000" fill="hold"/>
                                        <p:tgtEl>
                                          <p:spTgt spid="32"/>
                                        </p:tgtEl>
                                        <p:attrNameLst>
                                          <p:attrName>ppt_x</p:attrName>
                                        </p:attrNameLst>
                                      </p:cBhvr>
                                      <p:tavLst>
                                        <p:tav tm="0">
                                          <p:val>
                                            <p:strVal val="#ppt_x"/>
                                          </p:val>
                                        </p:tav>
                                        <p:tav tm="100000">
                                          <p:val>
                                            <p:strVal val="#ppt_x"/>
                                          </p:val>
                                        </p:tav>
                                      </p:tavLst>
                                    </p:anim>
                                    <p:anim calcmode="lin" valueType="num">
                                      <p:cBhvr>
                                        <p:cTn id="18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14" grpId="0"/>
      <p:bldP spid="15" grpId="0"/>
      <p:bldP spid="2" grpId="0"/>
      <p:bldP spid="23" grpId="0"/>
      <p:bldP spid="24" grpId="0"/>
      <p:bldP spid="26" grpId="0"/>
      <p:bldP spid="27" grpId="0"/>
      <p:bldP spid="28" grpId="0"/>
      <p:bldP spid="29" grpId="0" animBg="1"/>
      <p:bldP spid="31" grpId="0"/>
      <p:bldP spid="32" grpId="0"/>
      <p:bldP spid="39" grpId="0" animBg="1"/>
      <p:bldP spid="46" grpId="0"/>
      <p:bldP spid="47"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1D2EC7B2-C7F7-4BFF-8BF0-2CC6E79A6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pic>
        <p:nvPicPr>
          <p:cNvPr id="5" name="Image 4">
            <a:extLst>
              <a:ext uri="{FF2B5EF4-FFF2-40B4-BE49-F238E27FC236}">
                <a16:creationId xmlns:a16="http://schemas.microsoft.com/office/drawing/2014/main" id="{51BADDC5-3460-4CD1-99D2-A929F9311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929" y="103686"/>
            <a:ext cx="895513" cy="802325"/>
          </a:xfrm>
          <a:prstGeom prst="rect">
            <a:avLst/>
          </a:prstGeom>
        </p:spPr>
      </p:pic>
      <p:pic>
        <p:nvPicPr>
          <p:cNvPr id="7" name="Image 6">
            <a:extLst>
              <a:ext uri="{FF2B5EF4-FFF2-40B4-BE49-F238E27FC236}">
                <a16:creationId xmlns:a16="http://schemas.microsoft.com/office/drawing/2014/main" id="{4EF20B89-8515-4DB8-9051-2465408168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88064" y="38684"/>
            <a:ext cx="895513" cy="895513"/>
          </a:xfrm>
          <a:prstGeom prst="rect">
            <a:avLst/>
          </a:prstGeom>
        </p:spPr>
      </p:pic>
      <p:sp>
        <p:nvSpPr>
          <p:cNvPr id="8" name="Rectangle 7">
            <a:extLst>
              <a:ext uri="{FF2B5EF4-FFF2-40B4-BE49-F238E27FC236}">
                <a16:creationId xmlns:a16="http://schemas.microsoft.com/office/drawing/2014/main" id="{0BD9006E-72CB-41B1-8A02-B078A9CC3ECE}"/>
              </a:ext>
            </a:extLst>
          </p:cNvPr>
          <p:cNvSpPr/>
          <p:nvPr/>
        </p:nvSpPr>
        <p:spPr>
          <a:xfrm>
            <a:off x="2082133" y="121614"/>
            <a:ext cx="5121916" cy="646331"/>
          </a:xfrm>
          <a:prstGeom prst="rect">
            <a:avLst/>
          </a:prstGeom>
          <a:noFill/>
        </p:spPr>
        <p:txBody>
          <a:bodyPr wrap="none" lIns="91440" tIns="45720" rIns="91440" bIns="45720">
            <a:spAutoFit/>
          </a:bodyPr>
          <a:lstStyle/>
          <a:p>
            <a:pPr algn="ctr"/>
            <a:r>
              <a:rPr lang="fr-F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La littérature française</a:t>
            </a:r>
          </a:p>
        </p:txBody>
      </p:sp>
      <p:pic>
        <p:nvPicPr>
          <p:cNvPr id="3" name="Image 2">
            <a:extLst>
              <a:ext uri="{FF2B5EF4-FFF2-40B4-BE49-F238E27FC236}">
                <a16:creationId xmlns:a16="http://schemas.microsoft.com/office/drawing/2014/main" id="{DA3F40D6-C873-F19A-2AA9-57D1A2D618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 y="841833"/>
            <a:ext cx="12191993" cy="698960"/>
          </a:xfrm>
          <a:prstGeom prst="rect">
            <a:avLst/>
          </a:prstGeom>
        </p:spPr>
      </p:pic>
      <p:grpSp>
        <p:nvGrpSpPr>
          <p:cNvPr id="89" name="Groupe 88">
            <a:extLst>
              <a:ext uri="{FF2B5EF4-FFF2-40B4-BE49-F238E27FC236}">
                <a16:creationId xmlns:a16="http://schemas.microsoft.com/office/drawing/2014/main" id="{DFB60D3E-8455-8302-8E5F-8CA3623F6DDD}"/>
              </a:ext>
            </a:extLst>
          </p:cNvPr>
          <p:cNvGrpSpPr/>
          <p:nvPr/>
        </p:nvGrpSpPr>
        <p:grpSpPr>
          <a:xfrm>
            <a:off x="9637974" y="92722"/>
            <a:ext cx="1407514" cy="721614"/>
            <a:chOff x="4946826" y="46014"/>
            <a:chExt cx="1661111" cy="851630"/>
          </a:xfrm>
        </p:grpSpPr>
        <p:pic>
          <p:nvPicPr>
            <p:cNvPr id="80" name="Image 79">
              <a:hlinkClick r:id="rId7"/>
              <a:extLst>
                <a:ext uri="{FF2B5EF4-FFF2-40B4-BE49-F238E27FC236}">
                  <a16:creationId xmlns:a16="http://schemas.microsoft.com/office/drawing/2014/main" id="{7DFCB7A4-CBD8-8905-B095-224685841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3516" y="46014"/>
              <a:ext cx="827733" cy="822511"/>
            </a:xfrm>
            <a:prstGeom prst="rect">
              <a:avLst/>
            </a:prstGeom>
          </p:spPr>
        </p:pic>
        <p:pic>
          <p:nvPicPr>
            <p:cNvPr id="76" name="Image 75">
              <a:hlinkClick r:id="rId9"/>
              <a:extLst>
                <a:ext uri="{FF2B5EF4-FFF2-40B4-BE49-F238E27FC236}">
                  <a16:creationId xmlns:a16="http://schemas.microsoft.com/office/drawing/2014/main" id="{4F649643-3498-FFA4-5BA2-02DA5C8543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6826" y="46014"/>
              <a:ext cx="1661111" cy="851630"/>
            </a:xfrm>
            <a:prstGeom prst="rect">
              <a:avLst/>
            </a:prstGeom>
          </p:spPr>
        </p:pic>
      </p:grpSp>
      <p:sp>
        <p:nvSpPr>
          <p:cNvPr id="260" name="ZoneTexte 259">
            <a:extLst>
              <a:ext uri="{FF2B5EF4-FFF2-40B4-BE49-F238E27FC236}">
                <a16:creationId xmlns:a16="http://schemas.microsoft.com/office/drawing/2014/main" id="{42D5D38A-F4AB-63A8-96C3-6286A3A9906A}"/>
              </a:ext>
            </a:extLst>
          </p:cNvPr>
          <p:cNvSpPr txBox="1"/>
          <p:nvPr/>
        </p:nvSpPr>
        <p:spPr>
          <a:xfrm>
            <a:off x="7220808" y="182219"/>
            <a:ext cx="1775935" cy="584775"/>
          </a:xfrm>
          <a:prstGeom prst="rect">
            <a:avLst/>
          </a:prstGeom>
          <a:noFill/>
        </p:spPr>
        <p:txBody>
          <a:bodyPr wrap="square">
            <a:spAutoFit/>
          </a:bodyPr>
          <a:lstStyle/>
          <a:p>
            <a:r>
              <a:rPr lang="fr-FR" sz="3200" b="1" i="0" u="none" strike="noStrike" baseline="0" dirty="0">
                <a:solidFill>
                  <a:srgbClr val="FF0000"/>
                </a:solidFill>
                <a:latin typeface="Calibri" panose="020F0502020204030204" pitchFamily="34" charset="0"/>
                <a:cs typeface="Calibri" panose="020F0502020204030204" pitchFamily="34" charset="0"/>
              </a:rPr>
              <a:t>HISTOIRE</a:t>
            </a:r>
            <a:endParaRPr lang="fr-FR" b="1" dirty="0"/>
          </a:p>
        </p:txBody>
      </p:sp>
      <p:sp>
        <p:nvSpPr>
          <p:cNvPr id="2" name="ZoneTexte 1">
            <a:extLst>
              <a:ext uri="{FF2B5EF4-FFF2-40B4-BE49-F238E27FC236}">
                <a16:creationId xmlns:a16="http://schemas.microsoft.com/office/drawing/2014/main" id="{E241675A-4B55-AB3D-DF5D-3DDF26EEA046}"/>
              </a:ext>
            </a:extLst>
          </p:cNvPr>
          <p:cNvSpPr txBox="1"/>
          <p:nvPr/>
        </p:nvSpPr>
        <p:spPr>
          <a:xfrm>
            <a:off x="27021" y="2373754"/>
            <a:ext cx="3094869" cy="892552"/>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XII</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r>
              <a:rPr lang="fr-FR" sz="1300" b="1" kern="1400" dirty="0">
                <a:ln>
                  <a:noFill/>
                </a:ln>
                <a:solidFill>
                  <a:srgbClr val="FF0000"/>
                </a:solidFill>
                <a:effectLst/>
                <a:latin typeface="Calibri" panose="020F0502020204030204" pitchFamily="34" charset="0"/>
                <a:cs typeface="Calibri" panose="020F0502020204030204" pitchFamily="34" charset="0"/>
              </a:rPr>
              <a:t>Chrétien de TROYES</a:t>
            </a:r>
          </a:p>
          <a:p>
            <a:pPr>
              <a:tabLst>
                <a:tab pos="1163638" algn="l"/>
                <a:tab pos="2806700" algn="l"/>
              </a:tabLst>
            </a:pPr>
            <a:r>
              <a:rPr lang="fr-FR" sz="1300" b="1" kern="1400" dirty="0">
                <a:solidFill>
                  <a:srgbClr val="FFFF00"/>
                </a:solidFill>
                <a:latin typeface="Calibri" panose="020F0502020204030204" pitchFamily="34" charset="0"/>
                <a:cs typeface="Calibri" panose="020F0502020204030204" pitchFamily="34" charset="0"/>
              </a:rPr>
              <a:t>(1130-1180) </a:t>
            </a:r>
            <a:r>
              <a:rPr lang="fr-FR" sz="1300" b="1" kern="1400" dirty="0">
                <a:solidFill>
                  <a:srgbClr val="000000"/>
                </a:solidFill>
                <a:latin typeface="Calibri" panose="020F0502020204030204" pitchFamily="34" charset="0"/>
                <a:cs typeface="Calibri" panose="020F0502020204030204" pitchFamily="34" charset="0"/>
              </a:rPr>
              <a:t>Un des 1ers romanciers</a:t>
            </a:r>
            <a:r>
              <a:rPr lang="fr-FR" sz="1300" kern="1400" dirty="0">
                <a:solidFill>
                  <a:srgbClr val="000000"/>
                </a:solidFill>
                <a:latin typeface="Calibri" panose="020F0502020204030204" pitchFamily="34" charset="0"/>
                <a:cs typeface="Calibri" panose="020F0502020204030204" pitchFamily="34" charset="0"/>
              </a:rPr>
              <a:t> en </a:t>
            </a:r>
            <a:r>
              <a:rPr lang="fr-FR" sz="1300" b="1" kern="1400" dirty="0">
                <a:solidFill>
                  <a:srgbClr val="000000"/>
                </a:solidFill>
                <a:latin typeface="Calibri" panose="020F0502020204030204" pitchFamily="34" charset="0"/>
                <a:cs typeface="Calibri" panose="020F0502020204030204" pitchFamily="34" charset="0"/>
              </a:rPr>
              <a:t>langue romane</a:t>
            </a:r>
            <a:r>
              <a:rPr lang="fr-FR" sz="1300" kern="1400" dirty="0">
                <a:solidFill>
                  <a:srgbClr val="000000"/>
                </a:solidFill>
                <a:latin typeface="Calibri" panose="020F0502020204030204" pitchFamily="34" charset="0"/>
                <a:cs typeface="Calibri" panose="020F0502020204030204" pitchFamily="34" charset="0"/>
              </a:rPr>
              <a:t> sur l’</a:t>
            </a:r>
            <a:r>
              <a:rPr lang="fr-FR" sz="1300" b="1" kern="1400" dirty="0">
                <a:ln>
                  <a:noFill/>
                </a:ln>
                <a:effectLst/>
                <a:latin typeface="Calibri" panose="020F0502020204030204" pitchFamily="34" charset="0"/>
                <a:cs typeface="Calibri" panose="020F0502020204030204" pitchFamily="34" charset="0"/>
              </a:rPr>
              <a:t>amour courtois</a:t>
            </a:r>
            <a:r>
              <a:rPr lang="fr-FR" sz="1300" kern="1400" dirty="0">
                <a:ln>
                  <a:noFill/>
                </a:ln>
                <a:solidFill>
                  <a:srgbClr val="000000"/>
                </a:solidFill>
                <a:effectLst/>
                <a:latin typeface="Calibri" panose="020F0502020204030204" pitchFamily="34" charset="0"/>
                <a:cs typeface="Calibri" panose="020F0502020204030204" pitchFamily="34" charset="0"/>
              </a:rPr>
              <a:t> et l’</a:t>
            </a:r>
            <a:r>
              <a:rPr lang="fr-FR" sz="1300" b="1" kern="1400" dirty="0">
                <a:latin typeface="Calibri" panose="020F0502020204030204" pitchFamily="34" charset="0"/>
                <a:cs typeface="Calibri" panose="020F0502020204030204" pitchFamily="34" charset="0"/>
              </a:rPr>
              <a:t>esprit de chevalerie</a:t>
            </a:r>
            <a:r>
              <a:rPr lang="fr-FR" sz="1300" kern="1400" dirty="0">
                <a:solidFill>
                  <a:srgbClr val="000000"/>
                </a:solidFill>
                <a:latin typeface="Calibri" panose="020F0502020204030204" pitchFamily="34" charset="0"/>
                <a:cs typeface="Calibri" panose="020F0502020204030204" pitchFamily="34" charset="0"/>
              </a:rPr>
              <a:t>. </a:t>
            </a:r>
            <a:r>
              <a:rPr lang="fr-FR" sz="1300" b="1" kern="1400" dirty="0">
                <a:solidFill>
                  <a:srgbClr val="7030A0"/>
                </a:solidFill>
                <a:latin typeface="Calibri" panose="020F0502020204030204" pitchFamily="34" charset="0"/>
                <a:cs typeface="Calibri" panose="020F0502020204030204" pitchFamily="34" charset="0"/>
              </a:rPr>
              <a:t>Romans arthuriens</a:t>
            </a:r>
            <a:r>
              <a:rPr lang="fr-FR" sz="1300" kern="1400" dirty="0">
                <a:solidFill>
                  <a:schemeClr val="bg1"/>
                </a:solidFill>
                <a:latin typeface="Calibri" panose="020F0502020204030204" pitchFamily="34" charset="0"/>
                <a:cs typeface="Calibri" panose="020F0502020204030204" pitchFamily="34" charset="0"/>
              </a:rPr>
              <a:t>.</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grpSp>
        <p:nvGrpSpPr>
          <p:cNvPr id="17" name="Groupe 16">
            <a:extLst>
              <a:ext uri="{FF2B5EF4-FFF2-40B4-BE49-F238E27FC236}">
                <a16:creationId xmlns:a16="http://schemas.microsoft.com/office/drawing/2014/main" id="{B8764D22-CED2-F800-7549-B11B9DF1AED6}"/>
              </a:ext>
            </a:extLst>
          </p:cNvPr>
          <p:cNvGrpSpPr/>
          <p:nvPr/>
        </p:nvGrpSpPr>
        <p:grpSpPr>
          <a:xfrm>
            <a:off x="49883" y="1424816"/>
            <a:ext cx="7443907" cy="1041293"/>
            <a:chOff x="49883" y="1424816"/>
            <a:chExt cx="7443907" cy="1041293"/>
          </a:xfrm>
        </p:grpSpPr>
        <p:cxnSp>
          <p:nvCxnSpPr>
            <p:cNvPr id="11" name="Connecteur droit 10">
              <a:extLst>
                <a:ext uri="{FF2B5EF4-FFF2-40B4-BE49-F238E27FC236}">
                  <a16:creationId xmlns:a16="http://schemas.microsoft.com/office/drawing/2014/main" id="{2B161628-FB1D-B6C6-38EB-51F0CA875986}"/>
                </a:ext>
              </a:extLst>
            </p:cNvPr>
            <p:cNvCxnSpPr>
              <a:cxnSpLocks/>
            </p:cNvCxnSpPr>
            <p:nvPr/>
          </p:nvCxnSpPr>
          <p:spPr>
            <a:xfrm>
              <a:off x="496500" y="1980390"/>
              <a:ext cx="0" cy="485719"/>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68608039-2CFE-360B-0219-A68BF72573D2}"/>
                </a:ext>
              </a:extLst>
            </p:cNvPr>
            <p:cNvCxnSpPr>
              <a:cxnSpLocks/>
            </p:cNvCxnSpPr>
            <p:nvPr/>
          </p:nvCxnSpPr>
          <p:spPr>
            <a:xfrm flipH="1">
              <a:off x="646545" y="1540793"/>
              <a:ext cx="6847245"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5B1824EC-040C-828F-BBDD-AEABF937B975}"/>
                </a:ext>
              </a:extLst>
            </p:cNvPr>
            <p:cNvCxnSpPr>
              <a:cxnSpLocks/>
            </p:cNvCxnSpPr>
            <p:nvPr/>
          </p:nvCxnSpPr>
          <p:spPr>
            <a:xfrm flipV="1">
              <a:off x="7493790" y="1424816"/>
              <a:ext cx="0" cy="115977"/>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B3418207-83D8-7A3A-ED67-5CBFC801A5C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9883" y="1424816"/>
              <a:ext cx="923981" cy="923981"/>
            </a:xfrm>
            <a:prstGeom prst="rect">
              <a:avLst/>
            </a:prstGeom>
          </p:spPr>
        </p:pic>
      </p:grpSp>
      <p:sp>
        <p:nvSpPr>
          <p:cNvPr id="22" name="ZoneTexte 21">
            <a:extLst>
              <a:ext uri="{FF2B5EF4-FFF2-40B4-BE49-F238E27FC236}">
                <a16:creationId xmlns:a16="http://schemas.microsoft.com/office/drawing/2014/main" id="{5A75408D-B742-8498-11F8-5ED6B64F9613}"/>
              </a:ext>
            </a:extLst>
          </p:cNvPr>
          <p:cNvSpPr txBox="1"/>
          <p:nvPr/>
        </p:nvSpPr>
        <p:spPr>
          <a:xfrm>
            <a:off x="992318" y="5214549"/>
            <a:ext cx="2475344" cy="692497"/>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XV</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r>
              <a:rPr lang="fr-FR" sz="1300" b="1" kern="1400" dirty="0">
                <a:ln>
                  <a:noFill/>
                </a:ln>
                <a:solidFill>
                  <a:srgbClr val="FF0000"/>
                </a:solidFill>
                <a:effectLst/>
                <a:latin typeface="Calibri" panose="020F0502020204030204" pitchFamily="34" charset="0"/>
                <a:cs typeface="Calibri" panose="020F0502020204030204" pitchFamily="34" charset="0"/>
              </a:rPr>
              <a:t>François VILLON</a:t>
            </a:r>
          </a:p>
          <a:p>
            <a:pPr>
              <a:tabLst>
                <a:tab pos="1163638" algn="l"/>
                <a:tab pos="2806700" algn="l"/>
              </a:tabLst>
            </a:pPr>
            <a:r>
              <a:rPr lang="fr-FR" sz="1300" b="1" kern="1400" dirty="0">
                <a:solidFill>
                  <a:srgbClr val="FFFF00"/>
                </a:solidFill>
                <a:latin typeface="Calibri" panose="020F0502020204030204" pitchFamily="34" charset="0"/>
                <a:cs typeface="Calibri" panose="020F0502020204030204" pitchFamily="34" charset="0"/>
              </a:rPr>
              <a:t>(1431-après 1463) </a:t>
            </a:r>
            <a:r>
              <a:rPr lang="fr-FR" sz="1300" b="1" kern="1400" dirty="0">
                <a:solidFill>
                  <a:srgbClr val="000000"/>
                </a:solidFill>
                <a:latin typeface="Calibri" panose="020F0502020204030204" pitchFamily="34" charset="0"/>
                <a:cs typeface="Calibri" panose="020F0502020204030204" pitchFamily="34" charset="0"/>
              </a:rPr>
              <a:t>Poète brigand</a:t>
            </a:r>
          </a:p>
          <a:p>
            <a:pPr>
              <a:tabLst>
                <a:tab pos="1163638" algn="l"/>
                <a:tab pos="2806700" algn="l"/>
              </a:tabLst>
            </a:pPr>
            <a:r>
              <a:rPr lang="fr-FR" sz="1300" kern="1400" dirty="0">
                <a:solidFill>
                  <a:srgbClr val="000000"/>
                </a:solidFill>
                <a:latin typeface="Calibri" panose="020F0502020204030204" pitchFamily="34" charset="0"/>
                <a:cs typeface="Calibri" panose="020F0502020204030204" pitchFamily="34" charset="0"/>
              </a:rPr>
              <a:t> en </a:t>
            </a:r>
            <a:r>
              <a:rPr lang="fr-FR" sz="1300" b="1" kern="1400" dirty="0">
                <a:solidFill>
                  <a:srgbClr val="000000"/>
                </a:solidFill>
                <a:latin typeface="Calibri" panose="020F0502020204030204" pitchFamily="34" charset="0"/>
                <a:cs typeface="Calibri" panose="020F0502020204030204" pitchFamily="34" charset="0"/>
              </a:rPr>
              <a:t>moyen français</a:t>
            </a:r>
            <a:r>
              <a:rPr lang="fr-FR" sz="1300" kern="1400" dirty="0">
                <a:solidFill>
                  <a:srgbClr val="000000"/>
                </a:solidFill>
                <a:latin typeface="Calibri" panose="020F0502020204030204" pitchFamily="34" charset="0"/>
                <a:cs typeface="Calibri" panose="020F0502020204030204" pitchFamily="34" charset="0"/>
              </a:rPr>
              <a:t>.</a:t>
            </a:r>
            <a:endParaRPr lang="fr-FR" sz="1300" kern="1400" dirty="0">
              <a:ln>
                <a:noFill/>
              </a:ln>
              <a:solidFill>
                <a:srgbClr val="000000"/>
              </a:solidFill>
              <a:effectLst/>
              <a:latin typeface="Calibri" panose="020F0502020204030204" pitchFamily="34" charset="0"/>
              <a:cs typeface="Calibri" panose="020F0502020204030204" pitchFamily="34" charset="0"/>
            </a:endParaRPr>
          </a:p>
        </p:txBody>
      </p:sp>
      <p:grpSp>
        <p:nvGrpSpPr>
          <p:cNvPr id="25" name="Groupe 24">
            <a:extLst>
              <a:ext uri="{FF2B5EF4-FFF2-40B4-BE49-F238E27FC236}">
                <a16:creationId xmlns:a16="http://schemas.microsoft.com/office/drawing/2014/main" id="{C7B6D0F3-9C6D-BFC9-A059-F7AA9D48699E}"/>
              </a:ext>
            </a:extLst>
          </p:cNvPr>
          <p:cNvGrpSpPr/>
          <p:nvPr/>
        </p:nvGrpSpPr>
        <p:grpSpPr>
          <a:xfrm>
            <a:off x="105954" y="1586973"/>
            <a:ext cx="8362270" cy="4392101"/>
            <a:chOff x="105954" y="1586973"/>
            <a:chExt cx="8362270" cy="4392101"/>
          </a:xfrm>
        </p:grpSpPr>
        <p:cxnSp>
          <p:nvCxnSpPr>
            <p:cNvPr id="38" name="Connecteur droit 37">
              <a:extLst>
                <a:ext uri="{FF2B5EF4-FFF2-40B4-BE49-F238E27FC236}">
                  <a16:creationId xmlns:a16="http://schemas.microsoft.com/office/drawing/2014/main" id="{AC4BB4F2-1ACD-C5B9-2FB5-0C9A195E5D6C}"/>
                </a:ext>
              </a:extLst>
            </p:cNvPr>
            <p:cNvCxnSpPr>
              <a:cxnSpLocks/>
            </p:cNvCxnSpPr>
            <p:nvPr/>
          </p:nvCxnSpPr>
          <p:spPr>
            <a:xfrm flipH="1">
              <a:off x="833923" y="5177891"/>
              <a:ext cx="2361859"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00E0FD75-722A-DDD6-B40B-BE5E2E3BA5D8}"/>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5954" y="5055093"/>
              <a:ext cx="923981" cy="923981"/>
            </a:xfrm>
            <a:prstGeom prst="rect">
              <a:avLst/>
            </a:prstGeom>
          </p:spPr>
        </p:pic>
        <p:cxnSp>
          <p:nvCxnSpPr>
            <p:cNvPr id="18" name="Connecteur droit 17">
              <a:extLst>
                <a:ext uri="{FF2B5EF4-FFF2-40B4-BE49-F238E27FC236}">
                  <a16:creationId xmlns:a16="http://schemas.microsoft.com/office/drawing/2014/main" id="{214D3618-8EA4-D883-7EF8-25483857685E}"/>
                </a:ext>
              </a:extLst>
            </p:cNvPr>
            <p:cNvCxnSpPr>
              <a:cxnSpLocks/>
            </p:cNvCxnSpPr>
            <p:nvPr/>
          </p:nvCxnSpPr>
          <p:spPr>
            <a:xfrm flipH="1">
              <a:off x="3195782" y="1701403"/>
              <a:ext cx="5272442" cy="7324"/>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65399A75-6875-CA37-363B-7D8CDD58942E}"/>
                </a:ext>
              </a:extLst>
            </p:cNvPr>
            <p:cNvCxnSpPr>
              <a:cxnSpLocks/>
            </p:cNvCxnSpPr>
            <p:nvPr/>
          </p:nvCxnSpPr>
          <p:spPr>
            <a:xfrm flipV="1">
              <a:off x="8468224" y="1586973"/>
              <a:ext cx="0" cy="115977"/>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53A62F85-0B2C-A272-84E7-149ED1B862FB}"/>
                </a:ext>
              </a:extLst>
            </p:cNvPr>
            <p:cNvCxnSpPr>
              <a:cxnSpLocks/>
            </p:cNvCxnSpPr>
            <p:nvPr/>
          </p:nvCxnSpPr>
          <p:spPr>
            <a:xfrm flipV="1">
              <a:off x="3195782" y="1720762"/>
              <a:ext cx="0" cy="3457129"/>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grpSp>
        <p:nvGrpSpPr>
          <p:cNvPr id="26" name="Groupe 25">
            <a:extLst>
              <a:ext uri="{FF2B5EF4-FFF2-40B4-BE49-F238E27FC236}">
                <a16:creationId xmlns:a16="http://schemas.microsoft.com/office/drawing/2014/main" id="{4311A30E-423D-3FC4-D68B-48CCB9BFCBF7}"/>
              </a:ext>
            </a:extLst>
          </p:cNvPr>
          <p:cNvGrpSpPr/>
          <p:nvPr/>
        </p:nvGrpSpPr>
        <p:grpSpPr>
          <a:xfrm>
            <a:off x="3291243" y="1592479"/>
            <a:ext cx="5514109" cy="1307739"/>
            <a:chOff x="3291243" y="1592479"/>
            <a:chExt cx="5514109" cy="1307739"/>
          </a:xfrm>
        </p:grpSpPr>
        <p:cxnSp>
          <p:nvCxnSpPr>
            <p:cNvPr id="55" name="Connecteur droit 54">
              <a:extLst>
                <a:ext uri="{FF2B5EF4-FFF2-40B4-BE49-F238E27FC236}">
                  <a16:creationId xmlns:a16="http://schemas.microsoft.com/office/drawing/2014/main" id="{1C30C659-1651-686B-60C0-BE001B5E48A4}"/>
                </a:ext>
              </a:extLst>
            </p:cNvPr>
            <p:cNvCxnSpPr>
              <a:cxnSpLocks/>
            </p:cNvCxnSpPr>
            <p:nvPr/>
          </p:nvCxnSpPr>
          <p:spPr>
            <a:xfrm flipV="1">
              <a:off x="3731663" y="1810327"/>
              <a:ext cx="0" cy="1089891"/>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61A14BA6-2D1B-11B9-F2E7-0983A8ECD672}"/>
                </a:ext>
              </a:extLst>
            </p:cNvPr>
            <p:cNvCxnSpPr>
              <a:cxnSpLocks/>
            </p:cNvCxnSpPr>
            <p:nvPr/>
          </p:nvCxnSpPr>
          <p:spPr>
            <a:xfrm flipV="1">
              <a:off x="8805352" y="1592479"/>
              <a:ext cx="0" cy="190140"/>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21DEC958-1977-4914-0F5A-671E51EC54DD}"/>
                </a:ext>
              </a:extLst>
            </p:cNvPr>
            <p:cNvCxnSpPr>
              <a:cxnSpLocks/>
            </p:cNvCxnSpPr>
            <p:nvPr/>
          </p:nvCxnSpPr>
          <p:spPr>
            <a:xfrm flipH="1">
              <a:off x="3731663" y="1782619"/>
              <a:ext cx="5073689"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39" name="Image 38">
              <a:extLst>
                <a:ext uri="{FF2B5EF4-FFF2-40B4-BE49-F238E27FC236}">
                  <a16:creationId xmlns:a16="http://schemas.microsoft.com/office/drawing/2014/main" id="{7A235ECB-6656-C0A3-6952-51EB717DE32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291243" y="1834282"/>
              <a:ext cx="923981" cy="923981"/>
            </a:xfrm>
            <a:prstGeom prst="rect">
              <a:avLst/>
            </a:prstGeom>
          </p:spPr>
        </p:pic>
      </p:grpSp>
      <p:sp>
        <p:nvSpPr>
          <p:cNvPr id="41" name="ZoneTexte 40">
            <a:extLst>
              <a:ext uri="{FF2B5EF4-FFF2-40B4-BE49-F238E27FC236}">
                <a16:creationId xmlns:a16="http://schemas.microsoft.com/office/drawing/2014/main" id="{212767D9-2F6E-7C6C-91D3-2D802A4489D0}"/>
              </a:ext>
            </a:extLst>
          </p:cNvPr>
          <p:cNvSpPr txBox="1"/>
          <p:nvPr/>
        </p:nvSpPr>
        <p:spPr>
          <a:xfrm>
            <a:off x="3246813" y="2847792"/>
            <a:ext cx="1676169" cy="692497"/>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XVI</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r>
              <a:rPr lang="fr-FR" sz="1300" b="1" kern="1400" dirty="0">
                <a:solidFill>
                  <a:srgbClr val="FF0000"/>
                </a:solidFill>
                <a:latin typeface="Calibri" panose="020F0502020204030204" pitchFamily="34" charset="0"/>
                <a:cs typeface="Calibri" panose="020F0502020204030204" pitchFamily="34" charset="0"/>
              </a:rPr>
              <a:t>Louise LABÉ</a:t>
            </a:r>
            <a:endParaRPr lang="fr-FR" sz="1300" b="1" kern="1400" dirty="0">
              <a:ln>
                <a:noFill/>
              </a:ln>
              <a:solidFill>
                <a:srgbClr val="FF0000"/>
              </a:solidFill>
              <a:effectLst/>
              <a:latin typeface="Calibri" panose="020F0502020204030204" pitchFamily="34" charset="0"/>
              <a:cs typeface="Calibri" panose="020F0502020204030204" pitchFamily="34" charset="0"/>
            </a:endParaRPr>
          </a:p>
          <a:p>
            <a:pPr>
              <a:tabLst>
                <a:tab pos="1163638" algn="l"/>
                <a:tab pos="2806700" algn="l"/>
              </a:tabLst>
            </a:pPr>
            <a:r>
              <a:rPr lang="fr-FR" sz="1300" b="1" kern="1400" dirty="0">
                <a:solidFill>
                  <a:srgbClr val="FFFF00"/>
                </a:solidFill>
                <a:latin typeface="Calibri" panose="020F0502020204030204" pitchFamily="34" charset="0"/>
                <a:cs typeface="Calibri" panose="020F0502020204030204" pitchFamily="34" charset="0"/>
              </a:rPr>
              <a:t>(1524-1566) </a:t>
            </a:r>
            <a:r>
              <a:rPr lang="fr-FR" sz="1300" b="1" kern="1400" dirty="0">
                <a:solidFill>
                  <a:srgbClr val="000000"/>
                </a:solidFill>
                <a:latin typeface="Calibri" panose="020F0502020204030204" pitchFamily="34" charset="0"/>
                <a:cs typeface="Calibri" panose="020F0502020204030204" pitchFamily="34" charset="0"/>
              </a:rPr>
              <a:t>Poétesse</a:t>
            </a:r>
          </a:p>
          <a:p>
            <a:pPr>
              <a:tabLst>
                <a:tab pos="1163638" algn="l"/>
                <a:tab pos="2806700" algn="l"/>
              </a:tabLst>
            </a:pPr>
            <a:r>
              <a:rPr lang="fr-FR" sz="1300" kern="1400" dirty="0">
                <a:solidFill>
                  <a:srgbClr val="000000"/>
                </a:solidFill>
                <a:latin typeface="Calibri" panose="020F0502020204030204" pitchFamily="34" charset="0"/>
                <a:cs typeface="Calibri" panose="020F0502020204030204" pitchFamily="34" charset="0"/>
              </a:rPr>
              <a:t> en </a:t>
            </a:r>
            <a:r>
              <a:rPr lang="fr-FR" sz="1300" b="1" kern="1400" dirty="0">
                <a:solidFill>
                  <a:srgbClr val="000000"/>
                </a:solidFill>
                <a:latin typeface="Calibri" panose="020F0502020204030204" pitchFamily="34" charset="0"/>
                <a:cs typeface="Calibri" panose="020F0502020204030204" pitchFamily="34" charset="0"/>
              </a:rPr>
              <a:t>moyen français</a:t>
            </a:r>
            <a:r>
              <a:rPr lang="fr-FR" sz="1300" kern="1400" dirty="0">
                <a:solidFill>
                  <a:srgbClr val="000000"/>
                </a:solidFill>
                <a:latin typeface="Calibri" panose="020F0502020204030204" pitchFamily="34" charset="0"/>
                <a:cs typeface="Calibri" panose="020F0502020204030204" pitchFamily="34" charset="0"/>
              </a:rPr>
              <a:t>.</a:t>
            </a:r>
            <a:endParaRPr lang="fr-FR" sz="1300" kern="1400" dirty="0">
              <a:ln>
                <a:noFill/>
              </a:ln>
              <a:solidFill>
                <a:srgbClr val="000000"/>
              </a:solidFill>
              <a:effectLst/>
              <a:latin typeface="Calibri" panose="020F0502020204030204" pitchFamily="34" charset="0"/>
              <a:cs typeface="Calibri" panose="020F0502020204030204" pitchFamily="34" charset="0"/>
            </a:endParaRPr>
          </a:p>
        </p:txBody>
      </p:sp>
      <p:sp>
        <p:nvSpPr>
          <p:cNvPr id="47" name="ZoneTexte 46">
            <a:extLst>
              <a:ext uri="{FF2B5EF4-FFF2-40B4-BE49-F238E27FC236}">
                <a16:creationId xmlns:a16="http://schemas.microsoft.com/office/drawing/2014/main" id="{1CFABEC2-B4C4-05A0-2143-4815BEDF9EAB}"/>
              </a:ext>
            </a:extLst>
          </p:cNvPr>
          <p:cNvSpPr txBox="1"/>
          <p:nvPr/>
        </p:nvSpPr>
        <p:spPr>
          <a:xfrm>
            <a:off x="49883" y="4181048"/>
            <a:ext cx="3094869" cy="892552"/>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XIII</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r>
              <a:rPr lang="fr-FR" sz="1300" b="1" kern="1400" dirty="0">
                <a:ln>
                  <a:noFill/>
                </a:ln>
                <a:solidFill>
                  <a:srgbClr val="FF0000"/>
                </a:solidFill>
                <a:effectLst/>
                <a:latin typeface="Calibri" panose="020F0502020204030204" pitchFamily="34" charset="0"/>
                <a:cs typeface="Calibri" panose="020F0502020204030204" pitchFamily="34" charset="0"/>
              </a:rPr>
              <a:t>Guillaume de LORRIS </a:t>
            </a:r>
            <a:r>
              <a:rPr lang="fr-FR" sz="1300" b="1" kern="1400" dirty="0">
                <a:solidFill>
                  <a:srgbClr val="FFFF00"/>
                </a:solidFill>
                <a:latin typeface="Calibri" panose="020F0502020204030204" pitchFamily="34" charset="0"/>
                <a:cs typeface="Calibri" panose="020F0502020204030204" pitchFamily="34" charset="0"/>
              </a:rPr>
              <a:t>(1200-1238)</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Jean de MEUNG </a:t>
            </a:r>
            <a:r>
              <a:rPr lang="fr-FR" sz="1300" b="1" kern="1400" dirty="0">
                <a:solidFill>
                  <a:srgbClr val="FFFF00"/>
                </a:solidFill>
                <a:latin typeface="Calibri" panose="020F0502020204030204" pitchFamily="34" charset="0"/>
                <a:cs typeface="Calibri" panose="020F0502020204030204" pitchFamily="34" charset="0"/>
              </a:rPr>
              <a:t>(1240-1305)</a:t>
            </a:r>
          </a:p>
          <a:p>
            <a:pPr>
              <a:tabLst>
                <a:tab pos="2808122" algn="l"/>
              </a:tabLst>
            </a:pPr>
            <a:r>
              <a:rPr lang="fr-FR" sz="1300" b="1" i="1" kern="1400" dirty="0">
                <a:solidFill>
                  <a:srgbClr val="7030A0"/>
                </a:solidFill>
                <a:latin typeface="Calibri" panose="020F0502020204030204" pitchFamily="34" charset="0"/>
                <a:cs typeface="Calibri" panose="020F0502020204030204" pitchFamily="34" charset="0"/>
              </a:rPr>
              <a:t>Roman de la rose</a:t>
            </a:r>
            <a:r>
              <a:rPr lang="fr-FR" sz="1300" kern="1400" dirty="0">
                <a:solidFill>
                  <a:srgbClr val="000000"/>
                </a:solidFill>
                <a:latin typeface="Calibri" panose="020F0502020204030204" pitchFamily="34" charset="0"/>
                <a:cs typeface="Calibri" panose="020F0502020204030204" pitchFamily="34" charset="0"/>
              </a:rPr>
              <a:t>, rédigé en </a:t>
            </a:r>
            <a:r>
              <a:rPr lang="fr-FR" sz="1300" b="1" kern="1400" dirty="0">
                <a:solidFill>
                  <a:srgbClr val="000000"/>
                </a:solidFill>
                <a:latin typeface="Calibri" panose="020F0502020204030204" pitchFamily="34" charset="0"/>
                <a:cs typeface="Calibri" panose="020F0502020204030204" pitchFamily="34" charset="0"/>
              </a:rPr>
              <a:t>vers</a:t>
            </a:r>
            <a:r>
              <a:rPr lang="fr-FR" sz="1300" kern="1400" dirty="0">
                <a:solidFill>
                  <a:srgbClr val="000000"/>
                </a:solidFill>
                <a:latin typeface="Calibri" panose="020F0502020204030204" pitchFamily="34" charset="0"/>
                <a:cs typeface="Calibri" panose="020F0502020204030204" pitchFamily="34" charset="0"/>
              </a:rPr>
              <a:t> en </a:t>
            </a:r>
            <a:r>
              <a:rPr lang="fr-FR" sz="1300" b="1" kern="1400" dirty="0">
                <a:solidFill>
                  <a:srgbClr val="000000"/>
                </a:solidFill>
                <a:latin typeface="Calibri" panose="020F0502020204030204" pitchFamily="34" charset="0"/>
                <a:cs typeface="Calibri" panose="020F0502020204030204" pitchFamily="34" charset="0"/>
              </a:rPr>
              <a:t>ancien français</a:t>
            </a:r>
            <a:r>
              <a:rPr lang="fr-FR" sz="1300" kern="1400" dirty="0">
                <a:solidFill>
                  <a:srgbClr val="000000"/>
                </a:solidFill>
                <a:latin typeface="Calibri" panose="020F0502020204030204" pitchFamily="34" charset="0"/>
                <a:cs typeface="Calibri" panose="020F0502020204030204" pitchFamily="34" charset="0"/>
              </a:rPr>
              <a:t>, sur l’</a:t>
            </a:r>
            <a:r>
              <a:rPr lang="fr-FR" sz="1300" b="1" kern="1400" dirty="0">
                <a:latin typeface="Calibri" panose="020F0502020204030204" pitchFamily="34" charset="0"/>
                <a:cs typeface="Calibri" panose="020F0502020204030204" pitchFamily="34" charset="0"/>
              </a:rPr>
              <a:t>amour courtois</a:t>
            </a:r>
            <a:r>
              <a:rPr lang="fr-FR" sz="1300" kern="1400" dirty="0">
                <a:solidFill>
                  <a:srgbClr val="000000"/>
                </a:solidFill>
                <a:latin typeface="Calibri" panose="020F0502020204030204" pitchFamily="34" charset="0"/>
                <a:cs typeface="Calibri" panose="020F0502020204030204" pitchFamily="34" charset="0"/>
              </a:rPr>
              <a:t>.</a:t>
            </a:r>
          </a:p>
        </p:txBody>
      </p:sp>
      <p:grpSp>
        <p:nvGrpSpPr>
          <p:cNvPr id="23" name="Groupe 22">
            <a:extLst>
              <a:ext uri="{FF2B5EF4-FFF2-40B4-BE49-F238E27FC236}">
                <a16:creationId xmlns:a16="http://schemas.microsoft.com/office/drawing/2014/main" id="{3DC17AAF-BFDC-C696-96C9-FAA5E6E61EE5}"/>
              </a:ext>
            </a:extLst>
          </p:cNvPr>
          <p:cNvGrpSpPr/>
          <p:nvPr/>
        </p:nvGrpSpPr>
        <p:grpSpPr>
          <a:xfrm>
            <a:off x="105955" y="1418897"/>
            <a:ext cx="7701869" cy="2808294"/>
            <a:chOff x="105955" y="1418897"/>
            <a:chExt cx="7701869" cy="2808294"/>
          </a:xfrm>
        </p:grpSpPr>
        <p:cxnSp>
          <p:nvCxnSpPr>
            <p:cNvPr id="49" name="Connecteur droit 48">
              <a:extLst>
                <a:ext uri="{FF2B5EF4-FFF2-40B4-BE49-F238E27FC236}">
                  <a16:creationId xmlns:a16="http://schemas.microsoft.com/office/drawing/2014/main" id="{327452E5-16D2-1133-FA7D-9386A11ED64B}"/>
                </a:ext>
              </a:extLst>
            </p:cNvPr>
            <p:cNvCxnSpPr>
              <a:cxnSpLocks/>
            </p:cNvCxnSpPr>
            <p:nvPr/>
          </p:nvCxnSpPr>
          <p:spPr>
            <a:xfrm flipH="1">
              <a:off x="359645" y="3693849"/>
              <a:ext cx="2762244"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FB315B9F-1311-ED3D-C85E-D7947E02C328}"/>
                </a:ext>
              </a:extLst>
            </p:cNvPr>
            <p:cNvCxnSpPr>
              <a:cxnSpLocks/>
            </p:cNvCxnSpPr>
            <p:nvPr/>
          </p:nvCxnSpPr>
          <p:spPr>
            <a:xfrm flipV="1">
              <a:off x="3121889" y="1604286"/>
              <a:ext cx="0" cy="2089563"/>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7D512A83-497C-7002-307C-4229E6E230E5}"/>
                </a:ext>
              </a:extLst>
            </p:cNvPr>
            <p:cNvCxnSpPr>
              <a:cxnSpLocks/>
            </p:cNvCxnSpPr>
            <p:nvPr/>
          </p:nvCxnSpPr>
          <p:spPr>
            <a:xfrm flipV="1">
              <a:off x="7807824" y="1418897"/>
              <a:ext cx="0" cy="168076"/>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2AAC2B88-2122-DEFB-7DEE-946B8C4A83F3}"/>
                </a:ext>
              </a:extLst>
            </p:cNvPr>
            <p:cNvCxnSpPr>
              <a:cxnSpLocks/>
            </p:cNvCxnSpPr>
            <p:nvPr/>
          </p:nvCxnSpPr>
          <p:spPr>
            <a:xfrm flipH="1">
              <a:off x="3121889" y="1595050"/>
              <a:ext cx="4685935"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46" name="Image 45">
              <a:extLst>
                <a:ext uri="{FF2B5EF4-FFF2-40B4-BE49-F238E27FC236}">
                  <a16:creationId xmlns:a16="http://schemas.microsoft.com/office/drawing/2014/main" id="{9244D5FC-0CF9-5DCA-65EF-CF17320CE59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05955" y="3284773"/>
              <a:ext cx="923981" cy="923981"/>
            </a:xfrm>
            <a:prstGeom prst="rect">
              <a:avLst/>
            </a:prstGeom>
          </p:spPr>
        </p:pic>
        <p:pic>
          <p:nvPicPr>
            <p:cNvPr id="48" name="Image 47">
              <a:extLst>
                <a:ext uri="{FF2B5EF4-FFF2-40B4-BE49-F238E27FC236}">
                  <a16:creationId xmlns:a16="http://schemas.microsoft.com/office/drawing/2014/main" id="{A09E49BA-B25F-1ED0-1612-D1FF05BDDE0D}"/>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036730" y="3303210"/>
              <a:ext cx="923981" cy="923981"/>
            </a:xfrm>
            <a:prstGeom prst="rect">
              <a:avLst/>
            </a:prstGeom>
          </p:spPr>
        </p:pic>
      </p:grpSp>
      <p:grpSp>
        <p:nvGrpSpPr>
          <p:cNvPr id="29" name="Groupe 28">
            <a:extLst>
              <a:ext uri="{FF2B5EF4-FFF2-40B4-BE49-F238E27FC236}">
                <a16:creationId xmlns:a16="http://schemas.microsoft.com/office/drawing/2014/main" id="{8FE4012E-6D48-E1C1-273A-84CF82AEBB42}"/>
              </a:ext>
            </a:extLst>
          </p:cNvPr>
          <p:cNvGrpSpPr/>
          <p:nvPr/>
        </p:nvGrpSpPr>
        <p:grpSpPr>
          <a:xfrm>
            <a:off x="3297374" y="1587861"/>
            <a:ext cx="5614196" cy="2878940"/>
            <a:chOff x="3297374" y="1587861"/>
            <a:chExt cx="5614196" cy="2878940"/>
          </a:xfrm>
        </p:grpSpPr>
        <p:cxnSp>
          <p:nvCxnSpPr>
            <p:cNvPr id="27" name="Connecteur droit 26">
              <a:extLst>
                <a:ext uri="{FF2B5EF4-FFF2-40B4-BE49-F238E27FC236}">
                  <a16:creationId xmlns:a16="http://schemas.microsoft.com/office/drawing/2014/main" id="{F452E712-E147-C37A-9B1C-E94D31BE1031}"/>
                </a:ext>
              </a:extLst>
            </p:cNvPr>
            <p:cNvCxnSpPr>
              <a:cxnSpLocks/>
            </p:cNvCxnSpPr>
            <p:nvPr/>
          </p:nvCxnSpPr>
          <p:spPr>
            <a:xfrm flipH="1">
              <a:off x="3605160" y="3650097"/>
              <a:ext cx="1220127"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B763613A-CBCF-23F8-06D1-170637BBE855}"/>
                </a:ext>
              </a:extLst>
            </p:cNvPr>
            <p:cNvCxnSpPr>
              <a:cxnSpLocks/>
            </p:cNvCxnSpPr>
            <p:nvPr/>
          </p:nvCxnSpPr>
          <p:spPr>
            <a:xfrm flipH="1">
              <a:off x="4913746" y="1868636"/>
              <a:ext cx="3988588"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61" name="Image 60">
              <a:extLst>
                <a:ext uri="{FF2B5EF4-FFF2-40B4-BE49-F238E27FC236}">
                  <a16:creationId xmlns:a16="http://schemas.microsoft.com/office/drawing/2014/main" id="{27D834FF-4C27-C0B3-85D4-C8570A274B70}"/>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297374" y="3540289"/>
              <a:ext cx="923981" cy="923981"/>
            </a:xfrm>
            <a:prstGeom prst="rect">
              <a:avLst/>
            </a:prstGeom>
          </p:spPr>
        </p:pic>
        <p:cxnSp>
          <p:nvCxnSpPr>
            <p:cNvPr id="62" name="Connecteur droit avec flèche 61">
              <a:extLst>
                <a:ext uri="{FF2B5EF4-FFF2-40B4-BE49-F238E27FC236}">
                  <a16:creationId xmlns:a16="http://schemas.microsoft.com/office/drawing/2014/main" id="{A6A3FD14-5D48-61D5-D5DD-1116BB541738}"/>
                </a:ext>
              </a:extLst>
            </p:cNvPr>
            <p:cNvCxnSpPr>
              <a:cxnSpLocks/>
            </p:cNvCxnSpPr>
            <p:nvPr/>
          </p:nvCxnSpPr>
          <p:spPr>
            <a:xfrm flipV="1">
              <a:off x="8911570" y="1587861"/>
              <a:ext cx="0" cy="298945"/>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E80934B5-5E30-A310-C38D-40BB2AE5D600}"/>
                </a:ext>
              </a:extLst>
            </p:cNvPr>
            <p:cNvCxnSpPr>
              <a:cxnSpLocks/>
            </p:cNvCxnSpPr>
            <p:nvPr/>
          </p:nvCxnSpPr>
          <p:spPr>
            <a:xfrm flipV="1">
              <a:off x="4881419" y="1868636"/>
              <a:ext cx="0" cy="2287728"/>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68" name="Image 67">
              <a:extLst>
                <a:ext uri="{FF2B5EF4-FFF2-40B4-BE49-F238E27FC236}">
                  <a16:creationId xmlns:a16="http://schemas.microsoft.com/office/drawing/2014/main" id="{8BB37596-E125-4A34-6ED9-7F94643A028A}"/>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193654" y="3542820"/>
              <a:ext cx="923981" cy="923981"/>
            </a:xfrm>
            <a:prstGeom prst="rect">
              <a:avLst/>
            </a:prstGeom>
          </p:spPr>
        </p:pic>
      </p:grpSp>
      <p:sp>
        <p:nvSpPr>
          <p:cNvPr id="70" name="ZoneTexte 69">
            <a:extLst>
              <a:ext uri="{FF2B5EF4-FFF2-40B4-BE49-F238E27FC236}">
                <a16:creationId xmlns:a16="http://schemas.microsoft.com/office/drawing/2014/main" id="{AAD8C24C-DAD2-F289-E83D-DE43A67034AF}"/>
              </a:ext>
            </a:extLst>
          </p:cNvPr>
          <p:cNvSpPr txBox="1"/>
          <p:nvPr/>
        </p:nvSpPr>
        <p:spPr>
          <a:xfrm>
            <a:off x="3297375" y="4497717"/>
            <a:ext cx="3110700" cy="1092607"/>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XVI</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r>
              <a:rPr lang="fr-FR" sz="1300" b="1" kern="1400" dirty="0">
                <a:ln>
                  <a:noFill/>
                </a:ln>
                <a:solidFill>
                  <a:srgbClr val="FF0000"/>
                </a:solidFill>
                <a:effectLst/>
                <a:latin typeface="Calibri" panose="020F0502020204030204" pitchFamily="34" charset="0"/>
                <a:cs typeface="Calibri" panose="020F0502020204030204" pitchFamily="34" charset="0"/>
              </a:rPr>
              <a:t>Joachim DU BELLAY </a:t>
            </a:r>
            <a:r>
              <a:rPr lang="fr-FR" sz="1300" b="1" kern="1400" dirty="0">
                <a:solidFill>
                  <a:srgbClr val="FFFF00"/>
                </a:solidFill>
                <a:latin typeface="Calibri" panose="020F0502020204030204" pitchFamily="34" charset="0"/>
                <a:cs typeface="Calibri" panose="020F0502020204030204" pitchFamily="34" charset="0"/>
              </a:rPr>
              <a:t>(1522-1560)</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Pierre de RONSARD </a:t>
            </a:r>
            <a:r>
              <a:rPr lang="fr-FR" sz="1300" b="1" kern="1400" dirty="0">
                <a:solidFill>
                  <a:srgbClr val="FFFF00"/>
                </a:solidFill>
                <a:latin typeface="Calibri" panose="020F0502020204030204" pitchFamily="34" charset="0"/>
                <a:cs typeface="Calibri" panose="020F0502020204030204" pitchFamily="34" charset="0"/>
              </a:rPr>
              <a:t>(1524-1585)</a:t>
            </a:r>
          </a:p>
          <a:p>
            <a:pPr>
              <a:tabLst>
                <a:tab pos="2808122" algn="l"/>
              </a:tabLst>
            </a:pPr>
            <a:r>
              <a:rPr lang="fr-FR" sz="1300" kern="1400" dirty="0">
                <a:solidFill>
                  <a:schemeClr val="bg1"/>
                </a:solidFill>
                <a:latin typeface="Calibri" panose="020F0502020204030204" pitchFamily="34" charset="0"/>
                <a:cs typeface="Calibri" panose="020F0502020204030204" pitchFamily="34" charset="0"/>
              </a:rPr>
              <a:t>Auteurs de la </a:t>
            </a:r>
            <a:r>
              <a:rPr lang="fr-FR" sz="1300" b="1" kern="1400" dirty="0">
                <a:solidFill>
                  <a:schemeClr val="bg1"/>
                </a:solidFill>
                <a:latin typeface="Calibri" panose="020F0502020204030204" pitchFamily="34" charset="0"/>
                <a:cs typeface="Calibri" panose="020F0502020204030204" pitchFamily="34" charset="0"/>
              </a:rPr>
              <a:t>Pléiade</a:t>
            </a:r>
            <a:r>
              <a:rPr lang="fr-FR" sz="1300" kern="1400" dirty="0">
                <a:solidFill>
                  <a:schemeClr val="bg1"/>
                </a:solidFill>
                <a:latin typeface="Calibri" panose="020F0502020204030204" pitchFamily="34" charset="0"/>
                <a:cs typeface="Calibri" panose="020F0502020204030204" pitchFamily="34" charset="0"/>
              </a:rPr>
              <a:t>, groupe de poètes pour la </a:t>
            </a:r>
            <a:r>
              <a:rPr lang="fr-FR" sz="1300" b="1" i="1" kern="1400" dirty="0">
                <a:solidFill>
                  <a:srgbClr val="7030A0"/>
                </a:solidFill>
                <a:latin typeface="Calibri" panose="020F0502020204030204" pitchFamily="34" charset="0"/>
                <a:cs typeface="Calibri" panose="020F0502020204030204" pitchFamily="34" charset="0"/>
              </a:rPr>
              <a:t>Défense et illustration de la langue française</a:t>
            </a:r>
            <a:r>
              <a:rPr lang="fr-FR" sz="1300" kern="1400" dirty="0">
                <a:solidFill>
                  <a:schemeClr val="bg1"/>
                </a:solidFill>
                <a:latin typeface="Calibri" panose="020F0502020204030204" pitchFamily="34" charset="0"/>
                <a:cs typeface="Calibri" panose="020F0502020204030204" pitchFamily="34" charset="0"/>
              </a:rPr>
              <a:t>.  </a:t>
            </a:r>
            <a:r>
              <a:rPr lang="fr-FR" sz="1300" b="1" kern="1400" dirty="0">
                <a:solidFill>
                  <a:schemeClr val="bg1"/>
                </a:solidFill>
                <a:latin typeface="Calibri" panose="020F0502020204030204" pitchFamily="34" charset="0"/>
                <a:cs typeface="Calibri" panose="020F0502020204030204" pitchFamily="34" charset="0"/>
              </a:rPr>
              <a:t>sonnet en alexandrins</a:t>
            </a:r>
            <a:r>
              <a:rPr lang="fr-FR" sz="1300" kern="1400" dirty="0">
                <a:solidFill>
                  <a:schemeClr val="bg1"/>
                </a:solidFill>
                <a:latin typeface="Calibri" panose="020F0502020204030204" pitchFamily="34" charset="0"/>
                <a:cs typeface="Calibri" panose="020F0502020204030204" pitchFamily="34" charset="0"/>
              </a:rPr>
              <a:t>.</a:t>
            </a:r>
          </a:p>
        </p:txBody>
      </p:sp>
      <p:sp>
        <p:nvSpPr>
          <p:cNvPr id="73" name="ZoneTexte 72">
            <a:extLst>
              <a:ext uri="{FF2B5EF4-FFF2-40B4-BE49-F238E27FC236}">
                <a16:creationId xmlns:a16="http://schemas.microsoft.com/office/drawing/2014/main" id="{B5DF4DBC-4213-03FA-618F-1EA0306FA2B8}"/>
              </a:ext>
            </a:extLst>
          </p:cNvPr>
          <p:cNvSpPr txBox="1"/>
          <p:nvPr/>
        </p:nvSpPr>
        <p:spPr>
          <a:xfrm>
            <a:off x="2646611" y="5922309"/>
            <a:ext cx="3761464" cy="892552"/>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XVI</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r>
              <a:rPr lang="fr-FR" sz="1300" b="1" kern="1400" dirty="0">
                <a:ln>
                  <a:noFill/>
                </a:ln>
                <a:solidFill>
                  <a:srgbClr val="FF0000"/>
                </a:solidFill>
                <a:effectLst/>
                <a:latin typeface="Calibri" panose="020F0502020204030204" pitchFamily="34" charset="0"/>
                <a:cs typeface="Calibri" panose="020F0502020204030204" pitchFamily="34" charset="0"/>
              </a:rPr>
              <a:t>François RABELAIS </a:t>
            </a:r>
            <a:r>
              <a:rPr lang="fr-FR" sz="1300" b="1" kern="1400" dirty="0">
                <a:solidFill>
                  <a:srgbClr val="FFFF00"/>
                </a:solidFill>
                <a:latin typeface="Calibri" panose="020F0502020204030204" pitchFamily="34" charset="0"/>
                <a:cs typeface="Calibri" panose="020F0502020204030204" pitchFamily="34" charset="0"/>
              </a:rPr>
              <a:t>(1533-1592)</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Michel de MONTAIGNE </a:t>
            </a:r>
            <a:r>
              <a:rPr lang="fr-FR" sz="1300" b="1" kern="1400" dirty="0">
                <a:solidFill>
                  <a:srgbClr val="FFFF00"/>
                </a:solidFill>
                <a:latin typeface="Calibri" panose="020F0502020204030204" pitchFamily="34" charset="0"/>
                <a:cs typeface="Calibri" panose="020F0502020204030204" pitchFamily="34" charset="0"/>
              </a:rPr>
              <a:t>(1533-1592)</a:t>
            </a:r>
          </a:p>
          <a:p>
            <a:pPr>
              <a:tabLst>
                <a:tab pos="2808122" algn="l"/>
              </a:tabLst>
            </a:pPr>
            <a:r>
              <a:rPr lang="fr-FR" sz="1300" kern="1400" dirty="0">
                <a:solidFill>
                  <a:schemeClr val="bg1"/>
                </a:solidFill>
                <a:latin typeface="Calibri" panose="020F0502020204030204" pitchFamily="34" charset="0"/>
                <a:cs typeface="Calibri" panose="020F0502020204030204" pitchFamily="34" charset="0"/>
              </a:rPr>
              <a:t>Auteurs </a:t>
            </a:r>
            <a:r>
              <a:rPr lang="fr-FR" sz="1300" b="1" kern="1400" dirty="0">
                <a:solidFill>
                  <a:schemeClr val="bg1"/>
                </a:solidFill>
                <a:latin typeface="Calibri" panose="020F0502020204030204" pitchFamily="34" charset="0"/>
                <a:cs typeface="Calibri" panose="020F0502020204030204" pitchFamily="34" charset="0"/>
              </a:rPr>
              <a:t>humanistes</a:t>
            </a:r>
            <a:r>
              <a:rPr lang="fr-FR" sz="1300" kern="1400" dirty="0">
                <a:solidFill>
                  <a:schemeClr val="bg1"/>
                </a:solidFill>
                <a:latin typeface="Calibri" panose="020F0502020204030204" pitchFamily="34" charset="0"/>
                <a:cs typeface="Calibri" panose="020F0502020204030204" pitchFamily="34" charset="0"/>
              </a:rPr>
              <a:t>, retour aux textes antiques comme modèle de vie, d'écriture et de pensée.</a:t>
            </a:r>
          </a:p>
        </p:txBody>
      </p:sp>
      <p:grpSp>
        <p:nvGrpSpPr>
          <p:cNvPr id="30" name="Groupe 29">
            <a:extLst>
              <a:ext uri="{FF2B5EF4-FFF2-40B4-BE49-F238E27FC236}">
                <a16:creationId xmlns:a16="http://schemas.microsoft.com/office/drawing/2014/main" id="{E25187C9-1D5B-E1F7-7158-E275B85BB547}"/>
              </a:ext>
            </a:extLst>
          </p:cNvPr>
          <p:cNvGrpSpPr/>
          <p:nvPr/>
        </p:nvGrpSpPr>
        <p:grpSpPr>
          <a:xfrm>
            <a:off x="826350" y="1585814"/>
            <a:ext cx="8182726" cy="5227374"/>
            <a:chOff x="826350" y="1585814"/>
            <a:chExt cx="8182726" cy="5227374"/>
          </a:xfrm>
        </p:grpSpPr>
        <p:cxnSp>
          <p:nvCxnSpPr>
            <p:cNvPr id="87" name="Connecteur droit 86">
              <a:extLst>
                <a:ext uri="{FF2B5EF4-FFF2-40B4-BE49-F238E27FC236}">
                  <a16:creationId xmlns:a16="http://schemas.microsoft.com/office/drawing/2014/main" id="{E6F72AC6-D586-FD14-32C0-3FA95F41A4D8}"/>
                </a:ext>
              </a:extLst>
            </p:cNvPr>
            <p:cNvCxnSpPr>
              <a:cxnSpLocks/>
            </p:cNvCxnSpPr>
            <p:nvPr/>
          </p:nvCxnSpPr>
          <p:spPr>
            <a:xfrm flipH="1">
              <a:off x="1397505" y="5923218"/>
              <a:ext cx="5010570"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71" name="Image 70">
              <a:extLst>
                <a:ext uri="{FF2B5EF4-FFF2-40B4-BE49-F238E27FC236}">
                  <a16:creationId xmlns:a16="http://schemas.microsoft.com/office/drawing/2014/main" id="{12C8F140-0600-8D69-77F1-C8F592D65E1D}"/>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826350" y="5886676"/>
              <a:ext cx="923981" cy="923981"/>
            </a:xfrm>
            <a:prstGeom prst="rect">
              <a:avLst/>
            </a:prstGeom>
          </p:spPr>
        </p:pic>
        <p:pic>
          <p:nvPicPr>
            <p:cNvPr id="72" name="Image 71">
              <a:extLst>
                <a:ext uri="{FF2B5EF4-FFF2-40B4-BE49-F238E27FC236}">
                  <a16:creationId xmlns:a16="http://schemas.microsoft.com/office/drawing/2014/main" id="{ABFDD1B5-2608-D241-FD81-A87FEF01C7AA}"/>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722630" y="5889207"/>
              <a:ext cx="923981" cy="923981"/>
            </a:xfrm>
            <a:prstGeom prst="rect">
              <a:avLst/>
            </a:prstGeom>
          </p:spPr>
        </p:pic>
        <p:cxnSp>
          <p:nvCxnSpPr>
            <p:cNvPr id="81" name="Connecteur droit avec flèche 80">
              <a:extLst>
                <a:ext uri="{FF2B5EF4-FFF2-40B4-BE49-F238E27FC236}">
                  <a16:creationId xmlns:a16="http://schemas.microsoft.com/office/drawing/2014/main" id="{329AB9B2-83A3-C0F6-8D4A-2332D513B462}"/>
                </a:ext>
              </a:extLst>
            </p:cNvPr>
            <p:cNvCxnSpPr>
              <a:cxnSpLocks/>
            </p:cNvCxnSpPr>
            <p:nvPr/>
          </p:nvCxnSpPr>
          <p:spPr>
            <a:xfrm flipV="1">
              <a:off x="9009076" y="1585814"/>
              <a:ext cx="0" cy="344755"/>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DEA3DD14-8F5F-2A5F-09B5-65CF230108CE}"/>
                </a:ext>
              </a:extLst>
            </p:cNvPr>
            <p:cNvCxnSpPr>
              <a:cxnSpLocks/>
            </p:cNvCxnSpPr>
            <p:nvPr/>
          </p:nvCxnSpPr>
          <p:spPr>
            <a:xfrm flipH="1">
              <a:off x="4976874" y="1930569"/>
              <a:ext cx="4032202"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07AA5BB7-DF3E-EA44-3723-A028E949D5B1}"/>
                </a:ext>
              </a:extLst>
            </p:cNvPr>
            <p:cNvCxnSpPr>
              <a:cxnSpLocks/>
            </p:cNvCxnSpPr>
            <p:nvPr/>
          </p:nvCxnSpPr>
          <p:spPr>
            <a:xfrm flipV="1">
              <a:off x="4964541" y="1930569"/>
              <a:ext cx="0" cy="160972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DB6200C5-CF16-D80E-F8DE-000AFE61C3A7}"/>
                </a:ext>
              </a:extLst>
            </p:cNvPr>
            <p:cNvCxnSpPr>
              <a:cxnSpLocks/>
            </p:cNvCxnSpPr>
            <p:nvPr/>
          </p:nvCxnSpPr>
          <p:spPr>
            <a:xfrm flipV="1">
              <a:off x="6408075" y="4507824"/>
              <a:ext cx="0" cy="1417694"/>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BA4D0F95-749C-4A2C-FC95-056446AD6B7B}"/>
                </a:ext>
              </a:extLst>
            </p:cNvPr>
            <p:cNvCxnSpPr>
              <a:cxnSpLocks/>
            </p:cNvCxnSpPr>
            <p:nvPr/>
          </p:nvCxnSpPr>
          <p:spPr>
            <a:xfrm flipH="1">
              <a:off x="5187948" y="4507824"/>
              <a:ext cx="1220127"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49E8967C-3556-7621-FFBB-D708E3AF6271}"/>
                </a:ext>
              </a:extLst>
            </p:cNvPr>
            <p:cNvCxnSpPr>
              <a:cxnSpLocks/>
            </p:cNvCxnSpPr>
            <p:nvPr/>
          </p:nvCxnSpPr>
          <p:spPr>
            <a:xfrm flipV="1">
              <a:off x="5187948" y="3540289"/>
              <a:ext cx="0" cy="967535"/>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96" name="Connecteur droit 95">
              <a:extLst>
                <a:ext uri="{FF2B5EF4-FFF2-40B4-BE49-F238E27FC236}">
                  <a16:creationId xmlns:a16="http://schemas.microsoft.com/office/drawing/2014/main" id="{C2B1702A-8B15-0848-E562-975641E3D47B}"/>
                </a:ext>
              </a:extLst>
            </p:cNvPr>
            <p:cNvCxnSpPr>
              <a:cxnSpLocks/>
            </p:cNvCxnSpPr>
            <p:nvPr/>
          </p:nvCxnSpPr>
          <p:spPr>
            <a:xfrm flipH="1">
              <a:off x="4976874" y="3540289"/>
              <a:ext cx="211074"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sp>
        <p:nvSpPr>
          <p:cNvPr id="113" name="ZoneTexte 112">
            <a:extLst>
              <a:ext uri="{FF2B5EF4-FFF2-40B4-BE49-F238E27FC236}">
                <a16:creationId xmlns:a16="http://schemas.microsoft.com/office/drawing/2014/main" id="{B18327C3-7D7D-6B6B-2D64-4CCA2669B0A6}"/>
              </a:ext>
            </a:extLst>
          </p:cNvPr>
          <p:cNvSpPr txBox="1"/>
          <p:nvPr/>
        </p:nvSpPr>
        <p:spPr>
          <a:xfrm>
            <a:off x="4942470" y="2881239"/>
            <a:ext cx="4032202" cy="692497"/>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XVII</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r>
              <a:rPr lang="fr-FR" sz="1300" b="1" kern="1400" dirty="0">
                <a:solidFill>
                  <a:srgbClr val="FF0000"/>
                </a:solidFill>
                <a:latin typeface="Calibri" panose="020F0502020204030204" pitchFamily="34" charset="0"/>
                <a:cs typeface="Calibri" panose="020F0502020204030204" pitchFamily="34" charset="0"/>
              </a:rPr>
              <a:t>Pierre CORNEILLE </a:t>
            </a:r>
            <a:r>
              <a:rPr lang="fr-FR" sz="1300" b="1" kern="1400" dirty="0">
                <a:solidFill>
                  <a:srgbClr val="FFFF00"/>
                </a:solidFill>
                <a:latin typeface="Calibri" panose="020F0502020204030204" pitchFamily="34" charset="0"/>
                <a:cs typeface="Calibri" panose="020F0502020204030204" pitchFamily="34" charset="0"/>
              </a:rPr>
              <a:t>(1606-1684) </a:t>
            </a:r>
            <a:r>
              <a:rPr lang="fr-FR" sz="1300" kern="1400" dirty="0">
                <a:solidFill>
                  <a:schemeClr val="bg1"/>
                </a:solidFill>
                <a:latin typeface="Calibri" panose="020F0502020204030204" pitchFamily="34" charset="0"/>
                <a:cs typeface="Calibri" panose="020F0502020204030204" pitchFamily="34" charset="0"/>
              </a:rPr>
              <a:t>– </a:t>
            </a:r>
            <a:r>
              <a:rPr lang="fr-FR" sz="1300" b="1" kern="1400" dirty="0">
                <a:solidFill>
                  <a:schemeClr val="bg1"/>
                </a:solidFill>
                <a:latin typeface="Calibri" panose="020F0502020204030204" pitchFamily="34" charset="0"/>
                <a:cs typeface="Calibri" panose="020F0502020204030204" pitchFamily="34" charset="0"/>
              </a:rPr>
              <a:t>Tragi-comédies</a:t>
            </a:r>
          </a:p>
          <a:p>
            <a:pPr>
              <a:tabLst>
                <a:tab pos="2808122" algn="l"/>
              </a:tabLst>
            </a:pPr>
            <a:r>
              <a:rPr lang="fr-FR" sz="1300" b="1" kern="1400" dirty="0">
                <a:ln>
                  <a:noFill/>
                </a:ln>
                <a:solidFill>
                  <a:srgbClr val="FF0000"/>
                </a:solidFill>
                <a:effectLst/>
                <a:latin typeface="Calibri" panose="020F0502020204030204" pitchFamily="34" charset="0"/>
                <a:cs typeface="Calibri" panose="020F0502020204030204" pitchFamily="34" charset="0"/>
              </a:rPr>
              <a:t>MOLIÈRE </a:t>
            </a:r>
            <a:r>
              <a:rPr lang="fr-FR" sz="1300" b="1" kern="1400" dirty="0">
                <a:solidFill>
                  <a:srgbClr val="FFFF00"/>
                </a:solidFill>
                <a:latin typeface="Calibri" panose="020F0502020204030204" pitchFamily="34" charset="0"/>
                <a:cs typeface="Calibri" panose="020F0502020204030204" pitchFamily="34" charset="0"/>
              </a:rPr>
              <a:t>(1622-1673) </a:t>
            </a:r>
            <a:r>
              <a:rPr lang="fr-FR" sz="1300" kern="1400" dirty="0">
                <a:solidFill>
                  <a:schemeClr val="bg1"/>
                </a:solidFill>
                <a:latin typeface="Calibri" panose="020F0502020204030204" pitchFamily="34" charset="0"/>
                <a:cs typeface="Calibri" panose="020F0502020204030204" pitchFamily="34" charset="0"/>
              </a:rPr>
              <a:t>- </a:t>
            </a:r>
            <a:r>
              <a:rPr lang="fr-FR" sz="1300" b="1" kern="1400" dirty="0">
                <a:solidFill>
                  <a:schemeClr val="bg1"/>
                </a:solidFill>
                <a:latin typeface="Calibri" panose="020F0502020204030204" pitchFamily="34" charset="0"/>
                <a:cs typeface="Calibri" panose="020F0502020204030204" pitchFamily="34" charset="0"/>
              </a:rPr>
              <a:t>Comédies</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Jean RACINE</a:t>
            </a:r>
            <a:r>
              <a:rPr lang="fr-FR" sz="1300" b="1" kern="1400" dirty="0">
                <a:solidFill>
                  <a:srgbClr val="FFFF00"/>
                </a:solidFill>
                <a:latin typeface="Calibri" panose="020F0502020204030204" pitchFamily="34" charset="0"/>
                <a:cs typeface="Calibri" panose="020F0502020204030204" pitchFamily="34" charset="0"/>
              </a:rPr>
              <a:t>(1639-1699)</a:t>
            </a:r>
            <a:r>
              <a:rPr lang="fr-FR" sz="1300" kern="1400" dirty="0">
                <a:solidFill>
                  <a:schemeClr val="bg1"/>
                </a:solidFill>
                <a:latin typeface="Calibri" panose="020F0502020204030204" pitchFamily="34" charset="0"/>
                <a:cs typeface="Calibri" panose="020F0502020204030204" pitchFamily="34" charset="0"/>
              </a:rPr>
              <a:t> - </a:t>
            </a:r>
            <a:r>
              <a:rPr lang="fr-FR" sz="1300" b="1" kern="1400" dirty="0">
                <a:solidFill>
                  <a:schemeClr val="bg1"/>
                </a:solidFill>
                <a:latin typeface="Calibri" panose="020F0502020204030204" pitchFamily="34" charset="0"/>
                <a:cs typeface="Calibri" panose="020F0502020204030204" pitchFamily="34" charset="0"/>
              </a:rPr>
              <a:t>Tragédies</a:t>
            </a:r>
          </a:p>
        </p:txBody>
      </p:sp>
      <p:sp>
        <p:nvSpPr>
          <p:cNvPr id="262" name="ZoneTexte 261">
            <a:extLst>
              <a:ext uri="{FF2B5EF4-FFF2-40B4-BE49-F238E27FC236}">
                <a16:creationId xmlns:a16="http://schemas.microsoft.com/office/drawing/2014/main" id="{D7392CCE-20A9-72FD-CF46-6129E066920B}"/>
              </a:ext>
            </a:extLst>
          </p:cNvPr>
          <p:cNvSpPr txBox="1"/>
          <p:nvPr/>
        </p:nvSpPr>
        <p:spPr>
          <a:xfrm>
            <a:off x="6465041" y="4524405"/>
            <a:ext cx="3053731" cy="1092607"/>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XVII</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r>
              <a:rPr lang="fr-FR" sz="1300" b="1" kern="1400" dirty="0">
                <a:solidFill>
                  <a:srgbClr val="FF0000"/>
                </a:solidFill>
                <a:latin typeface="Calibri" panose="020F0502020204030204" pitchFamily="34" charset="0"/>
                <a:cs typeface="Calibri" panose="020F0502020204030204" pitchFamily="34" charset="0"/>
              </a:rPr>
              <a:t>J. de LA FONTAINE </a:t>
            </a:r>
            <a:r>
              <a:rPr lang="fr-FR" sz="1300" b="1" kern="1400" dirty="0">
                <a:solidFill>
                  <a:srgbClr val="FFFF00"/>
                </a:solidFill>
                <a:latin typeface="Calibri" panose="020F0502020204030204" pitchFamily="34" charset="0"/>
                <a:cs typeface="Calibri" panose="020F0502020204030204" pitchFamily="34" charset="0"/>
              </a:rPr>
              <a:t>(1621-1695)</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Blaise PASCAL </a:t>
            </a:r>
            <a:r>
              <a:rPr lang="fr-FR" sz="1300" b="1" kern="1400" dirty="0">
                <a:solidFill>
                  <a:srgbClr val="FFFF00"/>
                </a:solidFill>
                <a:latin typeface="Calibri" panose="020F0502020204030204" pitchFamily="34" charset="0"/>
                <a:cs typeface="Calibri" panose="020F0502020204030204" pitchFamily="34" charset="0"/>
              </a:rPr>
              <a:t>(1623-1662)</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J.-B. BOSSUET</a:t>
            </a:r>
            <a:r>
              <a:rPr lang="fr-FR" sz="1300" b="1" kern="1400" dirty="0">
                <a:solidFill>
                  <a:srgbClr val="FFFF00"/>
                </a:solidFill>
                <a:latin typeface="Calibri" panose="020F0502020204030204" pitchFamily="34" charset="0"/>
                <a:cs typeface="Calibri" panose="020F0502020204030204" pitchFamily="34" charset="0"/>
              </a:rPr>
              <a:t> (1627-1704), </a:t>
            </a:r>
            <a:r>
              <a:rPr lang="fr-FR" sz="1300" b="1" kern="1400" dirty="0">
                <a:solidFill>
                  <a:schemeClr val="bg1"/>
                </a:solidFill>
                <a:latin typeface="Calibri" panose="020F0502020204030204" pitchFamily="34" charset="0"/>
                <a:cs typeface="Calibri" panose="020F0502020204030204" pitchFamily="34" charset="0"/>
              </a:rPr>
              <a:t>grand orateur</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J. de LA BRUYÈRE </a:t>
            </a:r>
            <a:r>
              <a:rPr lang="fr-FR" sz="1300" b="1" kern="1400" dirty="0">
                <a:solidFill>
                  <a:srgbClr val="FFFF00"/>
                </a:solidFill>
                <a:latin typeface="Calibri" panose="020F0502020204030204" pitchFamily="34" charset="0"/>
                <a:cs typeface="Calibri" panose="020F0502020204030204" pitchFamily="34" charset="0"/>
              </a:rPr>
              <a:t>(1645-1696) </a:t>
            </a:r>
          </a:p>
          <a:p>
            <a:pPr>
              <a:tabLst>
                <a:tab pos="2808122" algn="l"/>
              </a:tabLst>
            </a:pPr>
            <a:r>
              <a:rPr lang="fr-FR" sz="1300" b="1" kern="1400" dirty="0">
                <a:solidFill>
                  <a:schemeClr val="bg1"/>
                </a:solidFill>
                <a:latin typeface="Calibri" panose="020F0502020204030204" pitchFamily="34" charset="0"/>
                <a:cs typeface="Calibri" panose="020F0502020204030204" pitchFamily="34" charset="0"/>
              </a:rPr>
              <a:t>Auteurs moralistes</a:t>
            </a:r>
            <a:r>
              <a:rPr lang="fr-FR" sz="1300" kern="1400" dirty="0">
                <a:solidFill>
                  <a:schemeClr val="bg1"/>
                </a:solidFill>
                <a:latin typeface="Calibri" panose="020F0502020204030204" pitchFamily="34" charset="0"/>
                <a:cs typeface="Calibri" panose="020F0502020204030204" pitchFamily="34" charset="0"/>
              </a:rPr>
              <a:t>.</a:t>
            </a:r>
          </a:p>
        </p:txBody>
      </p:sp>
      <p:grpSp>
        <p:nvGrpSpPr>
          <p:cNvPr id="31" name="Groupe 30">
            <a:extLst>
              <a:ext uri="{FF2B5EF4-FFF2-40B4-BE49-F238E27FC236}">
                <a16:creationId xmlns:a16="http://schemas.microsoft.com/office/drawing/2014/main" id="{C37DC54F-0F0F-08B9-B10F-A9044B40DFCC}"/>
              </a:ext>
            </a:extLst>
          </p:cNvPr>
          <p:cNvGrpSpPr/>
          <p:nvPr/>
        </p:nvGrpSpPr>
        <p:grpSpPr>
          <a:xfrm>
            <a:off x="5047663" y="1425954"/>
            <a:ext cx="4185362" cy="3047498"/>
            <a:chOff x="5047663" y="1425954"/>
            <a:chExt cx="4185362" cy="3047498"/>
          </a:xfrm>
        </p:grpSpPr>
        <p:cxnSp>
          <p:nvCxnSpPr>
            <p:cNvPr id="264" name="Connecteur droit 263">
              <a:extLst>
                <a:ext uri="{FF2B5EF4-FFF2-40B4-BE49-F238E27FC236}">
                  <a16:creationId xmlns:a16="http://schemas.microsoft.com/office/drawing/2014/main" id="{7271AEE7-3061-2E46-D641-0E4A3FC0FB8F}"/>
                </a:ext>
              </a:extLst>
            </p:cNvPr>
            <p:cNvCxnSpPr>
              <a:cxnSpLocks/>
            </p:cNvCxnSpPr>
            <p:nvPr/>
          </p:nvCxnSpPr>
          <p:spPr>
            <a:xfrm flipH="1">
              <a:off x="5513496" y="3693849"/>
              <a:ext cx="3719529"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15" name="Connecteur droit 114">
              <a:extLst>
                <a:ext uri="{FF2B5EF4-FFF2-40B4-BE49-F238E27FC236}">
                  <a16:creationId xmlns:a16="http://schemas.microsoft.com/office/drawing/2014/main" id="{1E8F043F-B4AD-EDAD-FC00-90D1AFA48B60}"/>
                </a:ext>
              </a:extLst>
            </p:cNvPr>
            <p:cNvCxnSpPr>
              <a:cxnSpLocks/>
            </p:cNvCxnSpPr>
            <p:nvPr/>
          </p:nvCxnSpPr>
          <p:spPr>
            <a:xfrm flipH="1">
              <a:off x="5272438" y="2098385"/>
              <a:ext cx="3960587"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98" name="Connecteur droit avec flèche 97">
              <a:extLst>
                <a:ext uri="{FF2B5EF4-FFF2-40B4-BE49-F238E27FC236}">
                  <a16:creationId xmlns:a16="http://schemas.microsoft.com/office/drawing/2014/main" id="{E5C5F83C-FE85-F4D6-8D18-ABD830816AFB}"/>
                </a:ext>
              </a:extLst>
            </p:cNvPr>
            <p:cNvCxnSpPr>
              <a:cxnSpLocks/>
            </p:cNvCxnSpPr>
            <p:nvPr/>
          </p:nvCxnSpPr>
          <p:spPr>
            <a:xfrm flipV="1">
              <a:off x="9233025" y="1425954"/>
              <a:ext cx="0" cy="2267895"/>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pic>
          <p:nvPicPr>
            <p:cNvPr id="102" name="Image 101">
              <a:extLst>
                <a:ext uri="{FF2B5EF4-FFF2-40B4-BE49-F238E27FC236}">
                  <a16:creationId xmlns:a16="http://schemas.microsoft.com/office/drawing/2014/main" id="{249C77BC-F5BB-B959-52F0-B6A13724024A}"/>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5047663" y="1976289"/>
              <a:ext cx="923981" cy="923981"/>
            </a:xfrm>
            <a:prstGeom prst="rect">
              <a:avLst/>
            </a:prstGeom>
          </p:spPr>
        </p:pic>
        <p:pic>
          <p:nvPicPr>
            <p:cNvPr id="103" name="Image 102">
              <a:extLst>
                <a:ext uri="{FF2B5EF4-FFF2-40B4-BE49-F238E27FC236}">
                  <a16:creationId xmlns:a16="http://schemas.microsoft.com/office/drawing/2014/main" id="{A499E195-07E9-7396-8B83-8296071B1FBB}"/>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5968777" y="1970152"/>
              <a:ext cx="923981" cy="923981"/>
            </a:xfrm>
            <a:prstGeom prst="rect">
              <a:avLst/>
            </a:prstGeom>
          </p:spPr>
        </p:pic>
        <p:pic>
          <p:nvPicPr>
            <p:cNvPr id="114" name="Image 113">
              <a:extLst>
                <a:ext uri="{FF2B5EF4-FFF2-40B4-BE49-F238E27FC236}">
                  <a16:creationId xmlns:a16="http://schemas.microsoft.com/office/drawing/2014/main" id="{EAC94BED-B802-F575-100C-85F2155DC204}"/>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6883843" y="1976749"/>
              <a:ext cx="923981" cy="923981"/>
            </a:xfrm>
            <a:prstGeom prst="rect">
              <a:avLst/>
            </a:prstGeom>
          </p:spPr>
        </p:pic>
        <p:pic>
          <p:nvPicPr>
            <p:cNvPr id="258" name="Image 257">
              <a:extLst>
                <a:ext uri="{FF2B5EF4-FFF2-40B4-BE49-F238E27FC236}">
                  <a16:creationId xmlns:a16="http://schemas.microsoft.com/office/drawing/2014/main" id="{C9549AB7-35F7-3E98-EB6A-61E0C7A4CBC0}"/>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5258261" y="3540288"/>
              <a:ext cx="923981" cy="923981"/>
            </a:xfrm>
            <a:prstGeom prst="rect">
              <a:avLst/>
            </a:prstGeom>
          </p:spPr>
        </p:pic>
        <p:pic>
          <p:nvPicPr>
            <p:cNvPr id="259" name="Image 258">
              <a:extLst>
                <a:ext uri="{FF2B5EF4-FFF2-40B4-BE49-F238E27FC236}">
                  <a16:creationId xmlns:a16="http://schemas.microsoft.com/office/drawing/2014/main" id="{B69D1355-C8BD-A0DA-DC52-1D4A106AB1E2}"/>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6174802" y="3549471"/>
              <a:ext cx="923981" cy="923981"/>
            </a:xfrm>
            <a:prstGeom prst="rect">
              <a:avLst/>
            </a:prstGeom>
          </p:spPr>
        </p:pic>
        <p:pic>
          <p:nvPicPr>
            <p:cNvPr id="261" name="Image 260">
              <a:extLst>
                <a:ext uri="{FF2B5EF4-FFF2-40B4-BE49-F238E27FC236}">
                  <a16:creationId xmlns:a16="http://schemas.microsoft.com/office/drawing/2014/main" id="{CB1EAEB5-8D17-C3BA-07B5-E45C903F5E72}"/>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7078522" y="3549471"/>
              <a:ext cx="923981" cy="923981"/>
            </a:xfrm>
            <a:prstGeom prst="rect">
              <a:avLst/>
            </a:prstGeom>
          </p:spPr>
        </p:pic>
        <p:pic>
          <p:nvPicPr>
            <p:cNvPr id="267" name="Image 266">
              <a:extLst>
                <a:ext uri="{FF2B5EF4-FFF2-40B4-BE49-F238E27FC236}">
                  <a16:creationId xmlns:a16="http://schemas.microsoft.com/office/drawing/2014/main" id="{46755706-76A5-054A-2FDD-4E2DC19EF1A5}"/>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8002503" y="3544700"/>
              <a:ext cx="923981" cy="923981"/>
            </a:xfrm>
            <a:prstGeom prst="rect">
              <a:avLst/>
            </a:prstGeom>
          </p:spPr>
        </p:pic>
      </p:grpSp>
      <p:sp>
        <p:nvSpPr>
          <p:cNvPr id="275" name="ZoneTexte 274">
            <a:extLst>
              <a:ext uri="{FF2B5EF4-FFF2-40B4-BE49-F238E27FC236}">
                <a16:creationId xmlns:a16="http://schemas.microsoft.com/office/drawing/2014/main" id="{DFE88400-1F03-E318-831F-C45268DA097C}"/>
              </a:ext>
            </a:extLst>
          </p:cNvPr>
          <p:cNvSpPr txBox="1"/>
          <p:nvPr/>
        </p:nvSpPr>
        <p:spPr>
          <a:xfrm>
            <a:off x="9575738" y="4079205"/>
            <a:ext cx="2566380" cy="1892826"/>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XVIII</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MONTESQUIEU </a:t>
            </a:r>
            <a:r>
              <a:rPr lang="fr-FR" sz="1300" b="1" kern="1400" dirty="0">
                <a:solidFill>
                  <a:srgbClr val="FFFF00"/>
                </a:solidFill>
                <a:latin typeface="Calibri" panose="020F0502020204030204" pitchFamily="34" charset="0"/>
                <a:cs typeface="Calibri" panose="020F0502020204030204" pitchFamily="34" charset="0"/>
              </a:rPr>
              <a:t>(1689-1755)</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VOLTAIRE </a:t>
            </a:r>
            <a:r>
              <a:rPr lang="fr-FR" sz="1300" b="1" kern="1400" dirty="0">
                <a:solidFill>
                  <a:srgbClr val="FFFF00"/>
                </a:solidFill>
                <a:latin typeface="Calibri" panose="020F0502020204030204" pitchFamily="34" charset="0"/>
                <a:cs typeface="Calibri" panose="020F0502020204030204" pitchFamily="34" charset="0"/>
              </a:rPr>
              <a:t>(1694-1778)</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J.-J. ROUSSEAU </a:t>
            </a:r>
            <a:r>
              <a:rPr lang="fr-FR" sz="1300" b="1" kern="1400" dirty="0">
                <a:solidFill>
                  <a:srgbClr val="FFFF00"/>
                </a:solidFill>
                <a:latin typeface="Calibri" panose="020F0502020204030204" pitchFamily="34" charset="0"/>
                <a:cs typeface="Calibri" panose="020F0502020204030204" pitchFamily="34" charset="0"/>
              </a:rPr>
              <a:t>(1712-1778),</a:t>
            </a:r>
          </a:p>
          <a:p>
            <a:pPr>
              <a:tabLst>
                <a:tab pos="2808122" algn="l"/>
              </a:tabLst>
            </a:pPr>
            <a:r>
              <a:rPr lang="fr-FR" sz="1300" i="1" kern="1400" dirty="0">
                <a:solidFill>
                  <a:schemeClr val="bg1"/>
                </a:solidFill>
                <a:latin typeface="Calibri" panose="020F0502020204030204" pitchFamily="34" charset="0"/>
                <a:cs typeface="Calibri" panose="020F0502020204030204" pitchFamily="34" charset="0"/>
              </a:rPr>
              <a:t>Les Confessions</a:t>
            </a:r>
            <a:r>
              <a:rPr lang="fr-FR" sz="1300" b="1" kern="1400" dirty="0">
                <a:solidFill>
                  <a:schemeClr val="bg1"/>
                </a:solidFill>
                <a:latin typeface="Calibri" panose="020F0502020204030204" pitchFamily="34" charset="0"/>
                <a:cs typeface="Calibri" panose="020F0502020204030204" pitchFamily="34" charset="0"/>
              </a:rPr>
              <a:t>, 1</a:t>
            </a:r>
            <a:r>
              <a:rPr lang="fr-FR" sz="1300" b="1" kern="1400" baseline="30000" dirty="0">
                <a:solidFill>
                  <a:schemeClr val="bg1"/>
                </a:solidFill>
                <a:latin typeface="Calibri" panose="020F0502020204030204" pitchFamily="34" charset="0"/>
                <a:cs typeface="Calibri" panose="020F0502020204030204" pitchFamily="34" charset="0"/>
              </a:rPr>
              <a:t>ère</a:t>
            </a:r>
            <a:r>
              <a:rPr lang="fr-FR" sz="1300" b="1" kern="1400" dirty="0">
                <a:solidFill>
                  <a:schemeClr val="bg1"/>
                </a:solidFill>
                <a:latin typeface="Calibri" panose="020F0502020204030204" pitchFamily="34" charset="0"/>
                <a:cs typeface="Calibri" panose="020F0502020204030204" pitchFamily="34" charset="0"/>
              </a:rPr>
              <a:t>  biographie</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Denis DIDEROT </a:t>
            </a:r>
            <a:r>
              <a:rPr lang="fr-FR" sz="1300" b="1" kern="1400" dirty="0">
                <a:solidFill>
                  <a:srgbClr val="FFFF00"/>
                </a:solidFill>
                <a:latin typeface="Calibri" panose="020F0502020204030204" pitchFamily="34" charset="0"/>
                <a:cs typeface="Calibri" panose="020F0502020204030204" pitchFamily="34" charset="0"/>
              </a:rPr>
              <a:t>(1713-1784)</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J. L.R. D’ALEMBERT</a:t>
            </a:r>
            <a:r>
              <a:rPr lang="fr-FR" sz="1300" b="1" kern="1400" dirty="0">
                <a:solidFill>
                  <a:srgbClr val="FFFF00"/>
                </a:solidFill>
                <a:latin typeface="Calibri" panose="020F0502020204030204" pitchFamily="34" charset="0"/>
                <a:cs typeface="Calibri" panose="020F0502020204030204" pitchFamily="34" charset="0"/>
              </a:rPr>
              <a:t> (1717-1783)</a:t>
            </a:r>
            <a:endParaRPr lang="fr-FR" sz="1300" b="1" kern="1400" dirty="0">
              <a:solidFill>
                <a:schemeClr val="bg1"/>
              </a:solidFill>
              <a:latin typeface="Calibri" panose="020F0502020204030204" pitchFamily="34" charset="0"/>
              <a:cs typeface="Calibri" panose="020F0502020204030204" pitchFamily="34" charset="0"/>
            </a:endParaRPr>
          </a:p>
          <a:p>
            <a:pPr>
              <a:tabLst>
                <a:tab pos="2808122" algn="l"/>
              </a:tabLst>
            </a:pPr>
            <a:r>
              <a:rPr lang="fr-FR" sz="1300" b="1" kern="1400" dirty="0">
                <a:solidFill>
                  <a:schemeClr val="bg1"/>
                </a:solidFill>
                <a:latin typeface="Calibri" panose="020F0502020204030204" pitchFamily="34" charset="0"/>
                <a:cs typeface="Calibri" panose="020F0502020204030204" pitchFamily="34" charset="0"/>
              </a:rPr>
              <a:t>Philosophes, contributeurs de</a:t>
            </a:r>
          </a:p>
          <a:p>
            <a:pPr>
              <a:tabLst>
                <a:tab pos="2808122" algn="l"/>
              </a:tabLst>
            </a:pPr>
            <a:r>
              <a:rPr lang="fr-FR" sz="1300" b="1" kern="1400" dirty="0">
                <a:solidFill>
                  <a:schemeClr val="bg1"/>
                </a:solidFill>
                <a:latin typeface="Calibri" panose="020F0502020204030204" pitchFamily="34" charset="0"/>
                <a:cs typeface="Calibri" panose="020F0502020204030204" pitchFamily="34" charset="0"/>
              </a:rPr>
              <a:t> </a:t>
            </a:r>
            <a:r>
              <a:rPr lang="fr-FR" sz="1300" b="1" i="1" kern="1400" dirty="0">
                <a:solidFill>
                  <a:schemeClr val="bg1"/>
                </a:solidFill>
                <a:latin typeface="Calibri" panose="020F0502020204030204" pitchFamily="34" charset="0"/>
                <a:cs typeface="Calibri" panose="020F0502020204030204" pitchFamily="34" charset="0"/>
              </a:rPr>
              <a:t>L’Encyclopédie</a:t>
            </a:r>
            <a:r>
              <a:rPr lang="fr-FR" sz="1300" b="1" kern="1400" dirty="0">
                <a:solidFill>
                  <a:schemeClr val="bg1"/>
                </a:solidFill>
                <a:latin typeface="Calibri" panose="020F0502020204030204" pitchFamily="34" charset="0"/>
                <a:cs typeface="Calibri" panose="020F0502020204030204" pitchFamily="34" charset="0"/>
              </a:rPr>
              <a:t>.</a:t>
            </a:r>
            <a:endParaRPr lang="fr-FR" sz="1300" kern="1400" dirty="0">
              <a:solidFill>
                <a:schemeClr val="bg1"/>
              </a:solidFill>
              <a:latin typeface="Calibri" panose="020F0502020204030204" pitchFamily="34" charset="0"/>
              <a:cs typeface="Calibri" panose="020F0502020204030204" pitchFamily="34" charset="0"/>
            </a:endParaRPr>
          </a:p>
        </p:txBody>
      </p:sp>
      <p:grpSp>
        <p:nvGrpSpPr>
          <p:cNvPr id="33" name="Groupe 32">
            <a:extLst>
              <a:ext uri="{FF2B5EF4-FFF2-40B4-BE49-F238E27FC236}">
                <a16:creationId xmlns:a16="http://schemas.microsoft.com/office/drawing/2014/main" id="{A9A83C6E-FA75-A7E6-511A-4B60BAC19AE1}"/>
              </a:ext>
            </a:extLst>
          </p:cNvPr>
          <p:cNvGrpSpPr/>
          <p:nvPr/>
        </p:nvGrpSpPr>
        <p:grpSpPr>
          <a:xfrm>
            <a:off x="8614451" y="1424793"/>
            <a:ext cx="2087610" cy="923981"/>
            <a:chOff x="8614451" y="1424793"/>
            <a:chExt cx="2087610" cy="923981"/>
          </a:xfrm>
        </p:grpSpPr>
        <p:cxnSp>
          <p:nvCxnSpPr>
            <p:cNvPr id="276" name="Connecteur droit avec flèche 275">
              <a:extLst>
                <a:ext uri="{FF2B5EF4-FFF2-40B4-BE49-F238E27FC236}">
                  <a16:creationId xmlns:a16="http://schemas.microsoft.com/office/drawing/2014/main" id="{32B1B3A3-5EEB-CF37-3965-E78733923729}"/>
                </a:ext>
              </a:extLst>
            </p:cNvPr>
            <p:cNvCxnSpPr>
              <a:cxnSpLocks/>
            </p:cNvCxnSpPr>
            <p:nvPr/>
          </p:nvCxnSpPr>
          <p:spPr>
            <a:xfrm flipV="1">
              <a:off x="8614451" y="1587459"/>
              <a:ext cx="0" cy="635790"/>
            </a:xfrm>
            <a:prstGeom prst="straightConnector1">
              <a:avLst/>
            </a:prstGeom>
            <a:ln w="38100">
              <a:solidFill>
                <a:schemeClr val="bg1">
                  <a:alpha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78" name="Connecteur droit 277">
              <a:extLst>
                <a:ext uri="{FF2B5EF4-FFF2-40B4-BE49-F238E27FC236}">
                  <a16:creationId xmlns:a16="http://schemas.microsoft.com/office/drawing/2014/main" id="{CF8E1D77-E538-6FC2-3CA1-349B5E3FEFF2}"/>
                </a:ext>
              </a:extLst>
            </p:cNvPr>
            <p:cNvCxnSpPr>
              <a:cxnSpLocks/>
            </p:cNvCxnSpPr>
            <p:nvPr/>
          </p:nvCxnSpPr>
          <p:spPr>
            <a:xfrm flipH="1">
              <a:off x="8614451" y="2232774"/>
              <a:ext cx="1514475" cy="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280" name="Image 279">
              <a:extLst>
                <a:ext uri="{FF2B5EF4-FFF2-40B4-BE49-F238E27FC236}">
                  <a16:creationId xmlns:a16="http://schemas.microsoft.com/office/drawing/2014/main" id="{C47241BF-1A35-938F-30D7-07A7F7AF1FDA}"/>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9778080" y="1424793"/>
              <a:ext cx="923981" cy="923981"/>
            </a:xfrm>
            <a:prstGeom prst="rect">
              <a:avLst/>
            </a:prstGeom>
          </p:spPr>
        </p:pic>
      </p:grpSp>
      <p:grpSp>
        <p:nvGrpSpPr>
          <p:cNvPr id="35" name="Groupe 34">
            <a:extLst>
              <a:ext uri="{FF2B5EF4-FFF2-40B4-BE49-F238E27FC236}">
                <a16:creationId xmlns:a16="http://schemas.microsoft.com/office/drawing/2014/main" id="{78216C95-BFB8-BB02-EE50-9EC91D9383E3}"/>
              </a:ext>
            </a:extLst>
          </p:cNvPr>
          <p:cNvGrpSpPr/>
          <p:nvPr/>
        </p:nvGrpSpPr>
        <p:grpSpPr>
          <a:xfrm>
            <a:off x="10664338" y="1418897"/>
            <a:ext cx="1507926" cy="892552"/>
            <a:chOff x="10664338" y="1418897"/>
            <a:chExt cx="1507926" cy="892552"/>
          </a:xfrm>
        </p:grpSpPr>
        <p:sp>
          <p:nvSpPr>
            <p:cNvPr id="281" name="ZoneTexte 280">
              <a:extLst>
                <a:ext uri="{FF2B5EF4-FFF2-40B4-BE49-F238E27FC236}">
                  <a16:creationId xmlns:a16="http://schemas.microsoft.com/office/drawing/2014/main" id="{143B4FE9-56E0-1600-A9CA-C89BC0CC22EC}"/>
                </a:ext>
              </a:extLst>
            </p:cNvPr>
            <p:cNvSpPr txBox="1"/>
            <p:nvPr/>
          </p:nvSpPr>
          <p:spPr>
            <a:xfrm>
              <a:off x="10664338" y="1418897"/>
              <a:ext cx="1419631" cy="892552"/>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1450 : MAYENCE</a:t>
              </a:r>
            </a:p>
            <a:p>
              <a:pPr>
                <a:tabLst>
                  <a:tab pos="2808122" algn="l"/>
                </a:tabLst>
              </a:pPr>
              <a:r>
                <a:rPr lang="fr-FR" sz="1300" b="1" kern="1400" dirty="0">
                  <a:ln>
                    <a:noFill/>
                  </a:ln>
                  <a:solidFill>
                    <a:srgbClr val="FF0000"/>
                  </a:solidFill>
                  <a:effectLst/>
                  <a:latin typeface="Calibri" panose="020F0502020204030204" pitchFamily="34" charset="0"/>
                  <a:cs typeface="Calibri" panose="020F0502020204030204" pitchFamily="34" charset="0"/>
                </a:rPr>
                <a:t>J. GUTENBERG</a:t>
              </a:r>
            </a:p>
            <a:p>
              <a:pPr>
                <a:tabLst>
                  <a:tab pos="1163638" algn="l"/>
                  <a:tab pos="2806700" algn="l"/>
                </a:tabLst>
              </a:pPr>
              <a:r>
                <a:rPr lang="fr-FR" sz="1300" b="1" kern="1400" dirty="0">
                  <a:solidFill>
                    <a:srgbClr val="FFFF00"/>
                  </a:solidFill>
                  <a:latin typeface="Calibri" panose="020F0502020204030204" pitchFamily="34" charset="0"/>
                  <a:cs typeface="Calibri" panose="020F0502020204030204" pitchFamily="34" charset="0"/>
                </a:rPr>
                <a:t>(1400-1468 )</a:t>
              </a:r>
            </a:p>
            <a:p>
              <a:pPr>
                <a:tabLst>
                  <a:tab pos="1163638" algn="l"/>
                  <a:tab pos="2806700" algn="l"/>
                </a:tabLst>
              </a:pPr>
              <a:r>
                <a:rPr lang="fr-FR" sz="1300" b="1" kern="1400" dirty="0">
                  <a:solidFill>
                    <a:srgbClr val="000000"/>
                  </a:solidFill>
                  <a:latin typeface="Calibri" panose="020F0502020204030204" pitchFamily="34" charset="0"/>
                  <a:cs typeface="Calibri" panose="020F0502020204030204" pitchFamily="34" charset="0"/>
                </a:rPr>
                <a:t>Imprimerie</a:t>
              </a:r>
              <a:r>
                <a:rPr lang="fr-FR" sz="1300" kern="1400" dirty="0">
                  <a:solidFill>
                    <a:schemeClr val="bg1"/>
                  </a:solidFill>
                  <a:latin typeface="Calibri" panose="020F0502020204030204" pitchFamily="34" charset="0"/>
                  <a:cs typeface="Calibri" panose="020F0502020204030204" pitchFamily="34" charset="0"/>
                </a:rPr>
                <a:t>.</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pic>
          <p:nvPicPr>
            <p:cNvPr id="282" name="Image 281">
              <a:extLst>
                <a:ext uri="{FF2B5EF4-FFF2-40B4-BE49-F238E27FC236}">
                  <a16:creationId xmlns:a16="http://schemas.microsoft.com/office/drawing/2014/main" id="{B745AF1A-E41F-238C-5555-B03662F5C47A}"/>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11679948" y="1939299"/>
              <a:ext cx="492316" cy="325429"/>
            </a:xfrm>
            <a:prstGeom prst="rect">
              <a:avLst/>
            </a:prstGeom>
          </p:spPr>
        </p:pic>
      </p:grpSp>
      <p:grpSp>
        <p:nvGrpSpPr>
          <p:cNvPr id="37" name="Groupe 36">
            <a:extLst>
              <a:ext uri="{FF2B5EF4-FFF2-40B4-BE49-F238E27FC236}">
                <a16:creationId xmlns:a16="http://schemas.microsoft.com/office/drawing/2014/main" id="{C41CB777-7E73-5A6A-6099-480797910639}"/>
              </a:ext>
            </a:extLst>
          </p:cNvPr>
          <p:cNvGrpSpPr/>
          <p:nvPr/>
        </p:nvGrpSpPr>
        <p:grpSpPr>
          <a:xfrm>
            <a:off x="6449279" y="1585814"/>
            <a:ext cx="5040601" cy="5246107"/>
            <a:chOff x="6449279" y="1585814"/>
            <a:chExt cx="5040601" cy="5246107"/>
          </a:xfrm>
        </p:grpSpPr>
        <p:cxnSp>
          <p:nvCxnSpPr>
            <p:cNvPr id="14" name="Connecteur droit 13">
              <a:extLst>
                <a:ext uri="{FF2B5EF4-FFF2-40B4-BE49-F238E27FC236}">
                  <a16:creationId xmlns:a16="http://schemas.microsoft.com/office/drawing/2014/main" id="{9F479893-38A8-F2E1-1412-3908733FD7AF}"/>
                </a:ext>
              </a:extLst>
            </p:cNvPr>
            <p:cNvCxnSpPr>
              <a:cxnSpLocks/>
            </p:cNvCxnSpPr>
            <p:nvPr/>
          </p:nvCxnSpPr>
          <p:spPr>
            <a:xfrm flipH="1" flipV="1">
              <a:off x="9601826" y="2453648"/>
              <a:ext cx="1657301" cy="4657"/>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84" name="Connecteur droit 283">
              <a:extLst>
                <a:ext uri="{FF2B5EF4-FFF2-40B4-BE49-F238E27FC236}">
                  <a16:creationId xmlns:a16="http://schemas.microsoft.com/office/drawing/2014/main" id="{69070E5F-5B5A-52A3-A408-DD685F6056AF}"/>
                </a:ext>
              </a:extLst>
            </p:cNvPr>
            <p:cNvCxnSpPr>
              <a:cxnSpLocks/>
            </p:cNvCxnSpPr>
            <p:nvPr/>
          </p:nvCxnSpPr>
          <p:spPr>
            <a:xfrm flipH="1">
              <a:off x="6790579" y="5967371"/>
              <a:ext cx="3800337"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68" name="Connecteur droit avec flèche 267">
              <a:extLst>
                <a:ext uri="{FF2B5EF4-FFF2-40B4-BE49-F238E27FC236}">
                  <a16:creationId xmlns:a16="http://schemas.microsoft.com/office/drawing/2014/main" id="{218F4D65-DBFA-62ED-985E-E2528358F356}"/>
                </a:ext>
              </a:extLst>
            </p:cNvPr>
            <p:cNvCxnSpPr>
              <a:cxnSpLocks/>
            </p:cNvCxnSpPr>
            <p:nvPr/>
          </p:nvCxnSpPr>
          <p:spPr>
            <a:xfrm flipV="1">
              <a:off x="9584734" y="1585814"/>
              <a:ext cx="10241" cy="4336495"/>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pic>
          <p:nvPicPr>
            <p:cNvPr id="270" name="Image 269">
              <a:extLst>
                <a:ext uri="{FF2B5EF4-FFF2-40B4-BE49-F238E27FC236}">
                  <a16:creationId xmlns:a16="http://schemas.microsoft.com/office/drawing/2014/main" id="{65661B13-43BB-17F0-9394-37C49B9DD1FD}"/>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6449279" y="5907940"/>
              <a:ext cx="923981" cy="923981"/>
            </a:xfrm>
            <a:prstGeom prst="rect">
              <a:avLst/>
            </a:prstGeom>
          </p:spPr>
        </p:pic>
        <p:pic>
          <p:nvPicPr>
            <p:cNvPr id="271" name="Image 270">
              <a:extLst>
                <a:ext uri="{FF2B5EF4-FFF2-40B4-BE49-F238E27FC236}">
                  <a16:creationId xmlns:a16="http://schemas.microsoft.com/office/drawing/2014/main" id="{10D99CB1-FF3E-B20B-22D7-DBE907EAA1EF}"/>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7345833" y="5907940"/>
              <a:ext cx="923981" cy="923981"/>
            </a:xfrm>
            <a:prstGeom prst="rect">
              <a:avLst/>
            </a:prstGeom>
          </p:spPr>
        </p:pic>
        <p:pic>
          <p:nvPicPr>
            <p:cNvPr id="272" name="Image 271">
              <a:extLst>
                <a:ext uri="{FF2B5EF4-FFF2-40B4-BE49-F238E27FC236}">
                  <a16:creationId xmlns:a16="http://schemas.microsoft.com/office/drawing/2014/main" id="{79DF877E-1851-A5DA-2E64-8CE12D3B536B}"/>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8269814" y="5907940"/>
              <a:ext cx="923981" cy="923981"/>
            </a:xfrm>
            <a:prstGeom prst="rect">
              <a:avLst/>
            </a:prstGeom>
          </p:spPr>
        </p:pic>
        <p:pic>
          <p:nvPicPr>
            <p:cNvPr id="273" name="Image 272">
              <a:extLst>
                <a:ext uri="{FF2B5EF4-FFF2-40B4-BE49-F238E27FC236}">
                  <a16:creationId xmlns:a16="http://schemas.microsoft.com/office/drawing/2014/main" id="{69A816A6-CA96-49DD-777B-9C391E49797F}"/>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9204945" y="5899410"/>
              <a:ext cx="923981" cy="923981"/>
            </a:xfrm>
            <a:prstGeom prst="rect">
              <a:avLst/>
            </a:prstGeom>
          </p:spPr>
        </p:pic>
        <p:pic>
          <p:nvPicPr>
            <p:cNvPr id="274" name="Image 273">
              <a:extLst>
                <a:ext uri="{FF2B5EF4-FFF2-40B4-BE49-F238E27FC236}">
                  <a16:creationId xmlns:a16="http://schemas.microsoft.com/office/drawing/2014/main" id="{5A8D00EC-7ADE-D675-0290-09B575C429FA}"/>
                </a:ext>
              </a:extLst>
            </p:cNvPr>
            <p:cNvPicPr>
              <a:picLocks noChangeAspect="1"/>
            </p:cNvPicPr>
            <p:nvPr/>
          </p:nvPicPr>
          <p:blipFill>
            <a:blip r:embed="rId33">
              <a:extLst>
                <a:ext uri="{28A0092B-C50C-407E-A947-70E740481C1C}">
                  <a14:useLocalDpi xmlns:a14="http://schemas.microsoft.com/office/drawing/2010/main" val="0"/>
                </a:ext>
              </a:extLst>
            </a:blip>
            <a:srcRect/>
            <a:stretch/>
          </p:blipFill>
          <p:spPr>
            <a:xfrm>
              <a:off x="10128926" y="5899409"/>
              <a:ext cx="923981" cy="923981"/>
            </a:xfrm>
            <a:prstGeom prst="rect">
              <a:avLst/>
            </a:prstGeom>
          </p:spPr>
        </p:pic>
        <p:pic>
          <p:nvPicPr>
            <p:cNvPr id="6" name="Image 5">
              <a:extLst>
                <a:ext uri="{FF2B5EF4-FFF2-40B4-BE49-F238E27FC236}">
                  <a16:creationId xmlns:a16="http://schemas.microsoft.com/office/drawing/2014/main" id="{F04E54C9-35AE-7802-F7B4-B707196CEC07}"/>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9642458" y="2386801"/>
              <a:ext cx="923981" cy="923981"/>
            </a:xfrm>
            <a:prstGeom prst="rect">
              <a:avLst/>
            </a:prstGeom>
          </p:spPr>
        </p:pic>
        <p:pic>
          <p:nvPicPr>
            <p:cNvPr id="12" name="Image 11">
              <a:extLst>
                <a:ext uri="{FF2B5EF4-FFF2-40B4-BE49-F238E27FC236}">
                  <a16:creationId xmlns:a16="http://schemas.microsoft.com/office/drawing/2014/main" id="{D00C71B3-B2FA-ED5A-CD38-FE62C86BF578}"/>
                </a:ext>
              </a:extLst>
            </p:cNvPr>
            <p:cNvPicPr>
              <a:picLocks noChangeAspect="1"/>
            </p:cNvPicPr>
            <p:nvPr/>
          </p:nvPicPr>
          <p:blipFill>
            <a:blip r:embed="rId35">
              <a:extLst>
                <a:ext uri="{28A0092B-C50C-407E-A947-70E740481C1C}">
                  <a14:useLocalDpi xmlns:a14="http://schemas.microsoft.com/office/drawing/2010/main" val="0"/>
                </a:ext>
              </a:extLst>
            </a:blip>
            <a:srcRect/>
            <a:stretch/>
          </p:blipFill>
          <p:spPr>
            <a:xfrm>
              <a:off x="10565899" y="2394187"/>
              <a:ext cx="923981" cy="923981"/>
            </a:xfrm>
            <a:prstGeom prst="rect">
              <a:avLst/>
            </a:prstGeom>
          </p:spPr>
        </p:pic>
      </p:grpSp>
      <p:sp>
        <p:nvSpPr>
          <p:cNvPr id="21" name="ZoneTexte 20">
            <a:extLst>
              <a:ext uri="{FF2B5EF4-FFF2-40B4-BE49-F238E27FC236}">
                <a16:creationId xmlns:a16="http://schemas.microsoft.com/office/drawing/2014/main" id="{B0A777AA-6E1F-7900-F3DD-2DEFA7FFB3F8}"/>
              </a:ext>
            </a:extLst>
          </p:cNvPr>
          <p:cNvSpPr txBox="1"/>
          <p:nvPr/>
        </p:nvSpPr>
        <p:spPr>
          <a:xfrm>
            <a:off x="9601827" y="3281516"/>
            <a:ext cx="2470103" cy="892552"/>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XVIII</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MARIVAUX  </a:t>
            </a:r>
            <a:r>
              <a:rPr lang="fr-FR" sz="1300" b="1" kern="1400" dirty="0">
                <a:solidFill>
                  <a:srgbClr val="FFFF00"/>
                </a:solidFill>
                <a:latin typeface="Calibri" panose="020F0502020204030204" pitchFamily="34" charset="0"/>
                <a:cs typeface="Calibri" panose="020F0502020204030204" pitchFamily="34" charset="0"/>
              </a:rPr>
              <a:t>(1648-1763)</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BEAUMARCHAIS  </a:t>
            </a:r>
            <a:r>
              <a:rPr lang="fr-FR" sz="1300" b="1" kern="1400" dirty="0">
                <a:solidFill>
                  <a:srgbClr val="FFFF00"/>
                </a:solidFill>
                <a:latin typeface="Calibri" panose="020F0502020204030204" pitchFamily="34" charset="0"/>
                <a:cs typeface="Calibri" panose="020F0502020204030204" pitchFamily="34" charset="0"/>
              </a:rPr>
              <a:t>(1732-1799)</a:t>
            </a:r>
          </a:p>
          <a:p>
            <a:pPr>
              <a:tabLst>
                <a:tab pos="2808122" algn="l"/>
              </a:tabLst>
            </a:pPr>
            <a:r>
              <a:rPr lang="fr-FR" sz="1300" b="1" kern="1400" dirty="0">
                <a:solidFill>
                  <a:schemeClr val="bg1"/>
                </a:solidFill>
                <a:latin typeface="Calibri" panose="020F0502020204030204" pitchFamily="34" charset="0"/>
                <a:cs typeface="Calibri" panose="020F0502020204030204" pitchFamily="34" charset="0"/>
              </a:rPr>
              <a:t>Drame bourgeois</a:t>
            </a:r>
          </a:p>
        </p:txBody>
      </p:sp>
      <p:pic>
        <p:nvPicPr>
          <p:cNvPr id="15" name="Image 14">
            <a:hlinkClick r:id="rId36" action="ppaction://hlinksldjump"/>
            <a:extLst>
              <a:ext uri="{FF2B5EF4-FFF2-40B4-BE49-F238E27FC236}">
                <a16:creationId xmlns:a16="http://schemas.microsoft.com/office/drawing/2014/main" id="{B93D270F-FFD3-C54D-37C4-35067C10F6FB}"/>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rot="10800000">
            <a:off x="9101790" y="496934"/>
            <a:ext cx="262469" cy="369331"/>
          </a:xfrm>
          <a:prstGeom prst="rect">
            <a:avLst/>
          </a:prstGeom>
        </p:spPr>
      </p:pic>
    </p:spTree>
    <p:extLst>
      <p:ext uri="{BB962C8B-B14F-4D97-AF65-F5344CB8AC3E}">
        <p14:creationId xmlns:p14="http://schemas.microsoft.com/office/powerpoint/2010/main" val="72455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1000"/>
                                        <p:tgtEl>
                                          <p:spTgt spid="33"/>
                                        </p:tgtEl>
                                      </p:cBhvr>
                                    </p:animEffect>
                                    <p:anim calcmode="lin" valueType="num">
                                      <p:cBhvr>
                                        <p:cTn id="51" dur="1000" fill="hold"/>
                                        <p:tgtEl>
                                          <p:spTgt spid="33"/>
                                        </p:tgtEl>
                                        <p:attrNameLst>
                                          <p:attrName>ppt_x</p:attrName>
                                        </p:attrNameLst>
                                      </p:cBhvr>
                                      <p:tavLst>
                                        <p:tav tm="0">
                                          <p:val>
                                            <p:strVal val="#ppt_x"/>
                                          </p:val>
                                        </p:tav>
                                        <p:tav tm="100000">
                                          <p:val>
                                            <p:strVal val="#ppt_x"/>
                                          </p:val>
                                        </p:tav>
                                      </p:tavLst>
                                    </p:anim>
                                    <p:anim calcmode="lin" valueType="num">
                                      <p:cBhvr>
                                        <p:cTn id="5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ppt_x"/>
                                          </p:val>
                                        </p:tav>
                                        <p:tav tm="100000">
                                          <p:val>
                                            <p:strVal val="#ppt_x"/>
                                          </p:val>
                                        </p:tav>
                                      </p:tavLst>
                                    </p:anim>
                                    <p:anim calcmode="lin" valueType="num">
                                      <p:cBhvr additive="base">
                                        <p:cTn id="5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 calcmode="lin" valueType="num">
                                      <p:cBhvr additive="base">
                                        <p:cTn id="70" dur="500" fill="hold"/>
                                        <p:tgtEl>
                                          <p:spTgt spid="41"/>
                                        </p:tgtEl>
                                        <p:attrNameLst>
                                          <p:attrName>ppt_x</p:attrName>
                                        </p:attrNameLst>
                                      </p:cBhvr>
                                      <p:tavLst>
                                        <p:tav tm="0">
                                          <p:val>
                                            <p:strVal val="#ppt_x"/>
                                          </p:val>
                                        </p:tav>
                                        <p:tav tm="100000">
                                          <p:val>
                                            <p:strVal val="#ppt_x"/>
                                          </p:val>
                                        </p:tav>
                                      </p:tavLst>
                                    </p:anim>
                                    <p:anim calcmode="lin" valueType="num">
                                      <p:cBhvr additive="base">
                                        <p:cTn id="7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1000"/>
                                        <p:tgtEl>
                                          <p:spTgt spid="29"/>
                                        </p:tgtEl>
                                      </p:cBhvr>
                                    </p:animEffect>
                                    <p:anim calcmode="lin" valueType="num">
                                      <p:cBhvr>
                                        <p:cTn id="77" dur="1000" fill="hold"/>
                                        <p:tgtEl>
                                          <p:spTgt spid="29"/>
                                        </p:tgtEl>
                                        <p:attrNameLst>
                                          <p:attrName>ppt_x</p:attrName>
                                        </p:attrNameLst>
                                      </p:cBhvr>
                                      <p:tavLst>
                                        <p:tav tm="0">
                                          <p:val>
                                            <p:strVal val="#ppt_x"/>
                                          </p:val>
                                        </p:tav>
                                        <p:tav tm="100000">
                                          <p:val>
                                            <p:strVal val="#ppt_x"/>
                                          </p:val>
                                        </p:tav>
                                      </p:tavLst>
                                    </p:anim>
                                    <p:anim calcmode="lin" valueType="num">
                                      <p:cBhvr>
                                        <p:cTn id="7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70"/>
                                        </p:tgtEl>
                                        <p:attrNameLst>
                                          <p:attrName>style.visibility</p:attrName>
                                        </p:attrNameLst>
                                      </p:cBhvr>
                                      <p:to>
                                        <p:strVal val="visible"/>
                                      </p:to>
                                    </p:set>
                                    <p:anim calcmode="lin" valueType="num">
                                      <p:cBhvr additive="base">
                                        <p:cTn id="83" dur="500" fill="hold"/>
                                        <p:tgtEl>
                                          <p:spTgt spid="70"/>
                                        </p:tgtEl>
                                        <p:attrNameLst>
                                          <p:attrName>ppt_x</p:attrName>
                                        </p:attrNameLst>
                                      </p:cBhvr>
                                      <p:tavLst>
                                        <p:tav tm="0">
                                          <p:val>
                                            <p:strVal val="#ppt_x"/>
                                          </p:val>
                                        </p:tav>
                                        <p:tav tm="100000">
                                          <p:val>
                                            <p:strVal val="#ppt_x"/>
                                          </p:val>
                                        </p:tav>
                                      </p:tavLst>
                                    </p:anim>
                                    <p:anim calcmode="lin" valueType="num">
                                      <p:cBhvr additive="base">
                                        <p:cTn id="84"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1000"/>
                                        <p:tgtEl>
                                          <p:spTgt spid="30"/>
                                        </p:tgtEl>
                                      </p:cBhvr>
                                    </p:animEffect>
                                    <p:anim calcmode="lin" valueType="num">
                                      <p:cBhvr>
                                        <p:cTn id="90" dur="1000" fill="hold"/>
                                        <p:tgtEl>
                                          <p:spTgt spid="30"/>
                                        </p:tgtEl>
                                        <p:attrNameLst>
                                          <p:attrName>ppt_x</p:attrName>
                                        </p:attrNameLst>
                                      </p:cBhvr>
                                      <p:tavLst>
                                        <p:tav tm="0">
                                          <p:val>
                                            <p:strVal val="#ppt_x"/>
                                          </p:val>
                                        </p:tav>
                                        <p:tav tm="100000">
                                          <p:val>
                                            <p:strVal val="#ppt_x"/>
                                          </p:val>
                                        </p:tav>
                                      </p:tavLst>
                                    </p:anim>
                                    <p:anim calcmode="lin" valueType="num">
                                      <p:cBhvr>
                                        <p:cTn id="9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73"/>
                                        </p:tgtEl>
                                        <p:attrNameLst>
                                          <p:attrName>style.visibility</p:attrName>
                                        </p:attrNameLst>
                                      </p:cBhvr>
                                      <p:to>
                                        <p:strVal val="visible"/>
                                      </p:to>
                                    </p:set>
                                    <p:anim calcmode="lin" valueType="num">
                                      <p:cBhvr additive="base">
                                        <p:cTn id="96" dur="500" fill="hold"/>
                                        <p:tgtEl>
                                          <p:spTgt spid="73"/>
                                        </p:tgtEl>
                                        <p:attrNameLst>
                                          <p:attrName>ppt_x</p:attrName>
                                        </p:attrNameLst>
                                      </p:cBhvr>
                                      <p:tavLst>
                                        <p:tav tm="0">
                                          <p:val>
                                            <p:strVal val="#ppt_x"/>
                                          </p:val>
                                        </p:tav>
                                        <p:tav tm="100000">
                                          <p:val>
                                            <p:strVal val="#ppt_x"/>
                                          </p:val>
                                        </p:tav>
                                      </p:tavLst>
                                    </p:anim>
                                    <p:anim calcmode="lin" valueType="num">
                                      <p:cBhvr additive="base">
                                        <p:cTn id="97"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fade">
                                      <p:cBhvr>
                                        <p:cTn id="102" dur="1000"/>
                                        <p:tgtEl>
                                          <p:spTgt spid="31"/>
                                        </p:tgtEl>
                                      </p:cBhvr>
                                    </p:animEffect>
                                    <p:anim calcmode="lin" valueType="num">
                                      <p:cBhvr>
                                        <p:cTn id="103" dur="1000" fill="hold"/>
                                        <p:tgtEl>
                                          <p:spTgt spid="31"/>
                                        </p:tgtEl>
                                        <p:attrNameLst>
                                          <p:attrName>ppt_x</p:attrName>
                                        </p:attrNameLst>
                                      </p:cBhvr>
                                      <p:tavLst>
                                        <p:tav tm="0">
                                          <p:val>
                                            <p:strVal val="#ppt_x"/>
                                          </p:val>
                                        </p:tav>
                                        <p:tav tm="100000">
                                          <p:val>
                                            <p:strVal val="#ppt_x"/>
                                          </p:val>
                                        </p:tav>
                                      </p:tavLst>
                                    </p:anim>
                                    <p:anim calcmode="lin" valueType="num">
                                      <p:cBhvr>
                                        <p:cTn id="10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13"/>
                                        </p:tgtEl>
                                        <p:attrNameLst>
                                          <p:attrName>style.visibility</p:attrName>
                                        </p:attrNameLst>
                                      </p:cBhvr>
                                      <p:to>
                                        <p:strVal val="visible"/>
                                      </p:to>
                                    </p:set>
                                    <p:anim calcmode="lin" valueType="num">
                                      <p:cBhvr additive="base">
                                        <p:cTn id="109" dur="500" fill="hold"/>
                                        <p:tgtEl>
                                          <p:spTgt spid="113"/>
                                        </p:tgtEl>
                                        <p:attrNameLst>
                                          <p:attrName>ppt_x</p:attrName>
                                        </p:attrNameLst>
                                      </p:cBhvr>
                                      <p:tavLst>
                                        <p:tav tm="0">
                                          <p:val>
                                            <p:strVal val="#ppt_x"/>
                                          </p:val>
                                        </p:tav>
                                        <p:tav tm="100000">
                                          <p:val>
                                            <p:strVal val="#ppt_x"/>
                                          </p:val>
                                        </p:tav>
                                      </p:tavLst>
                                    </p:anim>
                                    <p:anim calcmode="lin" valueType="num">
                                      <p:cBhvr additive="base">
                                        <p:cTn id="110"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62"/>
                                        </p:tgtEl>
                                        <p:attrNameLst>
                                          <p:attrName>style.visibility</p:attrName>
                                        </p:attrNameLst>
                                      </p:cBhvr>
                                      <p:to>
                                        <p:strVal val="visible"/>
                                      </p:to>
                                    </p:set>
                                    <p:anim calcmode="lin" valueType="num">
                                      <p:cBhvr additive="base">
                                        <p:cTn id="115" dur="500" fill="hold"/>
                                        <p:tgtEl>
                                          <p:spTgt spid="262"/>
                                        </p:tgtEl>
                                        <p:attrNameLst>
                                          <p:attrName>ppt_x</p:attrName>
                                        </p:attrNameLst>
                                      </p:cBhvr>
                                      <p:tavLst>
                                        <p:tav tm="0">
                                          <p:val>
                                            <p:strVal val="#ppt_x"/>
                                          </p:val>
                                        </p:tav>
                                        <p:tav tm="100000">
                                          <p:val>
                                            <p:strVal val="#ppt_x"/>
                                          </p:val>
                                        </p:tav>
                                      </p:tavLst>
                                    </p:anim>
                                    <p:anim calcmode="lin" valueType="num">
                                      <p:cBhvr additive="base">
                                        <p:cTn id="116" dur="500" fill="hold"/>
                                        <p:tgtEl>
                                          <p:spTgt spid="262"/>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37"/>
                                        </p:tgtEl>
                                        <p:attrNameLst>
                                          <p:attrName>style.visibility</p:attrName>
                                        </p:attrNameLst>
                                      </p:cBhvr>
                                      <p:to>
                                        <p:strVal val="visible"/>
                                      </p:to>
                                    </p:set>
                                    <p:animEffect transition="in" filter="fade">
                                      <p:cBhvr>
                                        <p:cTn id="121" dur="1000"/>
                                        <p:tgtEl>
                                          <p:spTgt spid="37"/>
                                        </p:tgtEl>
                                      </p:cBhvr>
                                    </p:animEffect>
                                    <p:anim calcmode="lin" valueType="num">
                                      <p:cBhvr>
                                        <p:cTn id="122" dur="1000" fill="hold"/>
                                        <p:tgtEl>
                                          <p:spTgt spid="37"/>
                                        </p:tgtEl>
                                        <p:attrNameLst>
                                          <p:attrName>ppt_x</p:attrName>
                                        </p:attrNameLst>
                                      </p:cBhvr>
                                      <p:tavLst>
                                        <p:tav tm="0">
                                          <p:val>
                                            <p:strVal val="#ppt_x"/>
                                          </p:val>
                                        </p:tav>
                                        <p:tav tm="100000">
                                          <p:val>
                                            <p:strVal val="#ppt_x"/>
                                          </p:val>
                                        </p:tav>
                                      </p:tavLst>
                                    </p:anim>
                                    <p:anim calcmode="lin" valueType="num">
                                      <p:cBhvr>
                                        <p:cTn id="1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21"/>
                                        </p:tgtEl>
                                        <p:attrNameLst>
                                          <p:attrName>style.visibility</p:attrName>
                                        </p:attrNameLst>
                                      </p:cBhvr>
                                      <p:to>
                                        <p:strVal val="visible"/>
                                      </p:to>
                                    </p:set>
                                    <p:anim calcmode="lin" valueType="num">
                                      <p:cBhvr additive="base">
                                        <p:cTn id="128" dur="500" fill="hold"/>
                                        <p:tgtEl>
                                          <p:spTgt spid="21"/>
                                        </p:tgtEl>
                                        <p:attrNameLst>
                                          <p:attrName>ppt_x</p:attrName>
                                        </p:attrNameLst>
                                      </p:cBhvr>
                                      <p:tavLst>
                                        <p:tav tm="0">
                                          <p:val>
                                            <p:strVal val="#ppt_x"/>
                                          </p:val>
                                        </p:tav>
                                        <p:tav tm="100000">
                                          <p:val>
                                            <p:strVal val="#ppt_x"/>
                                          </p:val>
                                        </p:tav>
                                      </p:tavLst>
                                    </p:anim>
                                    <p:anim calcmode="lin" valueType="num">
                                      <p:cBhvr additive="base">
                                        <p:cTn id="1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275"/>
                                        </p:tgtEl>
                                        <p:attrNameLst>
                                          <p:attrName>style.visibility</p:attrName>
                                        </p:attrNameLst>
                                      </p:cBhvr>
                                      <p:to>
                                        <p:strVal val="visible"/>
                                      </p:to>
                                    </p:set>
                                    <p:anim calcmode="lin" valueType="num">
                                      <p:cBhvr additive="base">
                                        <p:cTn id="134" dur="500" fill="hold"/>
                                        <p:tgtEl>
                                          <p:spTgt spid="275"/>
                                        </p:tgtEl>
                                        <p:attrNameLst>
                                          <p:attrName>ppt_x</p:attrName>
                                        </p:attrNameLst>
                                      </p:cBhvr>
                                      <p:tavLst>
                                        <p:tav tm="0">
                                          <p:val>
                                            <p:strVal val="#ppt_x"/>
                                          </p:val>
                                        </p:tav>
                                        <p:tav tm="100000">
                                          <p:val>
                                            <p:strVal val="#ppt_x"/>
                                          </p:val>
                                        </p:tav>
                                      </p:tavLst>
                                    </p:anim>
                                    <p:anim calcmode="lin" valueType="num">
                                      <p:cBhvr additive="base">
                                        <p:cTn id="135" dur="500" fill="hold"/>
                                        <p:tgtEl>
                                          <p:spTgt spid="2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41" grpId="0"/>
      <p:bldP spid="47" grpId="0"/>
      <p:bldP spid="70" grpId="0"/>
      <p:bldP spid="73" grpId="0"/>
      <p:bldP spid="113" grpId="0"/>
      <p:bldP spid="262" grpId="0"/>
      <p:bldP spid="275" grpId="0"/>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1D2EC7B2-C7F7-4BFF-8BF0-2CC6E79A6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pic>
        <p:nvPicPr>
          <p:cNvPr id="5" name="Image 4">
            <a:extLst>
              <a:ext uri="{FF2B5EF4-FFF2-40B4-BE49-F238E27FC236}">
                <a16:creationId xmlns:a16="http://schemas.microsoft.com/office/drawing/2014/main" id="{51BADDC5-3460-4CD1-99D2-A929F9311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929" y="103686"/>
            <a:ext cx="895513" cy="802325"/>
          </a:xfrm>
          <a:prstGeom prst="rect">
            <a:avLst/>
          </a:prstGeom>
        </p:spPr>
      </p:pic>
      <p:pic>
        <p:nvPicPr>
          <p:cNvPr id="7" name="Image 6">
            <a:extLst>
              <a:ext uri="{FF2B5EF4-FFF2-40B4-BE49-F238E27FC236}">
                <a16:creationId xmlns:a16="http://schemas.microsoft.com/office/drawing/2014/main" id="{4EF20B89-8515-4DB8-9051-2465408168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88064" y="38684"/>
            <a:ext cx="895513" cy="895513"/>
          </a:xfrm>
          <a:prstGeom prst="rect">
            <a:avLst/>
          </a:prstGeom>
        </p:spPr>
      </p:pic>
      <p:sp>
        <p:nvSpPr>
          <p:cNvPr id="8" name="Rectangle 7">
            <a:extLst>
              <a:ext uri="{FF2B5EF4-FFF2-40B4-BE49-F238E27FC236}">
                <a16:creationId xmlns:a16="http://schemas.microsoft.com/office/drawing/2014/main" id="{0BD9006E-72CB-41B1-8A02-B078A9CC3ECE}"/>
              </a:ext>
            </a:extLst>
          </p:cNvPr>
          <p:cNvSpPr/>
          <p:nvPr/>
        </p:nvSpPr>
        <p:spPr>
          <a:xfrm>
            <a:off x="2082133" y="121614"/>
            <a:ext cx="5121916" cy="646331"/>
          </a:xfrm>
          <a:prstGeom prst="rect">
            <a:avLst/>
          </a:prstGeom>
          <a:noFill/>
        </p:spPr>
        <p:txBody>
          <a:bodyPr wrap="none" lIns="91440" tIns="45720" rIns="91440" bIns="45720">
            <a:spAutoFit/>
          </a:bodyPr>
          <a:lstStyle/>
          <a:p>
            <a:pPr algn="ctr"/>
            <a:r>
              <a:rPr lang="fr-F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La littérature française</a:t>
            </a:r>
          </a:p>
        </p:txBody>
      </p:sp>
      <p:pic>
        <p:nvPicPr>
          <p:cNvPr id="3" name="Image 2">
            <a:extLst>
              <a:ext uri="{FF2B5EF4-FFF2-40B4-BE49-F238E27FC236}">
                <a16:creationId xmlns:a16="http://schemas.microsoft.com/office/drawing/2014/main" id="{DA3F40D6-C873-F19A-2AA9-57D1A2D618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 y="841833"/>
            <a:ext cx="12191993" cy="698959"/>
          </a:xfrm>
          <a:prstGeom prst="rect">
            <a:avLst/>
          </a:prstGeom>
        </p:spPr>
      </p:pic>
      <p:grpSp>
        <p:nvGrpSpPr>
          <p:cNvPr id="89" name="Groupe 88">
            <a:extLst>
              <a:ext uri="{FF2B5EF4-FFF2-40B4-BE49-F238E27FC236}">
                <a16:creationId xmlns:a16="http://schemas.microsoft.com/office/drawing/2014/main" id="{DFB60D3E-8455-8302-8E5F-8CA3623F6DDD}"/>
              </a:ext>
            </a:extLst>
          </p:cNvPr>
          <p:cNvGrpSpPr/>
          <p:nvPr/>
        </p:nvGrpSpPr>
        <p:grpSpPr>
          <a:xfrm>
            <a:off x="9647118" y="92722"/>
            <a:ext cx="1407514" cy="721614"/>
            <a:chOff x="4946826" y="46014"/>
            <a:chExt cx="1661111" cy="851630"/>
          </a:xfrm>
        </p:grpSpPr>
        <p:pic>
          <p:nvPicPr>
            <p:cNvPr id="80" name="Image 79">
              <a:hlinkClick r:id="rId7"/>
              <a:extLst>
                <a:ext uri="{FF2B5EF4-FFF2-40B4-BE49-F238E27FC236}">
                  <a16:creationId xmlns:a16="http://schemas.microsoft.com/office/drawing/2014/main" id="{7DFCB7A4-CBD8-8905-B095-224685841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3516" y="46014"/>
              <a:ext cx="827733" cy="822511"/>
            </a:xfrm>
            <a:prstGeom prst="rect">
              <a:avLst/>
            </a:prstGeom>
          </p:spPr>
        </p:pic>
        <p:pic>
          <p:nvPicPr>
            <p:cNvPr id="76" name="Image 75">
              <a:hlinkClick r:id="rId9"/>
              <a:extLst>
                <a:ext uri="{FF2B5EF4-FFF2-40B4-BE49-F238E27FC236}">
                  <a16:creationId xmlns:a16="http://schemas.microsoft.com/office/drawing/2014/main" id="{4F649643-3498-FFA4-5BA2-02DA5C8543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6826" y="46014"/>
              <a:ext cx="1661111" cy="851630"/>
            </a:xfrm>
            <a:prstGeom prst="rect">
              <a:avLst/>
            </a:prstGeom>
          </p:spPr>
        </p:pic>
      </p:grpSp>
      <p:sp>
        <p:nvSpPr>
          <p:cNvPr id="2" name="ZoneTexte 1">
            <a:extLst>
              <a:ext uri="{FF2B5EF4-FFF2-40B4-BE49-F238E27FC236}">
                <a16:creationId xmlns:a16="http://schemas.microsoft.com/office/drawing/2014/main" id="{E241675A-4B55-AB3D-DF5D-3DDF26EEA046}"/>
              </a:ext>
            </a:extLst>
          </p:cNvPr>
          <p:cNvSpPr txBox="1"/>
          <p:nvPr/>
        </p:nvSpPr>
        <p:spPr>
          <a:xfrm>
            <a:off x="68698" y="2462650"/>
            <a:ext cx="2202074" cy="692497"/>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XVIII-XIX</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p>
          <a:p>
            <a:pPr>
              <a:tabLst>
                <a:tab pos="2808122" algn="l"/>
              </a:tabLst>
            </a:pPr>
            <a:r>
              <a:rPr lang="fr-FR" sz="1300" b="1" kern="1400" dirty="0">
                <a:ln>
                  <a:noFill/>
                </a:ln>
                <a:solidFill>
                  <a:srgbClr val="FF0000"/>
                </a:solidFill>
                <a:effectLst/>
                <a:latin typeface="Calibri" panose="020F0502020204030204" pitchFamily="34" charset="0"/>
                <a:cs typeface="Calibri" panose="020F0502020204030204" pitchFamily="34" charset="0"/>
              </a:rPr>
              <a:t>F.R. de CHATEAUBRIAND</a:t>
            </a:r>
          </a:p>
          <a:p>
            <a:pPr>
              <a:tabLst>
                <a:tab pos="1163638" algn="l"/>
                <a:tab pos="2806700" algn="l"/>
              </a:tabLst>
            </a:pPr>
            <a:r>
              <a:rPr lang="fr-FR" sz="1300" b="1" kern="1400" dirty="0">
                <a:solidFill>
                  <a:srgbClr val="FFFF00"/>
                </a:solidFill>
                <a:latin typeface="Calibri" panose="020F0502020204030204" pitchFamily="34" charset="0"/>
                <a:cs typeface="Calibri" panose="020F0502020204030204" pitchFamily="34" charset="0"/>
              </a:rPr>
              <a:t>(1768-1848) </a:t>
            </a:r>
            <a:r>
              <a:rPr lang="fr-FR" sz="1300" b="1" kern="1400" dirty="0">
                <a:solidFill>
                  <a:srgbClr val="000000"/>
                </a:solidFill>
                <a:latin typeface="Calibri" panose="020F0502020204030204" pitchFamily="34" charset="0"/>
                <a:cs typeface="Calibri" panose="020F0502020204030204" pitchFamily="34" charset="0"/>
              </a:rPr>
              <a:t>Préromantique</a:t>
            </a:r>
            <a:r>
              <a:rPr lang="fr-FR" sz="1300" kern="1400" dirty="0">
                <a:solidFill>
                  <a:srgbClr val="000000"/>
                </a:solidFill>
                <a:latin typeface="Calibri" panose="020F0502020204030204" pitchFamily="34" charset="0"/>
                <a:cs typeface="Calibri" panose="020F0502020204030204" pitchFamily="34" charset="0"/>
              </a:rPr>
              <a:t>.</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grpSp>
        <p:nvGrpSpPr>
          <p:cNvPr id="258" name="Groupe 257">
            <a:extLst>
              <a:ext uri="{FF2B5EF4-FFF2-40B4-BE49-F238E27FC236}">
                <a16:creationId xmlns:a16="http://schemas.microsoft.com/office/drawing/2014/main" id="{32517128-760E-3764-BB60-B8E7F128E977}"/>
              </a:ext>
            </a:extLst>
          </p:cNvPr>
          <p:cNvGrpSpPr/>
          <p:nvPr/>
        </p:nvGrpSpPr>
        <p:grpSpPr>
          <a:xfrm>
            <a:off x="60835" y="1586973"/>
            <a:ext cx="1627950" cy="935354"/>
            <a:chOff x="60835" y="1586973"/>
            <a:chExt cx="1627950" cy="935354"/>
          </a:xfrm>
        </p:grpSpPr>
        <p:cxnSp>
          <p:nvCxnSpPr>
            <p:cNvPr id="49" name="Connecteur droit 48">
              <a:extLst>
                <a:ext uri="{FF2B5EF4-FFF2-40B4-BE49-F238E27FC236}">
                  <a16:creationId xmlns:a16="http://schemas.microsoft.com/office/drawing/2014/main" id="{327452E5-16D2-1133-FA7D-9386A11ED64B}"/>
                </a:ext>
              </a:extLst>
            </p:cNvPr>
            <p:cNvCxnSpPr>
              <a:cxnSpLocks/>
            </p:cNvCxnSpPr>
            <p:nvPr/>
          </p:nvCxnSpPr>
          <p:spPr>
            <a:xfrm flipH="1">
              <a:off x="650685" y="1852412"/>
              <a:ext cx="1038100"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5B1824EC-040C-828F-BBDD-AEABF937B975}"/>
                </a:ext>
              </a:extLst>
            </p:cNvPr>
            <p:cNvCxnSpPr>
              <a:cxnSpLocks/>
            </p:cNvCxnSpPr>
            <p:nvPr/>
          </p:nvCxnSpPr>
          <p:spPr>
            <a:xfrm flipV="1">
              <a:off x="1688785" y="1586973"/>
              <a:ext cx="0" cy="265439"/>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B3418207-83D8-7A3A-ED67-5CBFC801A5C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835" y="1598346"/>
              <a:ext cx="923981" cy="923981"/>
            </a:xfrm>
            <a:prstGeom prst="rect">
              <a:avLst/>
            </a:prstGeom>
          </p:spPr>
        </p:pic>
      </p:grpSp>
      <p:grpSp>
        <p:nvGrpSpPr>
          <p:cNvPr id="358" name="Groupe 357">
            <a:extLst>
              <a:ext uri="{FF2B5EF4-FFF2-40B4-BE49-F238E27FC236}">
                <a16:creationId xmlns:a16="http://schemas.microsoft.com/office/drawing/2014/main" id="{B1CA6F98-9182-AE4A-75BF-C1E4C87F1002}"/>
              </a:ext>
            </a:extLst>
          </p:cNvPr>
          <p:cNvGrpSpPr/>
          <p:nvPr/>
        </p:nvGrpSpPr>
        <p:grpSpPr>
          <a:xfrm>
            <a:off x="51598" y="1450109"/>
            <a:ext cx="2131979" cy="2599187"/>
            <a:chOff x="51598" y="1450109"/>
            <a:chExt cx="2131979" cy="2599187"/>
          </a:xfrm>
        </p:grpSpPr>
        <p:cxnSp>
          <p:nvCxnSpPr>
            <p:cNvPr id="25" name="Connecteur droit 24">
              <a:extLst>
                <a:ext uri="{FF2B5EF4-FFF2-40B4-BE49-F238E27FC236}">
                  <a16:creationId xmlns:a16="http://schemas.microsoft.com/office/drawing/2014/main" id="{715EDB12-03FE-2024-12C0-5A7E631183B2}"/>
                </a:ext>
              </a:extLst>
            </p:cNvPr>
            <p:cNvCxnSpPr>
              <a:cxnSpLocks/>
            </p:cNvCxnSpPr>
            <p:nvPr/>
          </p:nvCxnSpPr>
          <p:spPr>
            <a:xfrm flipH="1">
              <a:off x="492027" y="3213302"/>
              <a:ext cx="1691550"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48" name="Image 47">
              <a:extLst>
                <a:ext uri="{FF2B5EF4-FFF2-40B4-BE49-F238E27FC236}">
                  <a16:creationId xmlns:a16="http://schemas.microsoft.com/office/drawing/2014/main" id="{A09E49BA-B25F-1ED0-1612-D1FF05BDDE0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1598" y="3125315"/>
              <a:ext cx="923981" cy="923981"/>
            </a:xfrm>
            <a:prstGeom prst="rect">
              <a:avLst/>
            </a:prstGeom>
          </p:spPr>
        </p:pic>
        <p:cxnSp>
          <p:nvCxnSpPr>
            <p:cNvPr id="98" name="Connecteur droit avec flèche 97">
              <a:extLst>
                <a:ext uri="{FF2B5EF4-FFF2-40B4-BE49-F238E27FC236}">
                  <a16:creationId xmlns:a16="http://schemas.microsoft.com/office/drawing/2014/main" id="{E5C5F83C-FE85-F4D6-8D18-ABD830816AFB}"/>
                </a:ext>
              </a:extLst>
            </p:cNvPr>
            <p:cNvCxnSpPr>
              <a:cxnSpLocks/>
            </p:cNvCxnSpPr>
            <p:nvPr/>
          </p:nvCxnSpPr>
          <p:spPr>
            <a:xfrm flipV="1">
              <a:off x="2183577" y="1450109"/>
              <a:ext cx="0" cy="1763193"/>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grpSp>
      <p:sp>
        <p:nvSpPr>
          <p:cNvPr id="15" name="ZoneTexte 14">
            <a:extLst>
              <a:ext uri="{FF2B5EF4-FFF2-40B4-BE49-F238E27FC236}">
                <a16:creationId xmlns:a16="http://schemas.microsoft.com/office/drawing/2014/main" id="{594E64F3-FF90-84BD-8B1D-5E4F2AEA2891}"/>
              </a:ext>
            </a:extLst>
          </p:cNvPr>
          <p:cNvSpPr txBox="1"/>
          <p:nvPr/>
        </p:nvSpPr>
        <p:spPr>
          <a:xfrm>
            <a:off x="902090" y="4268257"/>
            <a:ext cx="1573389" cy="892552"/>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XIX</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Victor HUGO</a:t>
            </a:r>
            <a:endParaRPr lang="fr-FR" sz="1300" b="1" kern="1400" dirty="0">
              <a:ln>
                <a:noFill/>
              </a:ln>
              <a:solidFill>
                <a:srgbClr val="FF0000"/>
              </a:solidFill>
              <a:effectLst/>
              <a:latin typeface="Calibri" panose="020F0502020204030204" pitchFamily="34" charset="0"/>
              <a:cs typeface="Calibri" panose="020F0502020204030204" pitchFamily="34" charset="0"/>
            </a:endParaRPr>
          </a:p>
          <a:p>
            <a:pPr>
              <a:tabLst>
                <a:tab pos="1163638" algn="l"/>
                <a:tab pos="2806700" algn="l"/>
              </a:tabLst>
            </a:pPr>
            <a:r>
              <a:rPr lang="fr-FR" sz="1300" b="1" kern="1400" dirty="0">
                <a:solidFill>
                  <a:srgbClr val="FFFF00"/>
                </a:solidFill>
                <a:latin typeface="Calibri" panose="020F0502020204030204" pitchFamily="34" charset="0"/>
                <a:cs typeface="Calibri" panose="020F0502020204030204" pitchFamily="34" charset="0"/>
              </a:rPr>
              <a:t>(1802-1885) </a:t>
            </a:r>
          </a:p>
          <a:p>
            <a:pPr>
              <a:tabLst>
                <a:tab pos="1163638" algn="l"/>
                <a:tab pos="2806700" algn="l"/>
              </a:tabLst>
            </a:pPr>
            <a:r>
              <a:rPr lang="fr-FR" sz="1300" b="1" kern="1400" dirty="0">
                <a:solidFill>
                  <a:srgbClr val="000000"/>
                </a:solidFill>
                <a:latin typeface="Calibri" panose="020F0502020204030204" pitchFamily="34" charset="0"/>
                <a:cs typeface="Calibri" panose="020F0502020204030204" pitchFamily="34" charset="0"/>
              </a:rPr>
              <a:t>Drame romantique</a:t>
            </a:r>
            <a:r>
              <a:rPr lang="fr-FR" sz="1300" kern="1400" dirty="0">
                <a:solidFill>
                  <a:srgbClr val="000000"/>
                </a:solidFill>
                <a:latin typeface="Calibri" panose="020F0502020204030204" pitchFamily="34" charset="0"/>
                <a:cs typeface="Calibri" panose="020F0502020204030204" pitchFamily="34" charset="0"/>
              </a:rPr>
              <a:t>.</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sp>
        <p:nvSpPr>
          <p:cNvPr id="24" name="ZoneTexte 23">
            <a:extLst>
              <a:ext uri="{FF2B5EF4-FFF2-40B4-BE49-F238E27FC236}">
                <a16:creationId xmlns:a16="http://schemas.microsoft.com/office/drawing/2014/main" id="{1781CA2B-49B8-755A-178A-8565A5ECEEBD}"/>
              </a:ext>
            </a:extLst>
          </p:cNvPr>
          <p:cNvSpPr txBox="1"/>
          <p:nvPr/>
        </p:nvSpPr>
        <p:spPr>
          <a:xfrm>
            <a:off x="902090" y="3193234"/>
            <a:ext cx="1668633" cy="1092607"/>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XIX</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H. De BALZAC</a:t>
            </a:r>
            <a:endParaRPr lang="fr-FR" sz="1300" b="1" kern="1400" dirty="0">
              <a:ln>
                <a:noFill/>
              </a:ln>
              <a:solidFill>
                <a:srgbClr val="FF0000"/>
              </a:solidFill>
              <a:effectLst/>
              <a:latin typeface="Calibri" panose="020F0502020204030204" pitchFamily="34" charset="0"/>
              <a:cs typeface="Calibri" panose="020F0502020204030204" pitchFamily="34" charset="0"/>
            </a:endParaRPr>
          </a:p>
          <a:p>
            <a:pPr>
              <a:tabLst>
                <a:tab pos="1163638" algn="l"/>
                <a:tab pos="2806700" algn="l"/>
              </a:tabLst>
            </a:pPr>
            <a:r>
              <a:rPr lang="fr-FR" sz="1300" b="1" kern="1400" dirty="0">
                <a:solidFill>
                  <a:srgbClr val="FFFF00"/>
                </a:solidFill>
                <a:latin typeface="Calibri" panose="020F0502020204030204" pitchFamily="34" charset="0"/>
                <a:cs typeface="Calibri" panose="020F0502020204030204" pitchFamily="34" charset="0"/>
              </a:rPr>
              <a:t>(1799-1850) </a:t>
            </a:r>
          </a:p>
          <a:p>
            <a:pPr>
              <a:tabLst>
                <a:tab pos="1163638" algn="l"/>
                <a:tab pos="2806700" algn="l"/>
              </a:tabLst>
            </a:pPr>
            <a:r>
              <a:rPr lang="fr-FR" sz="1300" i="1" kern="1400" dirty="0">
                <a:solidFill>
                  <a:srgbClr val="000000"/>
                </a:solidFill>
                <a:latin typeface="Calibri" panose="020F0502020204030204" pitchFamily="34" charset="0"/>
                <a:cs typeface="Calibri" panose="020F0502020204030204" pitchFamily="34" charset="0"/>
              </a:rPr>
              <a:t>La Comédie humaine,</a:t>
            </a:r>
          </a:p>
          <a:p>
            <a:pPr>
              <a:tabLst>
                <a:tab pos="1163638" algn="l"/>
                <a:tab pos="2806700" algn="l"/>
              </a:tabLst>
            </a:pPr>
            <a:r>
              <a:rPr lang="fr-FR" sz="1300" b="1" kern="1400" dirty="0">
                <a:solidFill>
                  <a:srgbClr val="000000"/>
                </a:solidFill>
                <a:latin typeface="Calibri" panose="020F0502020204030204" pitchFamily="34" charset="0"/>
                <a:cs typeface="Calibri" panose="020F0502020204030204" pitchFamily="34" charset="0"/>
              </a:rPr>
              <a:t>Écrivain réaliste</a:t>
            </a:r>
            <a:r>
              <a:rPr lang="fr-FR" sz="1300" i="1" kern="1400" dirty="0">
                <a:solidFill>
                  <a:srgbClr val="000000"/>
                </a:solidFill>
                <a:latin typeface="Calibri" panose="020F0502020204030204" pitchFamily="34" charset="0"/>
                <a:cs typeface="Calibri" panose="020F0502020204030204" pitchFamily="34" charset="0"/>
              </a:rPr>
              <a:t>.</a:t>
            </a:r>
            <a:r>
              <a:rPr lang="fr-FR" sz="1300" kern="1400" dirty="0">
                <a:solidFill>
                  <a:srgbClr val="000000"/>
                </a:solidFill>
                <a:latin typeface="Calibri" panose="020F0502020204030204" pitchFamily="34" charset="0"/>
                <a:cs typeface="Calibri" panose="020F0502020204030204" pitchFamily="34" charset="0"/>
              </a:rPr>
              <a:t>.</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grpSp>
        <p:nvGrpSpPr>
          <p:cNvPr id="361" name="Groupe 360">
            <a:extLst>
              <a:ext uri="{FF2B5EF4-FFF2-40B4-BE49-F238E27FC236}">
                <a16:creationId xmlns:a16="http://schemas.microsoft.com/office/drawing/2014/main" id="{D924C5B0-6DDE-003B-E41A-25136F46E150}"/>
              </a:ext>
            </a:extLst>
          </p:cNvPr>
          <p:cNvGrpSpPr/>
          <p:nvPr/>
        </p:nvGrpSpPr>
        <p:grpSpPr>
          <a:xfrm>
            <a:off x="46315" y="1586973"/>
            <a:ext cx="2429164" cy="3509184"/>
            <a:chOff x="46315" y="1586973"/>
            <a:chExt cx="2429164" cy="3509184"/>
          </a:xfrm>
        </p:grpSpPr>
        <p:cxnSp>
          <p:nvCxnSpPr>
            <p:cNvPr id="11" name="Connecteur droit 10">
              <a:extLst>
                <a:ext uri="{FF2B5EF4-FFF2-40B4-BE49-F238E27FC236}">
                  <a16:creationId xmlns:a16="http://schemas.microsoft.com/office/drawing/2014/main" id="{2B161628-FB1D-B6C6-38EB-51F0CA875986}"/>
                </a:ext>
              </a:extLst>
            </p:cNvPr>
            <p:cNvCxnSpPr>
              <a:cxnSpLocks/>
            </p:cNvCxnSpPr>
            <p:nvPr/>
          </p:nvCxnSpPr>
          <p:spPr>
            <a:xfrm>
              <a:off x="2475479" y="3220942"/>
              <a:ext cx="0" cy="1064899"/>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nvGrpSpPr>
            <p:cNvPr id="359" name="Groupe 358">
              <a:extLst>
                <a:ext uri="{FF2B5EF4-FFF2-40B4-BE49-F238E27FC236}">
                  <a16:creationId xmlns:a16="http://schemas.microsoft.com/office/drawing/2014/main" id="{A8D75F1C-5E38-12B5-236B-BA87C402667A}"/>
                </a:ext>
              </a:extLst>
            </p:cNvPr>
            <p:cNvGrpSpPr/>
            <p:nvPr/>
          </p:nvGrpSpPr>
          <p:grpSpPr>
            <a:xfrm>
              <a:off x="46315" y="1586973"/>
              <a:ext cx="2429164" cy="3509184"/>
              <a:chOff x="46315" y="1586973"/>
              <a:chExt cx="2429164" cy="3509184"/>
            </a:xfrm>
          </p:grpSpPr>
          <p:cxnSp>
            <p:nvCxnSpPr>
              <p:cNvPr id="13" name="Connecteur droit 12">
                <a:extLst>
                  <a:ext uri="{FF2B5EF4-FFF2-40B4-BE49-F238E27FC236}">
                    <a16:creationId xmlns:a16="http://schemas.microsoft.com/office/drawing/2014/main" id="{68608039-2CFE-360B-0219-A68BF72573D2}"/>
                  </a:ext>
                </a:extLst>
              </p:cNvPr>
              <p:cNvCxnSpPr>
                <a:cxnSpLocks/>
              </p:cNvCxnSpPr>
              <p:nvPr/>
            </p:nvCxnSpPr>
            <p:spPr>
              <a:xfrm flipH="1">
                <a:off x="538342" y="4287871"/>
                <a:ext cx="1937137"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46" name="Image 45">
                <a:extLst>
                  <a:ext uri="{FF2B5EF4-FFF2-40B4-BE49-F238E27FC236}">
                    <a16:creationId xmlns:a16="http://schemas.microsoft.com/office/drawing/2014/main" id="{9244D5FC-0CF9-5DCA-65EF-CF17320CE59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6315" y="4172176"/>
                <a:ext cx="923981" cy="923981"/>
              </a:xfrm>
              <a:prstGeom prst="rect">
                <a:avLst/>
              </a:prstGeom>
            </p:spPr>
          </p:pic>
          <p:cxnSp>
            <p:nvCxnSpPr>
              <p:cNvPr id="27" name="Connecteur droit avec flèche 26">
                <a:extLst>
                  <a:ext uri="{FF2B5EF4-FFF2-40B4-BE49-F238E27FC236}">
                    <a16:creationId xmlns:a16="http://schemas.microsoft.com/office/drawing/2014/main" id="{3ACE09BC-B6DF-9DAC-9D25-C773ECDB41A9}"/>
                  </a:ext>
                </a:extLst>
              </p:cNvPr>
              <p:cNvCxnSpPr>
                <a:cxnSpLocks/>
              </p:cNvCxnSpPr>
              <p:nvPr/>
            </p:nvCxnSpPr>
            <p:spPr>
              <a:xfrm flipV="1">
                <a:off x="2335977" y="1586973"/>
                <a:ext cx="0" cy="1626329"/>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62AF4849-25D1-FC16-C315-DA82AB49D1BB}"/>
                  </a:ext>
                </a:extLst>
              </p:cNvPr>
              <p:cNvCxnSpPr>
                <a:cxnSpLocks/>
              </p:cNvCxnSpPr>
              <p:nvPr/>
            </p:nvCxnSpPr>
            <p:spPr>
              <a:xfrm flipH="1">
                <a:off x="2335977" y="3222002"/>
                <a:ext cx="139502"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grpSp>
      <p:sp>
        <p:nvSpPr>
          <p:cNvPr id="35" name="ZoneTexte 34">
            <a:extLst>
              <a:ext uri="{FF2B5EF4-FFF2-40B4-BE49-F238E27FC236}">
                <a16:creationId xmlns:a16="http://schemas.microsoft.com/office/drawing/2014/main" id="{E8F9A859-B907-4E12-ED5F-BCA449D30F45}"/>
              </a:ext>
            </a:extLst>
          </p:cNvPr>
          <p:cNvSpPr txBox="1"/>
          <p:nvPr/>
        </p:nvSpPr>
        <p:spPr>
          <a:xfrm>
            <a:off x="38623" y="5979223"/>
            <a:ext cx="2436856" cy="892552"/>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XIX</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G. FLAUBERT </a:t>
            </a:r>
            <a:r>
              <a:rPr lang="fr-FR" sz="1300" b="1" kern="1400" dirty="0">
                <a:solidFill>
                  <a:srgbClr val="FFFF00"/>
                </a:solidFill>
                <a:latin typeface="Calibri" panose="020F0502020204030204" pitchFamily="34" charset="0"/>
                <a:cs typeface="Calibri" panose="020F0502020204030204" pitchFamily="34" charset="0"/>
              </a:rPr>
              <a:t>(1821-1880) </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G. de MAUPASSANT </a:t>
            </a:r>
            <a:r>
              <a:rPr lang="fr-FR" sz="1300" b="1" kern="1400" dirty="0">
                <a:solidFill>
                  <a:srgbClr val="FFFF00"/>
                </a:solidFill>
                <a:latin typeface="Calibri" panose="020F0502020204030204" pitchFamily="34" charset="0"/>
                <a:cs typeface="Calibri" panose="020F0502020204030204" pitchFamily="34" charset="0"/>
              </a:rPr>
              <a:t>(1850-1893) </a:t>
            </a:r>
          </a:p>
          <a:p>
            <a:pPr>
              <a:tabLst>
                <a:tab pos="1163638" algn="l"/>
                <a:tab pos="2806700" algn="l"/>
              </a:tabLst>
            </a:pPr>
            <a:r>
              <a:rPr lang="fr-FR" sz="1300" b="1" kern="1400" dirty="0">
                <a:solidFill>
                  <a:srgbClr val="000000"/>
                </a:solidFill>
                <a:latin typeface="Calibri" panose="020F0502020204030204" pitchFamily="34" charset="0"/>
                <a:cs typeface="Calibri" panose="020F0502020204030204" pitchFamily="34" charset="0"/>
              </a:rPr>
              <a:t>Écrivains réalistes</a:t>
            </a:r>
            <a:r>
              <a:rPr lang="fr-FR" sz="1300" kern="1400" dirty="0">
                <a:solidFill>
                  <a:srgbClr val="000000"/>
                </a:solidFill>
                <a:latin typeface="Calibri" panose="020F0502020204030204" pitchFamily="34" charset="0"/>
                <a:cs typeface="Calibri" panose="020F0502020204030204" pitchFamily="34" charset="0"/>
              </a:rPr>
              <a:t>.</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grpSp>
        <p:nvGrpSpPr>
          <p:cNvPr id="360" name="Groupe 359">
            <a:extLst>
              <a:ext uri="{FF2B5EF4-FFF2-40B4-BE49-F238E27FC236}">
                <a16:creationId xmlns:a16="http://schemas.microsoft.com/office/drawing/2014/main" id="{04F83DD8-133C-7D3E-051A-A3DB5B6300BB}"/>
              </a:ext>
            </a:extLst>
          </p:cNvPr>
          <p:cNvGrpSpPr/>
          <p:nvPr/>
        </p:nvGrpSpPr>
        <p:grpSpPr>
          <a:xfrm>
            <a:off x="46314" y="1403929"/>
            <a:ext cx="4233918" cy="4675330"/>
            <a:chOff x="46314" y="1403929"/>
            <a:chExt cx="4233918" cy="4675330"/>
          </a:xfrm>
        </p:grpSpPr>
        <p:cxnSp>
          <p:nvCxnSpPr>
            <p:cNvPr id="55" name="Connecteur droit 54">
              <a:extLst>
                <a:ext uri="{FF2B5EF4-FFF2-40B4-BE49-F238E27FC236}">
                  <a16:creationId xmlns:a16="http://schemas.microsoft.com/office/drawing/2014/main" id="{B31B75E8-0EF7-F265-C296-BB41AF7AF283}"/>
                </a:ext>
              </a:extLst>
            </p:cNvPr>
            <p:cNvCxnSpPr>
              <a:cxnSpLocks/>
            </p:cNvCxnSpPr>
            <p:nvPr/>
          </p:nvCxnSpPr>
          <p:spPr>
            <a:xfrm flipH="1">
              <a:off x="492027" y="5274419"/>
              <a:ext cx="2052983"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280" name="Image 279">
              <a:extLst>
                <a:ext uri="{FF2B5EF4-FFF2-40B4-BE49-F238E27FC236}">
                  <a16:creationId xmlns:a16="http://schemas.microsoft.com/office/drawing/2014/main" id="{C47241BF-1A35-938F-30D7-07A7F7AF1FD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6314" y="5142139"/>
              <a:ext cx="923981" cy="923981"/>
            </a:xfrm>
            <a:prstGeom prst="rect">
              <a:avLst/>
            </a:prstGeom>
          </p:spPr>
        </p:pic>
        <p:pic>
          <p:nvPicPr>
            <p:cNvPr id="37" name="Image 36">
              <a:extLst>
                <a:ext uri="{FF2B5EF4-FFF2-40B4-BE49-F238E27FC236}">
                  <a16:creationId xmlns:a16="http://schemas.microsoft.com/office/drawing/2014/main" id="{8A7222FF-1F6B-13C3-FF48-B4E4A2EA133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70295" y="5155278"/>
              <a:ext cx="923981" cy="923981"/>
            </a:xfrm>
            <a:prstGeom prst="rect">
              <a:avLst/>
            </a:prstGeom>
          </p:spPr>
        </p:pic>
        <p:cxnSp>
          <p:nvCxnSpPr>
            <p:cNvPr id="41" name="Connecteur droit avec flèche 40">
              <a:extLst>
                <a:ext uri="{FF2B5EF4-FFF2-40B4-BE49-F238E27FC236}">
                  <a16:creationId xmlns:a16="http://schemas.microsoft.com/office/drawing/2014/main" id="{0C63A8EC-29E7-397B-3AE0-4852DFFCBA33}"/>
                </a:ext>
              </a:extLst>
            </p:cNvPr>
            <p:cNvCxnSpPr>
              <a:cxnSpLocks/>
            </p:cNvCxnSpPr>
            <p:nvPr/>
          </p:nvCxnSpPr>
          <p:spPr>
            <a:xfrm flipV="1">
              <a:off x="4280232" y="1403929"/>
              <a:ext cx="0" cy="194417"/>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8D65668B-6FD5-3629-BF8B-50B6592A1A14}"/>
                </a:ext>
              </a:extLst>
            </p:cNvPr>
            <p:cNvCxnSpPr>
              <a:cxnSpLocks/>
            </p:cNvCxnSpPr>
            <p:nvPr/>
          </p:nvCxnSpPr>
          <p:spPr>
            <a:xfrm flipH="1">
              <a:off x="2575382" y="1598346"/>
              <a:ext cx="1704850"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B212698F-2BB2-3A39-D6F7-BA7B7643900E}"/>
                </a:ext>
              </a:extLst>
            </p:cNvPr>
            <p:cNvCxnSpPr>
              <a:cxnSpLocks/>
            </p:cNvCxnSpPr>
            <p:nvPr/>
          </p:nvCxnSpPr>
          <p:spPr>
            <a:xfrm flipV="1">
              <a:off x="2561696" y="1598346"/>
              <a:ext cx="0" cy="3676073"/>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sp>
        <p:nvSpPr>
          <p:cNvPr id="58" name="ZoneTexte 57">
            <a:extLst>
              <a:ext uri="{FF2B5EF4-FFF2-40B4-BE49-F238E27FC236}">
                <a16:creationId xmlns:a16="http://schemas.microsoft.com/office/drawing/2014/main" id="{FD5D3FC7-9D31-4EF8-FD29-588D732514BC}"/>
              </a:ext>
            </a:extLst>
          </p:cNvPr>
          <p:cNvSpPr txBox="1"/>
          <p:nvPr/>
        </p:nvSpPr>
        <p:spPr>
          <a:xfrm>
            <a:off x="3514702" y="1676066"/>
            <a:ext cx="1704899" cy="892552"/>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XIX</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E. ZOLA  </a:t>
            </a:r>
            <a:r>
              <a:rPr lang="fr-FR" sz="1300" b="1" kern="1400" dirty="0">
                <a:solidFill>
                  <a:srgbClr val="FFFF00"/>
                </a:solidFill>
                <a:latin typeface="Calibri" panose="020F0502020204030204" pitchFamily="34" charset="0"/>
                <a:cs typeface="Calibri" panose="020F0502020204030204" pitchFamily="34" charset="0"/>
              </a:rPr>
              <a:t>(1840-1902) </a:t>
            </a:r>
          </a:p>
          <a:p>
            <a:pPr>
              <a:tabLst>
                <a:tab pos="1163638" algn="l"/>
                <a:tab pos="2806700" algn="l"/>
              </a:tabLst>
            </a:pPr>
            <a:r>
              <a:rPr lang="fr-FR" sz="1300" b="1" kern="1400" dirty="0">
                <a:solidFill>
                  <a:srgbClr val="000000"/>
                </a:solidFill>
                <a:latin typeface="Calibri" panose="020F0502020204030204" pitchFamily="34" charset="0"/>
                <a:cs typeface="Calibri" panose="020F0502020204030204" pitchFamily="34" charset="0"/>
              </a:rPr>
              <a:t>Écrivain naturaliste,</a:t>
            </a:r>
          </a:p>
          <a:p>
            <a:pPr>
              <a:tabLst>
                <a:tab pos="1163638" algn="l"/>
                <a:tab pos="2806700" algn="l"/>
              </a:tabLst>
            </a:pPr>
            <a:r>
              <a:rPr lang="fr-FR" sz="1300" i="1" kern="1400" dirty="0">
                <a:solidFill>
                  <a:srgbClr val="000000"/>
                </a:solidFill>
                <a:latin typeface="Calibri" panose="020F0502020204030204" pitchFamily="34" charset="0"/>
                <a:cs typeface="Calibri" panose="020F0502020204030204" pitchFamily="34" charset="0"/>
              </a:rPr>
              <a:t>Les Rougon-Macquart</a:t>
            </a:r>
            <a:r>
              <a:rPr lang="fr-FR" sz="1300" kern="1400" dirty="0">
                <a:solidFill>
                  <a:srgbClr val="000000"/>
                </a:solidFill>
                <a:latin typeface="Calibri" panose="020F0502020204030204" pitchFamily="34" charset="0"/>
                <a:cs typeface="Calibri" panose="020F0502020204030204" pitchFamily="34" charset="0"/>
              </a:rPr>
              <a:t>.</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grpSp>
        <p:nvGrpSpPr>
          <p:cNvPr id="362" name="Groupe 361">
            <a:extLst>
              <a:ext uri="{FF2B5EF4-FFF2-40B4-BE49-F238E27FC236}">
                <a16:creationId xmlns:a16="http://schemas.microsoft.com/office/drawing/2014/main" id="{230B7D86-9FC5-C249-AE94-9310235A4B23}"/>
              </a:ext>
            </a:extLst>
          </p:cNvPr>
          <p:cNvGrpSpPr/>
          <p:nvPr/>
        </p:nvGrpSpPr>
        <p:grpSpPr>
          <a:xfrm>
            <a:off x="2651082" y="1403929"/>
            <a:ext cx="1991186" cy="1170588"/>
            <a:chOff x="2651082" y="1403929"/>
            <a:chExt cx="1991186" cy="1170588"/>
          </a:xfrm>
        </p:grpSpPr>
        <p:cxnSp>
          <p:nvCxnSpPr>
            <p:cNvPr id="61" name="Connecteur droit 60">
              <a:extLst>
                <a:ext uri="{FF2B5EF4-FFF2-40B4-BE49-F238E27FC236}">
                  <a16:creationId xmlns:a16="http://schemas.microsoft.com/office/drawing/2014/main" id="{4C9C3649-6789-4E5A-D504-EE1A83186BD3}"/>
                </a:ext>
              </a:extLst>
            </p:cNvPr>
            <p:cNvCxnSpPr>
              <a:cxnSpLocks/>
            </p:cNvCxnSpPr>
            <p:nvPr/>
          </p:nvCxnSpPr>
          <p:spPr>
            <a:xfrm flipH="1">
              <a:off x="3278909" y="1719692"/>
              <a:ext cx="1363359"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59" name="Image 58">
              <a:extLst>
                <a:ext uri="{FF2B5EF4-FFF2-40B4-BE49-F238E27FC236}">
                  <a16:creationId xmlns:a16="http://schemas.microsoft.com/office/drawing/2014/main" id="{6C29A860-62A6-55A4-AF28-6C9B883D95CD}"/>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651082" y="1650536"/>
              <a:ext cx="923981" cy="923981"/>
            </a:xfrm>
            <a:prstGeom prst="rect">
              <a:avLst/>
            </a:prstGeom>
          </p:spPr>
        </p:pic>
        <p:cxnSp>
          <p:nvCxnSpPr>
            <p:cNvPr id="60" name="Connecteur droit avec flèche 59">
              <a:extLst>
                <a:ext uri="{FF2B5EF4-FFF2-40B4-BE49-F238E27FC236}">
                  <a16:creationId xmlns:a16="http://schemas.microsoft.com/office/drawing/2014/main" id="{931E899A-DFAB-9E74-6275-707F63C4FC86}"/>
                </a:ext>
              </a:extLst>
            </p:cNvPr>
            <p:cNvCxnSpPr>
              <a:cxnSpLocks/>
            </p:cNvCxnSpPr>
            <p:nvPr/>
          </p:nvCxnSpPr>
          <p:spPr>
            <a:xfrm flipV="1">
              <a:off x="4642268" y="1403929"/>
              <a:ext cx="0" cy="306298"/>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grpSp>
      <p:sp>
        <p:nvSpPr>
          <p:cNvPr id="68" name="ZoneTexte 67">
            <a:extLst>
              <a:ext uri="{FF2B5EF4-FFF2-40B4-BE49-F238E27FC236}">
                <a16:creationId xmlns:a16="http://schemas.microsoft.com/office/drawing/2014/main" id="{7642D297-7033-DEA4-864C-5425F5903DE5}"/>
              </a:ext>
            </a:extLst>
          </p:cNvPr>
          <p:cNvSpPr txBox="1"/>
          <p:nvPr/>
        </p:nvSpPr>
        <p:spPr>
          <a:xfrm>
            <a:off x="2714884" y="3621279"/>
            <a:ext cx="2436856" cy="1092607"/>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XIX</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C. BAUDELAIRE </a:t>
            </a:r>
            <a:r>
              <a:rPr lang="fr-FR" sz="1300" b="1" kern="1400" dirty="0">
                <a:solidFill>
                  <a:srgbClr val="FFFF00"/>
                </a:solidFill>
                <a:latin typeface="Calibri" panose="020F0502020204030204" pitchFamily="34" charset="0"/>
                <a:cs typeface="Calibri" panose="020F0502020204030204" pitchFamily="34" charset="0"/>
              </a:rPr>
              <a:t>(1821-1867)</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P. VERLAINE </a:t>
            </a:r>
            <a:r>
              <a:rPr lang="fr-FR" sz="1300" b="1" kern="1400" dirty="0">
                <a:solidFill>
                  <a:srgbClr val="FFFF00"/>
                </a:solidFill>
                <a:latin typeface="Calibri" panose="020F0502020204030204" pitchFamily="34" charset="0"/>
                <a:cs typeface="Calibri" panose="020F0502020204030204" pitchFamily="34" charset="0"/>
              </a:rPr>
              <a:t>(1844-1896) </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A. RIMBAUD </a:t>
            </a:r>
            <a:r>
              <a:rPr lang="fr-FR" sz="1300" b="1" kern="1400" dirty="0">
                <a:solidFill>
                  <a:srgbClr val="FFFF00"/>
                </a:solidFill>
                <a:latin typeface="Calibri" panose="020F0502020204030204" pitchFamily="34" charset="0"/>
                <a:cs typeface="Calibri" panose="020F0502020204030204" pitchFamily="34" charset="0"/>
              </a:rPr>
              <a:t>(1854-1891) </a:t>
            </a:r>
          </a:p>
          <a:p>
            <a:pPr>
              <a:tabLst>
                <a:tab pos="1163638" algn="l"/>
                <a:tab pos="2806700" algn="l"/>
              </a:tabLst>
            </a:pPr>
            <a:r>
              <a:rPr lang="fr-FR" sz="1300" b="1" kern="1400" dirty="0">
                <a:solidFill>
                  <a:srgbClr val="000000"/>
                </a:solidFill>
                <a:latin typeface="Calibri" panose="020F0502020204030204" pitchFamily="34" charset="0"/>
                <a:cs typeface="Calibri" panose="020F0502020204030204" pitchFamily="34" charset="0"/>
              </a:rPr>
              <a:t>« Poètes Maudits »</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grpSp>
        <p:nvGrpSpPr>
          <p:cNvPr id="363" name="Groupe 362">
            <a:extLst>
              <a:ext uri="{FF2B5EF4-FFF2-40B4-BE49-F238E27FC236}">
                <a16:creationId xmlns:a16="http://schemas.microsoft.com/office/drawing/2014/main" id="{67B69CCB-40C4-EFB9-4FFC-77943A5B4DAA}"/>
              </a:ext>
            </a:extLst>
          </p:cNvPr>
          <p:cNvGrpSpPr/>
          <p:nvPr/>
        </p:nvGrpSpPr>
        <p:grpSpPr>
          <a:xfrm>
            <a:off x="2666884" y="1406866"/>
            <a:ext cx="2756141" cy="2187744"/>
            <a:chOff x="2666884" y="1406866"/>
            <a:chExt cx="2756141" cy="2187744"/>
          </a:xfrm>
        </p:grpSpPr>
        <p:cxnSp>
          <p:nvCxnSpPr>
            <p:cNvPr id="77" name="Connecteur droit 76">
              <a:extLst>
                <a:ext uri="{FF2B5EF4-FFF2-40B4-BE49-F238E27FC236}">
                  <a16:creationId xmlns:a16="http://schemas.microsoft.com/office/drawing/2014/main" id="{E0918C96-E581-0025-5EE3-AEFE4016C567}"/>
                </a:ext>
              </a:extLst>
            </p:cNvPr>
            <p:cNvCxnSpPr>
              <a:cxnSpLocks/>
            </p:cNvCxnSpPr>
            <p:nvPr/>
          </p:nvCxnSpPr>
          <p:spPr>
            <a:xfrm flipH="1">
              <a:off x="2998748" y="2716809"/>
              <a:ext cx="2220853"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65" name="Image 64">
              <a:extLst>
                <a:ext uri="{FF2B5EF4-FFF2-40B4-BE49-F238E27FC236}">
                  <a16:creationId xmlns:a16="http://schemas.microsoft.com/office/drawing/2014/main" id="{D6520BA7-10AF-52F1-945A-1570718B9A1F}"/>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2666884" y="2645971"/>
              <a:ext cx="923981" cy="923981"/>
            </a:xfrm>
            <a:prstGeom prst="rect">
              <a:avLst/>
            </a:prstGeom>
          </p:spPr>
        </p:pic>
        <p:pic>
          <p:nvPicPr>
            <p:cNvPr id="66" name="Image 65">
              <a:extLst>
                <a:ext uri="{FF2B5EF4-FFF2-40B4-BE49-F238E27FC236}">
                  <a16:creationId xmlns:a16="http://schemas.microsoft.com/office/drawing/2014/main" id="{42A1D082-F56E-97AD-53DB-CE20ECF3D69C}"/>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3575063" y="2655881"/>
              <a:ext cx="923981" cy="923981"/>
            </a:xfrm>
            <a:prstGeom prst="rect">
              <a:avLst/>
            </a:prstGeom>
          </p:spPr>
        </p:pic>
        <p:pic>
          <p:nvPicPr>
            <p:cNvPr id="67" name="Image 66">
              <a:extLst>
                <a:ext uri="{FF2B5EF4-FFF2-40B4-BE49-F238E27FC236}">
                  <a16:creationId xmlns:a16="http://schemas.microsoft.com/office/drawing/2014/main" id="{C24B8CB2-44BA-7D79-C46E-63524511D75B}"/>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4499044" y="2670629"/>
              <a:ext cx="923981" cy="923981"/>
            </a:xfrm>
            <a:prstGeom prst="rect">
              <a:avLst/>
            </a:prstGeom>
          </p:spPr>
        </p:pic>
        <p:cxnSp>
          <p:nvCxnSpPr>
            <p:cNvPr id="75" name="Connecteur droit avec flèche 74">
              <a:extLst>
                <a:ext uri="{FF2B5EF4-FFF2-40B4-BE49-F238E27FC236}">
                  <a16:creationId xmlns:a16="http://schemas.microsoft.com/office/drawing/2014/main" id="{6834DFAF-C766-D26C-3146-8260C4DF0B75}"/>
                </a:ext>
              </a:extLst>
            </p:cNvPr>
            <p:cNvCxnSpPr>
              <a:cxnSpLocks/>
            </p:cNvCxnSpPr>
            <p:nvPr/>
          </p:nvCxnSpPr>
          <p:spPr>
            <a:xfrm flipV="1">
              <a:off x="4813142" y="1406866"/>
              <a:ext cx="0" cy="306298"/>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BB870C93-92F3-8455-C426-AAA734278678}"/>
                </a:ext>
              </a:extLst>
            </p:cNvPr>
            <p:cNvCxnSpPr>
              <a:cxnSpLocks/>
            </p:cNvCxnSpPr>
            <p:nvPr/>
          </p:nvCxnSpPr>
          <p:spPr>
            <a:xfrm flipH="1">
              <a:off x="4813142" y="1720213"/>
              <a:ext cx="406459"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EA989080-4186-7893-F033-FF3145E164FA}"/>
                </a:ext>
              </a:extLst>
            </p:cNvPr>
            <p:cNvCxnSpPr>
              <a:cxnSpLocks/>
            </p:cNvCxnSpPr>
            <p:nvPr/>
          </p:nvCxnSpPr>
          <p:spPr>
            <a:xfrm flipV="1">
              <a:off x="5227442" y="1731915"/>
              <a:ext cx="0" cy="984894"/>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sp>
        <p:nvSpPr>
          <p:cNvPr id="18" name="ZoneTexte 17">
            <a:extLst>
              <a:ext uri="{FF2B5EF4-FFF2-40B4-BE49-F238E27FC236}">
                <a16:creationId xmlns:a16="http://schemas.microsoft.com/office/drawing/2014/main" id="{F849A817-8FB8-4653-3A24-929FF0F27C24}"/>
              </a:ext>
            </a:extLst>
          </p:cNvPr>
          <p:cNvSpPr txBox="1"/>
          <p:nvPr/>
        </p:nvSpPr>
        <p:spPr>
          <a:xfrm>
            <a:off x="3477759" y="4816397"/>
            <a:ext cx="2022068" cy="892552"/>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XIX</a:t>
            </a:r>
            <a:r>
              <a:rPr lang="fr-FR" sz="1300" b="1" kern="1400" baseline="30000" dirty="0">
                <a:solidFill>
                  <a:srgbClr val="000000"/>
                </a:solidFill>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-XX</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M. PROUST </a:t>
            </a:r>
            <a:r>
              <a:rPr lang="fr-FR" sz="1300" b="1" kern="1400" dirty="0">
                <a:solidFill>
                  <a:srgbClr val="FFFF00"/>
                </a:solidFill>
                <a:latin typeface="Calibri" panose="020F0502020204030204" pitchFamily="34" charset="0"/>
                <a:cs typeface="Calibri" panose="020F0502020204030204" pitchFamily="34" charset="0"/>
              </a:rPr>
              <a:t>(1871-1922) </a:t>
            </a:r>
          </a:p>
          <a:p>
            <a:pPr>
              <a:tabLst>
                <a:tab pos="1163638" algn="l"/>
                <a:tab pos="2806700" algn="l"/>
              </a:tabLst>
            </a:pPr>
            <a:r>
              <a:rPr lang="fr-FR" sz="1300" i="1" kern="1400" dirty="0">
                <a:solidFill>
                  <a:srgbClr val="000000"/>
                </a:solidFill>
                <a:latin typeface="Calibri" panose="020F0502020204030204" pitchFamily="34" charset="0"/>
                <a:cs typeface="Calibri" panose="020F0502020204030204" pitchFamily="34" charset="0"/>
              </a:rPr>
              <a:t>À la recherche </a:t>
            </a:r>
          </a:p>
          <a:p>
            <a:pPr>
              <a:tabLst>
                <a:tab pos="1163638" algn="l"/>
                <a:tab pos="2806700" algn="l"/>
              </a:tabLst>
            </a:pPr>
            <a:r>
              <a:rPr lang="fr-FR" sz="1300" i="1" kern="1400" dirty="0">
                <a:solidFill>
                  <a:srgbClr val="000000"/>
                </a:solidFill>
                <a:latin typeface="Calibri" panose="020F0502020204030204" pitchFamily="34" charset="0"/>
                <a:cs typeface="Calibri" panose="020F0502020204030204" pitchFamily="34" charset="0"/>
              </a:rPr>
              <a:t>du temps perdu.</a:t>
            </a:r>
            <a:endParaRPr lang="fr-FR" sz="1300" i="1" kern="1400" dirty="0">
              <a:ln>
                <a:noFill/>
              </a:ln>
              <a:solidFill>
                <a:schemeClr val="bg1"/>
              </a:solidFill>
              <a:effectLst/>
              <a:latin typeface="Calibri" panose="020F0502020204030204" pitchFamily="34" charset="0"/>
              <a:cs typeface="Calibri" panose="020F0502020204030204" pitchFamily="34" charset="0"/>
            </a:endParaRPr>
          </a:p>
        </p:txBody>
      </p:sp>
      <p:grpSp>
        <p:nvGrpSpPr>
          <p:cNvPr id="364" name="Groupe 363">
            <a:extLst>
              <a:ext uri="{FF2B5EF4-FFF2-40B4-BE49-F238E27FC236}">
                <a16:creationId xmlns:a16="http://schemas.microsoft.com/office/drawing/2014/main" id="{4C8F4B1F-12AE-930C-FFF9-6727FC8CC86E}"/>
              </a:ext>
            </a:extLst>
          </p:cNvPr>
          <p:cNvGrpSpPr/>
          <p:nvPr/>
        </p:nvGrpSpPr>
        <p:grpSpPr>
          <a:xfrm>
            <a:off x="2641057" y="1403929"/>
            <a:ext cx="3229649" cy="4239995"/>
            <a:chOff x="2641057" y="1403929"/>
            <a:chExt cx="3229649" cy="4239995"/>
          </a:xfrm>
        </p:grpSpPr>
        <p:cxnSp>
          <p:nvCxnSpPr>
            <p:cNvPr id="42" name="Connecteur droit 41">
              <a:extLst>
                <a:ext uri="{FF2B5EF4-FFF2-40B4-BE49-F238E27FC236}">
                  <a16:creationId xmlns:a16="http://schemas.microsoft.com/office/drawing/2014/main" id="{BDA17A21-F648-9C67-D872-91B7B47C0EA3}"/>
                </a:ext>
              </a:extLst>
            </p:cNvPr>
            <p:cNvCxnSpPr>
              <a:cxnSpLocks/>
            </p:cNvCxnSpPr>
            <p:nvPr/>
          </p:nvCxnSpPr>
          <p:spPr>
            <a:xfrm flipH="1">
              <a:off x="3166618" y="4759231"/>
              <a:ext cx="2334574"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FD16FD3F-E9C0-FBD0-45DC-D02D4407B2E5}"/>
                </a:ext>
              </a:extLst>
            </p:cNvPr>
            <p:cNvCxnSpPr>
              <a:cxnSpLocks/>
            </p:cNvCxnSpPr>
            <p:nvPr/>
          </p:nvCxnSpPr>
          <p:spPr>
            <a:xfrm flipV="1">
              <a:off x="5861470" y="1403929"/>
              <a:ext cx="0" cy="117813"/>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6CD3A0C9-390C-51A4-3DC6-82B70278F235}"/>
                </a:ext>
              </a:extLst>
            </p:cNvPr>
            <p:cNvCxnSpPr>
              <a:cxnSpLocks/>
            </p:cNvCxnSpPr>
            <p:nvPr/>
          </p:nvCxnSpPr>
          <p:spPr>
            <a:xfrm flipH="1">
              <a:off x="5481325" y="1551528"/>
              <a:ext cx="389381"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66489393-8DAA-7B03-92C5-FB9A80A97FC7}"/>
                </a:ext>
              </a:extLst>
            </p:cNvPr>
            <p:cNvCxnSpPr>
              <a:cxnSpLocks/>
            </p:cNvCxnSpPr>
            <p:nvPr/>
          </p:nvCxnSpPr>
          <p:spPr>
            <a:xfrm flipH="1" flipV="1">
              <a:off x="5481325" y="1551528"/>
              <a:ext cx="19867" cy="3171443"/>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19" name="Image 18">
              <a:extLst>
                <a:ext uri="{FF2B5EF4-FFF2-40B4-BE49-F238E27FC236}">
                  <a16:creationId xmlns:a16="http://schemas.microsoft.com/office/drawing/2014/main" id="{1032F95D-2B35-7979-5E67-E65D4A56D531}"/>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2641057" y="4719943"/>
              <a:ext cx="923981" cy="923981"/>
            </a:xfrm>
            <a:prstGeom prst="rect">
              <a:avLst/>
            </a:prstGeom>
          </p:spPr>
        </p:pic>
      </p:grpSp>
      <p:sp>
        <p:nvSpPr>
          <p:cNvPr id="21" name="ZoneTexte 20">
            <a:extLst>
              <a:ext uri="{FF2B5EF4-FFF2-40B4-BE49-F238E27FC236}">
                <a16:creationId xmlns:a16="http://schemas.microsoft.com/office/drawing/2014/main" id="{C2D1E0FB-4D63-8B6E-B8ED-F900ED090D03}"/>
              </a:ext>
            </a:extLst>
          </p:cNvPr>
          <p:cNvSpPr txBox="1"/>
          <p:nvPr/>
        </p:nvSpPr>
        <p:spPr>
          <a:xfrm>
            <a:off x="3352740" y="5910434"/>
            <a:ext cx="2436856" cy="692497"/>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XIX</a:t>
            </a:r>
            <a:r>
              <a:rPr lang="fr-FR" sz="1300" b="1" kern="1400" baseline="30000" dirty="0">
                <a:solidFill>
                  <a:srgbClr val="000000"/>
                </a:solidFill>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-XX</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G. APPOLINAIRE </a:t>
            </a:r>
            <a:r>
              <a:rPr lang="fr-FR" sz="1300" b="1" kern="1400" dirty="0">
                <a:solidFill>
                  <a:srgbClr val="FFFF00"/>
                </a:solidFill>
                <a:latin typeface="Calibri" panose="020F0502020204030204" pitchFamily="34" charset="0"/>
                <a:cs typeface="Calibri" panose="020F0502020204030204" pitchFamily="34" charset="0"/>
              </a:rPr>
              <a:t>(1880-1918) </a:t>
            </a:r>
          </a:p>
          <a:p>
            <a:pPr>
              <a:tabLst>
                <a:tab pos="1163638" algn="l"/>
                <a:tab pos="2806700" algn="l"/>
              </a:tabLst>
            </a:pPr>
            <a:r>
              <a:rPr lang="fr-FR" sz="1300" b="1" kern="1400" dirty="0">
                <a:solidFill>
                  <a:srgbClr val="000000"/>
                </a:solidFill>
                <a:latin typeface="Calibri" panose="020F0502020204030204" pitchFamily="34" charset="0"/>
                <a:cs typeface="Calibri" panose="020F0502020204030204" pitchFamily="34" charset="0"/>
              </a:rPr>
              <a:t>Poète, Calligrammes</a:t>
            </a:r>
            <a:r>
              <a:rPr lang="fr-FR" sz="1300" i="1" kern="1400" dirty="0">
                <a:solidFill>
                  <a:srgbClr val="000000"/>
                </a:solidFill>
                <a:latin typeface="Calibri" panose="020F0502020204030204" pitchFamily="34" charset="0"/>
                <a:cs typeface="Calibri" panose="020F0502020204030204" pitchFamily="34" charset="0"/>
              </a:rPr>
              <a:t>.</a:t>
            </a:r>
            <a:endParaRPr lang="fr-FR" sz="1300" i="1" kern="1400" dirty="0">
              <a:ln>
                <a:noFill/>
              </a:ln>
              <a:solidFill>
                <a:schemeClr val="bg1"/>
              </a:solidFill>
              <a:effectLst/>
              <a:latin typeface="Calibri" panose="020F0502020204030204" pitchFamily="34" charset="0"/>
              <a:cs typeface="Calibri" panose="020F0502020204030204" pitchFamily="34" charset="0"/>
            </a:endParaRPr>
          </a:p>
        </p:txBody>
      </p:sp>
      <p:sp>
        <p:nvSpPr>
          <p:cNvPr id="29" name="ZoneTexte 28">
            <a:extLst>
              <a:ext uri="{FF2B5EF4-FFF2-40B4-BE49-F238E27FC236}">
                <a16:creationId xmlns:a16="http://schemas.microsoft.com/office/drawing/2014/main" id="{63C217CA-6849-C2BE-B388-52228E3A9185}"/>
              </a:ext>
            </a:extLst>
          </p:cNvPr>
          <p:cNvSpPr txBox="1"/>
          <p:nvPr/>
        </p:nvSpPr>
        <p:spPr>
          <a:xfrm>
            <a:off x="5787074" y="4468016"/>
            <a:ext cx="2633745" cy="892552"/>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XX</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r>
              <a:rPr lang="fr-FR" sz="1300" b="1" kern="1400" dirty="0">
                <a:solidFill>
                  <a:srgbClr val="FF0000"/>
                </a:solidFill>
                <a:latin typeface="Calibri" panose="020F0502020204030204" pitchFamily="34" charset="0"/>
                <a:cs typeface="Calibri" panose="020F0502020204030204" pitchFamily="34" charset="0"/>
              </a:rPr>
              <a:t>N. SARRAUTE  </a:t>
            </a:r>
            <a:r>
              <a:rPr lang="fr-FR" sz="1300" b="1" kern="1400" dirty="0">
                <a:solidFill>
                  <a:srgbClr val="FFFF00"/>
                </a:solidFill>
                <a:latin typeface="Calibri" panose="020F0502020204030204" pitchFamily="34" charset="0"/>
                <a:cs typeface="Calibri" panose="020F0502020204030204" pitchFamily="34" charset="0"/>
              </a:rPr>
              <a:t>(1900-1999)</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A. ROBBE-GRILLET </a:t>
            </a:r>
            <a:r>
              <a:rPr lang="fr-FR" sz="1300" b="1" kern="1400" dirty="0">
                <a:solidFill>
                  <a:srgbClr val="FFFF00"/>
                </a:solidFill>
                <a:latin typeface="Calibri" panose="020F0502020204030204" pitchFamily="34" charset="0"/>
                <a:cs typeface="Calibri" panose="020F0502020204030204" pitchFamily="34" charset="0"/>
              </a:rPr>
              <a:t>(1922-2008) </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M. BUTOR  </a:t>
            </a:r>
            <a:r>
              <a:rPr lang="fr-FR" sz="1300" b="1" kern="1400" dirty="0">
                <a:solidFill>
                  <a:srgbClr val="FFFF00"/>
                </a:solidFill>
                <a:latin typeface="Calibri" panose="020F0502020204030204" pitchFamily="34" charset="0"/>
                <a:cs typeface="Calibri" panose="020F0502020204030204" pitchFamily="34" charset="0"/>
              </a:rPr>
              <a:t>(1926-2016) </a:t>
            </a:r>
          </a:p>
          <a:p>
            <a:pPr>
              <a:tabLst>
                <a:tab pos="1163638" algn="l"/>
                <a:tab pos="2806700" algn="l"/>
              </a:tabLst>
            </a:pPr>
            <a:r>
              <a:rPr lang="fr-FR" sz="1300" b="1" kern="1400" dirty="0">
                <a:solidFill>
                  <a:srgbClr val="000000"/>
                </a:solidFill>
                <a:latin typeface="Calibri" panose="020F0502020204030204" pitchFamily="34" charset="0"/>
                <a:cs typeface="Calibri" panose="020F0502020204030204" pitchFamily="34" charset="0"/>
              </a:rPr>
              <a:t>Nouveau roman</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sp>
        <p:nvSpPr>
          <p:cNvPr id="40" name="ZoneTexte 39">
            <a:extLst>
              <a:ext uri="{FF2B5EF4-FFF2-40B4-BE49-F238E27FC236}">
                <a16:creationId xmlns:a16="http://schemas.microsoft.com/office/drawing/2014/main" id="{AE7F52D9-36F3-DACE-CA73-F600632D5910}"/>
              </a:ext>
            </a:extLst>
          </p:cNvPr>
          <p:cNvSpPr txBox="1"/>
          <p:nvPr/>
        </p:nvSpPr>
        <p:spPr>
          <a:xfrm>
            <a:off x="5772325" y="6188790"/>
            <a:ext cx="2618232" cy="692497"/>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XX</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r>
              <a:rPr lang="fr-FR" sz="1300" b="1" kern="1400" dirty="0">
                <a:solidFill>
                  <a:srgbClr val="FF0000"/>
                </a:solidFill>
                <a:latin typeface="Calibri" panose="020F0502020204030204" pitchFamily="34" charset="0"/>
                <a:cs typeface="Calibri" panose="020F0502020204030204" pitchFamily="34" charset="0"/>
              </a:rPr>
              <a:t>J.-P. SARTRE  </a:t>
            </a:r>
            <a:r>
              <a:rPr lang="fr-FR" sz="1300" b="1" kern="1400" dirty="0">
                <a:solidFill>
                  <a:srgbClr val="FFFF00"/>
                </a:solidFill>
                <a:latin typeface="Calibri" panose="020F0502020204030204" pitchFamily="34" charset="0"/>
                <a:cs typeface="Calibri" panose="020F0502020204030204" pitchFamily="34" charset="0"/>
              </a:rPr>
              <a:t>(1905-1980)</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S. DE BEAUVOIR </a:t>
            </a:r>
            <a:r>
              <a:rPr lang="fr-FR" sz="1300" b="1" kern="1400" dirty="0">
                <a:solidFill>
                  <a:srgbClr val="FFFF00"/>
                </a:solidFill>
                <a:latin typeface="Calibri" panose="020F0502020204030204" pitchFamily="34" charset="0"/>
                <a:cs typeface="Calibri" panose="020F0502020204030204" pitchFamily="34" charset="0"/>
              </a:rPr>
              <a:t>(1908-1986) </a:t>
            </a:r>
          </a:p>
          <a:p>
            <a:pPr>
              <a:tabLst>
                <a:tab pos="1163638" algn="l"/>
                <a:tab pos="2806700" algn="l"/>
              </a:tabLst>
            </a:pPr>
            <a:r>
              <a:rPr lang="fr-FR" sz="1300" b="1" kern="1400" dirty="0">
                <a:solidFill>
                  <a:srgbClr val="000000"/>
                </a:solidFill>
                <a:latin typeface="Calibri" panose="020F0502020204030204" pitchFamily="34" charset="0"/>
                <a:cs typeface="Calibri" panose="020F0502020204030204" pitchFamily="34" charset="0"/>
              </a:rPr>
              <a:t>Roman existentialiste</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grpSp>
        <p:nvGrpSpPr>
          <p:cNvPr id="365" name="Groupe 364">
            <a:extLst>
              <a:ext uri="{FF2B5EF4-FFF2-40B4-BE49-F238E27FC236}">
                <a16:creationId xmlns:a16="http://schemas.microsoft.com/office/drawing/2014/main" id="{9B871A24-880F-E19A-1B86-BBF51380F458}"/>
              </a:ext>
            </a:extLst>
          </p:cNvPr>
          <p:cNvGrpSpPr/>
          <p:nvPr/>
        </p:nvGrpSpPr>
        <p:grpSpPr>
          <a:xfrm>
            <a:off x="2476759" y="1403929"/>
            <a:ext cx="3535072" cy="5199002"/>
            <a:chOff x="2476759" y="1403929"/>
            <a:chExt cx="3535072" cy="5199002"/>
          </a:xfrm>
        </p:grpSpPr>
        <p:cxnSp>
          <p:nvCxnSpPr>
            <p:cNvPr id="70" name="Connecteur droit 69">
              <a:extLst>
                <a:ext uri="{FF2B5EF4-FFF2-40B4-BE49-F238E27FC236}">
                  <a16:creationId xmlns:a16="http://schemas.microsoft.com/office/drawing/2014/main" id="{9B4DA5DE-46DD-D954-7EEC-42F36AE92D02}"/>
                </a:ext>
              </a:extLst>
            </p:cNvPr>
            <p:cNvCxnSpPr>
              <a:cxnSpLocks/>
            </p:cNvCxnSpPr>
            <p:nvPr/>
          </p:nvCxnSpPr>
          <p:spPr>
            <a:xfrm flipH="1">
              <a:off x="2998748" y="5725307"/>
              <a:ext cx="2570610"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20" name="Image 19">
              <a:extLst>
                <a:ext uri="{FF2B5EF4-FFF2-40B4-BE49-F238E27FC236}">
                  <a16:creationId xmlns:a16="http://schemas.microsoft.com/office/drawing/2014/main" id="{70305213-B62D-D8EF-DE4B-B4E6F68A738E}"/>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2476759" y="5678950"/>
              <a:ext cx="923981" cy="923981"/>
            </a:xfrm>
            <a:prstGeom prst="rect">
              <a:avLst/>
            </a:prstGeom>
          </p:spPr>
        </p:pic>
        <p:cxnSp>
          <p:nvCxnSpPr>
            <p:cNvPr id="50" name="Connecteur droit avec flèche 49">
              <a:extLst>
                <a:ext uri="{FF2B5EF4-FFF2-40B4-BE49-F238E27FC236}">
                  <a16:creationId xmlns:a16="http://schemas.microsoft.com/office/drawing/2014/main" id="{0A6E47DD-7E8A-B73F-0E9B-AA75BC245EE7}"/>
                </a:ext>
              </a:extLst>
            </p:cNvPr>
            <p:cNvCxnSpPr>
              <a:cxnSpLocks/>
            </p:cNvCxnSpPr>
            <p:nvPr/>
          </p:nvCxnSpPr>
          <p:spPr>
            <a:xfrm flipV="1">
              <a:off x="6011831" y="1403929"/>
              <a:ext cx="0" cy="203569"/>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753CA048-56C9-240B-863A-FC3D67CC4053}"/>
                </a:ext>
              </a:extLst>
            </p:cNvPr>
            <p:cNvCxnSpPr>
              <a:cxnSpLocks/>
            </p:cNvCxnSpPr>
            <p:nvPr/>
          </p:nvCxnSpPr>
          <p:spPr>
            <a:xfrm flipH="1">
              <a:off x="5590614" y="1607498"/>
              <a:ext cx="421217"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872D43CE-38F8-94BB-7543-8F2F15155340}"/>
                </a:ext>
              </a:extLst>
            </p:cNvPr>
            <p:cNvCxnSpPr>
              <a:cxnSpLocks/>
            </p:cNvCxnSpPr>
            <p:nvPr/>
          </p:nvCxnSpPr>
          <p:spPr>
            <a:xfrm flipH="1" flipV="1">
              <a:off x="5568566" y="1614680"/>
              <a:ext cx="25750" cy="4110627"/>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grpSp>
        <p:nvGrpSpPr>
          <p:cNvPr id="371" name="Groupe 370">
            <a:extLst>
              <a:ext uri="{FF2B5EF4-FFF2-40B4-BE49-F238E27FC236}">
                <a16:creationId xmlns:a16="http://schemas.microsoft.com/office/drawing/2014/main" id="{737BA553-2F91-0594-6C82-11C5825BE277}"/>
              </a:ext>
            </a:extLst>
          </p:cNvPr>
          <p:cNvGrpSpPr/>
          <p:nvPr/>
        </p:nvGrpSpPr>
        <p:grpSpPr>
          <a:xfrm>
            <a:off x="7550692" y="1417733"/>
            <a:ext cx="3451701" cy="1120928"/>
            <a:chOff x="7550692" y="1417733"/>
            <a:chExt cx="3451701" cy="1120928"/>
          </a:xfrm>
        </p:grpSpPr>
        <p:cxnSp>
          <p:nvCxnSpPr>
            <p:cNvPr id="127" name="Connecteur droit 126">
              <a:extLst>
                <a:ext uri="{FF2B5EF4-FFF2-40B4-BE49-F238E27FC236}">
                  <a16:creationId xmlns:a16="http://schemas.microsoft.com/office/drawing/2014/main" id="{D6599549-4E8D-7683-39A0-99A78A7F228E}"/>
                </a:ext>
              </a:extLst>
            </p:cNvPr>
            <p:cNvCxnSpPr>
              <a:cxnSpLocks/>
            </p:cNvCxnSpPr>
            <p:nvPr/>
          </p:nvCxnSpPr>
          <p:spPr>
            <a:xfrm flipH="1">
              <a:off x="7551794" y="1785603"/>
              <a:ext cx="3044284"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6AD0CC2B-6777-7BA9-1FB2-1E188D09255F}"/>
                </a:ext>
              </a:extLst>
            </p:cNvPr>
            <p:cNvCxnSpPr>
              <a:cxnSpLocks/>
            </p:cNvCxnSpPr>
            <p:nvPr/>
          </p:nvCxnSpPr>
          <p:spPr>
            <a:xfrm flipV="1">
              <a:off x="7550692" y="1417733"/>
              <a:ext cx="0" cy="367870"/>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pic>
          <p:nvPicPr>
            <p:cNvPr id="87" name="Image 86">
              <a:extLst>
                <a:ext uri="{FF2B5EF4-FFF2-40B4-BE49-F238E27FC236}">
                  <a16:creationId xmlns:a16="http://schemas.microsoft.com/office/drawing/2014/main" id="{F66C67A6-AFE1-0F11-3383-231E540EC102}"/>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9158834" y="1592812"/>
              <a:ext cx="923981" cy="923981"/>
            </a:xfrm>
            <a:prstGeom prst="rect">
              <a:avLst/>
            </a:prstGeom>
          </p:spPr>
        </p:pic>
        <p:pic>
          <p:nvPicPr>
            <p:cNvPr id="88" name="Image 87">
              <a:extLst>
                <a:ext uri="{FF2B5EF4-FFF2-40B4-BE49-F238E27FC236}">
                  <a16:creationId xmlns:a16="http://schemas.microsoft.com/office/drawing/2014/main" id="{64886CE7-4EFB-3C96-4FD5-37CC811A52A5}"/>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0078412" y="1614680"/>
              <a:ext cx="923981" cy="923981"/>
            </a:xfrm>
            <a:prstGeom prst="rect">
              <a:avLst/>
            </a:prstGeom>
          </p:spPr>
        </p:pic>
      </p:grpSp>
      <p:sp>
        <p:nvSpPr>
          <p:cNvPr id="90" name="ZoneTexte 89">
            <a:extLst>
              <a:ext uri="{FF2B5EF4-FFF2-40B4-BE49-F238E27FC236}">
                <a16:creationId xmlns:a16="http://schemas.microsoft.com/office/drawing/2014/main" id="{71ECA92D-7BEB-A91B-4D96-4E43B327B48E}"/>
              </a:ext>
            </a:extLst>
          </p:cNvPr>
          <p:cNvSpPr txBox="1"/>
          <p:nvPr/>
        </p:nvSpPr>
        <p:spPr>
          <a:xfrm>
            <a:off x="9815538" y="2468501"/>
            <a:ext cx="1950131" cy="1308050"/>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XX</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endParaRPr lang="fr-FR" sz="1300" b="1" kern="1400" dirty="0">
              <a:solidFill>
                <a:srgbClr val="000000"/>
              </a:solidFill>
              <a:latin typeface="Calibri" panose="020F0502020204030204" pitchFamily="34" charset="0"/>
              <a:cs typeface="Calibri" panose="020F0502020204030204" pitchFamily="34" charset="0"/>
            </a:endParaRP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R. QUENEAU </a:t>
            </a:r>
            <a:r>
              <a:rPr lang="fr-FR" sz="1300" b="1" kern="1400" dirty="0">
                <a:solidFill>
                  <a:srgbClr val="FFFF00"/>
                </a:solidFill>
                <a:latin typeface="Calibri" panose="020F0502020204030204" pitchFamily="34" charset="0"/>
                <a:cs typeface="Calibri" panose="020F0502020204030204" pitchFamily="34" charset="0"/>
              </a:rPr>
              <a:t>(1903-1976)</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G. PEREC  </a:t>
            </a:r>
            <a:r>
              <a:rPr lang="fr-FR" sz="1300" b="1" kern="1400" dirty="0">
                <a:solidFill>
                  <a:srgbClr val="FFFF00"/>
                </a:solidFill>
                <a:latin typeface="Calibri" panose="020F0502020204030204" pitchFamily="34" charset="0"/>
                <a:cs typeface="Calibri" panose="020F0502020204030204" pitchFamily="34" charset="0"/>
              </a:rPr>
              <a:t>(1936-1982) </a:t>
            </a:r>
            <a:r>
              <a:rPr lang="fr-FR" sz="1300" i="1" kern="1400" dirty="0">
                <a:solidFill>
                  <a:schemeClr val="bg1"/>
                </a:solidFill>
                <a:latin typeface="Calibri" panose="020F0502020204030204" pitchFamily="34" charset="0"/>
                <a:cs typeface="Calibri" panose="020F0502020204030204" pitchFamily="34" charset="0"/>
              </a:rPr>
              <a:t>, La Disparition </a:t>
            </a:r>
            <a:r>
              <a:rPr lang="fr-FR" sz="1000" kern="1400" dirty="0">
                <a:solidFill>
                  <a:srgbClr val="000000"/>
                </a:solidFill>
                <a:latin typeface="Calibri" panose="020F0502020204030204" pitchFamily="34" charset="0"/>
                <a:cs typeface="Calibri" panose="020F0502020204030204" pitchFamily="34" charset="0"/>
              </a:rPr>
              <a:t>(1969)</a:t>
            </a:r>
            <a:r>
              <a:rPr lang="fr-FR" sz="1300" kern="1400" dirty="0">
                <a:solidFill>
                  <a:schemeClr val="bg1"/>
                </a:solidFill>
                <a:latin typeface="Calibri" panose="020F0502020204030204" pitchFamily="34" charset="0"/>
                <a:cs typeface="Calibri" panose="020F0502020204030204" pitchFamily="34" charset="0"/>
              </a:rPr>
              <a:t>.</a:t>
            </a:r>
          </a:p>
          <a:p>
            <a:pPr>
              <a:tabLst>
                <a:tab pos="1163638" algn="l"/>
                <a:tab pos="2806700" algn="l"/>
              </a:tabLst>
            </a:pPr>
            <a:r>
              <a:rPr lang="fr-FR" sz="1300" b="1" kern="1400" dirty="0">
                <a:solidFill>
                  <a:srgbClr val="000000"/>
                </a:solidFill>
                <a:latin typeface="Calibri" panose="020F0502020204030204" pitchFamily="34" charset="0"/>
                <a:cs typeface="Calibri" panose="020F0502020204030204" pitchFamily="34" charset="0"/>
              </a:rPr>
              <a:t>OULIPO (Ouvroir de Littérature Potentielle)</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sp>
        <p:nvSpPr>
          <p:cNvPr id="123" name="ZoneTexte 122">
            <a:extLst>
              <a:ext uri="{FF2B5EF4-FFF2-40B4-BE49-F238E27FC236}">
                <a16:creationId xmlns:a16="http://schemas.microsoft.com/office/drawing/2014/main" id="{34AAA704-1AF0-9C17-4CE4-100EB63417FF}"/>
              </a:ext>
            </a:extLst>
          </p:cNvPr>
          <p:cNvSpPr txBox="1"/>
          <p:nvPr/>
        </p:nvSpPr>
        <p:spPr>
          <a:xfrm>
            <a:off x="9022730" y="4661779"/>
            <a:ext cx="2445622" cy="692497"/>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XX</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r>
              <a:rPr lang="fr-FR" sz="1300" b="1" kern="1400" dirty="0">
                <a:solidFill>
                  <a:srgbClr val="FF0000"/>
                </a:solidFill>
                <a:latin typeface="Calibri" panose="020F0502020204030204" pitchFamily="34" charset="0"/>
                <a:cs typeface="Calibri" panose="020F0502020204030204" pitchFamily="34" charset="0"/>
              </a:rPr>
              <a:t>S. BECKETT  </a:t>
            </a:r>
            <a:r>
              <a:rPr lang="fr-FR" sz="1300" b="1" kern="1400" dirty="0">
                <a:solidFill>
                  <a:srgbClr val="FFFF00"/>
                </a:solidFill>
                <a:latin typeface="Calibri" panose="020F0502020204030204" pitchFamily="34" charset="0"/>
                <a:cs typeface="Calibri" panose="020F0502020204030204" pitchFamily="34" charset="0"/>
              </a:rPr>
              <a:t>(1906-1989)</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E. IONESCO  </a:t>
            </a:r>
            <a:r>
              <a:rPr lang="fr-FR" sz="1300" b="1" kern="1400" dirty="0">
                <a:solidFill>
                  <a:srgbClr val="FFFF00"/>
                </a:solidFill>
                <a:latin typeface="Calibri" panose="020F0502020204030204" pitchFamily="34" charset="0"/>
                <a:cs typeface="Calibri" panose="020F0502020204030204" pitchFamily="34" charset="0"/>
              </a:rPr>
              <a:t>(1909-1994) </a:t>
            </a:r>
          </a:p>
          <a:p>
            <a:pPr>
              <a:tabLst>
                <a:tab pos="1163638" algn="l"/>
                <a:tab pos="2806700" algn="l"/>
              </a:tabLst>
            </a:pPr>
            <a:r>
              <a:rPr lang="fr-FR" sz="1300" b="1" kern="1400" dirty="0">
                <a:solidFill>
                  <a:srgbClr val="000000"/>
                </a:solidFill>
                <a:latin typeface="Calibri" panose="020F0502020204030204" pitchFamily="34" charset="0"/>
                <a:cs typeface="Calibri" panose="020F0502020204030204" pitchFamily="34" charset="0"/>
              </a:rPr>
              <a:t>Théâtre de l’Absurde</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grpSp>
        <p:nvGrpSpPr>
          <p:cNvPr id="366" name="Groupe 365">
            <a:extLst>
              <a:ext uri="{FF2B5EF4-FFF2-40B4-BE49-F238E27FC236}">
                <a16:creationId xmlns:a16="http://schemas.microsoft.com/office/drawing/2014/main" id="{2F28F9D7-CEFB-F666-4201-B960D149D41A}"/>
              </a:ext>
            </a:extLst>
          </p:cNvPr>
          <p:cNvGrpSpPr/>
          <p:nvPr/>
        </p:nvGrpSpPr>
        <p:grpSpPr>
          <a:xfrm>
            <a:off x="5626301" y="1415866"/>
            <a:ext cx="923981" cy="1155224"/>
            <a:chOff x="5626301" y="1415866"/>
            <a:chExt cx="923981" cy="1155224"/>
          </a:xfrm>
        </p:grpSpPr>
        <p:cxnSp>
          <p:nvCxnSpPr>
            <p:cNvPr id="270" name="Connecteur droit 269">
              <a:extLst>
                <a:ext uri="{FF2B5EF4-FFF2-40B4-BE49-F238E27FC236}">
                  <a16:creationId xmlns:a16="http://schemas.microsoft.com/office/drawing/2014/main" id="{9A8D18F4-873D-5056-32B5-47AAA8117177}"/>
                </a:ext>
              </a:extLst>
            </p:cNvPr>
            <p:cNvCxnSpPr>
              <a:cxnSpLocks/>
            </p:cNvCxnSpPr>
            <p:nvPr/>
          </p:nvCxnSpPr>
          <p:spPr>
            <a:xfrm flipH="1">
              <a:off x="6052227" y="1731915"/>
              <a:ext cx="421217"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66" name="Connecteur droit avec flèche 265">
              <a:extLst>
                <a:ext uri="{FF2B5EF4-FFF2-40B4-BE49-F238E27FC236}">
                  <a16:creationId xmlns:a16="http://schemas.microsoft.com/office/drawing/2014/main" id="{91A1D849-B67A-6919-8232-A7C1AF1C9A91}"/>
                </a:ext>
              </a:extLst>
            </p:cNvPr>
            <p:cNvCxnSpPr>
              <a:cxnSpLocks/>
            </p:cNvCxnSpPr>
            <p:nvPr/>
          </p:nvCxnSpPr>
          <p:spPr>
            <a:xfrm flipH="1" flipV="1">
              <a:off x="6473444" y="1415866"/>
              <a:ext cx="5112" cy="316049"/>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pic>
          <p:nvPicPr>
            <p:cNvPr id="267" name="Image 266">
              <a:extLst>
                <a:ext uri="{FF2B5EF4-FFF2-40B4-BE49-F238E27FC236}">
                  <a16:creationId xmlns:a16="http://schemas.microsoft.com/office/drawing/2014/main" id="{72480A7C-BD24-D9FA-2891-85798ED40C88}"/>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5626301" y="1647109"/>
              <a:ext cx="923981" cy="923981"/>
            </a:xfrm>
            <a:prstGeom prst="rect">
              <a:avLst/>
            </a:prstGeom>
          </p:spPr>
        </p:pic>
      </p:grpSp>
      <p:sp>
        <p:nvSpPr>
          <p:cNvPr id="268" name="ZoneTexte 267">
            <a:extLst>
              <a:ext uri="{FF2B5EF4-FFF2-40B4-BE49-F238E27FC236}">
                <a16:creationId xmlns:a16="http://schemas.microsoft.com/office/drawing/2014/main" id="{A25499CD-F901-8810-866E-32C1EBE5F685}"/>
              </a:ext>
            </a:extLst>
          </p:cNvPr>
          <p:cNvSpPr txBox="1"/>
          <p:nvPr/>
        </p:nvSpPr>
        <p:spPr>
          <a:xfrm>
            <a:off x="6473444" y="1909769"/>
            <a:ext cx="2436856" cy="692497"/>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XX</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CÉLINE L.-F. </a:t>
            </a:r>
            <a:r>
              <a:rPr lang="fr-FR" sz="1300" b="1" kern="1400" dirty="0">
                <a:solidFill>
                  <a:srgbClr val="FFFF00"/>
                </a:solidFill>
                <a:latin typeface="Calibri" panose="020F0502020204030204" pitchFamily="34" charset="0"/>
                <a:cs typeface="Calibri" panose="020F0502020204030204" pitchFamily="34" charset="0"/>
              </a:rPr>
              <a:t>(1894-1961) </a:t>
            </a:r>
          </a:p>
          <a:p>
            <a:pPr>
              <a:tabLst>
                <a:tab pos="1163638" algn="l"/>
                <a:tab pos="2806700" algn="l"/>
              </a:tabLst>
            </a:pPr>
            <a:r>
              <a:rPr lang="fr-FR" sz="1300" i="1" kern="1400" dirty="0">
                <a:solidFill>
                  <a:srgbClr val="000000"/>
                </a:solidFill>
                <a:latin typeface="Calibri" panose="020F0502020204030204" pitchFamily="34" charset="0"/>
                <a:cs typeface="Calibri" panose="020F0502020204030204" pitchFamily="34" charset="0"/>
              </a:rPr>
              <a:t>Voyage au bout de la nuit </a:t>
            </a:r>
            <a:r>
              <a:rPr lang="fr-FR" sz="1000" kern="1400" dirty="0">
                <a:solidFill>
                  <a:srgbClr val="000000"/>
                </a:solidFill>
                <a:latin typeface="Calibri" panose="020F0502020204030204" pitchFamily="34" charset="0"/>
                <a:cs typeface="Calibri" panose="020F0502020204030204" pitchFamily="34" charset="0"/>
              </a:rPr>
              <a:t>(1932)</a:t>
            </a:r>
            <a:r>
              <a:rPr lang="fr-FR" sz="1000" i="1" kern="1400" dirty="0">
                <a:solidFill>
                  <a:srgbClr val="000000"/>
                </a:solidFill>
                <a:latin typeface="Calibri" panose="020F0502020204030204" pitchFamily="34" charset="0"/>
                <a:cs typeface="Calibri" panose="020F0502020204030204" pitchFamily="34" charset="0"/>
              </a:rPr>
              <a:t>.</a:t>
            </a:r>
            <a:endParaRPr lang="fr-FR" sz="1000" i="1" kern="1400" dirty="0">
              <a:ln>
                <a:noFill/>
              </a:ln>
              <a:solidFill>
                <a:schemeClr val="bg1"/>
              </a:solidFill>
              <a:effectLst/>
              <a:latin typeface="Calibri" panose="020F0502020204030204" pitchFamily="34" charset="0"/>
              <a:cs typeface="Calibri" panose="020F0502020204030204" pitchFamily="34" charset="0"/>
            </a:endParaRPr>
          </a:p>
        </p:txBody>
      </p:sp>
      <p:sp>
        <p:nvSpPr>
          <p:cNvPr id="272" name="ZoneTexte 271">
            <a:extLst>
              <a:ext uri="{FF2B5EF4-FFF2-40B4-BE49-F238E27FC236}">
                <a16:creationId xmlns:a16="http://schemas.microsoft.com/office/drawing/2014/main" id="{56772E71-5BF3-11ED-1C23-FD52A4C1CDDD}"/>
              </a:ext>
            </a:extLst>
          </p:cNvPr>
          <p:cNvSpPr txBox="1"/>
          <p:nvPr/>
        </p:nvSpPr>
        <p:spPr>
          <a:xfrm>
            <a:off x="7419524" y="2806257"/>
            <a:ext cx="2323810" cy="692497"/>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XX</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r>
              <a:rPr lang="fr-FR" sz="1300" b="1" kern="1400" dirty="0">
                <a:solidFill>
                  <a:srgbClr val="FF0000"/>
                </a:solidFill>
                <a:latin typeface="Calibri" panose="020F0502020204030204" pitchFamily="34" charset="0"/>
                <a:cs typeface="Calibri" panose="020F0502020204030204" pitchFamily="34" charset="0"/>
              </a:rPr>
              <a:t>P. ÉLUARD </a:t>
            </a:r>
            <a:r>
              <a:rPr lang="fr-FR" sz="1300" b="1" kern="1400" dirty="0">
                <a:solidFill>
                  <a:srgbClr val="FFFF00"/>
                </a:solidFill>
                <a:latin typeface="Calibri" panose="020F0502020204030204" pitchFamily="34" charset="0"/>
                <a:cs typeface="Calibri" panose="020F0502020204030204" pitchFamily="34" charset="0"/>
              </a:rPr>
              <a:t>(1906-1989)</a:t>
            </a: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L. ARAGON  </a:t>
            </a:r>
            <a:r>
              <a:rPr lang="fr-FR" sz="1300" b="1" kern="1400" dirty="0">
                <a:solidFill>
                  <a:srgbClr val="FFFF00"/>
                </a:solidFill>
                <a:latin typeface="Calibri" panose="020F0502020204030204" pitchFamily="34" charset="0"/>
                <a:cs typeface="Calibri" panose="020F0502020204030204" pitchFamily="34" charset="0"/>
              </a:rPr>
              <a:t>(1909-1994) </a:t>
            </a:r>
          </a:p>
          <a:p>
            <a:pPr>
              <a:tabLst>
                <a:tab pos="1163638" algn="l"/>
                <a:tab pos="2806700" algn="l"/>
              </a:tabLst>
            </a:pPr>
            <a:r>
              <a:rPr lang="fr-FR" sz="1300" b="1" kern="1400" dirty="0">
                <a:solidFill>
                  <a:srgbClr val="000000"/>
                </a:solidFill>
                <a:latin typeface="Calibri" panose="020F0502020204030204" pitchFamily="34" charset="0"/>
                <a:cs typeface="Calibri" panose="020F0502020204030204" pitchFamily="34" charset="0"/>
              </a:rPr>
              <a:t>Poètes surréalistes</a:t>
            </a:r>
            <a:endParaRPr lang="fr-FR" sz="1300" kern="1400" dirty="0">
              <a:ln>
                <a:noFill/>
              </a:ln>
              <a:solidFill>
                <a:schemeClr val="bg1"/>
              </a:solidFill>
              <a:effectLst/>
              <a:latin typeface="Calibri" panose="020F0502020204030204" pitchFamily="34" charset="0"/>
              <a:cs typeface="Calibri" panose="020F0502020204030204" pitchFamily="34" charset="0"/>
            </a:endParaRPr>
          </a:p>
        </p:txBody>
      </p:sp>
      <p:grpSp>
        <p:nvGrpSpPr>
          <p:cNvPr id="367" name="Groupe 366">
            <a:extLst>
              <a:ext uri="{FF2B5EF4-FFF2-40B4-BE49-F238E27FC236}">
                <a16:creationId xmlns:a16="http://schemas.microsoft.com/office/drawing/2014/main" id="{23874B82-5F7A-F68F-2EA5-5933722D9E65}"/>
              </a:ext>
            </a:extLst>
          </p:cNvPr>
          <p:cNvGrpSpPr/>
          <p:nvPr/>
        </p:nvGrpSpPr>
        <p:grpSpPr>
          <a:xfrm>
            <a:off x="5629820" y="1422630"/>
            <a:ext cx="3146475" cy="2161731"/>
            <a:chOff x="5629820" y="1422630"/>
            <a:chExt cx="3146475" cy="2161731"/>
          </a:xfrm>
        </p:grpSpPr>
        <p:cxnSp>
          <p:nvCxnSpPr>
            <p:cNvPr id="288" name="Connecteur droit 287">
              <a:extLst>
                <a:ext uri="{FF2B5EF4-FFF2-40B4-BE49-F238E27FC236}">
                  <a16:creationId xmlns:a16="http://schemas.microsoft.com/office/drawing/2014/main" id="{2040FBDE-1A66-B1B4-45D4-8E2E528D5C87}"/>
                </a:ext>
              </a:extLst>
            </p:cNvPr>
            <p:cNvCxnSpPr>
              <a:cxnSpLocks/>
            </p:cNvCxnSpPr>
            <p:nvPr/>
          </p:nvCxnSpPr>
          <p:spPr>
            <a:xfrm flipH="1">
              <a:off x="6057899" y="2720934"/>
              <a:ext cx="2715490"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A3E70F62-B032-B5BC-3ED8-D4BB74545031}"/>
                </a:ext>
              </a:extLst>
            </p:cNvPr>
            <p:cNvCxnSpPr>
              <a:cxnSpLocks/>
            </p:cNvCxnSpPr>
            <p:nvPr/>
          </p:nvCxnSpPr>
          <p:spPr>
            <a:xfrm flipV="1">
              <a:off x="7204049" y="1422630"/>
              <a:ext cx="0" cy="637706"/>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6B4881A1-6FA7-5CB0-9E83-CFD055E3B28A}"/>
                </a:ext>
              </a:extLst>
            </p:cNvPr>
            <p:cNvCxnSpPr>
              <a:cxnSpLocks/>
            </p:cNvCxnSpPr>
            <p:nvPr/>
          </p:nvCxnSpPr>
          <p:spPr>
            <a:xfrm flipH="1" flipV="1">
              <a:off x="8343340" y="2060336"/>
              <a:ext cx="1317" cy="195681"/>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275" name="Image 274">
              <a:extLst>
                <a:ext uri="{FF2B5EF4-FFF2-40B4-BE49-F238E27FC236}">
                  <a16:creationId xmlns:a16="http://schemas.microsoft.com/office/drawing/2014/main" id="{6AACAA2F-56FE-B91C-3C38-99AF9F355710}"/>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5629820" y="2630274"/>
              <a:ext cx="923981" cy="923981"/>
            </a:xfrm>
            <a:prstGeom prst="rect">
              <a:avLst/>
            </a:prstGeom>
          </p:spPr>
        </p:pic>
        <p:pic>
          <p:nvPicPr>
            <p:cNvPr id="276" name="Image 275">
              <a:extLst>
                <a:ext uri="{FF2B5EF4-FFF2-40B4-BE49-F238E27FC236}">
                  <a16:creationId xmlns:a16="http://schemas.microsoft.com/office/drawing/2014/main" id="{D043BC04-9443-9BA6-4010-78AB55877171}"/>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6561864" y="2660380"/>
              <a:ext cx="923981" cy="923981"/>
            </a:xfrm>
            <a:prstGeom prst="rect">
              <a:avLst/>
            </a:prstGeom>
          </p:spPr>
        </p:pic>
        <p:cxnSp>
          <p:nvCxnSpPr>
            <p:cNvPr id="282" name="Connecteur droit 281">
              <a:extLst>
                <a:ext uri="{FF2B5EF4-FFF2-40B4-BE49-F238E27FC236}">
                  <a16:creationId xmlns:a16="http://schemas.microsoft.com/office/drawing/2014/main" id="{A5A71483-AED0-D8FB-2843-71725BE74DC2}"/>
                </a:ext>
              </a:extLst>
            </p:cNvPr>
            <p:cNvCxnSpPr>
              <a:cxnSpLocks/>
            </p:cNvCxnSpPr>
            <p:nvPr/>
          </p:nvCxnSpPr>
          <p:spPr>
            <a:xfrm flipH="1">
              <a:off x="7204049" y="2060336"/>
              <a:ext cx="1148934"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85" name="Connecteur droit 284">
              <a:extLst>
                <a:ext uri="{FF2B5EF4-FFF2-40B4-BE49-F238E27FC236}">
                  <a16:creationId xmlns:a16="http://schemas.microsoft.com/office/drawing/2014/main" id="{EAEBC4B2-D10D-0E3A-3F52-108011526058}"/>
                </a:ext>
              </a:extLst>
            </p:cNvPr>
            <p:cNvCxnSpPr>
              <a:cxnSpLocks/>
            </p:cNvCxnSpPr>
            <p:nvPr/>
          </p:nvCxnSpPr>
          <p:spPr>
            <a:xfrm flipH="1">
              <a:off x="8343340" y="2256017"/>
              <a:ext cx="432955"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86" name="Connecteur droit 285">
              <a:extLst>
                <a:ext uri="{FF2B5EF4-FFF2-40B4-BE49-F238E27FC236}">
                  <a16:creationId xmlns:a16="http://schemas.microsoft.com/office/drawing/2014/main" id="{2D5F196A-D1AC-C723-CE14-0D4E6427F530}"/>
                </a:ext>
              </a:extLst>
            </p:cNvPr>
            <p:cNvCxnSpPr>
              <a:cxnSpLocks/>
            </p:cNvCxnSpPr>
            <p:nvPr/>
          </p:nvCxnSpPr>
          <p:spPr>
            <a:xfrm flipV="1">
              <a:off x="8776295" y="2266689"/>
              <a:ext cx="0" cy="45012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sp>
        <p:nvSpPr>
          <p:cNvPr id="260" name="ZoneTexte 259">
            <a:extLst>
              <a:ext uri="{FF2B5EF4-FFF2-40B4-BE49-F238E27FC236}">
                <a16:creationId xmlns:a16="http://schemas.microsoft.com/office/drawing/2014/main" id="{42D5D38A-F4AB-63A8-96C3-6286A3A9906A}"/>
              </a:ext>
            </a:extLst>
          </p:cNvPr>
          <p:cNvSpPr txBox="1"/>
          <p:nvPr/>
        </p:nvSpPr>
        <p:spPr>
          <a:xfrm>
            <a:off x="7220808" y="182219"/>
            <a:ext cx="1775935" cy="584775"/>
          </a:xfrm>
          <a:prstGeom prst="rect">
            <a:avLst/>
          </a:prstGeom>
          <a:noFill/>
        </p:spPr>
        <p:txBody>
          <a:bodyPr wrap="square">
            <a:spAutoFit/>
          </a:bodyPr>
          <a:lstStyle/>
          <a:p>
            <a:r>
              <a:rPr lang="fr-FR" sz="3200" b="1" i="0" u="none" strike="noStrike" baseline="0" dirty="0">
                <a:solidFill>
                  <a:srgbClr val="FF0000"/>
                </a:solidFill>
                <a:latin typeface="Calibri" panose="020F0502020204030204" pitchFamily="34" charset="0"/>
                <a:cs typeface="Calibri" panose="020F0502020204030204" pitchFamily="34" charset="0"/>
              </a:rPr>
              <a:t>HISTOIRE</a:t>
            </a:r>
            <a:endParaRPr lang="fr-FR" b="1" dirty="0"/>
          </a:p>
        </p:txBody>
      </p:sp>
      <p:grpSp>
        <p:nvGrpSpPr>
          <p:cNvPr id="369" name="Groupe 368">
            <a:extLst>
              <a:ext uri="{FF2B5EF4-FFF2-40B4-BE49-F238E27FC236}">
                <a16:creationId xmlns:a16="http://schemas.microsoft.com/office/drawing/2014/main" id="{D964F9FD-A998-2A6F-339A-7E1499443974}"/>
              </a:ext>
            </a:extLst>
          </p:cNvPr>
          <p:cNvGrpSpPr/>
          <p:nvPr/>
        </p:nvGrpSpPr>
        <p:grpSpPr>
          <a:xfrm>
            <a:off x="5667326" y="1415866"/>
            <a:ext cx="4018893" cy="3119120"/>
            <a:chOff x="5667326" y="1415866"/>
            <a:chExt cx="4018893" cy="3119120"/>
          </a:xfrm>
        </p:grpSpPr>
        <p:cxnSp>
          <p:nvCxnSpPr>
            <p:cNvPr id="31" name="Connecteur droit 30">
              <a:extLst>
                <a:ext uri="{FF2B5EF4-FFF2-40B4-BE49-F238E27FC236}">
                  <a16:creationId xmlns:a16="http://schemas.microsoft.com/office/drawing/2014/main" id="{9296106E-1ED6-58B0-1C58-A825BE9B7E1D}"/>
                </a:ext>
              </a:extLst>
            </p:cNvPr>
            <p:cNvCxnSpPr>
              <a:cxnSpLocks/>
            </p:cNvCxnSpPr>
            <p:nvPr/>
          </p:nvCxnSpPr>
          <p:spPr>
            <a:xfrm flipV="1">
              <a:off x="5718627" y="3628900"/>
              <a:ext cx="3967592" cy="20815"/>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5015C469-82CF-AD4B-89A4-031A3FD33A31}"/>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5667326" y="3592755"/>
              <a:ext cx="923981" cy="923981"/>
            </a:xfrm>
            <a:prstGeom prst="rect">
              <a:avLst/>
            </a:prstGeom>
          </p:spPr>
        </p:pic>
        <p:pic>
          <p:nvPicPr>
            <p:cNvPr id="26" name="Image 25">
              <a:extLst>
                <a:ext uri="{FF2B5EF4-FFF2-40B4-BE49-F238E27FC236}">
                  <a16:creationId xmlns:a16="http://schemas.microsoft.com/office/drawing/2014/main" id="{84EC1092-64E1-0B2F-0105-E9CD202B63E3}"/>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6610879" y="3601880"/>
              <a:ext cx="923981" cy="923981"/>
            </a:xfrm>
            <a:prstGeom prst="rect">
              <a:avLst/>
            </a:prstGeom>
          </p:spPr>
        </p:pic>
        <p:pic>
          <p:nvPicPr>
            <p:cNvPr id="28" name="Image 27">
              <a:extLst>
                <a:ext uri="{FF2B5EF4-FFF2-40B4-BE49-F238E27FC236}">
                  <a16:creationId xmlns:a16="http://schemas.microsoft.com/office/drawing/2014/main" id="{0020CA2C-C3FE-BA2A-F0A0-7637CE4C040A}"/>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7554317" y="3611005"/>
              <a:ext cx="923981" cy="923981"/>
            </a:xfrm>
            <a:prstGeom prst="rect">
              <a:avLst/>
            </a:prstGeom>
          </p:spPr>
        </p:pic>
        <p:cxnSp>
          <p:nvCxnSpPr>
            <p:cNvPr id="78" name="Connecteur droit avec flèche 77">
              <a:extLst>
                <a:ext uri="{FF2B5EF4-FFF2-40B4-BE49-F238E27FC236}">
                  <a16:creationId xmlns:a16="http://schemas.microsoft.com/office/drawing/2014/main" id="{AFC624D4-16F3-F49D-1A2F-1A7A9D03F9EB}"/>
                </a:ext>
              </a:extLst>
            </p:cNvPr>
            <p:cNvCxnSpPr>
              <a:cxnSpLocks/>
            </p:cNvCxnSpPr>
            <p:nvPr/>
          </p:nvCxnSpPr>
          <p:spPr>
            <a:xfrm flipV="1">
              <a:off x="7364973" y="1415866"/>
              <a:ext cx="0" cy="539759"/>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E7BD0B8C-1D0D-761B-0DBB-F96156DC0289}"/>
                </a:ext>
              </a:extLst>
            </p:cNvPr>
            <p:cNvCxnSpPr>
              <a:cxnSpLocks/>
            </p:cNvCxnSpPr>
            <p:nvPr/>
          </p:nvCxnSpPr>
          <p:spPr>
            <a:xfrm flipH="1">
              <a:off x="7364973" y="1965150"/>
              <a:ext cx="1526486"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462BDF2D-20D0-E92D-4723-8E26F763ECB3}"/>
                </a:ext>
              </a:extLst>
            </p:cNvPr>
            <p:cNvCxnSpPr>
              <a:cxnSpLocks/>
            </p:cNvCxnSpPr>
            <p:nvPr/>
          </p:nvCxnSpPr>
          <p:spPr>
            <a:xfrm flipH="1">
              <a:off x="8910300" y="2726717"/>
              <a:ext cx="740083"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02" name="Connecteur droit 301">
              <a:extLst>
                <a:ext uri="{FF2B5EF4-FFF2-40B4-BE49-F238E27FC236}">
                  <a16:creationId xmlns:a16="http://schemas.microsoft.com/office/drawing/2014/main" id="{30A55DD9-247A-FC8B-27A3-8289557190A8}"/>
                </a:ext>
              </a:extLst>
            </p:cNvPr>
            <p:cNvCxnSpPr>
              <a:cxnSpLocks/>
            </p:cNvCxnSpPr>
            <p:nvPr/>
          </p:nvCxnSpPr>
          <p:spPr>
            <a:xfrm flipV="1">
              <a:off x="8891459" y="1967415"/>
              <a:ext cx="0" cy="749394"/>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05" name="Connecteur droit 304">
              <a:extLst>
                <a:ext uri="{FF2B5EF4-FFF2-40B4-BE49-F238E27FC236}">
                  <a16:creationId xmlns:a16="http://schemas.microsoft.com/office/drawing/2014/main" id="{B74DECE0-2AEE-C2D5-BBA3-D1D65C035AE6}"/>
                </a:ext>
              </a:extLst>
            </p:cNvPr>
            <p:cNvCxnSpPr>
              <a:cxnSpLocks/>
            </p:cNvCxnSpPr>
            <p:nvPr/>
          </p:nvCxnSpPr>
          <p:spPr>
            <a:xfrm flipV="1">
              <a:off x="9686219" y="2716809"/>
              <a:ext cx="0" cy="894196"/>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grpSp>
        <p:nvGrpSpPr>
          <p:cNvPr id="372" name="Groupe 371">
            <a:extLst>
              <a:ext uri="{FF2B5EF4-FFF2-40B4-BE49-F238E27FC236}">
                <a16:creationId xmlns:a16="http://schemas.microsoft.com/office/drawing/2014/main" id="{FEDBB80E-81B4-E3D4-665F-77328E30405F}"/>
              </a:ext>
            </a:extLst>
          </p:cNvPr>
          <p:cNvGrpSpPr/>
          <p:nvPr/>
        </p:nvGrpSpPr>
        <p:grpSpPr>
          <a:xfrm>
            <a:off x="7866020" y="1419090"/>
            <a:ext cx="4111098" cy="3282142"/>
            <a:chOff x="7866020" y="1419090"/>
            <a:chExt cx="4111098" cy="3282142"/>
          </a:xfrm>
        </p:grpSpPr>
        <p:cxnSp>
          <p:nvCxnSpPr>
            <p:cNvPr id="324" name="Connecteur droit 323">
              <a:extLst>
                <a:ext uri="{FF2B5EF4-FFF2-40B4-BE49-F238E27FC236}">
                  <a16:creationId xmlns:a16="http://schemas.microsoft.com/office/drawing/2014/main" id="{527DBED5-2B22-6CCD-DCE2-9D33F1D4A187}"/>
                </a:ext>
              </a:extLst>
            </p:cNvPr>
            <p:cNvCxnSpPr>
              <a:cxnSpLocks/>
            </p:cNvCxnSpPr>
            <p:nvPr/>
          </p:nvCxnSpPr>
          <p:spPr>
            <a:xfrm flipH="1">
              <a:off x="9238333" y="3813132"/>
              <a:ext cx="2738785"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95" name="Connecteur droit 94">
              <a:extLst>
                <a:ext uri="{FF2B5EF4-FFF2-40B4-BE49-F238E27FC236}">
                  <a16:creationId xmlns:a16="http://schemas.microsoft.com/office/drawing/2014/main" id="{50398EE9-67D1-8627-1290-6FA53110C0ED}"/>
                </a:ext>
              </a:extLst>
            </p:cNvPr>
            <p:cNvCxnSpPr>
              <a:cxnSpLocks/>
            </p:cNvCxnSpPr>
            <p:nvPr/>
          </p:nvCxnSpPr>
          <p:spPr>
            <a:xfrm flipV="1">
              <a:off x="11977118" y="1619324"/>
              <a:ext cx="0" cy="2214786"/>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108" name="Image 107">
              <a:extLst>
                <a:ext uri="{FF2B5EF4-FFF2-40B4-BE49-F238E27FC236}">
                  <a16:creationId xmlns:a16="http://schemas.microsoft.com/office/drawing/2014/main" id="{353FD27F-6D65-ACA1-328D-7BD4D113B2A4}"/>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9006616" y="3777251"/>
              <a:ext cx="923981" cy="923981"/>
            </a:xfrm>
            <a:prstGeom prst="rect">
              <a:avLst/>
            </a:prstGeom>
          </p:spPr>
        </p:pic>
        <p:pic>
          <p:nvPicPr>
            <p:cNvPr id="109" name="Image 108">
              <a:extLst>
                <a:ext uri="{FF2B5EF4-FFF2-40B4-BE49-F238E27FC236}">
                  <a16:creationId xmlns:a16="http://schemas.microsoft.com/office/drawing/2014/main" id="{986CC2C3-E35A-CF6C-57C7-3DB5DBBBAE77}"/>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9930597" y="3761164"/>
              <a:ext cx="923981" cy="923981"/>
            </a:xfrm>
            <a:prstGeom prst="rect">
              <a:avLst/>
            </a:prstGeom>
          </p:spPr>
        </p:pic>
        <p:cxnSp>
          <p:nvCxnSpPr>
            <p:cNvPr id="120" name="Connecteur droit avec flèche 119">
              <a:extLst>
                <a:ext uri="{FF2B5EF4-FFF2-40B4-BE49-F238E27FC236}">
                  <a16:creationId xmlns:a16="http://schemas.microsoft.com/office/drawing/2014/main" id="{188CC7EF-82D3-CE77-9BEF-94927F200AB3}"/>
                </a:ext>
              </a:extLst>
            </p:cNvPr>
            <p:cNvCxnSpPr>
              <a:cxnSpLocks/>
            </p:cNvCxnSpPr>
            <p:nvPr/>
          </p:nvCxnSpPr>
          <p:spPr>
            <a:xfrm flipV="1">
              <a:off x="7866020" y="1419090"/>
              <a:ext cx="0" cy="173722"/>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cxnSp>
          <p:nvCxnSpPr>
            <p:cNvPr id="320" name="Connecteur droit 319">
              <a:extLst>
                <a:ext uri="{FF2B5EF4-FFF2-40B4-BE49-F238E27FC236}">
                  <a16:creationId xmlns:a16="http://schemas.microsoft.com/office/drawing/2014/main" id="{D6670B63-2489-0959-E0AB-C19A42DEF73F}"/>
                </a:ext>
              </a:extLst>
            </p:cNvPr>
            <p:cNvCxnSpPr>
              <a:cxnSpLocks/>
            </p:cNvCxnSpPr>
            <p:nvPr/>
          </p:nvCxnSpPr>
          <p:spPr>
            <a:xfrm>
              <a:off x="7891591" y="1585072"/>
              <a:ext cx="4085527" cy="14507"/>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grpSp>
        <p:nvGrpSpPr>
          <p:cNvPr id="373" name="Groupe 372">
            <a:extLst>
              <a:ext uri="{FF2B5EF4-FFF2-40B4-BE49-F238E27FC236}">
                <a16:creationId xmlns:a16="http://schemas.microsoft.com/office/drawing/2014/main" id="{5CE16EDA-FDB7-B5E6-1687-3E70786F5DBA}"/>
              </a:ext>
            </a:extLst>
          </p:cNvPr>
          <p:cNvGrpSpPr/>
          <p:nvPr/>
        </p:nvGrpSpPr>
        <p:grpSpPr>
          <a:xfrm>
            <a:off x="8773389" y="1409377"/>
            <a:ext cx="3307961" cy="4847305"/>
            <a:chOff x="8773389" y="1409377"/>
            <a:chExt cx="3307961" cy="4847305"/>
          </a:xfrm>
        </p:grpSpPr>
        <p:cxnSp>
          <p:nvCxnSpPr>
            <p:cNvPr id="355" name="Connecteur droit 354">
              <a:extLst>
                <a:ext uri="{FF2B5EF4-FFF2-40B4-BE49-F238E27FC236}">
                  <a16:creationId xmlns:a16="http://schemas.microsoft.com/office/drawing/2014/main" id="{50F69FB5-F7ED-5CDC-00B4-E02A02269451}"/>
                </a:ext>
              </a:extLst>
            </p:cNvPr>
            <p:cNvCxnSpPr>
              <a:cxnSpLocks/>
            </p:cNvCxnSpPr>
            <p:nvPr/>
          </p:nvCxnSpPr>
          <p:spPr>
            <a:xfrm flipH="1">
              <a:off x="9524705" y="5450079"/>
              <a:ext cx="2556645"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18" name="Connecteur droit avec flèche 317">
              <a:extLst>
                <a:ext uri="{FF2B5EF4-FFF2-40B4-BE49-F238E27FC236}">
                  <a16:creationId xmlns:a16="http://schemas.microsoft.com/office/drawing/2014/main" id="{3ADD9B03-3F39-C216-B467-A087B4263395}"/>
                </a:ext>
              </a:extLst>
            </p:cNvPr>
            <p:cNvCxnSpPr>
              <a:cxnSpLocks/>
            </p:cNvCxnSpPr>
            <p:nvPr/>
          </p:nvCxnSpPr>
          <p:spPr>
            <a:xfrm flipV="1">
              <a:off x="8773389" y="1409377"/>
              <a:ext cx="0" cy="91760"/>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cxnSp>
          <p:nvCxnSpPr>
            <p:cNvPr id="328" name="Connecteur droit 327">
              <a:extLst>
                <a:ext uri="{FF2B5EF4-FFF2-40B4-BE49-F238E27FC236}">
                  <a16:creationId xmlns:a16="http://schemas.microsoft.com/office/drawing/2014/main" id="{31D72769-0BBA-BBB6-C385-38909DA11495}"/>
                </a:ext>
              </a:extLst>
            </p:cNvPr>
            <p:cNvCxnSpPr>
              <a:cxnSpLocks/>
            </p:cNvCxnSpPr>
            <p:nvPr/>
          </p:nvCxnSpPr>
          <p:spPr>
            <a:xfrm>
              <a:off x="8773389" y="1506707"/>
              <a:ext cx="3307961" cy="11745"/>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30" name="Connecteur droit 329">
              <a:extLst>
                <a:ext uri="{FF2B5EF4-FFF2-40B4-BE49-F238E27FC236}">
                  <a16:creationId xmlns:a16="http://schemas.microsoft.com/office/drawing/2014/main" id="{23B17FC0-9D8A-ABDC-E9B9-CFCD97ADBDF7}"/>
                </a:ext>
              </a:extLst>
            </p:cNvPr>
            <p:cNvCxnSpPr>
              <a:cxnSpLocks/>
            </p:cNvCxnSpPr>
            <p:nvPr/>
          </p:nvCxnSpPr>
          <p:spPr>
            <a:xfrm flipH="1" flipV="1">
              <a:off x="12069668" y="1517342"/>
              <a:ext cx="11681" cy="473934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332" name="Image 331">
              <a:extLst>
                <a:ext uri="{FF2B5EF4-FFF2-40B4-BE49-F238E27FC236}">
                  <a16:creationId xmlns:a16="http://schemas.microsoft.com/office/drawing/2014/main" id="{A0887397-4008-A839-233B-25F71D9B2B63}"/>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9322366" y="5304126"/>
              <a:ext cx="923981" cy="923981"/>
            </a:xfrm>
            <a:prstGeom prst="rect">
              <a:avLst/>
            </a:prstGeom>
          </p:spPr>
        </p:pic>
      </p:grpSp>
      <p:sp>
        <p:nvSpPr>
          <p:cNvPr id="333" name="ZoneTexte 332">
            <a:extLst>
              <a:ext uri="{FF2B5EF4-FFF2-40B4-BE49-F238E27FC236}">
                <a16:creationId xmlns:a16="http://schemas.microsoft.com/office/drawing/2014/main" id="{4723884A-763E-871A-4F7D-ECE2F1DFDC5D}"/>
              </a:ext>
            </a:extLst>
          </p:cNvPr>
          <p:cNvSpPr txBox="1"/>
          <p:nvPr/>
        </p:nvSpPr>
        <p:spPr>
          <a:xfrm>
            <a:off x="10260343" y="5450079"/>
            <a:ext cx="1750682" cy="692497"/>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XX</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-XXI</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endParaRPr lang="fr-FR" sz="1300" b="1" kern="1400" dirty="0">
              <a:solidFill>
                <a:srgbClr val="000000"/>
              </a:solidFill>
              <a:latin typeface="Calibri" panose="020F0502020204030204" pitchFamily="34" charset="0"/>
              <a:cs typeface="Calibri" panose="020F0502020204030204" pitchFamily="34" charset="0"/>
            </a:endParaRPr>
          </a:p>
          <a:p>
            <a:pPr>
              <a:tabLst>
                <a:tab pos="2808122" algn="l"/>
              </a:tabLst>
            </a:pPr>
            <a:r>
              <a:rPr lang="fr-FR" sz="1300" b="1" kern="1400" dirty="0">
                <a:solidFill>
                  <a:srgbClr val="FF0000"/>
                </a:solidFill>
                <a:latin typeface="Calibri" panose="020F0502020204030204" pitchFamily="34" charset="0"/>
                <a:cs typeface="Calibri" panose="020F0502020204030204" pitchFamily="34" charset="0"/>
              </a:rPr>
              <a:t>A. ERNAUX  </a:t>
            </a:r>
            <a:r>
              <a:rPr lang="fr-FR" sz="1300" b="1" kern="1400" dirty="0">
                <a:solidFill>
                  <a:srgbClr val="FFFF00"/>
                </a:solidFill>
                <a:latin typeface="Calibri" panose="020F0502020204030204" pitchFamily="34" charset="0"/>
                <a:cs typeface="Calibri" panose="020F0502020204030204" pitchFamily="34" charset="0"/>
              </a:rPr>
              <a:t>(1940-?)</a:t>
            </a:r>
          </a:p>
          <a:p>
            <a:pPr>
              <a:tabLst>
                <a:tab pos="2808122" algn="l"/>
              </a:tabLst>
            </a:pPr>
            <a:r>
              <a:rPr lang="fr-FR" sz="1300" i="1" kern="1400" dirty="0">
                <a:solidFill>
                  <a:srgbClr val="000000"/>
                </a:solidFill>
                <a:latin typeface="Calibri" panose="020F0502020204030204" pitchFamily="34" charset="0"/>
                <a:cs typeface="Calibri" panose="020F0502020204030204" pitchFamily="34" charset="0"/>
              </a:rPr>
              <a:t>La Place </a:t>
            </a:r>
            <a:r>
              <a:rPr lang="fr-FR" sz="1000" kern="1400" dirty="0">
                <a:solidFill>
                  <a:srgbClr val="000000"/>
                </a:solidFill>
                <a:latin typeface="Calibri" panose="020F0502020204030204" pitchFamily="34" charset="0"/>
                <a:cs typeface="Calibri" panose="020F0502020204030204" pitchFamily="34" charset="0"/>
              </a:rPr>
              <a:t>(1983)</a:t>
            </a:r>
            <a:r>
              <a:rPr lang="fr-FR" sz="1000" i="1" kern="1400" dirty="0">
                <a:solidFill>
                  <a:srgbClr val="000000"/>
                </a:solidFill>
                <a:latin typeface="Calibri" panose="020F0502020204030204" pitchFamily="34" charset="0"/>
                <a:cs typeface="Calibri" panose="020F0502020204030204" pitchFamily="34" charset="0"/>
              </a:rPr>
              <a:t>.</a:t>
            </a:r>
            <a:endParaRPr lang="fr-FR" sz="1000" i="1" kern="1400" dirty="0">
              <a:ln>
                <a:noFill/>
              </a:ln>
              <a:solidFill>
                <a:schemeClr val="bg1"/>
              </a:solidFill>
              <a:effectLst/>
              <a:latin typeface="Calibri" panose="020F0502020204030204" pitchFamily="34" charset="0"/>
              <a:cs typeface="Calibri" panose="020F0502020204030204" pitchFamily="34" charset="0"/>
            </a:endParaRPr>
          </a:p>
        </p:txBody>
      </p:sp>
      <p:grpSp>
        <p:nvGrpSpPr>
          <p:cNvPr id="370" name="Groupe 369">
            <a:extLst>
              <a:ext uri="{FF2B5EF4-FFF2-40B4-BE49-F238E27FC236}">
                <a16:creationId xmlns:a16="http://schemas.microsoft.com/office/drawing/2014/main" id="{15BB9092-F861-D134-FAF3-9DD2645D2599}"/>
              </a:ext>
            </a:extLst>
          </p:cNvPr>
          <p:cNvGrpSpPr/>
          <p:nvPr/>
        </p:nvGrpSpPr>
        <p:grpSpPr>
          <a:xfrm>
            <a:off x="5686898" y="1412112"/>
            <a:ext cx="4056436" cy="4823214"/>
            <a:chOff x="5686898" y="1412112"/>
            <a:chExt cx="4056436" cy="4823214"/>
          </a:xfrm>
        </p:grpSpPr>
        <p:cxnSp>
          <p:nvCxnSpPr>
            <p:cNvPr id="92" name="Connecteur droit 91">
              <a:extLst>
                <a:ext uri="{FF2B5EF4-FFF2-40B4-BE49-F238E27FC236}">
                  <a16:creationId xmlns:a16="http://schemas.microsoft.com/office/drawing/2014/main" id="{1302CBAF-F6D0-CDAA-3E76-04B9661883B1}"/>
                </a:ext>
              </a:extLst>
            </p:cNvPr>
            <p:cNvCxnSpPr>
              <a:cxnSpLocks/>
            </p:cNvCxnSpPr>
            <p:nvPr/>
          </p:nvCxnSpPr>
          <p:spPr>
            <a:xfrm flipH="1">
              <a:off x="5870706" y="5450079"/>
              <a:ext cx="2780782"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38" name="Image 37">
              <a:extLst>
                <a:ext uri="{FF2B5EF4-FFF2-40B4-BE49-F238E27FC236}">
                  <a16:creationId xmlns:a16="http://schemas.microsoft.com/office/drawing/2014/main" id="{C21B1A98-FF8B-E615-3599-FFC6378EF678}"/>
                </a:ext>
              </a:extLst>
            </p:cNvPr>
            <p:cNvPicPr>
              <a:picLocks noChangeAspect="1"/>
            </p:cNvPicPr>
            <p:nvPr/>
          </p:nvPicPr>
          <p:blipFill>
            <a:blip r:embed="rId33">
              <a:extLst>
                <a:ext uri="{28A0092B-C50C-407E-A947-70E740481C1C}">
                  <a14:useLocalDpi xmlns:a14="http://schemas.microsoft.com/office/drawing/2010/main" val="0"/>
                </a:ext>
              </a:extLst>
            </a:blip>
            <a:srcRect/>
            <a:stretch/>
          </p:blipFill>
          <p:spPr>
            <a:xfrm>
              <a:off x="5686898" y="5307929"/>
              <a:ext cx="923981" cy="923981"/>
            </a:xfrm>
            <a:prstGeom prst="rect">
              <a:avLst/>
            </a:prstGeom>
          </p:spPr>
        </p:pic>
        <p:pic>
          <p:nvPicPr>
            <p:cNvPr id="39" name="Image 38">
              <a:extLst>
                <a:ext uri="{FF2B5EF4-FFF2-40B4-BE49-F238E27FC236}">
                  <a16:creationId xmlns:a16="http://schemas.microsoft.com/office/drawing/2014/main" id="{41E4CC66-3562-BE43-5D30-D3C48D0D6050}"/>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6626711" y="5311345"/>
              <a:ext cx="923981" cy="923981"/>
            </a:xfrm>
            <a:prstGeom prst="rect">
              <a:avLst/>
            </a:prstGeom>
          </p:spPr>
        </p:pic>
        <p:cxnSp>
          <p:nvCxnSpPr>
            <p:cNvPr id="337" name="Connecteur droit avec flèche 336">
              <a:extLst>
                <a:ext uri="{FF2B5EF4-FFF2-40B4-BE49-F238E27FC236}">
                  <a16:creationId xmlns:a16="http://schemas.microsoft.com/office/drawing/2014/main" id="{DC95BD7B-CC27-6AEF-5D6A-6E227585EFD5}"/>
                </a:ext>
              </a:extLst>
            </p:cNvPr>
            <p:cNvCxnSpPr>
              <a:cxnSpLocks/>
            </p:cNvCxnSpPr>
            <p:nvPr/>
          </p:nvCxnSpPr>
          <p:spPr>
            <a:xfrm flipV="1">
              <a:off x="7461859" y="1412112"/>
              <a:ext cx="0" cy="448767"/>
            </a:xfrm>
            <a:prstGeom prst="straightConnector1">
              <a:avLst/>
            </a:prstGeom>
            <a:ln w="38100">
              <a:solidFill>
                <a:srgbClr val="FF0000">
                  <a:alpha val="60000"/>
                </a:srgbClr>
              </a:solidFill>
              <a:tailEnd type="oval"/>
            </a:ln>
          </p:spPr>
          <p:style>
            <a:lnRef idx="1">
              <a:schemeClr val="accent1"/>
            </a:lnRef>
            <a:fillRef idx="0">
              <a:schemeClr val="accent1"/>
            </a:fillRef>
            <a:effectRef idx="0">
              <a:schemeClr val="accent1"/>
            </a:effectRef>
            <a:fontRef idx="minor">
              <a:schemeClr val="tx1"/>
            </a:fontRef>
          </p:style>
        </p:cxnSp>
        <p:cxnSp>
          <p:nvCxnSpPr>
            <p:cNvPr id="339" name="Connecteur droit 338">
              <a:extLst>
                <a:ext uri="{FF2B5EF4-FFF2-40B4-BE49-F238E27FC236}">
                  <a16:creationId xmlns:a16="http://schemas.microsoft.com/office/drawing/2014/main" id="{8819F158-8273-A4F2-FE56-6ED5E9AC0ABA}"/>
                </a:ext>
              </a:extLst>
            </p:cNvPr>
            <p:cNvCxnSpPr>
              <a:cxnSpLocks/>
            </p:cNvCxnSpPr>
            <p:nvPr/>
          </p:nvCxnSpPr>
          <p:spPr>
            <a:xfrm flipH="1">
              <a:off x="7485845" y="1861329"/>
              <a:ext cx="1510898"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41" name="Connecteur droit 340">
              <a:extLst>
                <a:ext uri="{FF2B5EF4-FFF2-40B4-BE49-F238E27FC236}">
                  <a16:creationId xmlns:a16="http://schemas.microsoft.com/office/drawing/2014/main" id="{1FB604F4-BCB7-B20D-BC4D-8C8E9419F0AE}"/>
                </a:ext>
              </a:extLst>
            </p:cNvPr>
            <p:cNvCxnSpPr>
              <a:cxnSpLocks/>
            </p:cNvCxnSpPr>
            <p:nvPr/>
          </p:nvCxnSpPr>
          <p:spPr>
            <a:xfrm flipV="1">
              <a:off x="8643021" y="3717982"/>
              <a:ext cx="0" cy="1732097"/>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45" name="Connecteur droit 344">
              <a:extLst>
                <a:ext uri="{FF2B5EF4-FFF2-40B4-BE49-F238E27FC236}">
                  <a16:creationId xmlns:a16="http://schemas.microsoft.com/office/drawing/2014/main" id="{BD80828E-C2D4-28CF-A2A6-B02E547C717A}"/>
                </a:ext>
              </a:extLst>
            </p:cNvPr>
            <p:cNvCxnSpPr>
              <a:cxnSpLocks/>
            </p:cNvCxnSpPr>
            <p:nvPr/>
          </p:nvCxnSpPr>
          <p:spPr>
            <a:xfrm flipH="1">
              <a:off x="8645916" y="3710362"/>
              <a:ext cx="1097418"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49" name="Connecteur droit 348">
              <a:extLst>
                <a:ext uri="{FF2B5EF4-FFF2-40B4-BE49-F238E27FC236}">
                  <a16:creationId xmlns:a16="http://schemas.microsoft.com/office/drawing/2014/main" id="{5042AB2D-08FA-3683-91DA-77AE0FBAC574}"/>
                </a:ext>
              </a:extLst>
            </p:cNvPr>
            <p:cNvCxnSpPr>
              <a:cxnSpLocks/>
            </p:cNvCxnSpPr>
            <p:nvPr/>
          </p:nvCxnSpPr>
          <p:spPr>
            <a:xfrm flipV="1">
              <a:off x="8996743" y="1881320"/>
              <a:ext cx="0" cy="749394"/>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50" name="Connecteur droit 349">
              <a:extLst>
                <a:ext uri="{FF2B5EF4-FFF2-40B4-BE49-F238E27FC236}">
                  <a16:creationId xmlns:a16="http://schemas.microsoft.com/office/drawing/2014/main" id="{F9E0ED15-6342-6851-F2CC-2B350D5F6F43}"/>
                </a:ext>
              </a:extLst>
            </p:cNvPr>
            <p:cNvCxnSpPr>
              <a:cxnSpLocks/>
            </p:cNvCxnSpPr>
            <p:nvPr/>
          </p:nvCxnSpPr>
          <p:spPr>
            <a:xfrm flipH="1">
              <a:off x="9006616" y="2646421"/>
              <a:ext cx="736718"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52" name="Connecteur droit 351">
              <a:extLst>
                <a:ext uri="{FF2B5EF4-FFF2-40B4-BE49-F238E27FC236}">
                  <a16:creationId xmlns:a16="http://schemas.microsoft.com/office/drawing/2014/main" id="{FBC11D4D-9995-EC2E-A7B3-76CC2E1BBC65}"/>
                </a:ext>
              </a:extLst>
            </p:cNvPr>
            <p:cNvCxnSpPr>
              <a:cxnSpLocks/>
            </p:cNvCxnSpPr>
            <p:nvPr/>
          </p:nvCxnSpPr>
          <p:spPr>
            <a:xfrm flipV="1">
              <a:off x="9743334" y="2655881"/>
              <a:ext cx="0" cy="1062101"/>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grpSp>
        <p:nvGrpSpPr>
          <p:cNvPr id="382" name="Groupe 381">
            <a:extLst>
              <a:ext uri="{FF2B5EF4-FFF2-40B4-BE49-F238E27FC236}">
                <a16:creationId xmlns:a16="http://schemas.microsoft.com/office/drawing/2014/main" id="{15E6B7A6-4ADF-95DF-40D1-76E9B625606D}"/>
              </a:ext>
            </a:extLst>
          </p:cNvPr>
          <p:cNvGrpSpPr/>
          <p:nvPr/>
        </p:nvGrpSpPr>
        <p:grpSpPr>
          <a:xfrm>
            <a:off x="8361236" y="5794691"/>
            <a:ext cx="3708432" cy="923981"/>
            <a:chOff x="8361236" y="5794691"/>
            <a:chExt cx="3708432" cy="923981"/>
          </a:xfrm>
        </p:grpSpPr>
        <p:cxnSp>
          <p:nvCxnSpPr>
            <p:cNvPr id="378" name="Connecteur droit 377">
              <a:extLst>
                <a:ext uri="{FF2B5EF4-FFF2-40B4-BE49-F238E27FC236}">
                  <a16:creationId xmlns:a16="http://schemas.microsoft.com/office/drawing/2014/main" id="{190FFF63-7A59-0ABB-7AD7-25292B9B4365}"/>
                </a:ext>
              </a:extLst>
            </p:cNvPr>
            <p:cNvCxnSpPr>
              <a:cxnSpLocks/>
            </p:cNvCxnSpPr>
            <p:nvPr/>
          </p:nvCxnSpPr>
          <p:spPr>
            <a:xfrm flipH="1">
              <a:off x="9158834" y="6272180"/>
              <a:ext cx="2910834"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374" name="Image 373">
              <a:extLst>
                <a:ext uri="{FF2B5EF4-FFF2-40B4-BE49-F238E27FC236}">
                  <a16:creationId xmlns:a16="http://schemas.microsoft.com/office/drawing/2014/main" id="{3AD05DE1-796C-FDAE-18E6-F39DD6FFE366}"/>
                </a:ext>
              </a:extLst>
            </p:cNvPr>
            <p:cNvPicPr>
              <a:picLocks noChangeAspect="1"/>
            </p:cNvPicPr>
            <p:nvPr/>
          </p:nvPicPr>
          <p:blipFill>
            <a:blip r:embed="rId35">
              <a:extLst>
                <a:ext uri="{28A0092B-C50C-407E-A947-70E740481C1C}">
                  <a14:useLocalDpi xmlns:a14="http://schemas.microsoft.com/office/drawing/2010/main" val="0"/>
                </a:ext>
              </a:extLst>
            </a:blip>
            <a:srcRect/>
            <a:stretch/>
          </p:blipFill>
          <p:spPr>
            <a:xfrm>
              <a:off x="8361236" y="5794691"/>
              <a:ext cx="923981" cy="923981"/>
            </a:xfrm>
            <a:prstGeom prst="rect">
              <a:avLst/>
            </a:prstGeom>
          </p:spPr>
        </p:pic>
      </p:grpSp>
      <p:sp>
        <p:nvSpPr>
          <p:cNvPr id="375" name="ZoneTexte 374">
            <a:extLst>
              <a:ext uri="{FF2B5EF4-FFF2-40B4-BE49-F238E27FC236}">
                <a16:creationId xmlns:a16="http://schemas.microsoft.com/office/drawing/2014/main" id="{96FA19FE-4791-2242-88BE-E0880FC7E1BF}"/>
              </a:ext>
            </a:extLst>
          </p:cNvPr>
          <p:cNvSpPr txBox="1"/>
          <p:nvPr/>
        </p:nvSpPr>
        <p:spPr>
          <a:xfrm>
            <a:off x="9227672" y="6246065"/>
            <a:ext cx="2933191" cy="492443"/>
          </a:xfrm>
          <a:prstGeom prst="rect">
            <a:avLst/>
          </a:prstGeom>
          <a:noFill/>
        </p:spPr>
        <p:txBody>
          <a:bodyPr wrap="square">
            <a:spAutoFit/>
          </a:bodyPr>
          <a:lstStyle/>
          <a:p>
            <a:pPr>
              <a:tabLst>
                <a:tab pos="2808122" algn="l"/>
              </a:tabLst>
            </a:pPr>
            <a:r>
              <a:rPr lang="fr-FR" sz="1300" b="1" kern="1400" dirty="0">
                <a:ln>
                  <a:noFill/>
                </a:ln>
                <a:solidFill>
                  <a:srgbClr val="000000"/>
                </a:solidFill>
                <a:effectLst/>
                <a:latin typeface="Calibri" panose="020F0502020204030204" pitchFamily="34" charset="0"/>
                <a:cs typeface="Calibri" panose="020F0502020204030204" pitchFamily="34" charset="0"/>
              </a:rPr>
              <a:t>XX</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-XXI</a:t>
            </a:r>
            <a:r>
              <a:rPr lang="fr-FR" sz="1300" b="1" kern="1400" baseline="30000" dirty="0">
                <a:ln>
                  <a:noFill/>
                </a:ln>
                <a:solidFill>
                  <a:srgbClr val="000000"/>
                </a:solidFill>
                <a:effectLst/>
                <a:latin typeface="Calibri" panose="020F0502020204030204" pitchFamily="34" charset="0"/>
                <a:cs typeface="Calibri" panose="020F0502020204030204" pitchFamily="34" charset="0"/>
              </a:rPr>
              <a:t>e</a:t>
            </a:r>
            <a:r>
              <a:rPr lang="fr-FR" sz="1300" b="1" kern="1400" dirty="0">
                <a:ln>
                  <a:noFill/>
                </a:ln>
                <a:solidFill>
                  <a:srgbClr val="000000"/>
                </a:solidFill>
                <a:effectLst/>
                <a:latin typeface="Calibri" panose="020F0502020204030204" pitchFamily="34" charset="0"/>
                <a:cs typeface="Calibri" panose="020F0502020204030204" pitchFamily="34" charset="0"/>
              </a:rPr>
              <a:t> s.:  </a:t>
            </a:r>
            <a:r>
              <a:rPr lang="fr-FR" sz="1300" b="1" kern="1400" dirty="0">
                <a:solidFill>
                  <a:srgbClr val="FF0000"/>
                </a:solidFill>
                <a:latin typeface="Calibri" panose="020F0502020204030204" pitchFamily="34" charset="0"/>
                <a:cs typeface="Calibri" panose="020F0502020204030204" pitchFamily="34" charset="0"/>
              </a:rPr>
              <a:t>M. HOUELLEBECQ  </a:t>
            </a:r>
            <a:r>
              <a:rPr lang="fr-FR" sz="1300" b="1" kern="1400" dirty="0">
                <a:solidFill>
                  <a:srgbClr val="FFFF00"/>
                </a:solidFill>
                <a:latin typeface="Calibri" panose="020F0502020204030204" pitchFamily="34" charset="0"/>
                <a:cs typeface="Calibri" panose="020F0502020204030204" pitchFamily="34" charset="0"/>
              </a:rPr>
              <a:t>(1956-?)</a:t>
            </a:r>
          </a:p>
          <a:p>
            <a:pPr>
              <a:tabLst>
                <a:tab pos="2808122" algn="l"/>
              </a:tabLst>
            </a:pPr>
            <a:r>
              <a:rPr lang="fr-FR" sz="1300" i="1" kern="1400" dirty="0">
                <a:solidFill>
                  <a:srgbClr val="000000"/>
                </a:solidFill>
                <a:latin typeface="Calibri" panose="020F0502020204030204" pitchFamily="34" charset="0"/>
                <a:cs typeface="Calibri" panose="020F0502020204030204" pitchFamily="34" charset="0"/>
              </a:rPr>
              <a:t>Les Particules élémentaires </a:t>
            </a:r>
            <a:r>
              <a:rPr lang="fr-FR" sz="1000" kern="1400" dirty="0">
                <a:solidFill>
                  <a:srgbClr val="000000"/>
                </a:solidFill>
                <a:latin typeface="Calibri" panose="020F0502020204030204" pitchFamily="34" charset="0"/>
                <a:cs typeface="Calibri" panose="020F0502020204030204" pitchFamily="34" charset="0"/>
              </a:rPr>
              <a:t>(1998)</a:t>
            </a:r>
            <a:r>
              <a:rPr lang="fr-FR" sz="1000" i="1" kern="1400" dirty="0">
                <a:solidFill>
                  <a:srgbClr val="000000"/>
                </a:solidFill>
                <a:latin typeface="Calibri" panose="020F0502020204030204" pitchFamily="34" charset="0"/>
                <a:cs typeface="Calibri" panose="020F0502020204030204" pitchFamily="34" charset="0"/>
              </a:rPr>
              <a:t>.</a:t>
            </a:r>
            <a:endParaRPr lang="fr-FR" sz="1000" i="1" kern="1400" dirty="0">
              <a:ln>
                <a:noFill/>
              </a:ln>
              <a:solidFill>
                <a:schemeClr val="bg1"/>
              </a:solidFill>
              <a:effectLst/>
              <a:latin typeface="Calibri" panose="020F0502020204030204" pitchFamily="34" charset="0"/>
              <a:cs typeface="Calibri" panose="020F0502020204030204" pitchFamily="34" charset="0"/>
            </a:endParaRPr>
          </a:p>
        </p:txBody>
      </p:sp>
      <p:pic>
        <p:nvPicPr>
          <p:cNvPr id="16" name="Image 15">
            <a:hlinkClick r:id="rId36" action="ppaction://hlinksldjump"/>
            <a:extLst>
              <a:ext uri="{FF2B5EF4-FFF2-40B4-BE49-F238E27FC236}">
                <a16:creationId xmlns:a16="http://schemas.microsoft.com/office/drawing/2014/main" id="{77FEB996-DDC9-F92A-9530-1CCF38B04053}"/>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9103683" y="121341"/>
            <a:ext cx="262469" cy="369331"/>
          </a:xfrm>
          <a:prstGeom prst="rect">
            <a:avLst/>
          </a:prstGeom>
        </p:spPr>
      </p:pic>
    </p:spTree>
    <p:extLst>
      <p:ext uri="{BB962C8B-B14F-4D97-AF65-F5344CB8AC3E}">
        <p14:creationId xmlns:p14="http://schemas.microsoft.com/office/powerpoint/2010/main" val="272743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anim calcmode="lin" valueType="num">
                                      <p:cBhvr>
                                        <p:cTn id="8" dur="1000" fill="hold"/>
                                        <p:tgtEl>
                                          <p:spTgt spid="258"/>
                                        </p:tgtEl>
                                        <p:attrNameLst>
                                          <p:attrName>ppt_x</p:attrName>
                                        </p:attrNameLst>
                                      </p:cBhvr>
                                      <p:tavLst>
                                        <p:tav tm="0">
                                          <p:val>
                                            <p:strVal val="#ppt_x"/>
                                          </p:val>
                                        </p:tav>
                                        <p:tav tm="100000">
                                          <p:val>
                                            <p:strVal val="#ppt_x"/>
                                          </p:val>
                                        </p:tav>
                                      </p:tavLst>
                                    </p:anim>
                                    <p:anim calcmode="lin" valueType="num">
                                      <p:cBhvr>
                                        <p:cTn id="9" dur="1000" fill="hold"/>
                                        <p:tgtEl>
                                          <p:spTgt spid="2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58"/>
                                        </p:tgtEl>
                                        <p:attrNameLst>
                                          <p:attrName>style.visibility</p:attrName>
                                        </p:attrNameLst>
                                      </p:cBhvr>
                                      <p:to>
                                        <p:strVal val="visible"/>
                                      </p:to>
                                    </p:set>
                                    <p:animEffect transition="in" filter="fade">
                                      <p:cBhvr>
                                        <p:cTn id="20" dur="1000"/>
                                        <p:tgtEl>
                                          <p:spTgt spid="358"/>
                                        </p:tgtEl>
                                      </p:cBhvr>
                                    </p:animEffect>
                                    <p:anim calcmode="lin" valueType="num">
                                      <p:cBhvr>
                                        <p:cTn id="21" dur="1000" fill="hold"/>
                                        <p:tgtEl>
                                          <p:spTgt spid="358"/>
                                        </p:tgtEl>
                                        <p:attrNameLst>
                                          <p:attrName>ppt_x</p:attrName>
                                        </p:attrNameLst>
                                      </p:cBhvr>
                                      <p:tavLst>
                                        <p:tav tm="0">
                                          <p:val>
                                            <p:strVal val="#ppt_x"/>
                                          </p:val>
                                        </p:tav>
                                        <p:tav tm="100000">
                                          <p:val>
                                            <p:strVal val="#ppt_x"/>
                                          </p:val>
                                        </p:tav>
                                      </p:tavLst>
                                    </p:anim>
                                    <p:anim calcmode="lin" valueType="num">
                                      <p:cBhvr>
                                        <p:cTn id="22" dur="1000" fill="hold"/>
                                        <p:tgtEl>
                                          <p:spTgt spid="35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61"/>
                                        </p:tgtEl>
                                        <p:attrNameLst>
                                          <p:attrName>style.visibility</p:attrName>
                                        </p:attrNameLst>
                                      </p:cBhvr>
                                      <p:to>
                                        <p:strVal val="visible"/>
                                      </p:to>
                                    </p:set>
                                    <p:animEffect transition="in" filter="fade">
                                      <p:cBhvr>
                                        <p:cTn id="33" dur="1000"/>
                                        <p:tgtEl>
                                          <p:spTgt spid="361"/>
                                        </p:tgtEl>
                                      </p:cBhvr>
                                    </p:animEffect>
                                    <p:anim calcmode="lin" valueType="num">
                                      <p:cBhvr>
                                        <p:cTn id="34" dur="1000" fill="hold"/>
                                        <p:tgtEl>
                                          <p:spTgt spid="361"/>
                                        </p:tgtEl>
                                        <p:attrNameLst>
                                          <p:attrName>ppt_x</p:attrName>
                                        </p:attrNameLst>
                                      </p:cBhvr>
                                      <p:tavLst>
                                        <p:tav tm="0">
                                          <p:val>
                                            <p:strVal val="#ppt_x"/>
                                          </p:val>
                                        </p:tav>
                                        <p:tav tm="100000">
                                          <p:val>
                                            <p:strVal val="#ppt_x"/>
                                          </p:val>
                                        </p:tav>
                                      </p:tavLst>
                                    </p:anim>
                                    <p:anim calcmode="lin" valueType="num">
                                      <p:cBhvr>
                                        <p:cTn id="35" dur="1000" fill="hold"/>
                                        <p:tgtEl>
                                          <p:spTgt spid="36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60"/>
                                        </p:tgtEl>
                                        <p:attrNameLst>
                                          <p:attrName>style.visibility</p:attrName>
                                        </p:attrNameLst>
                                      </p:cBhvr>
                                      <p:to>
                                        <p:strVal val="visible"/>
                                      </p:to>
                                    </p:set>
                                    <p:animEffect transition="in" filter="fade">
                                      <p:cBhvr>
                                        <p:cTn id="47" dur="1000"/>
                                        <p:tgtEl>
                                          <p:spTgt spid="360"/>
                                        </p:tgtEl>
                                      </p:cBhvr>
                                    </p:animEffect>
                                    <p:anim calcmode="lin" valueType="num">
                                      <p:cBhvr>
                                        <p:cTn id="48" dur="1000" fill="hold"/>
                                        <p:tgtEl>
                                          <p:spTgt spid="360"/>
                                        </p:tgtEl>
                                        <p:attrNameLst>
                                          <p:attrName>ppt_x</p:attrName>
                                        </p:attrNameLst>
                                      </p:cBhvr>
                                      <p:tavLst>
                                        <p:tav tm="0">
                                          <p:val>
                                            <p:strVal val="#ppt_x"/>
                                          </p:val>
                                        </p:tav>
                                        <p:tav tm="100000">
                                          <p:val>
                                            <p:strVal val="#ppt_x"/>
                                          </p:val>
                                        </p:tav>
                                      </p:tavLst>
                                    </p:anim>
                                    <p:anim calcmode="lin" valueType="num">
                                      <p:cBhvr>
                                        <p:cTn id="49" dur="1000" fill="hold"/>
                                        <p:tgtEl>
                                          <p:spTgt spid="36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additive="base">
                                        <p:cTn id="54" dur="500" fill="hold"/>
                                        <p:tgtEl>
                                          <p:spTgt spid="35"/>
                                        </p:tgtEl>
                                        <p:attrNameLst>
                                          <p:attrName>ppt_x</p:attrName>
                                        </p:attrNameLst>
                                      </p:cBhvr>
                                      <p:tavLst>
                                        <p:tav tm="0">
                                          <p:val>
                                            <p:strVal val="#ppt_x"/>
                                          </p:val>
                                        </p:tav>
                                        <p:tav tm="100000">
                                          <p:val>
                                            <p:strVal val="#ppt_x"/>
                                          </p:val>
                                        </p:tav>
                                      </p:tavLst>
                                    </p:anim>
                                    <p:anim calcmode="lin" valueType="num">
                                      <p:cBhvr additive="base">
                                        <p:cTn id="5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62"/>
                                        </p:tgtEl>
                                        <p:attrNameLst>
                                          <p:attrName>style.visibility</p:attrName>
                                        </p:attrNameLst>
                                      </p:cBhvr>
                                      <p:to>
                                        <p:strVal val="visible"/>
                                      </p:to>
                                    </p:set>
                                    <p:animEffect transition="in" filter="fade">
                                      <p:cBhvr>
                                        <p:cTn id="60" dur="1000"/>
                                        <p:tgtEl>
                                          <p:spTgt spid="362"/>
                                        </p:tgtEl>
                                      </p:cBhvr>
                                    </p:animEffect>
                                    <p:anim calcmode="lin" valueType="num">
                                      <p:cBhvr>
                                        <p:cTn id="61" dur="1000" fill="hold"/>
                                        <p:tgtEl>
                                          <p:spTgt spid="362"/>
                                        </p:tgtEl>
                                        <p:attrNameLst>
                                          <p:attrName>ppt_x</p:attrName>
                                        </p:attrNameLst>
                                      </p:cBhvr>
                                      <p:tavLst>
                                        <p:tav tm="0">
                                          <p:val>
                                            <p:strVal val="#ppt_x"/>
                                          </p:val>
                                        </p:tav>
                                        <p:tav tm="100000">
                                          <p:val>
                                            <p:strVal val="#ppt_x"/>
                                          </p:val>
                                        </p:tav>
                                      </p:tavLst>
                                    </p:anim>
                                    <p:anim calcmode="lin" valueType="num">
                                      <p:cBhvr>
                                        <p:cTn id="62" dur="1000" fill="hold"/>
                                        <p:tgtEl>
                                          <p:spTgt spid="36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500" fill="hold"/>
                                        <p:tgtEl>
                                          <p:spTgt spid="58"/>
                                        </p:tgtEl>
                                        <p:attrNameLst>
                                          <p:attrName>ppt_x</p:attrName>
                                        </p:attrNameLst>
                                      </p:cBhvr>
                                      <p:tavLst>
                                        <p:tav tm="0">
                                          <p:val>
                                            <p:strVal val="#ppt_x"/>
                                          </p:val>
                                        </p:tav>
                                        <p:tav tm="100000">
                                          <p:val>
                                            <p:strVal val="#ppt_x"/>
                                          </p:val>
                                        </p:tav>
                                      </p:tavLst>
                                    </p:anim>
                                    <p:anim calcmode="lin" valueType="num">
                                      <p:cBhvr additive="base">
                                        <p:cTn id="6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63"/>
                                        </p:tgtEl>
                                        <p:attrNameLst>
                                          <p:attrName>style.visibility</p:attrName>
                                        </p:attrNameLst>
                                      </p:cBhvr>
                                      <p:to>
                                        <p:strVal val="visible"/>
                                      </p:to>
                                    </p:set>
                                    <p:animEffect transition="in" filter="fade">
                                      <p:cBhvr>
                                        <p:cTn id="73" dur="1000"/>
                                        <p:tgtEl>
                                          <p:spTgt spid="363"/>
                                        </p:tgtEl>
                                      </p:cBhvr>
                                    </p:animEffect>
                                    <p:anim calcmode="lin" valueType="num">
                                      <p:cBhvr>
                                        <p:cTn id="74" dur="1000" fill="hold"/>
                                        <p:tgtEl>
                                          <p:spTgt spid="363"/>
                                        </p:tgtEl>
                                        <p:attrNameLst>
                                          <p:attrName>ppt_x</p:attrName>
                                        </p:attrNameLst>
                                      </p:cBhvr>
                                      <p:tavLst>
                                        <p:tav tm="0">
                                          <p:val>
                                            <p:strVal val="#ppt_x"/>
                                          </p:val>
                                        </p:tav>
                                        <p:tav tm="100000">
                                          <p:val>
                                            <p:strVal val="#ppt_x"/>
                                          </p:val>
                                        </p:tav>
                                      </p:tavLst>
                                    </p:anim>
                                    <p:anim calcmode="lin" valueType="num">
                                      <p:cBhvr>
                                        <p:cTn id="75" dur="1000" fill="hold"/>
                                        <p:tgtEl>
                                          <p:spTgt spid="36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68"/>
                                        </p:tgtEl>
                                        <p:attrNameLst>
                                          <p:attrName>style.visibility</p:attrName>
                                        </p:attrNameLst>
                                      </p:cBhvr>
                                      <p:to>
                                        <p:strVal val="visible"/>
                                      </p:to>
                                    </p:set>
                                    <p:anim calcmode="lin" valueType="num">
                                      <p:cBhvr additive="base">
                                        <p:cTn id="80" dur="500" fill="hold"/>
                                        <p:tgtEl>
                                          <p:spTgt spid="68"/>
                                        </p:tgtEl>
                                        <p:attrNameLst>
                                          <p:attrName>ppt_x</p:attrName>
                                        </p:attrNameLst>
                                      </p:cBhvr>
                                      <p:tavLst>
                                        <p:tav tm="0">
                                          <p:val>
                                            <p:strVal val="#ppt_x"/>
                                          </p:val>
                                        </p:tav>
                                        <p:tav tm="100000">
                                          <p:val>
                                            <p:strVal val="#ppt_x"/>
                                          </p:val>
                                        </p:tav>
                                      </p:tavLst>
                                    </p:anim>
                                    <p:anim calcmode="lin" valueType="num">
                                      <p:cBhvr additive="base">
                                        <p:cTn id="81"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364"/>
                                        </p:tgtEl>
                                        <p:attrNameLst>
                                          <p:attrName>style.visibility</p:attrName>
                                        </p:attrNameLst>
                                      </p:cBhvr>
                                      <p:to>
                                        <p:strVal val="visible"/>
                                      </p:to>
                                    </p:set>
                                    <p:animEffect transition="in" filter="fade">
                                      <p:cBhvr>
                                        <p:cTn id="86" dur="1000"/>
                                        <p:tgtEl>
                                          <p:spTgt spid="364"/>
                                        </p:tgtEl>
                                      </p:cBhvr>
                                    </p:animEffect>
                                    <p:anim calcmode="lin" valueType="num">
                                      <p:cBhvr>
                                        <p:cTn id="87" dur="1000" fill="hold"/>
                                        <p:tgtEl>
                                          <p:spTgt spid="364"/>
                                        </p:tgtEl>
                                        <p:attrNameLst>
                                          <p:attrName>ppt_x</p:attrName>
                                        </p:attrNameLst>
                                      </p:cBhvr>
                                      <p:tavLst>
                                        <p:tav tm="0">
                                          <p:val>
                                            <p:strVal val="#ppt_x"/>
                                          </p:val>
                                        </p:tav>
                                        <p:tav tm="100000">
                                          <p:val>
                                            <p:strVal val="#ppt_x"/>
                                          </p:val>
                                        </p:tav>
                                      </p:tavLst>
                                    </p:anim>
                                    <p:anim calcmode="lin" valueType="num">
                                      <p:cBhvr>
                                        <p:cTn id="88" dur="1000" fill="hold"/>
                                        <p:tgtEl>
                                          <p:spTgt spid="364"/>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additive="base">
                                        <p:cTn id="93" dur="500" fill="hold"/>
                                        <p:tgtEl>
                                          <p:spTgt spid="18"/>
                                        </p:tgtEl>
                                        <p:attrNameLst>
                                          <p:attrName>ppt_x</p:attrName>
                                        </p:attrNameLst>
                                      </p:cBhvr>
                                      <p:tavLst>
                                        <p:tav tm="0">
                                          <p:val>
                                            <p:strVal val="#ppt_x"/>
                                          </p:val>
                                        </p:tav>
                                        <p:tav tm="100000">
                                          <p:val>
                                            <p:strVal val="#ppt_x"/>
                                          </p:val>
                                        </p:tav>
                                      </p:tavLst>
                                    </p:anim>
                                    <p:anim calcmode="lin" valueType="num">
                                      <p:cBhvr additive="base">
                                        <p:cTn id="9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365"/>
                                        </p:tgtEl>
                                        <p:attrNameLst>
                                          <p:attrName>style.visibility</p:attrName>
                                        </p:attrNameLst>
                                      </p:cBhvr>
                                      <p:to>
                                        <p:strVal val="visible"/>
                                      </p:to>
                                    </p:set>
                                    <p:animEffect transition="in" filter="fade">
                                      <p:cBhvr>
                                        <p:cTn id="99" dur="1000"/>
                                        <p:tgtEl>
                                          <p:spTgt spid="365"/>
                                        </p:tgtEl>
                                      </p:cBhvr>
                                    </p:animEffect>
                                    <p:anim calcmode="lin" valueType="num">
                                      <p:cBhvr>
                                        <p:cTn id="100" dur="1000" fill="hold"/>
                                        <p:tgtEl>
                                          <p:spTgt spid="365"/>
                                        </p:tgtEl>
                                        <p:attrNameLst>
                                          <p:attrName>ppt_x</p:attrName>
                                        </p:attrNameLst>
                                      </p:cBhvr>
                                      <p:tavLst>
                                        <p:tav tm="0">
                                          <p:val>
                                            <p:strVal val="#ppt_x"/>
                                          </p:val>
                                        </p:tav>
                                        <p:tav tm="100000">
                                          <p:val>
                                            <p:strVal val="#ppt_x"/>
                                          </p:val>
                                        </p:tav>
                                      </p:tavLst>
                                    </p:anim>
                                    <p:anim calcmode="lin" valueType="num">
                                      <p:cBhvr>
                                        <p:cTn id="101" dur="1000" fill="hold"/>
                                        <p:tgtEl>
                                          <p:spTgt spid="365"/>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21"/>
                                        </p:tgtEl>
                                        <p:attrNameLst>
                                          <p:attrName>style.visibility</p:attrName>
                                        </p:attrNameLst>
                                      </p:cBhvr>
                                      <p:to>
                                        <p:strVal val="visible"/>
                                      </p:to>
                                    </p:set>
                                    <p:anim calcmode="lin" valueType="num">
                                      <p:cBhvr additive="base">
                                        <p:cTn id="106" dur="500" fill="hold"/>
                                        <p:tgtEl>
                                          <p:spTgt spid="21"/>
                                        </p:tgtEl>
                                        <p:attrNameLst>
                                          <p:attrName>ppt_x</p:attrName>
                                        </p:attrNameLst>
                                      </p:cBhvr>
                                      <p:tavLst>
                                        <p:tav tm="0">
                                          <p:val>
                                            <p:strVal val="#ppt_x"/>
                                          </p:val>
                                        </p:tav>
                                        <p:tav tm="100000">
                                          <p:val>
                                            <p:strVal val="#ppt_x"/>
                                          </p:val>
                                        </p:tav>
                                      </p:tavLst>
                                    </p:anim>
                                    <p:anim calcmode="lin" valueType="num">
                                      <p:cBhvr additive="base">
                                        <p:cTn id="10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366"/>
                                        </p:tgtEl>
                                        <p:attrNameLst>
                                          <p:attrName>style.visibility</p:attrName>
                                        </p:attrNameLst>
                                      </p:cBhvr>
                                      <p:to>
                                        <p:strVal val="visible"/>
                                      </p:to>
                                    </p:set>
                                    <p:animEffect transition="in" filter="fade">
                                      <p:cBhvr>
                                        <p:cTn id="112" dur="1000"/>
                                        <p:tgtEl>
                                          <p:spTgt spid="366"/>
                                        </p:tgtEl>
                                      </p:cBhvr>
                                    </p:animEffect>
                                    <p:anim calcmode="lin" valueType="num">
                                      <p:cBhvr>
                                        <p:cTn id="113" dur="1000" fill="hold"/>
                                        <p:tgtEl>
                                          <p:spTgt spid="366"/>
                                        </p:tgtEl>
                                        <p:attrNameLst>
                                          <p:attrName>ppt_x</p:attrName>
                                        </p:attrNameLst>
                                      </p:cBhvr>
                                      <p:tavLst>
                                        <p:tav tm="0">
                                          <p:val>
                                            <p:strVal val="#ppt_x"/>
                                          </p:val>
                                        </p:tav>
                                        <p:tav tm="100000">
                                          <p:val>
                                            <p:strVal val="#ppt_x"/>
                                          </p:val>
                                        </p:tav>
                                      </p:tavLst>
                                    </p:anim>
                                    <p:anim calcmode="lin" valueType="num">
                                      <p:cBhvr>
                                        <p:cTn id="114" dur="1000" fill="hold"/>
                                        <p:tgtEl>
                                          <p:spTgt spid="366"/>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268"/>
                                        </p:tgtEl>
                                        <p:attrNameLst>
                                          <p:attrName>style.visibility</p:attrName>
                                        </p:attrNameLst>
                                      </p:cBhvr>
                                      <p:to>
                                        <p:strVal val="visible"/>
                                      </p:to>
                                    </p:set>
                                    <p:anim calcmode="lin" valueType="num">
                                      <p:cBhvr additive="base">
                                        <p:cTn id="119" dur="500" fill="hold"/>
                                        <p:tgtEl>
                                          <p:spTgt spid="268"/>
                                        </p:tgtEl>
                                        <p:attrNameLst>
                                          <p:attrName>ppt_x</p:attrName>
                                        </p:attrNameLst>
                                      </p:cBhvr>
                                      <p:tavLst>
                                        <p:tav tm="0">
                                          <p:val>
                                            <p:strVal val="#ppt_x"/>
                                          </p:val>
                                        </p:tav>
                                        <p:tav tm="100000">
                                          <p:val>
                                            <p:strVal val="#ppt_x"/>
                                          </p:val>
                                        </p:tav>
                                      </p:tavLst>
                                    </p:anim>
                                    <p:anim calcmode="lin" valueType="num">
                                      <p:cBhvr additive="base">
                                        <p:cTn id="120" dur="500" fill="hold"/>
                                        <p:tgtEl>
                                          <p:spTgt spid="268"/>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nodeType="clickEffect">
                                  <p:stCondLst>
                                    <p:cond delay="0"/>
                                  </p:stCondLst>
                                  <p:childTnLst>
                                    <p:set>
                                      <p:cBhvr>
                                        <p:cTn id="124" dur="1" fill="hold">
                                          <p:stCondLst>
                                            <p:cond delay="0"/>
                                          </p:stCondLst>
                                        </p:cTn>
                                        <p:tgtEl>
                                          <p:spTgt spid="367"/>
                                        </p:tgtEl>
                                        <p:attrNameLst>
                                          <p:attrName>style.visibility</p:attrName>
                                        </p:attrNameLst>
                                      </p:cBhvr>
                                      <p:to>
                                        <p:strVal val="visible"/>
                                      </p:to>
                                    </p:set>
                                    <p:animEffect transition="in" filter="fade">
                                      <p:cBhvr>
                                        <p:cTn id="125" dur="1000"/>
                                        <p:tgtEl>
                                          <p:spTgt spid="367"/>
                                        </p:tgtEl>
                                      </p:cBhvr>
                                    </p:animEffect>
                                    <p:anim calcmode="lin" valueType="num">
                                      <p:cBhvr>
                                        <p:cTn id="126" dur="1000" fill="hold"/>
                                        <p:tgtEl>
                                          <p:spTgt spid="367"/>
                                        </p:tgtEl>
                                        <p:attrNameLst>
                                          <p:attrName>ppt_x</p:attrName>
                                        </p:attrNameLst>
                                      </p:cBhvr>
                                      <p:tavLst>
                                        <p:tav tm="0">
                                          <p:val>
                                            <p:strVal val="#ppt_x"/>
                                          </p:val>
                                        </p:tav>
                                        <p:tav tm="100000">
                                          <p:val>
                                            <p:strVal val="#ppt_x"/>
                                          </p:val>
                                        </p:tav>
                                      </p:tavLst>
                                    </p:anim>
                                    <p:anim calcmode="lin" valueType="num">
                                      <p:cBhvr>
                                        <p:cTn id="127" dur="1000" fill="hold"/>
                                        <p:tgtEl>
                                          <p:spTgt spid="367"/>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272"/>
                                        </p:tgtEl>
                                        <p:attrNameLst>
                                          <p:attrName>style.visibility</p:attrName>
                                        </p:attrNameLst>
                                      </p:cBhvr>
                                      <p:to>
                                        <p:strVal val="visible"/>
                                      </p:to>
                                    </p:set>
                                    <p:anim calcmode="lin" valueType="num">
                                      <p:cBhvr additive="base">
                                        <p:cTn id="132" dur="500" fill="hold"/>
                                        <p:tgtEl>
                                          <p:spTgt spid="272"/>
                                        </p:tgtEl>
                                        <p:attrNameLst>
                                          <p:attrName>ppt_x</p:attrName>
                                        </p:attrNameLst>
                                      </p:cBhvr>
                                      <p:tavLst>
                                        <p:tav tm="0">
                                          <p:val>
                                            <p:strVal val="#ppt_x"/>
                                          </p:val>
                                        </p:tav>
                                        <p:tav tm="100000">
                                          <p:val>
                                            <p:strVal val="#ppt_x"/>
                                          </p:val>
                                        </p:tav>
                                      </p:tavLst>
                                    </p:anim>
                                    <p:anim calcmode="lin" valueType="num">
                                      <p:cBhvr additive="base">
                                        <p:cTn id="133" dur="500" fill="hold"/>
                                        <p:tgtEl>
                                          <p:spTgt spid="272"/>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nodeType="clickEffect">
                                  <p:stCondLst>
                                    <p:cond delay="0"/>
                                  </p:stCondLst>
                                  <p:childTnLst>
                                    <p:set>
                                      <p:cBhvr>
                                        <p:cTn id="137" dur="1" fill="hold">
                                          <p:stCondLst>
                                            <p:cond delay="0"/>
                                          </p:stCondLst>
                                        </p:cTn>
                                        <p:tgtEl>
                                          <p:spTgt spid="369"/>
                                        </p:tgtEl>
                                        <p:attrNameLst>
                                          <p:attrName>style.visibility</p:attrName>
                                        </p:attrNameLst>
                                      </p:cBhvr>
                                      <p:to>
                                        <p:strVal val="visible"/>
                                      </p:to>
                                    </p:set>
                                    <p:animEffect transition="in" filter="fade">
                                      <p:cBhvr>
                                        <p:cTn id="138" dur="1000"/>
                                        <p:tgtEl>
                                          <p:spTgt spid="369"/>
                                        </p:tgtEl>
                                      </p:cBhvr>
                                    </p:animEffect>
                                    <p:anim calcmode="lin" valueType="num">
                                      <p:cBhvr>
                                        <p:cTn id="139" dur="1000" fill="hold"/>
                                        <p:tgtEl>
                                          <p:spTgt spid="369"/>
                                        </p:tgtEl>
                                        <p:attrNameLst>
                                          <p:attrName>ppt_x</p:attrName>
                                        </p:attrNameLst>
                                      </p:cBhvr>
                                      <p:tavLst>
                                        <p:tav tm="0">
                                          <p:val>
                                            <p:strVal val="#ppt_x"/>
                                          </p:val>
                                        </p:tav>
                                        <p:tav tm="100000">
                                          <p:val>
                                            <p:strVal val="#ppt_x"/>
                                          </p:val>
                                        </p:tav>
                                      </p:tavLst>
                                    </p:anim>
                                    <p:anim calcmode="lin" valueType="num">
                                      <p:cBhvr>
                                        <p:cTn id="140" dur="1000" fill="hold"/>
                                        <p:tgtEl>
                                          <p:spTgt spid="369"/>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29"/>
                                        </p:tgtEl>
                                        <p:attrNameLst>
                                          <p:attrName>style.visibility</p:attrName>
                                        </p:attrNameLst>
                                      </p:cBhvr>
                                      <p:to>
                                        <p:strVal val="visible"/>
                                      </p:to>
                                    </p:set>
                                    <p:anim calcmode="lin" valueType="num">
                                      <p:cBhvr additive="base">
                                        <p:cTn id="145" dur="500" fill="hold"/>
                                        <p:tgtEl>
                                          <p:spTgt spid="29"/>
                                        </p:tgtEl>
                                        <p:attrNameLst>
                                          <p:attrName>ppt_x</p:attrName>
                                        </p:attrNameLst>
                                      </p:cBhvr>
                                      <p:tavLst>
                                        <p:tav tm="0">
                                          <p:val>
                                            <p:strVal val="#ppt_x"/>
                                          </p:val>
                                        </p:tav>
                                        <p:tav tm="100000">
                                          <p:val>
                                            <p:strVal val="#ppt_x"/>
                                          </p:val>
                                        </p:tav>
                                      </p:tavLst>
                                    </p:anim>
                                    <p:anim calcmode="lin" valueType="num">
                                      <p:cBhvr additive="base">
                                        <p:cTn id="14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nodeType="clickEffect">
                                  <p:stCondLst>
                                    <p:cond delay="0"/>
                                  </p:stCondLst>
                                  <p:childTnLst>
                                    <p:set>
                                      <p:cBhvr>
                                        <p:cTn id="150" dur="1" fill="hold">
                                          <p:stCondLst>
                                            <p:cond delay="0"/>
                                          </p:stCondLst>
                                        </p:cTn>
                                        <p:tgtEl>
                                          <p:spTgt spid="370"/>
                                        </p:tgtEl>
                                        <p:attrNameLst>
                                          <p:attrName>style.visibility</p:attrName>
                                        </p:attrNameLst>
                                      </p:cBhvr>
                                      <p:to>
                                        <p:strVal val="visible"/>
                                      </p:to>
                                    </p:set>
                                    <p:animEffect transition="in" filter="fade">
                                      <p:cBhvr>
                                        <p:cTn id="151" dur="1000"/>
                                        <p:tgtEl>
                                          <p:spTgt spid="370"/>
                                        </p:tgtEl>
                                      </p:cBhvr>
                                    </p:animEffect>
                                    <p:anim calcmode="lin" valueType="num">
                                      <p:cBhvr>
                                        <p:cTn id="152" dur="1000" fill="hold"/>
                                        <p:tgtEl>
                                          <p:spTgt spid="370"/>
                                        </p:tgtEl>
                                        <p:attrNameLst>
                                          <p:attrName>ppt_x</p:attrName>
                                        </p:attrNameLst>
                                      </p:cBhvr>
                                      <p:tavLst>
                                        <p:tav tm="0">
                                          <p:val>
                                            <p:strVal val="#ppt_x"/>
                                          </p:val>
                                        </p:tav>
                                        <p:tav tm="100000">
                                          <p:val>
                                            <p:strVal val="#ppt_x"/>
                                          </p:val>
                                        </p:tav>
                                      </p:tavLst>
                                    </p:anim>
                                    <p:anim calcmode="lin" valueType="num">
                                      <p:cBhvr>
                                        <p:cTn id="153" dur="1000" fill="hold"/>
                                        <p:tgtEl>
                                          <p:spTgt spid="370"/>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 presetClass="entr" presetSubtype="4" fill="hold" grpId="0" nodeType="clickEffect">
                                  <p:stCondLst>
                                    <p:cond delay="0"/>
                                  </p:stCondLst>
                                  <p:childTnLst>
                                    <p:set>
                                      <p:cBhvr>
                                        <p:cTn id="157" dur="1" fill="hold">
                                          <p:stCondLst>
                                            <p:cond delay="0"/>
                                          </p:stCondLst>
                                        </p:cTn>
                                        <p:tgtEl>
                                          <p:spTgt spid="40"/>
                                        </p:tgtEl>
                                        <p:attrNameLst>
                                          <p:attrName>style.visibility</p:attrName>
                                        </p:attrNameLst>
                                      </p:cBhvr>
                                      <p:to>
                                        <p:strVal val="visible"/>
                                      </p:to>
                                    </p:set>
                                    <p:anim calcmode="lin" valueType="num">
                                      <p:cBhvr additive="base">
                                        <p:cTn id="158" dur="500" fill="hold"/>
                                        <p:tgtEl>
                                          <p:spTgt spid="40"/>
                                        </p:tgtEl>
                                        <p:attrNameLst>
                                          <p:attrName>ppt_x</p:attrName>
                                        </p:attrNameLst>
                                      </p:cBhvr>
                                      <p:tavLst>
                                        <p:tav tm="0">
                                          <p:val>
                                            <p:strVal val="#ppt_x"/>
                                          </p:val>
                                        </p:tav>
                                        <p:tav tm="100000">
                                          <p:val>
                                            <p:strVal val="#ppt_x"/>
                                          </p:val>
                                        </p:tav>
                                      </p:tavLst>
                                    </p:anim>
                                    <p:anim calcmode="lin" valueType="num">
                                      <p:cBhvr additive="base">
                                        <p:cTn id="15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42" presetClass="entr" presetSubtype="0" fill="hold" nodeType="clickEffect">
                                  <p:stCondLst>
                                    <p:cond delay="0"/>
                                  </p:stCondLst>
                                  <p:childTnLst>
                                    <p:set>
                                      <p:cBhvr>
                                        <p:cTn id="163" dur="1" fill="hold">
                                          <p:stCondLst>
                                            <p:cond delay="0"/>
                                          </p:stCondLst>
                                        </p:cTn>
                                        <p:tgtEl>
                                          <p:spTgt spid="371"/>
                                        </p:tgtEl>
                                        <p:attrNameLst>
                                          <p:attrName>style.visibility</p:attrName>
                                        </p:attrNameLst>
                                      </p:cBhvr>
                                      <p:to>
                                        <p:strVal val="visible"/>
                                      </p:to>
                                    </p:set>
                                    <p:animEffect transition="in" filter="fade">
                                      <p:cBhvr>
                                        <p:cTn id="164" dur="1000"/>
                                        <p:tgtEl>
                                          <p:spTgt spid="371"/>
                                        </p:tgtEl>
                                      </p:cBhvr>
                                    </p:animEffect>
                                    <p:anim calcmode="lin" valueType="num">
                                      <p:cBhvr>
                                        <p:cTn id="165" dur="1000" fill="hold"/>
                                        <p:tgtEl>
                                          <p:spTgt spid="371"/>
                                        </p:tgtEl>
                                        <p:attrNameLst>
                                          <p:attrName>ppt_x</p:attrName>
                                        </p:attrNameLst>
                                      </p:cBhvr>
                                      <p:tavLst>
                                        <p:tav tm="0">
                                          <p:val>
                                            <p:strVal val="#ppt_x"/>
                                          </p:val>
                                        </p:tav>
                                        <p:tav tm="100000">
                                          <p:val>
                                            <p:strVal val="#ppt_x"/>
                                          </p:val>
                                        </p:tav>
                                      </p:tavLst>
                                    </p:anim>
                                    <p:anim calcmode="lin" valueType="num">
                                      <p:cBhvr>
                                        <p:cTn id="166" dur="1000" fill="hold"/>
                                        <p:tgtEl>
                                          <p:spTgt spid="371"/>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2" presetClass="entr" presetSubtype="4" fill="hold" grpId="0" nodeType="clickEffect">
                                  <p:stCondLst>
                                    <p:cond delay="0"/>
                                  </p:stCondLst>
                                  <p:childTnLst>
                                    <p:set>
                                      <p:cBhvr>
                                        <p:cTn id="170" dur="1" fill="hold">
                                          <p:stCondLst>
                                            <p:cond delay="0"/>
                                          </p:stCondLst>
                                        </p:cTn>
                                        <p:tgtEl>
                                          <p:spTgt spid="90"/>
                                        </p:tgtEl>
                                        <p:attrNameLst>
                                          <p:attrName>style.visibility</p:attrName>
                                        </p:attrNameLst>
                                      </p:cBhvr>
                                      <p:to>
                                        <p:strVal val="visible"/>
                                      </p:to>
                                    </p:set>
                                    <p:anim calcmode="lin" valueType="num">
                                      <p:cBhvr additive="base">
                                        <p:cTn id="171" dur="500" fill="hold"/>
                                        <p:tgtEl>
                                          <p:spTgt spid="90"/>
                                        </p:tgtEl>
                                        <p:attrNameLst>
                                          <p:attrName>ppt_x</p:attrName>
                                        </p:attrNameLst>
                                      </p:cBhvr>
                                      <p:tavLst>
                                        <p:tav tm="0">
                                          <p:val>
                                            <p:strVal val="#ppt_x"/>
                                          </p:val>
                                        </p:tav>
                                        <p:tav tm="100000">
                                          <p:val>
                                            <p:strVal val="#ppt_x"/>
                                          </p:val>
                                        </p:tav>
                                      </p:tavLst>
                                    </p:anim>
                                    <p:anim calcmode="lin" valueType="num">
                                      <p:cBhvr additive="base">
                                        <p:cTn id="172"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42" presetClass="entr" presetSubtype="0" fill="hold" nodeType="clickEffect">
                                  <p:stCondLst>
                                    <p:cond delay="0"/>
                                  </p:stCondLst>
                                  <p:childTnLst>
                                    <p:set>
                                      <p:cBhvr>
                                        <p:cTn id="176" dur="1" fill="hold">
                                          <p:stCondLst>
                                            <p:cond delay="0"/>
                                          </p:stCondLst>
                                        </p:cTn>
                                        <p:tgtEl>
                                          <p:spTgt spid="372"/>
                                        </p:tgtEl>
                                        <p:attrNameLst>
                                          <p:attrName>style.visibility</p:attrName>
                                        </p:attrNameLst>
                                      </p:cBhvr>
                                      <p:to>
                                        <p:strVal val="visible"/>
                                      </p:to>
                                    </p:set>
                                    <p:animEffect transition="in" filter="fade">
                                      <p:cBhvr>
                                        <p:cTn id="177" dur="1000"/>
                                        <p:tgtEl>
                                          <p:spTgt spid="372"/>
                                        </p:tgtEl>
                                      </p:cBhvr>
                                    </p:animEffect>
                                    <p:anim calcmode="lin" valueType="num">
                                      <p:cBhvr>
                                        <p:cTn id="178" dur="1000" fill="hold"/>
                                        <p:tgtEl>
                                          <p:spTgt spid="372"/>
                                        </p:tgtEl>
                                        <p:attrNameLst>
                                          <p:attrName>ppt_x</p:attrName>
                                        </p:attrNameLst>
                                      </p:cBhvr>
                                      <p:tavLst>
                                        <p:tav tm="0">
                                          <p:val>
                                            <p:strVal val="#ppt_x"/>
                                          </p:val>
                                        </p:tav>
                                        <p:tav tm="100000">
                                          <p:val>
                                            <p:strVal val="#ppt_x"/>
                                          </p:val>
                                        </p:tav>
                                      </p:tavLst>
                                    </p:anim>
                                    <p:anim calcmode="lin" valueType="num">
                                      <p:cBhvr>
                                        <p:cTn id="179" dur="1000" fill="hold"/>
                                        <p:tgtEl>
                                          <p:spTgt spid="372"/>
                                        </p:tgtEl>
                                        <p:attrNameLst>
                                          <p:attrName>ppt_y</p:attrName>
                                        </p:attrNameLst>
                                      </p:cBhvr>
                                      <p:tavLst>
                                        <p:tav tm="0">
                                          <p:val>
                                            <p:strVal val="#ppt_y+.1"/>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2" presetClass="entr" presetSubtype="4" fill="hold" grpId="0" nodeType="clickEffect">
                                  <p:stCondLst>
                                    <p:cond delay="0"/>
                                  </p:stCondLst>
                                  <p:childTnLst>
                                    <p:set>
                                      <p:cBhvr>
                                        <p:cTn id="183" dur="1" fill="hold">
                                          <p:stCondLst>
                                            <p:cond delay="0"/>
                                          </p:stCondLst>
                                        </p:cTn>
                                        <p:tgtEl>
                                          <p:spTgt spid="123"/>
                                        </p:tgtEl>
                                        <p:attrNameLst>
                                          <p:attrName>style.visibility</p:attrName>
                                        </p:attrNameLst>
                                      </p:cBhvr>
                                      <p:to>
                                        <p:strVal val="visible"/>
                                      </p:to>
                                    </p:set>
                                    <p:anim calcmode="lin" valueType="num">
                                      <p:cBhvr additive="base">
                                        <p:cTn id="184" dur="500" fill="hold"/>
                                        <p:tgtEl>
                                          <p:spTgt spid="123"/>
                                        </p:tgtEl>
                                        <p:attrNameLst>
                                          <p:attrName>ppt_x</p:attrName>
                                        </p:attrNameLst>
                                      </p:cBhvr>
                                      <p:tavLst>
                                        <p:tav tm="0">
                                          <p:val>
                                            <p:strVal val="#ppt_x"/>
                                          </p:val>
                                        </p:tav>
                                        <p:tav tm="100000">
                                          <p:val>
                                            <p:strVal val="#ppt_x"/>
                                          </p:val>
                                        </p:tav>
                                      </p:tavLst>
                                    </p:anim>
                                    <p:anim calcmode="lin" valueType="num">
                                      <p:cBhvr additive="base">
                                        <p:cTn id="185"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186" fill="hold">
                      <p:stCondLst>
                        <p:cond delay="indefinite"/>
                      </p:stCondLst>
                      <p:childTnLst>
                        <p:par>
                          <p:cTn id="187" fill="hold">
                            <p:stCondLst>
                              <p:cond delay="0"/>
                            </p:stCondLst>
                            <p:childTnLst>
                              <p:par>
                                <p:cTn id="188" presetID="42" presetClass="entr" presetSubtype="0" fill="hold" nodeType="clickEffect">
                                  <p:stCondLst>
                                    <p:cond delay="0"/>
                                  </p:stCondLst>
                                  <p:childTnLst>
                                    <p:set>
                                      <p:cBhvr>
                                        <p:cTn id="189" dur="1" fill="hold">
                                          <p:stCondLst>
                                            <p:cond delay="0"/>
                                          </p:stCondLst>
                                        </p:cTn>
                                        <p:tgtEl>
                                          <p:spTgt spid="373"/>
                                        </p:tgtEl>
                                        <p:attrNameLst>
                                          <p:attrName>style.visibility</p:attrName>
                                        </p:attrNameLst>
                                      </p:cBhvr>
                                      <p:to>
                                        <p:strVal val="visible"/>
                                      </p:to>
                                    </p:set>
                                    <p:animEffect transition="in" filter="fade">
                                      <p:cBhvr>
                                        <p:cTn id="190" dur="1000"/>
                                        <p:tgtEl>
                                          <p:spTgt spid="373"/>
                                        </p:tgtEl>
                                      </p:cBhvr>
                                    </p:animEffect>
                                    <p:anim calcmode="lin" valueType="num">
                                      <p:cBhvr>
                                        <p:cTn id="191" dur="1000" fill="hold"/>
                                        <p:tgtEl>
                                          <p:spTgt spid="373"/>
                                        </p:tgtEl>
                                        <p:attrNameLst>
                                          <p:attrName>ppt_x</p:attrName>
                                        </p:attrNameLst>
                                      </p:cBhvr>
                                      <p:tavLst>
                                        <p:tav tm="0">
                                          <p:val>
                                            <p:strVal val="#ppt_x"/>
                                          </p:val>
                                        </p:tav>
                                        <p:tav tm="100000">
                                          <p:val>
                                            <p:strVal val="#ppt_x"/>
                                          </p:val>
                                        </p:tav>
                                      </p:tavLst>
                                    </p:anim>
                                    <p:anim calcmode="lin" valueType="num">
                                      <p:cBhvr>
                                        <p:cTn id="192" dur="1000" fill="hold"/>
                                        <p:tgtEl>
                                          <p:spTgt spid="373"/>
                                        </p:tgtEl>
                                        <p:attrNameLst>
                                          <p:attrName>ppt_y</p:attrName>
                                        </p:attrNameLst>
                                      </p:cBhvr>
                                      <p:tavLst>
                                        <p:tav tm="0">
                                          <p:val>
                                            <p:strVal val="#ppt_y+.1"/>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2" presetClass="entr" presetSubtype="4" fill="hold" grpId="0" nodeType="clickEffect">
                                  <p:stCondLst>
                                    <p:cond delay="0"/>
                                  </p:stCondLst>
                                  <p:childTnLst>
                                    <p:set>
                                      <p:cBhvr>
                                        <p:cTn id="196" dur="1" fill="hold">
                                          <p:stCondLst>
                                            <p:cond delay="0"/>
                                          </p:stCondLst>
                                        </p:cTn>
                                        <p:tgtEl>
                                          <p:spTgt spid="333"/>
                                        </p:tgtEl>
                                        <p:attrNameLst>
                                          <p:attrName>style.visibility</p:attrName>
                                        </p:attrNameLst>
                                      </p:cBhvr>
                                      <p:to>
                                        <p:strVal val="visible"/>
                                      </p:to>
                                    </p:set>
                                    <p:anim calcmode="lin" valueType="num">
                                      <p:cBhvr additive="base">
                                        <p:cTn id="197" dur="500" fill="hold"/>
                                        <p:tgtEl>
                                          <p:spTgt spid="333"/>
                                        </p:tgtEl>
                                        <p:attrNameLst>
                                          <p:attrName>ppt_x</p:attrName>
                                        </p:attrNameLst>
                                      </p:cBhvr>
                                      <p:tavLst>
                                        <p:tav tm="0">
                                          <p:val>
                                            <p:strVal val="#ppt_x"/>
                                          </p:val>
                                        </p:tav>
                                        <p:tav tm="100000">
                                          <p:val>
                                            <p:strVal val="#ppt_x"/>
                                          </p:val>
                                        </p:tav>
                                      </p:tavLst>
                                    </p:anim>
                                    <p:anim calcmode="lin" valueType="num">
                                      <p:cBhvr additive="base">
                                        <p:cTn id="198" dur="500" fill="hold"/>
                                        <p:tgtEl>
                                          <p:spTgt spid="333"/>
                                        </p:tgtEl>
                                        <p:attrNameLst>
                                          <p:attrName>ppt_y</p:attrName>
                                        </p:attrNameLst>
                                      </p:cBhvr>
                                      <p:tavLst>
                                        <p:tav tm="0">
                                          <p:val>
                                            <p:strVal val="1+#ppt_h/2"/>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42" presetClass="entr" presetSubtype="0" fill="hold" nodeType="clickEffect">
                                  <p:stCondLst>
                                    <p:cond delay="0"/>
                                  </p:stCondLst>
                                  <p:childTnLst>
                                    <p:set>
                                      <p:cBhvr>
                                        <p:cTn id="202" dur="1" fill="hold">
                                          <p:stCondLst>
                                            <p:cond delay="0"/>
                                          </p:stCondLst>
                                        </p:cTn>
                                        <p:tgtEl>
                                          <p:spTgt spid="382"/>
                                        </p:tgtEl>
                                        <p:attrNameLst>
                                          <p:attrName>style.visibility</p:attrName>
                                        </p:attrNameLst>
                                      </p:cBhvr>
                                      <p:to>
                                        <p:strVal val="visible"/>
                                      </p:to>
                                    </p:set>
                                    <p:animEffect transition="in" filter="fade">
                                      <p:cBhvr>
                                        <p:cTn id="203" dur="1000"/>
                                        <p:tgtEl>
                                          <p:spTgt spid="382"/>
                                        </p:tgtEl>
                                      </p:cBhvr>
                                    </p:animEffect>
                                    <p:anim calcmode="lin" valueType="num">
                                      <p:cBhvr>
                                        <p:cTn id="204" dur="1000" fill="hold"/>
                                        <p:tgtEl>
                                          <p:spTgt spid="382"/>
                                        </p:tgtEl>
                                        <p:attrNameLst>
                                          <p:attrName>ppt_x</p:attrName>
                                        </p:attrNameLst>
                                      </p:cBhvr>
                                      <p:tavLst>
                                        <p:tav tm="0">
                                          <p:val>
                                            <p:strVal val="#ppt_x"/>
                                          </p:val>
                                        </p:tav>
                                        <p:tav tm="100000">
                                          <p:val>
                                            <p:strVal val="#ppt_x"/>
                                          </p:val>
                                        </p:tav>
                                      </p:tavLst>
                                    </p:anim>
                                    <p:anim calcmode="lin" valueType="num">
                                      <p:cBhvr>
                                        <p:cTn id="205" dur="1000" fill="hold"/>
                                        <p:tgtEl>
                                          <p:spTgt spid="382"/>
                                        </p:tgtEl>
                                        <p:attrNameLst>
                                          <p:attrName>ppt_y</p:attrName>
                                        </p:attrNameLst>
                                      </p:cBhvr>
                                      <p:tavLst>
                                        <p:tav tm="0">
                                          <p:val>
                                            <p:strVal val="#ppt_y+.1"/>
                                          </p:val>
                                        </p:tav>
                                        <p:tav tm="100000">
                                          <p:val>
                                            <p:strVal val="#ppt_y"/>
                                          </p:val>
                                        </p:tav>
                                      </p:tavLst>
                                    </p:anim>
                                  </p:childTnLst>
                                </p:cTn>
                              </p:par>
                            </p:childTnLst>
                          </p:cTn>
                        </p:par>
                      </p:childTnLst>
                    </p:cTn>
                  </p:par>
                  <p:par>
                    <p:cTn id="206" fill="hold">
                      <p:stCondLst>
                        <p:cond delay="indefinite"/>
                      </p:stCondLst>
                      <p:childTnLst>
                        <p:par>
                          <p:cTn id="207" fill="hold">
                            <p:stCondLst>
                              <p:cond delay="0"/>
                            </p:stCondLst>
                            <p:childTnLst>
                              <p:par>
                                <p:cTn id="208" presetID="2" presetClass="entr" presetSubtype="4" fill="hold" grpId="0" nodeType="clickEffect">
                                  <p:stCondLst>
                                    <p:cond delay="0"/>
                                  </p:stCondLst>
                                  <p:childTnLst>
                                    <p:set>
                                      <p:cBhvr>
                                        <p:cTn id="209" dur="1" fill="hold">
                                          <p:stCondLst>
                                            <p:cond delay="0"/>
                                          </p:stCondLst>
                                        </p:cTn>
                                        <p:tgtEl>
                                          <p:spTgt spid="375"/>
                                        </p:tgtEl>
                                        <p:attrNameLst>
                                          <p:attrName>style.visibility</p:attrName>
                                        </p:attrNameLst>
                                      </p:cBhvr>
                                      <p:to>
                                        <p:strVal val="visible"/>
                                      </p:to>
                                    </p:set>
                                    <p:anim calcmode="lin" valueType="num">
                                      <p:cBhvr additive="base">
                                        <p:cTn id="210" dur="500" fill="hold"/>
                                        <p:tgtEl>
                                          <p:spTgt spid="375"/>
                                        </p:tgtEl>
                                        <p:attrNameLst>
                                          <p:attrName>ppt_x</p:attrName>
                                        </p:attrNameLst>
                                      </p:cBhvr>
                                      <p:tavLst>
                                        <p:tav tm="0">
                                          <p:val>
                                            <p:strVal val="#ppt_x"/>
                                          </p:val>
                                        </p:tav>
                                        <p:tav tm="100000">
                                          <p:val>
                                            <p:strVal val="#ppt_x"/>
                                          </p:val>
                                        </p:tav>
                                      </p:tavLst>
                                    </p:anim>
                                    <p:anim calcmode="lin" valueType="num">
                                      <p:cBhvr additive="base">
                                        <p:cTn id="211" dur="500" fill="hold"/>
                                        <p:tgtEl>
                                          <p:spTgt spid="3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4" grpId="0"/>
      <p:bldP spid="35" grpId="0"/>
      <p:bldP spid="58" grpId="0"/>
      <p:bldP spid="68" grpId="0"/>
      <p:bldP spid="18" grpId="0"/>
      <p:bldP spid="21" grpId="0"/>
      <p:bldP spid="29" grpId="0"/>
      <p:bldP spid="40" grpId="0"/>
      <p:bldP spid="90" grpId="0"/>
      <p:bldP spid="123" grpId="0"/>
      <p:bldP spid="268" grpId="0"/>
      <p:bldP spid="272" grpId="0"/>
      <p:bldP spid="333" grpId="0"/>
      <p:bldP spid="375"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0C84D126-8DC9-5CC8-9181-71FA6E70CD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pic>
        <p:nvPicPr>
          <p:cNvPr id="5" name="Image 4">
            <a:extLst>
              <a:ext uri="{FF2B5EF4-FFF2-40B4-BE49-F238E27FC236}">
                <a16:creationId xmlns:a16="http://schemas.microsoft.com/office/drawing/2014/main" id="{EAC0244E-7958-5EAA-602D-7C681363C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929" y="103686"/>
            <a:ext cx="895513" cy="802325"/>
          </a:xfrm>
          <a:prstGeom prst="rect">
            <a:avLst/>
          </a:prstGeom>
        </p:spPr>
      </p:pic>
      <p:pic>
        <p:nvPicPr>
          <p:cNvPr id="6" name="Image 5">
            <a:extLst>
              <a:ext uri="{FF2B5EF4-FFF2-40B4-BE49-F238E27FC236}">
                <a16:creationId xmlns:a16="http://schemas.microsoft.com/office/drawing/2014/main" id="{78DB5736-1933-8743-A20E-FF98E8B65D6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88064" y="38684"/>
            <a:ext cx="895513" cy="895513"/>
          </a:xfrm>
          <a:prstGeom prst="rect">
            <a:avLst/>
          </a:prstGeom>
        </p:spPr>
      </p:pic>
      <p:sp>
        <p:nvSpPr>
          <p:cNvPr id="7" name="Rectangle 6">
            <a:extLst>
              <a:ext uri="{FF2B5EF4-FFF2-40B4-BE49-F238E27FC236}">
                <a16:creationId xmlns:a16="http://schemas.microsoft.com/office/drawing/2014/main" id="{1304E7FE-4E26-5765-35E9-4D7891B4F717}"/>
              </a:ext>
            </a:extLst>
          </p:cNvPr>
          <p:cNvSpPr/>
          <p:nvPr/>
        </p:nvSpPr>
        <p:spPr>
          <a:xfrm>
            <a:off x="2556694" y="121614"/>
            <a:ext cx="1919115" cy="646331"/>
          </a:xfrm>
          <a:prstGeom prst="rect">
            <a:avLst/>
          </a:prstGeom>
          <a:noFill/>
        </p:spPr>
        <p:txBody>
          <a:bodyPr wrap="none" lIns="91440" tIns="45720" rIns="91440" bIns="45720">
            <a:spAutoFit/>
          </a:bodyPr>
          <a:lstStyle/>
          <a:p>
            <a:pPr algn="ctr"/>
            <a:r>
              <a:rPr lang="fr-F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 Récit</a:t>
            </a:r>
          </a:p>
        </p:txBody>
      </p:sp>
      <p:sp>
        <p:nvSpPr>
          <p:cNvPr id="14" name="ZoneTexte 13">
            <a:extLst>
              <a:ext uri="{FF2B5EF4-FFF2-40B4-BE49-F238E27FC236}">
                <a16:creationId xmlns:a16="http://schemas.microsoft.com/office/drawing/2014/main" id="{C8EDAB77-E76B-2408-9F4E-C8910F5AA7D4}"/>
              </a:ext>
            </a:extLst>
          </p:cNvPr>
          <p:cNvSpPr txBox="1"/>
          <p:nvPr/>
        </p:nvSpPr>
        <p:spPr>
          <a:xfrm>
            <a:off x="1251985" y="866920"/>
            <a:ext cx="5825471" cy="369332"/>
          </a:xfrm>
          <a:prstGeom prst="rect">
            <a:avLst/>
          </a:prstGeom>
          <a:noFill/>
        </p:spPr>
        <p:txBody>
          <a:bodyPr wrap="square">
            <a:spAutoFit/>
          </a:bodyPr>
          <a:lstStyle/>
          <a:p>
            <a:r>
              <a:rPr lang="fr-FR" dirty="0"/>
              <a:t>Stefan ZWEIG, </a:t>
            </a:r>
            <a:r>
              <a:rPr lang="fr-FR" i="1" dirty="0"/>
              <a:t>Le Joueur d’Échecs</a:t>
            </a:r>
            <a:r>
              <a:rPr lang="fr-FR" dirty="0"/>
              <a:t>, 1943 </a:t>
            </a:r>
            <a:r>
              <a:rPr lang="fr-FR" b="1" dirty="0"/>
              <a:t>[extraits]</a:t>
            </a:r>
            <a:r>
              <a:rPr lang="fr-FR" dirty="0"/>
              <a:t>.</a:t>
            </a:r>
          </a:p>
        </p:txBody>
      </p:sp>
      <p:sp>
        <p:nvSpPr>
          <p:cNvPr id="16" name="ZoneTexte 15">
            <a:extLst>
              <a:ext uri="{FF2B5EF4-FFF2-40B4-BE49-F238E27FC236}">
                <a16:creationId xmlns:a16="http://schemas.microsoft.com/office/drawing/2014/main" id="{E6E61477-E07A-7129-5527-E22387356FC5}"/>
              </a:ext>
            </a:extLst>
          </p:cNvPr>
          <p:cNvSpPr txBox="1"/>
          <p:nvPr/>
        </p:nvSpPr>
        <p:spPr>
          <a:xfrm>
            <a:off x="104397" y="1186598"/>
            <a:ext cx="1631423" cy="307777"/>
          </a:xfrm>
          <a:prstGeom prst="rect">
            <a:avLst/>
          </a:prstGeom>
          <a:noFill/>
        </p:spPr>
        <p:txBody>
          <a:bodyPr wrap="square">
            <a:spAutoFit/>
          </a:bodyPr>
          <a:lstStyle/>
          <a:p>
            <a:r>
              <a:rPr lang="fr-FR" sz="1400" b="1" dirty="0">
                <a:solidFill>
                  <a:srgbClr val="FFFF00"/>
                </a:solidFill>
              </a:rPr>
              <a:t>Chapitre 1</a:t>
            </a:r>
            <a:endParaRPr lang="fr-FR" sz="1400" dirty="0">
              <a:solidFill>
                <a:srgbClr val="FFFF00"/>
              </a:solidFill>
            </a:endParaRPr>
          </a:p>
        </p:txBody>
      </p:sp>
      <p:sp>
        <p:nvSpPr>
          <p:cNvPr id="17" name="Rectangle 16">
            <a:extLst>
              <a:ext uri="{FF2B5EF4-FFF2-40B4-BE49-F238E27FC236}">
                <a16:creationId xmlns:a16="http://schemas.microsoft.com/office/drawing/2014/main" id="{45726AC4-1F5C-D78A-19D9-49DF2650AF6E}"/>
              </a:ext>
            </a:extLst>
          </p:cNvPr>
          <p:cNvSpPr/>
          <p:nvPr/>
        </p:nvSpPr>
        <p:spPr>
          <a:xfrm>
            <a:off x="109729" y="1186900"/>
            <a:ext cx="1099603" cy="30717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avec flèche 18">
            <a:extLst>
              <a:ext uri="{FF2B5EF4-FFF2-40B4-BE49-F238E27FC236}">
                <a16:creationId xmlns:a16="http://schemas.microsoft.com/office/drawing/2014/main" id="{94044628-78E3-60E2-7B51-33B5D72B40B0}"/>
              </a:ext>
            </a:extLst>
          </p:cNvPr>
          <p:cNvCxnSpPr>
            <a:cxnSpLocks/>
          </p:cNvCxnSpPr>
          <p:nvPr/>
        </p:nvCxnSpPr>
        <p:spPr>
          <a:xfrm>
            <a:off x="1288064" y="1334771"/>
            <a:ext cx="517417"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059A0D77-F997-AFF2-7A8D-AA966A568A5A}"/>
              </a:ext>
            </a:extLst>
          </p:cNvPr>
          <p:cNvSpPr txBox="1"/>
          <p:nvPr/>
        </p:nvSpPr>
        <p:spPr>
          <a:xfrm>
            <a:off x="1850021" y="1160284"/>
            <a:ext cx="3237074" cy="553998"/>
          </a:xfrm>
          <a:prstGeom prst="rect">
            <a:avLst/>
          </a:prstGeom>
          <a:noFill/>
        </p:spPr>
        <p:txBody>
          <a:bodyPr wrap="square">
            <a:spAutoFit/>
          </a:bodyPr>
          <a:lstStyle/>
          <a:p>
            <a:r>
              <a:rPr lang="fr-FR" sz="1600" b="1" i="0" u="none" strike="noStrike" baseline="0" dirty="0">
                <a:solidFill>
                  <a:srgbClr val="FF0000"/>
                </a:solidFill>
                <a:latin typeface="Calibri" panose="020F0502020204030204" pitchFamily="34" charset="0"/>
                <a:cs typeface="Calibri" panose="020F0502020204030204" pitchFamily="34" charset="0"/>
              </a:rPr>
              <a:t>INCIPIT</a:t>
            </a:r>
          </a:p>
          <a:p>
            <a:pPr algn="ctr"/>
            <a:r>
              <a:rPr lang="fr-FR" sz="1400" b="1" dirty="0">
                <a:solidFill>
                  <a:schemeClr val="bg1"/>
                </a:solidFill>
                <a:latin typeface="Calibri" panose="020F0502020204030204" pitchFamily="34" charset="0"/>
                <a:cs typeface="Calibri" panose="020F0502020204030204" pitchFamily="34" charset="0"/>
              </a:rPr>
              <a:t>1</a:t>
            </a:r>
            <a:r>
              <a:rPr lang="fr-FR" sz="1400" b="1" baseline="30000" dirty="0">
                <a:solidFill>
                  <a:schemeClr val="bg1"/>
                </a:solidFill>
                <a:latin typeface="Calibri" panose="020F0502020204030204" pitchFamily="34" charset="0"/>
                <a:cs typeface="Calibri" panose="020F0502020204030204" pitchFamily="34" charset="0"/>
              </a:rPr>
              <a:t>ères</a:t>
            </a:r>
            <a:r>
              <a:rPr lang="fr-FR" sz="1400" b="1" dirty="0">
                <a:solidFill>
                  <a:schemeClr val="bg1"/>
                </a:solidFill>
                <a:latin typeface="Calibri" panose="020F0502020204030204" pitchFamily="34" charset="0"/>
                <a:cs typeface="Calibri" panose="020F0502020204030204" pitchFamily="34" charset="0"/>
              </a:rPr>
              <a:t> lignes, 1</a:t>
            </a:r>
            <a:r>
              <a:rPr lang="fr-FR" sz="1400" b="1" baseline="30000" dirty="0">
                <a:solidFill>
                  <a:schemeClr val="bg1"/>
                </a:solidFill>
                <a:latin typeface="Calibri" panose="020F0502020204030204" pitchFamily="34" charset="0"/>
                <a:cs typeface="Calibri" panose="020F0502020204030204" pitchFamily="34" charset="0"/>
              </a:rPr>
              <a:t>er</a:t>
            </a:r>
            <a:r>
              <a:rPr lang="fr-FR" sz="1400" b="1" dirty="0">
                <a:solidFill>
                  <a:schemeClr val="bg1"/>
                </a:solidFill>
                <a:latin typeface="Calibri" panose="020F0502020204030204" pitchFamily="34" charset="0"/>
                <a:cs typeface="Calibri" panose="020F0502020204030204" pitchFamily="34" charset="0"/>
              </a:rPr>
              <a:t> paragraphe, 1</a:t>
            </a:r>
            <a:r>
              <a:rPr lang="fr-FR" sz="1400" b="1" baseline="30000" dirty="0">
                <a:solidFill>
                  <a:schemeClr val="bg1"/>
                </a:solidFill>
                <a:latin typeface="Calibri" panose="020F0502020204030204" pitchFamily="34" charset="0"/>
                <a:cs typeface="Calibri" panose="020F0502020204030204" pitchFamily="34" charset="0"/>
              </a:rPr>
              <a:t>ere(s)</a:t>
            </a:r>
            <a:r>
              <a:rPr lang="fr-FR" sz="1400" b="1" dirty="0">
                <a:solidFill>
                  <a:schemeClr val="bg1"/>
                </a:solidFill>
                <a:latin typeface="Calibri" panose="020F0502020204030204" pitchFamily="34" charset="0"/>
                <a:cs typeface="Calibri" panose="020F0502020204030204" pitchFamily="34" charset="0"/>
              </a:rPr>
              <a:t> page(s) </a:t>
            </a:r>
            <a:endParaRPr lang="fr-FR" sz="1400" b="1" dirty="0">
              <a:solidFill>
                <a:schemeClr val="bg1"/>
              </a:solidFill>
            </a:endParaRPr>
          </a:p>
        </p:txBody>
      </p:sp>
      <p:cxnSp>
        <p:nvCxnSpPr>
          <p:cNvPr id="23" name="Connecteur droit avec flèche 22">
            <a:extLst>
              <a:ext uri="{FF2B5EF4-FFF2-40B4-BE49-F238E27FC236}">
                <a16:creationId xmlns:a16="http://schemas.microsoft.com/office/drawing/2014/main" id="{5F9F9ED2-3851-9739-6499-F94DB58C919C}"/>
              </a:ext>
            </a:extLst>
          </p:cNvPr>
          <p:cNvCxnSpPr>
            <a:cxnSpLocks/>
          </p:cNvCxnSpPr>
          <p:nvPr/>
        </p:nvCxnSpPr>
        <p:spPr>
          <a:xfrm>
            <a:off x="2678545" y="1358836"/>
            <a:ext cx="3001819"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2EE5DAAB-16AE-3C73-D326-14FD6517C43A}"/>
              </a:ext>
            </a:extLst>
          </p:cNvPr>
          <p:cNvSpPr txBox="1"/>
          <p:nvPr/>
        </p:nvSpPr>
        <p:spPr>
          <a:xfrm>
            <a:off x="5010541" y="175501"/>
            <a:ext cx="4362060" cy="584775"/>
          </a:xfrm>
          <a:prstGeom prst="rect">
            <a:avLst/>
          </a:prstGeom>
          <a:noFill/>
        </p:spPr>
        <p:txBody>
          <a:bodyPr wrap="square">
            <a:spAutoFit/>
          </a:bodyPr>
          <a:lstStyle/>
          <a:p>
            <a:r>
              <a:rPr lang="fr-FR" b="1" i="0" u="none" strike="noStrike" baseline="0" dirty="0">
                <a:latin typeface="Calibri" panose="020F0502020204030204" pitchFamily="34" charset="0"/>
                <a:cs typeface="Calibri" panose="020F0502020204030204" pitchFamily="34" charset="0"/>
              </a:rPr>
              <a:t>Le</a:t>
            </a:r>
            <a:r>
              <a:rPr lang="fr-FR" sz="3200" b="1" i="0" u="none" strike="noStrike" baseline="0" dirty="0">
                <a:latin typeface="Calibri" panose="020F0502020204030204" pitchFamily="34" charset="0"/>
                <a:cs typeface="Calibri" panose="020F0502020204030204" pitchFamily="34" charset="0"/>
              </a:rPr>
              <a:t> </a:t>
            </a:r>
            <a:r>
              <a:rPr lang="fr-FR" sz="3200" b="1" i="0" u="none" strike="noStrike" baseline="0" dirty="0">
                <a:solidFill>
                  <a:srgbClr val="FF0000"/>
                </a:solidFill>
                <a:latin typeface="Calibri" panose="020F0502020204030204" pitchFamily="34" charset="0"/>
                <a:cs typeface="Calibri" panose="020F0502020204030204" pitchFamily="34" charset="0"/>
              </a:rPr>
              <a:t>VOCABULAIRE </a:t>
            </a:r>
            <a:r>
              <a:rPr lang="fr-FR" b="1" i="0" u="none" strike="noStrike" baseline="0" dirty="0">
                <a:latin typeface="Calibri" panose="020F0502020204030204" pitchFamily="34" charset="0"/>
                <a:cs typeface="Calibri" panose="020F0502020204030204" pitchFamily="34" charset="0"/>
              </a:rPr>
              <a:t>autour de…</a:t>
            </a:r>
            <a:endParaRPr lang="fr-FR" b="1" dirty="0"/>
          </a:p>
        </p:txBody>
      </p:sp>
      <p:sp>
        <p:nvSpPr>
          <p:cNvPr id="27" name="ZoneTexte 26">
            <a:extLst>
              <a:ext uri="{FF2B5EF4-FFF2-40B4-BE49-F238E27FC236}">
                <a16:creationId xmlns:a16="http://schemas.microsoft.com/office/drawing/2014/main" id="{1422FE1F-F1BE-A528-DA1D-A43C780C9664}"/>
              </a:ext>
            </a:extLst>
          </p:cNvPr>
          <p:cNvSpPr txBox="1"/>
          <p:nvPr/>
        </p:nvSpPr>
        <p:spPr>
          <a:xfrm>
            <a:off x="5802129" y="1185150"/>
            <a:ext cx="4080780" cy="338554"/>
          </a:xfrm>
          <a:prstGeom prst="rect">
            <a:avLst/>
          </a:prstGeom>
          <a:noFill/>
        </p:spPr>
        <p:txBody>
          <a:bodyPr wrap="square">
            <a:spAutoFit/>
          </a:bodyPr>
          <a:lstStyle/>
          <a:p>
            <a:r>
              <a:rPr lang="fr-FR" sz="1400" b="0" i="0" u="none" strike="noStrike" baseline="0" dirty="0">
                <a:solidFill>
                  <a:srgbClr val="000000"/>
                </a:solidFill>
                <a:latin typeface="Calibri" panose="020F0502020204030204" pitchFamily="34" charset="0"/>
                <a:cs typeface="Calibri" panose="020F0502020204030204" pitchFamily="34" charset="0"/>
              </a:rPr>
              <a:t>SOUVENT, </a:t>
            </a:r>
            <a:r>
              <a:rPr lang="fr-FR" sz="1400" b="1" i="0" u="none" strike="noStrike" baseline="0" dirty="0">
                <a:solidFill>
                  <a:srgbClr val="000000"/>
                </a:solidFill>
                <a:latin typeface="Calibri" panose="020F0502020204030204" pitchFamily="34" charset="0"/>
                <a:cs typeface="Calibri" panose="020F0502020204030204" pitchFamily="34" charset="0"/>
              </a:rPr>
              <a:t>situation initiale</a:t>
            </a:r>
            <a:r>
              <a:rPr lang="fr-FR" sz="1400" b="0" i="0" u="none" strike="noStrike" baseline="0" dirty="0">
                <a:solidFill>
                  <a:srgbClr val="000000"/>
                </a:solidFill>
                <a:latin typeface="Calibri" panose="020F0502020204030204" pitchFamily="34" charset="0"/>
                <a:cs typeface="Calibri" panose="020F0502020204030204" pitchFamily="34" charset="0"/>
              </a:rPr>
              <a:t> du</a:t>
            </a:r>
            <a:r>
              <a:rPr lang="fr-FR" sz="1400" b="0" i="0" u="none" strike="noStrike" dirty="0">
                <a:solidFill>
                  <a:srgbClr val="000000"/>
                </a:solidFill>
                <a:latin typeface="Calibri" panose="020F0502020204030204" pitchFamily="34" charset="0"/>
                <a:cs typeface="Calibri" panose="020F0502020204030204" pitchFamily="34" charset="0"/>
              </a:rPr>
              <a:t> </a:t>
            </a:r>
            <a:r>
              <a:rPr lang="fr-FR" sz="1600" b="1" cap="all" dirty="0">
                <a:solidFill>
                  <a:srgbClr val="FF0000"/>
                </a:solidFill>
                <a:latin typeface="Calibri" panose="020F0502020204030204" pitchFamily="34" charset="0"/>
                <a:cs typeface="Calibri" panose="020F0502020204030204" pitchFamily="34" charset="0"/>
              </a:rPr>
              <a:t>schéma narratif</a:t>
            </a:r>
          </a:p>
        </p:txBody>
      </p:sp>
      <p:sp>
        <p:nvSpPr>
          <p:cNvPr id="70" name="ZoneTexte 69">
            <a:extLst>
              <a:ext uri="{FF2B5EF4-FFF2-40B4-BE49-F238E27FC236}">
                <a16:creationId xmlns:a16="http://schemas.microsoft.com/office/drawing/2014/main" id="{BB52F4FF-7800-A397-D5DF-A222D1E59CC5}"/>
              </a:ext>
            </a:extLst>
          </p:cNvPr>
          <p:cNvSpPr txBox="1"/>
          <p:nvPr/>
        </p:nvSpPr>
        <p:spPr>
          <a:xfrm>
            <a:off x="7166763" y="903906"/>
            <a:ext cx="4701186" cy="338554"/>
          </a:xfrm>
          <a:prstGeom prst="rect">
            <a:avLst/>
          </a:prstGeom>
          <a:noFill/>
        </p:spPr>
        <p:txBody>
          <a:bodyPr wrap="square">
            <a:spAutoFit/>
          </a:bodyPr>
          <a:lstStyle/>
          <a:p>
            <a:r>
              <a:rPr lang="fr-FR" sz="1400" b="0" i="0" u="none" strike="noStrike" baseline="0" dirty="0">
                <a:solidFill>
                  <a:srgbClr val="000000"/>
                </a:solidFill>
                <a:latin typeface="Calibri" panose="020F0502020204030204" pitchFamily="34" charset="0"/>
                <a:cs typeface="Calibri" panose="020F0502020204030204" pitchFamily="34" charset="0"/>
              </a:rPr>
              <a:t>Un récit (histoire) peut être est découpé en </a:t>
            </a:r>
            <a:r>
              <a:rPr lang="fr-FR" sz="1600" b="1" cap="all" dirty="0">
                <a:solidFill>
                  <a:srgbClr val="FF0000"/>
                </a:solidFill>
                <a:latin typeface="Calibri" panose="020F0502020204030204" pitchFamily="34" charset="0"/>
                <a:cs typeface="Calibri" panose="020F0502020204030204" pitchFamily="34" charset="0"/>
              </a:rPr>
              <a:t>CHAPITRES</a:t>
            </a:r>
            <a:r>
              <a:rPr lang="fr-FR" sz="1400" b="0" i="0" u="none" strike="noStrike" baseline="0" dirty="0">
                <a:solidFill>
                  <a:srgbClr val="000000"/>
                </a:solidFill>
                <a:latin typeface="Calibri" panose="020F0502020204030204" pitchFamily="34" charset="0"/>
                <a:cs typeface="Calibri" panose="020F0502020204030204" pitchFamily="34" charset="0"/>
              </a:rPr>
              <a:t>.</a:t>
            </a:r>
            <a:endParaRPr lang="fr-FR" sz="1400" dirty="0"/>
          </a:p>
        </p:txBody>
      </p:sp>
      <p:sp>
        <p:nvSpPr>
          <p:cNvPr id="58" name="ZoneTexte 57">
            <a:extLst>
              <a:ext uri="{FF2B5EF4-FFF2-40B4-BE49-F238E27FC236}">
                <a16:creationId xmlns:a16="http://schemas.microsoft.com/office/drawing/2014/main" id="{CE3D7D64-FE20-4139-B685-06CB367ED032}"/>
              </a:ext>
            </a:extLst>
          </p:cNvPr>
          <p:cNvSpPr txBox="1"/>
          <p:nvPr/>
        </p:nvSpPr>
        <p:spPr>
          <a:xfrm>
            <a:off x="9889861" y="1254357"/>
            <a:ext cx="2238379" cy="3631763"/>
          </a:xfrm>
          <a:prstGeom prst="rect">
            <a:avLst/>
          </a:prstGeom>
          <a:noFill/>
        </p:spPr>
        <p:txBody>
          <a:bodyPr wrap="square" rtlCol="0">
            <a:spAutoFit/>
          </a:bodyPr>
          <a:lstStyle/>
          <a:p>
            <a:r>
              <a:rPr lang="fr-FR" b="1" dirty="0">
                <a:latin typeface="Calibri" panose="020F0502020204030204" pitchFamily="34" charset="0"/>
                <a:cs typeface="Calibri" panose="020F0502020204030204" pitchFamily="34" charset="0"/>
              </a:rPr>
              <a:t>Notions :</a:t>
            </a:r>
          </a:p>
          <a:p>
            <a:r>
              <a:rPr lang="fr-FR" sz="1600" b="1" dirty="0">
                <a:solidFill>
                  <a:srgbClr val="0070C0"/>
                </a:solidFill>
                <a:latin typeface="Calibri" panose="020F0502020204030204" pitchFamily="34" charset="0"/>
                <a:cs typeface="Calibri" panose="020F0502020204030204" pitchFamily="34" charset="0"/>
              </a:rPr>
              <a:t>Vocabulaire du récit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anticipation (prolepse)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chapitre(s)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ellipse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flash-back (analepse)</a:t>
            </a:r>
          </a:p>
          <a:p>
            <a:pPr marL="285750" indent="-285750">
              <a:buFont typeface="Wingdings" panose="05000000000000000000" pitchFamily="2" charset="2"/>
              <a:buChar char="q"/>
            </a:pPr>
            <a:r>
              <a:rPr lang="fr-FR" sz="1400" i="1" dirty="0">
                <a:latin typeface="Calibri" panose="020F0502020204030204" pitchFamily="34" charset="0"/>
                <a:cs typeface="Calibri" panose="020F0502020204030204" pitchFamily="34" charset="0"/>
              </a:rPr>
              <a:t>in media </a:t>
            </a:r>
            <a:r>
              <a:rPr lang="fr-FR" sz="1400" i="1" dirty="0" err="1">
                <a:latin typeface="Calibri" panose="020F0502020204030204" pitchFamily="34" charset="0"/>
                <a:cs typeface="Calibri" panose="020F0502020204030204" pitchFamily="34" charset="0"/>
              </a:rPr>
              <a:t>res</a:t>
            </a:r>
            <a:endParaRPr lang="fr-FR" sz="1400" i="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incipit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nouvelle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pause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QQOQCP</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récits enchâssés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roman</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scène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schéma narratif</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sommaire</a:t>
            </a:r>
          </a:p>
        </p:txBody>
      </p:sp>
      <p:pic>
        <p:nvPicPr>
          <p:cNvPr id="31" name="Image 30">
            <a:extLst>
              <a:ext uri="{FF2B5EF4-FFF2-40B4-BE49-F238E27FC236}">
                <a16:creationId xmlns:a16="http://schemas.microsoft.com/office/drawing/2014/main" id="{25C84688-78EE-8257-46C6-89A5C90187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6954" y="1772373"/>
            <a:ext cx="218520" cy="218520"/>
          </a:xfrm>
          <a:prstGeom prst="rect">
            <a:avLst/>
          </a:prstGeom>
        </p:spPr>
      </p:pic>
      <p:pic>
        <p:nvPicPr>
          <p:cNvPr id="34" name="Image 33">
            <a:extLst>
              <a:ext uri="{FF2B5EF4-FFF2-40B4-BE49-F238E27FC236}">
                <a16:creationId xmlns:a16="http://schemas.microsoft.com/office/drawing/2014/main" id="{FF6D975C-5CEC-297A-0C35-D31A4EE9D0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6954" y="1979024"/>
            <a:ext cx="218520" cy="218520"/>
          </a:xfrm>
          <a:prstGeom prst="rect">
            <a:avLst/>
          </a:prstGeom>
        </p:spPr>
      </p:pic>
      <p:pic>
        <p:nvPicPr>
          <p:cNvPr id="35" name="Image 34">
            <a:extLst>
              <a:ext uri="{FF2B5EF4-FFF2-40B4-BE49-F238E27FC236}">
                <a16:creationId xmlns:a16="http://schemas.microsoft.com/office/drawing/2014/main" id="{EBBD4A5D-721B-56D7-C3E2-A987D8E85E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6954" y="4320308"/>
            <a:ext cx="218520" cy="218520"/>
          </a:xfrm>
          <a:prstGeom prst="rect">
            <a:avLst/>
          </a:prstGeom>
        </p:spPr>
      </p:pic>
      <p:pic>
        <p:nvPicPr>
          <p:cNvPr id="37" name="Image 36">
            <a:extLst>
              <a:ext uri="{FF2B5EF4-FFF2-40B4-BE49-F238E27FC236}">
                <a16:creationId xmlns:a16="http://schemas.microsoft.com/office/drawing/2014/main" id="{D9009294-40DF-AF28-65BB-0ECD1A331F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1440" y="2419838"/>
            <a:ext cx="218520" cy="218520"/>
          </a:xfrm>
          <a:prstGeom prst="rect">
            <a:avLst/>
          </a:prstGeom>
        </p:spPr>
      </p:pic>
      <p:pic>
        <p:nvPicPr>
          <p:cNvPr id="38" name="Image 37">
            <a:extLst>
              <a:ext uri="{FF2B5EF4-FFF2-40B4-BE49-F238E27FC236}">
                <a16:creationId xmlns:a16="http://schemas.microsoft.com/office/drawing/2014/main" id="{741BFD9F-1D30-97EA-B343-B0F53D0E90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8392" y="2848783"/>
            <a:ext cx="218520" cy="218520"/>
          </a:xfrm>
          <a:prstGeom prst="rect">
            <a:avLst/>
          </a:prstGeom>
        </p:spPr>
      </p:pic>
      <p:sp>
        <p:nvSpPr>
          <p:cNvPr id="9" name="ZoneTexte 8">
            <a:extLst>
              <a:ext uri="{FF2B5EF4-FFF2-40B4-BE49-F238E27FC236}">
                <a16:creationId xmlns:a16="http://schemas.microsoft.com/office/drawing/2014/main" id="{65D41F7B-66CD-6173-3EBA-A84C04640185}"/>
              </a:ext>
            </a:extLst>
          </p:cNvPr>
          <p:cNvSpPr txBox="1"/>
          <p:nvPr/>
        </p:nvSpPr>
        <p:spPr>
          <a:xfrm>
            <a:off x="104396" y="1658806"/>
            <a:ext cx="9647086" cy="2092881"/>
          </a:xfrm>
          <a:prstGeom prst="rect">
            <a:avLst/>
          </a:prstGeom>
          <a:noFill/>
        </p:spPr>
        <p:txBody>
          <a:bodyPr wrap="square">
            <a:spAutoFit/>
          </a:bodyPr>
          <a:lstStyle/>
          <a:p>
            <a:pPr algn="just"/>
            <a:r>
              <a:rPr lang="fr-FR" sz="1300" dirty="0">
                <a:solidFill>
                  <a:schemeClr val="bg1"/>
                </a:solidFill>
                <a:latin typeface="Calibri" panose="020F0502020204030204" pitchFamily="34" charset="0"/>
                <a:cs typeface="Calibri" panose="020F0502020204030204" pitchFamily="34" charset="0"/>
              </a:rPr>
              <a:t>Sur le grand paquebot qui à minuit devait quitter New York à destination de Buenos-Aires, régnait le va-et-vient habituel du dernier moment.</a:t>
            </a:r>
          </a:p>
          <a:p>
            <a:pPr algn="just"/>
            <a:r>
              <a:rPr lang="fr-FR" sz="1300" dirty="0">
                <a:solidFill>
                  <a:schemeClr val="bg1"/>
                </a:solidFill>
                <a:latin typeface="Calibri" panose="020F0502020204030204" pitchFamily="34" charset="0"/>
                <a:cs typeface="Calibri" panose="020F0502020204030204" pitchFamily="34" charset="0"/>
              </a:rPr>
              <a:t>Les passagers embarquaient, escortés d’une foule d’amis ; des porteurs de télégrammes, la casquette sur l’oreille, jetaient des noms à travers les salons ; on amenait des malles et des fleurs, des enfants curieux couraient du haut en bas du navire, pendant que l’orchestre accompagnait imperturbablement ce grand spectacle, sur le pont. Un peu à l’écart du mouvement, je m’entretenais avec un ami, sur le pont-promenade, lorsque deux ou trois éclairs jaillirent tout près de nous – apparemment, un personnage de marque que les reporters interviewaient et photographiaient encore, juste avant le départ.</a:t>
            </a:r>
          </a:p>
          <a:p>
            <a:pPr algn="just"/>
            <a:r>
              <a:rPr lang="fr-FR" sz="1300" dirty="0">
                <a:solidFill>
                  <a:schemeClr val="bg1"/>
                </a:solidFill>
                <a:latin typeface="Calibri" panose="020F0502020204030204" pitchFamily="34" charset="0"/>
                <a:cs typeface="Calibri" panose="020F0502020204030204" pitchFamily="34" charset="0"/>
              </a:rPr>
              <a:t>Mon compagnon regarda dans cette direction et sourit : « Vous avez à bord un oiseau rare : </a:t>
            </a:r>
            <a:r>
              <a:rPr lang="fr-FR" sz="1300" dirty="0" err="1">
                <a:solidFill>
                  <a:schemeClr val="bg1"/>
                </a:solidFill>
                <a:latin typeface="Calibri" panose="020F0502020204030204" pitchFamily="34" charset="0"/>
                <a:cs typeface="Calibri" panose="020F0502020204030204" pitchFamily="34" charset="0"/>
              </a:rPr>
              <a:t>Czentovic</a:t>
            </a:r>
            <a:r>
              <a:rPr lang="fr-FR" sz="1300" dirty="0">
                <a:solidFill>
                  <a:schemeClr val="bg1"/>
                </a:solidFill>
                <a:latin typeface="Calibri" panose="020F0502020204030204" pitchFamily="34" charset="0"/>
                <a:cs typeface="Calibri" panose="020F0502020204030204" pitchFamily="34" charset="0"/>
              </a:rPr>
              <a:t>. » Et, comme je n’avais pas vraiment l’air de comprendre ce qu’il voulait dire, il ajouta en guise d’explication : « Mirko </a:t>
            </a:r>
            <a:r>
              <a:rPr lang="fr-FR" sz="1300" dirty="0" err="1">
                <a:solidFill>
                  <a:schemeClr val="bg1"/>
                </a:solidFill>
                <a:latin typeface="Calibri" panose="020F0502020204030204" pitchFamily="34" charset="0"/>
                <a:cs typeface="Calibri" panose="020F0502020204030204" pitchFamily="34" charset="0"/>
              </a:rPr>
              <a:t>Czentovic</a:t>
            </a:r>
            <a:r>
              <a:rPr lang="fr-FR" sz="1300" dirty="0">
                <a:solidFill>
                  <a:schemeClr val="bg1"/>
                </a:solidFill>
                <a:latin typeface="Calibri" panose="020F0502020204030204" pitchFamily="34" charset="0"/>
                <a:cs typeface="Calibri" panose="020F0502020204030204" pitchFamily="34" charset="0"/>
              </a:rPr>
              <a:t>, le champion mondial des échecs. Il a traversé les États-Unis d’est en ouest, sortant vainqueur de tous les tournois, et maintenant il s’en va cueillir de nouveaux lauriers en Argentine. » </a:t>
            </a:r>
          </a:p>
        </p:txBody>
      </p:sp>
      <p:pic>
        <p:nvPicPr>
          <p:cNvPr id="26" name="Image 25">
            <a:extLst>
              <a:ext uri="{FF2B5EF4-FFF2-40B4-BE49-F238E27FC236}">
                <a16:creationId xmlns:a16="http://schemas.microsoft.com/office/drawing/2014/main" id="{C7737D72-3749-9075-E473-56C90CD62F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96" y="3865469"/>
            <a:ext cx="1919504" cy="1306781"/>
          </a:xfrm>
          <a:prstGeom prst="rect">
            <a:avLst/>
          </a:prstGeom>
        </p:spPr>
      </p:pic>
      <p:pic>
        <p:nvPicPr>
          <p:cNvPr id="45" name="Image 44">
            <a:extLst>
              <a:ext uri="{FF2B5EF4-FFF2-40B4-BE49-F238E27FC236}">
                <a16:creationId xmlns:a16="http://schemas.microsoft.com/office/drawing/2014/main" id="{20BDA93E-E68F-591F-CE66-AB228AABF0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75" y="5290740"/>
            <a:ext cx="2055346" cy="1399261"/>
          </a:xfrm>
          <a:prstGeom prst="rect">
            <a:avLst/>
          </a:prstGeom>
        </p:spPr>
      </p:pic>
      <p:pic>
        <p:nvPicPr>
          <p:cNvPr id="47" name="Image 46">
            <a:extLst>
              <a:ext uri="{FF2B5EF4-FFF2-40B4-BE49-F238E27FC236}">
                <a16:creationId xmlns:a16="http://schemas.microsoft.com/office/drawing/2014/main" id="{71149070-7D32-9E84-026B-388BB52DC54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053493" y="5329424"/>
            <a:ext cx="2055346" cy="1399260"/>
          </a:xfrm>
          <a:prstGeom prst="rect">
            <a:avLst/>
          </a:prstGeom>
        </p:spPr>
      </p:pic>
      <p:pic>
        <p:nvPicPr>
          <p:cNvPr id="62" name="Image 61">
            <a:extLst>
              <a:ext uri="{FF2B5EF4-FFF2-40B4-BE49-F238E27FC236}">
                <a16:creationId xmlns:a16="http://schemas.microsoft.com/office/drawing/2014/main" id="{2A260235-CF4C-CCC9-A754-212E00AA7DC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989280" y="3830058"/>
            <a:ext cx="2055346" cy="1399260"/>
          </a:xfrm>
          <a:prstGeom prst="rect">
            <a:avLst/>
          </a:prstGeom>
        </p:spPr>
      </p:pic>
      <p:pic>
        <p:nvPicPr>
          <p:cNvPr id="64" name="Image 63">
            <a:extLst>
              <a:ext uri="{FF2B5EF4-FFF2-40B4-BE49-F238E27FC236}">
                <a16:creationId xmlns:a16="http://schemas.microsoft.com/office/drawing/2014/main" id="{72D42696-6550-BC10-B6F2-E2A732EE01D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059422" y="5336377"/>
            <a:ext cx="2055346" cy="1399260"/>
          </a:xfrm>
          <a:prstGeom prst="rect">
            <a:avLst/>
          </a:prstGeom>
        </p:spPr>
      </p:pic>
      <p:pic>
        <p:nvPicPr>
          <p:cNvPr id="65" name="Image 64">
            <a:extLst>
              <a:ext uri="{FF2B5EF4-FFF2-40B4-BE49-F238E27FC236}">
                <a16:creationId xmlns:a16="http://schemas.microsoft.com/office/drawing/2014/main" id="{C5917B7A-3110-4BE7-B6BF-224A0F1F1F2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043319" y="3819228"/>
            <a:ext cx="2055346" cy="1399260"/>
          </a:xfrm>
          <a:prstGeom prst="rect">
            <a:avLst/>
          </a:prstGeom>
        </p:spPr>
      </p:pic>
      <p:grpSp>
        <p:nvGrpSpPr>
          <p:cNvPr id="71" name="Groupe 70">
            <a:extLst>
              <a:ext uri="{FF2B5EF4-FFF2-40B4-BE49-F238E27FC236}">
                <a16:creationId xmlns:a16="http://schemas.microsoft.com/office/drawing/2014/main" id="{E7FCA10B-68D1-5EEA-DEE7-F6A2D12F2540}"/>
              </a:ext>
            </a:extLst>
          </p:cNvPr>
          <p:cNvGrpSpPr/>
          <p:nvPr/>
        </p:nvGrpSpPr>
        <p:grpSpPr>
          <a:xfrm>
            <a:off x="6105617" y="3886789"/>
            <a:ext cx="341365" cy="2795710"/>
            <a:chOff x="6105617" y="4195616"/>
            <a:chExt cx="341365" cy="2623700"/>
          </a:xfrm>
        </p:grpSpPr>
        <p:sp>
          <p:nvSpPr>
            <p:cNvPr id="67" name="Accolade fermante 66">
              <a:extLst>
                <a:ext uri="{FF2B5EF4-FFF2-40B4-BE49-F238E27FC236}">
                  <a16:creationId xmlns:a16="http://schemas.microsoft.com/office/drawing/2014/main" id="{E2229B3C-C6CE-6B58-67F2-25B46840AC6B}"/>
                </a:ext>
              </a:extLst>
            </p:cNvPr>
            <p:cNvSpPr/>
            <p:nvPr/>
          </p:nvSpPr>
          <p:spPr>
            <a:xfrm>
              <a:off x="6105617" y="4195616"/>
              <a:ext cx="145762" cy="2623700"/>
            </a:xfrm>
            <a:prstGeom prst="rightBrace">
              <a:avLst>
                <a:gd name="adj1" fmla="val 95186"/>
                <a:gd name="adj2" fmla="val 49960"/>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68" name="Connecteur droit avec flèche 67">
              <a:extLst>
                <a:ext uri="{FF2B5EF4-FFF2-40B4-BE49-F238E27FC236}">
                  <a16:creationId xmlns:a16="http://schemas.microsoft.com/office/drawing/2014/main" id="{F1E58403-4FB5-CD52-310F-578662B1AD4D}"/>
                </a:ext>
              </a:extLst>
            </p:cNvPr>
            <p:cNvCxnSpPr>
              <a:cxnSpLocks/>
            </p:cNvCxnSpPr>
            <p:nvPr/>
          </p:nvCxnSpPr>
          <p:spPr>
            <a:xfrm>
              <a:off x="6251379" y="5495579"/>
              <a:ext cx="195603"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sp>
        <p:nvSpPr>
          <p:cNvPr id="72" name="ZoneTexte 71">
            <a:extLst>
              <a:ext uri="{FF2B5EF4-FFF2-40B4-BE49-F238E27FC236}">
                <a16:creationId xmlns:a16="http://schemas.microsoft.com/office/drawing/2014/main" id="{8187BE42-DEC9-9293-62A8-7F590D27FE78}"/>
              </a:ext>
            </a:extLst>
          </p:cNvPr>
          <p:cNvSpPr txBox="1"/>
          <p:nvPr/>
        </p:nvSpPr>
        <p:spPr>
          <a:xfrm>
            <a:off x="6216758" y="3724868"/>
            <a:ext cx="3268456" cy="738664"/>
          </a:xfrm>
          <a:prstGeom prst="rect">
            <a:avLst/>
          </a:prstGeom>
          <a:noFill/>
        </p:spPr>
        <p:txBody>
          <a:bodyPr wrap="square">
            <a:spAutoFit/>
          </a:bodyPr>
          <a:lstStyle/>
          <a:p>
            <a:pPr algn="just"/>
            <a:r>
              <a:rPr lang="fr-FR" sz="1400" b="0" i="0" u="none" strike="noStrike" baseline="0" dirty="0">
                <a:solidFill>
                  <a:srgbClr val="000000"/>
                </a:solidFill>
                <a:latin typeface="Calibri" panose="020F0502020204030204" pitchFamily="34" charset="0"/>
                <a:cs typeface="Calibri" panose="020F0502020204030204" pitchFamily="34" charset="0"/>
              </a:rPr>
              <a:t>Le </a:t>
            </a:r>
            <a:r>
              <a:rPr lang="fr-FR" sz="1400" b="1" dirty="0">
                <a:solidFill>
                  <a:srgbClr val="000000"/>
                </a:solidFill>
                <a:latin typeface="Calibri" panose="020F0502020204030204" pitchFamily="34" charset="0"/>
                <a:cs typeface="Calibri" panose="020F0502020204030204" pitchFamily="34" charset="0"/>
              </a:rPr>
              <a:t>SCHÉMA NARRATIF</a:t>
            </a:r>
            <a:r>
              <a:rPr lang="fr-FR" sz="1400" dirty="0">
                <a:solidFill>
                  <a:srgbClr val="000000"/>
                </a:solidFill>
                <a:latin typeface="Calibri" panose="020F0502020204030204" pitchFamily="34" charset="0"/>
                <a:cs typeface="Calibri" panose="020F0502020204030204" pitchFamily="34" charset="0"/>
              </a:rPr>
              <a:t> </a:t>
            </a:r>
            <a:r>
              <a:rPr lang="fr-FR" sz="1400" b="0" i="0" u="none" strike="noStrike" baseline="0" dirty="0">
                <a:solidFill>
                  <a:srgbClr val="000000"/>
                </a:solidFill>
                <a:latin typeface="Calibri" panose="020F0502020204030204" pitchFamily="34" charset="0"/>
                <a:cs typeface="Calibri" panose="020F0502020204030204" pitchFamily="34" charset="0"/>
              </a:rPr>
              <a:t>est un modèle théorique de récit avec lequel jouent de nombreux</a:t>
            </a:r>
            <a:r>
              <a:rPr lang="fr-FR" sz="1400" b="0" i="0" u="none" strike="noStrike" dirty="0">
                <a:solidFill>
                  <a:srgbClr val="000000"/>
                </a:solidFill>
                <a:latin typeface="Calibri" panose="020F0502020204030204" pitchFamily="34" charset="0"/>
                <a:cs typeface="Calibri" panose="020F0502020204030204" pitchFamily="34" charset="0"/>
              </a:rPr>
              <a:t> auteurs ou cinéastes.</a:t>
            </a:r>
            <a:endParaRPr lang="fr-FR" sz="1400" dirty="0"/>
          </a:p>
        </p:txBody>
      </p:sp>
      <p:sp>
        <p:nvSpPr>
          <p:cNvPr id="73" name="ZoneTexte 72">
            <a:extLst>
              <a:ext uri="{FF2B5EF4-FFF2-40B4-BE49-F238E27FC236}">
                <a16:creationId xmlns:a16="http://schemas.microsoft.com/office/drawing/2014/main" id="{F2765C48-D859-EBE4-7B7D-9EB739454AC7}"/>
              </a:ext>
            </a:extLst>
          </p:cNvPr>
          <p:cNvSpPr txBox="1"/>
          <p:nvPr/>
        </p:nvSpPr>
        <p:spPr>
          <a:xfrm>
            <a:off x="6230512" y="4361098"/>
            <a:ext cx="3268456" cy="769441"/>
          </a:xfrm>
          <a:prstGeom prst="rect">
            <a:avLst/>
          </a:prstGeom>
          <a:noFill/>
        </p:spPr>
        <p:txBody>
          <a:bodyPr wrap="square">
            <a:spAutoFit/>
          </a:bodyPr>
          <a:lstStyle/>
          <a:p>
            <a:pPr algn="just"/>
            <a:r>
              <a:rPr lang="fr-FR" sz="1400" b="0" i="0" u="none" strike="noStrike" baseline="0" dirty="0">
                <a:solidFill>
                  <a:srgbClr val="000000"/>
                </a:solidFill>
                <a:latin typeface="Calibri" panose="020F0502020204030204" pitchFamily="34" charset="0"/>
                <a:cs typeface="Calibri" panose="020F0502020204030204" pitchFamily="34" charset="0"/>
              </a:rPr>
              <a:t>Par exemple, une histoire </a:t>
            </a:r>
            <a:r>
              <a:rPr lang="fr-FR" sz="1600" b="1" i="1" cap="all" dirty="0">
                <a:solidFill>
                  <a:srgbClr val="FF0000"/>
                </a:solidFill>
                <a:latin typeface="Calibri" panose="020F0502020204030204" pitchFamily="34" charset="0"/>
                <a:cs typeface="Calibri" panose="020F0502020204030204" pitchFamily="34" charset="0"/>
              </a:rPr>
              <a:t>in media </a:t>
            </a:r>
            <a:r>
              <a:rPr lang="fr-FR" sz="1600" b="1" i="1" cap="all" dirty="0" err="1">
                <a:solidFill>
                  <a:srgbClr val="FF0000"/>
                </a:solidFill>
                <a:latin typeface="Calibri" panose="020F0502020204030204" pitchFamily="34" charset="0"/>
                <a:cs typeface="Calibri" panose="020F0502020204030204" pitchFamily="34" charset="0"/>
              </a:rPr>
              <a:t>res</a:t>
            </a:r>
            <a:r>
              <a:rPr lang="fr-FR" sz="1400" b="0" i="0" u="none" strike="noStrike" baseline="0" dirty="0">
                <a:solidFill>
                  <a:srgbClr val="000000"/>
                </a:solidFill>
                <a:latin typeface="Calibri" panose="020F0502020204030204" pitchFamily="34" charset="0"/>
                <a:cs typeface="Calibri" panose="020F0502020204030204" pitchFamily="34" charset="0"/>
              </a:rPr>
              <a:t> est une histoire qui commence dans les péripéties.</a:t>
            </a:r>
            <a:endParaRPr lang="fr-FR" sz="1400" dirty="0"/>
          </a:p>
        </p:txBody>
      </p:sp>
      <p:sp>
        <p:nvSpPr>
          <p:cNvPr id="74" name="ZoneTexte 73">
            <a:extLst>
              <a:ext uri="{FF2B5EF4-FFF2-40B4-BE49-F238E27FC236}">
                <a16:creationId xmlns:a16="http://schemas.microsoft.com/office/drawing/2014/main" id="{C5648117-FB3A-850D-2019-7778270025DB}"/>
              </a:ext>
            </a:extLst>
          </p:cNvPr>
          <p:cNvSpPr txBox="1"/>
          <p:nvPr/>
        </p:nvSpPr>
        <p:spPr>
          <a:xfrm>
            <a:off x="6432038" y="5033270"/>
            <a:ext cx="3268456" cy="984885"/>
          </a:xfrm>
          <a:prstGeom prst="rect">
            <a:avLst/>
          </a:prstGeom>
          <a:noFill/>
        </p:spPr>
        <p:txBody>
          <a:bodyPr wrap="square">
            <a:spAutoFit/>
          </a:bodyPr>
          <a:lstStyle/>
          <a:p>
            <a:pPr algn="just"/>
            <a:r>
              <a:rPr lang="fr-FR" sz="1400" dirty="0">
                <a:solidFill>
                  <a:srgbClr val="000000"/>
                </a:solidFill>
                <a:latin typeface="Calibri" panose="020F0502020204030204" pitchFamily="34" charset="0"/>
                <a:cs typeface="Calibri" panose="020F0502020204030204" pitchFamily="34" charset="0"/>
              </a:rPr>
              <a:t>L’</a:t>
            </a:r>
            <a:r>
              <a:rPr lang="fr-FR" sz="1400" b="0" i="0" u="none" strike="noStrike" baseline="0" dirty="0">
                <a:solidFill>
                  <a:srgbClr val="000000"/>
                </a:solidFill>
                <a:latin typeface="Calibri" panose="020F0502020204030204" pitchFamily="34" charset="0"/>
                <a:cs typeface="Calibri" panose="020F0502020204030204" pitchFamily="34" charset="0"/>
              </a:rPr>
              <a:t>histoire </a:t>
            </a:r>
            <a:r>
              <a:rPr lang="fr-FR" sz="1400" i="1" dirty="0">
                <a:solidFill>
                  <a:srgbClr val="000000"/>
                </a:solidFill>
                <a:latin typeface="Calibri" panose="020F0502020204030204" pitchFamily="34" charset="0"/>
                <a:cs typeface="Calibri" panose="020F0502020204030204" pitchFamily="34" charset="0"/>
              </a:rPr>
              <a:t>in media </a:t>
            </a:r>
            <a:r>
              <a:rPr lang="fr-FR" sz="1400" i="1" dirty="0" err="1">
                <a:solidFill>
                  <a:srgbClr val="000000"/>
                </a:solidFill>
                <a:latin typeface="Calibri" panose="020F0502020204030204" pitchFamily="34" charset="0"/>
                <a:cs typeface="Calibri" panose="020F0502020204030204" pitchFamily="34" charset="0"/>
              </a:rPr>
              <a:t>res</a:t>
            </a:r>
            <a:r>
              <a:rPr lang="fr-FR" sz="1400" dirty="0">
                <a:solidFill>
                  <a:srgbClr val="000000"/>
                </a:solidFill>
                <a:latin typeface="Calibri" panose="020F0502020204030204" pitchFamily="34" charset="0"/>
                <a:cs typeface="Calibri" panose="020F0502020204030204" pitchFamily="34" charset="0"/>
              </a:rPr>
              <a:t> </a:t>
            </a:r>
            <a:r>
              <a:rPr lang="fr-FR" sz="1400" b="0" i="0" u="none" strike="noStrike" baseline="0" dirty="0">
                <a:solidFill>
                  <a:srgbClr val="000000"/>
                </a:solidFill>
                <a:latin typeface="Calibri" panose="020F0502020204030204" pitchFamily="34" charset="0"/>
                <a:cs typeface="Calibri" panose="020F0502020204030204" pitchFamily="34" charset="0"/>
              </a:rPr>
              <a:t>comportera donc de nombreux </a:t>
            </a:r>
            <a:r>
              <a:rPr lang="fr-FR" sz="1600" b="1" cap="all" dirty="0">
                <a:solidFill>
                  <a:srgbClr val="FF0000"/>
                </a:solidFill>
                <a:latin typeface="Calibri" panose="020F0502020204030204" pitchFamily="34" charset="0"/>
                <a:cs typeface="Calibri" panose="020F0502020204030204" pitchFamily="34" charset="0"/>
              </a:rPr>
              <a:t>flash-back</a:t>
            </a:r>
            <a:r>
              <a:rPr lang="fr-FR" sz="1400" b="0" i="0" u="none" strike="noStrike" baseline="0" dirty="0">
                <a:solidFill>
                  <a:srgbClr val="000000"/>
                </a:solidFill>
                <a:latin typeface="Calibri" panose="020F0502020204030204" pitchFamily="34" charset="0"/>
                <a:cs typeface="Calibri" panose="020F0502020204030204" pitchFamily="34" charset="0"/>
              </a:rPr>
              <a:t> , retours en arrière dans</a:t>
            </a:r>
            <a:r>
              <a:rPr lang="fr-FR" sz="1400" b="0" i="0" u="none" strike="noStrike" dirty="0">
                <a:solidFill>
                  <a:srgbClr val="000000"/>
                </a:solidFill>
                <a:latin typeface="Calibri" panose="020F0502020204030204" pitchFamily="34" charset="0"/>
                <a:cs typeface="Calibri" panose="020F0502020204030204" pitchFamily="34" charset="0"/>
              </a:rPr>
              <a:t> les parties précédentes du schéma narratif, </a:t>
            </a:r>
            <a:r>
              <a:rPr lang="fr-FR" sz="1400" b="1" i="0" u="none" strike="noStrike" dirty="0">
                <a:solidFill>
                  <a:srgbClr val="000000"/>
                </a:solidFill>
                <a:latin typeface="Calibri" panose="020F0502020204030204" pitchFamily="34" charset="0"/>
                <a:cs typeface="Calibri" panose="020F0502020204030204" pitchFamily="34" charset="0"/>
              </a:rPr>
              <a:t>aux temps composés</a:t>
            </a:r>
            <a:r>
              <a:rPr lang="fr-FR" sz="1400" b="0" i="0" u="none" strike="noStrike" dirty="0">
                <a:solidFill>
                  <a:srgbClr val="000000"/>
                </a:solidFill>
                <a:latin typeface="Calibri" panose="020F0502020204030204" pitchFamily="34" charset="0"/>
                <a:cs typeface="Calibri" panose="020F0502020204030204" pitchFamily="34" charset="0"/>
              </a:rPr>
              <a:t>.</a:t>
            </a:r>
            <a:endParaRPr lang="fr-FR" sz="1400" dirty="0"/>
          </a:p>
        </p:txBody>
      </p:sp>
      <p:sp>
        <p:nvSpPr>
          <p:cNvPr id="75" name="ZoneTexte 74">
            <a:extLst>
              <a:ext uri="{FF2B5EF4-FFF2-40B4-BE49-F238E27FC236}">
                <a16:creationId xmlns:a16="http://schemas.microsoft.com/office/drawing/2014/main" id="{B651B177-796E-1B4C-0BDA-024CB8BB99DF}"/>
              </a:ext>
            </a:extLst>
          </p:cNvPr>
          <p:cNvSpPr txBox="1"/>
          <p:nvPr/>
        </p:nvSpPr>
        <p:spPr>
          <a:xfrm>
            <a:off x="6432038" y="6174686"/>
            <a:ext cx="5003893" cy="553998"/>
          </a:xfrm>
          <a:prstGeom prst="rect">
            <a:avLst/>
          </a:prstGeom>
          <a:noFill/>
        </p:spPr>
        <p:txBody>
          <a:bodyPr wrap="square">
            <a:spAutoFit/>
          </a:bodyPr>
          <a:lstStyle/>
          <a:p>
            <a:pPr algn="just"/>
            <a:r>
              <a:rPr lang="fr-FR" sz="1400" dirty="0">
                <a:solidFill>
                  <a:srgbClr val="000000"/>
                </a:solidFill>
                <a:latin typeface="Calibri" panose="020F0502020204030204" pitchFamily="34" charset="0"/>
                <a:cs typeface="Calibri" panose="020F0502020204030204" pitchFamily="34" charset="0"/>
              </a:rPr>
              <a:t>Une histoire pourra aussi  comporter des </a:t>
            </a:r>
            <a:r>
              <a:rPr lang="fr-FR" sz="1600" b="1" cap="all" dirty="0">
                <a:solidFill>
                  <a:srgbClr val="FF0000"/>
                </a:solidFill>
                <a:latin typeface="Calibri" panose="020F0502020204030204" pitchFamily="34" charset="0"/>
                <a:cs typeface="Calibri" panose="020F0502020204030204" pitchFamily="34" charset="0"/>
              </a:rPr>
              <a:t>anticipations</a:t>
            </a:r>
            <a:r>
              <a:rPr lang="fr-FR" sz="1400" dirty="0">
                <a:solidFill>
                  <a:srgbClr val="000000"/>
                </a:solidFill>
                <a:latin typeface="Calibri" panose="020F0502020204030204" pitchFamily="34" charset="0"/>
                <a:cs typeface="Calibri" panose="020F0502020204030204" pitchFamily="34" charset="0"/>
              </a:rPr>
              <a:t>, annonces d’événements futurs , rédigées souvent </a:t>
            </a:r>
            <a:r>
              <a:rPr lang="fr-FR" sz="1400" b="1" dirty="0">
                <a:solidFill>
                  <a:srgbClr val="000000"/>
                </a:solidFill>
                <a:latin typeface="Calibri" panose="020F0502020204030204" pitchFamily="34" charset="0"/>
                <a:cs typeface="Calibri" panose="020F0502020204030204" pitchFamily="34" charset="0"/>
              </a:rPr>
              <a:t>au conditionnel</a:t>
            </a:r>
            <a:r>
              <a:rPr lang="fr-FR" sz="1400" dirty="0">
                <a:solidFill>
                  <a:srgbClr val="000000"/>
                </a:solidFill>
                <a:latin typeface="Calibri" panose="020F0502020204030204" pitchFamily="34" charset="0"/>
                <a:cs typeface="Calibri" panose="020F0502020204030204" pitchFamily="34" charset="0"/>
              </a:rPr>
              <a:t>.</a:t>
            </a:r>
            <a:endParaRPr lang="fr-FR" sz="1400" dirty="0"/>
          </a:p>
        </p:txBody>
      </p:sp>
      <p:pic>
        <p:nvPicPr>
          <p:cNvPr id="2" name="Image 1">
            <a:extLst>
              <a:ext uri="{FF2B5EF4-FFF2-40B4-BE49-F238E27FC236}">
                <a16:creationId xmlns:a16="http://schemas.microsoft.com/office/drawing/2014/main" id="{91453ED0-A716-5A32-CF63-2B2DC1AD73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8392" y="2603289"/>
            <a:ext cx="218520" cy="218520"/>
          </a:xfrm>
          <a:prstGeom prst="rect">
            <a:avLst/>
          </a:prstGeom>
        </p:spPr>
      </p:pic>
      <p:pic>
        <p:nvPicPr>
          <p:cNvPr id="3" name="Image 2">
            <a:hlinkClick r:id="rId13" action="ppaction://hlinksldjump"/>
            <a:extLst>
              <a:ext uri="{FF2B5EF4-FFF2-40B4-BE49-F238E27FC236}">
                <a16:creationId xmlns:a16="http://schemas.microsoft.com/office/drawing/2014/main" id="{A38A1926-8D70-2553-13FC-C8C284C886B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800000">
            <a:off x="9457387" y="469502"/>
            <a:ext cx="262469" cy="369331"/>
          </a:xfrm>
          <a:prstGeom prst="rect">
            <a:avLst/>
          </a:prstGeom>
        </p:spPr>
      </p:pic>
      <p:grpSp>
        <p:nvGrpSpPr>
          <p:cNvPr id="8" name="Groupe 7">
            <a:extLst>
              <a:ext uri="{FF2B5EF4-FFF2-40B4-BE49-F238E27FC236}">
                <a16:creationId xmlns:a16="http://schemas.microsoft.com/office/drawing/2014/main" id="{C281F937-3BAC-4F27-A691-59C18310E62D}"/>
              </a:ext>
            </a:extLst>
          </p:cNvPr>
          <p:cNvGrpSpPr/>
          <p:nvPr/>
        </p:nvGrpSpPr>
        <p:grpSpPr>
          <a:xfrm>
            <a:off x="9835200" y="289090"/>
            <a:ext cx="1567903" cy="515414"/>
            <a:chOff x="11074847" y="1336335"/>
            <a:chExt cx="1567903" cy="515414"/>
          </a:xfrm>
        </p:grpSpPr>
        <p:grpSp>
          <p:nvGrpSpPr>
            <p:cNvPr id="10" name="Groupe 9">
              <a:extLst>
                <a:ext uri="{FF2B5EF4-FFF2-40B4-BE49-F238E27FC236}">
                  <a16:creationId xmlns:a16="http://schemas.microsoft.com/office/drawing/2014/main" id="{3D82C712-72DA-D580-5E41-A4C920D5A2C7}"/>
                </a:ext>
              </a:extLst>
            </p:cNvPr>
            <p:cNvGrpSpPr/>
            <p:nvPr/>
          </p:nvGrpSpPr>
          <p:grpSpPr>
            <a:xfrm>
              <a:off x="11074847" y="1336335"/>
              <a:ext cx="329186" cy="495395"/>
              <a:chOff x="10224094" y="565880"/>
              <a:chExt cx="329186" cy="495395"/>
            </a:xfrm>
          </p:grpSpPr>
          <p:pic>
            <p:nvPicPr>
              <p:cNvPr id="12" name="Image 11">
                <a:hlinkClick r:id="rId15" action="ppaction://hlinksldjump"/>
                <a:extLst>
                  <a:ext uri="{FF2B5EF4-FFF2-40B4-BE49-F238E27FC236}">
                    <a16:creationId xmlns:a16="http://schemas.microsoft.com/office/drawing/2014/main" id="{846C423C-3242-30C6-8A98-DAA1D1CA137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13" name="Image 12">
                <a:hlinkClick r:id="rId15" action="ppaction://hlinksldjump"/>
                <a:extLst>
                  <a:ext uri="{FF2B5EF4-FFF2-40B4-BE49-F238E27FC236}">
                    <a16:creationId xmlns:a16="http://schemas.microsoft.com/office/drawing/2014/main" id="{9FC34453-9E9A-7718-519D-6E008A1E81C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sp>
          <p:nvSpPr>
            <p:cNvPr id="11" name="ZoneTexte 10">
              <a:extLst>
                <a:ext uri="{FF2B5EF4-FFF2-40B4-BE49-F238E27FC236}">
                  <a16:creationId xmlns:a16="http://schemas.microsoft.com/office/drawing/2014/main" id="{F9125455-2EC9-AEAE-D4FC-7A90EBF1F7DD}"/>
                </a:ext>
              </a:extLst>
            </p:cNvPr>
            <p:cNvSpPr txBox="1"/>
            <p:nvPr/>
          </p:nvSpPr>
          <p:spPr>
            <a:xfrm>
              <a:off x="11352631" y="1494343"/>
              <a:ext cx="1290119" cy="357406"/>
            </a:xfrm>
            <a:prstGeom prst="rect">
              <a:avLst/>
            </a:prstGeom>
            <a:noFill/>
          </p:spPr>
          <p:txBody>
            <a:bodyPr wrap="square" rtlCol="0">
              <a:spAutoFit/>
            </a:bodyPr>
            <a:lstStyle/>
            <a:p>
              <a:pPr algn="ctr">
                <a:lnSpc>
                  <a:spcPts val="1000"/>
                </a:lnSpc>
              </a:pPr>
              <a:r>
                <a:rPr lang="fr-FR" sz="1200" i="1" dirty="0">
                  <a:latin typeface="Calibri" panose="020F0502020204030204" pitchFamily="34" charset="0"/>
                  <a:cs typeface="Calibri" panose="020F0502020204030204" pitchFamily="34" charset="0"/>
                </a:rPr>
                <a:t>Courir</a:t>
              </a:r>
              <a:r>
                <a:rPr lang="fr-FR" sz="1200" b="1" dirty="0">
                  <a:latin typeface="Calibri" panose="020F0502020204030204" pitchFamily="34" charset="0"/>
                  <a:cs typeface="Calibri" panose="020F0502020204030204" pitchFamily="34" charset="0"/>
                </a:rPr>
                <a:t>,</a:t>
              </a:r>
            </a:p>
            <a:p>
              <a:pPr algn="ctr">
                <a:lnSpc>
                  <a:spcPts val="1000"/>
                </a:lnSpc>
              </a:pPr>
              <a:r>
                <a:rPr lang="fr-FR" sz="1200" b="1" dirty="0">
                  <a:latin typeface="Calibri" panose="020F0502020204030204" pitchFamily="34" charset="0"/>
                  <a:cs typeface="Calibri" panose="020F0502020204030204" pitchFamily="34" charset="0"/>
                </a:rPr>
                <a:t>Commencement</a:t>
              </a:r>
            </a:p>
          </p:txBody>
        </p:sp>
      </p:grpSp>
    </p:spTree>
    <p:extLst>
      <p:ext uri="{BB962C8B-B14F-4D97-AF65-F5344CB8AC3E}">
        <p14:creationId xmlns:p14="http://schemas.microsoft.com/office/powerpoint/2010/main" val="183522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1000"/>
                                        <p:tgtEl>
                                          <p:spTgt spid="34"/>
                                        </p:tgtEl>
                                      </p:cBhvr>
                                    </p:animEffect>
                                    <p:anim calcmode="lin" valueType="num">
                                      <p:cBhvr>
                                        <p:cTn id="59" dur="1000" fill="hold"/>
                                        <p:tgtEl>
                                          <p:spTgt spid="34"/>
                                        </p:tgtEl>
                                        <p:attrNameLst>
                                          <p:attrName>ppt_x</p:attrName>
                                        </p:attrNameLst>
                                      </p:cBhvr>
                                      <p:tavLst>
                                        <p:tav tm="0">
                                          <p:val>
                                            <p:strVal val="#ppt_x"/>
                                          </p:val>
                                        </p:tav>
                                        <p:tav tm="100000">
                                          <p:val>
                                            <p:strVal val="#ppt_x"/>
                                          </p:val>
                                        </p:tav>
                                      </p:tavLst>
                                    </p:anim>
                                    <p:anim calcmode="lin" valueType="num">
                                      <p:cBhvr>
                                        <p:cTn id="6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1000"/>
                                        <p:tgtEl>
                                          <p:spTgt spid="37"/>
                                        </p:tgtEl>
                                      </p:cBhvr>
                                    </p:animEffect>
                                    <p:anim calcmode="lin" valueType="num">
                                      <p:cBhvr>
                                        <p:cTn id="66" dur="1000" fill="hold"/>
                                        <p:tgtEl>
                                          <p:spTgt spid="37"/>
                                        </p:tgtEl>
                                        <p:attrNameLst>
                                          <p:attrName>ppt_x</p:attrName>
                                        </p:attrNameLst>
                                      </p:cBhvr>
                                      <p:tavLst>
                                        <p:tav tm="0">
                                          <p:val>
                                            <p:strVal val="#ppt_x"/>
                                          </p:val>
                                        </p:tav>
                                        <p:tav tm="100000">
                                          <p:val>
                                            <p:strVal val="#ppt_x"/>
                                          </p:val>
                                        </p:tav>
                                      </p:tavLst>
                                    </p:anim>
                                    <p:anim calcmode="lin" valueType="num">
                                      <p:cBhvr>
                                        <p:cTn id="67" dur="1000" fill="hold"/>
                                        <p:tgtEl>
                                          <p:spTgt spid="37"/>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1000"/>
                                        <p:tgtEl>
                                          <p:spTgt spid="38"/>
                                        </p:tgtEl>
                                      </p:cBhvr>
                                    </p:animEffect>
                                    <p:anim calcmode="lin" valueType="num">
                                      <p:cBhvr>
                                        <p:cTn id="71" dur="1000" fill="hold"/>
                                        <p:tgtEl>
                                          <p:spTgt spid="38"/>
                                        </p:tgtEl>
                                        <p:attrNameLst>
                                          <p:attrName>ppt_x</p:attrName>
                                        </p:attrNameLst>
                                      </p:cBhvr>
                                      <p:tavLst>
                                        <p:tav tm="0">
                                          <p:val>
                                            <p:strVal val="#ppt_x"/>
                                          </p:val>
                                        </p:tav>
                                        <p:tav tm="100000">
                                          <p:val>
                                            <p:strVal val="#ppt_x"/>
                                          </p:val>
                                        </p:tav>
                                      </p:tavLst>
                                    </p:anim>
                                    <p:anim calcmode="lin" valueType="num">
                                      <p:cBhvr>
                                        <p:cTn id="7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2"/>
                                        </p:tgtEl>
                                        <p:attrNameLst>
                                          <p:attrName>style.visibility</p:attrName>
                                        </p:attrNameLst>
                                      </p:cBhvr>
                                      <p:to>
                                        <p:strVal val="visible"/>
                                      </p:to>
                                    </p:set>
                                    <p:animEffect transition="in" filter="fade">
                                      <p:cBhvr>
                                        <p:cTn id="77" dur="1000"/>
                                        <p:tgtEl>
                                          <p:spTgt spid="72"/>
                                        </p:tgtEl>
                                      </p:cBhvr>
                                    </p:animEffect>
                                    <p:anim calcmode="lin" valueType="num">
                                      <p:cBhvr>
                                        <p:cTn id="78" dur="1000" fill="hold"/>
                                        <p:tgtEl>
                                          <p:spTgt spid="72"/>
                                        </p:tgtEl>
                                        <p:attrNameLst>
                                          <p:attrName>ppt_x</p:attrName>
                                        </p:attrNameLst>
                                      </p:cBhvr>
                                      <p:tavLst>
                                        <p:tav tm="0">
                                          <p:val>
                                            <p:strVal val="#ppt_x"/>
                                          </p:val>
                                        </p:tav>
                                        <p:tav tm="100000">
                                          <p:val>
                                            <p:strVal val="#ppt_x"/>
                                          </p:val>
                                        </p:tav>
                                      </p:tavLst>
                                    </p:anim>
                                    <p:anim calcmode="lin" valueType="num">
                                      <p:cBhvr>
                                        <p:cTn id="7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73"/>
                                        </p:tgtEl>
                                        <p:attrNameLst>
                                          <p:attrName>style.visibility</p:attrName>
                                        </p:attrNameLst>
                                      </p:cBhvr>
                                      <p:to>
                                        <p:strVal val="visible"/>
                                      </p:to>
                                    </p:set>
                                    <p:animEffect transition="in" filter="fade">
                                      <p:cBhvr>
                                        <p:cTn id="84" dur="1000"/>
                                        <p:tgtEl>
                                          <p:spTgt spid="73"/>
                                        </p:tgtEl>
                                      </p:cBhvr>
                                    </p:animEffect>
                                    <p:anim calcmode="lin" valueType="num">
                                      <p:cBhvr>
                                        <p:cTn id="85" dur="1000" fill="hold"/>
                                        <p:tgtEl>
                                          <p:spTgt spid="73"/>
                                        </p:tgtEl>
                                        <p:attrNameLst>
                                          <p:attrName>ppt_x</p:attrName>
                                        </p:attrNameLst>
                                      </p:cBhvr>
                                      <p:tavLst>
                                        <p:tav tm="0">
                                          <p:val>
                                            <p:strVal val="#ppt_x"/>
                                          </p:val>
                                        </p:tav>
                                        <p:tav tm="100000">
                                          <p:val>
                                            <p:strVal val="#ppt_x"/>
                                          </p:val>
                                        </p:tav>
                                      </p:tavLst>
                                    </p:anim>
                                    <p:anim calcmode="lin" valueType="num">
                                      <p:cBhvr>
                                        <p:cTn id="86"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74"/>
                                        </p:tgtEl>
                                        <p:attrNameLst>
                                          <p:attrName>style.visibility</p:attrName>
                                        </p:attrNameLst>
                                      </p:cBhvr>
                                      <p:to>
                                        <p:strVal val="visible"/>
                                      </p:to>
                                    </p:set>
                                    <p:animEffect transition="in" filter="fade">
                                      <p:cBhvr>
                                        <p:cTn id="91" dur="1000"/>
                                        <p:tgtEl>
                                          <p:spTgt spid="74"/>
                                        </p:tgtEl>
                                      </p:cBhvr>
                                    </p:animEffect>
                                    <p:anim calcmode="lin" valueType="num">
                                      <p:cBhvr>
                                        <p:cTn id="92" dur="1000" fill="hold"/>
                                        <p:tgtEl>
                                          <p:spTgt spid="74"/>
                                        </p:tgtEl>
                                        <p:attrNameLst>
                                          <p:attrName>ppt_x</p:attrName>
                                        </p:attrNameLst>
                                      </p:cBhvr>
                                      <p:tavLst>
                                        <p:tav tm="0">
                                          <p:val>
                                            <p:strVal val="#ppt_x"/>
                                          </p:val>
                                        </p:tav>
                                        <p:tav tm="100000">
                                          <p:val>
                                            <p:strVal val="#ppt_x"/>
                                          </p:val>
                                        </p:tav>
                                      </p:tavLst>
                                    </p:anim>
                                    <p:anim calcmode="lin" valueType="num">
                                      <p:cBhvr>
                                        <p:cTn id="93"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75"/>
                                        </p:tgtEl>
                                        <p:attrNameLst>
                                          <p:attrName>style.visibility</p:attrName>
                                        </p:attrNameLst>
                                      </p:cBhvr>
                                      <p:to>
                                        <p:strVal val="visible"/>
                                      </p:to>
                                    </p:set>
                                    <p:animEffect transition="in" filter="fade">
                                      <p:cBhvr>
                                        <p:cTn id="98" dur="1000"/>
                                        <p:tgtEl>
                                          <p:spTgt spid="75"/>
                                        </p:tgtEl>
                                      </p:cBhvr>
                                    </p:animEffect>
                                    <p:anim calcmode="lin" valueType="num">
                                      <p:cBhvr>
                                        <p:cTn id="99" dur="1000" fill="hold"/>
                                        <p:tgtEl>
                                          <p:spTgt spid="75"/>
                                        </p:tgtEl>
                                        <p:attrNameLst>
                                          <p:attrName>ppt_x</p:attrName>
                                        </p:attrNameLst>
                                      </p:cBhvr>
                                      <p:tavLst>
                                        <p:tav tm="0">
                                          <p:val>
                                            <p:strVal val="#ppt_x"/>
                                          </p:val>
                                        </p:tav>
                                        <p:tav tm="100000">
                                          <p:val>
                                            <p:strVal val="#ppt_x"/>
                                          </p:val>
                                        </p:tav>
                                      </p:tavLst>
                                    </p:anim>
                                    <p:anim calcmode="lin" valueType="num">
                                      <p:cBhvr>
                                        <p:cTn id="100" dur="1000" fill="hold"/>
                                        <p:tgtEl>
                                          <p:spTgt spid="75"/>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2"/>
                                        </p:tgtEl>
                                        <p:attrNameLst>
                                          <p:attrName>style.visibility</p:attrName>
                                        </p:attrNameLst>
                                      </p:cBhvr>
                                      <p:to>
                                        <p:strVal val="visible"/>
                                      </p:to>
                                    </p:set>
                                    <p:animEffect transition="in" filter="fade">
                                      <p:cBhvr>
                                        <p:cTn id="103" dur="1000"/>
                                        <p:tgtEl>
                                          <p:spTgt spid="2"/>
                                        </p:tgtEl>
                                      </p:cBhvr>
                                    </p:animEffect>
                                    <p:anim calcmode="lin" valueType="num">
                                      <p:cBhvr>
                                        <p:cTn id="104" dur="1000" fill="hold"/>
                                        <p:tgtEl>
                                          <p:spTgt spid="2"/>
                                        </p:tgtEl>
                                        <p:attrNameLst>
                                          <p:attrName>ppt_x</p:attrName>
                                        </p:attrNameLst>
                                      </p:cBhvr>
                                      <p:tavLst>
                                        <p:tav tm="0">
                                          <p:val>
                                            <p:strVal val="#ppt_x"/>
                                          </p:val>
                                        </p:tav>
                                        <p:tav tm="100000">
                                          <p:val>
                                            <p:strVal val="#ppt_x"/>
                                          </p:val>
                                        </p:tav>
                                      </p:tavLst>
                                    </p:anim>
                                    <p:anim calcmode="lin" valueType="num">
                                      <p:cBhvr>
                                        <p:cTn id="10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2" grpId="0"/>
      <p:bldP spid="27" grpId="0"/>
      <p:bldP spid="70" grpId="0"/>
      <p:bldP spid="72" grpId="0"/>
      <p:bldP spid="73" grpId="0"/>
      <p:bldP spid="74" grpId="0"/>
      <p:bldP spid="75"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5">
            <a:extLst>
              <a:ext uri="{FF2B5EF4-FFF2-40B4-BE49-F238E27FC236}">
                <a16:creationId xmlns:a16="http://schemas.microsoft.com/office/drawing/2014/main" id="{6C1FEB20-574C-CB99-BCD0-EBDD0E6238AF}"/>
              </a:ext>
            </a:extLst>
          </p:cNvPr>
          <p:cNvGraphicFramePr>
            <a:graphicFrameLocks noGrp="1"/>
          </p:cNvGraphicFramePr>
          <p:nvPr>
            <p:extLst>
              <p:ext uri="{D42A27DB-BD31-4B8C-83A1-F6EECF244321}">
                <p14:modId xmlns:p14="http://schemas.microsoft.com/office/powerpoint/2010/main" val="4143723666"/>
              </p:ext>
            </p:extLst>
          </p:nvPr>
        </p:nvGraphicFramePr>
        <p:xfrm>
          <a:off x="226646" y="2060842"/>
          <a:ext cx="8871609" cy="3314859"/>
        </p:xfrm>
        <a:graphic>
          <a:graphicData uri="http://schemas.openxmlformats.org/drawingml/2006/table">
            <a:tbl>
              <a:tblPr firstRow="1" bandRow="1">
                <a:tableStyleId>{5940675A-B579-460E-94D1-54222C63F5DA}</a:tableStyleId>
              </a:tblPr>
              <a:tblGrid>
                <a:gridCol w="2573997">
                  <a:extLst>
                    <a:ext uri="{9D8B030D-6E8A-4147-A177-3AD203B41FA5}">
                      <a16:colId xmlns:a16="http://schemas.microsoft.com/office/drawing/2014/main" val="2799176209"/>
                    </a:ext>
                  </a:extLst>
                </a:gridCol>
                <a:gridCol w="6297612">
                  <a:extLst>
                    <a:ext uri="{9D8B030D-6E8A-4147-A177-3AD203B41FA5}">
                      <a16:colId xmlns:a16="http://schemas.microsoft.com/office/drawing/2014/main" val="3728664199"/>
                    </a:ext>
                  </a:extLst>
                </a:gridCol>
              </a:tblGrid>
              <a:tr h="479952">
                <a:tc>
                  <a:txBody>
                    <a:bodyPr/>
                    <a:lstStyle/>
                    <a:p>
                      <a:r>
                        <a:rPr lang="fr-FR" sz="3000" dirty="0">
                          <a:solidFill>
                            <a:srgbClr val="FFFF00"/>
                          </a:solidFill>
                          <a:latin typeface="Calibri" panose="020F0502020204030204" pitchFamily="34" charset="0"/>
                          <a:cs typeface="Calibri" panose="020F0502020204030204" pitchFamily="34" charset="0"/>
                        </a:rPr>
                        <a:t>Q</a:t>
                      </a:r>
                      <a:r>
                        <a:rPr lang="fr-FR" sz="3000" dirty="0">
                          <a:latin typeface="Calibri" panose="020F0502020204030204" pitchFamily="34" charset="0"/>
                          <a:cs typeface="Calibri" panose="020F0502020204030204" pitchFamily="34" charset="0"/>
                        </a:rPr>
                        <a:t>UI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99936961"/>
                  </a:ext>
                </a:extLst>
              </a:tr>
              <a:tr h="571659">
                <a:tc>
                  <a:txBody>
                    <a:bodyPr/>
                    <a:lstStyle/>
                    <a:p>
                      <a:r>
                        <a:rPr lang="fr-FR" sz="3000" dirty="0">
                          <a:solidFill>
                            <a:srgbClr val="FFFF00"/>
                          </a:solidFill>
                          <a:latin typeface="Calibri" panose="020F0502020204030204" pitchFamily="34" charset="0"/>
                          <a:cs typeface="Calibri" panose="020F0502020204030204" pitchFamily="34" charset="0"/>
                        </a:rPr>
                        <a:t>Q</a:t>
                      </a:r>
                      <a:r>
                        <a:rPr lang="fr-FR" sz="3000" dirty="0">
                          <a:latin typeface="Calibri" panose="020F0502020204030204" pitchFamily="34" charset="0"/>
                          <a:cs typeface="Calibri" panose="020F0502020204030204" pitchFamily="34" charset="0"/>
                        </a:rPr>
                        <a:t>UOI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27387976"/>
                  </a:ext>
                </a:extLst>
              </a:tr>
              <a:tr h="370840">
                <a:tc>
                  <a:txBody>
                    <a:bodyPr/>
                    <a:lstStyle/>
                    <a:p>
                      <a:r>
                        <a:rPr lang="fr-FR" sz="3000" cap="all" baseline="0" dirty="0">
                          <a:solidFill>
                            <a:srgbClr val="FFFF00"/>
                          </a:solidFill>
                          <a:latin typeface="Calibri" panose="020F0502020204030204" pitchFamily="34" charset="0"/>
                          <a:cs typeface="Calibri" panose="020F0502020204030204" pitchFamily="34" charset="0"/>
                        </a:rPr>
                        <a:t>O</a:t>
                      </a:r>
                      <a:r>
                        <a:rPr lang="fr-FR" sz="3000" cap="all" baseline="0" dirty="0">
                          <a:latin typeface="Calibri" panose="020F0502020204030204" pitchFamily="34" charset="0"/>
                          <a:cs typeface="Calibri" panose="020F0502020204030204" pitchFamily="34" charset="0"/>
                        </a:rPr>
                        <a:t>ù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76047325"/>
                  </a:ext>
                </a:extLst>
              </a:tr>
              <a:tr h="370840">
                <a:tc>
                  <a:txBody>
                    <a:bodyPr/>
                    <a:lstStyle/>
                    <a:p>
                      <a:r>
                        <a:rPr lang="fr-FR" sz="3000" dirty="0">
                          <a:solidFill>
                            <a:srgbClr val="FFFF00"/>
                          </a:solidFill>
                          <a:latin typeface="Calibri" panose="020F0502020204030204" pitchFamily="34" charset="0"/>
                          <a:cs typeface="Calibri" panose="020F0502020204030204" pitchFamily="34" charset="0"/>
                        </a:rPr>
                        <a:t>Q</a:t>
                      </a:r>
                      <a:r>
                        <a:rPr lang="fr-FR" sz="3000" dirty="0">
                          <a:latin typeface="Calibri" panose="020F0502020204030204" pitchFamily="34" charset="0"/>
                          <a:cs typeface="Calibri" panose="020F0502020204030204" pitchFamily="34" charset="0"/>
                        </a:rPr>
                        <a:t>UAND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69717985"/>
                  </a:ext>
                </a:extLst>
              </a:tr>
              <a:tr h="370840">
                <a:tc>
                  <a:txBody>
                    <a:bodyPr/>
                    <a:lstStyle/>
                    <a:p>
                      <a:r>
                        <a:rPr lang="fr-FR" sz="3000" dirty="0">
                          <a:solidFill>
                            <a:srgbClr val="FFFF00"/>
                          </a:solidFill>
                          <a:latin typeface="Calibri" panose="020F0502020204030204" pitchFamily="34" charset="0"/>
                          <a:cs typeface="Calibri" panose="020F0502020204030204" pitchFamily="34" charset="0"/>
                        </a:rPr>
                        <a:t>C</a:t>
                      </a:r>
                      <a:r>
                        <a:rPr lang="fr-FR" sz="3000" dirty="0">
                          <a:latin typeface="Calibri" panose="020F0502020204030204" pitchFamily="34" charset="0"/>
                          <a:cs typeface="Calibri" panose="020F0502020204030204" pitchFamily="34" charset="0"/>
                        </a:rPr>
                        <a:t>OMMENT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99182433"/>
                  </a:ext>
                </a:extLst>
              </a:tr>
              <a:tr h="370840">
                <a:tc>
                  <a:txBody>
                    <a:bodyPr/>
                    <a:lstStyle/>
                    <a:p>
                      <a:r>
                        <a:rPr lang="fr-FR" sz="3000" dirty="0">
                          <a:solidFill>
                            <a:srgbClr val="FFFF00"/>
                          </a:solidFill>
                          <a:latin typeface="Calibri" panose="020F0502020204030204" pitchFamily="34" charset="0"/>
                          <a:cs typeface="Calibri" panose="020F0502020204030204" pitchFamily="34" charset="0"/>
                        </a:rPr>
                        <a:t>P</a:t>
                      </a:r>
                      <a:r>
                        <a:rPr lang="fr-FR" sz="3000" dirty="0">
                          <a:latin typeface="Calibri" panose="020F0502020204030204" pitchFamily="34" charset="0"/>
                          <a:cs typeface="Calibri" panose="020F0502020204030204" pitchFamily="34" charset="0"/>
                        </a:rPr>
                        <a:t>OURQUOI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70457306"/>
                  </a:ext>
                </a:extLst>
              </a:tr>
            </a:tbl>
          </a:graphicData>
        </a:graphic>
      </p:graphicFrame>
      <p:pic>
        <p:nvPicPr>
          <p:cNvPr id="5" name="Image 4">
            <a:extLst>
              <a:ext uri="{FF2B5EF4-FFF2-40B4-BE49-F238E27FC236}">
                <a16:creationId xmlns:a16="http://schemas.microsoft.com/office/drawing/2014/main" id="{4FE5DAD1-1B95-CBB2-1EB6-8A2AE22B3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593" y="2068978"/>
            <a:ext cx="540000" cy="539999"/>
          </a:xfrm>
          <a:prstGeom prst="rect">
            <a:avLst/>
          </a:prstGeom>
        </p:spPr>
      </p:pic>
      <p:sp>
        <p:nvSpPr>
          <p:cNvPr id="6" name="ZoneTexte 5">
            <a:extLst>
              <a:ext uri="{FF2B5EF4-FFF2-40B4-BE49-F238E27FC236}">
                <a16:creationId xmlns:a16="http://schemas.microsoft.com/office/drawing/2014/main" id="{AE59015A-87A2-61E9-EFAC-B1A07A03B606}"/>
              </a:ext>
            </a:extLst>
          </p:cNvPr>
          <p:cNvSpPr txBox="1"/>
          <p:nvPr/>
        </p:nvSpPr>
        <p:spPr>
          <a:xfrm>
            <a:off x="3463179" y="2124731"/>
            <a:ext cx="4968992" cy="369332"/>
          </a:xfrm>
          <a:prstGeom prst="rect">
            <a:avLst/>
          </a:prstGeom>
          <a:noFill/>
        </p:spPr>
        <p:txBody>
          <a:bodyPr wrap="square">
            <a:spAutoFit/>
          </a:bodyPr>
          <a:lstStyle/>
          <a:p>
            <a:r>
              <a:rPr lang="fr-FR" b="1" dirty="0">
                <a:latin typeface="Calibri" panose="020F0502020204030204" pitchFamily="34" charset="0"/>
                <a:cs typeface="Calibri" panose="020F0502020204030204" pitchFamily="34" charset="0"/>
              </a:rPr>
              <a:t>Mirko CZENTOVIC, champion du monde d’échecs…</a:t>
            </a:r>
          </a:p>
        </p:txBody>
      </p:sp>
      <p:pic>
        <p:nvPicPr>
          <p:cNvPr id="7" name="Image 6">
            <a:extLst>
              <a:ext uri="{FF2B5EF4-FFF2-40B4-BE49-F238E27FC236}">
                <a16:creationId xmlns:a16="http://schemas.microsoft.com/office/drawing/2014/main" id="{7DC4AB1E-CD4D-9FEF-7B48-95017356C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593" y="2604175"/>
            <a:ext cx="540000" cy="540000"/>
          </a:xfrm>
          <a:prstGeom prst="rect">
            <a:avLst/>
          </a:prstGeom>
        </p:spPr>
      </p:pic>
      <p:pic>
        <p:nvPicPr>
          <p:cNvPr id="8" name="Image 7">
            <a:extLst>
              <a:ext uri="{FF2B5EF4-FFF2-40B4-BE49-F238E27FC236}">
                <a16:creationId xmlns:a16="http://schemas.microsoft.com/office/drawing/2014/main" id="{52956B2B-9672-A8ED-F911-C4A25ACA52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593" y="3133683"/>
            <a:ext cx="540000" cy="540000"/>
          </a:xfrm>
          <a:prstGeom prst="rect">
            <a:avLst/>
          </a:prstGeom>
        </p:spPr>
      </p:pic>
      <p:pic>
        <p:nvPicPr>
          <p:cNvPr id="9" name="Image 8">
            <a:extLst>
              <a:ext uri="{FF2B5EF4-FFF2-40B4-BE49-F238E27FC236}">
                <a16:creationId xmlns:a16="http://schemas.microsoft.com/office/drawing/2014/main" id="{995A5F8C-AC84-A0F8-C20F-B157CECBF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3393" y="3707984"/>
            <a:ext cx="540000" cy="540000"/>
          </a:xfrm>
          <a:prstGeom prst="rect">
            <a:avLst/>
          </a:prstGeom>
        </p:spPr>
      </p:pic>
      <p:pic>
        <p:nvPicPr>
          <p:cNvPr id="10" name="Image 9">
            <a:extLst>
              <a:ext uri="{FF2B5EF4-FFF2-40B4-BE49-F238E27FC236}">
                <a16:creationId xmlns:a16="http://schemas.microsoft.com/office/drawing/2014/main" id="{01EA1977-9DC6-1993-F2F6-F371B6F738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3270" y="4251317"/>
            <a:ext cx="540000" cy="540000"/>
          </a:xfrm>
          <a:prstGeom prst="rect">
            <a:avLst/>
          </a:prstGeom>
        </p:spPr>
      </p:pic>
      <p:pic>
        <p:nvPicPr>
          <p:cNvPr id="11" name="Image 10">
            <a:extLst>
              <a:ext uri="{FF2B5EF4-FFF2-40B4-BE49-F238E27FC236}">
                <a16:creationId xmlns:a16="http://schemas.microsoft.com/office/drawing/2014/main" id="{243F306C-D649-A1AB-2E46-947F5C90A1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593" y="4821635"/>
            <a:ext cx="540000" cy="540000"/>
          </a:xfrm>
          <a:prstGeom prst="rect">
            <a:avLst/>
          </a:prstGeom>
        </p:spPr>
      </p:pic>
      <p:sp>
        <p:nvSpPr>
          <p:cNvPr id="12" name="ZoneTexte 11">
            <a:extLst>
              <a:ext uri="{FF2B5EF4-FFF2-40B4-BE49-F238E27FC236}">
                <a16:creationId xmlns:a16="http://schemas.microsoft.com/office/drawing/2014/main" id="{B44D6D75-487B-CCEA-46C3-0CA403DED7A8}"/>
              </a:ext>
            </a:extLst>
          </p:cNvPr>
          <p:cNvSpPr txBox="1"/>
          <p:nvPr/>
        </p:nvSpPr>
        <p:spPr>
          <a:xfrm>
            <a:off x="202929" y="1206296"/>
            <a:ext cx="8778365" cy="369332"/>
          </a:xfrm>
          <a:prstGeom prst="rect">
            <a:avLst/>
          </a:prstGeom>
          <a:noFill/>
        </p:spPr>
        <p:txBody>
          <a:bodyPr wrap="none" rtlCol="0">
            <a:spAutoFit/>
          </a:bodyPr>
          <a:lstStyle/>
          <a:p>
            <a:r>
              <a:rPr lang="fr-FR" b="1" dirty="0">
                <a:solidFill>
                  <a:srgbClr val="FFFF00"/>
                </a:solidFill>
              </a:rPr>
              <a:t>Le                   ou comment </a:t>
            </a:r>
            <a:r>
              <a:rPr lang="fr-FR" b="1" dirty="0"/>
              <a:t>comprendre</a:t>
            </a:r>
            <a:r>
              <a:rPr lang="fr-FR" b="1" dirty="0">
                <a:solidFill>
                  <a:srgbClr val="FFFF00"/>
                </a:solidFill>
              </a:rPr>
              <a:t> et </a:t>
            </a:r>
            <a:r>
              <a:rPr lang="fr-FR" b="1" dirty="0"/>
              <a:t>résumer</a:t>
            </a:r>
            <a:r>
              <a:rPr lang="fr-FR" b="1" dirty="0">
                <a:solidFill>
                  <a:srgbClr val="FFFF00"/>
                </a:solidFill>
              </a:rPr>
              <a:t> rapidement un document </a:t>
            </a:r>
          </a:p>
        </p:txBody>
      </p:sp>
      <p:sp>
        <p:nvSpPr>
          <p:cNvPr id="13" name="ZoneTexte 12">
            <a:extLst>
              <a:ext uri="{FF2B5EF4-FFF2-40B4-BE49-F238E27FC236}">
                <a16:creationId xmlns:a16="http://schemas.microsoft.com/office/drawing/2014/main" id="{A854EE35-D866-F2EC-D51B-B591F592E6AB}"/>
              </a:ext>
            </a:extLst>
          </p:cNvPr>
          <p:cNvSpPr txBox="1"/>
          <p:nvPr/>
        </p:nvSpPr>
        <p:spPr>
          <a:xfrm>
            <a:off x="3463178" y="2682510"/>
            <a:ext cx="4065086" cy="369332"/>
          </a:xfrm>
          <a:prstGeom prst="rect">
            <a:avLst/>
          </a:prstGeom>
          <a:noFill/>
        </p:spPr>
        <p:txBody>
          <a:bodyPr wrap="square">
            <a:spAutoFit/>
          </a:bodyPr>
          <a:lstStyle/>
          <a:p>
            <a:r>
              <a:rPr lang="fr-FR" b="1" dirty="0">
                <a:latin typeface="Calibri" panose="020F0502020204030204" pitchFamily="34" charset="0"/>
                <a:cs typeface="Calibri" panose="020F0502020204030204" pitchFamily="34" charset="0"/>
              </a:rPr>
              <a:t>… embarque à bord d’un paquebot …</a:t>
            </a:r>
          </a:p>
        </p:txBody>
      </p:sp>
      <p:sp>
        <p:nvSpPr>
          <p:cNvPr id="14" name="ZoneTexte 13">
            <a:extLst>
              <a:ext uri="{FF2B5EF4-FFF2-40B4-BE49-F238E27FC236}">
                <a16:creationId xmlns:a16="http://schemas.microsoft.com/office/drawing/2014/main" id="{4F13BBEA-0F3D-5AEF-A95D-909B4BCC6A5D}"/>
              </a:ext>
            </a:extLst>
          </p:cNvPr>
          <p:cNvSpPr txBox="1"/>
          <p:nvPr/>
        </p:nvSpPr>
        <p:spPr>
          <a:xfrm>
            <a:off x="3463176" y="3195006"/>
            <a:ext cx="2242205" cy="369332"/>
          </a:xfrm>
          <a:prstGeom prst="rect">
            <a:avLst/>
          </a:prstGeom>
          <a:noFill/>
        </p:spPr>
        <p:txBody>
          <a:bodyPr wrap="square">
            <a:spAutoFit/>
          </a:bodyPr>
          <a:lstStyle/>
          <a:p>
            <a:r>
              <a:rPr lang="fr-FR" b="1" dirty="0">
                <a:latin typeface="Calibri" panose="020F0502020204030204" pitchFamily="34" charset="0"/>
                <a:cs typeface="Calibri" panose="020F0502020204030204" pitchFamily="34" charset="0"/>
              </a:rPr>
              <a:t>… à NEW YORK…</a:t>
            </a:r>
          </a:p>
        </p:txBody>
      </p:sp>
      <p:sp>
        <p:nvSpPr>
          <p:cNvPr id="15" name="ZoneTexte 14">
            <a:extLst>
              <a:ext uri="{FF2B5EF4-FFF2-40B4-BE49-F238E27FC236}">
                <a16:creationId xmlns:a16="http://schemas.microsoft.com/office/drawing/2014/main" id="{30911889-CF34-D484-A598-041EB68B550C}"/>
              </a:ext>
            </a:extLst>
          </p:cNvPr>
          <p:cNvSpPr txBox="1"/>
          <p:nvPr/>
        </p:nvSpPr>
        <p:spPr>
          <a:xfrm>
            <a:off x="3463175" y="3738223"/>
            <a:ext cx="1234137" cy="369332"/>
          </a:xfrm>
          <a:prstGeom prst="rect">
            <a:avLst/>
          </a:prstGeom>
          <a:noFill/>
        </p:spPr>
        <p:txBody>
          <a:bodyPr wrap="square">
            <a:spAutoFit/>
          </a:bodyPr>
          <a:lstStyle/>
          <a:p>
            <a:r>
              <a:rPr lang="fr-FR" b="1" dirty="0">
                <a:latin typeface="Calibri" panose="020F0502020204030204" pitchFamily="34" charset="0"/>
                <a:cs typeface="Calibri" panose="020F0502020204030204" pitchFamily="34" charset="0"/>
              </a:rPr>
              <a:t>… ? …</a:t>
            </a:r>
          </a:p>
        </p:txBody>
      </p:sp>
      <p:sp>
        <p:nvSpPr>
          <p:cNvPr id="16" name="ZoneTexte 15">
            <a:extLst>
              <a:ext uri="{FF2B5EF4-FFF2-40B4-BE49-F238E27FC236}">
                <a16:creationId xmlns:a16="http://schemas.microsoft.com/office/drawing/2014/main" id="{BDA96A51-6F32-1B6C-6F7A-987A6B79BD34}"/>
              </a:ext>
            </a:extLst>
          </p:cNvPr>
          <p:cNvSpPr txBox="1"/>
          <p:nvPr/>
        </p:nvSpPr>
        <p:spPr>
          <a:xfrm>
            <a:off x="3463175" y="4285353"/>
            <a:ext cx="4994319" cy="369332"/>
          </a:xfrm>
          <a:prstGeom prst="rect">
            <a:avLst/>
          </a:prstGeom>
          <a:noFill/>
        </p:spPr>
        <p:txBody>
          <a:bodyPr wrap="square">
            <a:spAutoFit/>
          </a:bodyPr>
          <a:lstStyle/>
          <a:p>
            <a:r>
              <a:rPr lang="fr-FR" b="1" dirty="0">
                <a:latin typeface="Calibri" panose="020F0502020204030204" pitchFamily="34" charset="0"/>
                <a:cs typeface="Calibri" panose="020F0502020204030204" pitchFamily="34" charset="0"/>
              </a:rPr>
              <a:t>… pour traverser l’Atlantique jusqu’en Argentine…</a:t>
            </a:r>
          </a:p>
        </p:txBody>
      </p:sp>
      <p:sp>
        <p:nvSpPr>
          <p:cNvPr id="17" name="ZoneTexte 16">
            <a:extLst>
              <a:ext uri="{FF2B5EF4-FFF2-40B4-BE49-F238E27FC236}">
                <a16:creationId xmlns:a16="http://schemas.microsoft.com/office/drawing/2014/main" id="{F71708CB-6E96-CF2D-FE10-AAAFD6E60AF0}"/>
              </a:ext>
            </a:extLst>
          </p:cNvPr>
          <p:cNvSpPr txBox="1"/>
          <p:nvPr/>
        </p:nvSpPr>
        <p:spPr>
          <a:xfrm>
            <a:off x="3392153" y="4915927"/>
            <a:ext cx="5635081" cy="369332"/>
          </a:xfrm>
          <a:prstGeom prst="rect">
            <a:avLst/>
          </a:prstGeom>
          <a:noFill/>
        </p:spPr>
        <p:txBody>
          <a:bodyPr wrap="square">
            <a:spAutoFit/>
          </a:bodyPr>
          <a:lstStyle/>
          <a:p>
            <a:r>
              <a:rPr lang="fr-FR" b="1" dirty="0">
                <a:latin typeface="Calibri" panose="020F0502020204030204" pitchFamily="34" charset="0"/>
                <a:cs typeface="Calibri" panose="020F0502020204030204" pitchFamily="34" charset="0"/>
              </a:rPr>
              <a:t>… où il compte remporter de nouvelles victoires. </a:t>
            </a:r>
          </a:p>
        </p:txBody>
      </p:sp>
      <p:sp>
        <p:nvSpPr>
          <p:cNvPr id="18" name="ZoneTexte 17">
            <a:extLst>
              <a:ext uri="{FF2B5EF4-FFF2-40B4-BE49-F238E27FC236}">
                <a16:creationId xmlns:a16="http://schemas.microsoft.com/office/drawing/2014/main" id="{B0720A93-54AA-AA01-CF3F-FB4F7BF5244D}"/>
              </a:ext>
            </a:extLst>
          </p:cNvPr>
          <p:cNvSpPr txBox="1"/>
          <p:nvPr/>
        </p:nvSpPr>
        <p:spPr>
          <a:xfrm>
            <a:off x="3703940" y="5561267"/>
            <a:ext cx="5201290" cy="1077218"/>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À une époque indéterminée, à New York, Mirko CZENTOVIC, champion du monde d’échecs, embarque à bord d’un paquebot pour traverser l’Atlantique du nord au sud jusqu’en Argentine où il compte remporter de nouvelles victoires.</a:t>
            </a:r>
          </a:p>
        </p:txBody>
      </p:sp>
      <p:pic>
        <p:nvPicPr>
          <p:cNvPr id="19" name="Image 18">
            <a:hlinkClick r:id="rId8" action="ppaction://hlinksldjump"/>
            <a:extLst>
              <a:ext uri="{FF2B5EF4-FFF2-40B4-BE49-F238E27FC236}">
                <a16:creationId xmlns:a16="http://schemas.microsoft.com/office/drawing/2014/main" id="{4341F7A2-6031-3DA2-F9D1-D3A9D8EC96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pic>
        <p:nvPicPr>
          <p:cNvPr id="20" name="Image 19">
            <a:extLst>
              <a:ext uri="{FF2B5EF4-FFF2-40B4-BE49-F238E27FC236}">
                <a16:creationId xmlns:a16="http://schemas.microsoft.com/office/drawing/2014/main" id="{7A199778-BDC0-0DC2-EC1B-3A9D9FDACE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929" y="103686"/>
            <a:ext cx="895513" cy="802325"/>
          </a:xfrm>
          <a:prstGeom prst="rect">
            <a:avLst/>
          </a:prstGeom>
        </p:spPr>
      </p:pic>
      <p:pic>
        <p:nvPicPr>
          <p:cNvPr id="21" name="Image 20">
            <a:extLst>
              <a:ext uri="{FF2B5EF4-FFF2-40B4-BE49-F238E27FC236}">
                <a16:creationId xmlns:a16="http://schemas.microsoft.com/office/drawing/2014/main" id="{4FF56234-DF60-3BB1-76E3-FBD33A9DE82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288064" y="38684"/>
            <a:ext cx="895513" cy="895513"/>
          </a:xfrm>
          <a:prstGeom prst="rect">
            <a:avLst/>
          </a:prstGeom>
        </p:spPr>
      </p:pic>
      <p:sp>
        <p:nvSpPr>
          <p:cNvPr id="22" name="Rectangle 21">
            <a:extLst>
              <a:ext uri="{FF2B5EF4-FFF2-40B4-BE49-F238E27FC236}">
                <a16:creationId xmlns:a16="http://schemas.microsoft.com/office/drawing/2014/main" id="{330E35BE-091A-861B-647A-71249675FD86}"/>
              </a:ext>
            </a:extLst>
          </p:cNvPr>
          <p:cNvSpPr/>
          <p:nvPr/>
        </p:nvSpPr>
        <p:spPr>
          <a:xfrm>
            <a:off x="2556694" y="121614"/>
            <a:ext cx="1919115" cy="646331"/>
          </a:xfrm>
          <a:prstGeom prst="rect">
            <a:avLst/>
          </a:prstGeom>
          <a:noFill/>
        </p:spPr>
        <p:txBody>
          <a:bodyPr wrap="none" lIns="91440" tIns="45720" rIns="91440" bIns="45720">
            <a:spAutoFit/>
          </a:bodyPr>
          <a:lstStyle/>
          <a:p>
            <a:pPr algn="ctr"/>
            <a:r>
              <a:rPr lang="fr-F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 Récit</a:t>
            </a:r>
          </a:p>
        </p:txBody>
      </p:sp>
      <p:sp>
        <p:nvSpPr>
          <p:cNvPr id="23" name="ZoneTexte 22">
            <a:extLst>
              <a:ext uri="{FF2B5EF4-FFF2-40B4-BE49-F238E27FC236}">
                <a16:creationId xmlns:a16="http://schemas.microsoft.com/office/drawing/2014/main" id="{E126F2B2-B203-7864-559C-B5EB808D977C}"/>
              </a:ext>
            </a:extLst>
          </p:cNvPr>
          <p:cNvSpPr txBox="1"/>
          <p:nvPr/>
        </p:nvSpPr>
        <p:spPr>
          <a:xfrm>
            <a:off x="1251985" y="866920"/>
            <a:ext cx="5825471" cy="369332"/>
          </a:xfrm>
          <a:prstGeom prst="rect">
            <a:avLst/>
          </a:prstGeom>
          <a:noFill/>
        </p:spPr>
        <p:txBody>
          <a:bodyPr wrap="square">
            <a:spAutoFit/>
          </a:bodyPr>
          <a:lstStyle/>
          <a:p>
            <a:r>
              <a:rPr lang="fr-FR" dirty="0"/>
              <a:t>Stefan ZWEIG, </a:t>
            </a:r>
            <a:r>
              <a:rPr lang="fr-FR" i="1" dirty="0"/>
              <a:t>Le Joueur d’Échecs</a:t>
            </a:r>
            <a:r>
              <a:rPr lang="fr-FR" dirty="0"/>
              <a:t>, 1943 </a:t>
            </a:r>
            <a:r>
              <a:rPr lang="fr-FR" b="1" dirty="0"/>
              <a:t>[extraits]</a:t>
            </a:r>
            <a:r>
              <a:rPr lang="fr-FR" dirty="0"/>
              <a:t>.</a:t>
            </a:r>
          </a:p>
        </p:txBody>
      </p:sp>
      <p:sp>
        <p:nvSpPr>
          <p:cNvPr id="24" name="ZoneTexte 23">
            <a:extLst>
              <a:ext uri="{FF2B5EF4-FFF2-40B4-BE49-F238E27FC236}">
                <a16:creationId xmlns:a16="http://schemas.microsoft.com/office/drawing/2014/main" id="{B3111F5C-6206-9BB7-DCCA-1400E86F3366}"/>
              </a:ext>
            </a:extLst>
          </p:cNvPr>
          <p:cNvSpPr txBox="1"/>
          <p:nvPr/>
        </p:nvSpPr>
        <p:spPr>
          <a:xfrm>
            <a:off x="5010541" y="175501"/>
            <a:ext cx="4362060" cy="584775"/>
          </a:xfrm>
          <a:prstGeom prst="rect">
            <a:avLst/>
          </a:prstGeom>
          <a:noFill/>
        </p:spPr>
        <p:txBody>
          <a:bodyPr wrap="square">
            <a:spAutoFit/>
          </a:bodyPr>
          <a:lstStyle/>
          <a:p>
            <a:r>
              <a:rPr lang="fr-FR" b="1" i="0" u="none" strike="noStrike" baseline="0" dirty="0">
                <a:latin typeface="Calibri" panose="020F0502020204030204" pitchFamily="34" charset="0"/>
                <a:cs typeface="Calibri" panose="020F0502020204030204" pitchFamily="34" charset="0"/>
              </a:rPr>
              <a:t>Le</a:t>
            </a:r>
            <a:r>
              <a:rPr lang="fr-FR" sz="3200" b="1" i="0" u="none" strike="noStrike" baseline="0" dirty="0">
                <a:latin typeface="Calibri" panose="020F0502020204030204" pitchFamily="34" charset="0"/>
                <a:cs typeface="Calibri" panose="020F0502020204030204" pitchFamily="34" charset="0"/>
              </a:rPr>
              <a:t> </a:t>
            </a:r>
            <a:r>
              <a:rPr lang="fr-FR" sz="3200" b="1" i="0" u="none" strike="noStrike" baseline="0" dirty="0">
                <a:solidFill>
                  <a:srgbClr val="FF0000"/>
                </a:solidFill>
                <a:latin typeface="Calibri" panose="020F0502020204030204" pitchFamily="34" charset="0"/>
                <a:cs typeface="Calibri" panose="020F0502020204030204" pitchFamily="34" charset="0"/>
              </a:rPr>
              <a:t>VOCABULAIRE </a:t>
            </a:r>
            <a:r>
              <a:rPr lang="fr-FR" b="1" i="0" u="none" strike="noStrike" baseline="0" dirty="0">
                <a:latin typeface="Calibri" panose="020F0502020204030204" pitchFamily="34" charset="0"/>
                <a:cs typeface="Calibri" panose="020F0502020204030204" pitchFamily="34" charset="0"/>
              </a:rPr>
              <a:t>autour de…</a:t>
            </a:r>
            <a:endParaRPr lang="fr-FR" b="1" dirty="0"/>
          </a:p>
        </p:txBody>
      </p:sp>
      <p:sp>
        <p:nvSpPr>
          <p:cNvPr id="26" name="ZoneTexte 25">
            <a:extLst>
              <a:ext uri="{FF2B5EF4-FFF2-40B4-BE49-F238E27FC236}">
                <a16:creationId xmlns:a16="http://schemas.microsoft.com/office/drawing/2014/main" id="{5F9ADB03-8A84-21DE-C370-B4250489BC5C}"/>
              </a:ext>
            </a:extLst>
          </p:cNvPr>
          <p:cNvSpPr txBox="1"/>
          <p:nvPr/>
        </p:nvSpPr>
        <p:spPr>
          <a:xfrm>
            <a:off x="9889861" y="1254357"/>
            <a:ext cx="2238379" cy="3631763"/>
          </a:xfrm>
          <a:prstGeom prst="rect">
            <a:avLst/>
          </a:prstGeom>
          <a:noFill/>
        </p:spPr>
        <p:txBody>
          <a:bodyPr wrap="square" rtlCol="0">
            <a:spAutoFit/>
          </a:bodyPr>
          <a:lstStyle/>
          <a:p>
            <a:r>
              <a:rPr lang="fr-FR" b="1" dirty="0">
                <a:latin typeface="Calibri" panose="020F0502020204030204" pitchFamily="34" charset="0"/>
                <a:cs typeface="Calibri" panose="020F0502020204030204" pitchFamily="34" charset="0"/>
              </a:rPr>
              <a:t>Notions :</a:t>
            </a:r>
          </a:p>
          <a:p>
            <a:r>
              <a:rPr lang="fr-FR" sz="1600" b="1" dirty="0">
                <a:solidFill>
                  <a:srgbClr val="0070C0"/>
                </a:solidFill>
                <a:latin typeface="Calibri" panose="020F0502020204030204" pitchFamily="34" charset="0"/>
                <a:cs typeface="Calibri" panose="020F0502020204030204" pitchFamily="34" charset="0"/>
              </a:rPr>
              <a:t>Vocabulaire du récit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anticipation (prolepse)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chapitre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ellipse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flash-back (analepse)</a:t>
            </a:r>
          </a:p>
          <a:p>
            <a:pPr marL="285750" indent="-285750">
              <a:buFont typeface="Wingdings" panose="05000000000000000000" pitchFamily="2" charset="2"/>
              <a:buChar char="q"/>
            </a:pPr>
            <a:r>
              <a:rPr lang="fr-FR" sz="1400" i="1" dirty="0">
                <a:latin typeface="Calibri" panose="020F0502020204030204" pitchFamily="34" charset="0"/>
                <a:cs typeface="Calibri" panose="020F0502020204030204" pitchFamily="34" charset="0"/>
              </a:rPr>
              <a:t>in media </a:t>
            </a:r>
            <a:r>
              <a:rPr lang="fr-FR" sz="1400" i="1" dirty="0" err="1">
                <a:latin typeface="Calibri" panose="020F0502020204030204" pitchFamily="34" charset="0"/>
                <a:cs typeface="Calibri" panose="020F0502020204030204" pitchFamily="34" charset="0"/>
              </a:rPr>
              <a:t>res</a:t>
            </a:r>
            <a:endParaRPr lang="fr-FR" sz="1400" i="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incipit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nouvelle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Pause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QQOQCP</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récits enchâssés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roman</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scène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schéma narratif</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sommaire</a:t>
            </a:r>
          </a:p>
        </p:txBody>
      </p:sp>
      <p:pic>
        <p:nvPicPr>
          <p:cNvPr id="27" name="Image 26">
            <a:extLst>
              <a:ext uri="{FF2B5EF4-FFF2-40B4-BE49-F238E27FC236}">
                <a16:creationId xmlns:a16="http://schemas.microsoft.com/office/drawing/2014/main" id="{B3528476-05A1-07A1-E474-C4F8CFDFAF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76954" y="1772373"/>
            <a:ext cx="218520" cy="218520"/>
          </a:xfrm>
          <a:prstGeom prst="rect">
            <a:avLst/>
          </a:prstGeom>
        </p:spPr>
      </p:pic>
      <p:pic>
        <p:nvPicPr>
          <p:cNvPr id="28" name="Image 27">
            <a:extLst>
              <a:ext uri="{FF2B5EF4-FFF2-40B4-BE49-F238E27FC236}">
                <a16:creationId xmlns:a16="http://schemas.microsoft.com/office/drawing/2014/main" id="{B3998320-B004-8ED6-C2A0-5611B640B0E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76954" y="1979024"/>
            <a:ext cx="218520" cy="218520"/>
          </a:xfrm>
          <a:prstGeom prst="rect">
            <a:avLst/>
          </a:prstGeom>
        </p:spPr>
      </p:pic>
      <p:pic>
        <p:nvPicPr>
          <p:cNvPr id="29" name="Image 28">
            <a:extLst>
              <a:ext uri="{FF2B5EF4-FFF2-40B4-BE49-F238E27FC236}">
                <a16:creationId xmlns:a16="http://schemas.microsoft.com/office/drawing/2014/main" id="{65A5A764-2467-5A90-0F4B-5956407619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76954" y="4320308"/>
            <a:ext cx="218520" cy="218520"/>
          </a:xfrm>
          <a:prstGeom prst="rect">
            <a:avLst/>
          </a:prstGeom>
        </p:spPr>
      </p:pic>
      <p:pic>
        <p:nvPicPr>
          <p:cNvPr id="30" name="Image 29">
            <a:extLst>
              <a:ext uri="{FF2B5EF4-FFF2-40B4-BE49-F238E27FC236}">
                <a16:creationId xmlns:a16="http://schemas.microsoft.com/office/drawing/2014/main" id="{52DFE0B8-9E65-08E5-9B0D-B30064B05B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1440" y="2419838"/>
            <a:ext cx="218520" cy="218520"/>
          </a:xfrm>
          <a:prstGeom prst="rect">
            <a:avLst/>
          </a:prstGeom>
        </p:spPr>
      </p:pic>
      <p:pic>
        <p:nvPicPr>
          <p:cNvPr id="31" name="Image 30">
            <a:extLst>
              <a:ext uri="{FF2B5EF4-FFF2-40B4-BE49-F238E27FC236}">
                <a16:creationId xmlns:a16="http://schemas.microsoft.com/office/drawing/2014/main" id="{3EB9E5FD-7062-D9ED-5C62-68ECA0FB57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06073" y="2853257"/>
            <a:ext cx="218520" cy="218520"/>
          </a:xfrm>
          <a:prstGeom prst="rect">
            <a:avLst/>
          </a:prstGeom>
        </p:spPr>
      </p:pic>
      <p:sp>
        <p:nvSpPr>
          <p:cNvPr id="34" name="ZoneTexte 33">
            <a:extLst>
              <a:ext uri="{FF2B5EF4-FFF2-40B4-BE49-F238E27FC236}">
                <a16:creationId xmlns:a16="http://schemas.microsoft.com/office/drawing/2014/main" id="{AFF3E066-D882-9719-3E3A-B9795808F70D}"/>
              </a:ext>
            </a:extLst>
          </p:cNvPr>
          <p:cNvSpPr txBox="1"/>
          <p:nvPr/>
        </p:nvSpPr>
        <p:spPr>
          <a:xfrm>
            <a:off x="292963" y="1595223"/>
            <a:ext cx="8139208" cy="369332"/>
          </a:xfrm>
          <a:prstGeom prst="rect">
            <a:avLst/>
          </a:prstGeom>
          <a:noFill/>
        </p:spPr>
        <p:txBody>
          <a:bodyPr wrap="square">
            <a:spAutoFit/>
          </a:bodyPr>
          <a:lstStyle/>
          <a:p>
            <a:pPr algn="ctr"/>
            <a:r>
              <a:rPr lang="fr-FR" b="1" dirty="0">
                <a:solidFill>
                  <a:schemeClr val="bg1"/>
                </a:solidFill>
                <a:latin typeface="Calibri" panose="020F0502020204030204" pitchFamily="34" charset="0"/>
                <a:cs typeface="Calibri" panose="020F0502020204030204" pitchFamily="34" charset="0"/>
              </a:rPr>
              <a:t>Le QQOQCP de CZENTOVIC dans l’incipit du </a:t>
            </a:r>
            <a:r>
              <a:rPr lang="fr-FR" i="1" dirty="0">
                <a:solidFill>
                  <a:schemeClr val="bg1"/>
                </a:solidFill>
                <a:latin typeface="Calibri" panose="020F0502020204030204" pitchFamily="34" charset="0"/>
                <a:cs typeface="Calibri" panose="020F0502020204030204" pitchFamily="34" charset="0"/>
              </a:rPr>
              <a:t>Joueur d’Échecs</a:t>
            </a:r>
            <a:r>
              <a:rPr lang="fr-FR" b="1" dirty="0">
                <a:solidFill>
                  <a:schemeClr val="bg1"/>
                </a:solidFill>
                <a:latin typeface="Calibri" panose="020F0502020204030204" pitchFamily="34" charset="0"/>
                <a:cs typeface="Calibri" panose="020F0502020204030204" pitchFamily="34" charset="0"/>
              </a:rPr>
              <a:t>…</a:t>
            </a:r>
          </a:p>
        </p:txBody>
      </p:sp>
      <p:sp>
        <p:nvSpPr>
          <p:cNvPr id="35" name="ZoneTexte 34">
            <a:extLst>
              <a:ext uri="{FF2B5EF4-FFF2-40B4-BE49-F238E27FC236}">
                <a16:creationId xmlns:a16="http://schemas.microsoft.com/office/drawing/2014/main" id="{C9A53B78-35BB-1F2D-3E7D-24D7C0D141BC}"/>
              </a:ext>
            </a:extLst>
          </p:cNvPr>
          <p:cNvSpPr txBox="1"/>
          <p:nvPr/>
        </p:nvSpPr>
        <p:spPr>
          <a:xfrm>
            <a:off x="226645" y="5754813"/>
            <a:ext cx="3448709" cy="646331"/>
          </a:xfrm>
          <a:prstGeom prst="rect">
            <a:avLst/>
          </a:prstGeom>
          <a:noFill/>
        </p:spPr>
        <p:txBody>
          <a:bodyPr wrap="square">
            <a:spAutoFit/>
          </a:bodyPr>
          <a:lstStyle/>
          <a:p>
            <a:pPr algn="ctr"/>
            <a:r>
              <a:rPr lang="fr-FR" b="1" dirty="0">
                <a:solidFill>
                  <a:schemeClr val="bg1"/>
                </a:solidFill>
                <a:latin typeface="Calibri" panose="020F0502020204030204" pitchFamily="34" charset="0"/>
                <a:cs typeface="Calibri" panose="020F0502020204030204" pitchFamily="34" charset="0"/>
              </a:rPr>
              <a:t>… permet de </a:t>
            </a:r>
            <a:r>
              <a:rPr lang="fr-FR" b="1" cap="all" dirty="0">
                <a:solidFill>
                  <a:schemeClr val="bg1"/>
                </a:solidFill>
                <a:latin typeface="Calibri" panose="020F0502020204030204" pitchFamily="34" charset="0"/>
                <a:cs typeface="Calibri" panose="020F0502020204030204" pitchFamily="34" charset="0"/>
              </a:rPr>
              <a:t>comprendre</a:t>
            </a:r>
            <a:r>
              <a:rPr lang="fr-FR" b="1" dirty="0">
                <a:solidFill>
                  <a:schemeClr val="bg1"/>
                </a:solidFill>
                <a:latin typeface="Calibri" panose="020F0502020204030204" pitchFamily="34" charset="0"/>
                <a:cs typeface="Calibri" panose="020F0502020204030204" pitchFamily="34" charset="0"/>
              </a:rPr>
              <a:t> et </a:t>
            </a:r>
            <a:r>
              <a:rPr lang="fr-FR" b="1" cap="all" dirty="0">
                <a:solidFill>
                  <a:schemeClr val="bg1"/>
                </a:solidFill>
                <a:latin typeface="Calibri" panose="020F0502020204030204" pitchFamily="34" charset="0"/>
                <a:cs typeface="Calibri" panose="020F0502020204030204" pitchFamily="34" charset="0"/>
              </a:rPr>
              <a:t>résumer</a:t>
            </a:r>
            <a:r>
              <a:rPr lang="fr-FR" b="1" dirty="0">
                <a:solidFill>
                  <a:schemeClr val="bg1"/>
                </a:solidFill>
                <a:latin typeface="Calibri" panose="020F0502020204030204" pitchFamily="34" charset="0"/>
                <a:cs typeface="Calibri" panose="020F0502020204030204" pitchFamily="34" charset="0"/>
              </a:rPr>
              <a:t> rapidement le passage : </a:t>
            </a:r>
          </a:p>
        </p:txBody>
      </p:sp>
      <p:pic>
        <p:nvPicPr>
          <p:cNvPr id="36" name="Image 35">
            <a:extLst>
              <a:ext uri="{FF2B5EF4-FFF2-40B4-BE49-F238E27FC236}">
                <a16:creationId xmlns:a16="http://schemas.microsoft.com/office/drawing/2014/main" id="{CF5BFC0F-BCC5-43FD-A3E8-B59EC9F216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8392" y="2603289"/>
            <a:ext cx="218520" cy="218520"/>
          </a:xfrm>
          <a:prstGeom prst="rect">
            <a:avLst/>
          </a:prstGeom>
        </p:spPr>
      </p:pic>
      <p:pic>
        <p:nvPicPr>
          <p:cNvPr id="37" name="Image 36">
            <a:extLst>
              <a:ext uri="{FF2B5EF4-FFF2-40B4-BE49-F238E27FC236}">
                <a16:creationId xmlns:a16="http://schemas.microsoft.com/office/drawing/2014/main" id="{2EB2A613-64B5-50B6-321C-5BC1A25147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98069" y="3454323"/>
            <a:ext cx="218520" cy="218520"/>
          </a:xfrm>
          <a:prstGeom prst="rect">
            <a:avLst/>
          </a:prstGeom>
        </p:spPr>
      </p:pic>
      <p:sp>
        <p:nvSpPr>
          <p:cNvPr id="39" name="ZoneTexte 38">
            <a:extLst>
              <a:ext uri="{FF2B5EF4-FFF2-40B4-BE49-F238E27FC236}">
                <a16:creationId xmlns:a16="http://schemas.microsoft.com/office/drawing/2014/main" id="{18F7B6DB-2CA9-3B17-9F3D-055501E62EA8}"/>
              </a:ext>
            </a:extLst>
          </p:cNvPr>
          <p:cNvSpPr txBox="1"/>
          <p:nvPr/>
        </p:nvSpPr>
        <p:spPr>
          <a:xfrm>
            <a:off x="528564" y="1203652"/>
            <a:ext cx="1382364" cy="369332"/>
          </a:xfrm>
          <a:prstGeom prst="rect">
            <a:avLst/>
          </a:prstGeom>
          <a:noFill/>
        </p:spPr>
        <p:txBody>
          <a:bodyPr wrap="square">
            <a:spAutoFit/>
          </a:bodyPr>
          <a:lstStyle/>
          <a:p>
            <a:r>
              <a:rPr lang="fr-FR" b="1" dirty="0">
                <a:solidFill>
                  <a:srgbClr val="FF0000"/>
                </a:solidFill>
              </a:rPr>
              <a:t>QQOQCP</a:t>
            </a:r>
            <a:endParaRPr lang="fr-FR" dirty="0">
              <a:solidFill>
                <a:srgbClr val="FF0000"/>
              </a:solidFill>
            </a:endParaRPr>
          </a:p>
        </p:txBody>
      </p:sp>
      <p:pic>
        <p:nvPicPr>
          <p:cNvPr id="40" name="Image 39">
            <a:extLst>
              <a:ext uri="{FF2B5EF4-FFF2-40B4-BE49-F238E27FC236}">
                <a16:creationId xmlns:a16="http://schemas.microsoft.com/office/drawing/2014/main" id="{487C546E-947D-753E-BADE-437DDA129D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31723" y="5469352"/>
            <a:ext cx="575606" cy="478149"/>
          </a:xfrm>
          <a:prstGeom prst="rect">
            <a:avLst/>
          </a:prstGeom>
        </p:spPr>
      </p:pic>
      <p:sp>
        <p:nvSpPr>
          <p:cNvPr id="41" name="ZoneTexte 40">
            <a:extLst>
              <a:ext uri="{FF2B5EF4-FFF2-40B4-BE49-F238E27FC236}">
                <a16:creationId xmlns:a16="http://schemas.microsoft.com/office/drawing/2014/main" id="{08B8F9B1-BDD1-B6EB-EDF4-A35B02E4CF91}"/>
              </a:ext>
            </a:extLst>
          </p:cNvPr>
          <p:cNvSpPr txBox="1"/>
          <p:nvPr/>
        </p:nvSpPr>
        <p:spPr>
          <a:xfrm>
            <a:off x="9436361" y="5961315"/>
            <a:ext cx="2755639" cy="784830"/>
          </a:xfrm>
          <a:prstGeom prst="rect">
            <a:avLst/>
          </a:prstGeom>
          <a:noFill/>
        </p:spPr>
        <p:txBody>
          <a:bodyPr wrap="square" rtlCol="0">
            <a:spAutoFit/>
          </a:bodyPr>
          <a:lstStyle/>
          <a:p>
            <a:pPr algn="just"/>
            <a:r>
              <a:rPr lang="fr-FR" sz="1500" b="1" dirty="0">
                <a:solidFill>
                  <a:srgbClr val="FFFF00"/>
                </a:solidFill>
                <a:latin typeface="Calibri" panose="020F0502020204030204" pitchFamily="34" charset="0"/>
                <a:cs typeface="Calibri" panose="020F0502020204030204" pitchFamily="34" charset="0"/>
              </a:rPr>
              <a:t>Le QQOQCP part de QUI</a:t>
            </a:r>
            <a:r>
              <a:rPr lang="fr-FR" sz="1500" dirty="0">
                <a:solidFill>
                  <a:srgbClr val="FFFF00"/>
                </a:solidFill>
                <a:latin typeface="Calibri" panose="020F0502020204030204" pitchFamily="34" charset="0"/>
                <a:cs typeface="Calibri" panose="020F0502020204030204" pitchFamily="34" charset="0"/>
              </a:rPr>
              <a:t>.</a:t>
            </a:r>
          </a:p>
          <a:p>
            <a:pPr algn="just"/>
            <a:r>
              <a:rPr lang="fr-FR" sz="1500" dirty="0">
                <a:solidFill>
                  <a:srgbClr val="FFFF00"/>
                </a:solidFill>
                <a:latin typeface="Calibri" panose="020F0502020204030204" pitchFamily="34" charset="0"/>
                <a:cs typeface="Calibri" panose="020F0502020204030204" pitchFamily="34" charset="0"/>
              </a:rPr>
              <a:t>Il peut y avoir plusieurs QQOQCP, en fonction de qui on parle…</a:t>
            </a:r>
          </a:p>
        </p:txBody>
      </p:sp>
      <p:pic>
        <p:nvPicPr>
          <p:cNvPr id="2" name="Image 1">
            <a:hlinkClick r:id="rId14" action="ppaction://hlinksldjump"/>
            <a:extLst>
              <a:ext uri="{FF2B5EF4-FFF2-40B4-BE49-F238E27FC236}">
                <a16:creationId xmlns:a16="http://schemas.microsoft.com/office/drawing/2014/main" id="{67C5D63C-B3D8-011B-80E6-29B695A7DB9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60299" y="121341"/>
            <a:ext cx="262469" cy="369331"/>
          </a:xfrm>
          <a:prstGeom prst="rect">
            <a:avLst/>
          </a:prstGeom>
        </p:spPr>
      </p:pic>
      <p:pic>
        <p:nvPicPr>
          <p:cNvPr id="3" name="Image 2">
            <a:hlinkClick r:id="rId16" action="ppaction://hlinksldjump"/>
            <a:extLst>
              <a:ext uri="{FF2B5EF4-FFF2-40B4-BE49-F238E27FC236}">
                <a16:creationId xmlns:a16="http://schemas.microsoft.com/office/drawing/2014/main" id="{554D35E2-E5E4-D7D5-B635-3B82CDB819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800000">
            <a:off x="9457387" y="496934"/>
            <a:ext cx="262469" cy="369331"/>
          </a:xfrm>
          <a:prstGeom prst="rect">
            <a:avLst/>
          </a:prstGeom>
        </p:spPr>
      </p:pic>
    </p:spTree>
    <p:extLst>
      <p:ext uri="{BB962C8B-B14F-4D97-AF65-F5344CB8AC3E}">
        <p14:creationId xmlns:p14="http://schemas.microsoft.com/office/powerpoint/2010/main" val="313123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80">
                                          <p:stCondLst>
                                            <p:cond delay="0"/>
                                          </p:stCondLst>
                                        </p:cTn>
                                        <p:tgtEl>
                                          <p:spTgt spid="7"/>
                                        </p:tgtEl>
                                      </p:cBhvr>
                                    </p:animEffect>
                                    <p:anim calcmode="lin" valueType="num">
                                      <p:cBhvr>
                                        <p:cTn id="3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7" dur="26">
                                          <p:stCondLst>
                                            <p:cond delay="650"/>
                                          </p:stCondLst>
                                        </p:cTn>
                                        <p:tgtEl>
                                          <p:spTgt spid="7"/>
                                        </p:tgtEl>
                                      </p:cBhvr>
                                      <p:to x="100000" y="60000"/>
                                    </p:animScale>
                                    <p:animScale>
                                      <p:cBhvr>
                                        <p:cTn id="38" dur="166" decel="50000">
                                          <p:stCondLst>
                                            <p:cond delay="676"/>
                                          </p:stCondLst>
                                        </p:cTn>
                                        <p:tgtEl>
                                          <p:spTgt spid="7"/>
                                        </p:tgtEl>
                                      </p:cBhvr>
                                      <p:to x="100000" y="100000"/>
                                    </p:animScale>
                                    <p:animScale>
                                      <p:cBhvr>
                                        <p:cTn id="39" dur="26">
                                          <p:stCondLst>
                                            <p:cond delay="1312"/>
                                          </p:stCondLst>
                                        </p:cTn>
                                        <p:tgtEl>
                                          <p:spTgt spid="7"/>
                                        </p:tgtEl>
                                      </p:cBhvr>
                                      <p:to x="100000" y="80000"/>
                                    </p:animScale>
                                    <p:animScale>
                                      <p:cBhvr>
                                        <p:cTn id="40" dur="166" decel="50000">
                                          <p:stCondLst>
                                            <p:cond delay="1338"/>
                                          </p:stCondLst>
                                        </p:cTn>
                                        <p:tgtEl>
                                          <p:spTgt spid="7"/>
                                        </p:tgtEl>
                                      </p:cBhvr>
                                      <p:to x="100000" y="100000"/>
                                    </p:animScale>
                                    <p:animScale>
                                      <p:cBhvr>
                                        <p:cTn id="41" dur="26">
                                          <p:stCondLst>
                                            <p:cond delay="1642"/>
                                          </p:stCondLst>
                                        </p:cTn>
                                        <p:tgtEl>
                                          <p:spTgt spid="7"/>
                                        </p:tgtEl>
                                      </p:cBhvr>
                                      <p:to x="100000" y="90000"/>
                                    </p:animScale>
                                    <p:animScale>
                                      <p:cBhvr>
                                        <p:cTn id="42" dur="166" decel="50000">
                                          <p:stCondLst>
                                            <p:cond delay="1668"/>
                                          </p:stCondLst>
                                        </p:cTn>
                                        <p:tgtEl>
                                          <p:spTgt spid="7"/>
                                        </p:tgtEl>
                                      </p:cBhvr>
                                      <p:to x="100000" y="100000"/>
                                    </p:animScale>
                                    <p:animScale>
                                      <p:cBhvr>
                                        <p:cTn id="43" dur="26">
                                          <p:stCondLst>
                                            <p:cond delay="1808"/>
                                          </p:stCondLst>
                                        </p:cTn>
                                        <p:tgtEl>
                                          <p:spTgt spid="7"/>
                                        </p:tgtEl>
                                      </p:cBhvr>
                                      <p:to x="100000" y="95000"/>
                                    </p:animScale>
                                    <p:animScale>
                                      <p:cBhvr>
                                        <p:cTn id="44" dur="166" decel="50000">
                                          <p:stCondLst>
                                            <p:cond delay="1834"/>
                                          </p:stCondLst>
                                        </p:cTn>
                                        <p:tgtEl>
                                          <p:spTgt spid="7"/>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80">
                                          <p:stCondLst>
                                            <p:cond delay="0"/>
                                          </p:stCondLst>
                                        </p:cTn>
                                        <p:tgtEl>
                                          <p:spTgt spid="8"/>
                                        </p:tgtEl>
                                      </p:cBhvr>
                                    </p:animEffect>
                                    <p:anim calcmode="lin" valueType="num">
                                      <p:cBhvr>
                                        <p:cTn id="5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5" dur="26">
                                          <p:stCondLst>
                                            <p:cond delay="650"/>
                                          </p:stCondLst>
                                        </p:cTn>
                                        <p:tgtEl>
                                          <p:spTgt spid="8"/>
                                        </p:tgtEl>
                                      </p:cBhvr>
                                      <p:to x="100000" y="60000"/>
                                    </p:animScale>
                                    <p:animScale>
                                      <p:cBhvr>
                                        <p:cTn id="56" dur="166" decel="50000">
                                          <p:stCondLst>
                                            <p:cond delay="676"/>
                                          </p:stCondLst>
                                        </p:cTn>
                                        <p:tgtEl>
                                          <p:spTgt spid="8"/>
                                        </p:tgtEl>
                                      </p:cBhvr>
                                      <p:to x="100000" y="100000"/>
                                    </p:animScale>
                                    <p:animScale>
                                      <p:cBhvr>
                                        <p:cTn id="57" dur="26">
                                          <p:stCondLst>
                                            <p:cond delay="1312"/>
                                          </p:stCondLst>
                                        </p:cTn>
                                        <p:tgtEl>
                                          <p:spTgt spid="8"/>
                                        </p:tgtEl>
                                      </p:cBhvr>
                                      <p:to x="100000" y="80000"/>
                                    </p:animScale>
                                    <p:animScale>
                                      <p:cBhvr>
                                        <p:cTn id="58" dur="166" decel="50000">
                                          <p:stCondLst>
                                            <p:cond delay="1338"/>
                                          </p:stCondLst>
                                        </p:cTn>
                                        <p:tgtEl>
                                          <p:spTgt spid="8"/>
                                        </p:tgtEl>
                                      </p:cBhvr>
                                      <p:to x="100000" y="100000"/>
                                    </p:animScale>
                                    <p:animScale>
                                      <p:cBhvr>
                                        <p:cTn id="59" dur="26">
                                          <p:stCondLst>
                                            <p:cond delay="1642"/>
                                          </p:stCondLst>
                                        </p:cTn>
                                        <p:tgtEl>
                                          <p:spTgt spid="8"/>
                                        </p:tgtEl>
                                      </p:cBhvr>
                                      <p:to x="100000" y="90000"/>
                                    </p:animScale>
                                    <p:animScale>
                                      <p:cBhvr>
                                        <p:cTn id="60" dur="166" decel="50000">
                                          <p:stCondLst>
                                            <p:cond delay="1668"/>
                                          </p:stCondLst>
                                        </p:cTn>
                                        <p:tgtEl>
                                          <p:spTgt spid="8"/>
                                        </p:tgtEl>
                                      </p:cBhvr>
                                      <p:to x="100000" y="100000"/>
                                    </p:animScale>
                                    <p:animScale>
                                      <p:cBhvr>
                                        <p:cTn id="61" dur="26">
                                          <p:stCondLst>
                                            <p:cond delay="1808"/>
                                          </p:stCondLst>
                                        </p:cTn>
                                        <p:tgtEl>
                                          <p:spTgt spid="8"/>
                                        </p:tgtEl>
                                      </p:cBhvr>
                                      <p:to x="100000" y="95000"/>
                                    </p:animScale>
                                    <p:animScale>
                                      <p:cBhvr>
                                        <p:cTn id="62" dur="166" decel="50000">
                                          <p:stCondLst>
                                            <p:cond delay="1834"/>
                                          </p:stCondLst>
                                        </p:cTn>
                                        <p:tgtEl>
                                          <p:spTgt spid="8"/>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down)">
                                      <p:cBhvr>
                                        <p:cTn id="67" dur="580">
                                          <p:stCondLst>
                                            <p:cond delay="0"/>
                                          </p:stCondLst>
                                        </p:cTn>
                                        <p:tgtEl>
                                          <p:spTgt spid="9"/>
                                        </p:tgtEl>
                                      </p:cBhvr>
                                    </p:animEffect>
                                    <p:anim calcmode="lin" valueType="num">
                                      <p:cBhvr>
                                        <p:cTn id="6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3" dur="26">
                                          <p:stCondLst>
                                            <p:cond delay="650"/>
                                          </p:stCondLst>
                                        </p:cTn>
                                        <p:tgtEl>
                                          <p:spTgt spid="9"/>
                                        </p:tgtEl>
                                      </p:cBhvr>
                                      <p:to x="100000" y="60000"/>
                                    </p:animScale>
                                    <p:animScale>
                                      <p:cBhvr>
                                        <p:cTn id="74" dur="166" decel="50000">
                                          <p:stCondLst>
                                            <p:cond delay="676"/>
                                          </p:stCondLst>
                                        </p:cTn>
                                        <p:tgtEl>
                                          <p:spTgt spid="9"/>
                                        </p:tgtEl>
                                      </p:cBhvr>
                                      <p:to x="100000" y="100000"/>
                                    </p:animScale>
                                    <p:animScale>
                                      <p:cBhvr>
                                        <p:cTn id="75" dur="26">
                                          <p:stCondLst>
                                            <p:cond delay="1312"/>
                                          </p:stCondLst>
                                        </p:cTn>
                                        <p:tgtEl>
                                          <p:spTgt spid="9"/>
                                        </p:tgtEl>
                                      </p:cBhvr>
                                      <p:to x="100000" y="80000"/>
                                    </p:animScale>
                                    <p:animScale>
                                      <p:cBhvr>
                                        <p:cTn id="76" dur="166" decel="50000">
                                          <p:stCondLst>
                                            <p:cond delay="1338"/>
                                          </p:stCondLst>
                                        </p:cTn>
                                        <p:tgtEl>
                                          <p:spTgt spid="9"/>
                                        </p:tgtEl>
                                      </p:cBhvr>
                                      <p:to x="100000" y="100000"/>
                                    </p:animScale>
                                    <p:animScale>
                                      <p:cBhvr>
                                        <p:cTn id="77" dur="26">
                                          <p:stCondLst>
                                            <p:cond delay="1642"/>
                                          </p:stCondLst>
                                        </p:cTn>
                                        <p:tgtEl>
                                          <p:spTgt spid="9"/>
                                        </p:tgtEl>
                                      </p:cBhvr>
                                      <p:to x="100000" y="90000"/>
                                    </p:animScale>
                                    <p:animScale>
                                      <p:cBhvr>
                                        <p:cTn id="78" dur="166" decel="50000">
                                          <p:stCondLst>
                                            <p:cond delay="1668"/>
                                          </p:stCondLst>
                                        </p:cTn>
                                        <p:tgtEl>
                                          <p:spTgt spid="9"/>
                                        </p:tgtEl>
                                      </p:cBhvr>
                                      <p:to x="100000" y="100000"/>
                                    </p:animScale>
                                    <p:animScale>
                                      <p:cBhvr>
                                        <p:cTn id="79" dur="26">
                                          <p:stCondLst>
                                            <p:cond delay="1808"/>
                                          </p:stCondLst>
                                        </p:cTn>
                                        <p:tgtEl>
                                          <p:spTgt spid="9"/>
                                        </p:tgtEl>
                                      </p:cBhvr>
                                      <p:to x="100000" y="95000"/>
                                    </p:animScale>
                                    <p:animScale>
                                      <p:cBhvr>
                                        <p:cTn id="80" dur="166" decel="50000">
                                          <p:stCondLst>
                                            <p:cond delay="1834"/>
                                          </p:stCondLst>
                                        </p:cTn>
                                        <p:tgtEl>
                                          <p:spTgt spid="9"/>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down)">
                                      <p:cBhvr>
                                        <p:cTn id="85" dur="580">
                                          <p:stCondLst>
                                            <p:cond delay="0"/>
                                          </p:stCondLst>
                                        </p:cTn>
                                        <p:tgtEl>
                                          <p:spTgt spid="10"/>
                                        </p:tgtEl>
                                      </p:cBhvr>
                                    </p:animEffect>
                                    <p:anim calcmode="lin" valueType="num">
                                      <p:cBhvr>
                                        <p:cTn id="8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1" dur="26">
                                          <p:stCondLst>
                                            <p:cond delay="650"/>
                                          </p:stCondLst>
                                        </p:cTn>
                                        <p:tgtEl>
                                          <p:spTgt spid="10"/>
                                        </p:tgtEl>
                                      </p:cBhvr>
                                      <p:to x="100000" y="60000"/>
                                    </p:animScale>
                                    <p:animScale>
                                      <p:cBhvr>
                                        <p:cTn id="92" dur="166" decel="50000">
                                          <p:stCondLst>
                                            <p:cond delay="676"/>
                                          </p:stCondLst>
                                        </p:cTn>
                                        <p:tgtEl>
                                          <p:spTgt spid="10"/>
                                        </p:tgtEl>
                                      </p:cBhvr>
                                      <p:to x="100000" y="100000"/>
                                    </p:animScale>
                                    <p:animScale>
                                      <p:cBhvr>
                                        <p:cTn id="93" dur="26">
                                          <p:stCondLst>
                                            <p:cond delay="1312"/>
                                          </p:stCondLst>
                                        </p:cTn>
                                        <p:tgtEl>
                                          <p:spTgt spid="10"/>
                                        </p:tgtEl>
                                      </p:cBhvr>
                                      <p:to x="100000" y="80000"/>
                                    </p:animScale>
                                    <p:animScale>
                                      <p:cBhvr>
                                        <p:cTn id="94" dur="166" decel="50000">
                                          <p:stCondLst>
                                            <p:cond delay="1338"/>
                                          </p:stCondLst>
                                        </p:cTn>
                                        <p:tgtEl>
                                          <p:spTgt spid="10"/>
                                        </p:tgtEl>
                                      </p:cBhvr>
                                      <p:to x="100000" y="100000"/>
                                    </p:animScale>
                                    <p:animScale>
                                      <p:cBhvr>
                                        <p:cTn id="95" dur="26">
                                          <p:stCondLst>
                                            <p:cond delay="1642"/>
                                          </p:stCondLst>
                                        </p:cTn>
                                        <p:tgtEl>
                                          <p:spTgt spid="10"/>
                                        </p:tgtEl>
                                      </p:cBhvr>
                                      <p:to x="100000" y="90000"/>
                                    </p:animScale>
                                    <p:animScale>
                                      <p:cBhvr>
                                        <p:cTn id="96" dur="166" decel="50000">
                                          <p:stCondLst>
                                            <p:cond delay="1668"/>
                                          </p:stCondLst>
                                        </p:cTn>
                                        <p:tgtEl>
                                          <p:spTgt spid="10"/>
                                        </p:tgtEl>
                                      </p:cBhvr>
                                      <p:to x="100000" y="100000"/>
                                    </p:animScale>
                                    <p:animScale>
                                      <p:cBhvr>
                                        <p:cTn id="97" dur="26">
                                          <p:stCondLst>
                                            <p:cond delay="1808"/>
                                          </p:stCondLst>
                                        </p:cTn>
                                        <p:tgtEl>
                                          <p:spTgt spid="10"/>
                                        </p:tgtEl>
                                      </p:cBhvr>
                                      <p:to x="100000" y="95000"/>
                                    </p:animScale>
                                    <p:animScale>
                                      <p:cBhvr>
                                        <p:cTn id="98" dur="166" decel="50000">
                                          <p:stCondLst>
                                            <p:cond delay="1834"/>
                                          </p:stCondLst>
                                        </p:cTn>
                                        <p:tgtEl>
                                          <p:spTgt spid="10"/>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26" presetClass="entr" presetSubtype="0" fill="hold" nodeType="clickEffect">
                                  <p:stCondLst>
                                    <p:cond delay="0"/>
                                  </p:stCondLst>
                                  <p:childTnLst>
                                    <p:set>
                                      <p:cBhvr>
                                        <p:cTn id="102" dur="1" fill="hold">
                                          <p:stCondLst>
                                            <p:cond delay="0"/>
                                          </p:stCondLst>
                                        </p:cTn>
                                        <p:tgtEl>
                                          <p:spTgt spid="11"/>
                                        </p:tgtEl>
                                        <p:attrNameLst>
                                          <p:attrName>style.visibility</p:attrName>
                                        </p:attrNameLst>
                                      </p:cBhvr>
                                      <p:to>
                                        <p:strVal val="visible"/>
                                      </p:to>
                                    </p:set>
                                    <p:animEffect transition="in" filter="wipe(down)">
                                      <p:cBhvr>
                                        <p:cTn id="103" dur="580">
                                          <p:stCondLst>
                                            <p:cond delay="0"/>
                                          </p:stCondLst>
                                        </p:cTn>
                                        <p:tgtEl>
                                          <p:spTgt spid="11"/>
                                        </p:tgtEl>
                                      </p:cBhvr>
                                    </p:animEffect>
                                    <p:anim calcmode="lin" valueType="num">
                                      <p:cBhvr>
                                        <p:cTn id="10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9" dur="26">
                                          <p:stCondLst>
                                            <p:cond delay="650"/>
                                          </p:stCondLst>
                                        </p:cTn>
                                        <p:tgtEl>
                                          <p:spTgt spid="11"/>
                                        </p:tgtEl>
                                      </p:cBhvr>
                                      <p:to x="100000" y="60000"/>
                                    </p:animScale>
                                    <p:animScale>
                                      <p:cBhvr>
                                        <p:cTn id="110" dur="166" decel="50000">
                                          <p:stCondLst>
                                            <p:cond delay="676"/>
                                          </p:stCondLst>
                                        </p:cTn>
                                        <p:tgtEl>
                                          <p:spTgt spid="11"/>
                                        </p:tgtEl>
                                      </p:cBhvr>
                                      <p:to x="100000" y="100000"/>
                                    </p:animScale>
                                    <p:animScale>
                                      <p:cBhvr>
                                        <p:cTn id="111" dur="26">
                                          <p:stCondLst>
                                            <p:cond delay="1312"/>
                                          </p:stCondLst>
                                        </p:cTn>
                                        <p:tgtEl>
                                          <p:spTgt spid="11"/>
                                        </p:tgtEl>
                                      </p:cBhvr>
                                      <p:to x="100000" y="80000"/>
                                    </p:animScale>
                                    <p:animScale>
                                      <p:cBhvr>
                                        <p:cTn id="112" dur="166" decel="50000">
                                          <p:stCondLst>
                                            <p:cond delay="1338"/>
                                          </p:stCondLst>
                                        </p:cTn>
                                        <p:tgtEl>
                                          <p:spTgt spid="11"/>
                                        </p:tgtEl>
                                      </p:cBhvr>
                                      <p:to x="100000" y="100000"/>
                                    </p:animScale>
                                    <p:animScale>
                                      <p:cBhvr>
                                        <p:cTn id="113" dur="26">
                                          <p:stCondLst>
                                            <p:cond delay="1642"/>
                                          </p:stCondLst>
                                        </p:cTn>
                                        <p:tgtEl>
                                          <p:spTgt spid="11"/>
                                        </p:tgtEl>
                                      </p:cBhvr>
                                      <p:to x="100000" y="90000"/>
                                    </p:animScale>
                                    <p:animScale>
                                      <p:cBhvr>
                                        <p:cTn id="114" dur="166" decel="50000">
                                          <p:stCondLst>
                                            <p:cond delay="1668"/>
                                          </p:stCondLst>
                                        </p:cTn>
                                        <p:tgtEl>
                                          <p:spTgt spid="11"/>
                                        </p:tgtEl>
                                      </p:cBhvr>
                                      <p:to x="100000" y="100000"/>
                                    </p:animScale>
                                    <p:animScale>
                                      <p:cBhvr>
                                        <p:cTn id="115" dur="26">
                                          <p:stCondLst>
                                            <p:cond delay="1808"/>
                                          </p:stCondLst>
                                        </p:cTn>
                                        <p:tgtEl>
                                          <p:spTgt spid="11"/>
                                        </p:tgtEl>
                                      </p:cBhvr>
                                      <p:to x="100000" y="95000"/>
                                    </p:animScale>
                                    <p:animScale>
                                      <p:cBhvr>
                                        <p:cTn id="116" dur="166" decel="50000">
                                          <p:stCondLst>
                                            <p:cond delay="1834"/>
                                          </p:stCondLst>
                                        </p:cTn>
                                        <p:tgtEl>
                                          <p:spTgt spid="11"/>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3"/>
                                        </p:tgtEl>
                                        <p:attrNameLst>
                                          <p:attrName>style.visibility</p:attrName>
                                        </p:attrNameLst>
                                      </p:cBhvr>
                                      <p:to>
                                        <p:strVal val="visible"/>
                                      </p:to>
                                    </p:set>
                                    <p:anim calcmode="lin" valueType="num">
                                      <p:cBhvr additive="base">
                                        <p:cTn id="121" dur="500" fill="hold"/>
                                        <p:tgtEl>
                                          <p:spTgt spid="13"/>
                                        </p:tgtEl>
                                        <p:attrNameLst>
                                          <p:attrName>ppt_x</p:attrName>
                                        </p:attrNameLst>
                                      </p:cBhvr>
                                      <p:tavLst>
                                        <p:tav tm="0">
                                          <p:val>
                                            <p:strVal val="#ppt_x"/>
                                          </p:val>
                                        </p:tav>
                                        <p:tav tm="100000">
                                          <p:val>
                                            <p:strVal val="#ppt_x"/>
                                          </p:val>
                                        </p:tav>
                                      </p:tavLst>
                                    </p:anim>
                                    <p:anim calcmode="lin" valueType="num">
                                      <p:cBhvr additive="base">
                                        <p:cTn id="1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14"/>
                                        </p:tgtEl>
                                        <p:attrNameLst>
                                          <p:attrName>style.visibility</p:attrName>
                                        </p:attrNameLst>
                                      </p:cBhvr>
                                      <p:to>
                                        <p:strVal val="visible"/>
                                      </p:to>
                                    </p:set>
                                    <p:anim calcmode="lin" valueType="num">
                                      <p:cBhvr additive="base">
                                        <p:cTn id="127" dur="500" fill="hold"/>
                                        <p:tgtEl>
                                          <p:spTgt spid="14"/>
                                        </p:tgtEl>
                                        <p:attrNameLst>
                                          <p:attrName>ppt_x</p:attrName>
                                        </p:attrNameLst>
                                      </p:cBhvr>
                                      <p:tavLst>
                                        <p:tav tm="0">
                                          <p:val>
                                            <p:strVal val="#ppt_x"/>
                                          </p:val>
                                        </p:tav>
                                        <p:tav tm="100000">
                                          <p:val>
                                            <p:strVal val="#ppt_x"/>
                                          </p:val>
                                        </p:tav>
                                      </p:tavLst>
                                    </p:anim>
                                    <p:anim calcmode="lin" valueType="num">
                                      <p:cBhvr additive="base">
                                        <p:cTn id="1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15"/>
                                        </p:tgtEl>
                                        <p:attrNameLst>
                                          <p:attrName>style.visibility</p:attrName>
                                        </p:attrNameLst>
                                      </p:cBhvr>
                                      <p:to>
                                        <p:strVal val="visible"/>
                                      </p:to>
                                    </p:set>
                                    <p:anim calcmode="lin" valueType="num">
                                      <p:cBhvr additive="base">
                                        <p:cTn id="133" dur="500" fill="hold"/>
                                        <p:tgtEl>
                                          <p:spTgt spid="15"/>
                                        </p:tgtEl>
                                        <p:attrNameLst>
                                          <p:attrName>ppt_x</p:attrName>
                                        </p:attrNameLst>
                                      </p:cBhvr>
                                      <p:tavLst>
                                        <p:tav tm="0">
                                          <p:val>
                                            <p:strVal val="#ppt_x"/>
                                          </p:val>
                                        </p:tav>
                                        <p:tav tm="100000">
                                          <p:val>
                                            <p:strVal val="#ppt_x"/>
                                          </p:val>
                                        </p:tav>
                                      </p:tavLst>
                                    </p:anim>
                                    <p:anim calcmode="lin" valueType="num">
                                      <p:cBhvr additive="base">
                                        <p:cTn id="1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16"/>
                                        </p:tgtEl>
                                        <p:attrNameLst>
                                          <p:attrName>style.visibility</p:attrName>
                                        </p:attrNameLst>
                                      </p:cBhvr>
                                      <p:to>
                                        <p:strVal val="visible"/>
                                      </p:to>
                                    </p:set>
                                    <p:anim calcmode="lin" valueType="num">
                                      <p:cBhvr additive="base">
                                        <p:cTn id="139" dur="500" fill="hold"/>
                                        <p:tgtEl>
                                          <p:spTgt spid="16"/>
                                        </p:tgtEl>
                                        <p:attrNameLst>
                                          <p:attrName>ppt_x</p:attrName>
                                        </p:attrNameLst>
                                      </p:cBhvr>
                                      <p:tavLst>
                                        <p:tav tm="0">
                                          <p:val>
                                            <p:strVal val="#ppt_x"/>
                                          </p:val>
                                        </p:tav>
                                        <p:tav tm="100000">
                                          <p:val>
                                            <p:strVal val="#ppt_x"/>
                                          </p:val>
                                        </p:tav>
                                      </p:tavLst>
                                    </p:anim>
                                    <p:anim calcmode="lin" valueType="num">
                                      <p:cBhvr additive="base">
                                        <p:cTn id="1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17"/>
                                        </p:tgtEl>
                                        <p:attrNameLst>
                                          <p:attrName>style.visibility</p:attrName>
                                        </p:attrNameLst>
                                      </p:cBhvr>
                                      <p:to>
                                        <p:strVal val="visible"/>
                                      </p:to>
                                    </p:set>
                                    <p:anim calcmode="lin" valueType="num">
                                      <p:cBhvr additive="base">
                                        <p:cTn id="145" dur="500" fill="hold"/>
                                        <p:tgtEl>
                                          <p:spTgt spid="17"/>
                                        </p:tgtEl>
                                        <p:attrNameLst>
                                          <p:attrName>ppt_x</p:attrName>
                                        </p:attrNameLst>
                                      </p:cBhvr>
                                      <p:tavLst>
                                        <p:tav tm="0">
                                          <p:val>
                                            <p:strVal val="#ppt_x"/>
                                          </p:val>
                                        </p:tav>
                                        <p:tav tm="100000">
                                          <p:val>
                                            <p:strVal val="#ppt_x"/>
                                          </p:val>
                                        </p:tav>
                                      </p:tavLst>
                                    </p:anim>
                                    <p:anim calcmode="lin" valueType="num">
                                      <p:cBhvr additive="base">
                                        <p:cTn id="1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18"/>
                                        </p:tgtEl>
                                        <p:attrNameLst>
                                          <p:attrName>style.visibility</p:attrName>
                                        </p:attrNameLst>
                                      </p:cBhvr>
                                      <p:to>
                                        <p:strVal val="visible"/>
                                      </p:to>
                                    </p:set>
                                    <p:anim calcmode="lin" valueType="num">
                                      <p:cBhvr additive="base">
                                        <p:cTn id="151" dur="500" fill="hold"/>
                                        <p:tgtEl>
                                          <p:spTgt spid="18"/>
                                        </p:tgtEl>
                                        <p:attrNameLst>
                                          <p:attrName>ppt_x</p:attrName>
                                        </p:attrNameLst>
                                      </p:cBhvr>
                                      <p:tavLst>
                                        <p:tav tm="0">
                                          <p:val>
                                            <p:strVal val="#ppt_x"/>
                                          </p:val>
                                        </p:tav>
                                        <p:tav tm="100000">
                                          <p:val>
                                            <p:strVal val="#ppt_x"/>
                                          </p:val>
                                        </p:tav>
                                      </p:tavLst>
                                    </p:anim>
                                    <p:anim calcmode="lin" valueType="num">
                                      <p:cBhvr additive="base">
                                        <p:cTn id="1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42" presetClass="entr" presetSubtype="0" fill="hold" nodeType="clickEffect">
                                  <p:stCondLst>
                                    <p:cond delay="0"/>
                                  </p:stCondLst>
                                  <p:childTnLst>
                                    <p:set>
                                      <p:cBhvr>
                                        <p:cTn id="156" dur="1" fill="hold">
                                          <p:stCondLst>
                                            <p:cond delay="0"/>
                                          </p:stCondLst>
                                        </p:cTn>
                                        <p:tgtEl>
                                          <p:spTgt spid="27"/>
                                        </p:tgtEl>
                                        <p:attrNameLst>
                                          <p:attrName>style.visibility</p:attrName>
                                        </p:attrNameLst>
                                      </p:cBhvr>
                                      <p:to>
                                        <p:strVal val="visible"/>
                                      </p:to>
                                    </p:set>
                                    <p:animEffect transition="in" filter="fade">
                                      <p:cBhvr>
                                        <p:cTn id="157" dur="1000"/>
                                        <p:tgtEl>
                                          <p:spTgt spid="27"/>
                                        </p:tgtEl>
                                      </p:cBhvr>
                                    </p:animEffect>
                                    <p:anim calcmode="lin" valueType="num">
                                      <p:cBhvr>
                                        <p:cTn id="158" dur="1000" fill="hold"/>
                                        <p:tgtEl>
                                          <p:spTgt spid="27"/>
                                        </p:tgtEl>
                                        <p:attrNameLst>
                                          <p:attrName>ppt_x</p:attrName>
                                        </p:attrNameLst>
                                      </p:cBhvr>
                                      <p:tavLst>
                                        <p:tav tm="0">
                                          <p:val>
                                            <p:strVal val="#ppt_x"/>
                                          </p:val>
                                        </p:tav>
                                        <p:tav tm="100000">
                                          <p:val>
                                            <p:strVal val="#ppt_x"/>
                                          </p:val>
                                        </p:tav>
                                      </p:tavLst>
                                    </p:anim>
                                    <p:anim calcmode="lin" valueType="num">
                                      <p:cBhvr>
                                        <p:cTn id="159" dur="1000" fill="hold"/>
                                        <p:tgtEl>
                                          <p:spTgt spid="27"/>
                                        </p:tgtEl>
                                        <p:attrNameLst>
                                          <p:attrName>ppt_y</p:attrName>
                                        </p:attrNameLst>
                                      </p:cBhvr>
                                      <p:tavLst>
                                        <p:tav tm="0">
                                          <p:val>
                                            <p:strVal val="#ppt_y+.1"/>
                                          </p:val>
                                        </p:tav>
                                        <p:tav tm="100000">
                                          <p:val>
                                            <p:strVal val="#ppt_y"/>
                                          </p:val>
                                        </p:tav>
                                      </p:tavLst>
                                    </p:anim>
                                  </p:childTnLst>
                                </p:cTn>
                              </p:par>
                              <p:par>
                                <p:cTn id="160" presetID="42" presetClass="entr" presetSubtype="0" fill="hold" nodeType="withEffect">
                                  <p:stCondLst>
                                    <p:cond delay="0"/>
                                  </p:stCondLst>
                                  <p:childTnLst>
                                    <p:set>
                                      <p:cBhvr>
                                        <p:cTn id="161" dur="1" fill="hold">
                                          <p:stCondLst>
                                            <p:cond delay="0"/>
                                          </p:stCondLst>
                                        </p:cTn>
                                        <p:tgtEl>
                                          <p:spTgt spid="29"/>
                                        </p:tgtEl>
                                        <p:attrNameLst>
                                          <p:attrName>style.visibility</p:attrName>
                                        </p:attrNameLst>
                                      </p:cBhvr>
                                      <p:to>
                                        <p:strVal val="visible"/>
                                      </p:to>
                                    </p:set>
                                    <p:animEffect transition="in" filter="fade">
                                      <p:cBhvr>
                                        <p:cTn id="162" dur="1000"/>
                                        <p:tgtEl>
                                          <p:spTgt spid="29"/>
                                        </p:tgtEl>
                                      </p:cBhvr>
                                    </p:animEffect>
                                    <p:anim calcmode="lin" valueType="num">
                                      <p:cBhvr>
                                        <p:cTn id="163" dur="1000" fill="hold"/>
                                        <p:tgtEl>
                                          <p:spTgt spid="29"/>
                                        </p:tgtEl>
                                        <p:attrNameLst>
                                          <p:attrName>ppt_x</p:attrName>
                                        </p:attrNameLst>
                                      </p:cBhvr>
                                      <p:tavLst>
                                        <p:tav tm="0">
                                          <p:val>
                                            <p:strVal val="#ppt_x"/>
                                          </p:val>
                                        </p:tav>
                                        <p:tav tm="100000">
                                          <p:val>
                                            <p:strVal val="#ppt_x"/>
                                          </p:val>
                                        </p:tav>
                                      </p:tavLst>
                                    </p:anim>
                                    <p:anim calcmode="lin" valueType="num">
                                      <p:cBhvr>
                                        <p:cTn id="164" dur="1000" fill="hold"/>
                                        <p:tgtEl>
                                          <p:spTgt spid="29"/>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0"/>
                                  </p:stCondLst>
                                  <p:childTnLst>
                                    <p:set>
                                      <p:cBhvr>
                                        <p:cTn id="166" dur="1" fill="hold">
                                          <p:stCondLst>
                                            <p:cond delay="0"/>
                                          </p:stCondLst>
                                        </p:cTn>
                                        <p:tgtEl>
                                          <p:spTgt spid="28"/>
                                        </p:tgtEl>
                                        <p:attrNameLst>
                                          <p:attrName>style.visibility</p:attrName>
                                        </p:attrNameLst>
                                      </p:cBhvr>
                                      <p:to>
                                        <p:strVal val="visible"/>
                                      </p:to>
                                    </p:set>
                                    <p:animEffect transition="in" filter="fade">
                                      <p:cBhvr>
                                        <p:cTn id="167" dur="1000"/>
                                        <p:tgtEl>
                                          <p:spTgt spid="28"/>
                                        </p:tgtEl>
                                      </p:cBhvr>
                                    </p:animEffect>
                                    <p:anim calcmode="lin" valueType="num">
                                      <p:cBhvr>
                                        <p:cTn id="168" dur="1000" fill="hold"/>
                                        <p:tgtEl>
                                          <p:spTgt spid="28"/>
                                        </p:tgtEl>
                                        <p:attrNameLst>
                                          <p:attrName>ppt_x</p:attrName>
                                        </p:attrNameLst>
                                      </p:cBhvr>
                                      <p:tavLst>
                                        <p:tav tm="0">
                                          <p:val>
                                            <p:strVal val="#ppt_x"/>
                                          </p:val>
                                        </p:tav>
                                        <p:tav tm="100000">
                                          <p:val>
                                            <p:strVal val="#ppt_x"/>
                                          </p:val>
                                        </p:tav>
                                      </p:tavLst>
                                    </p:anim>
                                    <p:anim calcmode="lin" valueType="num">
                                      <p:cBhvr>
                                        <p:cTn id="16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42" presetClass="entr" presetSubtype="0" fill="hold" nodeType="clickEffect">
                                  <p:stCondLst>
                                    <p:cond delay="0"/>
                                  </p:stCondLst>
                                  <p:childTnLst>
                                    <p:set>
                                      <p:cBhvr>
                                        <p:cTn id="173" dur="1" fill="hold">
                                          <p:stCondLst>
                                            <p:cond delay="0"/>
                                          </p:stCondLst>
                                        </p:cTn>
                                        <p:tgtEl>
                                          <p:spTgt spid="30"/>
                                        </p:tgtEl>
                                        <p:attrNameLst>
                                          <p:attrName>style.visibility</p:attrName>
                                        </p:attrNameLst>
                                      </p:cBhvr>
                                      <p:to>
                                        <p:strVal val="visible"/>
                                      </p:to>
                                    </p:set>
                                    <p:animEffect transition="in" filter="fade">
                                      <p:cBhvr>
                                        <p:cTn id="174" dur="1000"/>
                                        <p:tgtEl>
                                          <p:spTgt spid="30"/>
                                        </p:tgtEl>
                                      </p:cBhvr>
                                    </p:animEffect>
                                    <p:anim calcmode="lin" valueType="num">
                                      <p:cBhvr>
                                        <p:cTn id="175" dur="1000" fill="hold"/>
                                        <p:tgtEl>
                                          <p:spTgt spid="30"/>
                                        </p:tgtEl>
                                        <p:attrNameLst>
                                          <p:attrName>ppt_x</p:attrName>
                                        </p:attrNameLst>
                                      </p:cBhvr>
                                      <p:tavLst>
                                        <p:tav tm="0">
                                          <p:val>
                                            <p:strVal val="#ppt_x"/>
                                          </p:val>
                                        </p:tav>
                                        <p:tav tm="100000">
                                          <p:val>
                                            <p:strVal val="#ppt_x"/>
                                          </p:val>
                                        </p:tav>
                                      </p:tavLst>
                                    </p:anim>
                                    <p:anim calcmode="lin" valueType="num">
                                      <p:cBhvr>
                                        <p:cTn id="176" dur="1000" fill="hold"/>
                                        <p:tgtEl>
                                          <p:spTgt spid="30"/>
                                        </p:tgtEl>
                                        <p:attrNameLst>
                                          <p:attrName>ppt_y</p:attrName>
                                        </p:attrNameLst>
                                      </p:cBhvr>
                                      <p:tavLst>
                                        <p:tav tm="0">
                                          <p:val>
                                            <p:strVal val="#ppt_y+.1"/>
                                          </p:val>
                                        </p:tav>
                                        <p:tav tm="100000">
                                          <p:val>
                                            <p:strVal val="#ppt_y"/>
                                          </p:val>
                                        </p:tav>
                                      </p:tavLst>
                                    </p:anim>
                                  </p:childTnLst>
                                </p:cTn>
                              </p:par>
                              <p:par>
                                <p:cTn id="177" presetID="42" presetClass="entr" presetSubtype="0" fill="hold" nodeType="withEffect">
                                  <p:stCondLst>
                                    <p:cond delay="0"/>
                                  </p:stCondLst>
                                  <p:childTnLst>
                                    <p:set>
                                      <p:cBhvr>
                                        <p:cTn id="178" dur="1" fill="hold">
                                          <p:stCondLst>
                                            <p:cond delay="0"/>
                                          </p:stCondLst>
                                        </p:cTn>
                                        <p:tgtEl>
                                          <p:spTgt spid="31"/>
                                        </p:tgtEl>
                                        <p:attrNameLst>
                                          <p:attrName>style.visibility</p:attrName>
                                        </p:attrNameLst>
                                      </p:cBhvr>
                                      <p:to>
                                        <p:strVal val="visible"/>
                                      </p:to>
                                    </p:set>
                                    <p:animEffect transition="in" filter="fade">
                                      <p:cBhvr>
                                        <p:cTn id="179" dur="1000"/>
                                        <p:tgtEl>
                                          <p:spTgt spid="31"/>
                                        </p:tgtEl>
                                      </p:cBhvr>
                                    </p:animEffect>
                                    <p:anim calcmode="lin" valueType="num">
                                      <p:cBhvr>
                                        <p:cTn id="180" dur="1000" fill="hold"/>
                                        <p:tgtEl>
                                          <p:spTgt spid="31"/>
                                        </p:tgtEl>
                                        <p:attrNameLst>
                                          <p:attrName>ppt_x</p:attrName>
                                        </p:attrNameLst>
                                      </p:cBhvr>
                                      <p:tavLst>
                                        <p:tav tm="0">
                                          <p:val>
                                            <p:strVal val="#ppt_x"/>
                                          </p:val>
                                        </p:tav>
                                        <p:tav tm="100000">
                                          <p:val>
                                            <p:strVal val="#ppt_x"/>
                                          </p:val>
                                        </p:tav>
                                      </p:tavLst>
                                    </p:anim>
                                    <p:anim calcmode="lin" valueType="num">
                                      <p:cBhvr>
                                        <p:cTn id="18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34"/>
                                        </p:tgtEl>
                                        <p:attrNameLst>
                                          <p:attrName>style.visibility</p:attrName>
                                        </p:attrNameLst>
                                      </p:cBhvr>
                                      <p:to>
                                        <p:strVal val="visible"/>
                                      </p:to>
                                    </p:set>
                                    <p:anim calcmode="lin" valueType="num">
                                      <p:cBhvr additive="base">
                                        <p:cTn id="186" dur="500" fill="hold"/>
                                        <p:tgtEl>
                                          <p:spTgt spid="34"/>
                                        </p:tgtEl>
                                        <p:attrNameLst>
                                          <p:attrName>ppt_x</p:attrName>
                                        </p:attrNameLst>
                                      </p:cBhvr>
                                      <p:tavLst>
                                        <p:tav tm="0">
                                          <p:val>
                                            <p:strVal val="#ppt_x"/>
                                          </p:val>
                                        </p:tav>
                                        <p:tav tm="100000">
                                          <p:val>
                                            <p:strVal val="#ppt_x"/>
                                          </p:val>
                                        </p:tav>
                                      </p:tavLst>
                                    </p:anim>
                                    <p:anim calcmode="lin" valueType="num">
                                      <p:cBhvr additive="base">
                                        <p:cTn id="18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2" presetClass="entr" presetSubtype="4" fill="hold" grpId="0" nodeType="clickEffect">
                                  <p:stCondLst>
                                    <p:cond delay="0"/>
                                  </p:stCondLst>
                                  <p:childTnLst>
                                    <p:set>
                                      <p:cBhvr>
                                        <p:cTn id="191" dur="1" fill="hold">
                                          <p:stCondLst>
                                            <p:cond delay="0"/>
                                          </p:stCondLst>
                                        </p:cTn>
                                        <p:tgtEl>
                                          <p:spTgt spid="35"/>
                                        </p:tgtEl>
                                        <p:attrNameLst>
                                          <p:attrName>style.visibility</p:attrName>
                                        </p:attrNameLst>
                                      </p:cBhvr>
                                      <p:to>
                                        <p:strVal val="visible"/>
                                      </p:to>
                                    </p:set>
                                    <p:anim calcmode="lin" valueType="num">
                                      <p:cBhvr additive="base">
                                        <p:cTn id="192" dur="500" fill="hold"/>
                                        <p:tgtEl>
                                          <p:spTgt spid="35"/>
                                        </p:tgtEl>
                                        <p:attrNameLst>
                                          <p:attrName>ppt_x</p:attrName>
                                        </p:attrNameLst>
                                      </p:cBhvr>
                                      <p:tavLst>
                                        <p:tav tm="0">
                                          <p:val>
                                            <p:strVal val="#ppt_x"/>
                                          </p:val>
                                        </p:tav>
                                        <p:tav tm="100000">
                                          <p:val>
                                            <p:strVal val="#ppt_x"/>
                                          </p:val>
                                        </p:tav>
                                      </p:tavLst>
                                    </p:anim>
                                    <p:anim calcmode="lin" valueType="num">
                                      <p:cBhvr additive="base">
                                        <p:cTn id="193" dur="500" fill="hold"/>
                                        <p:tgtEl>
                                          <p:spTgt spid="35"/>
                                        </p:tgtEl>
                                        <p:attrNameLst>
                                          <p:attrName>ppt_y</p:attrName>
                                        </p:attrNameLst>
                                      </p:cBhvr>
                                      <p:tavLst>
                                        <p:tav tm="0">
                                          <p:val>
                                            <p:strVal val="1+#ppt_h/2"/>
                                          </p:val>
                                        </p:tav>
                                        <p:tav tm="100000">
                                          <p:val>
                                            <p:strVal val="#ppt_y"/>
                                          </p:val>
                                        </p:tav>
                                      </p:tavLst>
                                    </p:anim>
                                  </p:childTnLst>
                                </p:cTn>
                              </p:par>
                              <p:par>
                                <p:cTn id="194" presetID="42" presetClass="entr" presetSubtype="0" fill="hold" nodeType="withEffect">
                                  <p:stCondLst>
                                    <p:cond delay="0"/>
                                  </p:stCondLst>
                                  <p:childTnLst>
                                    <p:set>
                                      <p:cBhvr>
                                        <p:cTn id="195" dur="1" fill="hold">
                                          <p:stCondLst>
                                            <p:cond delay="0"/>
                                          </p:stCondLst>
                                        </p:cTn>
                                        <p:tgtEl>
                                          <p:spTgt spid="36"/>
                                        </p:tgtEl>
                                        <p:attrNameLst>
                                          <p:attrName>style.visibility</p:attrName>
                                        </p:attrNameLst>
                                      </p:cBhvr>
                                      <p:to>
                                        <p:strVal val="visible"/>
                                      </p:to>
                                    </p:set>
                                    <p:animEffect transition="in" filter="fade">
                                      <p:cBhvr>
                                        <p:cTn id="196" dur="1000"/>
                                        <p:tgtEl>
                                          <p:spTgt spid="36"/>
                                        </p:tgtEl>
                                      </p:cBhvr>
                                    </p:animEffect>
                                    <p:anim calcmode="lin" valueType="num">
                                      <p:cBhvr>
                                        <p:cTn id="197" dur="1000" fill="hold"/>
                                        <p:tgtEl>
                                          <p:spTgt spid="36"/>
                                        </p:tgtEl>
                                        <p:attrNameLst>
                                          <p:attrName>ppt_x</p:attrName>
                                        </p:attrNameLst>
                                      </p:cBhvr>
                                      <p:tavLst>
                                        <p:tav tm="0">
                                          <p:val>
                                            <p:strVal val="#ppt_x"/>
                                          </p:val>
                                        </p:tav>
                                        <p:tav tm="100000">
                                          <p:val>
                                            <p:strVal val="#ppt_x"/>
                                          </p:val>
                                        </p:tav>
                                      </p:tavLst>
                                    </p:anim>
                                    <p:anim calcmode="lin" valueType="num">
                                      <p:cBhvr>
                                        <p:cTn id="19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42" presetClass="entr" presetSubtype="0" fill="hold" nodeType="clickEffect">
                                  <p:stCondLst>
                                    <p:cond delay="0"/>
                                  </p:stCondLst>
                                  <p:childTnLst>
                                    <p:set>
                                      <p:cBhvr>
                                        <p:cTn id="202" dur="1" fill="hold">
                                          <p:stCondLst>
                                            <p:cond delay="0"/>
                                          </p:stCondLst>
                                        </p:cTn>
                                        <p:tgtEl>
                                          <p:spTgt spid="37"/>
                                        </p:tgtEl>
                                        <p:attrNameLst>
                                          <p:attrName>style.visibility</p:attrName>
                                        </p:attrNameLst>
                                      </p:cBhvr>
                                      <p:to>
                                        <p:strVal val="visible"/>
                                      </p:to>
                                    </p:set>
                                    <p:animEffect transition="in" filter="fade">
                                      <p:cBhvr>
                                        <p:cTn id="203" dur="1000"/>
                                        <p:tgtEl>
                                          <p:spTgt spid="37"/>
                                        </p:tgtEl>
                                      </p:cBhvr>
                                    </p:animEffect>
                                    <p:anim calcmode="lin" valueType="num">
                                      <p:cBhvr>
                                        <p:cTn id="204" dur="1000" fill="hold"/>
                                        <p:tgtEl>
                                          <p:spTgt spid="37"/>
                                        </p:tgtEl>
                                        <p:attrNameLst>
                                          <p:attrName>ppt_x</p:attrName>
                                        </p:attrNameLst>
                                      </p:cBhvr>
                                      <p:tavLst>
                                        <p:tav tm="0">
                                          <p:val>
                                            <p:strVal val="#ppt_x"/>
                                          </p:val>
                                        </p:tav>
                                        <p:tav tm="100000">
                                          <p:val>
                                            <p:strVal val="#ppt_x"/>
                                          </p:val>
                                        </p:tav>
                                      </p:tavLst>
                                    </p:anim>
                                    <p:anim calcmode="lin" valueType="num">
                                      <p:cBhvr>
                                        <p:cTn id="20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6" fill="hold">
                      <p:stCondLst>
                        <p:cond delay="indefinite"/>
                      </p:stCondLst>
                      <p:childTnLst>
                        <p:par>
                          <p:cTn id="207" fill="hold">
                            <p:stCondLst>
                              <p:cond delay="0"/>
                            </p:stCondLst>
                            <p:childTnLst>
                              <p:par>
                                <p:cTn id="208" presetID="2" presetClass="entr" presetSubtype="4" fill="hold" grpId="0" nodeType="clickEffect">
                                  <p:stCondLst>
                                    <p:cond delay="0"/>
                                  </p:stCondLst>
                                  <p:childTnLst>
                                    <p:set>
                                      <p:cBhvr>
                                        <p:cTn id="209" dur="1" fill="hold">
                                          <p:stCondLst>
                                            <p:cond delay="0"/>
                                          </p:stCondLst>
                                        </p:cTn>
                                        <p:tgtEl>
                                          <p:spTgt spid="41"/>
                                        </p:tgtEl>
                                        <p:attrNameLst>
                                          <p:attrName>style.visibility</p:attrName>
                                        </p:attrNameLst>
                                      </p:cBhvr>
                                      <p:to>
                                        <p:strVal val="visible"/>
                                      </p:to>
                                    </p:set>
                                    <p:anim calcmode="lin" valueType="num">
                                      <p:cBhvr additive="base">
                                        <p:cTn id="210" dur="500" fill="hold"/>
                                        <p:tgtEl>
                                          <p:spTgt spid="41"/>
                                        </p:tgtEl>
                                        <p:attrNameLst>
                                          <p:attrName>ppt_x</p:attrName>
                                        </p:attrNameLst>
                                      </p:cBhvr>
                                      <p:tavLst>
                                        <p:tav tm="0">
                                          <p:val>
                                            <p:strVal val="#ppt_x"/>
                                          </p:val>
                                        </p:tav>
                                        <p:tav tm="100000">
                                          <p:val>
                                            <p:strVal val="#ppt_x"/>
                                          </p:val>
                                        </p:tav>
                                      </p:tavLst>
                                    </p:anim>
                                    <p:anim calcmode="lin" valueType="num">
                                      <p:cBhvr additive="base">
                                        <p:cTn id="21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P spid="16" grpId="0"/>
      <p:bldP spid="17" grpId="0"/>
      <p:bldP spid="18" grpId="0"/>
      <p:bldP spid="34" grpId="0"/>
      <p:bldP spid="35" grpId="0"/>
      <p:bldP spid="41"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9E99DCC-3473-F179-958D-A7B8932C8E12}"/>
              </a:ext>
            </a:extLst>
          </p:cNvPr>
          <p:cNvSpPr txBox="1"/>
          <p:nvPr/>
        </p:nvSpPr>
        <p:spPr>
          <a:xfrm>
            <a:off x="202929" y="1838276"/>
            <a:ext cx="7210256" cy="523220"/>
          </a:xfrm>
          <a:prstGeom prst="rect">
            <a:avLst/>
          </a:prstGeom>
          <a:noFill/>
        </p:spPr>
        <p:txBody>
          <a:bodyPr wrap="square">
            <a:spAutoFit/>
          </a:bodyPr>
          <a:lstStyle/>
          <a:p>
            <a:pPr algn="just"/>
            <a:r>
              <a:rPr lang="fr-FR" sz="1400" b="1" dirty="0">
                <a:solidFill>
                  <a:schemeClr val="accent5">
                    <a:lumMod val="60000"/>
                    <a:lumOff val="40000"/>
                  </a:schemeClr>
                </a:solidFill>
                <a:latin typeface="Calibri" panose="020F0502020204030204" pitchFamily="34" charset="0"/>
                <a:cs typeface="Calibri" panose="020F0502020204030204" pitchFamily="34" charset="0"/>
              </a:rPr>
              <a:t>CZENTOVIC :</a:t>
            </a:r>
            <a:r>
              <a:rPr lang="fr-FR" sz="1400" dirty="0">
                <a:latin typeface="Calibri" panose="020F0502020204030204" pitchFamily="34" charset="0"/>
                <a:cs typeface="Calibri" panose="020F0502020204030204" pitchFamily="34" charset="0"/>
              </a:rPr>
              <a:t> « À dix-sept ans, il avait déjà remporté une douzaine de prix : à dix-huit ans, il était champion de Hongrie : et enfin à vingt ans, champion du monde. »</a:t>
            </a:r>
            <a:endParaRPr lang="fr-FR" sz="1400" dirty="0"/>
          </a:p>
        </p:txBody>
      </p:sp>
      <p:sp>
        <p:nvSpPr>
          <p:cNvPr id="6" name="ZoneTexte 5">
            <a:extLst>
              <a:ext uri="{FF2B5EF4-FFF2-40B4-BE49-F238E27FC236}">
                <a16:creationId xmlns:a16="http://schemas.microsoft.com/office/drawing/2014/main" id="{0EE6AA8C-5ED0-C281-CE8F-BD626912A161}"/>
              </a:ext>
            </a:extLst>
          </p:cNvPr>
          <p:cNvSpPr txBox="1"/>
          <p:nvPr/>
        </p:nvSpPr>
        <p:spPr>
          <a:xfrm>
            <a:off x="9889861" y="1254357"/>
            <a:ext cx="2238379" cy="3631763"/>
          </a:xfrm>
          <a:prstGeom prst="rect">
            <a:avLst/>
          </a:prstGeom>
          <a:noFill/>
        </p:spPr>
        <p:txBody>
          <a:bodyPr wrap="square" rtlCol="0">
            <a:spAutoFit/>
          </a:bodyPr>
          <a:lstStyle/>
          <a:p>
            <a:r>
              <a:rPr lang="fr-FR" b="1" dirty="0">
                <a:latin typeface="Calibri" panose="020F0502020204030204" pitchFamily="34" charset="0"/>
                <a:cs typeface="Calibri" panose="020F0502020204030204" pitchFamily="34" charset="0"/>
              </a:rPr>
              <a:t>Notions :</a:t>
            </a:r>
          </a:p>
          <a:p>
            <a:r>
              <a:rPr lang="fr-FR" sz="1600" b="1" dirty="0">
                <a:solidFill>
                  <a:srgbClr val="0070C0"/>
                </a:solidFill>
                <a:latin typeface="Calibri" panose="020F0502020204030204" pitchFamily="34" charset="0"/>
                <a:cs typeface="Calibri" panose="020F0502020204030204" pitchFamily="34" charset="0"/>
              </a:rPr>
              <a:t>Vocabulaire du récit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anticipation (prolepse)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chapitre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ellipse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flash-back (analepse)</a:t>
            </a:r>
          </a:p>
          <a:p>
            <a:pPr marL="285750" indent="-285750">
              <a:buFont typeface="Wingdings" panose="05000000000000000000" pitchFamily="2" charset="2"/>
              <a:buChar char="q"/>
            </a:pPr>
            <a:r>
              <a:rPr lang="fr-FR" sz="1400" i="1" dirty="0">
                <a:latin typeface="Calibri" panose="020F0502020204030204" pitchFamily="34" charset="0"/>
                <a:cs typeface="Calibri" panose="020F0502020204030204" pitchFamily="34" charset="0"/>
              </a:rPr>
              <a:t>in media </a:t>
            </a:r>
            <a:r>
              <a:rPr lang="fr-FR" sz="1400" i="1" dirty="0" err="1">
                <a:latin typeface="Calibri" panose="020F0502020204030204" pitchFamily="34" charset="0"/>
                <a:cs typeface="Calibri" panose="020F0502020204030204" pitchFamily="34" charset="0"/>
              </a:rPr>
              <a:t>res</a:t>
            </a:r>
            <a:endParaRPr lang="fr-FR" sz="1400" i="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incipit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nouvelle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pause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QQOQCP</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récits enchâssés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roman</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scène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schéma narratif</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sommaire</a:t>
            </a:r>
          </a:p>
        </p:txBody>
      </p:sp>
      <p:pic>
        <p:nvPicPr>
          <p:cNvPr id="7" name="Image 6">
            <a:extLst>
              <a:ext uri="{FF2B5EF4-FFF2-40B4-BE49-F238E27FC236}">
                <a16:creationId xmlns:a16="http://schemas.microsoft.com/office/drawing/2014/main" id="{4AF47A15-2CB8-31F4-1ECC-F78569E5A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6954" y="1772373"/>
            <a:ext cx="218520" cy="218520"/>
          </a:xfrm>
          <a:prstGeom prst="rect">
            <a:avLst/>
          </a:prstGeom>
        </p:spPr>
      </p:pic>
      <p:pic>
        <p:nvPicPr>
          <p:cNvPr id="8" name="Image 7">
            <a:extLst>
              <a:ext uri="{FF2B5EF4-FFF2-40B4-BE49-F238E27FC236}">
                <a16:creationId xmlns:a16="http://schemas.microsoft.com/office/drawing/2014/main" id="{24489F44-4ED1-11DF-40BB-0E5A8FE21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6954" y="1979024"/>
            <a:ext cx="218520" cy="218520"/>
          </a:xfrm>
          <a:prstGeom prst="rect">
            <a:avLst/>
          </a:prstGeom>
        </p:spPr>
      </p:pic>
      <p:pic>
        <p:nvPicPr>
          <p:cNvPr id="9" name="Image 8">
            <a:extLst>
              <a:ext uri="{FF2B5EF4-FFF2-40B4-BE49-F238E27FC236}">
                <a16:creationId xmlns:a16="http://schemas.microsoft.com/office/drawing/2014/main" id="{EF7EBDCF-F4F6-2E37-8935-5BCE08960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6954" y="4320308"/>
            <a:ext cx="218520" cy="218520"/>
          </a:xfrm>
          <a:prstGeom prst="rect">
            <a:avLst/>
          </a:prstGeom>
        </p:spPr>
      </p:pic>
      <p:pic>
        <p:nvPicPr>
          <p:cNvPr id="10" name="Image 9">
            <a:extLst>
              <a:ext uri="{FF2B5EF4-FFF2-40B4-BE49-F238E27FC236}">
                <a16:creationId xmlns:a16="http://schemas.microsoft.com/office/drawing/2014/main" id="{18A59621-7307-786B-3314-4DEE72D03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1440" y="2419838"/>
            <a:ext cx="218520" cy="218520"/>
          </a:xfrm>
          <a:prstGeom prst="rect">
            <a:avLst/>
          </a:prstGeom>
        </p:spPr>
      </p:pic>
      <p:pic>
        <p:nvPicPr>
          <p:cNvPr id="11" name="Image 10">
            <a:extLst>
              <a:ext uri="{FF2B5EF4-FFF2-40B4-BE49-F238E27FC236}">
                <a16:creationId xmlns:a16="http://schemas.microsoft.com/office/drawing/2014/main" id="{68A6F089-8F93-B6A5-B14C-5638CB420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6073" y="2853257"/>
            <a:ext cx="218520" cy="218520"/>
          </a:xfrm>
          <a:prstGeom prst="rect">
            <a:avLst/>
          </a:prstGeom>
        </p:spPr>
      </p:pic>
      <p:pic>
        <p:nvPicPr>
          <p:cNvPr id="12" name="Image 11">
            <a:extLst>
              <a:ext uri="{FF2B5EF4-FFF2-40B4-BE49-F238E27FC236}">
                <a16:creationId xmlns:a16="http://schemas.microsoft.com/office/drawing/2014/main" id="{6DCFDF3F-C5D4-7674-44A4-DC417210B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392" y="2603289"/>
            <a:ext cx="218520" cy="218520"/>
          </a:xfrm>
          <a:prstGeom prst="rect">
            <a:avLst/>
          </a:prstGeom>
        </p:spPr>
      </p:pic>
      <p:pic>
        <p:nvPicPr>
          <p:cNvPr id="13" name="Image 12">
            <a:extLst>
              <a:ext uri="{FF2B5EF4-FFF2-40B4-BE49-F238E27FC236}">
                <a16:creationId xmlns:a16="http://schemas.microsoft.com/office/drawing/2014/main" id="{B985DE8B-7ECE-95EF-8039-3950DBEFB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8069" y="3454323"/>
            <a:ext cx="218520" cy="218520"/>
          </a:xfrm>
          <a:prstGeom prst="rect">
            <a:avLst/>
          </a:prstGeom>
        </p:spPr>
      </p:pic>
      <p:pic>
        <p:nvPicPr>
          <p:cNvPr id="14" name="Image 13">
            <a:hlinkClick r:id="rId3" action="ppaction://hlinksldjump"/>
            <a:extLst>
              <a:ext uri="{FF2B5EF4-FFF2-40B4-BE49-F238E27FC236}">
                <a16:creationId xmlns:a16="http://schemas.microsoft.com/office/drawing/2014/main" id="{971F4CC0-E8C8-DF50-CBE3-9360472A63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pic>
        <p:nvPicPr>
          <p:cNvPr id="15" name="Image 14">
            <a:extLst>
              <a:ext uri="{FF2B5EF4-FFF2-40B4-BE49-F238E27FC236}">
                <a16:creationId xmlns:a16="http://schemas.microsoft.com/office/drawing/2014/main" id="{025E467D-5503-CE38-3C8E-FD93D6C886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929" y="103686"/>
            <a:ext cx="895513" cy="802325"/>
          </a:xfrm>
          <a:prstGeom prst="rect">
            <a:avLst/>
          </a:prstGeom>
        </p:spPr>
      </p:pic>
      <p:pic>
        <p:nvPicPr>
          <p:cNvPr id="16" name="Image 15">
            <a:extLst>
              <a:ext uri="{FF2B5EF4-FFF2-40B4-BE49-F238E27FC236}">
                <a16:creationId xmlns:a16="http://schemas.microsoft.com/office/drawing/2014/main" id="{F48EBD18-4BB8-8F39-4481-9D69E9DF43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88064" y="38684"/>
            <a:ext cx="895513" cy="895513"/>
          </a:xfrm>
          <a:prstGeom prst="rect">
            <a:avLst/>
          </a:prstGeom>
        </p:spPr>
      </p:pic>
      <p:sp>
        <p:nvSpPr>
          <p:cNvPr id="17" name="Rectangle 16">
            <a:extLst>
              <a:ext uri="{FF2B5EF4-FFF2-40B4-BE49-F238E27FC236}">
                <a16:creationId xmlns:a16="http://schemas.microsoft.com/office/drawing/2014/main" id="{278BF957-9C47-EFB1-3A01-2F8BE92FE85D}"/>
              </a:ext>
            </a:extLst>
          </p:cNvPr>
          <p:cNvSpPr/>
          <p:nvPr/>
        </p:nvSpPr>
        <p:spPr>
          <a:xfrm>
            <a:off x="2556694" y="121614"/>
            <a:ext cx="1919115" cy="646331"/>
          </a:xfrm>
          <a:prstGeom prst="rect">
            <a:avLst/>
          </a:prstGeom>
          <a:noFill/>
        </p:spPr>
        <p:txBody>
          <a:bodyPr wrap="none" lIns="91440" tIns="45720" rIns="91440" bIns="45720">
            <a:spAutoFit/>
          </a:bodyPr>
          <a:lstStyle/>
          <a:p>
            <a:pPr algn="ctr"/>
            <a:r>
              <a:rPr lang="fr-F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 Récit</a:t>
            </a:r>
          </a:p>
        </p:txBody>
      </p:sp>
      <p:sp>
        <p:nvSpPr>
          <p:cNvPr id="18" name="ZoneTexte 17">
            <a:extLst>
              <a:ext uri="{FF2B5EF4-FFF2-40B4-BE49-F238E27FC236}">
                <a16:creationId xmlns:a16="http://schemas.microsoft.com/office/drawing/2014/main" id="{DD7E69DF-4C9C-364C-C30D-8D718E4F63B4}"/>
              </a:ext>
            </a:extLst>
          </p:cNvPr>
          <p:cNvSpPr txBox="1"/>
          <p:nvPr/>
        </p:nvSpPr>
        <p:spPr>
          <a:xfrm>
            <a:off x="1251985" y="866920"/>
            <a:ext cx="5825471" cy="369332"/>
          </a:xfrm>
          <a:prstGeom prst="rect">
            <a:avLst/>
          </a:prstGeom>
          <a:noFill/>
        </p:spPr>
        <p:txBody>
          <a:bodyPr wrap="square">
            <a:spAutoFit/>
          </a:bodyPr>
          <a:lstStyle/>
          <a:p>
            <a:r>
              <a:rPr lang="fr-FR" dirty="0"/>
              <a:t>Stefan ZWEIG, </a:t>
            </a:r>
            <a:r>
              <a:rPr lang="fr-FR" i="1" dirty="0"/>
              <a:t>Le Joueur d’Échecs</a:t>
            </a:r>
            <a:r>
              <a:rPr lang="fr-FR" dirty="0"/>
              <a:t>, 1943 </a:t>
            </a:r>
            <a:r>
              <a:rPr lang="fr-FR" b="1" dirty="0"/>
              <a:t>[extraits]</a:t>
            </a:r>
            <a:r>
              <a:rPr lang="fr-FR" dirty="0"/>
              <a:t>.</a:t>
            </a:r>
          </a:p>
        </p:txBody>
      </p:sp>
      <p:sp>
        <p:nvSpPr>
          <p:cNvPr id="19" name="ZoneTexte 18">
            <a:extLst>
              <a:ext uri="{FF2B5EF4-FFF2-40B4-BE49-F238E27FC236}">
                <a16:creationId xmlns:a16="http://schemas.microsoft.com/office/drawing/2014/main" id="{13B2E2FF-7CE9-35D0-8205-C1116EEC7D2D}"/>
              </a:ext>
            </a:extLst>
          </p:cNvPr>
          <p:cNvSpPr txBox="1"/>
          <p:nvPr/>
        </p:nvSpPr>
        <p:spPr>
          <a:xfrm>
            <a:off x="5010541" y="175501"/>
            <a:ext cx="4362060" cy="584775"/>
          </a:xfrm>
          <a:prstGeom prst="rect">
            <a:avLst/>
          </a:prstGeom>
          <a:noFill/>
        </p:spPr>
        <p:txBody>
          <a:bodyPr wrap="square">
            <a:spAutoFit/>
          </a:bodyPr>
          <a:lstStyle/>
          <a:p>
            <a:r>
              <a:rPr lang="fr-FR" b="1" i="0" u="none" strike="noStrike" baseline="0" dirty="0">
                <a:latin typeface="Calibri" panose="020F0502020204030204" pitchFamily="34" charset="0"/>
                <a:cs typeface="Calibri" panose="020F0502020204030204" pitchFamily="34" charset="0"/>
              </a:rPr>
              <a:t>Le</a:t>
            </a:r>
            <a:r>
              <a:rPr lang="fr-FR" sz="3200" b="1" i="0" u="none" strike="noStrike" baseline="0" dirty="0">
                <a:latin typeface="Calibri" panose="020F0502020204030204" pitchFamily="34" charset="0"/>
                <a:cs typeface="Calibri" panose="020F0502020204030204" pitchFamily="34" charset="0"/>
              </a:rPr>
              <a:t> </a:t>
            </a:r>
            <a:r>
              <a:rPr lang="fr-FR" sz="3200" b="1" i="0" u="none" strike="noStrike" baseline="0" dirty="0">
                <a:solidFill>
                  <a:srgbClr val="FF0000"/>
                </a:solidFill>
                <a:latin typeface="Calibri" panose="020F0502020204030204" pitchFamily="34" charset="0"/>
                <a:cs typeface="Calibri" panose="020F0502020204030204" pitchFamily="34" charset="0"/>
              </a:rPr>
              <a:t>VOCABULAIRE </a:t>
            </a:r>
            <a:r>
              <a:rPr lang="fr-FR" b="1" i="0" u="none" strike="noStrike" baseline="0" dirty="0">
                <a:latin typeface="Calibri" panose="020F0502020204030204" pitchFamily="34" charset="0"/>
                <a:cs typeface="Calibri" panose="020F0502020204030204" pitchFamily="34" charset="0"/>
              </a:rPr>
              <a:t>autour de…</a:t>
            </a:r>
            <a:endParaRPr lang="fr-FR" b="1" dirty="0"/>
          </a:p>
        </p:txBody>
      </p:sp>
      <p:sp>
        <p:nvSpPr>
          <p:cNvPr id="23" name="ZoneTexte 22">
            <a:extLst>
              <a:ext uri="{FF2B5EF4-FFF2-40B4-BE49-F238E27FC236}">
                <a16:creationId xmlns:a16="http://schemas.microsoft.com/office/drawing/2014/main" id="{35F3970F-D607-98D6-0C3F-E6A6C236A213}"/>
              </a:ext>
            </a:extLst>
          </p:cNvPr>
          <p:cNvSpPr txBox="1"/>
          <p:nvPr/>
        </p:nvSpPr>
        <p:spPr>
          <a:xfrm>
            <a:off x="202929" y="1206296"/>
            <a:ext cx="3278462" cy="369332"/>
          </a:xfrm>
          <a:prstGeom prst="rect">
            <a:avLst/>
          </a:prstGeom>
          <a:noFill/>
        </p:spPr>
        <p:txBody>
          <a:bodyPr wrap="none" rtlCol="0">
            <a:spAutoFit/>
          </a:bodyPr>
          <a:lstStyle/>
          <a:p>
            <a:r>
              <a:rPr lang="fr-FR" b="1" dirty="0">
                <a:solidFill>
                  <a:srgbClr val="FFFF00"/>
                </a:solidFill>
              </a:rPr>
              <a:t>Les RYTHMES de la narration</a:t>
            </a:r>
          </a:p>
        </p:txBody>
      </p:sp>
      <p:sp>
        <p:nvSpPr>
          <p:cNvPr id="24" name="ZoneTexte 23">
            <a:extLst>
              <a:ext uri="{FF2B5EF4-FFF2-40B4-BE49-F238E27FC236}">
                <a16:creationId xmlns:a16="http://schemas.microsoft.com/office/drawing/2014/main" id="{A589FAAF-7E2D-EE3E-7EBE-085127CB7A30}"/>
              </a:ext>
            </a:extLst>
          </p:cNvPr>
          <p:cNvSpPr txBox="1"/>
          <p:nvPr/>
        </p:nvSpPr>
        <p:spPr>
          <a:xfrm>
            <a:off x="202930" y="1540485"/>
            <a:ext cx="1608116" cy="369332"/>
          </a:xfrm>
          <a:prstGeom prst="rect">
            <a:avLst/>
          </a:prstGeom>
          <a:noFill/>
        </p:spPr>
        <p:txBody>
          <a:bodyPr wrap="square">
            <a:spAutoFit/>
          </a:bodyPr>
          <a:lstStyle/>
          <a:p>
            <a:r>
              <a:rPr lang="fr-FR" b="1" dirty="0">
                <a:solidFill>
                  <a:srgbClr val="FFFF00"/>
                </a:solidFill>
              </a:rPr>
              <a:t>Le </a:t>
            </a:r>
            <a:r>
              <a:rPr lang="fr-FR" b="1" dirty="0">
                <a:solidFill>
                  <a:srgbClr val="FF0000"/>
                </a:solidFill>
              </a:rPr>
              <a:t>sommaire</a:t>
            </a:r>
            <a:endParaRPr lang="fr-FR" dirty="0">
              <a:solidFill>
                <a:srgbClr val="FF0000"/>
              </a:solidFill>
            </a:endParaRPr>
          </a:p>
        </p:txBody>
      </p:sp>
      <p:sp>
        <p:nvSpPr>
          <p:cNvPr id="25" name="ZoneTexte 24">
            <a:extLst>
              <a:ext uri="{FF2B5EF4-FFF2-40B4-BE49-F238E27FC236}">
                <a16:creationId xmlns:a16="http://schemas.microsoft.com/office/drawing/2014/main" id="{843C9374-6895-E6C0-671C-BC6EA29FC157}"/>
              </a:ext>
            </a:extLst>
          </p:cNvPr>
          <p:cNvSpPr txBox="1"/>
          <p:nvPr/>
        </p:nvSpPr>
        <p:spPr>
          <a:xfrm>
            <a:off x="2113562" y="1550537"/>
            <a:ext cx="3339376" cy="369332"/>
          </a:xfrm>
          <a:prstGeom prst="rect">
            <a:avLst/>
          </a:prstGeom>
          <a:noFill/>
        </p:spPr>
        <p:txBody>
          <a:bodyPr wrap="none" rtlCol="0">
            <a:spAutoFit/>
          </a:bodyPr>
          <a:lstStyle/>
          <a:p>
            <a:r>
              <a:rPr lang="fr-FR" b="1" dirty="0">
                <a:solidFill>
                  <a:schemeClr val="bg1"/>
                </a:solidFill>
              </a:rPr>
              <a:t>accélération</a:t>
            </a:r>
            <a:r>
              <a:rPr lang="fr-FR" b="1" dirty="0">
                <a:solidFill>
                  <a:srgbClr val="FFFF00"/>
                </a:solidFill>
              </a:rPr>
              <a:t> de la narration</a:t>
            </a:r>
          </a:p>
        </p:txBody>
      </p:sp>
      <p:sp>
        <p:nvSpPr>
          <p:cNvPr id="26" name="Flèche : droite 25">
            <a:extLst>
              <a:ext uri="{FF2B5EF4-FFF2-40B4-BE49-F238E27FC236}">
                <a16:creationId xmlns:a16="http://schemas.microsoft.com/office/drawing/2014/main" id="{F94E6D5B-0482-8B7C-8564-50AC050E5DA2}"/>
              </a:ext>
            </a:extLst>
          </p:cNvPr>
          <p:cNvSpPr/>
          <p:nvPr/>
        </p:nvSpPr>
        <p:spPr>
          <a:xfrm>
            <a:off x="1908369" y="1702865"/>
            <a:ext cx="183467" cy="102023"/>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6A9FF279-3029-339F-53BD-337EAE65D50B}"/>
              </a:ext>
            </a:extLst>
          </p:cNvPr>
          <p:cNvSpPr txBox="1"/>
          <p:nvPr/>
        </p:nvSpPr>
        <p:spPr>
          <a:xfrm>
            <a:off x="211476" y="2608233"/>
            <a:ext cx="9234365" cy="1169551"/>
          </a:xfrm>
          <a:prstGeom prst="rect">
            <a:avLst/>
          </a:prstGeom>
          <a:noFill/>
        </p:spPr>
        <p:txBody>
          <a:bodyPr wrap="square">
            <a:spAutoFit/>
          </a:bodyPr>
          <a:lstStyle/>
          <a:p>
            <a:pPr algn="just"/>
            <a:r>
              <a:rPr lang="fr-FR" sz="1400" b="1" dirty="0">
                <a:solidFill>
                  <a:schemeClr val="accent5">
                    <a:lumMod val="60000"/>
                    <a:lumOff val="40000"/>
                  </a:schemeClr>
                </a:solidFill>
                <a:latin typeface="Calibri" panose="020F0502020204030204" pitchFamily="34" charset="0"/>
                <a:cs typeface="Calibri" panose="020F0502020204030204" pitchFamily="34" charset="0"/>
              </a:rPr>
              <a:t>Monsieur B. : </a:t>
            </a:r>
            <a:r>
              <a:rPr lang="fr-FR" sz="1400" dirty="0">
                <a:latin typeface="Calibri" panose="020F0502020204030204" pitchFamily="34" charset="0"/>
                <a:cs typeface="Calibri" panose="020F0502020204030204" pitchFamily="34" charset="0"/>
              </a:rPr>
              <a:t>« Il y eut un instant de silence complet. Dans le fumoir, on entendit tout à coup le bruit des vagues, la radio du salon nous envoya un jazz, chaque pas résonna distinctement sur le pont : on perçut jusqu’au léger sifflement du vent passant par les interstices des fenêtres. Le souffle coupé par la rapidité de l’événement, nous étions véritablement effrayés de l’invraisemblance de cette aventure. Comment cet inconnu avait-il eu le pouvoir de faire perdre à moitié une partie à un champion du monde  ? »</a:t>
            </a:r>
          </a:p>
        </p:txBody>
      </p:sp>
      <p:sp>
        <p:nvSpPr>
          <p:cNvPr id="29" name="ZoneTexte 28">
            <a:extLst>
              <a:ext uri="{FF2B5EF4-FFF2-40B4-BE49-F238E27FC236}">
                <a16:creationId xmlns:a16="http://schemas.microsoft.com/office/drawing/2014/main" id="{718D5DBC-9EBD-9740-A2C7-061C155A1E49}"/>
              </a:ext>
            </a:extLst>
          </p:cNvPr>
          <p:cNvSpPr txBox="1"/>
          <p:nvPr/>
        </p:nvSpPr>
        <p:spPr>
          <a:xfrm>
            <a:off x="202930" y="2352174"/>
            <a:ext cx="1187322" cy="369332"/>
          </a:xfrm>
          <a:prstGeom prst="rect">
            <a:avLst/>
          </a:prstGeom>
          <a:noFill/>
        </p:spPr>
        <p:txBody>
          <a:bodyPr wrap="square">
            <a:spAutoFit/>
          </a:bodyPr>
          <a:lstStyle/>
          <a:p>
            <a:r>
              <a:rPr lang="fr-FR" b="1" dirty="0">
                <a:solidFill>
                  <a:srgbClr val="FFFF00"/>
                </a:solidFill>
              </a:rPr>
              <a:t>La </a:t>
            </a:r>
            <a:r>
              <a:rPr lang="fr-FR" b="1" dirty="0">
                <a:solidFill>
                  <a:srgbClr val="FF0000"/>
                </a:solidFill>
              </a:rPr>
              <a:t>pause</a:t>
            </a:r>
            <a:endParaRPr lang="fr-FR" dirty="0">
              <a:solidFill>
                <a:srgbClr val="FF0000"/>
              </a:solidFill>
            </a:endParaRPr>
          </a:p>
        </p:txBody>
      </p:sp>
      <p:sp>
        <p:nvSpPr>
          <p:cNvPr id="30" name="ZoneTexte 29">
            <a:extLst>
              <a:ext uri="{FF2B5EF4-FFF2-40B4-BE49-F238E27FC236}">
                <a16:creationId xmlns:a16="http://schemas.microsoft.com/office/drawing/2014/main" id="{5726AE98-F835-1BAE-F538-704BC197C18B}"/>
              </a:ext>
            </a:extLst>
          </p:cNvPr>
          <p:cNvSpPr txBox="1"/>
          <p:nvPr/>
        </p:nvSpPr>
        <p:spPr>
          <a:xfrm>
            <a:off x="1686205" y="2344114"/>
            <a:ext cx="3498073" cy="369332"/>
          </a:xfrm>
          <a:prstGeom prst="rect">
            <a:avLst/>
          </a:prstGeom>
          <a:noFill/>
        </p:spPr>
        <p:txBody>
          <a:bodyPr wrap="none" rtlCol="0">
            <a:spAutoFit/>
          </a:bodyPr>
          <a:lstStyle/>
          <a:p>
            <a:r>
              <a:rPr lang="fr-FR" b="1" dirty="0">
                <a:solidFill>
                  <a:schemeClr val="bg1"/>
                </a:solidFill>
              </a:rPr>
              <a:t>ralentissement</a:t>
            </a:r>
            <a:r>
              <a:rPr lang="fr-FR" b="1" dirty="0">
                <a:solidFill>
                  <a:srgbClr val="FFFF00"/>
                </a:solidFill>
              </a:rPr>
              <a:t> de la narration</a:t>
            </a:r>
          </a:p>
        </p:txBody>
      </p:sp>
      <p:pic>
        <p:nvPicPr>
          <p:cNvPr id="32" name="Image 31">
            <a:extLst>
              <a:ext uri="{FF2B5EF4-FFF2-40B4-BE49-F238E27FC236}">
                <a16:creationId xmlns:a16="http://schemas.microsoft.com/office/drawing/2014/main" id="{25FD87A7-E52A-F850-1FC8-D57EDB9AD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6709" y="2191005"/>
            <a:ext cx="218520" cy="218520"/>
          </a:xfrm>
          <a:prstGeom prst="rect">
            <a:avLst/>
          </a:prstGeom>
        </p:spPr>
      </p:pic>
      <p:pic>
        <p:nvPicPr>
          <p:cNvPr id="33" name="Image 32">
            <a:extLst>
              <a:ext uri="{FF2B5EF4-FFF2-40B4-BE49-F238E27FC236}">
                <a16:creationId xmlns:a16="http://schemas.microsoft.com/office/drawing/2014/main" id="{49457709-9C55-A2B3-C6CB-1C7C7A74E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6954" y="3247859"/>
            <a:ext cx="218520" cy="218520"/>
          </a:xfrm>
          <a:prstGeom prst="rect">
            <a:avLst/>
          </a:prstGeom>
        </p:spPr>
      </p:pic>
      <p:sp>
        <p:nvSpPr>
          <p:cNvPr id="34" name="ZoneTexte 33">
            <a:extLst>
              <a:ext uri="{FF2B5EF4-FFF2-40B4-BE49-F238E27FC236}">
                <a16:creationId xmlns:a16="http://schemas.microsoft.com/office/drawing/2014/main" id="{64FA8D7C-B37D-2757-2C88-0CE3EE0E49F4}"/>
              </a:ext>
            </a:extLst>
          </p:cNvPr>
          <p:cNvSpPr txBox="1"/>
          <p:nvPr/>
        </p:nvSpPr>
        <p:spPr>
          <a:xfrm>
            <a:off x="211477" y="3780537"/>
            <a:ext cx="1474728" cy="369332"/>
          </a:xfrm>
          <a:prstGeom prst="rect">
            <a:avLst/>
          </a:prstGeom>
          <a:noFill/>
        </p:spPr>
        <p:txBody>
          <a:bodyPr wrap="square">
            <a:spAutoFit/>
          </a:bodyPr>
          <a:lstStyle/>
          <a:p>
            <a:r>
              <a:rPr lang="fr-FR" b="1" dirty="0">
                <a:solidFill>
                  <a:srgbClr val="FFFF00"/>
                </a:solidFill>
              </a:rPr>
              <a:t>Les </a:t>
            </a:r>
            <a:r>
              <a:rPr lang="fr-FR" b="1" dirty="0">
                <a:solidFill>
                  <a:srgbClr val="FF0000"/>
                </a:solidFill>
              </a:rPr>
              <a:t>ellipses</a:t>
            </a:r>
            <a:endParaRPr lang="fr-FR" dirty="0">
              <a:solidFill>
                <a:srgbClr val="FF0000"/>
              </a:solidFill>
            </a:endParaRPr>
          </a:p>
        </p:txBody>
      </p:sp>
      <p:sp>
        <p:nvSpPr>
          <p:cNvPr id="35" name="ZoneTexte 34">
            <a:extLst>
              <a:ext uri="{FF2B5EF4-FFF2-40B4-BE49-F238E27FC236}">
                <a16:creationId xmlns:a16="http://schemas.microsoft.com/office/drawing/2014/main" id="{21D2EE3E-563F-1E8C-AEFE-8A00269D8337}"/>
              </a:ext>
            </a:extLst>
          </p:cNvPr>
          <p:cNvSpPr txBox="1"/>
          <p:nvPr/>
        </p:nvSpPr>
        <p:spPr>
          <a:xfrm>
            <a:off x="1822856" y="3749222"/>
            <a:ext cx="3793026" cy="369332"/>
          </a:xfrm>
          <a:prstGeom prst="rect">
            <a:avLst/>
          </a:prstGeom>
          <a:noFill/>
        </p:spPr>
        <p:txBody>
          <a:bodyPr wrap="none" rtlCol="0">
            <a:spAutoFit/>
          </a:bodyPr>
          <a:lstStyle/>
          <a:p>
            <a:r>
              <a:rPr lang="fr-FR" b="1" dirty="0">
                <a:solidFill>
                  <a:schemeClr val="bg1"/>
                </a:solidFill>
              </a:rPr>
              <a:t>espaces vides </a:t>
            </a:r>
            <a:r>
              <a:rPr lang="fr-FR" b="1" dirty="0">
                <a:solidFill>
                  <a:srgbClr val="FFFF00"/>
                </a:solidFill>
              </a:rPr>
              <a:t>dans la narration </a:t>
            </a:r>
          </a:p>
        </p:txBody>
      </p:sp>
      <p:sp>
        <p:nvSpPr>
          <p:cNvPr id="37" name="Flèche : droite 36">
            <a:extLst>
              <a:ext uri="{FF2B5EF4-FFF2-40B4-BE49-F238E27FC236}">
                <a16:creationId xmlns:a16="http://schemas.microsoft.com/office/drawing/2014/main" id="{1A8CCEC5-236F-6D26-D1F6-3CB053EEEF98}"/>
              </a:ext>
            </a:extLst>
          </p:cNvPr>
          <p:cNvSpPr/>
          <p:nvPr/>
        </p:nvSpPr>
        <p:spPr>
          <a:xfrm>
            <a:off x="5414786" y="1707970"/>
            <a:ext cx="206945" cy="107340"/>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B102B65E-D497-2653-2898-B91D8420703F}"/>
              </a:ext>
            </a:extLst>
          </p:cNvPr>
          <p:cNvSpPr txBox="1"/>
          <p:nvPr/>
        </p:nvSpPr>
        <p:spPr>
          <a:xfrm>
            <a:off x="5642639" y="1607335"/>
            <a:ext cx="4057521" cy="292388"/>
          </a:xfrm>
          <a:prstGeom prst="rect">
            <a:avLst/>
          </a:prstGeom>
          <a:noFill/>
        </p:spPr>
        <p:txBody>
          <a:bodyPr wrap="none" rtlCol="0">
            <a:spAutoFit/>
          </a:bodyPr>
          <a:lstStyle/>
          <a:p>
            <a:r>
              <a:rPr lang="fr-FR" sz="1300" i="1" dirty="0">
                <a:solidFill>
                  <a:schemeClr val="bg1"/>
                </a:solidFill>
              </a:rPr>
              <a:t>énumérer des moments importants, sans détails.</a:t>
            </a:r>
            <a:endParaRPr lang="fr-FR" sz="1300" i="1" dirty="0">
              <a:solidFill>
                <a:srgbClr val="FFFF00"/>
              </a:solidFill>
            </a:endParaRPr>
          </a:p>
        </p:txBody>
      </p:sp>
      <p:sp>
        <p:nvSpPr>
          <p:cNvPr id="40" name="Flèche : droite 39">
            <a:extLst>
              <a:ext uri="{FF2B5EF4-FFF2-40B4-BE49-F238E27FC236}">
                <a16:creationId xmlns:a16="http://schemas.microsoft.com/office/drawing/2014/main" id="{FEEE91A2-29BF-7946-46C4-41C71F02D813}"/>
              </a:ext>
            </a:extLst>
          </p:cNvPr>
          <p:cNvSpPr/>
          <p:nvPr/>
        </p:nvSpPr>
        <p:spPr>
          <a:xfrm>
            <a:off x="1411159" y="2511876"/>
            <a:ext cx="183467" cy="102023"/>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lèche : droite 40">
            <a:extLst>
              <a:ext uri="{FF2B5EF4-FFF2-40B4-BE49-F238E27FC236}">
                <a16:creationId xmlns:a16="http://schemas.microsoft.com/office/drawing/2014/main" id="{CC637E61-53D7-A0F9-D33B-1482C97FE67D}"/>
              </a:ext>
            </a:extLst>
          </p:cNvPr>
          <p:cNvSpPr/>
          <p:nvPr/>
        </p:nvSpPr>
        <p:spPr>
          <a:xfrm>
            <a:off x="5186933" y="2482776"/>
            <a:ext cx="206945" cy="107340"/>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a:extLst>
              <a:ext uri="{FF2B5EF4-FFF2-40B4-BE49-F238E27FC236}">
                <a16:creationId xmlns:a16="http://schemas.microsoft.com/office/drawing/2014/main" id="{41BE603F-A20E-A3DD-3BCF-49508F5DDFD3}"/>
              </a:ext>
            </a:extLst>
          </p:cNvPr>
          <p:cNvSpPr txBox="1"/>
          <p:nvPr/>
        </p:nvSpPr>
        <p:spPr>
          <a:xfrm>
            <a:off x="5414786" y="2382141"/>
            <a:ext cx="2568332" cy="292388"/>
          </a:xfrm>
          <a:prstGeom prst="rect">
            <a:avLst/>
          </a:prstGeom>
          <a:noFill/>
        </p:spPr>
        <p:txBody>
          <a:bodyPr wrap="none" rtlCol="0">
            <a:spAutoFit/>
          </a:bodyPr>
          <a:lstStyle/>
          <a:p>
            <a:r>
              <a:rPr lang="fr-FR" sz="1300" i="1" dirty="0">
                <a:solidFill>
                  <a:schemeClr val="bg1"/>
                </a:solidFill>
              </a:rPr>
              <a:t>souligner un moment intense.</a:t>
            </a:r>
            <a:endParaRPr lang="fr-FR" sz="1300" i="1" dirty="0">
              <a:solidFill>
                <a:srgbClr val="FFFF00"/>
              </a:solidFill>
            </a:endParaRPr>
          </a:p>
        </p:txBody>
      </p:sp>
      <p:sp>
        <p:nvSpPr>
          <p:cNvPr id="43" name="Flèche : droite 42">
            <a:extLst>
              <a:ext uri="{FF2B5EF4-FFF2-40B4-BE49-F238E27FC236}">
                <a16:creationId xmlns:a16="http://schemas.microsoft.com/office/drawing/2014/main" id="{AA1DECF1-DC33-99EC-458E-139EBDED6EBA}"/>
              </a:ext>
            </a:extLst>
          </p:cNvPr>
          <p:cNvSpPr/>
          <p:nvPr/>
        </p:nvSpPr>
        <p:spPr>
          <a:xfrm>
            <a:off x="1625468" y="3921139"/>
            <a:ext cx="183467" cy="102023"/>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Flèche : droite 43">
            <a:extLst>
              <a:ext uri="{FF2B5EF4-FFF2-40B4-BE49-F238E27FC236}">
                <a16:creationId xmlns:a16="http://schemas.microsoft.com/office/drawing/2014/main" id="{3E40E03F-4B2F-53EF-4987-09592AB05623}"/>
              </a:ext>
            </a:extLst>
          </p:cNvPr>
          <p:cNvSpPr/>
          <p:nvPr/>
        </p:nvSpPr>
        <p:spPr>
          <a:xfrm>
            <a:off x="5545329" y="3903754"/>
            <a:ext cx="206945" cy="107340"/>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a:extLst>
              <a:ext uri="{FF2B5EF4-FFF2-40B4-BE49-F238E27FC236}">
                <a16:creationId xmlns:a16="http://schemas.microsoft.com/office/drawing/2014/main" id="{7219DA9A-F7B2-EAAB-A6AB-B955646F5CB3}"/>
              </a:ext>
            </a:extLst>
          </p:cNvPr>
          <p:cNvSpPr txBox="1"/>
          <p:nvPr/>
        </p:nvSpPr>
        <p:spPr>
          <a:xfrm>
            <a:off x="5773182" y="3803119"/>
            <a:ext cx="4113627" cy="292388"/>
          </a:xfrm>
          <a:prstGeom prst="rect">
            <a:avLst/>
          </a:prstGeom>
          <a:noFill/>
        </p:spPr>
        <p:txBody>
          <a:bodyPr wrap="none" rtlCol="0">
            <a:spAutoFit/>
          </a:bodyPr>
          <a:lstStyle/>
          <a:p>
            <a:r>
              <a:rPr lang="fr-FR" sz="1300" i="1" dirty="0">
                <a:solidFill>
                  <a:schemeClr val="bg1"/>
                </a:solidFill>
              </a:rPr>
              <a:t>« gagner du temps », créer des effets de surprise.</a:t>
            </a:r>
            <a:endParaRPr lang="fr-FR" sz="1300" i="1" dirty="0">
              <a:solidFill>
                <a:srgbClr val="FFFF00"/>
              </a:solidFill>
            </a:endParaRPr>
          </a:p>
        </p:txBody>
      </p:sp>
      <p:sp>
        <p:nvSpPr>
          <p:cNvPr id="47" name="ZoneTexte 46">
            <a:extLst>
              <a:ext uri="{FF2B5EF4-FFF2-40B4-BE49-F238E27FC236}">
                <a16:creationId xmlns:a16="http://schemas.microsoft.com/office/drawing/2014/main" id="{8A882C68-9627-95E0-7DFB-C8AAC0FC9474}"/>
              </a:ext>
            </a:extLst>
          </p:cNvPr>
          <p:cNvSpPr txBox="1"/>
          <p:nvPr/>
        </p:nvSpPr>
        <p:spPr>
          <a:xfrm>
            <a:off x="202929" y="4089487"/>
            <a:ext cx="9217347" cy="954107"/>
          </a:xfrm>
          <a:prstGeom prst="rect">
            <a:avLst/>
          </a:prstGeom>
          <a:noFill/>
        </p:spPr>
        <p:txBody>
          <a:bodyPr wrap="square">
            <a:spAutoFit/>
          </a:bodyPr>
          <a:lstStyle/>
          <a:p>
            <a:r>
              <a:rPr lang="fr-FR" sz="1400" b="1" dirty="0">
                <a:solidFill>
                  <a:schemeClr val="accent5">
                    <a:lumMod val="60000"/>
                    <a:lumOff val="40000"/>
                  </a:schemeClr>
                </a:solidFill>
                <a:latin typeface="Calibri" panose="020F0502020204030204" pitchFamily="34" charset="0"/>
                <a:cs typeface="Calibri" panose="020F0502020204030204" pitchFamily="34" charset="0"/>
              </a:rPr>
              <a:t>Monsieur B. : </a:t>
            </a:r>
            <a:r>
              <a:rPr lang="fr-FR" sz="1400" i="1" dirty="0">
                <a:solidFill>
                  <a:schemeClr val="accent5">
                    <a:lumMod val="60000"/>
                    <a:lumOff val="40000"/>
                  </a:schemeClr>
                </a:solidFill>
                <a:latin typeface="Calibri" panose="020F0502020204030204" pitchFamily="34" charset="0"/>
                <a:cs typeface="Calibri" panose="020F0502020204030204" pitchFamily="34" charset="0"/>
              </a:rPr>
              <a:t>racontant son apprentissage des échecs</a:t>
            </a:r>
            <a:r>
              <a:rPr lang="fr-FR" sz="1400" b="1" dirty="0">
                <a:solidFill>
                  <a:schemeClr val="accent5">
                    <a:lumMod val="60000"/>
                    <a:lumOff val="40000"/>
                  </a:schemeClr>
                </a:solidFill>
                <a:latin typeface="Calibri" panose="020F0502020204030204" pitchFamily="34" charset="0"/>
                <a:cs typeface="Calibri" panose="020F0502020204030204" pitchFamily="34" charset="0"/>
              </a:rPr>
              <a:t> </a:t>
            </a:r>
            <a:r>
              <a:rPr lang="fr-FR" sz="1400" dirty="0">
                <a:latin typeface="Calibri" panose="020F0502020204030204" pitchFamily="34" charset="0"/>
                <a:cs typeface="Calibri" panose="020F0502020204030204" pitchFamily="34" charset="0"/>
              </a:rPr>
              <a:t>« </a:t>
            </a:r>
            <a:r>
              <a:rPr lang="fr-FR" sz="1400" b="1" dirty="0">
                <a:solidFill>
                  <a:srgbClr val="FF0000"/>
                </a:solidFill>
                <a:latin typeface="Calibri" panose="020F0502020204030204" pitchFamily="34" charset="0"/>
                <a:cs typeface="Calibri" panose="020F0502020204030204" pitchFamily="34" charset="0"/>
              </a:rPr>
              <a:t>Au bout de six jours</a:t>
            </a:r>
            <a:r>
              <a:rPr lang="fr-FR" sz="1400" dirty="0">
                <a:latin typeface="Calibri" panose="020F0502020204030204" pitchFamily="34" charset="0"/>
                <a:cs typeface="Calibri" panose="020F0502020204030204" pitchFamily="34" charset="0"/>
              </a:rPr>
              <a:t>, je jouais déjà correctement cette partie : </a:t>
            </a:r>
            <a:r>
              <a:rPr lang="fr-FR" sz="1400" b="1" dirty="0">
                <a:solidFill>
                  <a:srgbClr val="FF0000"/>
                </a:solidFill>
                <a:latin typeface="Calibri" panose="020F0502020204030204" pitchFamily="34" charset="0"/>
                <a:cs typeface="Calibri" panose="020F0502020204030204" pitchFamily="34" charset="0"/>
              </a:rPr>
              <a:t>huit jours après</a:t>
            </a:r>
            <a:r>
              <a:rPr lang="fr-FR" sz="1400" dirty="0">
                <a:latin typeface="Calibri" panose="020F0502020204030204" pitchFamily="34" charset="0"/>
                <a:cs typeface="Calibri" panose="020F0502020204030204" pitchFamily="34" charset="0"/>
              </a:rPr>
              <a:t>, je n’avais plus besoin des pièces en mie de pain pour me représenter les positions respectives des adversaires sur l’échiquier. </a:t>
            </a:r>
            <a:r>
              <a:rPr lang="fr-FR" sz="1400" b="1" dirty="0">
                <a:solidFill>
                  <a:srgbClr val="FF0000"/>
                </a:solidFill>
                <a:latin typeface="Calibri" panose="020F0502020204030204" pitchFamily="34" charset="0"/>
                <a:cs typeface="Calibri" panose="020F0502020204030204" pitchFamily="34" charset="0"/>
              </a:rPr>
              <a:t>Huit jours encore</a:t>
            </a:r>
            <a:r>
              <a:rPr lang="fr-FR" sz="1400" dirty="0">
                <a:latin typeface="Calibri" panose="020F0502020204030204" pitchFamily="34" charset="0"/>
                <a:cs typeface="Calibri" panose="020F0502020204030204" pitchFamily="34" charset="0"/>
              </a:rPr>
              <a:t>, et je supprimais le drap quadrillé. […] La transposition était complète : l’échiquier et ses pièces se projetaient dans mon esprit et les formules du livre y figuraient immédiatement des positions.</a:t>
            </a:r>
          </a:p>
        </p:txBody>
      </p:sp>
      <p:sp>
        <p:nvSpPr>
          <p:cNvPr id="48" name="ZoneTexte 47">
            <a:extLst>
              <a:ext uri="{FF2B5EF4-FFF2-40B4-BE49-F238E27FC236}">
                <a16:creationId xmlns:a16="http://schemas.microsoft.com/office/drawing/2014/main" id="{7F86AEEA-3073-D211-8C96-93FAD6BFD762}"/>
              </a:ext>
            </a:extLst>
          </p:cNvPr>
          <p:cNvSpPr txBox="1"/>
          <p:nvPr/>
        </p:nvSpPr>
        <p:spPr>
          <a:xfrm>
            <a:off x="260621" y="5095611"/>
            <a:ext cx="1297728" cy="369332"/>
          </a:xfrm>
          <a:prstGeom prst="rect">
            <a:avLst/>
          </a:prstGeom>
          <a:noFill/>
        </p:spPr>
        <p:txBody>
          <a:bodyPr wrap="square">
            <a:spAutoFit/>
          </a:bodyPr>
          <a:lstStyle/>
          <a:p>
            <a:r>
              <a:rPr lang="fr-FR" b="1" dirty="0">
                <a:solidFill>
                  <a:srgbClr val="FFFF00"/>
                </a:solidFill>
              </a:rPr>
              <a:t>La </a:t>
            </a:r>
            <a:r>
              <a:rPr lang="fr-FR" b="1" dirty="0">
                <a:solidFill>
                  <a:srgbClr val="FF0000"/>
                </a:solidFill>
              </a:rPr>
              <a:t>scène</a:t>
            </a:r>
            <a:endParaRPr lang="fr-FR" dirty="0">
              <a:solidFill>
                <a:srgbClr val="FF0000"/>
              </a:solidFill>
            </a:endParaRPr>
          </a:p>
        </p:txBody>
      </p:sp>
      <p:sp>
        <p:nvSpPr>
          <p:cNvPr id="49" name="ZoneTexte 48">
            <a:extLst>
              <a:ext uri="{FF2B5EF4-FFF2-40B4-BE49-F238E27FC236}">
                <a16:creationId xmlns:a16="http://schemas.microsoft.com/office/drawing/2014/main" id="{ECFA2724-1CDE-C91C-FCD7-9FFF9C98BE1D}"/>
              </a:ext>
            </a:extLst>
          </p:cNvPr>
          <p:cNvSpPr txBox="1"/>
          <p:nvPr/>
        </p:nvSpPr>
        <p:spPr>
          <a:xfrm>
            <a:off x="1650693" y="5081854"/>
            <a:ext cx="3464410" cy="369332"/>
          </a:xfrm>
          <a:prstGeom prst="rect">
            <a:avLst/>
          </a:prstGeom>
          <a:noFill/>
        </p:spPr>
        <p:txBody>
          <a:bodyPr wrap="none" rtlCol="0">
            <a:spAutoFit/>
          </a:bodyPr>
          <a:lstStyle/>
          <a:p>
            <a:r>
              <a:rPr lang="fr-FR" b="1" dirty="0">
                <a:solidFill>
                  <a:schemeClr val="bg1"/>
                </a:solidFill>
              </a:rPr>
              <a:t>« temps réel »</a:t>
            </a:r>
            <a:r>
              <a:rPr lang="fr-FR" b="1" dirty="0">
                <a:solidFill>
                  <a:srgbClr val="FFFF00"/>
                </a:solidFill>
              </a:rPr>
              <a:t> de la narration </a:t>
            </a:r>
          </a:p>
        </p:txBody>
      </p:sp>
      <p:sp>
        <p:nvSpPr>
          <p:cNvPr id="50" name="Flèche : droite 49">
            <a:extLst>
              <a:ext uri="{FF2B5EF4-FFF2-40B4-BE49-F238E27FC236}">
                <a16:creationId xmlns:a16="http://schemas.microsoft.com/office/drawing/2014/main" id="{DA8F7438-EB48-6F22-703D-95612AE80DDE}"/>
              </a:ext>
            </a:extLst>
          </p:cNvPr>
          <p:cNvSpPr/>
          <p:nvPr/>
        </p:nvSpPr>
        <p:spPr>
          <a:xfrm>
            <a:off x="1436077" y="5247928"/>
            <a:ext cx="183467" cy="102023"/>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lèche : droite 50">
            <a:extLst>
              <a:ext uri="{FF2B5EF4-FFF2-40B4-BE49-F238E27FC236}">
                <a16:creationId xmlns:a16="http://schemas.microsoft.com/office/drawing/2014/main" id="{9D1205F8-7CB1-5B27-990B-136F932B815A}"/>
              </a:ext>
            </a:extLst>
          </p:cNvPr>
          <p:cNvSpPr/>
          <p:nvPr/>
        </p:nvSpPr>
        <p:spPr>
          <a:xfrm>
            <a:off x="5088443" y="5218828"/>
            <a:ext cx="206945" cy="107340"/>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ZoneTexte 51">
            <a:extLst>
              <a:ext uri="{FF2B5EF4-FFF2-40B4-BE49-F238E27FC236}">
                <a16:creationId xmlns:a16="http://schemas.microsoft.com/office/drawing/2014/main" id="{CA9E8298-D8A6-5F4C-4514-90F6212EB181}"/>
              </a:ext>
            </a:extLst>
          </p:cNvPr>
          <p:cNvSpPr txBox="1"/>
          <p:nvPr/>
        </p:nvSpPr>
        <p:spPr>
          <a:xfrm>
            <a:off x="5316296" y="5118193"/>
            <a:ext cx="3700052" cy="292388"/>
          </a:xfrm>
          <a:prstGeom prst="rect">
            <a:avLst/>
          </a:prstGeom>
          <a:noFill/>
        </p:spPr>
        <p:txBody>
          <a:bodyPr wrap="none" rtlCol="0">
            <a:spAutoFit/>
          </a:bodyPr>
          <a:lstStyle/>
          <a:p>
            <a:r>
              <a:rPr lang="fr-FR" sz="1300" i="1" dirty="0">
                <a:solidFill>
                  <a:schemeClr val="bg1"/>
                </a:solidFill>
              </a:rPr>
              <a:t>donner une impression de temps immédiat.</a:t>
            </a:r>
            <a:endParaRPr lang="fr-FR" sz="1300" i="1" dirty="0">
              <a:solidFill>
                <a:srgbClr val="FFFF00"/>
              </a:solidFill>
            </a:endParaRPr>
          </a:p>
        </p:txBody>
      </p:sp>
      <p:sp>
        <p:nvSpPr>
          <p:cNvPr id="54" name="ZoneTexte 53">
            <a:extLst>
              <a:ext uri="{FF2B5EF4-FFF2-40B4-BE49-F238E27FC236}">
                <a16:creationId xmlns:a16="http://schemas.microsoft.com/office/drawing/2014/main" id="{9F37DCAE-BAA4-B540-B927-024963FABC66}"/>
              </a:ext>
            </a:extLst>
          </p:cNvPr>
          <p:cNvSpPr txBox="1"/>
          <p:nvPr/>
        </p:nvSpPr>
        <p:spPr>
          <a:xfrm>
            <a:off x="260620" y="5421720"/>
            <a:ext cx="9439539" cy="1169551"/>
          </a:xfrm>
          <a:prstGeom prst="rect">
            <a:avLst/>
          </a:prstGeom>
          <a:noFill/>
        </p:spPr>
        <p:txBody>
          <a:bodyPr wrap="square">
            <a:spAutoFit/>
          </a:bodyPr>
          <a:lstStyle/>
          <a:p>
            <a:r>
              <a:rPr lang="fr-FR" sz="1400" b="1" dirty="0">
                <a:solidFill>
                  <a:schemeClr val="accent5">
                    <a:lumMod val="60000"/>
                    <a:lumOff val="40000"/>
                  </a:schemeClr>
                </a:solidFill>
                <a:latin typeface="Calibri" panose="020F0502020204030204" pitchFamily="34" charset="0"/>
                <a:cs typeface="Calibri" panose="020F0502020204030204" pitchFamily="34" charset="0"/>
              </a:rPr>
              <a:t>Monsieur B. : </a:t>
            </a:r>
            <a:r>
              <a:rPr lang="fr-FR" sz="1400" i="1" dirty="0">
                <a:solidFill>
                  <a:schemeClr val="accent5">
                    <a:lumMod val="60000"/>
                    <a:lumOff val="40000"/>
                  </a:schemeClr>
                </a:solidFill>
                <a:latin typeface="Calibri" panose="020F0502020204030204" pitchFamily="34" charset="0"/>
                <a:cs typeface="Calibri" panose="020F0502020204030204" pitchFamily="34" charset="0"/>
              </a:rPr>
              <a:t>enchaînant une nouvelle partie contre CZENTOVIC après sa première victoire </a:t>
            </a:r>
            <a:r>
              <a:rPr lang="fr-FR" sz="1400" dirty="0">
                <a:latin typeface="Calibri" panose="020F0502020204030204" pitchFamily="34" charset="0"/>
                <a:cs typeface="Calibri" panose="020F0502020204030204" pitchFamily="34" charset="0"/>
              </a:rPr>
              <a:t>« Le tic faisait tressaillir toujours plus souvent le coin de sa bouche, et tout son corps tremblait, comme secoué par une fièvre subite.</a:t>
            </a:r>
          </a:p>
          <a:p>
            <a:r>
              <a:rPr lang="fr-FR" sz="1400" dirty="0">
                <a:latin typeface="Calibri" panose="020F0502020204030204" pitchFamily="34" charset="0"/>
                <a:cs typeface="Calibri" panose="020F0502020204030204" pitchFamily="34" charset="0"/>
              </a:rPr>
              <a:t>« Cela suffit ! lui soufflai-je doucement, ne jouez pas maintenant ! C’est assez pour aujourd’hui, c’est trop éprouvant pour VOUS.</a:t>
            </a:r>
          </a:p>
          <a:p>
            <a:r>
              <a:rPr lang="fr-FR" sz="1400" dirty="0">
                <a:latin typeface="Calibri" panose="020F0502020204030204" pitchFamily="34" charset="0"/>
                <a:cs typeface="Calibri" panose="020F0502020204030204" pitchFamily="34" charset="0"/>
              </a:rPr>
              <a:t>– Éprouvant ! ha, ha ! » il riait fort, d’un air méchant. J’aurais pu faire dix-sept parties, si nous ne traînassions pas tant !</a:t>
            </a:r>
          </a:p>
          <a:p>
            <a:r>
              <a:rPr lang="fr-FR" sz="1400" dirty="0">
                <a:latin typeface="Calibri" panose="020F0502020204030204" pitchFamily="34" charset="0"/>
                <a:cs typeface="Calibri" panose="020F0502020204030204" pitchFamily="34" charset="0"/>
              </a:rPr>
              <a:t>Ce qui me fatigue, à ce rythme, c’est de rester éveillé. Allons, c’est à vous de commencer ! »</a:t>
            </a:r>
          </a:p>
        </p:txBody>
      </p:sp>
      <p:pic>
        <p:nvPicPr>
          <p:cNvPr id="55" name="Image 54">
            <a:extLst>
              <a:ext uri="{FF2B5EF4-FFF2-40B4-BE49-F238E27FC236}">
                <a16:creationId xmlns:a16="http://schemas.microsoft.com/office/drawing/2014/main" id="{C6D85278-19A5-7BBF-4141-AD2BB1908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151" y="4538828"/>
            <a:ext cx="218520" cy="218520"/>
          </a:xfrm>
          <a:prstGeom prst="rect">
            <a:avLst/>
          </a:prstGeom>
        </p:spPr>
      </p:pic>
      <p:pic>
        <p:nvPicPr>
          <p:cNvPr id="56" name="Image 55">
            <a:extLst>
              <a:ext uri="{FF2B5EF4-FFF2-40B4-BE49-F238E27FC236}">
                <a16:creationId xmlns:a16="http://schemas.microsoft.com/office/drawing/2014/main" id="{2DBC513D-B322-3AB5-682D-7AFFE5F4B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6709" y="4092323"/>
            <a:ext cx="218520" cy="218520"/>
          </a:xfrm>
          <a:prstGeom prst="rect">
            <a:avLst/>
          </a:prstGeom>
        </p:spPr>
      </p:pic>
      <p:pic>
        <p:nvPicPr>
          <p:cNvPr id="2" name="Image 1">
            <a:hlinkClick r:id="rId7" action="ppaction://hlinksldjump"/>
            <a:extLst>
              <a:ext uri="{FF2B5EF4-FFF2-40B4-BE49-F238E27FC236}">
                <a16:creationId xmlns:a16="http://schemas.microsoft.com/office/drawing/2014/main" id="{4F41C706-6CAA-E9A5-A638-A73248CAD4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60299" y="121341"/>
            <a:ext cx="262469" cy="369331"/>
          </a:xfrm>
          <a:prstGeom prst="rect">
            <a:avLst/>
          </a:prstGeom>
        </p:spPr>
      </p:pic>
      <p:pic>
        <p:nvPicPr>
          <p:cNvPr id="3" name="Image 2">
            <a:hlinkClick r:id="rId9" action="ppaction://hlinksldjump"/>
            <a:extLst>
              <a:ext uri="{FF2B5EF4-FFF2-40B4-BE49-F238E27FC236}">
                <a16:creationId xmlns:a16="http://schemas.microsoft.com/office/drawing/2014/main" id="{83F0F3A2-0AEB-5A44-F701-943DA4FC78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9457387" y="496934"/>
            <a:ext cx="262469" cy="369331"/>
          </a:xfrm>
          <a:prstGeom prst="rect">
            <a:avLst/>
          </a:prstGeom>
        </p:spPr>
      </p:pic>
    </p:spTree>
    <p:extLst>
      <p:ext uri="{BB962C8B-B14F-4D97-AF65-F5344CB8AC3E}">
        <p14:creationId xmlns:p14="http://schemas.microsoft.com/office/powerpoint/2010/main" val="130712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000"/>
                                        <p:tgtEl>
                                          <p:spTgt spid="32"/>
                                        </p:tgtEl>
                                      </p:cBhvr>
                                    </p:animEffect>
                                    <p:anim calcmode="lin" valueType="num">
                                      <p:cBhvr>
                                        <p:cTn id="47" dur="1000" fill="hold"/>
                                        <p:tgtEl>
                                          <p:spTgt spid="32"/>
                                        </p:tgtEl>
                                        <p:attrNameLst>
                                          <p:attrName>ppt_x</p:attrName>
                                        </p:attrNameLst>
                                      </p:cBhvr>
                                      <p:tavLst>
                                        <p:tav tm="0">
                                          <p:val>
                                            <p:strVal val="#ppt_x"/>
                                          </p:val>
                                        </p:tav>
                                        <p:tav tm="100000">
                                          <p:val>
                                            <p:strVal val="#ppt_x"/>
                                          </p:val>
                                        </p:tav>
                                      </p:tavLst>
                                    </p:anim>
                                    <p:anim calcmode="lin" valueType="num">
                                      <p:cBhvr>
                                        <p:cTn id="48" dur="1000" fill="hold"/>
                                        <p:tgtEl>
                                          <p:spTgt spid="3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1000"/>
                                        <p:tgtEl>
                                          <p:spTgt spid="55"/>
                                        </p:tgtEl>
                                      </p:cBhvr>
                                    </p:animEffect>
                                    <p:anim calcmode="lin" valueType="num">
                                      <p:cBhvr>
                                        <p:cTn id="57" dur="1000" fill="hold"/>
                                        <p:tgtEl>
                                          <p:spTgt spid="55"/>
                                        </p:tgtEl>
                                        <p:attrNameLst>
                                          <p:attrName>ppt_x</p:attrName>
                                        </p:attrNameLst>
                                      </p:cBhvr>
                                      <p:tavLst>
                                        <p:tav tm="0">
                                          <p:val>
                                            <p:strVal val="#ppt_x"/>
                                          </p:val>
                                        </p:tav>
                                        <p:tav tm="100000">
                                          <p:val>
                                            <p:strVal val="#ppt_x"/>
                                          </p:val>
                                        </p:tav>
                                      </p:tavLst>
                                    </p:anim>
                                    <p:anim calcmode="lin" valueType="num">
                                      <p:cBhvr>
                                        <p:cTn id="58" dur="1000" fill="hold"/>
                                        <p:tgtEl>
                                          <p:spTgt spid="5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fade">
                                      <p:cBhvr>
                                        <p:cTn id="61" dur="1000"/>
                                        <p:tgtEl>
                                          <p:spTgt spid="56"/>
                                        </p:tgtEl>
                                      </p:cBhvr>
                                    </p:animEffect>
                                    <p:anim calcmode="lin" valueType="num">
                                      <p:cBhvr>
                                        <p:cTn id="62" dur="1000" fill="hold"/>
                                        <p:tgtEl>
                                          <p:spTgt spid="56"/>
                                        </p:tgtEl>
                                        <p:attrNameLst>
                                          <p:attrName>ppt_x</p:attrName>
                                        </p:attrNameLst>
                                      </p:cBhvr>
                                      <p:tavLst>
                                        <p:tav tm="0">
                                          <p:val>
                                            <p:strVal val="#ppt_x"/>
                                          </p:val>
                                        </p:tav>
                                        <p:tav tm="100000">
                                          <p:val>
                                            <p:strVal val="#ppt_x"/>
                                          </p:val>
                                        </p:tav>
                                      </p:tavLst>
                                    </p:anim>
                                    <p:anim calcmode="lin" valueType="num">
                                      <p:cBhvr>
                                        <p:cTn id="6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5B93EE4-F2DB-2197-94F3-82160D943B70}"/>
            </a:ext>
          </a:extLst>
        </p:cNvPr>
        <p:cNvGrpSpPr/>
        <p:nvPr/>
      </p:nvGrpSpPr>
      <p:grpSpPr>
        <a:xfrm>
          <a:off x="0" y="0"/>
          <a:ext cx="0" cy="0"/>
          <a:chOff x="0" y="0"/>
          <a:chExt cx="0" cy="0"/>
        </a:xfrm>
      </p:grpSpPr>
      <p:pic>
        <p:nvPicPr>
          <p:cNvPr id="3" name="Image 2">
            <a:hlinkClick r:id="rId2"/>
            <a:extLst>
              <a:ext uri="{FF2B5EF4-FFF2-40B4-BE49-F238E27FC236}">
                <a16:creationId xmlns:a16="http://schemas.microsoft.com/office/drawing/2014/main" id="{76CCBCD3-8395-175F-5DFC-38597D14F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274" y="2325561"/>
            <a:ext cx="501812" cy="501812"/>
          </a:xfrm>
          <a:prstGeom prst="rect">
            <a:avLst/>
          </a:prstGeom>
        </p:spPr>
      </p:pic>
      <p:sp>
        <p:nvSpPr>
          <p:cNvPr id="7" name="ZoneTexte 6">
            <a:extLst>
              <a:ext uri="{FF2B5EF4-FFF2-40B4-BE49-F238E27FC236}">
                <a16:creationId xmlns:a16="http://schemas.microsoft.com/office/drawing/2014/main" id="{9C2EC58B-6D11-798B-036C-C92EE282B343}"/>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8" name="Image 7">
            <a:hlinkClick r:id="rId4" action="ppaction://hlinksldjump"/>
            <a:extLst>
              <a:ext uri="{FF2B5EF4-FFF2-40B4-BE49-F238E27FC236}">
                <a16:creationId xmlns:a16="http://schemas.microsoft.com/office/drawing/2014/main" id="{04FEF486-0A3A-3290-96FF-DBCFB9BA26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11" name="ZoneTexte 10">
            <a:extLst>
              <a:ext uri="{FF2B5EF4-FFF2-40B4-BE49-F238E27FC236}">
                <a16:creationId xmlns:a16="http://schemas.microsoft.com/office/drawing/2014/main" id="{0D9E47AD-39B8-F8EB-B98C-2CF12B2B15E0}"/>
              </a:ext>
            </a:extLst>
          </p:cNvPr>
          <p:cNvSpPr txBox="1"/>
          <p:nvPr/>
        </p:nvSpPr>
        <p:spPr>
          <a:xfrm>
            <a:off x="-98366" y="468215"/>
            <a:ext cx="4492580" cy="461665"/>
          </a:xfrm>
          <a:prstGeom prst="rect">
            <a:avLst/>
          </a:prstGeom>
          <a:noFill/>
        </p:spPr>
        <p:txBody>
          <a:bodyPr wrap="square">
            <a:spAutoFit/>
          </a:bodyPr>
          <a:lstStyle/>
          <a:p>
            <a:pPr algn="ctr"/>
            <a:r>
              <a:rPr lang="fr-FR" sz="2400" b="1" dirty="0">
                <a:solidFill>
                  <a:srgbClr val="7030A0"/>
                </a:solidFill>
                <a:latin typeface="Calibri" panose="020F0502020204030204" pitchFamily="34" charset="0"/>
                <a:cs typeface="Calibri" panose="020F0502020204030204" pitchFamily="34" charset="0"/>
              </a:rPr>
              <a:t>Séance 1</a:t>
            </a:r>
            <a:r>
              <a:rPr lang="fr-FR" sz="2400" b="1" dirty="0">
                <a:solidFill>
                  <a:srgbClr val="FF0000"/>
                </a:solidFill>
                <a:latin typeface="Calibri" panose="020F0502020204030204" pitchFamily="34" charset="0"/>
                <a:cs typeface="Calibri" panose="020F0502020204030204" pitchFamily="34" charset="0"/>
              </a:rPr>
              <a:t> </a:t>
            </a:r>
            <a:r>
              <a:rPr lang="fr-FR" sz="2400" b="1" dirty="0">
                <a:solidFill>
                  <a:schemeClr val="bg2"/>
                </a:solidFill>
                <a:latin typeface="Calibri" panose="020F0502020204030204" pitchFamily="34" charset="0"/>
                <a:cs typeface="Calibri" panose="020F0502020204030204" pitchFamily="34" charset="0"/>
              </a:rPr>
              <a:t>-</a:t>
            </a:r>
            <a:r>
              <a:rPr lang="fr-FR" sz="2400" b="1" dirty="0">
                <a:solidFill>
                  <a:srgbClr val="FF0000"/>
                </a:solidFill>
                <a:latin typeface="Calibri" panose="020F0502020204030204" pitchFamily="34" charset="0"/>
                <a:cs typeface="Calibri" panose="020F0502020204030204" pitchFamily="34" charset="0"/>
              </a:rPr>
              <a:t> </a:t>
            </a:r>
            <a:r>
              <a:rPr lang="fr-FR" sz="2400" b="1" dirty="0">
                <a:latin typeface="Calibri" panose="020F0502020204030204" pitchFamily="34" charset="0"/>
                <a:cs typeface="Calibri" panose="020F0502020204030204" pitchFamily="34" charset="0"/>
              </a:rPr>
              <a:t>Entrée dans le thème</a:t>
            </a:r>
          </a:p>
        </p:txBody>
      </p:sp>
      <p:pic>
        <p:nvPicPr>
          <p:cNvPr id="6" name="Image 5">
            <a:extLst>
              <a:ext uri="{FF2B5EF4-FFF2-40B4-BE49-F238E27FC236}">
                <a16:creationId xmlns:a16="http://schemas.microsoft.com/office/drawing/2014/main" id="{A66ADB1F-439E-74C7-72CC-397F2D7D99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5909" y="1566211"/>
            <a:ext cx="1408179" cy="1408179"/>
          </a:xfrm>
          <a:prstGeom prst="rect">
            <a:avLst/>
          </a:prstGeom>
        </p:spPr>
      </p:pic>
      <p:sp>
        <p:nvSpPr>
          <p:cNvPr id="12" name="ZoneTexte 11">
            <a:extLst>
              <a:ext uri="{FF2B5EF4-FFF2-40B4-BE49-F238E27FC236}">
                <a16:creationId xmlns:a16="http://schemas.microsoft.com/office/drawing/2014/main" id="{5F021F39-B9E9-A8DA-7F03-9CE8E2E4AEE3}"/>
              </a:ext>
            </a:extLst>
          </p:cNvPr>
          <p:cNvSpPr txBox="1"/>
          <p:nvPr/>
        </p:nvSpPr>
        <p:spPr>
          <a:xfrm>
            <a:off x="3473240" y="1669612"/>
            <a:ext cx="5948751" cy="1938992"/>
          </a:xfrm>
          <a:prstGeom prst="rect">
            <a:avLst/>
          </a:prstGeom>
          <a:noFill/>
        </p:spPr>
        <p:txBody>
          <a:bodyPr wrap="square" rtlCol="0">
            <a:spAutoFit/>
          </a:bodyPr>
          <a:lstStyle/>
          <a:p>
            <a:r>
              <a:rPr lang="fr-FR" sz="3000" dirty="0">
                <a:solidFill>
                  <a:srgbClr val="FFFF00"/>
                </a:solidFill>
                <a:latin typeface="Calibri" panose="020F0502020204030204" pitchFamily="34" charset="0"/>
                <a:cs typeface="Calibri" panose="020F0502020204030204" pitchFamily="34" charset="0"/>
              </a:rPr>
              <a:t>« Aimez une fille de tout votre cœur, et embrassez-la sur la bouche : alors le temps s’arrêtera, et l’espace cessera d’exister. »</a:t>
            </a:r>
          </a:p>
        </p:txBody>
      </p:sp>
      <p:grpSp>
        <p:nvGrpSpPr>
          <p:cNvPr id="13" name="Groupe 12">
            <a:extLst>
              <a:ext uri="{FF2B5EF4-FFF2-40B4-BE49-F238E27FC236}">
                <a16:creationId xmlns:a16="http://schemas.microsoft.com/office/drawing/2014/main" id="{656FE7F3-92A0-577D-8B07-823BAF0E2907}"/>
              </a:ext>
            </a:extLst>
          </p:cNvPr>
          <p:cNvGrpSpPr/>
          <p:nvPr/>
        </p:nvGrpSpPr>
        <p:grpSpPr>
          <a:xfrm>
            <a:off x="10224094" y="732089"/>
            <a:ext cx="992577" cy="496693"/>
            <a:chOff x="5420375" y="-32725"/>
            <a:chExt cx="992577" cy="496693"/>
          </a:xfrm>
        </p:grpSpPr>
        <p:pic>
          <p:nvPicPr>
            <p:cNvPr id="14" name="Image 13">
              <a:hlinkClick r:id="rId7" action="ppaction://hlinksldjump"/>
              <a:extLst>
                <a:ext uri="{FF2B5EF4-FFF2-40B4-BE49-F238E27FC236}">
                  <a16:creationId xmlns:a16="http://schemas.microsoft.com/office/drawing/2014/main" id="{93959809-985D-B59D-A611-EBB112244B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5447413" y="156175"/>
              <a:ext cx="275110" cy="307779"/>
            </a:xfrm>
            <a:prstGeom prst="rect">
              <a:avLst/>
            </a:prstGeom>
          </p:spPr>
        </p:pic>
        <p:sp>
          <p:nvSpPr>
            <p:cNvPr id="15" name="ZoneTexte 14">
              <a:extLst>
                <a:ext uri="{FF2B5EF4-FFF2-40B4-BE49-F238E27FC236}">
                  <a16:creationId xmlns:a16="http://schemas.microsoft.com/office/drawing/2014/main" id="{C1EB9823-1975-BC36-88A1-439FC3C44D20}"/>
                </a:ext>
              </a:extLst>
            </p:cNvPr>
            <p:cNvSpPr txBox="1"/>
            <p:nvPr/>
          </p:nvSpPr>
          <p:spPr>
            <a:xfrm>
              <a:off x="5647938" y="-21678"/>
              <a:ext cx="765014" cy="48564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Synthèse des citations</a:t>
              </a:r>
            </a:p>
          </p:txBody>
        </p:sp>
        <p:pic>
          <p:nvPicPr>
            <p:cNvPr id="16" name="Image 15">
              <a:hlinkClick r:id="rId7" action="ppaction://hlinksldjump"/>
              <a:extLst>
                <a:ext uri="{FF2B5EF4-FFF2-40B4-BE49-F238E27FC236}">
                  <a16:creationId xmlns:a16="http://schemas.microsoft.com/office/drawing/2014/main" id="{7F901D9C-47B4-601B-56CB-64856FE71B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0375" y="-32725"/>
              <a:ext cx="329186" cy="329186"/>
            </a:xfrm>
            <a:prstGeom prst="rect">
              <a:avLst/>
            </a:prstGeom>
          </p:spPr>
        </p:pic>
      </p:grpSp>
      <p:sp>
        <p:nvSpPr>
          <p:cNvPr id="17" name="ZoneTexte 16">
            <a:extLst>
              <a:ext uri="{FF2B5EF4-FFF2-40B4-BE49-F238E27FC236}">
                <a16:creationId xmlns:a16="http://schemas.microsoft.com/office/drawing/2014/main" id="{CADF3B48-2602-2880-8CCC-678E0A5EA3F9}"/>
              </a:ext>
            </a:extLst>
          </p:cNvPr>
          <p:cNvSpPr txBox="1"/>
          <p:nvPr/>
        </p:nvSpPr>
        <p:spPr>
          <a:xfrm>
            <a:off x="169297" y="1100643"/>
            <a:ext cx="1691489" cy="369332"/>
          </a:xfrm>
          <a:prstGeom prst="rect">
            <a:avLst/>
          </a:prstGeom>
          <a:noFill/>
        </p:spPr>
        <p:txBody>
          <a:bodyPr wrap="none" rtlCol="0">
            <a:spAutoFit/>
          </a:bodyPr>
          <a:lstStyle/>
          <a:p>
            <a:r>
              <a:rPr lang="fr-FR" b="1" dirty="0">
                <a:solidFill>
                  <a:srgbClr val="FF0000"/>
                </a:solidFill>
              </a:rPr>
              <a:t>DOCUMENT 4</a:t>
            </a:r>
          </a:p>
        </p:txBody>
      </p:sp>
      <p:sp>
        <p:nvSpPr>
          <p:cNvPr id="20" name="ZoneTexte 19">
            <a:extLst>
              <a:ext uri="{FF2B5EF4-FFF2-40B4-BE49-F238E27FC236}">
                <a16:creationId xmlns:a16="http://schemas.microsoft.com/office/drawing/2014/main" id="{8DF95743-0119-B085-468A-FBD3BA5AB214}"/>
              </a:ext>
            </a:extLst>
          </p:cNvPr>
          <p:cNvSpPr txBox="1"/>
          <p:nvPr/>
        </p:nvSpPr>
        <p:spPr>
          <a:xfrm>
            <a:off x="169297" y="2898946"/>
            <a:ext cx="2760334" cy="1880669"/>
          </a:xfrm>
          <a:prstGeom prst="rect">
            <a:avLst/>
          </a:prstGeom>
          <a:noFill/>
        </p:spPr>
        <p:txBody>
          <a:bodyPr wrap="square" rtlCol="0">
            <a:spAutoFit/>
          </a:bodyPr>
          <a:lstStyle/>
          <a:p>
            <a:pPr algn="ctr">
              <a:spcAft>
                <a:spcPts val="600"/>
              </a:spcAft>
            </a:pPr>
            <a:r>
              <a:rPr lang="fr-FR" sz="2400" b="1" dirty="0">
                <a:solidFill>
                  <a:srgbClr val="7030A0"/>
                </a:solidFill>
                <a:latin typeface="Calibri" panose="020F0502020204030204" pitchFamily="34" charset="0"/>
                <a:cs typeface="Calibri" panose="020F0502020204030204" pitchFamily="34" charset="0"/>
              </a:rPr>
              <a:t>Erwin SCHRÖDINGER,</a:t>
            </a:r>
          </a:p>
          <a:p>
            <a:pPr algn="ctr">
              <a:spcAft>
                <a:spcPts val="1200"/>
              </a:spcAft>
            </a:pPr>
            <a:r>
              <a:rPr lang="fr-FR" sz="1400" dirty="0"/>
              <a:t>(1887 – 1961)</a:t>
            </a:r>
          </a:p>
          <a:p>
            <a:pPr algn="ctr">
              <a:spcAft>
                <a:spcPts val="600"/>
              </a:spcAft>
            </a:pPr>
            <a:r>
              <a:rPr lang="fr-FR" b="1" dirty="0">
                <a:solidFill>
                  <a:srgbClr val="FF0000"/>
                </a:solidFill>
              </a:rPr>
              <a:t>Physicien, Philosophe</a:t>
            </a:r>
          </a:p>
        </p:txBody>
      </p:sp>
      <p:sp>
        <p:nvSpPr>
          <p:cNvPr id="24" name="ZoneTexte 23">
            <a:extLst>
              <a:ext uri="{FF2B5EF4-FFF2-40B4-BE49-F238E27FC236}">
                <a16:creationId xmlns:a16="http://schemas.microsoft.com/office/drawing/2014/main" id="{DC63BA33-E8BC-9BEC-9695-93C9A9C6CB21}"/>
              </a:ext>
            </a:extLst>
          </p:cNvPr>
          <p:cNvSpPr txBox="1"/>
          <p:nvPr/>
        </p:nvSpPr>
        <p:spPr>
          <a:xfrm>
            <a:off x="263171" y="4464437"/>
            <a:ext cx="2622070" cy="2292935"/>
          </a:xfrm>
          <a:prstGeom prst="rect">
            <a:avLst/>
          </a:prstGeom>
          <a:noFill/>
        </p:spPr>
        <p:txBody>
          <a:bodyPr wrap="square">
            <a:spAutoFit/>
          </a:bodyPr>
          <a:lstStyle/>
          <a:p>
            <a:pPr algn="just"/>
            <a:r>
              <a:rPr lang="fr-FR" sz="1300" i="1" dirty="0"/>
              <a:t>A donné son nom à une équation fondamentale de la mécanique quantique sur la fonction d’onde en 1925. Tandis qu'il séjournait en Suisse, pendant les vacances de Noël avec l’une de ses maîtresses…</a:t>
            </a:r>
          </a:p>
          <a:p>
            <a:pPr algn="just"/>
            <a:r>
              <a:rPr lang="fr-FR" sz="1300" i="1" dirty="0"/>
              <a:t>En 1935, il est aussi l’auteur de l’expérience de pensée du chat, à la fois vivant et mort…</a:t>
            </a:r>
          </a:p>
        </p:txBody>
      </p:sp>
      <p:pic>
        <p:nvPicPr>
          <p:cNvPr id="10" name="Image 9">
            <a:extLst>
              <a:ext uri="{FF2B5EF4-FFF2-40B4-BE49-F238E27FC236}">
                <a16:creationId xmlns:a16="http://schemas.microsoft.com/office/drawing/2014/main" id="{A12DD1D7-1782-8174-3BD2-02C2EFABCE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31243" y="1368273"/>
            <a:ext cx="2161324" cy="2107864"/>
          </a:xfrm>
          <a:prstGeom prst="rect">
            <a:avLst/>
          </a:prstGeom>
        </p:spPr>
      </p:pic>
      <p:pic>
        <p:nvPicPr>
          <p:cNvPr id="19" name="Image 18">
            <a:extLst>
              <a:ext uri="{FF2B5EF4-FFF2-40B4-BE49-F238E27FC236}">
                <a16:creationId xmlns:a16="http://schemas.microsoft.com/office/drawing/2014/main" id="{92411576-43A0-C258-8E39-6274E8FD8C0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395539" y="1669612"/>
            <a:ext cx="641330" cy="426648"/>
          </a:xfrm>
          <a:prstGeom prst="rect">
            <a:avLst/>
          </a:prstGeom>
        </p:spPr>
      </p:pic>
      <p:grpSp>
        <p:nvGrpSpPr>
          <p:cNvPr id="18" name="Groupe 17">
            <a:extLst>
              <a:ext uri="{FF2B5EF4-FFF2-40B4-BE49-F238E27FC236}">
                <a16:creationId xmlns:a16="http://schemas.microsoft.com/office/drawing/2014/main" id="{51425EC1-1E3F-9557-3ADD-AF7993229DB7}"/>
              </a:ext>
            </a:extLst>
          </p:cNvPr>
          <p:cNvGrpSpPr/>
          <p:nvPr/>
        </p:nvGrpSpPr>
        <p:grpSpPr>
          <a:xfrm>
            <a:off x="130210" y="1469975"/>
            <a:ext cx="951843" cy="1140279"/>
            <a:chOff x="130210" y="1469975"/>
            <a:chExt cx="951843" cy="1140279"/>
          </a:xfrm>
        </p:grpSpPr>
        <p:pic>
          <p:nvPicPr>
            <p:cNvPr id="4" name="Image 3">
              <a:extLst>
                <a:ext uri="{FF2B5EF4-FFF2-40B4-BE49-F238E27FC236}">
                  <a16:creationId xmlns:a16="http://schemas.microsoft.com/office/drawing/2014/main" id="{CB1BFFEA-E1AC-293A-4AA6-ECC21BEA21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210" y="1469975"/>
              <a:ext cx="951843" cy="1140279"/>
            </a:xfrm>
            <a:prstGeom prst="rect">
              <a:avLst/>
            </a:prstGeom>
          </p:spPr>
        </p:pic>
        <p:sp>
          <p:nvSpPr>
            <p:cNvPr id="5" name="Rectangle 4">
              <a:extLst>
                <a:ext uri="{FF2B5EF4-FFF2-40B4-BE49-F238E27FC236}">
                  <a16:creationId xmlns:a16="http://schemas.microsoft.com/office/drawing/2014/main" id="{5AB6597F-9BC9-5DF7-9B1E-56DBA45F869D}"/>
                </a:ext>
              </a:extLst>
            </p:cNvPr>
            <p:cNvSpPr/>
            <p:nvPr/>
          </p:nvSpPr>
          <p:spPr>
            <a:xfrm>
              <a:off x="302021" y="2048992"/>
              <a:ext cx="588623" cy="307777"/>
            </a:xfrm>
            <a:prstGeom prst="rect">
              <a:avLst/>
            </a:prstGeom>
            <a:noFill/>
          </p:spPr>
          <p:txBody>
            <a:bodyPr wrap="none" lIns="91440" tIns="45720" rIns="91440" bIns="45720">
              <a:spAutoFit/>
            </a:bodyPr>
            <a:lstStyle/>
            <a:p>
              <a:pPr algn="ctr"/>
              <a:r>
                <a:rPr lang="fr-FR" sz="1400" b="1" cap="none" spc="0" dirty="0">
                  <a:ln w="0"/>
                  <a:solidFill>
                    <a:srgbClr val="FF0000"/>
                  </a:solidFill>
                  <a:effectLst>
                    <a:outerShdw blurRad="38100" dist="19050" dir="2700000" algn="tl" rotWithShape="0">
                      <a:schemeClr val="dk1">
                        <a:alpha val="40000"/>
                      </a:schemeClr>
                    </a:outerShdw>
                  </a:effectLst>
                </a:rPr>
                <a:t>1933</a:t>
              </a:r>
            </a:p>
          </p:txBody>
        </p:sp>
      </p:grpSp>
      <p:sp>
        <p:nvSpPr>
          <p:cNvPr id="21" name="ZoneTexte 20">
            <a:extLst>
              <a:ext uri="{FF2B5EF4-FFF2-40B4-BE49-F238E27FC236}">
                <a16:creationId xmlns:a16="http://schemas.microsoft.com/office/drawing/2014/main" id="{779682C5-9A53-B9D5-3291-654922B830DD}"/>
              </a:ext>
            </a:extLst>
          </p:cNvPr>
          <p:cNvSpPr txBox="1"/>
          <p:nvPr/>
        </p:nvSpPr>
        <p:spPr>
          <a:xfrm>
            <a:off x="3155906" y="3789717"/>
            <a:ext cx="6902494" cy="707886"/>
          </a:xfrm>
          <a:prstGeom prst="rect">
            <a:avLst/>
          </a:prstGeom>
          <a:noFill/>
        </p:spPr>
        <p:txBody>
          <a:bodyPr wrap="square" rtlCol="0">
            <a:spAutoFit/>
          </a:bodyPr>
          <a:lstStyle/>
          <a:p>
            <a:r>
              <a:rPr lang="fr-FR" sz="2200" b="1" dirty="0">
                <a:solidFill>
                  <a:schemeClr val="bg1"/>
                </a:solidFill>
                <a:latin typeface="Calibri" panose="020F0502020204030204" pitchFamily="34" charset="0"/>
                <a:cs typeface="Calibri" panose="020F0502020204030204" pitchFamily="34" charset="0"/>
              </a:rPr>
              <a:t>4 )</a:t>
            </a:r>
            <a:r>
              <a:rPr lang="fr-FR" sz="2200" b="1" dirty="0">
                <a:latin typeface="Calibri" panose="020F0502020204030204" pitchFamily="34" charset="0"/>
                <a:cs typeface="Calibri" panose="020F0502020204030204" pitchFamily="34" charset="0"/>
              </a:rPr>
              <a:t> </a:t>
            </a:r>
            <a:r>
              <a:rPr lang="fr-FR" sz="2200" b="1" dirty="0">
                <a:solidFill>
                  <a:srgbClr val="FF0000"/>
                </a:solidFill>
                <a:latin typeface="Calibri" panose="020F0502020204030204" pitchFamily="34" charset="0"/>
                <a:cs typeface="Calibri" panose="020F0502020204030204" pitchFamily="34" charset="0"/>
              </a:rPr>
              <a:t>DOC 4 </a:t>
            </a:r>
            <a:r>
              <a:rPr lang="fr-FR" dirty="0">
                <a:latin typeface="Calibri" panose="020F0502020204030204" pitchFamily="34" charset="0"/>
                <a:cs typeface="Calibri" panose="020F0502020204030204" pitchFamily="34" charset="0"/>
              </a:rPr>
              <a:t>Quelle différence de temps peut-on établir entre Martin HEIDEGGER et Erwin SCHRÖDINGER ?</a:t>
            </a:r>
          </a:p>
        </p:txBody>
      </p:sp>
      <p:sp>
        <p:nvSpPr>
          <p:cNvPr id="22" name="ZoneTexte 21">
            <a:extLst>
              <a:ext uri="{FF2B5EF4-FFF2-40B4-BE49-F238E27FC236}">
                <a16:creationId xmlns:a16="http://schemas.microsoft.com/office/drawing/2014/main" id="{3F558ADD-841F-8847-0B9A-532883C4B54E}"/>
              </a:ext>
            </a:extLst>
          </p:cNvPr>
          <p:cNvSpPr txBox="1"/>
          <p:nvPr/>
        </p:nvSpPr>
        <p:spPr>
          <a:xfrm>
            <a:off x="3155906" y="4678716"/>
            <a:ext cx="6675337" cy="1477328"/>
          </a:xfrm>
          <a:prstGeom prst="rect">
            <a:avLst/>
          </a:prstGeom>
          <a:noFill/>
        </p:spPr>
        <p:txBody>
          <a:bodyPr wrap="square" rtlCol="0">
            <a:spAutoFit/>
          </a:bodyPr>
          <a:lstStyle/>
          <a:p>
            <a:r>
              <a:rPr lang="fr-FR" dirty="0">
                <a:solidFill>
                  <a:srgbClr val="002060"/>
                </a:solidFill>
                <a:latin typeface="Calibri" panose="020F0502020204030204" pitchFamily="34" charset="0"/>
                <a:cs typeface="Calibri" panose="020F0502020204030204" pitchFamily="34" charset="0"/>
              </a:rPr>
              <a:t>Si pour M. HEIDEGGER, le </a:t>
            </a:r>
            <a:r>
              <a:rPr lang="fr-FR" b="1" dirty="0">
                <a:solidFill>
                  <a:srgbClr val="002060"/>
                </a:solidFill>
                <a:latin typeface="Calibri" panose="020F0502020204030204" pitchFamily="34" charset="0"/>
                <a:cs typeface="Calibri" panose="020F0502020204030204" pitchFamily="34" charset="0"/>
              </a:rPr>
              <a:t>temps</a:t>
            </a:r>
            <a:r>
              <a:rPr lang="fr-FR" dirty="0">
                <a:solidFill>
                  <a:srgbClr val="002060"/>
                </a:solidFill>
                <a:latin typeface="Calibri" panose="020F0502020204030204" pitchFamily="34" charset="0"/>
                <a:cs typeface="Calibri" panose="020F0502020204030204" pitchFamily="34" charset="0"/>
              </a:rPr>
              <a:t> est </a:t>
            </a:r>
            <a:r>
              <a:rPr lang="fr-FR" b="1" dirty="0">
                <a:solidFill>
                  <a:srgbClr val="002060"/>
                </a:solidFill>
                <a:latin typeface="Calibri" panose="020F0502020204030204" pitchFamily="34" charset="0"/>
                <a:cs typeface="Calibri" panose="020F0502020204030204" pitchFamily="34" charset="0"/>
              </a:rPr>
              <a:t>universel</a:t>
            </a:r>
            <a:r>
              <a:rPr lang="fr-FR" dirty="0">
                <a:solidFill>
                  <a:srgbClr val="002060"/>
                </a:solidFill>
                <a:latin typeface="Calibri" panose="020F0502020204030204" pitchFamily="34" charset="0"/>
                <a:cs typeface="Calibri" panose="020F0502020204030204" pitchFamily="34" charset="0"/>
              </a:rPr>
              <a:t>,</a:t>
            </a:r>
            <a:r>
              <a:rPr lang="fr-FR" b="1" dirty="0">
                <a:solidFill>
                  <a:srgbClr val="002060"/>
                </a:solidFill>
                <a:latin typeface="Calibri" panose="020F0502020204030204" pitchFamily="34" charset="0"/>
                <a:cs typeface="Calibri" panose="020F0502020204030204" pitchFamily="34" charset="0"/>
              </a:rPr>
              <a:t>  </a:t>
            </a:r>
            <a:r>
              <a:rPr lang="fr-FR" dirty="0">
                <a:solidFill>
                  <a:srgbClr val="002060"/>
                </a:solidFill>
                <a:latin typeface="Calibri" panose="020F0502020204030204" pitchFamily="34" charset="0"/>
                <a:cs typeface="Calibri" panose="020F0502020204030204" pitchFamily="34" charset="0"/>
              </a:rPr>
              <a:t>E. SCHRÖDINGER évoque un </a:t>
            </a:r>
            <a:r>
              <a:rPr lang="fr-FR" b="1" dirty="0">
                <a:solidFill>
                  <a:srgbClr val="002060"/>
                </a:solidFill>
                <a:latin typeface="Calibri" panose="020F0502020204030204" pitchFamily="34" charset="0"/>
                <a:cs typeface="Calibri" panose="020F0502020204030204" pitchFamily="34" charset="0"/>
              </a:rPr>
              <a:t>temps personnel, psychologique, </a:t>
            </a:r>
            <a:r>
              <a:rPr lang="fr-FR" dirty="0">
                <a:solidFill>
                  <a:srgbClr val="002060"/>
                </a:solidFill>
                <a:latin typeface="Calibri" panose="020F0502020204030204" pitchFamily="34" charset="0"/>
                <a:cs typeface="Calibri" panose="020F0502020204030204" pitchFamily="34" charset="0"/>
              </a:rPr>
              <a:t>par métonymie.</a:t>
            </a:r>
          </a:p>
          <a:p>
            <a:r>
              <a:rPr lang="fr-FR" dirty="0">
                <a:solidFill>
                  <a:srgbClr val="002060"/>
                </a:solidFill>
                <a:latin typeface="Calibri" panose="020F0502020204030204" pitchFamily="34" charset="0"/>
                <a:cs typeface="Calibri" panose="020F0502020204030204" pitchFamily="34" charset="0"/>
              </a:rPr>
              <a:t>Un </a:t>
            </a:r>
            <a:r>
              <a:rPr lang="fr-FR" b="1" dirty="0">
                <a:solidFill>
                  <a:srgbClr val="002060"/>
                </a:solidFill>
                <a:latin typeface="Calibri" panose="020F0502020204030204" pitchFamily="34" charset="0"/>
                <a:cs typeface="Calibri" panose="020F0502020204030204" pitchFamily="34" charset="0"/>
              </a:rPr>
              <a:t>moment d’amour, de bonheur, de passion</a:t>
            </a:r>
            <a:r>
              <a:rPr lang="fr-FR" dirty="0">
                <a:solidFill>
                  <a:srgbClr val="002060"/>
                </a:solidFill>
                <a:latin typeface="Calibri" panose="020F0502020204030204" pitchFamily="34" charset="0"/>
                <a:cs typeface="Calibri" panose="020F0502020204030204" pitchFamily="34" charset="0"/>
              </a:rPr>
              <a:t> permet de </a:t>
            </a:r>
            <a:r>
              <a:rPr lang="fr-FR" b="1" dirty="0">
                <a:solidFill>
                  <a:srgbClr val="002060"/>
                </a:solidFill>
                <a:latin typeface="Calibri" panose="020F0502020204030204" pitchFamily="34" charset="0"/>
                <a:cs typeface="Calibri" panose="020F0502020204030204" pitchFamily="34" charset="0"/>
              </a:rPr>
              <a:t>ralentir, arrêter le temps</a:t>
            </a:r>
            <a:r>
              <a:rPr lang="fr-FR" dirty="0">
                <a:solidFill>
                  <a:srgbClr val="002060"/>
                </a:solidFill>
                <a:latin typeface="Calibri" panose="020F0502020204030204" pitchFamily="34" charset="0"/>
                <a:cs typeface="Calibri" panose="020F0502020204030204" pitchFamily="34" charset="0"/>
              </a:rPr>
              <a:t>, artificiellement ou, au contraire, parfois d’</a:t>
            </a:r>
            <a:r>
              <a:rPr lang="fr-FR" b="1" dirty="0">
                <a:solidFill>
                  <a:srgbClr val="002060"/>
                </a:solidFill>
                <a:latin typeface="Calibri" panose="020F0502020204030204" pitchFamily="34" charset="0"/>
                <a:cs typeface="Calibri" panose="020F0502020204030204" pitchFamily="34" charset="0"/>
              </a:rPr>
              <a:t>accélérer les horloges, </a:t>
            </a:r>
            <a:r>
              <a:rPr lang="fr-FR" dirty="0">
                <a:solidFill>
                  <a:srgbClr val="002060"/>
                </a:solidFill>
                <a:latin typeface="Calibri" panose="020F0502020204030204" pitchFamily="34" charset="0"/>
                <a:cs typeface="Calibri" panose="020F0502020204030204" pitchFamily="34" charset="0"/>
              </a:rPr>
              <a:t>en « ne voyant pas le temps passer. »</a:t>
            </a:r>
          </a:p>
        </p:txBody>
      </p:sp>
      <p:pic>
        <p:nvPicPr>
          <p:cNvPr id="25" name="Image 24">
            <a:hlinkClick r:id="rId13"/>
            <a:extLst>
              <a:ext uri="{FF2B5EF4-FFF2-40B4-BE49-F238E27FC236}">
                <a16:creationId xmlns:a16="http://schemas.microsoft.com/office/drawing/2014/main" id="{5EF42CAF-543B-132D-7AE3-124761AC9A3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8043" y="2645461"/>
            <a:ext cx="662601" cy="615719"/>
          </a:xfrm>
          <a:prstGeom prst="rect">
            <a:avLst/>
          </a:prstGeom>
        </p:spPr>
      </p:pic>
      <p:sp>
        <p:nvSpPr>
          <p:cNvPr id="26" name="ZoneTexte 25">
            <a:extLst>
              <a:ext uri="{FF2B5EF4-FFF2-40B4-BE49-F238E27FC236}">
                <a16:creationId xmlns:a16="http://schemas.microsoft.com/office/drawing/2014/main" id="{5170916C-C816-7C48-2281-C19DD1A9F394}"/>
              </a:ext>
            </a:extLst>
          </p:cNvPr>
          <p:cNvSpPr txBox="1"/>
          <p:nvPr/>
        </p:nvSpPr>
        <p:spPr>
          <a:xfrm>
            <a:off x="1928605" y="1025867"/>
            <a:ext cx="2168421" cy="461665"/>
          </a:xfrm>
          <a:prstGeom prst="rect">
            <a:avLst/>
          </a:prstGeom>
          <a:noFill/>
        </p:spPr>
        <p:txBody>
          <a:bodyPr wrap="square">
            <a:spAutoFit/>
          </a:bodyPr>
          <a:lstStyle/>
          <a:p>
            <a:pPr algn="just"/>
            <a:r>
              <a:rPr lang="fr-FR" sz="2400" b="1" dirty="0"/>
              <a:t>TEMPS </a:t>
            </a:r>
            <a:r>
              <a:rPr lang="fr-FR" b="1" dirty="0"/>
              <a:t>et…</a:t>
            </a:r>
          </a:p>
        </p:txBody>
      </p:sp>
    </p:spTree>
    <p:extLst>
      <p:ext uri="{BB962C8B-B14F-4D97-AF65-F5344CB8AC3E}">
        <p14:creationId xmlns:p14="http://schemas.microsoft.com/office/powerpoint/2010/main" val="247267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down)">
                                      <p:cBhvr>
                                        <p:cTn id="55" dur="580">
                                          <p:stCondLst>
                                            <p:cond delay="0"/>
                                          </p:stCondLst>
                                        </p:cTn>
                                        <p:tgtEl>
                                          <p:spTgt spid="24"/>
                                        </p:tgtEl>
                                      </p:cBhvr>
                                    </p:animEffect>
                                    <p:anim calcmode="lin" valueType="num">
                                      <p:cBhvr>
                                        <p:cTn id="5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61" dur="26">
                                          <p:stCondLst>
                                            <p:cond delay="650"/>
                                          </p:stCondLst>
                                        </p:cTn>
                                        <p:tgtEl>
                                          <p:spTgt spid="24"/>
                                        </p:tgtEl>
                                      </p:cBhvr>
                                      <p:to x="100000" y="60000"/>
                                    </p:animScale>
                                    <p:animScale>
                                      <p:cBhvr>
                                        <p:cTn id="62" dur="166" decel="50000">
                                          <p:stCondLst>
                                            <p:cond delay="676"/>
                                          </p:stCondLst>
                                        </p:cTn>
                                        <p:tgtEl>
                                          <p:spTgt spid="24"/>
                                        </p:tgtEl>
                                      </p:cBhvr>
                                      <p:to x="100000" y="100000"/>
                                    </p:animScale>
                                    <p:animScale>
                                      <p:cBhvr>
                                        <p:cTn id="63" dur="26">
                                          <p:stCondLst>
                                            <p:cond delay="1312"/>
                                          </p:stCondLst>
                                        </p:cTn>
                                        <p:tgtEl>
                                          <p:spTgt spid="24"/>
                                        </p:tgtEl>
                                      </p:cBhvr>
                                      <p:to x="100000" y="80000"/>
                                    </p:animScale>
                                    <p:animScale>
                                      <p:cBhvr>
                                        <p:cTn id="64" dur="166" decel="50000">
                                          <p:stCondLst>
                                            <p:cond delay="1338"/>
                                          </p:stCondLst>
                                        </p:cTn>
                                        <p:tgtEl>
                                          <p:spTgt spid="24"/>
                                        </p:tgtEl>
                                      </p:cBhvr>
                                      <p:to x="100000" y="100000"/>
                                    </p:animScale>
                                    <p:animScale>
                                      <p:cBhvr>
                                        <p:cTn id="65" dur="26">
                                          <p:stCondLst>
                                            <p:cond delay="1642"/>
                                          </p:stCondLst>
                                        </p:cTn>
                                        <p:tgtEl>
                                          <p:spTgt spid="24"/>
                                        </p:tgtEl>
                                      </p:cBhvr>
                                      <p:to x="100000" y="90000"/>
                                    </p:animScale>
                                    <p:animScale>
                                      <p:cBhvr>
                                        <p:cTn id="66" dur="166" decel="50000">
                                          <p:stCondLst>
                                            <p:cond delay="1668"/>
                                          </p:stCondLst>
                                        </p:cTn>
                                        <p:tgtEl>
                                          <p:spTgt spid="24"/>
                                        </p:tgtEl>
                                      </p:cBhvr>
                                      <p:to x="100000" y="100000"/>
                                    </p:animScale>
                                    <p:animScale>
                                      <p:cBhvr>
                                        <p:cTn id="67" dur="26">
                                          <p:stCondLst>
                                            <p:cond delay="1808"/>
                                          </p:stCondLst>
                                        </p:cTn>
                                        <p:tgtEl>
                                          <p:spTgt spid="24"/>
                                        </p:tgtEl>
                                      </p:cBhvr>
                                      <p:to x="100000" y="95000"/>
                                    </p:animScale>
                                    <p:animScale>
                                      <p:cBhvr>
                                        <p:cTn id="68" dur="166" decel="50000">
                                          <p:stCondLst>
                                            <p:cond delay="1834"/>
                                          </p:stCondLst>
                                        </p:cTn>
                                        <p:tgtEl>
                                          <p:spTgt spid="24"/>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childTnLst>
                                </p:cTn>
                              </p:par>
                              <p:par>
                                <p:cTn id="74" presetID="10" presetClass="entr" presetSubtype="0" fill="hold"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500"/>
                                        <p:tgtEl>
                                          <p:spTgt spid="1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additive="base">
                                        <p:cTn id="84" dur="500" fill="hold"/>
                                        <p:tgtEl>
                                          <p:spTgt spid="22"/>
                                        </p:tgtEl>
                                        <p:attrNameLst>
                                          <p:attrName>ppt_x</p:attrName>
                                        </p:attrNameLst>
                                      </p:cBhvr>
                                      <p:tavLst>
                                        <p:tav tm="0">
                                          <p:val>
                                            <p:strVal val="#ppt_x"/>
                                          </p:val>
                                        </p:tav>
                                        <p:tav tm="100000">
                                          <p:val>
                                            <p:strVal val="#ppt_x"/>
                                          </p:val>
                                        </p:tav>
                                      </p:tavLst>
                                    </p:anim>
                                    <p:anim calcmode="lin" valueType="num">
                                      <p:cBhvr additive="base">
                                        <p:cTn id="8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20" grpId="0"/>
      <p:bldP spid="24" grpId="0"/>
      <p:bldP spid="21" grpId="0"/>
      <p:bldP spid="22" grpId="0"/>
      <p:bldP spid="26"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0C84D126-8DC9-5CC8-9181-71FA6E70CD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pic>
        <p:nvPicPr>
          <p:cNvPr id="5" name="Image 4">
            <a:extLst>
              <a:ext uri="{FF2B5EF4-FFF2-40B4-BE49-F238E27FC236}">
                <a16:creationId xmlns:a16="http://schemas.microsoft.com/office/drawing/2014/main" id="{EAC0244E-7958-5EAA-602D-7C681363C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929" y="103686"/>
            <a:ext cx="895513" cy="802325"/>
          </a:xfrm>
          <a:prstGeom prst="rect">
            <a:avLst/>
          </a:prstGeom>
        </p:spPr>
      </p:pic>
      <p:pic>
        <p:nvPicPr>
          <p:cNvPr id="6" name="Image 5">
            <a:extLst>
              <a:ext uri="{FF2B5EF4-FFF2-40B4-BE49-F238E27FC236}">
                <a16:creationId xmlns:a16="http://schemas.microsoft.com/office/drawing/2014/main" id="{78DB5736-1933-8743-A20E-FF98E8B65D6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88064" y="38684"/>
            <a:ext cx="895513" cy="895513"/>
          </a:xfrm>
          <a:prstGeom prst="rect">
            <a:avLst/>
          </a:prstGeom>
        </p:spPr>
      </p:pic>
      <p:sp>
        <p:nvSpPr>
          <p:cNvPr id="7" name="Rectangle 6">
            <a:extLst>
              <a:ext uri="{FF2B5EF4-FFF2-40B4-BE49-F238E27FC236}">
                <a16:creationId xmlns:a16="http://schemas.microsoft.com/office/drawing/2014/main" id="{1304E7FE-4E26-5765-35E9-4D7891B4F717}"/>
              </a:ext>
            </a:extLst>
          </p:cNvPr>
          <p:cNvSpPr/>
          <p:nvPr/>
        </p:nvSpPr>
        <p:spPr>
          <a:xfrm>
            <a:off x="2556694" y="121614"/>
            <a:ext cx="1919115" cy="646331"/>
          </a:xfrm>
          <a:prstGeom prst="rect">
            <a:avLst/>
          </a:prstGeom>
          <a:noFill/>
        </p:spPr>
        <p:txBody>
          <a:bodyPr wrap="none" lIns="91440" tIns="45720" rIns="91440" bIns="45720">
            <a:spAutoFit/>
          </a:bodyPr>
          <a:lstStyle/>
          <a:p>
            <a:pPr algn="ctr"/>
            <a:r>
              <a:rPr lang="fr-F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 Récit</a:t>
            </a:r>
          </a:p>
        </p:txBody>
      </p:sp>
      <p:sp>
        <p:nvSpPr>
          <p:cNvPr id="14" name="ZoneTexte 13">
            <a:extLst>
              <a:ext uri="{FF2B5EF4-FFF2-40B4-BE49-F238E27FC236}">
                <a16:creationId xmlns:a16="http://schemas.microsoft.com/office/drawing/2014/main" id="{C8EDAB77-E76B-2408-9F4E-C8910F5AA7D4}"/>
              </a:ext>
            </a:extLst>
          </p:cNvPr>
          <p:cNvSpPr txBox="1"/>
          <p:nvPr/>
        </p:nvSpPr>
        <p:spPr>
          <a:xfrm>
            <a:off x="1251985" y="866920"/>
            <a:ext cx="5825471" cy="369332"/>
          </a:xfrm>
          <a:prstGeom prst="rect">
            <a:avLst/>
          </a:prstGeom>
          <a:noFill/>
        </p:spPr>
        <p:txBody>
          <a:bodyPr wrap="square">
            <a:spAutoFit/>
          </a:bodyPr>
          <a:lstStyle/>
          <a:p>
            <a:r>
              <a:rPr lang="fr-FR" dirty="0"/>
              <a:t>Stefan ZWEIG, </a:t>
            </a:r>
            <a:r>
              <a:rPr lang="fr-FR" i="1" dirty="0"/>
              <a:t>Le Joueur d’Échecs</a:t>
            </a:r>
            <a:r>
              <a:rPr lang="fr-FR" dirty="0"/>
              <a:t>, 1943 </a:t>
            </a:r>
            <a:r>
              <a:rPr lang="fr-FR" b="1" dirty="0"/>
              <a:t>[extraits]</a:t>
            </a:r>
            <a:r>
              <a:rPr lang="fr-FR" dirty="0"/>
              <a:t>.</a:t>
            </a:r>
          </a:p>
        </p:txBody>
      </p:sp>
      <p:sp>
        <p:nvSpPr>
          <p:cNvPr id="24" name="ZoneTexte 23">
            <a:extLst>
              <a:ext uri="{FF2B5EF4-FFF2-40B4-BE49-F238E27FC236}">
                <a16:creationId xmlns:a16="http://schemas.microsoft.com/office/drawing/2014/main" id="{2EE5DAAB-16AE-3C73-D326-14FD6517C43A}"/>
              </a:ext>
            </a:extLst>
          </p:cNvPr>
          <p:cNvSpPr txBox="1"/>
          <p:nvPr/>
        </p:nvSpPr>
        <p:spPr>
          <a:xfrm>
            <a:off x="5010541" y="175501"/>
            <a:ext cx="4362060" cy="584775"/>
          </a:xfrm>
          <a:prstGeom prst="rect">
            <a:avLst/>
          </a:prstGeom>
          <a:noFill/>
        </p:spPr>
        <p:txBody>
          <a:bodyPr wrap="square">
            <a:spAutoFit/>
          </a:bodyPr>
          <a:lstStyle/>
          <a:p>
            <a:r>
              <a:rPr lang="fr-FR" b="1" i="0" u="none" strike="noStrike" baseline="0" dirty="0">
                <a:latin typeface="Calibri" panose="020F0502020204030204" pitchFamily="34" charset="0"/>
                <a:cs typeface="Calibri" panose="020F0502020204030204" pitchFamily="34" charset="0"/>
              </a:rPr>
              <a:t>Le</a:t>
            </a:r>
            <a:r>
              <a:rPr lang="fr-FR" sz="3200" b="1" i="0" u="none" strike="noStrike" baseline="0" dirty="0">
                <a:latin typeface="Calibri" panose="020F0502020204030204" pitchFamily="34" charset="0"/>
                <a:cs typeface="Calibri" panose="020F0502020204030204" pitchFamily="34" charset="0"/>
              </a:rPr>
              <a:t> </a:t>
            </a:r>
            <a:r>
              <a:rPr lang="fr-FR" sz="3200" b="1" i="0" u="none" strike="noStrike" baseline="0" dirty="0">
                <a:solidFill>
                  <a:srgbClr val="FF0000"/>
                </a:solidFill>
                <a:latin typeface="Calibri" panose="020F0502020204030204" pitchFamily="34" charset="0"/>
                <a:cs typeface="Calibri" panose="020F0502020204030204" pitchFamily="34" charset="0"/>
              </a:rPr>
              <a:t>VOCABULAIRE </a:t>
            </a:r>
            <a:r>
              <a:rPr lang="fr-FR" b="1" i="0" u="none" strike="noStrike" baseline="0" dirty="0">
                <a:latin typeface="Calibri" panose="020F0502020204030204" pitchFamily="34" charset="0"/>
                <a:cs typeface="Calibri" panose="020F0502020204030204" pitchFamily="34" charset="0"/>
              </a:rPr>
              <a:t>autour de…</a:t>
            </a:r>
            <a:endParaRPr lang="fr-FR" b="1" dirty="0"/>
          </a:p>
        </p:txBody>
      </p:sp>
      <p:sp>
        <p:nvSpPr>
          <p:cNvPr id="75" name="ZoneTexte 74">
            <a:extLst>
              <a:ext uri="{FF2B5EF4-FFF2-40B4-BE49-F238E27FC236}">
                <a16:creationId xmlns:a16="http://schemas.microsoft.com/office/drawing/2014/main" id="{B651B177-796E-1B4C-0BDA-024CB8BB99DF}"/>
              </a:ext>
            </a:extLst>
          </p:cNvPr>
          <p:cNvSpPr txBox="1"/>
          <p:nvPr/>
        </p:nvSpPr>
        <p:spPr>
          <a:xfrm>
            <a:off x="202927" y="1236252"/>
            <a:ext cx="7147783" cy="338554"/>
          </a:xfrm>
          <a:prstGeom prst="rect">
            <a:avLst/>
          </a:prstGeom>
          <a:noFill/>
        </p:spPr>
        <p:txBody>
          <a:bodyPr wrap="square">
            <a:spAutoFit/>
          </a:bodyPr>
          <a:lstStyle/>
          <a:p>
            <a:pPr algn="just"/>
            <a:r>
              <a:rPr lang="fr-FR" sz="1400" i="1" dirty="0">
                <a:solidFill>
                  <a:srgbClr val="000000"/>
                </a:solidFill>
                <a:latin typeface="Calibri" panose="020F0502020204030204" pitchFamily="34" charset="0"/>
                <a:cs typeface="Calibri" panose="020F0502020204030204" pitchFamily="34" charset="0"/>
              </a:rPr>
              <a:t>Le Joueur d’Échecs</a:t>
            </a:r>
            <a:r>
              <a:rPr lang="fr-FR" sz="1400" dirty="0">
                <a:solidFill>
                  <a:srgbClr val="000000"/>
                </a:solidFill>
                <a:latin typeface="Calibri" panose="020F0502020204030204" pitchFamily="34" charset="0"/>
                <a:cs typeface="Calibri" panose="020F0502020204030204" pitchFamily="34" charset="0"/>
              </a:rPr>
              <a:t> est une </a:t>
            </a:r>
            <a:r>
              <a:rPr lang="fr-FR" sz="1600" b="1" cap="all" dirty="0">
                <a:solidFill>
                  <a:srgbClr val="FF0000"/>
                </a:solidFill>
                <a:latin typeface="Calibri" panose="020F0502020204030204" pitchFamily="34" charset="0"/>
                <a:cs typeface="Calibri" panose="020F0502020204030204" pitchFamily="34" charset="0"/>
              </a:rPr>
              <a:t>                       </a:t>
            </a:r>
            <a:r>
              <a:rPr lang="fr-FR" sz="1400" dirty="0">
                <a:solidFill>
                  <a:srgbClr val="000000"/>
                </a:solidFill>
                <a:latin typeface="Calibri" panose="020F0502020204030204" pitchFamily="34" charset="0"/>
                <a:cs typeface="Calibri" panose="020F0502020204030204" pitchFamily="34" charset="0"/>
              </a:rPr>
              <a:t>. La </a:t>
            </a:r>
            <a:r>
              <a:rPr lang="fr-FR" sz="1400" b="1" dirty="0">
                <a:solidFill>
                  <a:srgbClr val="000000"/>
                </a:solidFill>
                <a:latin typeface="Calibri" panose="020F0502020204030204" pitchFamily="34" charset="0"/>
                <a:cs typeface="Calibri" panose="020F0502020204030204" pitchFamily="34" charset="0"/>
              </a:rPr>
              <a:t>NOUVELLE</a:t>
            </a:r>
            <a:r>
              <a:rPr lang="fr-FR" sz="1400" dirty="0">
                <a:solidFill>
                  <a:srgbClr val="000000"/>
                </a:solidFill>
                <a:latin typeface="Calibri" panose="020F0502020204030204" pitchFamily="34" charset="0"/>
                <a:cs typeface="Calibri" panose="020F0502020204030204" pitchFamily="34" charset="0"/>
              </a:rPr>
              <a:t> se distingue du </a:t>
            </a:r>
            <a:r>
              <a:rPr lang="fr-FR" sz="1600" b="1" cap="all" dirty="0">
                <a:solidFill>
                  <a:srgbClr val="FF0000"/>
                </a:solidFill>
                <a:latin typeface="Calibri" panose="020F0502020204030204" pitchFamily="34" charset="0"/>
                <a:cs typeface="Calibri" panose="020F0502020204030204" pitchFamily="34" charset="0"/>
              </a:rPr>
              <a:t>                 </a:t>
            </a:r>
            <a:r>
              <a:rPr lang="fr-FR" sz="1400" dirty="0">
                <a:solidFill>
                  <a:srgbClr val="000000"/>
                </a:solidFill>
                <a:latin typeface="Calibri" panose="020F0502020204030204" pitchFamily="34" charset="0"/>
                <a:cs typeface="Calibri" panose="020F0502020204030204" pitchFamily="34" charset="0"/>
              </a:rPr>
              <a:t> en étant :</a:t>
            </a:r>
            <a:endParaRPr lang="fr-FR" sz="1400" dirty="0"/>
          </a:p>
        </p:txBody>
      </p:sp>
      <p:sp>
        <p:nvSpPr>
          <p:cNvPr id="2" name="ZoneTexte 1">
            <a:extLst>
              <a:ext uri="{FF2B5EF4-FFF2-40B4-BE49-F238E27FC236}">
                <a16:creationId xmlns:a16="http://schemas.microsoft.com/office/drawing/2014/main" id="{21BADD94-2E24-CB34-E410-DBDDD91056FC}"/>
              </a:ext>
            </a:extLst>
          </p:cNvPr>
          <p:cNvSpPr txBox="1"/>
          <p:nvPr/>
        </p:nvSpPr>
        <p:spPr>
          <a:xfrm>
            <a:off x="202928" y="1564970"/>
            <a:ext cx="6696636" cy="307777"/>
          </a:xfrm>
          <a:prstGeom prst="rect">
            <a:avLst/>
          </a:prstGeom>
          <a:noFill/>
        </p:spPr>
        <p:txBody>
          <a:bodyPr wrap="square">
            <a:spAutoFit/>
          </a:bodyPr>
          <a:lstStyle/>
          <a:p>
            <a:pPr algn="just"/>
            <a:r>
              <a:rPr lang="fr-FR" sz="14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fr-FR" sz="1400" dirty="0">
                <a:solidFill>
                  <a:srgbClr val="000000"/>
                </a:solidFill>
                <a:latin typeface="Calibri" panose="020F0502020204030204" pitchFamily="34" charset="0"/>
                <a:cs typeface="Calibri" panose="020F0502020204030204" pitchFamily="34" charset="0"/>
              </a:rPr>
              <a:t>Une </a:t>
            </a:r>
            <a:r>
              <a:rPr lang="fr-FR" sz="1400" b="1" dirty="0">
                <a:solidFill>
                  <a:srgbClr val="000000"/>
                </a:solidFill>
                <a:latin typeface="Calibri" panose="020F0502020204030204" pitchFamily="34" charset="0"/>
                <a:cs typeface="Calibri" panose="020F0502020204030204" pitchFamily="34" charset="0"/>
              </a:rPr>
              <a:t>fiction</a:t>
            </a:r>
            <a:r>
              <a:rPr lang="fr-FR" sz="1400" dirty="0">
                <a:solidFill>
                  <a:srgbClr val="000000"/>
                </a:solidFill>
                <a:latin typeface="Calibri" panose="020F0502020204030204" pitchFamily="34" charset="0"/>
                <a:cs typeface="Calibri" panose="020F0502020204030204" pitchFamily="34" charset="0"/>
              </a:rPr>
              <a:t>, récit imaginé </a:t>
            </a:r>
            <a:r>
              <a:rPr lang="fr-FR" sz="1400" b="1" dirty="0">
                <a:solidFill>
                  <a:srgbClr val="000000"/>
                </a:solidFill>
                <a:latin typeface="Calibri" panose="020F0502020204030204" pitchFamily="34" charset="0"/>
                <a:cs typeface="Calibri" panose="020F0502020204030204" pitchFamily="34" charset="0"/>
              </a:rPr>
              <a:t>plutôt court</a:t>
            </a:r>
            <a:r>
              <a:rPr lang="fr-FR" sz="1400" dirty="0">
                <a:solidFill>
                  <a:srgbClr val="000000"/>
                </a:solidFill>
                <a:latin typeface="Calibri" panose="020F0502020204030204" pitchFamily="34" charset="0"/>
                <a:cs typeface="Calibri" panose="020F0502020204030204" pitchFamily="34" charset="0"/>
              </a:rPr>
              <a:t> – quelques pages à quelques dizaines de pages ; </a:t>
            </a:r>
            <a:endParaRPr lang="fr-FR" sz="1400" dirty="0"/>
          </a:p>
        </p:txBody>
      </p:sp>
      <p:sp>
        <p:nvSpPr>
          <p:cNvPr id="3" name="ZoneTexte 2">
            <a:extLst>
              <a:ext uri="{FF2B5EF4-FFF2-40B4-BE49-F238E27FC236}">
                <a16:creationId xmlns:a16="http://schemas.microsoft.com/office/drawing/2014/main" id="{03165DA4-874F-FDED-CCC6-45601DC20FBC}"/>
              </a:ext>
            </a:extLst>
          </p:cNvPr>
          <p:cNvSpPr txBox="1"/>
          <p:nvPr/>
        </p:nvSpPr>
        <p:spPr>
          <a:xfrm>
            <a:off x="202928" y="1825135"/>
            <a:ext cx="6696636" cy="307777"/>
          </a:xfrm>
          <a:prstGeom prst="rect">
            <a:avLst/>
          </a:prstGeom>
          <a:noFill/>
        </p:spPr>
        <p:txBody>
          <a:bodyPr wrap="square">
            <a:spAutoFit/>
          </a:bodyPr>
          <a:lstStyle/>
          <a:p>
            <a:pPr algn="just"/>
            <a:r>
              <a:rPr lang="fr-FR" sz="14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fr-FR" sz="1400" dirty="0">
                <a:solidFill>
                  <a:srgbClr val="000000"/>
                </a:solidFill>
                <a:latin typeface="Calibri" panose="020F0502020204030204" pitchFamily="34" charset="0"/>
                <a:cs typeface="Calibri" panose="020F0502020204030204" pitchFamily="34" charset="0"/>
              </a:rPr>
              <a:t>Un récit d’</a:t>
            </a:r>
            <a:r>
              <a:rPr lang="fr-FR" sz="1400" b="1" dirty="0">
                <a:solidFill>
                  <a:srgbClr val="000000"/>
                </a:solidFill>
                <a:latin typeface="Calibri" panose="020F0502020204030204" pitchFamily="34" charset="0"/>
                <a:cs typeface="Calibri" panose="020F0502020204030204" pitchFamily="34" charset="0"/>
              </a:rPr>
              <a:t>action unique</a:t>
            </a:r>
            <a:r>
              <a:rPr lang="fr-FR" sz="1400" dirty="0">
                <a:solidFill>
                  <a:srgbClr val="000000"/>
                </a:solidFill>
                <a:latin typeface="Calibri" panose="020F0502020204030204" pitchFamily="34" charset="0"/>
                <a:cs typeface="Calibri" panose="020F0502020204030204" pitchFamily="34" charset="0"/>
              </a:rPr>
              <a:t>, où se passent </a:t>
            </a:r>
            <a:r>
              <a:rPr lang="fr-FR" sz="1400" b="1" dirty="0">
                <a:solidFill>
                  <a:srgbClr val="000000"/>
                </a:solidFill>
                <a:latin typeface="Calibri" panose="020F0502020204030204" pitchFamily="34" charset="0"/>
                <a:cs typeface="Calibri" panose="020F0502020204030204" pitchFamily="34" charset="0"/>
              </a:rPr>
              <a:t>peu de péripéties</a:t>
            </a:r>
            <a:r>
              <a:rPr lang="fr-FR" sz="1400" dirty="0">
                <a:solidFill>
                  <a:srgbClr val="000000"/>
                </a:solidFill>
                <a:latin typeface="Calibri" panose="020F0502020204030204" pitchFamily="34" charset="0"/>
                <a:cs typeface="Calibri" panose="020F0502020204030204" pitchFamily="34" charset="0"/>
              </a:rPr>
              <a:t>, peu d’événements ; </a:t>
            </a:r>
            <a:endParaRPr lang="fr-FR" sz="1400" dirty="0"/>
          </a:p>
        </p:txBody>
      </p:sp>
      <p:sp>
        <p:nvSpPr>
          <p:cNvPr id="8" name="ZoneTexte 7">
            <a:extLst>
              <a:ext uri="{FF2B5EF4-FFF2-40B4-BE49-F238E27FC236}">
                <a16:creationId xmlns:a16="http://schemas.microsoft.com/office/drawing/2014/main" id="{23785979-CBEF-E9F7-4CEE-9BAB3C4D4EB3}"/>
              </a:ext>
            </a:extLst>
          </p:cNvPr>
          <p:cNvSpPr txBox="1"/>
          <p:nvPr/>
        </p:nvSpPr>
        <p:spPr>
          <a:xfrm>
            <a:off x="202928" y="2112061"/>
            <a:ext cx="6696636" cy="307777"/>
          </a:xfrm>
          <a:prstGeom prst="rect">
            <a:avLst/>
          </a:prstGeom>
          <a:noFill/>
        </p:spPr>
        <p:txBody>
          <a:bodyPr wrap="square">
            <a:spAutoFit/>
          </a:bodyPr>
          <a:lstStyle/>
          <a:p>
            <a:pPr algn="just"/>
            <a:r>
              <a:rPr lang="fr-FR" sz="14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fr-FR" sz="1400" dirty="0">
                <a:solidFill>
                  <a:srgbClr val="000000"/>
                </a:solidFill>
                <a:latin typeface="Calibri" panose="020F0502020204030204" pitchFamily="34" charset="0"/>
                <a:cs typeface="Calibri" panose="020F0502020204030204" pitchFamily="34" charset="0"/>
              </a:rPr>
              <a:t>Un récit où il y a </a:t>
            </a:r>
            <a:r>
              <a:rPr lang="fr-FR" sz="1400" b="1" dirty="0">
                <a:solidFill>
                  <a:srgbClr val="000000"/>
                </a:solidFill>
                <a:latin typeface="Calibri" panose="020F0502020204030204" pitchFamily="34" charset="0"/>
                <a:cs typeface="Calibri" panose="020F0502020204030204" pitchFamily="34" charset="0"/>
              </a:rPr>
              <a:t>peu de personnages</a:t>
            </a:r>
            <a:r>
              <a:rPr lang="fr-FR" sz="1400" dirty="0">
                <a:solidFill>
                  <a:srgbClr val="000000"/>
                </a:solidFill>
                <a:latin typeface="Calibri" panose="020F0502020204030204" pitchFamily="34" charset="0"/>
                <a:cs typeface="Calibri" panose="020F0502020204030204" pitchFamily="34" charset="0"/>
              </a:rPr>
              <a:t>, voire un seul, </a:t>
            </a:r>
            <a:r>
              <a:rPr lang="fr-FR" sz="1400" b="1" dirty="0">
                <a:solidFill>
                  <a:srgbClr val="000000"/>
                </a:solidFill>
                <a:latin typeface="Calibri" panose="020F0502020204030204" pitchFamily="34" charset="0"/>
                <a:cs typeface="Calibri" panose="020F0502020204030204" pitchFamily="34" charset="0"/>
              </a:rPr>
              <a:t>peu décrit(s)</a:t>
            </a:r>
            <a:r>
              <a:rPr lang="fr-FR" sz="1400" dirty="0">
                <a:solidFill>
                  <a:srgbClr val="000000"/>
                </a:solidFill>
                <a:latin typeface="Calibri" panose="020F0502020204030204" pitchFamily="34" charset="0"/>
                <a:cs typeface="Calibri" panose="020F0502020204030204" pitchFamily="34" charset="0"/>
              </a:rPr>
              <a:t> ; </a:t>
            </a:r>
            <a:endParaRPr lang="fr-FR" sz="1400" dirty="0"/>
          </a:p>
        </p:txBody>
      </p:sp>
      <p:sp>
        <p:nvSpPr>
          <p:cNvPr id="10" name="ZoneTexte 9">
            <a:extLst>
              <a:ext uri="{FF2B5EF4-FFF2-40B4-BE49-F238E27FC236}">
                <a16:creationId xmlns:a16="http://schemas.microsoft.com/office/drawing/2014/main" id="{13A83003-5554-BDB1-EF87-4936BA4A9AF1}"/>
              </a:ext>
            </a:extLst>
          </p:cNvPr>
          <p:cNvSpPr txBox="1"/>
          <p:nvPr/>
        </p:nvSpPr>
        <p:spPr>
          <a:xfrm>
            <a:off x="202928" y="2375209"/>
            <a:ext cx="6696636" cy="307777"/>
          </a:xfrm>
          <a:prstGeom prst="rect">
            <a:avLst/>
          </a:prstGeom>
          <a:noFill/>
        </p:spPr>
        <p:txBody>
          <a:bodyPr wrap="square">
            <a:spAutoFit/>
          </a:bodyPr>
          <a:lstStyle/>
          <a:p>
            <a:pPr algn="just"/>
            <a:r>
              <a:rPr lang="fr-FR" sz="14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fr-FR" sz="1400" dirty="0">
                <a:solidFill>
                  <a:srgbClr val="000000"/>
                </a:solidFill>
                <a:latin typeface="Calibri" panose="020F0502020204030204" pitchFamily="34" charset="0"/>
                <a:cs typeface="Calibri" panose="020F0502020204030204" pitchFamily="34" charset="0"/>
              </a:rPr>
              <a:t>Un récit d’</a:t>
            </a:r>
            <a:r>
              <a:rPr lang="fr-FR" sz="1400" b="1" dirty="0">
                <a:solidFill>
                  <a:srgbClr val="000000"/>
                </a:solidFill>
                <a:latin typeface="Calibri" panose="020F0502020204030204" pitchFamily="34" charset="0"/>
                <a:cs typeface="Calibri" panose="020F0502020204030204" pitchFamily="34" charset="0"/>
              </a:rPr>
              <a:t>action unique</a:t>
            </a:r>
            <a:r>
              <a:rPr lang="fr-FR" sz="1400" dirty="0">
                <a:solidFill>
                  <a:srgbClr val="000000"/>
                </a:solidFill>
                <a:latin typeface="Calibri" panose="020F0502020204030204" pitchFamily="34" charset="0"/>
                <a:cs typeface="Calibri" panose="020F0502020204030204" pitchFamily="34" charset="0"/>
              </a:rPr>
              <a:t>, il y a peu de péripéties, peu d’événements ; </a:t>
            </a:r>
            <a:endParaRPr lang="fr-FR" sz="1400" dirty="0"/>
          </a:p>
        </p:txBody>
      </p:sp>
      <p:sp>
        <p:nvSpPr>
          <p:cNvPr id="11" name="ZoneTexte 10">
            <a:extLst>
              <a:ext uri="{FF2B5EF4-FFF2-40B4-BE49-F238E27FC236}">
                <a16:creationId xmlns:a16="http://schemas.microsoft.com/office/drawing/2014/main" id="{84E62064-FBDD-EFCF-2C2E-B209A3C4B0F2}"/>
              </a:ext>
            </a:extLst>
          </p:cNvPr>
          <p:cNvSpPr txBox="1"/>
          <p:nvPr/>
        </p:nvSpPr>
        <p:spPr>
          <a:xfrm>
            <a:off x="202928" y="2635978"/>
            <a:ext cx="6696636" cy="307777"/>
          </a:xfrm>
          <a:prstGeom prst="rect">
            <a:avLst/>
          </a:prstGeom>
          <a:noFill/>
        </p:spPr>
        <p:txBody>
          <a:bodyPr wrap="square">
            <a:spAutoFit/>
          </a:bodyPr>
          <a:lstStyle/>
          <a:p>
            <a:pPr algn="just"/>
            <a:r>
              <a:rPr lang="fr-FR" sz="14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fr-FR" sz="1400" dirty="0">
                <a:solidFill>
                  <a:srgbClr val="000000"/>
                </a:solidFill>
                <a:latin typeface="Calibri" panose="020F0502020204030204" pitchFamily="34" charset="0"/>
                <a:cs typeface="Calibri" panose="020F0502020204030204" pitchFamily="34" charset="0"/>
              </a:rPr>
              <a:t>Un </a:t>
            </a:r>
            <a:r>
              <a:rPr lang="fr-FR" sz="1400" b="1" dirty="0">
                <a:solidFill>
                  <a:srgbClr val="000000"/>
                </a:solidFill>
                <a:latin typeface="Calibri" panose="020F0502020204030204" pitchFamily="34" charset="0"/>
                <a:cs typeface="Calibri" panose="020F0502020204030204" pitchFamily="34" charset="0"/>
              </a:rPr>
              <a:t>seul lieu</a:t>
            </a:r>
            <a:r>
              <a:rPr lang="fr-FR" sz="1400" dirty="0">
                <a:solidFill>
                  <a:srgbClr val="000000"/>
                </a:solidFill>
                <a:latin typeface="Calibri" panose="020F0502020204030204" pitchFamily="34" charset="0"/>
                <a:cs typeface="Calibri" panose="020F0502020204030204" pitchFamily="34" charset="0"/>
              </a:rPr>
              <a:t> </a:t>
            </a:r>
            <a:r>
              <a:rPr lang="fr-FR" sz="1400" u="sng" dirty="0">
                <a:solidFill>
                  <a:srgbClr val="000000"/>
                </a:solidFill>
                <a:latin typeface="Calibri" panose="020F0502020204030204" pitchFamily="34" charset="0"/>
                <a:cs typeface="Calibri" panose="020F0502020204030204" pitchFamily="34" charset="0"/>
              </a:rPr>
              <a:t>ou</a:t>
            </a:r>
            <a:r>
              <a:rPr lang="fr-FR" sz="1400" dirty="0">
                <a:solidFill>
                  <a:srgbClr val="000000"/>
                </a:solidFill>
                <a:latin typeface="Calibri" panose="020F0502020204030204" pitchFamily="34" charset="0"/>
                <a:cs typeface="Calibri" panose="020F0502020204030204" pitchFamily="34" charset="0"/>
              </a:rPr>
              <a:t> </a:t>
            </a:r>
            <a:r>
              <a:rPr lang="fr-FR" sz="1400" b="1" dirty="0">
                <a:solidFill>
                  <a:srgbClr val="000000"/>
                </a:solidFill>
                <a:latin typeface="Calibri" panose="020F0502020204030204" pitchFamily="34" charset="0"/>
                <a:cs typeface="Calibri" panose="020F0502020204030204" pitchFamily="34" charset="0"/>
              </a:rPr>
              <a:t>peu de lieux</a:t>
            </a:r>
            <a:r>
              <a:rPr lang="fr-FR" sz="1400" dirty="0">
                <a:solidFill>
                  <a:srgbClr val="000000"/>
                </a:solidFill>
                <a:latin typeface="Calibri" panose="020F0502020204030204" pitchFamily="34" charset="0"/>
                <a:cs typeface="Calibri" panose="020F0502020204030204" pitchFamily="34" charset="0"/>
              </a:rPr>
              <a:t> ; </a:t>
            </a:r>
            <a:endParaRPr lang="fr-FR" sz="1400" dirty="0"/>
          </a:p>
        </p:txBody>
      </p:sp>
      <p:sp>
        <p:nvSpPr>
          <p:cNvPr id="12" name="ZoneTexte 11">
            <a:extLst>
              <a:ext uri="{FF2B5EF4-FFF2-40B4-BE49-F238E27FC236}">
                <a16:creationId xmlns:a16="http://schemas.microsoft.com/office/drawing/2014/main" id="{2BA5D086-DA6D-4B95-53E2-58AF4A929B9F}"/>
              </a:ext>
            </a:extLst>
          </p:cNvPr>
          <p:cNvSpPr txBox="1"/>
          <p:nvPr/>
        </p:nvSpPr>
        <p:spPr>
          <a:xfrm>
            <a:off x="202928" y="2899126"/>
            <a:ext cx="6696636" cy="307777"/>
          </a:xfrm>
          <a:prstGeom prst="rect">
            <a:avLst/>
          </a:prstGeom>
          <a:noFill/>
        </p:spPr>
        <p:txBody>
          <a:bodyPr wrap="square">
            <a:spAutoFit/>
          </a:bodyPr>
          <a:lstStyle/>
          <a:p>
            <a:pPr algn="just"/>
            <a:r>
              <a:rPr lang="fr-FR" sz="14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fr-FR" sz="1400" dirty="0">
                <a:solidFill>
                  <a:srgbClr val="000000"/>
                </a:solidFill>
                <a:latin typeface="Calibri" panose="020F0502020204030204" pitchFamily="34" charset="0"/>
                <a:cs typeface="Calibri" panose="020F0502020204030204" pitchFamily="34" charset="0"/>
              </a:rPr>
              <a:t>Une </a:t>
            </a:r>
            <a:r>
              <a:rPr lang="fr-FR" sz="1400" b="1" dirty="0">
                <a:solidFill>
                  <a:srgbClr val="000000"/>
                </a:solidFill>
                <a:latin typeface="Calibri" panose="020F0502020204030204" pitchFamily="34" charset="0"/>
                <a:cs typeface="Calibri" panose="020F0502020204030204" pitchFamily="34" charset="0"/>
              </a:rPr>
              <a:t>forte intensité dramatique</a:t>
            </a:r>
            <a:r>
              <a:rPr lang="fr-FR" sz="1400" dirty="0">
                <a:solidFill>
                  <a:srgbClr val="000000"/>
                </a:solidFill>
                <a:latin typeface="Calibri" panose="020F0502020204030204" pitchFamily="34" charset="0"/>
                <a:cs typeface="Calibri" panose="020F0502020204030204" pitchFamily="34" charset="0"/>
              </a:rPr>
              <a:t> – beaucoup de suspens ; </a:t>
            </a:r>
            <a:endParaRPr lang="fr-FR" sz="1400" dirty="0"/>
          </a:p>
        </p:txBody>
      </p:sp>
      <p:sp>
        <p:nvSpPr>
          <p:cNvPr id="13" name="ZoneTexte 12">
            <a:extLst>
              <a:ext uri="{FF2B5EF4-FFF2-40B4-BE49-F238E27FC236}">
                <a16:creationId xmlns:a16="http://schemas.microsoft.com/office/drawing/2014/main" id="{DB4D4B73-479C-4DF3-90A5-DA7E9C26C3D0}"/>
              </a:ext>
            </a:extLst>
          </p:cNvPr>
          <p:cNvSpPr txBox="1"/>
          <p:nvPr/>
        </p:nvSpPr>
        <p:spPr>
          <a:xfrm>
            <a:off x="202928" y="3186825"/>
            <a:ext cx="6696636" cy="307777"/>
          </a:xfrm>
          <a:prstGeom prst="rect">
            <a:avLst/>
          </a:prstGeom>
          <a:noFill/>
        </p:spPr>
        <p:txBody>
          <a:bodyPr wrap="square">
            <a:spAutoFit/>
          </a:bodyPr>
          <a:lstStyle/>
          <a:p>
            <a:pPr algn="just"/>
            <a:r>
              <a:rPr lang="fr-FR" sz="14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fr-FR" sz="1400" dirty="0">
                <a:solidFill>
                  <a:srgbClr val="000000"/>
                </a:solidFill>
                <a:latin typeface="Calibri" panose="020F0502020204030204" pitchFamily="34" charset="0"/>
                <a:cs typeface="Calibri" panose="020F0502020204030204" pitchFamily="34" charset="0"/>
              </a:rPr>
              <a:t>Une </a:t>
            </a:r>
            <a:r>
              <a:rPr lang="fr-FR" sz="1400" b="1" dirty="0">
                <a:solidFill>
                  <a:srgbClr val="000000"/>
                </a:solidFill>
                <a:latin typeface="Calibri" panose="020F0502020204030204" pitchFamily="34" charset="0"/>
                <a:cs typeface="Calibri" panose="020F0502020204030204" pitchFamily="34" charset="0"/>
              </a:rPr>
              <a:t>CHUTE</a:t>
            </a:r>
            <a:r>
              <a:rPr lang="fr-FR" sz="1400" dirty="0">
                <a:solidFill>
                  <a:srgbClr val="000000"/>
                </a:solidFill>
                <a:latin typeface="Calibri" panose="020F0502020204030204" pitchFamily="34" charset="0"/>
                <a:cs typeface="Calibri" panose="020F0502020204030204" pitchFamily="34" charset="0"/>
              </a:rPr>
              <a:t> – fin inattendue. </a:t>
            </a:r>
            <a:endParaRPr lang="fr-FR" sz="1400" dirty="0"/>
          </a:p>
        </p:txBody>
      </p:sp>
      <p:sp>
        <p:nvSpPr>
          <p:cNvPr id="9" name="ZoneTexte 8">
            <a:extLst>
              <a:ext uri="{FF2B5EF4-FFF2-40B4-BE49-F238E27FC236}">
                <a16:creationId xmlns:a16="http://schemas.microsoft.com/office/drawing/2014/main" id="{D3D79E13-F068-31CC-5F5E-50E3D1612D74}"/>
              </a:ext>
            </a:extLst>
          </p:cNvPr>
          <p:cNvSpPr txBox="1"/>
          <p:nvPr/>
        </p:nvSpPr>
        <p:spPr>
          <a:xfrm>
            <a:off x="9889861" y="1254357"/>
            <a:ext cx="2238379" cy="3631763"/>
          </a:xfrm>
          <a:prstGeom prst="rect">
            <a:avLst/>
          </a:prstGeom>
          <a:noFill/>
        </p:spPr>
        <p:txBody>
          <a:bodyPr wrap="square" rtlCol="0">
            <a:spAutoFit/>
          </a:bodyPr>
          <a:lstStyle/>
          <a:p>
            <a:r>
              <a:rPr lang="fr-FR" b="1" dirty="0">
                <a:latin typeface="Calibri" panose="020F0502020204030204" pitchFamily="34" charset="0"/>
                <a:cs typeface="Calibri" panose="020F0502020204030204" pitchFamily="34" charset="0"/>
              </a:rPr>
              <a:t>Notions :</a:t>
            </a:r>
          </a:p>
          <a:p>
            <a:r>
              <a:rPr lang="fr-FR" sz="1600" b="1" dirty="0">
                <a:solidFill>
                  <a:srgbClr val="0070C0"/>
                </a:solidFill>
                <a:latin typeface="Calibri" panose="020F0502020204030204" pitchFamily="34" charset="0"/>
                <a:cs typeface="Calibri" panose="020F0502020204030204" pitchFamily="34" charset="0"/>
              </a:rPr>
              <a:t>Vocabulaire du récit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anticipation (prolepse)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chapitre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ellipse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flash-back (analepse)</a:t>
            </a:r>
          </a:p>
          <a:p>
            <a:pPr marL="285750" indent="-285750">
              <a:buFont typeface="Wingdings" panose="05000000000000000000" pitchFamily="2" charset="2"/>
              <a:buChar char="q"/>
            </a:pPr>
            <a:r>
              <a:rPr lang="fr-FR" sz="1400" i="1" dirty="0">
                <a:latin typeface="Calibri" panose="020F0502020204030204" pitchFamily="34" charset="0"/>
                <a:cs typeface="Calibri" panose="020F0502020204030204" pitchFamily="34" charset="0"/>
              </a:rPr>
              <a:t>in media </a:t>
            </a:r>
            <a:r>
              <a:rPr lang="fr-FR" sz="1400" i="1" dirty="0" err="1">
                <a:latin typeface="Calibri" panose="020F0502020204030204" pitchFamily="34" charset="0"/>
                <a:cs typeface="Calibri" panose="020F0502020204030204" pitchFamily="34" charset="0"/>
              </a:rPr>
              <a:t>res</a:t>
            </a:r>
            <a:endParaRPr lang="fr-FR" sz="1400" i="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incipit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nouvelle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pause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QQOQCP</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récits enchâssés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roman</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scène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schéma narratif</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sommaire</a:t>
            </a:r>
          </a:p>
        </p:txBody>
      </p:sp>
      <p:pic>
        <p:nvPicPr>
          <p:cNvPr id="15" name="Image 14">
            <a:extLst>
              <a:ext uri="{FF2B5EF4-FFF2-40B4-BE49-F238E27FC236}">
                <a16:creationId xmlns:a16="http://schemas.microsoft.com/office/drawing/2014/main" id="{2708235E-8A60-42C1-4481-D2446D9C6A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6954" y="1772373"/>
            <a:ext cx="218520" cy="218520"/>
          </a:xfrm>
          <a:prstGeom prst="rect">
            <a:avLst/>
          </a:prstGeom>
        </p:spPr>
      </p:pic>
      <p:pic>
        <p:nvPicPr>
          <p:cNvPr id="16" name="Image 15">
            <a:extLst>
              <a:ext uri="{FF2B5EF4-FFF2-40B4-BE49-F238E27FC236}">
                <a16:creationId xmlns:a16="http://schemas.microsoft.com/office/drawing/2014/main" id="{DB20AE74-9BE4-95AE-CE29-811F58AC38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6954" y="1979024"/>
            <a:ext cx="218520" cy="218520"/>
          </a:xfrm>
          <a:prstGeom prst="rect">
            <a:avLst/>
          </a:prstGeom>
        </p:spPr>
      </p:pic>
      <p:pic>
        <p:nvPicPr>
          <p:cNvPr id="17" name="Image 16">
            <a:extLst>
              <a:ext uri="{FF2B5EF4-FFF2-40B4-BE49-F238E27FC236}">
                <a16:creationId xmlns:a16="http://schemas.microsoft.com/office/drawing/2014/main" id="{E547A16E-F836-86CB-0073-8C40C164C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6954" y="4320308"/>
            <a:ext cx="218520" cy="218520"/>
          </a:xfrm>
          <a:prstGeom prst="rect">
            <a:avLst/>
          </a:prstGeom>
        </p:spPr>
      </p:pic>
      <p:pic>
        <p:nvPicPr>
          <p:cNvPr id="18" name="Image 17">
            <a:extLst>
              <a:ext uri="{FF2B5EF4-FFF2-40B4-BE49-F238E27FC236}">
                <a16:creationId xmlns:a16="http://schemas.microsoft.com/office/drawing/2014/main" id="{81172443-600D-CA42-B2E4-1DC9D6AE9B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1440" y="2419838"/>
            <a:ext cx="218520" cy="218520"/>
          </a:xfrm>
          <a:prstGeom prst="rect">
            <a:avLst/>
          </a:prstGeom>
        </p:spPr>
      </p:pic>
      <p:pic>
        <p:nvPicPr>
          <p:cNvPr id="19" name="Image 18">
            <a:extLst>
              <a:ext uri="{FF2B5EF4-FFF2-40B4-BE49-F238E27FC236}">
                <a16:creationId xmlns:a16="http://schemas.microsoft.com/office/drawing/2014/main" id="{D3ABD383-06E1-75B0-1C12-5951AAB826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6073" y="2853257"/>
            <a:ext cx="218520" cy="218520"/>
          </a:xfrm>
          <a:prstGeom prst="rect">
            <a:avLst/>
          </a:prstGeom>
        </p:spPr>
      </p:pic>
      <p:pic>
        <p:nvPicPr>
          <p:cNvPr id="20" name="Image 19">
            <a:extLst>
              <a:ext uri="{FF2B5EF4-FFF2-40B4-BE49-F238E27FC236}">
                <a16:creationId xmlns:a16="http://schemas.microsoft.com/office/drawing/2014/main" id="{75D64192-1E9B-9C0A-81A3-94D2185F45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8392" y="2603289"/>
            <a:ext cx="218520" cy="218520"/>
          </a:xfrm>
          <a:prstGeom prst="rect">
            <a:avLst/>
          </a:prstGeom>
        </p:spPr>
      </p:pic>
      <p:pic>
        <p:nvPicPr>
          <p:cNvPr id="21" name="Image 20">
            <a:extLst>
              <a:ext uri="{FF2B5EF4-FFF2-40B4-BE49-F238E27FC236}">
                <a16:creationId xmlns:a16="http://schemas.microsoft.com/office/drawing/2014/main" id="{A5E5D498-221A-5092-949F-566F139978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8069" y="3454323"/>
            <a:ext cx="218520" cy="218520"/>
          </a:xfrm>
          <a:prstGeom prst="rect">
            <a:avLst/>
          </a:prstGeom>
        </p:spPr>
      </p:pic>
      <p:pic>
        <p:nvPicPr>
          <p:cNvPr id="22" name="Image 21">
            <a:extLst>
              <a:ext uri="{FF2B5EF4-FFF2-40B4-BE49-F238E27FC236}">
                <a16:creationId xmlns:a16="http://schemas.microsoft.com/office/drawing/2014/main" id="{47662900-8DEB-3CEE-E792-A318E0DCCD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6709" y="2191005"/>
            <a:ext cx="218520" cy="218520"/>
          </a:xfrm>
          <a:prstGeom prst="rect">
            <a:avLst/>
          </a:prstGeom>
        </p:spPr>
      </p:pic>
      <p:pic>
        <p:nvPicPr>
          <p:cNvPr id="23" name="Image 22">
            <a:extLst>
              <a:ext uri="{FF2B5EF4-FFF2-40B4-BE49-F238E27FC236}">
                <a16:creationId xmlns:a16="http://schemas.microsoft.com/office/drawing/2014/main" id="{0412ECE9-C474-3E4C-FEBC-62130E107D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6954" y="3247859"/>
            <a:ext cx="218520" cy="218520"/>
          </a:xfrm>
          <a:prstGeom prst="rect">
            <a:avLst/>
          </a:prstGeom>
        </p:spPr>
      </p:pic>
      <p:pic>
        <p:nvPicPr>
          <p:cNvPr id="25" name="Image 24">
            <a:extLst>
              <a:ext uri="{FF2B5EF4-FFF2-40B4-BE49-F238E27FC236}">
                <a16:creationId xmlns:a16="http://schemas.microsoft.com/office/drawing/2014/main" id="{3EC9A716-DB94-8907-704E-C0A12D1262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8151" y="4538828"/>
            <a:ext cx="218520" cy="218520"/>
          </a:xfrm>
          <a:prstGeom prst="rect">
            <a:avLst/>
          </a:prstGeom>
        </p:spPr>
      </p:pic>
      <p:pic>
        <p:nvPicPr>
          <p:cNvPr id="26" name="Image 25">
            <a:extLst>
              <a:ext uri="{FF2B5EF4-FFF2-40B4-BE49-F238E27FC236}">
                <a16:creationId xmlns:a16="http://schemas.microsoft.com/office/drawing/2014/main" id="{B94ACCF4-1761-86BB-876F-5B4C832601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6709" y="4092323"/>
            <a:ext cx="218520" cy="218520"/>
          </a:xfrm>
          <a:prstGeom prst="rect">
            <a:avLst/>
          </a:prstGeom>
        </p:spPr>
      </p:pic>
      <p:pic>
        <p:nvPicPr>
          <p:cNvPr id="27" name="Image 26">
            <a:extLst>
              <a:ext uri="{FF2B5EF4-FFF2-40B4-BE49-F238E27FC236}">
                <a16:creationId xmlns:a16="http://schemas.microsoft.com/office/drawing/2014/main" id="{9E6E8151-9E4F-CFCF-1E24-102A5BACFE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6954" y="3883268"/>
            <a:ext cx="218520" cy="218520"/>
          </a:xfrm>
          <a:prstGeom prst="rect">
            <a:avLst/>
          </a:prstGeom>
        </p:spPr>
      </p:pic>
      <p:pic>
        <p:nvPicPr>
          <p:cNvPr id="28" name="Image 27">
            <a:extLst>
              <a:ext uri="{FF2B5EF4-FFF2-40B4-BE49-F238E27FC236}">
                <a16:creationId xmlns:a16="http://schemas.microsoft.com/office/drawing/2014/main" id="{4377CE27-FE7D-26EE-BC6C-1E18EE367D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6073" y="3032234"/>
            <a:ext cx="218520" cy="218520"/>
          </a:xfrm>
          <a:prstGeom prst="rect">
            <a:avLst/>
          </a:prstGeom>
        </p:spPr>
      </p:pic>
      <p:pic>
        <p:nvPicPr>
          <p:cNvPr id="29" name="Image 28">
            <a:extLst>
              <a:ext uri="{FF2B5EF4-FFF2-40B4-BE49-F238E27FC236}">
                <a16:creationId xmlns:a16="http://schemas.microsoft.com/office/drawing/2014/main" id="{AC3F9DC0-66A0-3CA2-14E6-67211E9B76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8069" y="3662406"/>
            <a:ext cx="218520" cy="218520"/>
          </a:xfrm>
          <a:prstGeom prst="rect">
            <a:avLst/>
          </a:prstGeom>
        </p:spPr>
      </p:pic>
      <p:sp>
        <p:nvSpPr>
          <p:cNvPr id="30" name="ZoneTexte 29">
            <a:extLst>
              <a:ext uri="{FF2B5EF4-FFF2-40B4-BE49-F238E27FC236}">
                <a16:creationId xmlns:a16="http://schemas.microsoft.com/office/drawing/2014/main" id="{79D1021C-D5D3-FAAA-A0A7-2F76D3CCCD63}"/>
              </a:ext>
            </a:extLst>
          </p:cNvPr>
          <p:cNvSpPr txBox="1"/>
          <p:nvPr/>
        </p:nvSpPr>
        <p:spPr>
          <a:xfrm>
            <a:off x="202928" y="3737672"/>
            <a:ext cx="7581466" cy="1569660"/>
          </a:xfrm>
          <a:prstGeom prst="rect">
            <a:avLst/>
          </a:prstGeom>
          <a:noFill/>
        </p:spPr>
        <p:txBody>
          <a:bodyPr wrap="square" rtlCol="0">
            <a:spAutoFit/>
          </a:bodyPr>
          <a:lstStyle/>
          <a:p>
            <a:pPr algn="just"/>
            <a:r>
              <a:rPr lang="fr-FR" sz="1600" dirty="0">
                <a:solidFill>
                  <a:srgbClr val="FFFF00"/>
                </a:solidFill>
                <a:latin typeface="Calibri" panose="020F0502020204030204" pitchFamily="34" charset="0"/>
                <a:cs typeface="Calibri" panose="020F0502020204030204" pitchFamily="34" charset="0"/>
              </a:rPr>
              <a:t>Dans sa construction, la nouvelle est originale car elle comporte </a:t>
            </a:r>
            <a:r>
              <a:rPr lang="fr-FR" sz="1600" b="1" dirty="0">
                <a:solidFill>
                  <a:srgbClr val="FFFF00"/>
                </a:solidFill>
                <a:latin typeface="Calibri" panose="020F0502020204030204" pitchFamily="34" charset="0"/>
                <a:cs typeface="Calibri" panose="020F0502020204030204" pitchFamily="34" charset="0"/>
              </a:rPr>
              <a:t>trois récits </a:t>
            </a:r>
            <a:r>
              <a:rPr lang="fr-FR" sz="1600" dirty="0">
                <a:solidFill>
                  <a:srgbClr val="FFFF00"/>
                </a:solidFill>
                <a:latin typeface="Calibri" panose="020F0502020204030204" pitchFamily="34" charset="0"/>
                <a:cs typeface="Calibri" panose="020F0502020204030204" pitchFamily="34" charset="0"/>
              </a:rPr>
              <a:t>: </a:t>
            </a:r>
          </a:p>
          <a:p>
            <a:pPr algn="just"/>
            <a:r>
              <a:rPr lang="fr-FR" sz="1600" dirty="0">
                <a:solidFill>
                  <a:srgbClr val="FFFF00"/>
                </a:solidFill>
                <a:latin typeface="Calibri" panose="020F0502020204030204" pitchFamily="34" charset="0"/>
                <a:cs typeface="Calibri" panose="020F0502020204030204" pitchFamily="34" charset="0"/>
              </a:rPr>
              <a:t>Elle part d’</a:t>
            </a:r>
            <a:r>
              <a:rPr lang="fr-FR" sz="1600" b="1" dirty="0">
                <a:solidFill>
                  <a:srgbClr val="FFFF00"/>
                </a:solidFill>
                <a:latin typeface="Calibri" panose="020F0502020204030204" pitchFamily="34" charset="0"/>
                <a:cs typeface="Calibri" panose="020F0502020204030204" pitchFamily="34" charset="0"/>
              </a:rPr>
              <a:t>un</a:t>
            </a:r>
            <a:r>
              <a:rPr lang="fr-FR" sz="1600" dirty="0">
                <a:solidFill>
                  <a:srgbClr val="FFFF00"/>
                </a:solidFill>
                <a:latin typeface="Calibri" panose="020F0502020204030204" pitchFamily="34" charset="0"/>
                <a:cs typeface="Calibri" panose="020F0502020204030204" pitchFamily="34" charset="0"/>
              </a:rPr>
              <a:t> </a:t>
            </a:r>
            <a:r>
              <a:rPr lang="fr-FR" sz="1600" b="1" dirty="0">
                <a:solidFill>
                  <a:srgbClr val="FFFF00"/>
                </a:solidFill>
                <a:latin typeface="Calibri" panose="020F0502020204030204" pitchFamily="34" charset="0"/>
                <a:cs typeface="Calibri" panose="020F0502020204030204" pitchFamily="34" charset="0"/>
              </a:rPr>
              <a:t>récit cadre</a:t>
            </a:r>
            <a:r>
              <a:rPr lang="fr-FR" sz="1600" dirty="0">
                <a:solidFill>
                  <a:srgbClr val="FFFF00"/>
                </a:solidFill>
                <a:latin typeface="Calibri" panose="020F0502020204030204" pitchFamily="34" charset="0"/>
                <a:cs typeface="Calibri" panose="020F0502020204030204" pitchFamily="34" charset="0"/>
              </a:rPr>
              <a:t> (sur le paquebot, lieu unique) qui met en scène les deux vrais personnages principaux CZENTOVIC, champion du monde d’échecs et de M. B., ancien conseiller juridique interné par les nazis.</a:t>
            </a:r>
          </a:p>
          <a:p>
            <a:pPr algn="just"/>
            <a:r>
              <a:rPr lang="fr-FR" sz="1600" dirty="0">
                <a:solidFill>
                  <a:srgbClr val="FFFF00"/>
                </a:solidFill>
                <a:latin typeface="Calibri" panose="020F0502020204030204" pitchFamily="34" charset="0"/>
                <a:cs typeface="Calibri" panose="020F0502020204030204" pitchFamily="34" charset="0"/>
              </a:rPr>
              <a:t>Le récit cadre intègre également  </a:t>
            </a:r>
            <a:r>
              <a:rPr lang="fr-FR" sz="1600" b="1" dirty="0">
                <a:solidFill>
                  <a:srgbClr val="FFFF00"/>
                </a:solidFill>
                <a:latin typeface="Calibri" panose="020F0502020204030204" pitchFamily="34" charset="0"/>
                <a:cs typeface="Calibri" panose="020F0502020204030204" pitchFamily="34" charset="0"/>
              </a:rPr>
              <a:t>deux                                         </a:t>
            </a:r>
            <a:r>
              <a:rPr lang="fr-FR" sz="1600" dirty="0">
                <a:solidFill>
                  <a:srgbClr val="FFFF00"/>
                </a:solidFill>
                <a:latin typeface="Calibri" panose="020F0502020204030204" pitchFamily="34" charset="0"/>
                <a:cs typeface="Calibri" panose="020F0502020204030204" pitchFamily="34" charset="0"/>
              </a:rPr>
              <a:t> (emboîtés), les biographies des deux personnages principaux.</a:t>
            </a:r>
          </a:p>
        </p:txBody>
      </p:sp>
      <p:sp>
        <p:nvSpPr>
          <p:cNvPr id="32" name="ZoneTexte 31">
            <a:extLst>
              <a:ext uri="{FF2B5EF4-FFF2-40B4-BE49-F238E27FC236}">
                <a16:creationId xmlns:a16="http://schemas.microsoft.com/office/drawing/2014/main" id="{35DB646E-8C5E-3A32-D846-0A1C924F3CB6}"/>
              </a:ext>
            </a:extLst>
          </p:cNvPr>
          <p:cNvSpPr txBox="1"/>
          <p:nvPr/>
        </p:nvSpPr>
        <p:spPr>
          <a:xfrm>
            <a:off x="2236842" y="1219164"/>
            <a:ext cx="1141065" cy="369332"/>
          </a:xfrm>
          <a:prstGeom prst="rect">
            <a:avLst/>
          </a:prstGeom>
          <a:noFill/>
        </p:spPr>
        <p:txBody>
          <a:bodyPr wrap="square">
            <a:spAutoFit/>
          </a:bodyPr>
          <a:lstStyle/>
          <a:p>
            <a:r>
              <a:rPr lang="fr-FR" b="1" dirty="0">
                <a:solidFill>
                  <a:srgbClr val="FF0000"/>
                </a:solidFill>
              </a:rPr>
              <a:t>nouvelle</a:t>
            </a:r>
            <a:endParaRPr lang="fr-FR" dirty="0">
              <a:solidFill>
                <a:srgbClr val="FF0000"/>
              </a:solidFill>
            </a:endParaRPr>
          </a:p>
        </p:txBody>
      </p:sp>
      <p:sp>
        <p:nvSpPr>
          <p:cNvPr id="33" name="ZoneTexte 32">
            <a:extLst>
              <a:ext uri="{FF2B5EF4-FFF2-40B4-BE49-F238E27FC236}">
                <a16:creationId xmlns:a16="http://schemas.microsoft.com/office/drawing/2014/main" id="{25D0E801-F2F8-519E-9DE9-A3C7B773C719}"/>
              </a:ext>
            </a:extLst>
          </p:cNvPr>
          <p:cNvSpPr txBox="1"/>
          <p:nvPr/>
        </p:nvSpPr>
        <p:spPr>
          <a:xfrm>
            <a:off x="5476110" y="1206026"/>
            <a:ext cx="959197" cy="369332"/>
          </a:xfrm>
          <a:prstGeom prst="rect">
            <a:avLst/>
          </a:prstGeom>
          <a:noFill/>
        </p:spPr>
        <p:txBody>
          <a:bodyPr wrap="square">
            <a:spAutoFit/>
          </a:bodyPr>
          <a:lstStyle/>
          <a:p>
            <a:r>
              <a:rPr lang="fr-FR" b="1" dirty="0">
                <a:solidFill>
                  <a:srgbClr val="FF0000"/>
                </a:solidFill>
              </a:rPr>
              <a:t>roman</a:t>
            </a:r>
            <a:endParaRPr lang="fr-FR" dirty="0">
              <a:solidFill>
                <a:srgbClr val="FF0000"/>
              </a:solidFill>
            </a:endParaRPr>
          </a:p>
        </p:txBody>
      </p:sp>
      <p:sp>
        <p:nvSpPr>
          <p:cNvPr id="36" name="ZoneTexte 35">
            <a:extLst>
              <a:ext uri="{FF2B5EF4-FFF2-40B4-BE49-F238E27FC236}">
                <a16:creationId xmlns:a16="http://schemas.microsoft.com/office/drawing/2014/main" id="{17F41BA7-4524-BB52-BB63-9F4E934AFD93}"/>
              </a:ext>
            </a:extLst>
          </p:cNvPr>
          <p:cNvSpPr txBox="1"/>
          <p:nvPr/>
        </p:nvSpPr>
        <p:spPr>
          <a:xfrm>
            <a:off x="3489100" y="4692576"/>
            <a:ext cx="2076282" cy="369332"/>
          </a:xfrm>
          <a:prstGeom prst="rect">
            <a:avLst/>
          </a:prstGeom>
          <a:noFill/>
        </p:spPr>
        <p:txBody>
          <a:bodyPr wrap="square">
            <a:spAutoFit/>
          </a:bodyPr>
          <a:lstStyle/>
          <a:p>
            <a:r>
              <a:rPr lang="fr-FR" b="1" dirty="0">
                <a:solidFill>
                  <a:srgbClr val="FF0000"/>
                </a:solidFill>
              </a:rPr>
              <a:t>récits enchâssés</a:t>
            </a:r>
            <a:endParaRPr lang="fr-FR" dirty="0">
              <a:solidFill>
                <a:srgbClr val="FF0000"/>
              </a:solidFill>
            </a:endParaRPr>
          </a:p>
        </p:txBody>
      </p:sp>
      <p:pic>
        <p:nvPicPr>
          <p:cNvPr id="31" name="Image 30">
            <a:hlinkClick r:id="rId7" action="ppaction://hlinksldjump"/>
            <a:extLst>
              <a:ext uri="{FF2B5EF4-FFF2-40B4-BE49-F238E27FC236}">
                <a16:creationId xmlns:a16="http://schemas.microsoft.com/office/drawing/2014/main" id="{ED05C73D-2173-6568-5C16-55AEE14A1F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60299" y="121341"/>
            <a:ext cx="262469" cy="369331"/>
          </a:xfrm>
          <a:prstGeom prst="rect">
            <a:avLst/>
          </a:prstGeom>
        </p:spPr>
      </p:pic>
    </p:spTree>
    <p:extLst>
      <p:ext uri="{BB962C8B-B14F-4D97-AF65-F5344CB8AC3E}">
        <p14:creationId xmlns:p14="http://schemas.microsoft.com/office/powerpoint/2010/main" val="149603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1000"/>
                                        <p:tgtEl>
                                          <p:spTgt spid="13"/>
                                        </p:tgtEl>
                                      </p:cBhvr>
                                    </p:animEffect>
                                    <p:anim calcmode="lin" valueType="num">
                                      <p:cBhvr>
                                        <p:cTn id="81" dur="1000" fill="hold"/>
                                        <p:tgtEl>
                                          <p:spTgt spid="13"/>
                                        </p:tgtEl>
                                        <p:attrNameLst>
                                          <p:attrName>ppt_x</p:attrName>
                                        </p:attrNameLst>
                                      </p:cBhvr>
                                      <p:tavLst>
                                        <p:tav tm="0">
                                          <p:val>
                                            <p:strVal val="#ppt_x"/>
                                          </p:val>
                                        </p:tav>
                                        <p:tav tm="100000">
                                          <p:val>
                                            <p:strVal val="#ppt_x"/>
                                          </p:val>
                                        </p:tav>
                                      </p:tavLst>
                                    </p:anim>
                                    <p:anim calcmode="lin" valueType="num">
                                      <p:cBhvr>
                                        <p:cTn id="8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additive="base">
                                        <p:cTn id="87" dur="500" fill="hold"/>
                                        <p:tgtEl>
                                          <p:spTgt spid="30"/>
                                        </p:tgtEl>
                                        <p:attrNameLst>
                                          <p:attrName>ppt_x</p:attrName>
                                        </p:attrNameLst>
                                      </p:cBhvr>
                                      <p:tavLst>
                                        <p:tav tm="0">
                                          <p:val>
                                            <p:strVal val="#ppt_x"/>
                                          </p:val>
                                        </p:tav>
                                        <p:tav tm="100000">
                                          <p:val>
                                            <p:strVal val="#ppt_x"/>
                                          </p:val>
                                        </p:tav>
                                      </p:tavLst>
                                    </p:anim>
                                    <p:anim calcmode="lin" valueType="num">
                                      <p:cBhvr additive="base">
                                        <p:cTn id="8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1000"/>
                                        <p:tgtEl>
                                          <p:spTgt spid="36"/>
                                        </p:tgtEl>
                                      </p:cBhvr>
                                    </p:animEffect>
                                    <p:anim calcmode="lin" valueType="num">
                                      <p:cBhvr>
                                        <p:cTn id="94" dur="1000" fill="hold"/>
                                        <p:tgtEl>
                                          <p:spTgt spid="36"/>
                                        </p:tgtEl>
                                        <p:attrNameLst>
                                          <p:attrName>ppt_x</p:attrName>
                                        </p:attrNameLst>
                                      </p:cBhvr>
                                      <p:tavLst>
                                        <p:tav tm="0">
                                          <p:val>
                                            <p:strVal val="#ppt_x"/>
                                          </p:val>
                                        </p:tav>
                                        <p:tav tm="100000">
                                          <p:val>
                                            <p:strVal val="#ppt_x"/>
                                          </p:val>
                                        </p:tav>
                                      </p:tavLst>
                                    </p:anim>
                                    <p:anim calcmode="lin" valueType="num">
                                      <p:cBhvr>
                                        <p:cTn id="95" dur="1000" fill="hold"/>
                                        <p:tgtEl>
                                          <p:spTgt spid="36"/>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fade">
                                      <p:cBhvr>
                                        <p:cTn id="98" dur="1000"/>
                                        <p:tgtEl>
                                          <p:spTgt spid="29"/>
                                        </p:tgtEl>
                                      </p:cBhvr>
                                    </p:animEffect>
                                    <p:anim calcmode="lin" valueType="num">
                                      <p:cBhvr>
                                        <p:cTn id="99" dur="1000" fill="hold"/>
                                        <p:tgtEl>
                                          <p:spTgt spid="29"/>
                                        </p:tgtEl>
                                        <p:attrNameLst>
                                          <p:attrName>ppt_x</p:attrName>
                                        </p:attrNameLst>
                                      </p:cBhvr>
                                      <p:tavLst>
                                        <p:tav tm="0">
                                          <p:val>
                                            <p:strVal val="#ppt_x"/>
                                          </p:val>
                                        </p:tav>
                                        <p:tav tm="100000">
                                          <p:val>
                                            <p:strVal val="#ppt_x"/>
                                          </p:val>
                                        </p:tav>
                                      </p:tavLst>
                                    </p:anim>
                                    <p:anim calcmode="lin" valueType="num">
                                      <p:cBhvr>
                                        <p:cTn id="10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2" grpId="0"/>
      <p:bldP spid="3" grpId="0"/>
      <p:bldP spid="8" grpId="0"/>
      <p:bldP spid="10" grpId="0"/>
      <p:bldP spid="11" grpId="0"/>
      <p:bldP spid="12" grpId="0"/>
      <p:bldP spid="13" grpId="0"/>
      <p:bldP spid="30" grpId="0"/>
      <p:bldP spid="32" grpId="0"/>
      <p:bldP spid="33" grpId="0"/>
      <p:bldP spid="36"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roupe 39">
            <a:extLst>
              <a:ext uri="{FF2B5EF4-FFF2-40B4-BE49-F238E27FC236}">
                <a16:creationId xmlns:a16="http://schemas.microsoft.com/office/drawing/2014/main" id="{42CD3111-76F2-3E01-0FDD-FEF78198FA4F}"/>
              </a:ext>
            </a:extLst>
          </p:cNvPr>
          <p:cNvGrpSpPr/>
          <p:nvPr/>
        </p:nvGrpSpPr>
        <p:grpSpPr>
          <a:xfrm>
            <a:off x="117277" y="652320"/>
            <a:ext cx="6770190" cy="4270609"/>
            <a:chOff x="117277" y="652320"/>
            <a:chExt cx="6770190" cy="4270609"/>
          </a:xfrm>
        </p:grpSpPr>
        <p:sp>
          <p:nvSpPr>
            <p:cNvPr id="13" name="ZoneTexte 12">
              <a:extLst>
                <a:ext uri="{FF2B5EF4-FFF2-40B4-BE49-F238E27FC236}">
                  <a16:creationId xmlns:a16="http://schemas.microsoft.com/office/drawing/2014/main" id="{EE6ECCC2-D65D-D6CB-2CB7-2AE1FB589860}"/>
                </a:ext>
              </a:extLst>
            </p:cNvPr>
            <p:cNvSpPr txBox="1"/>
            <p:nvPr/>
          </p:nvSpPr>
          <p:spPr>
            <a:xfrm>
              <a:off x="1278441" y="1168055"/>
              <a:ext cx="5609026" cy="3754874"/>
            </a:xfrm>
            <a:prstGeom prst="rect">
              <a:avLst/>
            </a:prstGeom>
            <a:noFill/>
          </p:spPr>
          <p:txBody>
            <a:bodyPr wrap="square">
              <a:spAutoFit/>
            </a:bodyPr>
            <a:lstStyle/>
            <a:p>
              <a:r>
                <a:rPr lang="fr-FR" sz="1400" dirty="0"/>
                <a:t>Mon âme a son secret, ma vie a son mystère :</a:t>
              </a:r>
            </a:p>
            <a:p>
              <a:r>
                <a:rPr lang="fr-FR" sz="1400" dirty="0"/>
                <a:t>Un amour éternel en un moment conçu.</a:t>
              </a:r>
            </a:p>
            <a:p>
              <a:r>
                <a:rPr lang="fr-FR" sz="1400" dirty="0"/>
                <a:t>Le mal est sans espoir, aussi j'ai dû le taire,</a:t>
              </a:r>
            </a:p>
            <a:p>
              <a:r>
                <a:rPr lang="fr-FR" sz="1400" dirty="0"/>
                <a:t>Et celle qui l'a fait n'en a jamais rien su.</a:t>
              </a:r>
            </a:p>
            <a:p>
              <a:endParaRPr lang="fr-FR" sz="1400" dirty="0"/>
            </a:p>
            <a:p>
              <a:r>
                <a:rPr lang="fr-FR" sz="1400" dirty="0"/>
                <a:t>Hélas ! j'aurai passé près d'elle inaperçu,</a:t>
              </a:r>
            </a:p>
            <a:p>
              <a:r>
                <a:rPr lang="fr-FR" sz="1400" dirty="0"/>
                <a:t>Toujours à ses côtés, et pourtant solitaire,</a:t>
              </a:r>
            </a:p>
            <a:p>
              <a:r>
                <a:rPr lang="fr-FR" sz="1400" dirty="0"/>
                <a:t>Et j'aurai jusqu'au bout fait mon temps sur la terre,</a:t>
              </a:r>
            </a:p>
            <a:p>
              <a:r>
                <a:rPr lang="fr-FR" sz="1400" dirty="0"/>
                <a:t>N'osant rien demander et n'ayant rien reçu.</a:t>
              </a:r>
            </a:p>
            <a:p>
              <a:endParaRPr lang="fr-FR" sz="1400" dirty="0"/>
            </a:p>
            <a:p>
              <a:r>
                <a:rPr lang="fr-FR" sz="1400" dirty="0"/>
                <a:t>Pour elle, quoique Dieu l'ait faite douce et tendre,</a:t>
              </a:r>
            </a:p>
            <a:p>
              <a:r>
                <a:rPr lang="fr-FR" sz="1400" dirty="0"/>
                <a:t>Elle ira son chemin, distraite, et sans entendre</a:t>
              </a:r>
            </a:p>
            <a:p>
              <a:r>
                <a:rPr lang="fr-FR" sz="1400" dirty="0"/>
                <a:t>Ce murmure d'amour élevé sur ses pas ;</a:t>
              </a:r>
            </a:p>
            <a:p>
              <a:endParaRPr lang="fr-FR" sz="1400" dirty="0"/>
            </a:p>
            <a:p>
              <a:r>
                <a:rPr lang="fr-FR" sz="1400" dirty="0"/>
                <a:t>À l'austère devoir pieusement fidèle,</a:t>
              </a:r>
            </a:p>
            <a:p>
              <a:r>
                <a:rPr lang="fr-FR" sz="1400" dirty="0"/>
                <a:t>Elle dira, lisant ces vers tout remplis d'elle :</a:t>
              </a:r>
            </a:p>
            <a:p>
              <a:r>
                <a:rPr lang="fr-FR" sz="1400" dirty="0"/>
                <a:t>« Quelle est donc cette femme ? » et ne comprendra pas.</a:t>
              </a:r>
            </a:p>
          </p:txBody>
        </p:sp>
        <p:sp>
          <p:nvSpPr>
            <p:cNvPr id="14" name="ZoneTexte 13">
              <a:extLst>
                <a:ext uri="{FF2B5EF4-FFF2-40B4-BE49-F238E27FC236}">
                  <a16:creationId xmlns:a16="http://schemas.microsoft.com/office/drawing/2014/main" id="{50E34AA6-27AB-AACF-4E1F-5CDCA611D343}"/>
                </a:ext>
              </a:extLst>
            </p:cNvPr>
            <p:cNvSpPr txBox="1"/>
            <p:nvPr/>
          </p:nvSpPr>
          <p:spPr>
            <a:xfrm>
              <a:off x="127350" y="1751985"/>
              <a:ext cx="1062258" cy="523220"/>
            </a:xfrm>
            <a:prstGeom prst="rect">
              <a:avLst/>
            </a:prstGeom>
            <a:noFill/>
          </p:spPr>
          <p:txBody>
            <a:bodyPr wrap="square">
              <a:spAutoFit/>
            </a:bodyPr>
            <a:lstStyle/>
            <a:p>
              <a:pPr algn="ctr"/>
              <a:r>
                <a:rPr lang="fr-FR" sz="1400" b="1" dirty="0"/>
                <a:t>Félix</a:t>
              </a:r>
              <a:br>
                <a:rPr lang="fr-FR" sz="1400" b="1" dirty="0"/>
              </a:br>
              <a:r>
                <a:rPr lang="fr-FR" sz="1400" b="1" dirty="0"/>
                <a:t>D’ARVERS</a:t>
              </a:r>
            </a:p>
          </p:txBody>
        </p:sp>
        <p:pic>
          <p:nvPicPr>
            <p:cNvPr id="15" name="Image 14">
              <a:extLst>
                <a:ext uri="{FF2B5EF4-FFF2-40B4-BE49-F238E27FC236}">
                  <a16:creationId xmlns:a16="http://schemas.microsoft.com/office/drawing/2014/main" id="{9C4DBE68-2565-B553-B032-55D8459391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143" y="1085365"/>
              <a:ext cx="667083" cy="667083"/>
            </a:xfrm>
            <a:prstGeom prst="rect">
              <a:avLst/>
            </a:prstGeom>
          </p:spPr>
        </p:pic>
        <p:sp>
          <p:nvSpPr>
            <p:cNvPr id="16" name="ZoneTexte 15">
              <a:extLst>
                <a:ext uri="{FF2B5EF4-FFF2-40B4-BE49-F238E27FC236}">
                  <a16:creationId xmlns:a16="http://schemas.microsoft.com/office/drawing/2014/main" id="{672FBE2A-D5FE-D8ED-7853-D2DB3139BD04}"/>
                </a:ext>
              </a:extLst>
            </p:cNvPr>
            <p:cNvSpPr txBox="1"/>
            <p:nvPr/>
          </p:nvSpPr>
          <p:spPr>
            <a:xfrm>
              <a:off x="117277" y="2227745"/>
              <a:ext cx="1082348" cy="307777"/>
            </a:xfrm>
            <a:prstGeom prst="rect">
              <a:avLst/>
            </a:prstGeom>
            <a:noFill/>
          </p:spPr>
          <p:txBody>
            <a:bodyPr wrap="none" rtlCol="0">
              <a:spAutoFit/>
            </a:bodyPr>
            <a:lstStyle/>
            <a:p>
              <a:r>
                <a:rPr lang="fr-FR" sz="1400" b="1" dirty="0">
                  <a:solidFill>
                    <a:srgbClr val="FF0000"/>
                  </a:solidFill>
                  <a:latin typeface="Calibri" panose="020F0502020204030204" pitchFamily="34" charset="0"/>
                  <a:cs typeface="Calibri" panose="020F0502020204030204" pitchFamily="34" charset="0"/>
                </a:rPr>
                <a:t>(1806-1850)</a:t>
              </a:r>
            </a:p>
          </p:txBody>
        </p:sp>
        <p:sp>
          <p:nvSpPr>
            <p:cNvPr id="18" name="ZoneTexte 17">
              <a:extLst>
                <a:ext uri="{FF2B5EF4-FFF2-40B4-BE49-F238E27FC236}">
                  <a16:creationId xmlns:a16="http://schemas.microsoft.com/office/drawing/2014/main" id="{9019360F-5B3B-5DB8-8717-461AFBF416BC}"/>
                </a:ext>
              </a:extLst>
            </p:cNvPr>
            <p:cNvSpPr txBox="1"/>
            <p:nvPr/>
          </p:nvSpPr>
          <p:spPr>
            <a:xfrm>
              <a:off x="202929" y="2904934"/>
              <a:ext cx="895513" cy="307777"/>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Poète</a:t>
              </a:r>
            </a:p>
          </p:txBody>
        </p:sp>
        <p:pic>
          <p:nvPicPr>
            <p:cNvPr id="21" name="Image 20">
              <a:extLst>
                <a:ext uri="{FF2B5EF4-FFF2-40B4-BE49-F238E27FC236}">
                  <a16:creationId xmlns:a16="http://schemas.microsoft.com/office/drawing/2014/main" id="{2F1BB8F4-02C9-8228-F60D-A9FBAB7A5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99" y="2543461"/>
              <a:ext cx="380617" cy="253207"/>
            </a:xfrm>
            <a:prstGeom prst="rect">
              <a:avLst/>
            </a:prstGeom>
          </p:spPr>
        </p:pic>
        <p:sp>
          <p:nvSpPr>
            <p:cNvPr id="23" name="ZoneTexte 22">
              <a:extLst>
                <a:ext uri="{FF2B5EF4-FFF2-40B4-BE49-F238E27FC236}">
                  <a16:creationId xmlns:a16="http://schemas.microsoft.com/office/drawing/2014/main" id="{65F6AF58-A128-73F7-E941-B12EB86E3854}"/>
                </a:ext>
              </a:extLst>
            </p:cNvPr>
            <p:cNvSpPr txBox="1"/>
            <p:nvPr/>
          </p:nvSpPr>
          <p:spPr>
            <a:xfrm>
              <a:off x="1985592" y="652320"/>
              <a:ext cx="3389218" cy="400110"/>
            </a:xfrm>
            <a:prstGeom prst="rect">
              <a:avLst/>
            </a:prstGeom>
            <a:noFill/>
          </p:spPr>
          <p:txBody>
            <a:bodyPr wrap="square">
              <a:spAutoFit/>
            </a:bodyPr>
            <a:lstStyle/>
            <a:p>
              <a:r>
                <a:rPr lang="fr-F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SONNET D’ARVERS </a:t>
              </a:r>
              <a:r>
                <a:rPr lang="fr-FR"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(texte en vers)</a:t>
              </a:r>
              <a:endParaRPr lang="fr-FR" sz="1400" dirty="0">
                <a:solidFill>
                  <a:schemeClr val="bg1"/>
                </a:solidFill>
              </a:endParaRPr>
            </a:p>
          </p:txBody>
        </p:sp>
        <p:grpSp>
          <p:nvGrpSpPr>
            <p:cNvPr id="27" name="Groupe 26">
              <a:extLst>
                <a:ext uri="{FF2B5EF4-FFF2-40B4-BE49-F238E27FC236}">
                  <a16:creationId xmlns:a16="http://schemas.microsoft.com/office/drawing/2014/main" id="{5470F2A2-B7CA-8A51-00BB-68CEB2294B37}"/>
                </a:ext>
              </a:extLst>
            </p:cNvPr>
            <p:cNvGrpSpPr/>
            <p:nvPr/>
          </p:nvGrpSpPr>
          <p:grpSpPr>
            <a:xfrm>
              <a:off x="134109" y="3320977"/>
              <a:ext cx="1153955" cy="1100103"/>
              <a:chOff x="126026" y="3320976"/>
              <a:chExt cx="1153955" cy="1100103"/>
            </a:xfrm>
          </p:grpSpPr>
          <p:pic>
            <p:nvPicPr>
              <p:cNvPr id="25" name="Image 24">
                <a:hlinkClick r:id="rId4"/>
                <a:extLst>
                  <a:ext uri="{FF2B5EF4-FFF2-40B4-BE49-F238E27FC236}">
                    <a16:creationId xmlns:a16="http://schemas.microsoft.com/office/drawing/2014/main" id="{7D2FF4FD-8166-FEE5-139A-0C199CC7D4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026" y="3320976"/>
                <a:ext cx="1153955" cy="1100103"/>
              </a:xfrm>
              <a:prstGeom prst="rect">
                <a:avLst/>
              </a:prstGeom>
            </p:spPr>
          </p:pic>
          <p:pic>
            <p:nvPicPr>
              <p:cNvPr id="26" name="Image 25">
                <a:hlinkClick r:id="rId4"/>
                <a:extLst>
                  <a:ext uri="{FF2B5EF4-FFF2-40B4-BE49-F238E27FC236}">
                    <a16:creationId xmlns:a16="http://schemas.microsoft.com/office/drawing/2014/main" id="{8BA74D03-357B-67E6-879D-F0268234738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0658" y="3553430"/>
                <a:ext cx="681220" cy="681220"/>
              </a:xfrm>
              <a:prstGeom prst="rect">
                <a:avLst/>
              </a:prstGeom>
            </p:spPr>
          </p:pic>
        </p:grpSp>
      </p:grpSp>
      <p:pic>
        <p:nvPicPr>
          <p:cNvPr id="4" name="Image 3">
            <a:hlinkClick r:id="rId7" action="ppaction://hlinksldjump"/>
            <a:extLst>
              <a:ext uri="{FF2B5EF4-FFF2-40B4-BE49-F238E27FC236}">
                <a16:creationId xmlns:a16="http://schemas.microsoft.com/office/drawing/2014/main" id="{8A70CBA4-E7CA-679A-96F5-26A463C210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grpSp>
        <p:nvGrpSpPr>
          <p:cNvPr id="39" name="Groupe 38">
            <a:extLst>
              <a:ext uri="{FF2B5EF4-FFF2-40B4-BE49-F238E27FC236}">
                <a16:creationId xmlns:a16="http://schemas.microsoft.com/office/drawing/2014/main" id="{E4965F62-1718-084A-5862-07240BD9938A}"/>
              </a:ext>
            </a:extLst>
          </p:cNvPr>
          <p:cNvGrpSpPr/>
          <p:nvPr/>
        </p:nvGrpSpPr>
        <p:grpSpPr>
          <a:xfrm>
            <a:off x="202929" y="38684"/>
            <a:ext cx="9169672" cy="895513"/>
            <a:chOff x="202929" y="38684"/>
            <a:chExt cx="9169672" cy="895513"/>
          </a:xfrm>
        </p:grpSpPr>
        <p:pic>
          <p:nvPicPr>
            <p:cNvPr id="5" name="Image 4">
              <a:extLst>
                <a:ext uri="{FF2B5EF4-FFF2-40B4-BE49-F238E27FC236}">
                  <a16:creationId xmlns:a16="http://schemas.microsoft.com/office/drawing/2014/main" id="{D21C794D-8CB0-136A-8FBE-8A3CEB58F0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929" y="103686"/>
              <a:ext cx="895513" cy="802325"/>
            </a:xfrm>
            <a:prstGeom prst="rect">
              <a:avLst/>
            </a:prstGeom>
          </p:spPr>
        </p:pic>
        <p:pic>
          <p:nvPicPr>
            <p:cNvPr id="6" name="Image 5">
              <a:extLst>
                <a:ext uri="{FF2B5EF4-FFF2-40B4-BE49-F238E27FC236}">
                  <a16:creationId xmlns:a16="http://schemas.microsoft.com/office/drawing/2014/main" id="{A7FF06D5-DA37-2929-D3D6-0D5AB702604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88064" y="38684"/>
              <a:ext cx="895513" cy="895513"/>
            </a:xfrm>
            <a:prstGeom prst="rect">
              <a:avLst/>
            </a:prstGeom>
          </p:spPr>
        </p:pic>
        <p:sp>
          <p:nvSpPr>
            <p:cNvPr id="7" name="Rectangle 6">
              <a:extLst>
                <a:ext uri="{FF2B5EF4-FFF2-40B4-BE49-F238E27FC236}">
                  <a16:creationId xmlns:a16="http://schemas.microsoft.com/office/drawing/2014/main" id="{ED264F7D-43F2-539B-C578-55786284FF89}"/>
                </a:ext>
              </a:extLst>
            </p:cNvPr>
            <p:cNvSpPr/>
            <p:nvPr/>
          </p:nvSpPr>
          <p:spPr>
            <a:xfrm>
              <a:off x="2376356" y="121614"/>
              <a:ext cx="2279791" cy="646331"/>
            </a:xfrm>
            <a:prstGeom prst="rect">
              <a:avLst/>
            </a:prstGeom>
            <a:noFill/>
          </p:spPr>
          <p:txBody>
            <a:bodyPr wrap="none" lIns="91440" tIns="45720" rIns="91440" bIns="45720">
              <a:spAutoFit/>
            </a:bodyPr>
            <a:lstStyle/>
            <a:p>
              <a:pPr algn="ctr"/>
              <a:r>
                <a:rPr lang="fr-F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La Poésie</a:t>
              </a:r>
            </a:p>
          </p:txBody>
        </p:sp>
        <p:sp>
          <p:nvSpPr>
            <p:cNvPr id="9" name="ZoneTexte 8">
              <a:extLst>
                <a:ext uri="{FF2B5EF4-FFF2-40B4-BE49-F238E27FC236}">
                  <a16:creationId xmlns:a16="http://schemas.microsoft.com/office/drawing/2014/main" id="{F4C21876-1261-617B-6D55-C971F8699883}"/>
                </a:ext>
              </a:extLst>
            </p:cNvPr>
            <p:cNvSpPr txBox="1"/>
            <p:nvPr/>
          </p:nvSpPr>
          <p:spPr>
            <a:xfrm>
              <a:off x="5010541" y="175501"/>
              <a:ext cx="4362060" cy="584775"/>
            </a:xfrm>
            <a:prstGeom prst="rect">
              <a:avLst/>
            </a:prstGeom>
            <a:noFill/>
          </p:spPr>
          <p:txBody>
            <a:bodyPr wrap="square">
              <a:spAutoFit/>
            </a:bodyPr>
            <a:lstStyle/>
            <a:p>
              <a:r>
                <a:rPr lang="fr-FR" b="1" i="0" u="none" strike="noStrike" baseline="0" dirty="0">
                  <a:latin typeface="Calibri" panose="020F0502020204030204" pitchFamily="34" charset="0"/>
                  <a:cs typeface="Calibri" panose="020F0502020204030204" pitchFamily="34" charset="0"/>
                </a:rPr>
                <a:t>Le</a:t>
              </a:r>
              <a:r>
                <a:rPr lang="fr-FR" sz="3200" b="1" i="0" u="none" strike="noStrike" baseline="0" dirty="0">
                  <a:latin typeface="Calibri" panose="020F0502020204030204" pitchFamily="34" charset="0"/>
                  <a:cs typeface="Calibri" panose="020F0502020204030204" pitchFamily="34" charset="0"/>
                </a:rPr>
                <a:t> </a:t>
              </a:r>
              <a:r>
                <a:rPr lang="fr-FR" sz="3200" b="1" i="0" u="none" strike="noStrike" baseline="0" dirty="0">
                  <a:solidFill>
                    <a:srgbClr val="FF0000"/>
                  </a:solidFill>
                  <a:latin typeface="Calibri" panose="020F0502020204030204" pitchFamily="34" charset="0"/>
                  <a:cs typeface="Calibri" panose="020F0502020204030204" pitchFamily="34" charset="0"/>
                </a:rPr>
                <a:t>VOCABULAIRE</a:t>
              </a:r>
              <a:r>
                <a:rPr lang="fr-FR" b="1" i="0" u="none" strike="noStrike" baseline="0" dirty="0">
                  <a:latin typeface="Calibri" panose="020F0502020204030204" pitchFamily="34" charset="0"/>
                  <a:cs typeface="Calibri" panose="020F0502020204030204" pitchFamily="34" charset="0"/>
                </a:rPr>
                <a:t>…</a:t>
              </a:r>
              <a:endParaRPr lang="fr-FR" b="1" dirty="0"/>
            </a:p>
          </p:txBody>
        </p:sp>
      </p:grpSp>
      <p:sp>
        <p:nvSpPr>
          <p:cNvPr id="22" name="ZoneTexte 21">
            <a:extLst>
              <a:ext uri="{FF2B5EF4-FFF2-40B4-BE49-F238E27FC236}">
                <a16:creationId xmlns:a16="http://schemas.microsoft.com/office/drawing/2014/main" id="{072177E4-3C60-15E4-281C-007196A7C501}"/>
              </a:ext>
            </a:extLst>
          </p:cNvPr>
          <p:cNvSpPr txBox="1"/>
          <p:nvPr/>
        </p:nvSpPr>
        <p:spPr>
          <a:xfrm>
            <a:off x="9962144" y="425470"/>
            <a:ext cx="2238379" cy="6432530"/>
          </a:xfrm>
          <a:prstGeom prst="rect">
            <a:avLst/>
          </a:prstGeom>
          <a:noFill/>
        </p:spPr>
        <p:txBody>
          <a:bodyPr wrap="square" rtlCol="0">
            <a:spAutoFit/>
          </a:bodyPr>
          <a:lstStyle/>
          <a:p>
            <a:r>
              <a:rPr lang="fr-FR" b="1" dirty="0">
                <a:latin typeface="Calibri" panose="020F0502020204030204" pitchFamily="34" charset="0"/>
                <a:cs typeface="Calibri" panose="020F0502020204030204" pitchFamily="34" charset="0"/>
              </a:rPr>
              <a:t>Notions :</a:t>
            </a:r>
          </a:p>
          <a:p>
            <a:r>
              <a:rPr lang="fr-FR" sz="1600" b="1" dirty="0">
                <a:solidFill>
                  <a:srgbClr val="0070C0"/>
                </a:solidFill>
                <a:latin typeface="Calibri" panose="020F0502020204030204" pitchFamily="34" charset="0"/>
                <a:cs typeface="Calibri" panose="020F0502020204030204" pitchFamily="34" charset="0"/>
              </a:rPr>
              <a:t>Vocabulaire poétique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alexandrin</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césure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décasyllabe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dizain</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e muet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enjambement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hémistiche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hétérométriques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isométriques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octosyllabe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poésie engagée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poésie lyrique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poésie narrative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paragraphes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phrases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prose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quatrain</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rimes croisées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rimes embrassées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rimes suivies (ou plates)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sonnet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strophes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syllabes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tercet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vers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vers irréguliers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vers réguliers</a:t>
            </a:r>
          </a:p>
        </p:txBody>
      </p:sp>
      <p:sp>
        <p:nvSpPr>
          <p:cNvPr id="28" name="ZoneTexte 27">
            <a:extLst>
              <a:ext uri="{FF2B5EF4-FFF2-40B4-BE49-F238E27FC236}">
                <a16:creationId xmlns:a16="http://schemas.microsoft.com/office/drawing/2014/main" id="{5F2393EF-61BB-6643-180A-5E810B64EA52}"/>
              </a:ext>
            </a:extLst>
          </p:cNvPr>
          <p:cNvSpPr txBox="1"/>
          <p:nvPr/>
        </p:nvSpPr>
        <p:spPr>
          <a:xfrm>
            <a:off x="2862771" y="5231446"/>
            <a:ext cx="3536591" cy="307777"/>
          </a:xfrm>
          <a:prstGeom prst="rect">
            <a:avLst/>
          </a:prstGeom>
          <a:noFill/>
        </p:spPr>
        <p:txBody>
          <a:bodyPr wrap="square">
            <a:spAutoFit/>
          </a:bodyPr>
          <a:lstStyle/>
          <a:p>
            <a:pPr algn="r"/>
            <a:r>
              <a:rPr lang="fr-FR"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Félix D’ARVERS, </a:t>
            </a:r>
            <a:r>
              <a:rPr lang="fr-FR" sz="1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Mes heures perdues</a:t>
            </a:r>
            <a:r>
              <a:rPr lang="fr-FR"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1833.</a:t>
            </a:r>
            <a:endParaRPr lang="fr-FR" sz="1400" dirty="0">
              <a:solidFill>
                <a:schemeClr val="bg1"/>
              </a:solidFill>
              <a:latin typeface="Calibri" panose="020F0502020204030204" pitchFamily="34" charset="0"/>
              <a:cs typeface="Calibri" panose="020F0502020204030204" pitchFamily="34" charset="0"/>
            </a:endParaRPr>
          </a:p>
        </p:txBody>
      </p:sp>
      <p:cxnSp>
        <p:nvCxnSpPr>
          <p:cNvPr id="31" name="Connecteur droit avec flèche 30">
            <a:extLst>
              <a:ext uri="{FF2B5EF4-FFF2-40B4-BE49-F238E27FC236}">
                <a16:creationId xmlns:a16="http://schemas.microsoft.com/office/drawing/2014/main" id="{AB69FCD0-A726-F10C-8646-AF1C02E98B40}"/>
              </a:ext>
            </a:extLst>
          </p:cNvPr>
          <p:cNvCxnSpPr>
            <a:cxnSpLocks/>
          </p:cNvCxnSpPr>
          <p:nvPr/>
        </p:nvCxnSpPr>
        <p:spPr>
          <a:xfrm>
            <a:off x="1368506" y="4958804"/>
            <a:ext cx="5005661" cy="0"/>
          </a:xfrm>
          <a:prstGeom prst="straightConnector1">
            <a:avLst/>
          </a:prstGeom>
          <a:ln w="38100">
            <a:solidFill>
              <a:srgbClr val="FF00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0C8FB77B-B5A7-9B2E-F01F-A136A5D8600E}"/>
              </a:ext>
            </a:extLst>
          </p:cNvPr>
          <p:cNvSpPr txBox="1"/>
          <p:nvPr/>
        </p:nvSpPr>
        <p:spPr>
          <a:xfrm>
            <a:off x="3290331" y="4964912"/>
            <a:ext cx="1365816" cy="338554"/>
          </a:xfrm>
          <a:prstGeom prst="rect">
            <a:avLst/>
          </a:prstGeom>
          <a:noFill/>
        </p:spPr>
        <p:txBody>
          <a:bodyPr wrap="square">
            <a:spAutoFit/>
          </a:bodyPr>
          <a:lstStyle/>
          <a:p>
            <a:r>
              <a:rPr lang="fr-FR" sz="1600" b="1" dirty="0">
                <a:solidFill>
                  <a:srgbClr val="FF0000"/>
                </a:solidFill>
              </a:rPr>
              <a:t>alexandrins</a:t>
            </a:r>
            <a:endParaRPr lang="fr-FR" sz="1600" dirty="0">
              <a:solidFill>
                <a:srgbClr val="FF0000"/>
              </a:solidFill>
            </a:endParaRPr>
          </a:p>
        </p:txBody>
      </p:sp>
      <p:sp>
        <p:nvSpPr>
          <p:cNvPr id="46" name="ZoneTexte 45">
            <a:extLst>
              <a:ext uri="{FF2B5EF4-FFF2-40B4-BE49-F238E27FC236}">
                <a16:creationId xmlns:a16="http://schemas.microsoft.com/office/drawing/2014/main" id="{4FEF4939-3974-338F-DA05-C4A84D39212A}"/>
              </a:ext>
            </a:extLst>
          </p:cNvPr>
          <p:cNvSpPr txBox="1"/>
          <p:nvPr/>
        </p:nvSpPr>
        <p:spPr>
          <a:xfrm>
            <a:off x="4776859" y="4957541"/>
            <a:ext cx="1365816" cy="338554"/>
          </a:xfrm>
          <a:prstGeom prst="rect">
            <a:avLst/>
          </a:prstGeom>
          <a:noFill/>
        </p:spPr>
        <p:txBody>
          <a:bodyPr wrap="square">
            <a:spAutoFit/>
          </a:bodyPr>
          <a:lstStyle/>
          <a:p>
            <a:r>
              <a:rPr lang="fr-FR" sz="1600" b="1" dirty="0"/>
              <a:t>12</a:t>
            </a:r>
            <a:r>
              <a:rPr lang="fr-FR" sz="1600" b="1" dirty="0">
                <a:solidFill>
                  <a:srgbClr val="FF0000"/>
                </a:solidFill>
              </a:rPr>
              <a:t> syllabes</a:t>
            </a:r>
            <a:endParaRPr lang="fr-FR" sz="1600" dirty="0">
              <a:solidFill>
                <a:srgbClr val="FF0000"/>
              </a:solidFill>
            </a:endParaRPr>
          </a:p>
        </p:txBody>
      </p:sp>
      <p:sp>
        <p:nvSpPr>
          <p:cNvPr id="47" name="Flèche : droite 46">
            <a:extLst>
              <a:ext uri="{FF2B5EF4-FFF2-40B4-BE49-F238E27FC236}">
                <a16:creationId xmlns:a16="http://schemas.microsoft.com/office/drawing/2014/main" id="{EAFD8190-FD64-8119-4DEB-94C3E0F8653C}"/>
              </a:ext>
            </a:extLst>
          </p:cNvPr>
          <p:cNvSpPr/>
          <p:nvPr/>
        </p:nvSpPr>
        <p:spPr>
          <a:xfrm>
            <a:off x="4613031" y="5091086"/>
            <a:ext cx="206945" cy="107340"/>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BA9408F1-8DDF-E8CA-60B8-DF92D7023ADD}"/>
              </a:ext>
            </a:extLst>
          </p:cNvPr>
          <p:cNvSpPr/>
          <p:nvPr/>
        </p:nvSpPr>
        <p:spPr>
          <a:xfrm>
            <a:off x="1346894" y="1219515"/>
            <a:ext cx="218351" cy="2477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2" name="Groupe 41">
            <a:extLst>
              <a:ext uri="{FF2B5EF4-FFF2-40B4-BE49-F238E27FC236}">
                <a16:creationId xmlns:a16="http://schemas.microsoft.com/office/drawing/2014/main" id="{CBD77095-6BC7-2CE0-FF33-9ADC9C0C4BDC}"/>
              </a:ext>
            </a:extLst>
          </p:cNvPr>
          <p:cNvGrpSpPr/>
          <p:nvPr/>
        </p:nvGrpSpPr>
        <p:grpSpPr>
          <a:xfrm>
            <a:off x="8380868" y="1348463"/>
            <a:ext cx="1194165" cy="3937847"/>
            <a:chOff x="8380868" y="1348463"/>
            <a:chExt cx="1194165" cy="3937847"/>
          </a:xfrm>
        </p:grpSpPr>
        <p:sp>
          <p:nvSpPr>
            <p:cNvPr id="48" name="ZoneTexte 47">
              <a:extLst>
                <a:ext uri="{FF2B5EF4-FFF2-40B4-BE49-F238E27FC236}">
                  <a16:creationId xmlns:a16="http://schemas.microsoft.com/office/drawing/2014/main" id="{E36C6B62-1274-CA67-E10B-DC1C9791CB2C}"/>
                </a:ext>
              </a:extLst>
            </p:cNvPr>
            <p:cNvSpPr txBox="1"/>
            <p:nvPr/>
          </p:nvSpPr>
          <p:spPr>
            <a:xfrm>
              <a:off x="8397017" y="1348463"/>
              <a:ext cx="1178016" cy="338554"/>
            </a:xfrm>
            <a:prstGeom prst="rect">
              <a:avLst/>
            </a:prstGeom>
            <a:noFill/>
          </p:spPr>
          <p:txBody>
            <a:bodyPr wrap="square">
              <a:spAutoFit/>
            </a:bodyPr>
            <a:lstStyle/>
            <a:p>
              <a:pPr algn="ctr"/>
              <a:r>
                <a:rPr lang="fr-FR" sz="1600" b="1" dirty="0">
                  <a:solidFill>
                    <a:srgbClr val="FFFF00"/>
                  </a:solidFill>
                </a:rPr>
                <a:t>Q</a:t>
              </a:r>
              <a:r>
                <a:rPr lang="fr-FR" sz="1600" b="1" dirty="0">
                  <a:solidFill>
                    <a:srgbClr val="FF0000"/>
                  </a:solidFill>
                </a:rPr>
                <a:t>uatrain</a:t>
              </a:r>
              <a:endParaRPr lang="fr-FR" sz="1600" dirty="0">
                <a:solidFill>
                  <a:srgbClr val="FF0000"/>
                </a:solidFill>
              </a:endParaRPr>
            </a:p>
          </p:txBody>
        </p:sp>
        <p:sp>
          <p:nvSpPr>
            <p:cNvPr id="50" name="Flèche : droite 49">
              <a:extLst>
                <a:ext uri="{FF2B5EF4-FFF2-40B4-BE49-F238E27FC236}">
                  <a16:creationId xmlns:a16="http://schemas.microsoft.com/office/drawing/2014/main" id="{C92083E6-777A-4C3D-0CEC-26DBDF7CEE91}"/>
                </a:ext>
              </a:extLst>
            </p:cNvPr>
            <p:cNvSpPr/>
            <p:nvPr/>
          </p:nvSpPr>
          <p:spPr>
            <a:xfrm rot="5400000">
              <a:off x="8835625" y="1660932"/>
              <a:ext cx="114938" cy="120010"/>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50">
              <a:extLst>
                <a:ext uri="{FF2B5EF4-FFF2-40B4-BE49-F238E27FC236}">
                  <a16:creationId xmlns:a16="http://schemas.microsoft.com/office/drawing/2014/main" id="{18D09CB7-2BB8-42C0-0855-F7D556B3CA8E}"/>
                </a:ext>
              </a:extLst>
            </p:cNvPr>
            <p:cNvSpPr txBox="1"/>
            <p:nvPr/>
          </p:nvSpPr>
          <p:spPr>
            <a:xfrm>
              <a:off x="8488183" y="1720937"/>
              <a:ext cx="825234" cy="338554"/>
            </a:xfrm>
            <a:prstGeom prst="rect">
              <a:avLst/>
            </a:prstGeom>
            <a:noFill/>
          </p:spPr>
          <p:txBody>
            <a:bodyPr wrap="square">
              <a:spAutoFit/>
            </a:bodyPr>
            <a:lstStyle/>
            <a:p>
              <a:pPr algn="ctr"/>
              <a:r>
                <a:rPr lang="fr-FR" sz="1600" b="1" dirty="0"/>
                <a:t>4</a:t>
              </a:r>
              <a:r>
                <a:rPr lang="fr-FR" sz="1600" b="1" dirty="0">
                  <a:solidFill>
                    <a:srgbClr val="FF0000"/>
                  </a:solidFill>
                </a:rPr>
                <a:t> vers</a:t>
              </a:r>
              <a:endParaRPr lang="fr-FR" sz="1600" dirty="0">
                <a:solidFill>
                  <a:srgbClr val="FF0000"/>
                </a:solidFill>
              </a:endParaRPr>
            </a:p>
          </p:txBody>
        </p:sp>
        <p:sp>
          <p:nvSpPr>
            <p:cNvPr id="52" name="ZoneTexte 51">
              <a:extLst>
                <a:ext uri="{FF2B5EF4-FFF2-40B4-BE49-F238E27FC236}">
                  <a16:creationId xmlns:a16="http://schemas.microsoft.com/office/drawing/2014/main" id="{6042DD4C-2358-4D57-3EE4-E086882581E9}"/>
                </a:ext>
              </a:extLst>
            </p:cNvPr>
            <p:cNvSpPr txBox="1"/>
            <p:nvPr/>
          </p:nvSpPr>
          <p:spPr>
            <a:xfrm>
              <a:off x="8399682" y="2405843"/>
              <a:ext cx="1175348" cy="338554"/>
            </a:xfrm>
            <a:prstGeom prst="rect">
              <a:avLst/>
            </a:prstGeom>
            <a:noFill/>
          </p:spPr>
          <p:txBody>
            <a:bodyPr wrap="square">
              <a:spAutoFit/>
            </a:bodyPr>
            <a:lstStyle/>
            <a:p>
              <a:pPr algn="ctr"/>
              <a:r>
                <a:rPr lang="fr-FR" sz="1600" b="1" dirty="0">
                  <a:solidFill>
                    <a:srgbClr val="FFFF00"/>
                  </a:solidFill>
                </a:rPr>
                <a:t>Q</a:t>
              </a:r>
              <a:r>
                <a:rPr lang="fr-FR" sz="1600" b="1" dirty="0">
                  <a:solidFill>
                    <a:srgbClr val="FF0000"/>
                  </a:solidFill>
                </a:rPr>
                <a:t>uatrain</a:t>
              </a:r>
              <a:endParaRPr lang="fr-FR" sz="1600" dirty="0">
                <a:solidFill>
                  <a:srgbClr val="FF0000"/>
                </a:solidFill>
              </a:endParaRPr>
            </a:p>
          </p:txBody>
        </p:sp>
        <p:sp>
          <p:nvSpPr>
            <p:cNvPr id="53" name="Flèche : droite 52">
              <a:extLst>
                <a:ext uri="{FF2B5EF4-FFF2-40B4-BE49-F238E27FC236}">
                  <a16:creationId xmlns:a16="http://schemas.microsoft.com/office/drawing/2014/main" id="{763110FC-36E0-DA5F-8EE9-CFE9C7FF20D0}"/>
                </a:ext>
              </a:extLst>
            </p:cNvPr>
            <p:cNvSpPr/>
            <p:nvPr/>
          </p:nvSpPr>
          <p:spPr>
            <a:xfrm rot="5400000">
              <a:off x="8838290" y="2718312"/>
              <a:ext cx="114938" cy="120010"/>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ZoneTexte 53">
              <a:extLst>
                <a:ext uri="{FF2B5EF4-FFF2-40B4-BE49-F238E27FC236}">
                  <a16:creationId xmlns:a16="http://schemas.microsoft.com/office/drawing/2014/main" id="{A85CE963-A410-65C1-AD9D-3DBF9AFF087C}"/>
                </a:ext>
              </a:extLst>
            </p:cNvPr>
            <p:cNvSpPr txBox="1"/>
            <p:nvPr/>
          </p:nvSpPr>
          <p:spPr>
            <a:xfrm>
              <a:off x="8490848" y="2778317"/>
              <a:ext cx="825234" cy="338554"/>
            </a:xfrm>
            <a:prstGeom prst="rect">
              <a:avLst/>
            </a:prstGeom>
            <a:noFill/>
          </p:spPr>
          <p:txBody>
            <a:bodyPr wrap="square">
              <a:spAutoFit/>
            </a:bodyPr>
            <a:lstStyle/>
            <a:p>
              <a:pPr algn="ctr"/>
              <a:r>
                <a:rPr lang="fr-FR" sz="1600" b="1" dirty="0"/>
                <a:t>4</a:t>
              </a:r>
              <a:r>
                <a:rPr lang="fr-FR" sz="1600" b="1" dirty="0">
                  <a:solidFill>
                    <a:srgbClr val="FF0000"/>
                  </a:solidFill>
                </a:rPr>
                <a:t> vers</a:t>
              </a:r>
              <a:endParaRPr lang="fr-FR" sz="1600" dirty="0">
                <a:solidFill>
                  <a:srgbClr val="FF0000"/>
                </a:solidFill>
              </a:endParaRPr>
            </a:p>
          </p:txBody>
        </p:sp>
        <p:sp>
          <p:nvSpPr>
            <p:cNvPr id="55" name="ZoneTexte 54">
              <a:extLst>
                <a:ext uri="{FF2B5EF4-FFF2-40B4-BE49-F238E27FC236}">
                  <a16:creationId xmlns:a16="http://schemas.microsoft.com/office/drawing/2014/main" id="{0EB41C0A-F658-DC53-7F7C-6D4697667CED}"/>
                </a:ext>
              </a:extLst>
            </p:cNvPr>
            <p:cNvSpPr txBox="1"/>
            <p:nvPr/>
          </p:nvSpPr>
          <p:spPr>
            <a:xfrm>
              <a:off x="8380868" y="3339855"/>
              <a:ext cx="1167803" cy="338554"/>
            </a:xfrm>
            <a:prstGeom prst="rect">
              <a:avLst/>
            </a:prstGeom>
            <a:noFill/>
          </p:spPr>
          <p:txBody>
            <a:bodyPr wrap="square">
              <a:spAutoFit/>
            </a:bodyPr>
            <a:lstStyle/>
            <a:p>
              <a:pPr algn="ctr"/>
              <a:r>
                <a:rPr lang="fr-FR" sz="1600" b="1" dirty="0">
                  <a:solidFill>
                    <a:srgbClr val="FFFF00"/>
                  </a:solidFill>
                </a:rPr>
                <a:t>T</a:t>
              </a:r>
              <a:r>
                <a:rPr lang="fr-FR" sz="1600" b="1" dirty="0">
                  <a:solidFill>
                    <a:srgbClr val="FF0000"/>
                  </a:solidFill>
                </a:rPr>
                <a:t>ercet</a:t>
              </a:r>
              <a:endParaRPr lang="fr-FR" sz="1600" dirty="0">
                <a:solidFill>
                  <a:srgbClr val="FF0000"/>
                </a:solidFill>
              </a:endParaRPr>
            </a:p>
          </p:txBody>
        </p:sp>
        <p:sp>
          <p:nvSpPr>
            <p:cNvPr id="56" name="Flèche : droite 55">
              <a:extLst>
                <a:ext uri="{FF2B5EF4-FFF2-40B4-BE49-F238E27FC236}">
                  <a16:creationId xmlns:a16="http://schemas.microsoft.com/office/drawing/2014/main" id="{76C9E8FF-2921-C237-CBE8-C2DEFBD97817}"/>
                </a:ext>
              </a:extLst>
            </p:cNvPr>
            <p:cNvSpPr/>
            <p:nvPr/>
          </p:nvSpPr>
          <p:spPr>
            <a:xfrm rot="5400000">
              <a:off x="8891740" y="3651578"/>
              <a:ext cx="114938" cy="120010"/>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ZoneTexte 56">
              <a:extLst>
                <a:ext uri="{FF2B5EF4-FFF2-40B4-BE49-F238E27FC236}">
                  <a16:creationId xmlns:a16="http://schemas.microsoft.com/office/drawing/2014/main" id="{05DB8A82-7D37-BB9B-37A1-BE9F4E42F9DE}"/>
                </a:ext>
              </a:extLst>
            </p:cNvPr>
            <p:cNvSpPr txBox="1"/>
            <p:nvPr/>
          </p:nvSpPr>
          <p:spPr>
            <a:xfrm>
              <a:off x="8490848" y="3727730"/>
              <a:ext cx="825234" cy="338554"/>
            </a:xfrm>
            <a:prstGeom prst="rect">
              <a:avLst/>
            </a:prstGeom>
            <a:noFill/>
          </p:spPr>
          <p:txBody>
            <a:bodyPr wrap="square">
              <a:spAutoFit/>
            </a:bodyPr>
            <a:lstStyle/>
            <a:p>
              <a:pPr algn="ctr"/>
              <a:r>
                <a:rPr lang="fr-FR" sz="1600" b="1" dirty="0"/>
                <a:t>3</a:t>
              </a:r>
              <a:r>
                <a:rPr lang="fr-FR" sz="1600" b="1" dirty="0">
                  <a:solidFill>
                    <a:srgbClr val="FF0000"/>
                  </a:solidFill>
                </a:rPr>
                <a:t> vers</a:t>
              </a:r>
              <a:endParaRPr lang="fr-FR" sz="1600" dirty="0">
                <a:solidFill>
                  <a:srgbClr val="FF0000"/>
                </a:solidFill>
              </a:endParaRPr>
            </a:p>
          </p:txBody>
        </p:sp>
        <p:sp>
          <p:nvSpPr>
            <p:cNvPr id="58" name="ZoneTexte 57">
              <a:extLst>
                <a:ext uri="{FF2B5EF4-FFF2-40B4-BE49-F238E27FC236}">
                  <a16:creationId xmlns:a16="http://schemas.microsoft.com/office/drawing/2014/main" id="{56CB9BBC-4CB1-5C65-3A39-204BCEF9CF24}"/>
                </a:ext>
              </a:extLst>
            </p:cNvPr>
            <p:cNvSpPr txBox="1"/>
            <p:nvPr/>
          </p:nvSpPr>
          <p:spPr>
            <a:xfrm>
              <a:off x="8389097" y="4195754"/>
              <a:ext cx="1167803" cy="338554"/>
            </a:xfrm>
            <a:prstGeom prst="rect">
              <a:avLst/>
            </a:prstGeom>
            <a:noFill/>
          </p:spPr>
          <p:txBody>
            <a:bodyPr wrap="square">
              <a:spAutoFit/>
            </a:bodyPr>
            <a:lstStyle/>
            <a:p>
              <a:pPr algn="ctr"/>
              <a:r>
                <a:rPr lang="fr-FR" sz="1600" b="1" dirty="0">
                  <a:solidFill>
                    <a:srgbClr val="FFFF00"/>
                  </a:solidFill>
                </a:rPr>
                <a:t>T</a:t>
              </a:r>
              <a:r>
                <a:rPr lang="fr-FR" sz="1600" b="1" dirty="0">
                  <a:solidFill>
                    <a:srgbClr val="FF0000"/>
                  </a:solidFill>
                </a:rPr>
                <a:t>ercet</a:t>
              </a:r>
              <a:endParaRPr lang="fr-FR" sz="1600" dirty="0">
                <a:solidFill>
                  <a:srgbClr val="FF0000"/>
                </a:solidFill>
              </a:endParaRPr>
            </a:p>
          </p:txBody>
        </p:sp>
        <p:sp>
          <p:nvSpPr>
            <p:cNvPr id="59" name="Flèche : droite 58">
              <a:extLst>
                <a:ext uri="{FF2B5EF4-FFF2-40B4-BE49-F238E27FC236}">
                  <a16:creationId xmlns:a16="http://schemas.microsoft.com/office/drawing/2014/main" id="{C36E7A93-1DAC-3E93-CDA5-9694E883FA3C}"/>
                </a:ext>
              </a:extLst>
            </p:cNvPr>
            <p:cNvSpPr/>
            <p:nvPr/>
          </p:nvSpPr>
          <p:spPr>
            <a:xfrm rot="5400000">
              <a:off x="8873610" y="4508223"/>
              <a:ext cx="114938" cy="120010"/>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ZoneTexte 59">
              <a:extLst>
                <a:ext uri="{FF2B5EF4-FFF2-40B4-BE49-F238E27FC236}">
                  <a16:creationId xmlns:a16="http://schemas.microsoft.com/office/drawing/2014/main" id="{17AF1DA9-0D94-014F-2BA2-D9A126EE72B6}"/>
                </a:ext>
              </a:extLst>
            </p:cNvPr>
            <p:cNvSpPr txBox="1"/>
            <p:nvPr/>
          </p:nvSpPr>
          <p:spPr>
            <a:xfrm>
              <a:off x="8472718" y="4584375"/>
              <a:ext cx="825234" cy="338554"/>
            </a:xfrm>
            <a:prstGeom prst="rect">
              <a:avLst/>
            </a:prstGeom>
            <a:noFill/>
          </p:spPr>
          <p:txBody>
            <a:bodyPr wrap="square">
              <a:spAutoFit/>
            </a:bodyPr>
            <a:lstStyle/>
            <a:p>
              <a:pPr algn="ctr"/>
              <a:r>
                <a:rPr lang="fr-FR" sz="1600" b="1" dirty="0"/>
                <a:t>3</a:t>
              </a:r>
              <a:r>
                <a:rPr lang="fr-FR" sz="1600" b="1" dirty="0">
                  <a:solidFill>
                    <a:srgbClr val="FF0000"/>
                  </a:solidFill>
                </a:rPr>
                <a:t> vers</a:t>
              </a:r>
              <a:endParaRPr lang="fr-FR" sz="1600" dirty="0">
                <a:solidFill>
                  <a:srgbClr val="FF0000"/>
                </a:solidFill>
              </a:endParaRPr>
            </a:p>
          </p:txBody>
        </p:sp>
        <p:cxnSp>
          <p:nvCxnSpPr>
            <p:cNvPr id="61" name="Connecteur droit avec flèche 60">
              <a:extLst>
                <a:ext uri="{FF2B5EF4-FFF2-40B4-BE49-F238E27FC236}">
                  <a16:creationId xmlns:a16="http://schemas.microsoft.com/office/drawing/2014/main" id="{1852721E-50B4-867C-BC29-AF08BF4F978F}"/>
                </a:ext>
              </a:extLst>
            </p:cNvPr>
            <p:cNvCxnSpPr>
              <a:cxnSpLocks/>
            </p:cNvCxnSpPr>
            <p:nvPr/>
          </p:nvCxnSpPr>
          <p:spPr>
            <a:xfrm>
              <a:off x="8655939" y="4964912"/>
              <a:ext cx="0" cy="321398"/>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sp>
        <p:nvSpPr>
          <p:cNvPr id="64" name="ZoneTexte 63">
            <a:extLst>
              <a:ext uri="{FF2B5EF4-FFF2-40B4-BE49-F238E27FC236}">
                <a16:creationId xmlns:a16="http://schemas.microsoft.com/office/drawing/2014/main" id="{5B76E34E-8249-2342-D127-BA067815CFE5}"/>
              </a:ext>
            </a:extLst>
          </p:cNvPr>
          <p:cNvSpPr txBox="1"/>
          <p:nvPr/>
        </p:nvSpPr>
        <p:spPr>
          <a:xfrm>
            <a:off x="8339112" y="5257989"/>
            <a:ext cx="1785827" cy="338554"/>
          </a:xfrm>
          <a:prstGeom prst="rect">
            <a:avLst/>
          </a:prstGeom>
          <a:noFill/>
        </p:spPr>
        <p:txBody>
          <a:bodyPr wrap="square">
            <a:spAutoFit/>
          </a:bodyPr>
          <a:lstStyle/>
          <a:p>
            <a:pPr algn="ctr"/>
            <a:r>
              <a:rPr lang="fr-FR" sz="1600" b="1" dirty="0"/>
              <a:t>14</a:t>
            </a:r>
            <a:r>
              <a:rPr lang="fr-FR" sz="1600" b="1" dirty="0">
                <a:solidFill>
                  <a:srgbClr val="FF0000"/>
                </a:solidFill>
              </a:rPr>
              <a:t> vers </a:t>
            </a:r>
            <a:r>
              <a:rPr lang="fr-FR" sz="1300" b="1" dirty="0">
                <a:solidFill>
                  <a:srgbClr val="FF0000"/>
                </a:solidFill>
              </a:rPr>
              <a:t>(2 </a:t>
            </a:r>
            <a:r>
              <a:rPr lang="fr-FR" sz="1300" b="1" dirty="0">
                <a:solidFill>
                  <a:srgbClr val="FFFF00"/>
                </a:solidFill>
              </a:rPr>
              <a:t>Q</a:t>
            </a:r>
            <a:r>
              <a:rPr lang="fr-FR" sz="1300" b="1" dirty="0">
                <a:solidFill>
                  <a:srgbClr val="FF0000"/>
                </a:solidFill>
              </a:rPr>
              <a:t> + 2 </a:t>
            </a:r>
            <a:r>
              <a:rPr lang="fr-FR" sz="1300" b="1" dirty="0">
                <a:solidFill>
                  <a:srgbClr val="FFFF00"/>
                </a:solidFill>
              </a:rPr>
              <a:t>T</a:t>
            </a:r>
            <a:r>
              <a:rPr lang="fr-FR" sz="1300" b="1" dirty="0">
                <a:solidFill>
                  <a:srgbClr val="FF0000"/>
                </a:solidFill>
              </a:rPr>
              <a:t>)</a:t>
            </a:r>
            <a:endParaRPr lang="fr-FR" sz="1300" dirty="0">
              <a:solidFill>
                <a:srgbClr val="FF0000"/>
              </a:solidFill>
            </a:endParaRPr>
          </a:p>
        </p:txBody>
      </p:sp>
      <p:sp>
        <p:nvSpPr>
          <p:cNvPr id="65" name="ZoneTexte 64">
            <a:extLst>
              <a:ext uri="{FF2B5EF4-FFF2-40B4-BE49-F238E27FC236}">
                <a16:creationId xmlns:a16="http://schemas.microsoft.com/office/drawing/2014/main" id="{46B6A6E4-7133-A473-E0AE-96255A9E74D6}"/>
              </a:ext>
            </a:extLst>
          </p:cNvPr>
          <p:cNvSpPr txBox="1"/>
          <p:nvPr/>
        </p:nvSpPr>
        <p:spPr>
          <a:xfrm>
            <a:off x="6437527" y="5284197"/>
            <a:ext cx="2092024" cy="338554"/>
          </a:xfrm>
          <a:prstGeom prst="rect">
            <a:avLst/>
          </a:prstGeom>
          <a:noFill/>
        </p:spPr>
        <p:txBody>
          <a:bodyPr wrap="square">
            <a:spAutoFit/>
          </a:bodyPr>
          <a:lstStyle/>
          <a:p>
            <a:pPr algn="ctr"/>
            <a:r>
              <a:rPr lang="fr-FR" sz="1600" b="1" dirty="0">
                <a:solidFill>
                  <a:srgbClr val="FF0000"/>
                </a:solidFill>
              </a:rPr>
              <a:t>Sonnet classique =</a:t>
            </a:r>
            <a:endParaRPr lang="fr-FR" sz="1600" dirty="0">
              <a:solidFill>
                <a:srgbClr val="FF0000"/>
              </a:solidFill>
            </a:endParaRPr>
          </a:p>
        </p:txBody>
      </p:sp>
      <p:sp>
        <p:nvSpPr>
          <p:cNvPr id="66" name="ZoneTexte 65">
            <a:extLst>
              <a:ext uri="{FF2B5EF4-FFF2-40B4-BE49-F238E27FC236}">
                <a16:creationId xmlns:a16="http://schemas.microsoft.com/office/drawing/2014/main" id="{A9DDA631-C2F6-7ECA-504F-73897621F222}"/>
              </a:ext>
            </a:extLst>
          </p:cNvPr>
          <p:cNvSpPr txBox="1"/>
          <p:nvPr/>
        </p:nvSpPr>
        <p:spPr>
          <a:xfrm>
            <a:off x="5300633" y="889517"/>
            <a:ext cx="989590" cy="292388"/>
          </a:xfrm>
          <a:prstGeom prst="rect">
            <a:avLst/>
          </a:prstGeom>
          <a:noFill/>
        </p:spPr>
        <p:txBody>
          <a:bodyPr wrap="square">
            <a:spAutoFit/>
          </a:bodyPr>
          <a:lstStyle/>
          <a:p>
            <a:pPr algn="ctr"/>
            <a:r>
              <a:rPr lang="fr-FR" sz="1300" b="1" dirty="0">
                <a:solidFill>
                  <a:srgbClr val="FF0000"/>
                </a:solidFill>
              </a:rPr>
              <a:t>, = césure</a:t>
            </a:r>
            <a:endParaRPr lang="fr-FR" sz="1300" dirty="0"/>
          </a:p>
        </p:txBody>
      </p:sp>
      <p:sp>
        <p:nvSpPr>
          <p:cNvPr id="68" name="ZoneTexte 67">
            <a:extLst>
              <a:ext uri="{FF2B5EF4-FFF2-40B4-BE49-F238E27FC236}">
                <a16:creationId xmlns:a16="http://schemas.microsoft.com/office/drawing/2014/main" id="{CD1F657C-C27F-050A-AB89-CE5BF0D3D9D1}"/>
              </a:ext>
            </a:extLst>
          </p:cNvPr>
          <p:cNvSpPr txBox="1"/>
          <p:nvPr/>
        </p:nvSpPr>
        <p:spPr>
          <a:xfrm>
            <a:off x="6981656" y="896608"/>
            <a:ext cx="1336669" cy="292388"/>
          </a:xfrm>
          <a:prstGeom prst="rect">
            <a:avLst/>
          </a:prstGeom>
          <a:noFill/>
        </p:spPr>
        <p:txBody>
          <a:bodyPr wrap="square">
            <a:spAutoFit/>
          </a:bodyPr>
          <a:lstStyle/>
          <a:p>
            <a:pPr algn="ctr"/>
            <a:r>
              <a:rPr lang="fr-FR" sz="1300" b="1" dirty="0">
                <a:solidFill>
                  <a:srgbClr val="FF0000"/>
                </a:solidFill>
              </a:rPr>
              <a:t>à l’hémistiche</a:t>
            </a:r>
            <a:endParaRPr lang="fr-FR" sz="1300" dirty="0"/>
          </a:p>
        </p:txBody>
      </p:sp>
      <p:sp>
        <p:nvSpPr>
          <p:cNvPr id="69" name="ZoneTexte 68">
            <a:extLst>
              <a:ext uri="{FF2B5EF4-FFF2-40B4-BE49-F238E27FC236}">
                <a16:creationId xmlns:a16="http://schemas.microsoft.com/office/drawing/2014/main" id="{A076E0FC-AEB6-17F3-B226-9969D7A2C5FC}"/>
              </a:ext>
            </a:extLst>
          </p:cNvPr>
          <p:cNvSpPr txBox="1"/>
          <p:nvPr/>
        </p:nvSpPr>
        <p:spPr>
          <a:xfrm>
            <a:off x="154338" y="5664678"/>
            <a:ext cx="3911648" cy="307777"/>
          </a:xfrm>
          <a:prstGeom prst="rect">
            <a:avLst/>
          </a:prstGeom>
          <a:noFill/>
        </p:spPr>
        <p:txBody>
          <a:bodyPr wrap="none" rtlCol="0">
            <a:spAutoFit/>
          </a:bodyPr>
          <a:lstStyle/>
          <a:p>
            <a:r>
              <a:rPr lang="fr-FR" sz="1400" b="1" dirty="0">
                <a:solidFill>
                  <a:schemeClr val="bg1"/>
                </a:solidFill>
              </a:rPr>
              <a:t>Les        </a:t>
            </a:r>
            <a:r>
              <a:rPr lang="fr-FR" sz="1400" b="1" dirty="0">
                <a:solidFill>
                  <a:srgbClr val="FFFF00"/>
                </a:solidFill>
              </a:rPr>
              <a:t>   </a:t>
            </a:r>
            <a:r>
              <a:rPr lang="fr-FR" sz="1400" b="1" dirty="0">
                <a:solidFill>
                  <a:schemeClr val="bg1"/>
                </a:solidFill>
              </a:rPr>
              <a:t>commencent par une </a:t>
            </a:r>
            <a:r>
              <a:rPr lang="fr-FR" sz="1400" b="1" dirty="0">
                <a:solidFill>
                  <a:srgbClr val="FFFF00"/>
                </a:solidFill>
              </a:rPr>
              <a:t>majuscule</a:t>
            </a:r>
            <a:r>
              <a:rPr lang="fr-FR" sz="1400" b="1" dirty="0">
                <a:solidFill>
                  <a:schemeClr val="bg1"/>
                </a:solidFill>
              </a:rPr>
              <a:t>.</a:t>
            </a:r>
          </a:p>
        </p:txBody>
      </p:sp>
      <p:sp>
        <p:nvSpPr>
          <p:cNvPr id="71" name="ZoneTexte 70">
            <a:extLst>
              <a:ext uri="{FF2B5EF4-FFF2-40B4-BE49-F238E27FC236}">
                <a16:creationId xmlns:a16="http://schemas.microsoft.com/office/drawing/2014/main" id="{AB7CB069-8C7F-6255-FCDF-9F23B292D553}"/>
              </a:ext>
            </a:extLst>
          </p:cNvPr>
          <p:cNvSpPr txBox="1"/>
          <p:nvPr/>
        </p:nvSpPr>
        <p:spPr>
          <a:xfrm>
            <a:off x="496305" y="5634133"/>
            <a:ext cx="639021" cy="338554"/>
          </a:xfrm>
          <a:prstGeom prst="rect">
            <a:avLst/>
          </a:prstGeom>
          <a:noFill/>
        </p:spPr>
        <p:txBody>
          <a:bodyPr wrap="square">
            <a:spAutoFit/>
          </a:bodyPr>
          <a:lstStyle/>
          <a:p>
            <a:r>
              <a:rPr lang="fr-FR" sz="1600" b="1" dirty="0">
                <a:solidFill>
                  <a:srgbClr val="FF0000"/>
                </a:solidFill>
              </a:rPr>
              <a:t>vers</a:t>
            </a:r>
            <a:endParaRPr lang="fr-FR" sz="1600" dirty="0"/>
          </a:p>
        </p:txBody>
      </p:sp>
      <p:sp>
        <p:nvSpPr>
          <p:cNvPr id="73" name="ZoneTexte 72">
            <a:extLst>
              <a:ext uri="{FF2B5EF4-FFF2-40B4-BE49-F238E27FC236}">
                <a16:creationId xmlns:a16="http://schemas.microsoft.com/office/drawing/2014/main" id="{443E4EF7-95D7-E3FE-016C-528027B9EAA2}"/>
              </a:ext>
            </a:extLst>
          </p:cNvPr>
          <p:cNvSpPr txBox="1"/>
          <p:nvPr/>
        </p:nvSpPr>
        <p:spPr>
          <a:xfrm>
            <a:off x="4548507" y="5868535"/>
            <a:ext cx="4955203" cy="307777"/>
          </a:xfrm>
          <a:prstGeom prst="rect">
            <a:avLst/>
          </a:prstGeom>
          <a:noFill/>
        </p:spPr>
        <p:txBody>
          <a:bodyPr wrap="none" rtlCol="0">
            <a:spAutoFit/>
          </a:bodyPr>
          <a:lstStyle/>
          <a:p>
            <a:r>
              <a:rPr lang="fr-FR" sz="1400" b="1" dirty="0">
                <a:solidFill>
                  <a:schemeClr val="bg1"/>
                </a:solidFill>
              </a:rPr>
              <a:t>Les </a:t>
            </a:r>
            <a:r>
              <a:rPr lang="fr-FR" sz="1400" b="1" dirty="0">
                <a:solidFill>
                  <a:srgbClr val="FFFF00"/>
                </a:solidFill>
              </a:rPr>
              <a:t>vers</a:t>
            </a:r>
            <a:r>
              <a:rPr lang="fr-FR" sz="1400" b="1" dirty="0">
                <a:solidFill>
                  <a:schemeClr val="bg1"/>
                </a:solidFill>
              </a:rPr>
              <a:t> forment du texte qui </a:t>
            </a:r>
            <a:r>
              <a:rPr lang="fr-FR" sz="1400" b="1" dirty="0">
                <a:solidFill>
                  <a:srgbClr val="FFFF00"/>
                </a:solidFill>
              </a:rPr>
              <a:t>rime (</a:t>
            </a:r>
            <a:r>
              <a:rPr lang="fr-FR" sz="1400" dirty="0">
                <a:solidFill>
                  <a:schemeClr val="bg1"/>
                </a:solidFill>
              </a:rPr>
              <a:t>« sons identiques »</a:t>
            </a:r>
            <a:r>
              <a:rPr lang="fr-FR" sz="1400" b="1" dirty="0">
                <a:solidFill>
                  <a:srgbClr val="FFFF00"/>
                </a:solidFill>
              </a:rPr>
              <a:t>)</a:t>
            </a:r>
            <a:r>
              <a:rPr lang="fr-FR" sz="1400" b="1" dirty="0">
                <a:solidFill>
                  <a:schemeClr val="bg1"/>
                </a:solidFill>
              </a:rPr>
              <a:t> :</a:t>
            </a:r>
          </a:p>
        </p:txBody>
      </p:sp>
      <p:grpSp>
        <p:nvGrpSpPr>
          <p:cNvPr id="70" name="Groupe 69">
            <a:extLst>
              <a:ext uri="{FF2B5EF4-FFF2-40B4-BE49-F238E27FC236}">
                <a16:creationId xmlns:a16="http://schemas.microsoft.com/office/drawing/2014/main" id="{E0E7B6AC-50FF-D36E-7422-3C021231B956}"/>
              </a:ext>
            </a:extLst>
          </p:cNvPr>
          <p:cNvGrpSpPr/>
          <p:nvPr/>
        </p:nvGrpSpPr>
        <p:grpSpPr>
          <a:xfrm>
            <a:off x="4435743" y="1252718"/>
            <a:ext cx="815229" cy="844261"/>
            <a:chOff x="4435743" y="1252718"/>
            <a:chExt cx="815229" cy="844261"/>
          </a:xfrm>
        </p:grpSpPr>
        <p:sp>
          <p:nvSpPr>
            <p:cNvPr id="101" name="Rectangle 100">
              <a:extLst>
                <a:ext uri="{FF2B5EF4-FFF2-40B4-BE49-F238E27FC236}">
                  <a16:creationId xmlns:a16="http://schemas.microsoft.com/office/drawing/2014/main" id="{D1744BF7-116C-D64F-2DC8-52256B3987C4}"/>
                </a:ext>
              </a:extLst>
            </p:cNvPr>
            <p:cNvSpPr/>
            <p:nvPr/>
          </p:nvSpPr>
          <p:spPr>
            <a:xfrm>
              <a:off x="4861171" y="1252718"/>
              <a:ext cx="389801" cy="17467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Rectangle 102">
              <a:extLst>
                <a:ext uri="{FF2B5EF4-FFF2-40B4-BE49-F238E27FC236}">
                  <a16:creationId xmlns:a16="http://schemas.microsoft.com/office/drawing/2014/main" id="{9237ADF3-67F1-E7E1-B66C-8631B8109263}"/>
                </a:ext>
              </a:extLst>
            </p:cNvPr>
            <p:cNvSpPr/>
            <p:nvPr/>
          </p:nvSpPr>
          <p:spPr>
            <a:xfrm>
              <a:off x="4572204" y="1465031"/>
              <a:ext cx="236344" cy="21254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Rectangle 104">
              <a:extLst>
                <a:ext uri="{FF2B5EF4-FFF2-40B4-BE49-F238E27FC236}">
                  <a16:creationId xmlns:a16="http://schemas.microsoft.com/office/drawing/2014/main" id="{32E64537-28BE-1E71-DF81-D0AADB871E9E}"/>
                </a:ext>
              </a:extLst>
            </p:cNvPr>
            <p:cNvSpPr/>
            <p:nvPr/>
          </p:nvSpPr>
          <p:spPr>
            <a:xfrm>
              <a:off x="4478842" y="1688854"/>
              <a:ext cx="426300" cy="14631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Rectangle 105">
              <a:extLst>
                <a:ext uri="{FF2B5EF4-FFF2-40B4-BE49-F238E27FC236}">
                  <a16:creationId xmlns:a16="http://schemas.microsoft.com/office/drawing/2014/main" id="{242957C5-18B5-C365-A65C-E6E89068D105}"/>
                </a:ext>
              </a:extLst>
            </p:cNvPr>
            <p:cNvSpPr/>
            <p:nvPr/>
          </p:nvSpPr>
          <p:spPr>
            <a:xfrm>
              <a:off x="4435743" y="1884437"/>
              <a:ext cx="236344" cy="21254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2" name="Groupe 71">
            <a:extLst>
              <a:ext uri="{FF2B5EF4-FFF2-40B4-BE49-F238E27FC236}">
                <a16:creationId xmlns:a16="http://schemas.microsoft.com/office/drawing/2014/main" id="{CFEDE629-54ED-D19E-473B-DFFEB3470669}"/>
              </a:ext>
            </a:extLst>
          </p:cNvPr>
          <p:cNvGrpSpPr/>
          <p:nvPr/>
        </p:nvGrpSpPr>
        <p:grpSpPr>
          <a:xfrm>
            <a:off x="4418148" y="2303493"/>
            <a:ext cx="1148150" cy="832575"/>
            <a:chOff x="4418148" y="2303493"/>
            <a:chExt cx="1148150" cy="832575"/>
          </a:xfrm>
        </p:grpSpPr>
        <p:sp>
          <p:nvSpPr>
            <p:cNvPr id="107" name="Rectangle 106">
              <a:extLst>
                <a:ext uri="{FF2B5EF4-FFF2-40B4-BE49-F238E27FC236}">
                  <a16:creationId xmlns:a16="http://schemas.microsoft.com/office/drawing/2014/main" id="{A1EF5CF7-92F9-24DE-4C4D-0682D8AA3496}"/>
                </a:ext>
              </a:extLst>
            </p:cNvPr>
            <p:cNvSpPr/>
            <p:nvPr/>
          </p:nvSpPr>
          <p:spPr>
            <a:xfrm>
              <a:off x="4855135" y="2923526"/>
              <a:ext cx="236344" cy="21254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Rectangle 107">
              <a:extLst>
                <a:ext uri="{FF2B5EF4-FFF2-40B4-BE49-F238E27FC236}">
                  <a16:creationId xmlns:a16="http://schemas.microsoft.com/office/drawing/2014/main" id="{92385DE5-FBA8-76D9-8377-3704C7369933}"/>
                </a:ext>
              </a:extLst>
            </p:cNvPr>
            <p:cNvSpPr/>
            <p:nvPr/>
          </p:nvSpPr>
          <p:spPr>
            <a:xfrm>
              <a:off x="4571605" y="2303493"/>
              <a:ext cx="236344" cy="21254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Rectangle 108">
              <a:extLst>
                <a:ext uri="{FF2B5EF4-FFF2-40B4-BE49-F238E27FC236}">
                  <a16:creationId xmlns:a16="http://schemas.microsoft.com/office/drawing/2014/main" id="{1A42BDB7-5361-56E0-12DE-FB867A4BD91B}"/>
                </a:ext>
              </a:extLst>
            </p:cNvPr>
            <p:cNvSpPr/>
            <p:nvPr/>
          </p:nvSpPr>
          <p:spPr>
            <a:xfrm>
              <a:off x="4418148" y="2523773"/>
              <a:ext cx="401828" cy="15661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Rectangle 109">
              <a:extLst>
                <a:ext uri="{FF2B5EF4-FFF2-40B4-BE49-F238E27FC236}">
                  <a16:creationId xmlns:a16="http://schemas.microsoft.com/office/drawing/2014/main" id="{51614C10-0755-51A0-B275-75BB085DEF7D}"/>
                </a:ext>
              </a:extLst>
            </p:cNvPr>
            <p:cNvSpPr/>
            <p:nvPr/>
          </p:nvSpPr>
          <p:spPr>
            <a:xfrm>
              <a:off x="5144947" y="2720320"/>
              <a:ext cx="421351" cy="17352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4" name="Groupe 73">
            <a:extLst>
              <a:ext uri="{FF2B5EF4-FFF2-40B4-BE49-F238E27FC236}">
                <a16:creationId xmlns:a16="http://schemas.microsoft.com/office/drawing/2014/main" id="{0B1EEFF5-10B4-FC86-65C6-B29BA29051F2}"/>
              </a:ext>
            </a:extLst>
          </p:cNvPr>
          <p:cNvGrpSpPr/>
          <p:nvPr/>
        </p:nvGrpSpPr>
        <p:grpSpPr>
          <a:xfrm>
            <a:off x="4376687" y="3369926"/>
            <a:ext cx="1337706" cy="654728"/>
            <a:chOff x="4376687" y="3369926"/>
            <a:chExt cx="1337706" cy="654728"/>
          </a:xfrm>
        </p:grpSpPr>
        <p:sp>
          <p:nvSpPr>
            <p:cNvPr id="111" name="Rectangle 110">
              <a:extLst>
                <a:ext uri="{FF2B5EF4-FFF2-40B4-BE49-F238E27FC236}">
                  <a16:creationId xmlns:a16="http://schemas.microsoft.com/office/drawing/2014/main" id="{03A1CD83-1582-4A81-6587-43084F984A65}"/>
                </a:ext>
              </a:extLst>
            </p:cNvPr>
            <p:cNvSpPr/>
            <p:nvPr/>
          </p:nvSpPr>
          <p:spPr>
            <a:xfrm>
              <a:off x="4657266" y="3590969"/>
              <a:ext cx="717543" cy="17205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Rectangle 112">
              <a:extLst>
                <a:ext uri="{FF2B5EF4-FFF2-40B4-BE49-F238E27FC236}">
                  <a16:creationId xmlns:a16="http://schemas.microsoft.com/office/drawing/2014/main" id="{DAF0B2FA-4A71-7495-CB29-A4D9A6918026}"/>
                </a:ext>
              </a:extLst>
            </p:cNvPr>
            <p:cNvSpPr/>
            <p:nvPr/>
          </p:nvSpPr>
          <p:spPr>
            <a:xfrm>
              <a:off x="4996850" y="3369926"/>
              <a:ext cx="717543" cy="17205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Rectangle 115">
              <a:extLst>
                <a:ext uri="{FF2B5EF4-FFF2-40B4-BE49-F238E27FC236}">
                  <a16:creationId xmlns:a16="http://schemas.microsoft.com/office/drawing/2014/main" id="{8E1AF8FA-2926-FF26-7E23-8F15A9D11753}"/>
                </a:ext>
              </a:extLst>
            </p:cNvPr>
            <p:cNvSpPr/>
            <p:nvPr/>
          </p:nvSpPr>
          <p:spPr>
            <a:xfrm>
              <a:off x="4376687" y="3795558"/>
              <a:ext cx="380702" cy="22909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6" name="Groupe 75">
            <a:extLst>
              <a:ext uri="{FF2B5EF4-FFF2-40B4-BE49-F238E27FC236}">
                <a16:creationId xmlns:a16="http://schemas.microsoft.com/office/drawing/2014/main" id="{4D777F12-104B-F081-0B2A-C3638797B59F}"/>
              </a:ext>
            </a:extLst>
          </p:cNvPr>
          <p:cNvGrpSpPr/>
          <p:nvPr/>
        </p:nvGrpSpPr>
        <p:grpSpPr>
          <a:xfrm>
            <a:off x="4056164" y="4228544"/>
            <a:ext cx="2318003" cy="631299"/>
            <a:chOff x="4056164" y="4228544"/>
            <a:chExt cx="2318003" cy="631299"/>
          </a:xfrm>
        </p:grpSpPr>
        <p:sp>
          <p:nvSpPr>
            <p:cNvPr id="114" name="Rectangle 113">
              <a:extLst>
                <a:ext uri="{FF2B5EF4-FFF2-40B4-BE49-F238E27FC236}">
                  <a16:creationId xmlns:a16="http://schemas.microsoft.com/office/drawing/2014/main" id="{A91675DD-105F-7B07-2606-06D77C732559}"/>
                </a:ext>
              </a:extLst>
            </p:cNvPr>
            <p:cNvSpPr/>
            <p:nvPr/>
          </p:nvSpPr>
          <p:spPr>
            <a:xfrm>
              <a:off x="4056164" y="4228544"/>
              <a:ext cx="422677" cy="1804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Rectangle 114">
              <a:extLst>
                <a:ext uri="{FF2B5EF4-FFF2-40B4-BE49-F238E27FC236}">
                  <a16:creationId xmlns:a16="http://schemas.microsoft.com/office/drawing/2014/main" id="{21D78CA1-4D7D-CF4B-287E-3EF9B7952866}"/>
                </a:ext>
              </a:extLst>
            </p:cNvPr>
            <p:cNvSpPr/>
            <p:nvPr/>
          </p:nvSpPr>
          <p:spPr>
            <a:xfrm>
              <a:off x="4321343" y="4432433"/>
              <a:ext cx="583798" cy="18039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Rectangle 119">
              <a:extLst>
                <a:ext uri="{FF2B5EF4-FFF2-40B4-BE49-F238E27FC236}">
                  <a16:creationId xmlns:a16="http://schemas.microsoft.com/office/drawing/2014/main" id="{7C3136C1-8F05-AB0A-BB25-36935E4398D1}"/>
                </a:ext>
              </a:extLst>
            </p:cNvPr>
            <p:cNvSpPr/>
            <p:nvPr/>
          </p:nvSpPr>
          <p:spPr>
            <a:xfrm>
              <a:off x="5993465" y="4630747"/>
              <a:ext cx="380702" cy="22909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3" name="Groupe 82">
            <a:extLst>
              <a:ext uri="{FF2B5EF4-FFF2-40B4-BE49-F238E27FC236}">
                <a16:creationId xmlns:a16="http://schemas.microsoft.com/office/drawing/2014/main" id="{08A06E62-8766-B802-35D7-AF43A6AA374E}"/>
              </a:ext>
            </a:extLst>
          </p:cNvPr>
          <p:cNvGrpSpPr/>
          <p:nvPr/>
        </p:nvGrpSpPr>
        <p:grpSpPr>
          <a:xfrm>
            <a:off x="3240395" y="1035323"/>
            <a:ext cx="2060238" cy="449667"/>
            <a:chOff x="3240395" y="1035323"/>
            <a:chExt cx="2060238" cy="449667"/>
          </a:xfrm>
        </p:grpSpPr>
        <p:sp>
          <p:nvSpPr>
            <p:cNvPr id="43" name="Ellipse 42">
              <a:extLst>
                <a:ext uri="{FF2B5EF4-FFF2-40B4-BE49-F238E27FC236}">
                  <a16:creationId xmlns:a16="http://schemas.microsoft.com/office/drawing/2014/main" id="{C7ABDC47-58A2-371E-E582-AED17CE4650E}"/>
                </a:ext>
              </a:extLst>
            </p:cNvPr>
            <p:cNvSpPr/>
            <p:nvPr/>
          </p:nvSpPr>
          <p:spPr>
            <a:xfrm>
              <a:off x="3240395" y="1318836"/>
              <a:ext cx="166154" cy="1661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5" name="Connecteur droit avec flèche 44">
              <a:extLst>
                <a:ext uri="{FF2B5EF4-FFF2-40B4-BE49-F238E27FC236}">
                  <a16:creationId xmlns:a16="http://schemas.microsoft.com/office/drawing/2014/main" id="{6A2E2FDF-AEEF-0E91-F483-BD67BFBBBC21}"/>
                </a:ext>
              </a:extLst>
            </p:cNvPr>
            <p:cNvCxnSpPr>
              <a:cxnSpLocks/>
              <a:endCxn id="66" idx="1"/>
            </p:cNvCxnSpPr>
            <p:nvPr/>
          </p:nvCxnSpPr>
          <p:spPr>
            <a:xfrm flipV="1">
              <a:off x="3349775" y="1035711"/>
              <a:ext cx="1950858" cy="7091"/>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onnecteur droit 120">
              <a:extLst>
                <a:ext uri="{FF2B5EF4-FFF2-40B4-BE49-F238E27FC236}">
                  <a16:creationId xmlns:a16="http://schemas.microsoft.com/office/drawing/2014/main" id="{104677F2-6BF6-0C70-E6BE-D2EAE6629688}"/>
                </a:ext>
              </a:extLst>
            </p:cNvPr>
            <p:cNvCxnSpPr>
              <a:cxnSpLocks/>
            </p:cNvCxnSpPr>
            <p:nvPr/>
          </p:nvCxnSpPr>
          <p:spPr>
            <a:xfrm>
              <a:off x="3323472" y="1035323"/>
              <a:ext cx="0" cy="239571"/>
            </a:xfrm>
            <a:prstGeom prst="line">
              <a:avLst/>
            </a:prstGeom>
            <a:ln w="38100">
              <a:solidFill>
                <a:srgbClr val="FF0000">
                  <a:alpha val="60000"/>
                </a:srgbClr>
              </a:solidFill>
              <a:prstDash val="sysDash"/>
            </a:ln>
          </p:spPr>
          <p:style>
            <a:lnRef idx="1">
              <a:schemeClr val="accent1"/>
            </a:lnRef>
            <a:fillRef idx="0">
              <a:schemeClr val="accent1"/>
            </a:fillRef>
            <a:effectRef idx="0">
              <a:schemeClr val="accent1"/>
            </a:effectRef>
            <a:fontRef idx="minor">
              <a:schemeClr val="tx1"/>
            </a:fontRef>
          </p:style>
        </p:cxnSp>
      </p:grpSp>
      <p:sp>
        <p:nvSpPr>
          <p:cNvPr id="124" name="ZoneTexte 123">
            <a:extLst>
              <a:ext uri="{FF2B5EF4-FFF2-40B4-BE49-F238E27FC236}">
                <a16:creationId xmlns:a16="http://schemas.microsoft.com/office/drawing/2014/main" id="{F99FA509-259E-2116-C276-9E95213890BC}"/>
              </a:ext>
            </a:extLst>
          </p:cNvPr>
          <p:cNvSpPr txBox="1"/>
          <p:nvPr/>
        </p:nvSpPr>
        <p:spPr>
          <a:xfrm>
            <a:off x="5271817" y="1181905"/>
            <a:ext cx="317716" cy="954107"/>
          </a:xfrm>
          <a:prstGeom prst="rect">
            <a:avLst/>
          </a:prstGeom>
          <a:noFill/>
        </p:spPr>
        <p:txBody>
          <a:bodyPr wrap="none" rtlCol="0">
            <a:spAutoFit/>
          </a:bodyPr>
          <a:lstStyle/>
          <a:p>
            <a:pPr algn="ctr"/>
            <a:r>
              <a:rPr lang="fr-FR" sz="1400" b="1" dirty="0">
                <a:solidFill>
                  <a:srgbClr val="FFFF00"/>
                </a:solidFill>
              </a:rPr>
              <a:t>A</a:t>
            </a:r>
          </a:p>
          <a:p>
            <a:pPr algn="ctr"/>
            <a:r>
              <a:rPr lang="fr-FR" sz="1400" b="1" dirty="0">
                <a:solidFill>
                  <a:srgbClr val="FF9933"/>
                </a:solidFill>
              </a:rPr>
              <a:t>B</a:t>
            </a:r>
          </a:p>
          <a:p>
            <a:pPr algn="ctr"/>
            <a:r>
              <a:rPr lang="fr-FR" sz="1400" b="1" dirty="0">
                <a:solidFill>
                  <a:srgbClr val="FFFF00"/>
                </a:solidFill>
              </a:rPr>
              <a:t>A</a:t>
            </a:r>
          </a:p>
          <a:p>
            <a:pPr algn="ctr"/>
            <a:r>
              <a:rPr lang="fr-FR" sz="1400" b="1" dirty="0">
                <a:solidFill>
                  <a:srgbClr val="FF9933"/>
                </a:solidFill>
              </a:rPr>
              <a:t>B</a:t>
            </a:r>
          </a:p>
        </p:txBody>
      </p:sp>
      <p:sp>
        <p:nvSpPr>
          <p:cNvPr id="134" name="ZoneTexte 133">
            <a:extLst>
              <a:ext uri="{FF2B5EF4-FFF2-40B4-BE49-F238E27FC236}">
                <a16:creationId xmlns:a16="http://schemas.microsoft.com/office/drawing/2014/main" id="{0856E850-3A0E-FE56-91BE-18F9ABFD3702}"/>
              </a:ext>
            </a:extLst>
          </p:cNvPr>
          <p:cNvSpPr txBox="1"/>
          <p:nvPr/>
        </p:nvSpPr>
        <p:spPr>
          <a:xfrm>
            <a:off x="5548668" y="2241273"/>
            <a:ext cx="317716" cy="954107"/>
          </a:xfrm>
          <a:prstGeom prst="rect">
            <a:avLst/>
          </a:prstGeom>
          <a:noFill/>
        </p:spPr>
        <p:txBody>
          <a:bodyPr wrap="none" rtlCol="0">
            <a:spAutoFit/>
          </a:bodyPr>
          <a:lstStyle/>
          <a:p>
            <a:pPr algn="ctr"/>
            <a:r>
              <a:rPr lang="fr-FR" sz="1400" b="1" dirty="0">
                <a:solidFill>
                  <a:srgbClr val="FFFF00"/>
                </a:solidFill>
              </a:rPr>
              <a:t>A</a:t>
            </a:r>
          </a:p>
          <a:p>
            <a:pPr algn="ctr"/>
            <a:r>
              <a:rPr lang="fr-FR" sz="1400" b="1" dirty="0">
                <a:solidFill>
                  <a:srgbClr val="FF9933"/>
                </a:solidFill>
              </a:rPr>
              <a:t>B</a:t>
            </a:r>
          </a:p>
          <a:p>
            <a:pPr algn="ctr"/>
            <a:r>
              <a:rPr lang="fr-FR" sz="1400" b="1" dirty="0">
                <a:solidFill>
                  <a:srgbClr val="FF9933"/>
                </a:solidFill>
              </a:rPr>
              <a:t>B</a:t>
            </a:r>
          </a:p>
          <a:p>
            <a:pPr algn="ctr"/>
            <a:r>
              <a:rPr lang="fr-FR" sz="1400" b="1" dirty="0">
                <a:solidFill>
                  <a:srgbClr val="FFFF00"/>
                </a:solidFill>
              </a:rPr>
              <a:t>A</a:t>
            </a:r>
          </a:p>
        </p:txBody>
      </p:sp>
      <p:sp>
        <p:nvSpPr>
          <p:cNvPr id="135" name="ZoneTexte 134">
            <a:extLst>
              <a:ext uri="{FF2B5EF4-FFF2-40B4-BE49-F238E27FC236}">
                <a16:creationId xmlns:a16="http://schemas.microsoft.com/office/drawing/2014/main" id="{79DEE09D-C03E-E7AD-99F6-ACC08F52103F}"/>
              </a:ext>
            </a:extLst>
          </p:cNvPr>
          <p:cNvSpPr txBox="1"/>
          <p:nvPr/>
        </p:nvSpPr>
        <p:spPr>
          <a:xfrm>
            <a:off x="5698781" y="3295301"/>
            <a:ext cx="324128" cy="738664"/>
          </a:xfrm>
          <a:prstGeom prst="rect">
            <a:avLst/>
          </a:prstGeom>
          <a:noFill/>
        </p:spPr>
        <p:txBody>
          <a:bodyPr wrap="none" rtlCol="0">
            <a:spAutoFit/>
          </a:bodyPr>
          <a:lstStyle/>
          <a:p>
            <a:pPr algn="ctr"/>
            <a:r>
              <a:rPr lang="fr-FR" sz="1400" b="1" dirty="0">
                <a:solidFill>
                  <a:srgbClr val="7030A0"/>
                </a:solidFill>
              </a:rPr>
              <a:t>C</a:t>
            </a:r>
          </a:p>
          <a:p>
            <a:pPr algn="ctr"/>
            <a:r>
              <a:rPr lang="fr-FR" sz="1400" b="1" dirty="0">
                <a:solidFill>
                  <a:srgbClr val="7030A0"/>
                </a:solidFill>
              </a:rPr>
              <a:t>C</a:t>
            </a:r>
          </a:p>
          <a:p>
            <a:pPr algn="ctr"/>
            <a:r>
              <a:rPr lang="fr-FR" sz="1400" b="1" dirty="0">
                <a:solidFill>
                  <a:srgbClr val="FF9933"/>
                </a:solidFill>
              </a:rPr>
              <a:t>D</a:t>
            </a:r>
          </a:p>
        </p:txBody>
      </p:sp>
      <p:grpSp>
        <p:nvGrpSpPr>
          <p:cNvPr id="41" name="Groupe 40">
            <a:extLst>
              <a:ext uri="{FF2B5EF4-FFF2-40B4-BE49-F238E27FC236}">
                <a16:creationId xmlns:a16="http://schemas.microsoft.com/office/drawing/2014/main" id="{3C91B11E-3B84-3B4E-29C8-0335702121C2}"/>
              </a:ext>
            </a:extLst>
          </p:cNvPr>
          <p:cNvGrpSpPr/>
          <p:nvPr/>
        </p:nvGrpSpPr>
        <p:grpSpPr>
          <a:xfrm>
            <a:off x="5566298" y="1294347"/>
            <a:ext cx="2914706" cy="3525713"/>
            <a:chOff x="5566298" y="1294347"/>
            <a:chExt cx="2914706" cy="3525713"/>
          </a:xfrm>
        </p:grpSpPr>
        <p:cxnSp>
          <p:nvCxnSpPr>
            <p:cNvPr id="37" name="Connecteur droit avec flèche 36">
              <a:extLst>
                <a:ext uri="{FF2B5EF4-FFF2-40B4-BE49-F238E27FC236}">
                  <a16:creationId xmlns:a16="http://schemas.microsoft.com/office/drawing/2014/main" id="{D7044387-6C38-B1E7-1991-E97FAA576AEB}"/>
                </a:ext>
              </a:extLst>
            </p:cNvPr>
            <p:cNvCxnSpPr>
              <a:cxnSpLocks/>
            </p:cNvCxnSpPr>
            <p:nvPr/>
          </p:nvCxnSpPr>
          <p:spPr>
            <a:xfrm>
              <a:off x="8481004" y="3419223"/>
              <a:ext cx="0" cy="516880"/>
            </a:xfrm>
            <a:prstGeom prst="straightConnector1">
              <a:avLst/>
            </a:prstGeom>
            <a:ln w="38100">
              <a:solidFill>
                <a:srgbClr val="FF00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43CAF56A-2293-CD0B-65ED-610D979439AF}"/>
                </a:ext>
              </a:extLst>
            </p:cNvPr>
            <p:cNvCxnSpPr>
              <a:cxnSpLocks/>
            </p:cNvCxnSpPr>
            <p:nvPr/>
          </p:nvCxnSpPr>
          <p:spPr>
            <a:xfrm>
              <a:off x="5628443" y="1294347"/>
              <a:ext cx="2852561" cy="0"/>
            </a:xfrm>
            <a:prstGeom prst="line">
              <a:avLst/>
            </a:prstGeom>
            <a:ln w="38100">
              <a:solidFill>
                <a:srgbClr val="FF0000">
                  <a:alpha val="6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9463B8F4-4D61-E68B-C313-2E878ECB79C8}"/>
                </a:ext>
              </a:extLst>
            </p:cNvPr>
            <p:cNvCxnSpPr>
              <a:cxnSpLocks/>
            </p:cNvCxnSpPr>
            <p:nvPr/>
          </p:nvCxnSpPr>
          <p:spPr>
            <a:xfrm>
              <a:off x="5566298" y="2054348"/>
              <a:ext cx="2914706" cy="0"/>
            </a:xfrm>
            <a:prstGeom prst="line">
              <a:avLst/>
            </a:prstGeom>
            <a:ln w="38100">
              <a:solidFill>
                <a:srgbClr val="FF0000">
                  <a:alpha val="6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A92747B2-A51F-D4C6-8810-A450EADBBE10}"/>
                </a:ext>
              </a:extLst>
            </p:cNvPr>
            <p:cNvCxnSpPr>
              <a:cxnSpLocks/>
            </p:cNvCxnSpPr>
            <p:nvPr/>
          </p:nvCxnSpPr>
          <p:spPr>
            <a:xfrm>
              <a:off x="5921406" y="2370227"/>
              <a:ext cx="2559598" cy="0"/>
            </a:xfrm>
            <a:prstGeom prst="line">
              <a:avLst/>
            </a:prstGeom>
            <a:ln w="38100">
              <a:solidFill>
                <a:srgbClr val="FF0000">
                  <a:alpha val="6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87" name="Connecteur droit avec flèche 86">
              <a:extLst>
                <a:ext uri="{FF2B5EF4-FFF2-40B4-BE49-F238E27FC236}">
                  <a16:creationId xmlns:a16="http://schemas.microsoft.com/office/drawing/2014/main" id="{01FB37D7-DB11-9D36-ACA9-68C52062C9B2}"/>
                </a:ext>
              </a:extLst>
            </p:cNvPr>
            <p:cNvCxnSpPr>
              <a:cxnSpLocks/>
            </p:cNvCxnSpPr>
            <p:nvPr/>
          </p:nvCxnSpPr>
          <p:spPr>
            <a:xfrm>
              <a:off x="8481004" y="2396861"/>
              <a:ext cx="0" cy="666387"/>
            </a:xfrm>
            <a:prstGeom prst="straightConnector1">
              <a:avLst/>
            </a:prstGeom>
            <a:ln w="38100">
              <a:solidFill>
                <a:srgbClr val="FF00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49997F14-52F9-82B3-7440-16F5F35A52D9}"/>
                </a:ext>
              </a:extLst>
            </p:cNvPr>
            <p:cNvCxnSpPr>
              <a:cxnSpLocks/>
            </p:cNvCxnSpPr>
            <p:nvPr/>
          </p:nvCxnSpPr>
          <p:spPr>
            <a:xfrm>
              <a:off x="5921406" y="3090744"/>
              <a:ext cx="2559598" cy="0"/>
            </a:xfrm>
            <a:prstGeom prst="line">
              <a:avLst/>
            </a:prstGeom>
            <a:ln w="38100">
              <a:solidFill>
                <a:srgbClr val="FF0000">
                  <a:alpha val="6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94" name="Connecteur droit avec flèche 93">
              <a:extLst>
                <a:ext uri="{FF2B5EF4-FFF2-40B4-BE49-F238E27FC236}">
                  <a16:creationId xmlns:a16="http://schemas.microsoft.com/office/drawing/2014/main" id="{7248794E-E920-3909-52CC-7F6F9A3859D9}"/>
                </a:ext>
              </a:extLst>
            </p:cNvPr>
            <p:cNvCxnSpPr>
              <a:cxnSpLocks/>
            </p:cNvCxnSpPr>
            <p:nvPr/>
          </p:nvCxnSpPr>
          <p:spPr>
            <a:xfrm>
              <a:off x="8481004" y="1339585"/>
              <a:ext cx="0" cy="666387"/>
            </a:xfrm>
            <a:prstGeom prst="straightConnector1">
              <a:avLst/>
            </a:prstGeom>
            <a:ln w="38100">
              <a:solidFill>
                <a:srgbClr val="FF00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5" name="Connecteur droit 94">
              <a:extLst>
                <a:ext uri="{FF2B5EF4-FFF2-40B4-BE49-F238E27FC236}">
                  <a16:creationId xmlns:a16="http://schemas.microsoft.com/office/drawing/2014/main" id="{C5B1286D-7B3C-7772-AB73-BCA532A3DFE8}"/>
                </a:ext>
              </a:extLst>
            </p:cNvPr>
            <p:cNvCxnSpPr>
              <a:cxnSpLocks/>
            </p:cNvCxnSpPr>
            <p:nvPr/>
          </p:nvCxnSpPr>
          <p:spPr>
            <a:xfrm>
              <a:off x="6051057" y="3419223"/>
              <a:ext cx="2429947" cy="3037"/>
            </a:xfrm>
            <a:prstGeom prst="line">
              <a:avLst/>
            </a:prstGeom>
            <a:ln w="38100">
              <a:solidFill>
                <a:srgbClr val="FF0000">
                  <a:alpha val="6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7D029C35-361A-EC63-7FC7-FAA9A7F53B8C}"/>
                </a:ext>
              </a:extLst>
            </p:cNvPr>
            <p:cNvCxnSpPr>
              <a:cxnSpLocks/>
            </p:cNvCxnSpPr>
            <p:nvPr/>
          </p:nvCxnSpPr>
          <p:spPr>
            <a:xfrm flipV="1">
              <a:off x="6051057" y="3934474"/>
              <a:ext cx="2381767" cy="7606"/>
            </a:xfrm>
            <a:prstGeom prst="line">
              <a:avLst/>
            </a:prstGeom>
            <a:ln w="38100">
              <a:solidFill>
                <a:srgbClr val="FF0000">
                  <a:alpha val="6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38" name="Connecteur droit avec flèche 137">
              <a:extLst>
                <a:ext uri="{FF2B5EF4-FFF2-40B4-BE49-F238E27FC236}">
                  <a16:creationId xmlns:a16="http://schemas.microsoft.com/office/drawing/2014/main" id="{5C056A3C-6AAA-2B24-F3F3-39B928023665}"/>
                </a:ext>
              </a:extLst>
            </p:cNvPr>
            <p:cNvCxnSpPr>
              <a:cxnSpLocks/>
            </p:cNvCxnSpPr>
            <p:nvPr/>
          </p:nvCxnSpPr>
          <p:spPr>
            <a:xfrm>
              <a:off x="8481004" y="4303180"/>
              <a:ext cx="0" cy="516880"/>
            </a:xfrm>
            <a:prstGeom prst="straightConnector1">
              <a:avLst/>
            </a:prstGeom>
            <a:ln w="38100">
              <a:solidFill>
                <a:srgbClr val="FF00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0" name="Connecteur droit 139">
              <a:extLst>
                <a:ext uri="{FF2B5EF4-FFF2-40B4-BE49-F238E27FC236}">
                  <a16:creationId xmlns:a16="http://schemas.microsoft.com/office/drawing/2014/main" id="{14A1D0C8-A015-3318-0AAD-9F2FD78EE6AC}"/>
                </a:ext>
              </a:extLst>
            </p:cNvPr>
            <p:cNvCxnSpPr>
              <a:cxnSpLocks/>
            </p:cNvCxnSpPr>
            <p:nvPr/>
          </p:nvCxnSpPr>
          <p:spPr>
            <a:xfrm>
              <a:off x="6646997" y="4790750"/>
              <a:ext cx="1785827" cy="9925"/>
            </a:xfrm>
            <a:prstGeom prst="line">
              <a:avLst/>
            </a:prstGeom>
            <a:ln w="38100">
              <a:solidFill>
                <a:srgbClr val="FF0000">
                  <a:alpha val="6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47" name="Connecteur droit 146">
              <a:extLst>
                <a:ext uri="{FF2B5EF4-FFF2-40B4-BE49-F238E27FC236}">
                  <a16:creationId xmlns:a16="http://schemas.microsoft.com/office/drawing/2014/main" id="{29897441-C86B-A928-C1A9-BE29F3DF7597}"/>
                </a:ext>
              </a:extLst>
            </p:cNvPr>
            <p:cNvCxnSpPr>
              <a:cxnSpLocks/>
            </p:cNvCxnSpPr>
            <p:nvPr/>
          </p:nvCxnSpPr>
          <p:spPr>
            <a:xfrm>
              <a:off x="6654443" y="4276488"/>
              <a:ext cx="1785827" cy="9925"/>
            </a:xfrm>
            <a:prstGeom prst="line">
              <a:avLst/>
            </a:prstGeom>
            <a:ln w="38100">
              <a:solidFill>
                <a:srgbClr val="FF0000">
                  <a:alpha val="60000"/>
                </a:srgbClr>
              </a:solidFill>
              <a:prstDash val="sysDash"/>
            </a:ln>
          </p:spPr>
          <p:style>
            <a:lnRef idx="1">
              <a:schemeClr val="accent1"/>
            </a:lnRef>
            <a:fillRef idx="0">
              <a:schemeClr val="accent1"/>
            </a:fillRef>
            <a:effectRef idx="0">
              <a:schemeClr val="accent1"/>
            </a:effectRef>
            <a:fontRef idx="minor">
              <a:schemeClr val="tx1"/>
            </a:fontRef>
          </p:style>
        </p:cxnSp>
      </p:grpSp>
      <p:sp>
        <p:nvSpPr>
          <p:cNvPr id="148" name="ZoneTexte 147">
            <a:extLst>
              <a:ext uri="{FF2B5EF4-FFF2-40B4-BE49-F238E27FC236}">
                <a16:creationId xmlns:a16="http://schemas.microsoft.com/office/drawing/2014/main" id="{D625FD47-BBD5-5330-56D5-14B3FE92920F}"/>
              </a:ext>
            </a:extLst>
          </p:cNvPr>
          <p:cNvSpPr txBox="1"/>
          <p:nvPr/>
        </p:nvSpPr>
        <p:spPr>
          <a:xfrm>
            <a:off x="6337529" y="4153300"/>
            <a:ext cx="309700" cy="738664"/>
          </a:xfrm>
          <a:prstGeom prst="rect">
            <a:avLst/>
          </a:prstGeom>
          <a:noFill/>
        </p:spPr>
        <p:txBody>
          <a:bodyPr wrap="none" rtlCol="0">
            <a:spAutoFit/>
          </a:bodyPr>
          <a:lstStyle/>
          <a:p>
            <a:pPr algn="ctr"/>
            <a:r>
              <a:rPr lang="fr-FR" sz="1400" b="1" dirty="0">
                <a:solidFill>
                  <a:srgbClr val="7030A0"/>
                </a:solidFill>
              </a:rPr>
              <a:t>E</a:t>
            </a:r>
          </a:p>
          <a:p>
            <a:pPr algn="ctr"/>
            <a:r>
              <a:rPr lang="fr-FR" sz="1400" b="1" dirty="0">
                <a:solidFill>
                  <a:srgbClr val="7030A0"/>
                </a:solidFill>
              </a:rPr>
              <a:t>E</a:t>
            </a:r>
          </a:p>
          <a:p>
            <a:pPr algn="ctr"/>
            <a:r>
              <a:rPr lang="fr-FR" sz="1400" b="1" dirty="0">
                <a:solidFill>
                  <a:srgbClr val="FF9933"/>
                </a:solidFill>
              </a:rPr>
              <a:t>D</a:t>
            </a:r>
          </a:p>
        </p:txBody>
      </p:sp>
      <p:sp>
        <p:nvSpPr>
          <p:cNvPr id="149" name="ZoneTexte 148">
            <a:extLst>
              <a:ext uri="{FF2B5EF4-FFF2-40B4-BE49-F238E27FC236}">
                <a16:creationId xmlns:a16="http://schemas.microsoft.com/office/drawing/2014/main" id="{FA184262-63C4-A2E9-F2A5-9C2ABD94E357}"/>
              </a:ext>
            </a:extLst>
          </p:cNvPr>
          <p:cNvSpPr txBox="1"/>
          <p:nvPr/>
        </p:nvSpPr>
        <p:spPr>
          <a:xfrm>
            <a:off x="4556868" y="6102364"/>
            <a:ext cx="1398140" cy="307777"/>
          </a:xfrm>
          <a:prstGeom prst="rect">
            <a:avLst/>
          </a:prstGeom>
          <a:noFill/>
        </p:spPr>
        <p:txBody>
          <a:bodyPr wrap="none" rtlCol="0">
            <a:spAutoFit/>
          </a:bodyPr>
          <a:lstStyle/>
          <a:p>
            <a:pPr marL="177800" indent="-177800">
              <a:buFont typeface="Arial" panose="020B0604020202020204" pitchFamily="34" charset="0"/>
              <a:buChar char="•"/>
            </a:pPr>
            <a:r>
              <a:rPr lang="fr-FR" sz="1400" b="1" dirty="0">
                <a:solidFill>
                  <a:schemeClr val="bg1"/>
                </a:solidFill>
              </a:rPr>
              <a:t>Rimes </a:t>
            </a:r>
            <a:r>
              <a:rPr lang="fr-FR" sz="1400" b="1" dirty="0">
                <a:solidFill>
                  <a:srgbClr val="FFFF00"/>
                </a:solidFill>
              </a:rPr>
              <a:t>A</a:t>
            </a:r>
            <a:r>
              <a:rPr lang="fr-FR" sz="1400" b="1" dirty="0">
                <a:solidFill>
                  <a:srgbClr val="FFC000"/>
                </a:solidFill>
              </a:rPr>
              <a:t>B</a:t>
            </a:r>
            <a:r>
              <a:rPr lang="fr-FR" sz="1400" b="1" dirty="0">
                <a:solidFill>
                  <a:srgbClr val="FFFF00"/>
                </a:solidFill>
              </a:rPr>
              <a:t>A</a:t>
            </a:r>
            <a:r>
              <a:rPr lang="fr-FR" sz="1400" b="1" dirty="0">
                <a:solidFill>
                  <a:srgbClr val="FFC000"/>
                </a:solidFill>
              </a:rPr>
              <a:t>B</a:t>
            </a:r>
            <a:endParaRPr lang="fr-FR" sz="1400" b="1" dirty="0">
              <a:solidFill>
                <a:schemeClr val="bg1"/>
              </a:solidFill>
            </a:endParaRPr>
          </a:p>
        </p:txBody>
      </p:sp>
      <p:sp>
        <p:nvSpPr>
          <p:cNvPr id="150" name="ZoneTexte 149">
            <a:extLst>
              <a:ext uri="{FF2B5EF4-FFF2-40B4-BE49-F238E27FC236}">
                <a16:creationId xmlns:a16="http://schemas.microsoft.com/office/drawing/2014/main" id="{A7BF2649-6E91-BFDB-CE37-1B6900200BA0}"/>
              </a:ext>
            </a:extLst>
          </p:cNvPr>
          <p:cNvSpPr txBox="1"/>
          <p:nvPr/>
        </p:nvSpPr>
        <p:spPr>
          <a:xfrm>
            <a:off x="4556866" y="6307486"/>
            <a:ext cx="1398140" cy="307777"/>
          </a:xfrm>
          <a:prstGeom prst="rect">
            <a:avLst/>
          </a:prstGeom>
          <a:noFill/>
        </p:spPr>
        <p:txBody>
          <a:bodyPr wrap="none" rtlCol="0">
            <a:spAutoFit/>
          </a:bodyPr>
          <a:lstStyle/>
          <a:p>
            <a:pPr marL="177800" indent="-177800">
              <a:buFont typeface="Arial" panose="020B0604020202020204" pitchFamily="34" charset="0"/>
              <a:buChar char="•"/>
            </a:pPr>
            <a:r>
              <a:rPr lang="fr-FR" sz="1400" b="1" dirty="0">
                <a:solidFill>
                  <a:schemeClr val="bg1"/>
                </a:solidFill>
              </a:rPr>
              <a:t>Rimes </a:t>
            </a:r>
            <a:r>
              <a:rPr lang="fr-FR" sz="1400" b="1" dirty="0">
                <a:solidFill>
                  <a:srgbClr val="FFFF00"/>
                </a:solidFill>
              </a:rPr>
              <a:t>A</a:t>
            </a:r>
            <a:r>
              <a:rPr lang="fr-FR" sz="1400" b="1" dirty="0">
                <a:solidFill>
                  <a:srgbClr val="FFC000"/>
                </a:solidFill>
              </a:rPr>
              <a:t>BB</a:t>
            </a:r>
            <a:r>
              <a:rPr lang="fr-FR" sz="1400" b="1" dirty="0">
                <a:solidFill>
                  <a:srgbClr val="FFFF00"/>
                </a:solidFill>
              </a:rPr>
              <a:t>A</a:t>
            </a:r>
            <a:endParaRPr lang="fr-FR" sz="1400" b="1" dirty="0">
              <a:solidFill>
                <a:schemeClr val="bg1"/>
              </a:solidFill>
            </a:endParaRPr>
          </a:p>
        </p:txBody>
      </p:sp>
      <p:sp>
        <p:nvSpPr>
          <p:cNvPr id="151" name="ZoneTexte 150">
            <a:extLst>
              <a:ext uri="{FF2B5EF4-FFF2-40B4-BE49-F238E27FC236}">
                <a16:creationId xmlns:a16="http://schemas.microsoft.com/office/drawing/2014/main" id="{4C8649DB-EC7A-D317-2944-0532CE0B5766}"/>
              </a:ext>
            </a:extLst>
          </p:cNvPr>
          <p:cNvSpPr txBox="1"/>
          <p:nvPr/>
        </p:nvSpPr>
        <p:spPr>
          <a:xfrm>
            <a:off x="4556866" y="6504241"/>
            <a:ext cx="1202573" cy="307777"/>
          </a:xfrm>
          <a:prstGeom prst="rect">
            <a:avLst/>
          </a:prstGeom>
          <a:noFill/>
        </p:spPr>
        <p:txBody>
          <a:bodyPr wrap="none" rtlCol="0">
            <a:spAutoFit/>
          </a:bodyPr>
          <a:lstStyle/>
          <a:p>
            <a:pPr marL="177800" indent="-177800">
              <a:buFont typeface="Arial" panose="020B0604020202020204" pitchFamily="34" charset="0"/>
              <a:buChar char="•"/>
            </a:pPr>
            <a:r>
              <a:rPr lang="fr-FR" sz="1400" b="1" dirty="0">
                <a:solidFill>
                  <a:schemeClr val="bg1"/>
                </a:solidFill>
              </a:rPr>
              <a:t>Rimes </a:t>
            </a:r>
            <a:r>
              <a:rPr lang="fr-FR" sz="1400" b="1" dirty="0">
                <a:solidFill>
                  <a:schemeClr val="accent1">
                    <a:lumMod val="75000"/>
                  </a:schemeClr>
                </a:solidFill>
              </a:rPr>
              <a:t>CC</a:t>
            </a:r>
          </a:p>
        </p:txBody>
      </p:sp>
      <p:sp>
        <p:nvSpPr>
          <p:cNvPr id="152" name="Flèche : droite 151">
            <a:extLst>
              <a:ext uri="{FF2B5EF4-FFF2-40B4-BE49-F238E27FC236}">
                <a16:creationId xmlns:a16="http://schemas.microsoft.com/office/drawing/2014/main" id="{AFD2FBAB-F3CA-0344-C117-FFF991E6C05B}"/>
              </a:ext>
            </a:extLst>
          </p:cNvPr>
          <p:cNvSpPr/>
          <p:nvPr/>
        </p:nvSpPr>
        <p:spPr>
          <a:xfrm>
            <a:off x="5913796" y="6220741"/>
            <a:ext cx="206945" cy="107340"/>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Flèche : droite 152">
            <a:extLst>
              <a:ext uri="{FF2B5EF4-FFF2-40B4-BE49-F238E27FC236}">
                <a16:creationId xmlns:a16="http://schemas.microsoft.com/office/drawing/2014/main" id="{60A23AA5-554A-2100-8E0A-7B25F5D3E46D}"/>
              </a:ext>
            </a:extLst>
          </p:cNvPr>
          <p:cNvSpPr/>
          <p:nvPr/>
        </p:nvSpPr>
        <p:spPr>
          <a:xfrm>
            <a:off x="5913796" y="6419019"/>
            <a:ext cx="206945" cy="107340"/>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Flèche : droite 153">
            <a:extLst>
              <a:ext uri="{FF2B5EF4-FFF2-40B4-BE49-F238E27FC236}">
                <a16:creationId xmlns:a16="http://schemas.microsoft.com/office/drawing/2014/main" id="{BC9DE9C0-C8A6-454A-58A9-47F0B3602C04}"/>
              </a:ext>
            </a:extLst>
          </p:cNvPr>
          <p:cNvSpPr/>
          <p:nvPr/>
        </p:nvSpPr>
        <p:spPr>
          <a:xfrm>
            <a:off x="5919015" y="6609589"/>
            <a:ext cx="206945" cy="107340"/>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ZoneTexte 154">
            <a:extLst>
              <a:ext uri="{FF2B5EF4-FFF2-40B4-BE49-F238E27FC236}">
                <a16:creationId xmlns:a16="http://schemas.microsoft.com/office/drawing/2014/main" id="{63964AA0-5020-A786-DC50-278FEF3D873A}"/>
              </a:ext>
            </a:extLst>
          </p:cNvPr>
          <p:cNvSpPr txBox="1"/>
          <p:nvPr/>
        </p:nvSpPr>
        <p:spPr>
          <a:xfrm>
            <a:off x="6213205" y="6086975"/>
            <a:ext cx="1676584" cy="338554"/>
          </a:xfrm>
          <a:prstGeom prst="rect">
            <a:avLst/>
          </a:prstGeom>
          <a:noFill/>
        </p:spPr>
        <p:txBody>
          <a:bodyPr wrap="square">
            <a:spAutoFit/>
          </a:bodyPr>
          <a:lstStyle/>
          <a:p>
            <a:r>
              <a:rPr lang="fr-FR" sz="1600" b="1" dirty="0">
                <a:solidFill>
                  <a:srgbClr val="FF0000"/>
                </a:solidFill>
              </a:rPr>
              <a:t>rimes croisées</a:t>
            </a:r>
            <a:endParaRPr lang="fr-FR" sz="1600" dirty="0">
              <a:solidFill>
                <a:srgbClr val="FF0000"/>
              </a:solidFill>
            </a:endParaRPr>
          </a:p>
        </p:txBody>
      </p:sp>
      <p:sp>
        <p:nvSpPr>
          <p:cNvPr id="156" name="ZoneTexte 155">
            <a:extLst>
              <a:ext uri="{FF2B5EF4-FFF2-40B4-BE49-F238E27FC236}">
                <a16:creationId xmlns:a16="http://schemas.microsoft.com/office/drawing/2014/main" id="{8250CEF5-1C97-4C1F-6942-54869BF3BDE7}"/>
              </a:ext>
            </a:extLst>
          </p:cNvPr>
          <p:cNvSpPr txBox="1"/>
          <p:nvPr/>
        </p:nvSpPr>
        <p:spPr>
          <a:xfrm>
            <a:off x="6213202" y="6292097"/>
            <a:ext cx="2006897" cy="338554"/>
          </a:xfrm>
          <a:prstGeom prst="rect">
            <a:avLst/>
          </a:prstGeom>
          <a:noFill/>
        </p:spPr>
        <p:txBody>
          <a:bodyPr wrap="square">
            <a:spAutoFit/>
          </a:bodyPr>
          <a:lstStyle/>
          <a:p>
            <a:r>
              <a:rPr lang="fr-FR" sz="1600" b="1" dirty="0">
                <a:solidFill>
                  <a:srgbClr val="FF0000"/>
                </a:solidFill>
              </a:rPr>
              <a:t>rimes embrassées</a:t>
            </a:r>
            <a:endParaRPr lang="fr-FR" sz="1600" dirty="0">
              <a:solidFill>
                <a:srgbClr val="FF0000"/>
              </a:solidFill>
            </a:endParaRPr>
          </a:p>
        </p:txBody>
      </p:sp>
      <p:sp>
        <p:nvSpPr>
          <p:cNvPr id="157" name="ZoneTexte 156">
            <a:extLst>
              <a:ext uri="{FF2B5EF4-FFF2-40B4-BE49-F238E27FC236}">
                <a16:creationId xmlns:a16="http://schemas.microsoft.com/office/drawing/2014/main" id="{5AC8FDF6-ABBF-F817-2A35-8414F72BDE9E}"/>
              </a:ext>
            </a:extLst>
          </p:cNvPr>
          <p:cNvSpPr txBox="1"/>
          <p:nvPr/>
        </p:nvSpPr>
        <p:spPr>
          <a:xfrm>
            <a:off x="6223037" y="6504241"/>
            <a:ext cx="2529199" cy="338554"/>
          </a:xfrm>
          <a:prstGeom prst="rect">
            <a:avLst/>
          </a:prstGeom>
          <a:noFill/>
        </p:spPr>
        <p:txBody>
          <a:bodyPr wrap="square">
            <a:spAutoFit/>
          </a:bodyPr>
          <a:lstStyle/>
          <a:p>
            <a:r>
              <a:rPr lang="fr-FR" sz="1600" b="1" dirty="0">
                <a:solidFill>
                  <a:srgbClr val="FF0000"/>
                </a:solidFill>
              </a:rPr>
              <a:t>rimes plates ou suivies</a:t>
            </a:r>
            <a:endParaRPr lang="fr-FR" sz="1600" dirty="0">
              <a:solidFill>
                <a:srgbClr val="FF0000"/>
              </a:solidFill>
            </a:endParaRPr>
          </a:p>
        </p:txBody>
      </p:sp>
      <p:sp>
        <p:nvSpPr>
          <p:cNvPr id="3" name="ZoneTexte 2">
            <a:extLst>
              <a:ext uri="{FF2B5EF4-FFF2-40B4-BE49-F238E27FC236}">
                <a16:creationId xmlns:a16="http://schemas.microsoft.com/office/drawing/2014/main" id="{73A54D37-DE4A-A010-E029-B6BE61FFEBF6}"/>
              </a:ext>
            </a:extLst>
          </p:cNvPr>
          <p:cNvSpPr txBox="1"/>
          <p:nvPr/>
        </p:nvSpPr>
        <p:spPr>
          <a:xfrm>
            <a:off x="6150017" y="875667"/>
            <a:ext cx="1153955" cy="292388"/>
          </a:xfrm>
          <a:prstGeom prst="rect">
            <a:avLst/>
          </a:prstGeom>
          <a:noFill/>
        </p:spPr>
        <p:txBody>
          <a:bodyPr wrap="square">
            <a:spAutoFit/>
          </a:bodyPr>
          <a:lstStyle/>
          <a:p>
            <a:r>
              <a:rPr lang="fr-FR" sz="1300" b="1" dirty="0"/>
              <a:t>(coupure)</a:t>
            </a:r>
            <a:endParaRPr lang="fr-FR" sz="1300" dirty="0"/>
          </a:p>
        </p:txBody>
      </p:sp>
      <p:sp>
        <p:nvSpPr>
          <p:cNvPr id="10" name="ZoneTexte 9">
            <a:extLst>
              <a:ext uri="{FF2B5EF4-FFF2-40B4-BE49-F238E27FC236}">
                <a16:creationId xmlns:a16="http://schemas.microsoft.com/office/drawing/2014/main" id="{A262ECB2-D471-FC8D-3DC2-ABFD18E2D4E9}"/>
              </a:ext>
            </a:extLst>
          </p:cNvPr>
          <p:cNvSpPr txBox="1"/>
          <p:nvPr/>
        </p:nvSpPr>
        <p:spPr>
          <a:xfrm>
            <a:off x="8159587" y="884043"/>
            <a:ext cx="1153955" cy="292388"/>
          </a:xfrm>
          <a:prstGeom prst="rect">
            <a:avLst/>
          </a:prstGeom>
          <a:noFill/>
        </p:spPr>
        <p:txBody>
          <a:bodyPr wrap="square">
            <a:spAutoFit/>
          </a:bodyPr>
          <a:lstStyle/>
          <a:p>
            <a:r>
              <a:rPr lang="fr-FR" sz="1300" b="1" dirty="0"/>
              <a:t>(la moitié)</a:t>
            </a:r>
            <a:endParaRPr lang="fr-FR" sz="1300" dirty="0"/>
          </a:p>
        </p:txBody>
      </p:sp>
      <p:sp>
        <p:nvSpPr>
          <p:cNvPr id="11" name="ZoneTexte 10">
            <a:extLst>
              <a:ext uri="{FF2B5EF4-FFF2-40B4-BE49-F238E27FC236}">
                <a16:creationId xmlns:a16="http://schemas.microsoft.com/office/drawing/2014/main" id="{0FAC442B-9CF1-485D-0AB5-0DA0C999486D}"/>
              </a:ext>
            </a:extLst>
          </p:cNvPr>
          <p:cNvSpPr txBox="1"/>
          <p:nvPr/>
        </p:nvSpPr>
        <p:spPr>
          <a:xfrm>
            <a:off x="8125916" y="6299411"/>
            <a:ext cx="1351652" cy="307777"/>
          </a:xfrm>
          <a:prstGeom prst="rect">
            <a:avLst/>
          </a:prstGeom>
          <a:noFill/>
        </p:spPr>
        <p:txBody>
          <a:bodyPr wrap="none" rtlCol="0">
            <a:spAutoFit/>
          </a:bodyPr>
          <a:lstStyle/>
          <a:p>
            <a:r>
              <a:rPr lang="fr-FR" sz="1400" b="1" dirty="0">
                <a:solidFill>
                  <a:schemeClr val="bg1"/>
                </a:solidFill>
              </a:rPr>
              <a:t>&amp; Rimes </a:t>
            </a:r>
            <a:r>
              <a:rPr lang="fr-FR" sz="1400" b="1" dirty="0">
                <a:solidFill>
                  <a:srgbClr val="FFC000"/>
                </a:solidFill>
              </a:rPr>
              <a:t>D</a:t>
            </a:r>
            <a:r>
              <a:rPr lang="fr-FR" sz="1400" b="1" dirty="0">
                <a:solidFill>
                  <a:schemeClr val="accent1">
                    <a:lumMod val="75000"/>
                  </a:schemeClr>
                </a:solidFill>
              </a:rPr>
              <a:t>EE</a:t>
            </a:r>
            <a:r>
              <a:rPr lang="fr-FR" sz="1400" b="1" dirty="0">
                <a:solidFill>
                  <a:srgbClr val="FFC000"/>
                </a:solidFill>
              </a:rPr>
              <a:t>D</a:t>
            </a:r>
          </a:p>
        </p:txBody>
      </p:sp>
      <p:sp>
        <p:nvSpPr>
          <p:cNvPr id="12" name="ZoneTexte 11">
            <a:extLst>
              <a:ext uri="{FF2B5EF4-FFF2-40B4-BE49-F238E27FC236}">
                <a16:creationId xmlns:a16="http://schemas.microsoft.com/office/drawing/2014/main" id="{606E06C0-2C3F-795A-3046-4B9D480865AD}"/>
              </a:ext>
            </a:extLst>
          </p:cNvPr>
          <p:cNvSpPr txBox="1"/>
          <p:nvPr/>
        </p:nvSpPr>
        <p:spPr>
          <a:xfrm>
            <a:off x="4073304" y="5649258"/>
            <a:ext cx="5920210" cy="307777"/>
          </a:xfrm>
          <a:prstGeom prst="rect">
            <a:avLst/>
          </a:prstGeom>
          <a:noFill/>
        </p:spPr>
        <p:txBody>
          <a:bodyPr wrap="none" rtlCol="0">
            <a:spAutoFit/>
          </a:bodyPr>
          <a:lstStyle/>
          <a:p>
            <a:r>
              <a:rPr lang="fr-FR" sz="1400" b="1" dirty="0">
                <a:solidFill>
                  <a:schemeClr val="bg1"/>
                </a:solidFill>
              </a:rPr>
              <a:t>Dans ce sonnet, les </a:t>
            </a:r>
            <a:r>
              <a:rPr lang="fr-FR" sz="1400" b="1" dirty="0">
                <a:solidFill>
                  <a:srgbClr val="FFFF00"/>
                </a:solidFill>
              </a:rPr>
              <a:t>vers</a:t>
            </a:r>
            <a:r>
              <a:rPr lang="fr-FR" sz="1400" b="1" dirty="0">
                <a:solidFill>
                  <a:schemeClr val="bg1"/>
                </a:solidFill>
              </a:rPr>
              <a:t> sont               </a:t>
            </a:r>
            <a:r>
              <a:rPr lang="fr-FR" sz="1400" b="1" dirty="0">
                <a:solidFill>
                  <a:srgbClr val="FFFF00"/>
                </a:solidFill>
              </a:rPr>
              <a:t>             </a:t>
            </a:r>
            <a:r>
              <a:rPr lang="fr-FR" sz="1400" b="1" dirty="0">
                <a:solidFill>
                  <a:schemeClr val="bg1"/>
                </a:solidFill>
              </a:rPr>
              <a:t>(</a:t>
            </a:r>
            <a:r>
              <a:rPr lang="fr-FR" sz="1400" dirty="0">
                <a:solidFill>
                  <a:schemeClr val="bg1"/>
                </a:solidFill>
              </a:rPr>
              <a:t>de même longueur</a:t>
            </a:r>
            <a:r>
              <a:rPr lang="fr-FR" sz="1400" b="1" dirty="0">
                <a:solidFill>
                  <a:schemeClr val="bg1"/>
                </a:solidFill>
              </a:rPr>
              <a:t>).</a:t>
            </a:r>
          </a:p>
        </p:txBody>
      </p:sp>
      <p:sp>
        <p:nvSpPr>
          <p:cNvPr id="17" name="ZoneTexte 16">
            <a:extLst>
              <a:ext uri="{FF2B5EF4-FFF2-40B4-BE49-F238E27FC236}">
                <a16:creationId xmlns:a16="http://schemas.microsoft.com/office/drawing/2014/main" id="{8294A06E-376C-6042-731E-7FEF400E723A}"/>
              </a:ext>
            </a:extLst>
          </p:cNvPr>
          <p:cNvSpPr txBox="1"/>
          <p:nvPr/>
        </p:nvSpPr>
        <p:spPr>
          <a:xfrm>
            <a:off x="6617303" y="5622751"/>
            <a:ext cx="1444625" cy="338554"/>
          </a:xfrm>
          <a:prstGeom prst="rect">
            <a:avLst/>
          </a:prstGeom>
          <a:noFill/>
        </p:spPr>
        <p:txBody>
          <a:bodyPr wrap="square">
            <a:spAutoFit/>
          </a:bodyPr>
          <a:lstStyle/>
          <a:p>
            <a:r>
              <a:rPr lang="fr-FR" sz="1600" b="1" dirty="0">
                <a:solidFill>
                  <a:srgbClr val="FF0000"/>
                </a:solidFill>
              </a:rPr>
              <a:t>isométriques</a:t>
            </a:r>
            <a:endParaRPr lang="fr-FR" sz="1600" dirty="0">
              <a:solidFill>
                <a:srgbClr val="FF0000"/>
              </a:solidFill>
            </a:endParaRPr>
          </a:p>
        </p:txBody>
      </p:sp>
      <p:sp>
        <p:nvSpPr>
          <p:cNvPr id="30" name="ZoneTexte 29">
            <a:extLst>
              <a:ext uri="{FF2B5EF4-FFF2-40B4-BE49-F238E27FC236}">
                <a16:creationId xmlns:a16="http://schemas.microsoft.com/office/drawing/2014/main" id="{BAC37CB0-19EA-109D-27EF-3C55951A8A3B}"/>
              </a:ext>
            </a:extLst>
          </p:cNvPr>
          <p:cNvSpPr txBox="1"/>
          <p:nvPr/>
        </p:nvSpPr>
        <p:spPr>
          <a:xfrm>
            <a:off x="164484" y="6461374"/>
            <a:ext cx="3886000" cy="307777"/>
          </a:xfrm>
          <a:prstGeom prst="rect">
            <a:avLst/>
          </a:prstGeom>
          <a:noFill/>
        </p:spPr>
        <p:txBody>
          <a:bodyPr wrap="none" rtlCol="0">
            <a:spAutoFit/>
          </a:bodyPr>
          <a:lstStyle/>
          <a:p>
            <a:r>
              <a:rPr lang="fr-FR" sz="1400" b="1" dirty="0">
                <a:solidFill>
                  <a:schemeClr val="bg1"/>
                </a:solidFill>
              </a:rPr>
              <a:t>Ici, les </a:t>
            </a:r>
            <a:r>
              <a:rPr lang="fr-FR" sz="1400" b="1" dirty="0">
                <a:solidFill>
                  <a:srgbClr val="FFFF00"/>
                </a:solidFill>
              </a:rPr>
              <a:t>vers</a:t>
            </a:r>
            <a:r>
              <a:rPr lang="fr-FR" sz="1400" b="1" dirty="0">
                <a:solidFill>
                  <a:schemeClr val="bg1"/>
                </a:solidFill>
              </a:rPr>
              <a:t> sont                   </a:t>
            </a:r>
            <a:r>
              <a:rPr lang="fr-FR" sz="1200" b="1" dirty="0">
                <a:solidFill>
                  <a:schemeClr val="bg1"/>
                </a:solidFill>
              </a:rPr>
              <a:t>(même longueur)</a:t>
            </a:r>
            <a:r>
              <a:rPr lang="fr-FR" sz="1400" b="1" dirty="0">
                <a:solidFill>
                  <a:schemeClr val="bg1"/>
                </a:solidFill>
              </a:rPr>
              <a:t>. </a:t>
            </a:r>
          </a:p>
        </p:txBody>
      </p:sp>
      <p:sp>
        <p:nvSpPr>
          <p:cNvPr id="32" name="ZoneTexte 31">
            <a:extLst>
              <a:ext uri="{FF2B5EF4-FFF2-40B4-BE49-F238E27FC236}">
                <a16:creationId xmlns:a16="http://schemas.microsoft.com/office/drawing/2014/main" id="{8A1F063A-733A-FA17-8633-441269377617}"/>
              </a:ext>
            </a:extLst>
          </p:cNvPr>
          <p:cNvSpPr txBox="1"/>
          <p:nvPr/>
        </p:nvSpPr>
        <p:spPr>
          <a:xfrm>
            <a:off x="160704" y="5915485"/>
            <a:ext cx="3140603" cy="307777"/>
          </a:xfrm>
          <a:prstGeom prst="rect">
            <a:avLst/>
          </a:prstGeom>
          <a:noFill/>
        </p:spPr>
        <p:txBody>
          <a:bodyPr wrap="none" rtlCol="0">
            <a:spAutoFit/>
          </a:bodyPr>
          <a:lstStyle/>
          <a:p>
            <a:r>
              <a:rPr lang="fr-FR" sz="1400" b="1" dirty="0">
                <a:solidFill>
                  <a:schemeClr val="bg1"/>
                </a:solidFill>
              </a:rPr>
              <a:t>Les </a:t>
            </a:r>
            <a:r>
              <a:rPr lang="fr-FR" sz="1400" b="1" dirty="0">
                <a:solidFill>
                  <a:srgbClr val="FFFF00"/>
                </a:solidFill>
              </a:rPr>
              <a:t>vers</a:t>
            </a:r>
            <a:r>
              <a:rPr lang="fr-FR" sz="1400" b="1" dirty="0">
                <a:solidFill>
                  <a:schemeClr val="bg1"/>
                </a:solidFill>
              </a:rPr>
              <a:t> sont réunis en  </a:t>
            </a:r>
            <a:r>
              <a:rPr lang="fr-FR" sz="1400" b="1" dirty="0">
                <a:solidFill>
                  <a:srgbClr val="FFFF00"/>
                </a:solidFill>
              </a:rPr>
              <a:t>                 </a:t>
            </a:r>
            <a:r>
              <a:rPr lang="fr-FR" sz="1400" b="1" dirty="0">
                <a:solidFill>
                  <a:schemeClr val="bg1"/>
                </a:solidFill>
              </a:rPr>
              <a:t>:</a:t>
            </a:r>
          </a:p>
        </p:txBody>
      </p:sp>
      <p:pic>
        <p:nvPicPr>
          <p:cNvPr id="34" name="Image 33">
            <a:extLst>
              <a:ext uri="{FF2B5EF4-FFF2-40B4-BE49-F238E27FC236}">
                <a16:creationId xmlns:a16="http://schemas.microsoft.com/office/drawing/2014/main" id="{B6DBFE3D-C752-BC94-EA67-D03D5272B4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68142" y="6053312"/>
            <a:ext cx="218520" cy="218520"/>
          </a:xfrm>
          <a:prstGeom prst="rect">
            <a:avLst/>
          </a:prstGeom>
        </p:spPr>
      </p:pic>
      <p:pic>
        <p:nvPicPr>
          <p:cNvPr id="35" name="Image 34">
            <a:extLst>
              <a:ext uri="{FF2B5EF4-FFF2-40B4-BE49-F238E27FC236}">
                <a16:creationId xmlns:a16="http://schemas.microsoft.com/office/drawing/2014/main" id="{C52FC2EA-D4DA-FDA0-3CC8-6D0E271B2B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64110" y="5412414"/>
            <a:ext cx="218520" cy="218520"/>
          </a:xfrm>
          <a:prstGeom prst="rect">
            <a:avLst/>
          </a:prstGeom>
        </p:spPr>
      </p:pic>
      <p:sp>
        <p:nvSpPr>
          <p:cNvPr id="36" name="ZoneTexte 35">
            <a:extLst>
              <a:ext uri="{FF2B5EF4-FFF2-40B4-BE49-F238E27FC236}">
                <a16:creationId xmlns:a16="http://schemas.microsoft.com/office/drawing/2014/main" id="{9DBAEC95-830B-0137-6EC0-484F68A1A755}"/>
              </a:ext>
            </a:extLst>
          </p:cNvPr>
          <p:cNvSpPr txBox="1"/>
          <p:nvPr/>
        </p:nvSpPr>
        <p:spPr>
          <a:xfrm>
            <a:off x="2122681" y="5884980"/>
            <a:ext cx="1091080" cy="338554"/>
          </a:xfrm>
          <a:prstGeom prst="rect">
            <a:avLst/>
          </a:prstGeom>
          <a:noFill/>
        </p:spPr>
        <p:txBody>
          <a:bodyPr wrap="square">
            <a:spAutoFit/>
          </a:bodyPr>
          <a:lstStyle/>
          <a:p>
            <a:r>
              <a:rPr lang="fr-FR" sz="1600" b="1" dirty="0">
                <a:solidFill>
                  <a:srgbClr val="FF0000"/>
                </a:solidFill>
              </a:rPr>
              <a:t>strophes</a:t>
            </a:r>
            <a:endParaRPr lang="fr-FR" sz="1600" dirty="0"/>
          </a:p>
        </p:txBody>
      </p:sp>
      <p:sp>
        <p:nvSpPr>
          <p:cNvPr id="38" name="ZoneTexte 37">
            <a:extLst>
              <a:ext uri="{FF2B5EF4-FFF2-40B4-BE49-F238E27FC236}">
                <a16:creationId xmlns:a16="http://schemas.microsoft.com/office/drawing/2014/main" id="{C4E41E2C-72BA-6F8A-E2E8-9BA6F57581DA}"/>
              </a:ext>
            </a:extLst>
          </p:cNvPr>
          <p:cNvSpPr txBox="1"/>
          <p:nvPr/>
        </p:nvSpPr>
        <p:spPr>
          <a:xfrm>
            <a:off x="187013" y="6162572"/>
            <a:ext cx="4038207" cy="307777"/>
          </a:xfrm>
          <a:prstGeom prst="rect">
            <a:avLst/>
          </a:prstGeom>
          <a:noFill/>
        </p:spPr>
        <p:txBody>
          <a:bodyPr wrap="square" rtlCol="0">
            <a:spAutoFit/>
          </a:bodyPr>
          <a:lstStyle/>
          <a:p>
            <a:r>
              <a:rPr lang="fr-FR" sz="1400" b="1" dirty="0">
                <a:solidFill>
                  <a:srgbClr val="FFFF00"/>
                </a:solidFill>
              </a:rPr>
              <a:t>tercet</a:t>
            </a:r>
            <a:r>
              <a:rPr lang="fr-FR" sz="1400" b="1" dirty="0">
                <a:solidFill>
                  <a:schemeClr val="bg1"/>
                </a:solidFill>
              </a:rPr>
              <a:t> (3 vers), </a:t>
            </a:r>
            <a:r>
              <a:rPr lang="fr-FR" sz="1400" b="1" dirty="0">
                <a:solidFill>
                  <a:srgbClr val="FFFF00"/>
                </a:solidFill>
              </a:rPr>
              <a:t>quatrain</a:t>
            </a:r>
            <a:r>
              <a:rPr lang="fr-FR" sz="1400" b="1" dirty="0">
                <a:solidFill>
                  <a:schemeClr val="bg1"/>
                </a:solidFill>
              </a:rPr>
              <a:t> (4), </a:t>
            </a:r>
            <a:r>
              <a:rPr lang="fr-FR" sz="1400" b="1" dirty="0">
                <a:solidFill>
                  <a:srgbClr val="FFFF00"/>
                </a:solidFill>
              </a:rPr>
              <a:t>quintil</a:t>
            </a:r>
            <a:r>
              <a:rPr lang="fr-FR" sz="1400" b="1" dirty="0">
                <a:solidFill>
                  <a:schemeClr val="bg1"/>
                </a:solidFill>
              </a:rPr>
              <a:t> (5),… </a:t>
            </a:r>
          </a:p>
        </p:txBody>
      </p:sp>
      <p:pic>
        <p:nvPicPr>
          <p:cNvPr id="44" name="Image 43">
            <a:extLst>
              <a:ext uri="{FF2B5EF4-FFF2-40B4-BE49-F238E27FC236}">
                <a16:creationId xmlns:a16="http://schemas.microsoft.com/office/drawing/2014/main" id="{2D9EE31F-E472-815E-0416-BFD3B34944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64030" y="5849000"/>
            <a:ext cx="218520" cy="218520"/>
          </a:xfrm>
          <a:prstGeom prst="rect">
            <a:avLst/>
          </a:prstGeom>
        </p:spPr>
      </p:pic>
      <p:pic>
        <p:nvPicPr>
          <p:cNvPr id="62" name="Image 61">
            <a:extLst>
              <a:ext uri="{FF2B5EF4-FFF2-40B4-BE49-F238E27FC236}">
                <a16:creationId xmlns:a16="http://schemas.microsoft.com/office/drawing/2014/main" id="{1A4C0216-2FF8-B2A6-490C-84966289EA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74542" y="4349708"/>
            <a:ext cx="218520" cy="218520"/>
          </a:xfrm>
          <a:prstGeom prst="rect">
            <a:avLst/>
          </a:prstGeom>
        </p:spPr>
      </p:pic>
      <p:pic>
        <p:nvPicPr>
          <p:cNvPr id="63" name="Image 62">
            <a:extLst>
              <a:ext uri="{FF2B5EF4-FFF2-40B4-BE49-F238E27FC236}">
                <a16:creationId xmlns:a16="http://schemas.microsoft.com/office/drawing/2014/main" id="{A15A5145-2A60-E10B-DD24-96FEDC2A86D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81239" y="5193894"/>
            <a:ext cx="218520" cy="218520"/>
          </a:xfrm>
          <a:prstGeom prst="rect">
            <a:avLst/>
          </a:prstGeom>
        </p:spPr>
      </p:pic>
      <p:pic>
        <p:nvPicPr>
          <p:cNvPr id="67" name="Image 66">
            <a:extLst>
              <a:ext uri="{FF2B5EF4-FFF2-40B4-BE49-F238E27FC236}">
                <a16:creationId xmlns:a16="http://schemas.microsoft.com/office/drawing/2014/main" id="{8B87FCD6-7C37-E701-E981-AAF15FE0BC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65160" y="2620794"/>
            <a:ext cx="218520" cy="218520"/>
          </a:xfrm>
          <a:prstGeom prst="rect">
            <a:avLst/>
          </a:prstGeom>
        </p:spPr>
      </p:pic>
      <p:pic>
        <p:nvPicPr>
          <p:cNvPr id="78" name="Image 77">
            <a:extLst>
              <a:ext uri="{FF2B5EF4-FFF2-40B4-BE49-F238E27FC236}">
                <a16:creationId xmlns:a16="http://schemas.microsoft.com/office/drawing/2014/main" id="{D39775DD-8E20-63AD-3E2B-81F9D8A46D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64030" y="936588"/>
            <a:ext cx="218520" cy="218520"/>
          </a:xfrm>
          <a:prstGeom prst="rect">
            <a:avLst/>
          </a:prstGeom>
        </p:spPr>
      </p:pic>
      <p:pic>
        <p:nvPicPr>
          <p:cNvPr id="79" name="Image 78">
            <a:extLst>
              <a:ext uri="{FF2B5EF4-FFF2-40B4-BE49-F238E27FC236}">
                <a16:creationId xmlns:a16="http://schemas.microsoft.com/office/drawing/2014/main" id="{618A7066-FC28-FE3B-DCD2-4E0B609DD8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6691" y="5611931"/>
            <a:ext cx="218520" cy="218520"/>
          </a:xfrm>
          <a:prstGeom prst="rect">
            <a:avLst/>
          </a:prstGeom>
        </p:spPr>
      </p:pic>
      <p:pic>
        <p:nvPicPr>
          <p:cNvPr id="80" name="Image 79">
            <a:extLst>
              <a:ext uri="{FF2B5EF4-FFF2-40B4-BE49-F238E27FC236}">
                <a16:creationId xmlns:a16="http://schemas.microsoft.com/office/drawing/2014/main" id="{44F99EDC-4C4B-B97A-DBA1-44FF50CB3B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6016" y="4559317"/>
            <a:ext cx="218520" cy="218520"/>
          </a:xfrm>
          <a:prstGeom prst="rect">
            <a:avLst/>
          </a:prstGeom>
        </p:spPr>
      </p:pic>
      <p:pic>
        <p:nvPicPr>
          <p:cNvPr id="81" name="Image 80">
            <a:extLst>
              <a:ext uri="{FF2B5EF4-FFF2-40B4-BE49-F238E27FC236}">
                <a16:creationId xmlns:a16="http://schemas.microsoft.com/office/drawing/2014/main" id="{92008F96-362C-F7BB-4BAC-604ECB1B11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64030" y="4775857"/>
            <a:ext cx="218520" cy="218520"/>
          </a:xfrm>
          <a:prstGeom prst="rect">
            <a:avLst/>
          </a:prstGeom>
        </p:spPr>
      </p:pic>
      <p:pic>
        <p:nvPicPr>
          <p:cNvPr id="82" name="Image 81">
            <a:extLst>
              <a:ext uri="{FF2B5EF4-FFF2-40B4-BE49-F238E27FC236}">
                <a16:creationId xmlns:a16="http://schemas.microsoft.com/office/drawing/2014/main" id="{D69BCA1F-217D-A20F-745E-4AE1436EF5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74542" y="4959046"/>
            <a:ext cx="218520" cy="218520"/>
          </a:xfrm>
          <a:prstGeom prst="rect">
            <a:avLst/>
          </a:prstGeom>
        </p:spPr>
      </p:pic>
      <p:pic>
        <p:nvPicPr>
          <p:cNvPr id="85" name="Image 84">
            <a:extLst>
              <a:ext uri="{FF2B5EF4-FFF2-40B4-BE49-F238E27FC236}">
                <a16:creationId xmlns:a16="http://schemas.microsoft.com/office/drawing/2014/main" id="{27A02444-55D6-C596-473C-AA5BCDB2BD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88604" y="1153128"/>
            <a:ext cx="218520" cy="218520"/>
          </a:xfrm>
          <a:prstGeom prst="rect">
            <a:avLst/>
          </a:prstGeom>
        </p:spPr>
      </p:pic>
      <p:pic>
        <p:nvPicPr>
          <p:cNvPr id="86" name="Image 85">
            <a:extLst>
              <a:ext uri="{FF2B5EF4-FFF2-40B4-BE49-F238E27FC236}">
                <a16:creationId xmlns:a16="http://schemas.microsoft.com/office/drawing/2014/main" id="{0A1C3015-53EE-CB01-9E06-81D69F314E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70092" y="2234229"/>
            <a:ext cx="218520" cy="218520"/>
          </a:xfrm>
          <a:prstGeom prst="rect">
            <a:avLst/>
          </a:prstGeom>
        </p:spPr>
      </p:pic>
      <p:sp>
        <p:nvSpPr>
          <p:cNvPr id="88" name="ZoneTexte 87">
            <a:extLst>
              <a:ext uri="{FF2B5EF4-FFF2-40B4-BE49-F238E27FC236}">
                <a16:creationId xmlns:a16="http://schemas.microsoft.com/office/drawing/2014/main" id="{965F4F6E-4EA8-19EB-96E8-5A5B14319466}"/>
              </a:ext>
            </a:extLst>
          </p:cNvPr>
          <p:cNvSpPr txBox="1"/>
          <p:nvPr/>
        </p:nvSpPr>
        <p:spPr>
          <a:xfrm>
            <a:off x="1555569" y="6450473"/>
            <a:ext cx="1091080" cy="338554"/>
          </a:xfrm>
          <a:prstGeom prst="rect">
            <a:avLst/>
          </a:prstGeom>
          <a:noFill/>
        </p:spPr>
        <p:txBody>
          <a:bodyPr wrap="square">
            <a:spAutoFit/>
          </a:bodyPr>
          <a:lstStyle/>
          <a:p>
            <a:r>
              <a:rPr lang="fr-FR" sz="1600" b="1" dirty="0">
                <a:solidFill>
                  <a:srgbClr val="FF0000"/>
                </a:solidFill>
              </a:rPr>
              <a:t>réguliers</a:t>
            </a:r>
            <a:endParaRPr lang="fr-FR" sz="1600" dirty="0"/>
          </a:p>
        </p:txBody>
      </p:sp>
      <p:pic>
        <p:nvPicPr>
          <p:cNvPr id="89" name="Image 88">
            <a:extLst>
              <a:ext uri="{FF2B5EF4-FFF2-40B4-BE49-F238E27FC236}">
                <a16:creationId xmlns:a16="http://schemas.microsoft.com/office/drawing/2014/main" id="{97DD941F-0EED-62A2-C4EE-2C81A58324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3052" y="6506601"/>
            <a:ext cx="218520" cy="218520"/>
          </a:xfrm>
          <a:prstGeom prst="rect">
            <a:avLst/>
          </a:prstGeom>
        </p:spPr>
      </p:pic>
      <p:sp>
        <p:nvSpPr>
          <p:cNvPr id="91" name="ZoneTexte 90">
            <a:extLst>
              <a:ext uri="{FF2B5EF4-FFF2-40B4-BE49-F238E27FC236}">
                <a16:creationId xmlns:a16="http://schemas.microsoft.com/office/drawing/2014/main" id="{E6AE9849-0931-6885-9E0C-47BC70BAAB44}"/>
              </a:ext>
            </a:extLst>
          </p:cNvPr>
          <p:cNvSpPr txBox="1"/>
          <p:nvPr/>
        </p:nvSpPr>
        <p:spPr>
          <a:xfrm>
            <a:off x="160704" y="5205216"/>
            <a:ext cx="3384260" cy="523220"/>
          </a:xfrm>
          <a:prstGeom prst="rect">
            <a:avLst/>
          </a:prstGeom>
          <a:noFill/>
        </p:spPr>
        <p:txBody>
          <a:bodyPr wrap="none" rtlCol="0">
            <a:spAutoFit/>
          </a:bodyPr>
          <a:lstStyle/>
          <a:p>
            <a:r>
              <a:rPr lang="fr-FR" sz="1400" b="1" dirty="0">
                <a:solidFill>
                  <a:schemeClr val="bg1"/>
                </a:solidFill>
              </a:rPr>
              <a:t>C’est une poésie       </a:t>
            </a:r>
            <a:r>
              <a:rPr lang="fr-FR" sz="1400" b="1" dirty="0">
                <a:solidFill>
                  <a:srgbClr val="FFFF00"/>
                </a:solidFill>
              </a:rPr>
              <a:t>        </a:t>
            </a:r>
            <a:r>
              <a:rPr lang="fr-FR" sz="1400" b="1" dirty="0">
                <a:solidFill>
                  <a:schemeClr val="bg1"/>
                </a:solidFill>
              </a:rPr>
              <a:t> ;</a:t>
            </a:r>
          </a:p>
          <a:p>
            <a:r>
              <a:rPr lang="fr-FR" sz="1300" b="1" dirty="0">
                <a:solidFill>
                  <a:schemeClr val="bg1"/>
                </a:solidFill>
              </a:rPr>
              <a:t>Elle exprime des </a:t>
            </a:r>
            <a:r>
              <a:rPr lang="fr-FR" sz="1300" b="1" dirty="0">
                <a:solidFill>
                  <a:srgbClr val="FFFF00"/>
                </a:solidFill>
              </a:rPr>
              <a:t>sentiments personnels</a:t>
            </a:r>
            <a:r>
              <a:rPr lang="fr-FR" sz="1400" b="1" dirty="0">
                <a:solidFill>
                  <a:schemeClr val="bg1"/>
                </a:solidFill>
              </a:rPr>
              <a:t>.</a:t>
            </a:r>
          </a:p>
        </p:txBody>
      </p:sp>
      <p:sp>
        <p:nvSpPr>
          <p:cNvPr id="92" name="ZoneTexte 91">
            <a:extLst>
              <a:ext uri="{FF2B5EF4-FFF2-40B4-BE49-F238E27FC236}">
                <a16:creationId xmlns:a16="http://schemas.microsoft.com/office/drawing/2014/main" id="{A5F53C03-C9DE-FED7-FAEF-339CA201DDF7}"/>
              </a:ext>
            </a:extLst>
          </p:cNvPr>
          <p:cNvSpPr txBox="1"/>
          <p:nvPr/>
        </p:nvSpPr>
        <p:spPr>
          <a:xfrm>
            <a:off x="1650643" y="5182308"/>
            <a:ext cx="955301" cy="338554"/>
          </a:xfrm>
          <a:prstGeom prst="rect">
            <a:avLst/>
          </a:prstGeom>
          <a:noFill/>
        </p:spPr>
        <p:txBody>
          <a:bodyPr wrap="square">
            <a:spAutoFit/>
          </a:bodyPr>
          <a:lstStyle/>
          <a:p>
            <a:r>
              <a:rPr lang="fr-FR" sz="1600" b="1" dirty="0">
                <a:solidFill>
                  <a:srgbClr val="FF0000"/>
                </a:solidFill>
              </a:rPr>
              <a:t>lyrique</a:t>
            </a:r>
            <a:endParaRPr lang="fr-FR" sz="1600" dirty="0"/>
          </a:p>
        </p:txBody>
      </p:sp>
      <p:pic>
        <p:nvPicPr>
          <p:cNvPr id="93" name="Image 92">
            <a:extLst>
              <a:ext uri="{FF2B5EF4-FFF2-40B4-BE49-F238E27FC236}">
                <a16:creationId xmlns:a16="http://schemas.microsoft.com/office/drawing/2014/main" id="{4D6A6BBF-9B04-2FAA-0A6B-599569565F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3052" y="3285118"/>
            <a:ext cx="218520" cy="218520"/>
          </a:xfrm>
          <a:prstGeom prst="rect">
            <a:avLst/>
          </a:prstGeom>
        </p:spPr>
      </p:pic>
      <p:pic>
        <p:nvPicPr>
          <p:cNvPr id="98" name="Image 97">
            <a:hlinkClick r:id="rId12" action="ppaction://hlinksldjump"/>
            <a:extLst>
              <a:ext uri="{FF2B5EF4-FFF2-40B4-BE49-F238E27FC236}">
                <a16:creationId xmlns:a16="http://schemas.microsoft.com/office/drawing/2014/main" id="{3D6F5DEF-9A93-8B33-88CF-9C7275B755C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9457387" y="469502"/>
            <a:ext cx="262469" cy="369331"/>
          </a:xfrm>
          <a:prstGeom prst="rect">
            <a:avLst/>
          </a:prstGeom>
        </p:spPr>
      </p:pic>
    </p:spTree>
    <p:extLst>
      <p:ext uri="{BB962C8B-B14F-4D97-AF65-F5344CB8AC3E}">
        <p14:creationId xmlns:p14="http://schemas.microsoft.com/office/powerpoint/2010/main" val="71805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1"/>
                                        </p:tgtEl>
                                        <p:attrNameLst>
                                          <p:attrName>style.visibility</p:attrName>
                                        </p:attrNameLst>
                                      </p:cBhvr>
                                      <p:to>
                                        <p:strVal val="visible"/>
                                      </p:to>
                                    </p:set>
                                    <p:anim calcmode="lin" valueType="num">
                                      <p:cBhvr additive="base">
                                        <p:cTn id="13" dur="500" fill="hold"/>
                                        <p:tgtEl>
                                          <p:spTgt spid="91"/>
                                        </p:tgtEl>
                                        <p:attrNameLst>
                                          <p:attrName>ppt_x</p:attrName>
                                        </p:attrNameLst>
                                      </p:cBhvr>
                                      <p:tavLst>
                                        <p:tav tm="0">
                                          <p:val>
                                            <p:strVal val="#ppt_x"/>
                                          </p:val>
                                        </p:tav>
                                        <p:tav tm="100000">
                                          <p:val>
                                            <p:strVal val="#ppt_x"/>
                                          </p:val>
                                        </p:tav>
                                      </p:tavLst>
                                    </p:anim>
                                    <p:anim calcmode="lin" valueType="num">
                                      <p:cBhvr additive="base">
                                        <p:cTn id="14"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fade">
                                      <p:cBhvr>
                                        <p:cTn id="19" dur="1000"/>
                                        <p:tgtEl>
                                          <p:spTgt spid="92"/>
                                        </p:tgtEl>
                                      </p:cBhvr>
                                    </p:animEffect>
                                    <p:anim calcmode="lin" valueType="num">
                                      <p:cBhvr>
                                        <p:cTn id="20" dur="1000" fill="hold"/>
                                        <p:tgtEl>
                                          <p:spTgt spid="92"/>
                                        </p:tgtEl>
                                        <p:attrNameLst>
                                          <p:attrName>ppt_x</p:attrName>
                                        </p:attrNameLst>
                                      </p:cBhvr>
                                      <p:tavLst>
                                        <p:tav tm="0">
                                          <p:val>
                                            <p:strVal val="#ppt_x"/>
                                          </p:val>
                                        </p:tav>
                                        <p:tav tm="100000">
                                          <p:val>
                                            <p:strVal val="#ppt_x"/>
                                          </p:val>
                                        </p:tav>
                                      </p:tavLst>
                                    </p:anim>
                                    <p:anim calcmode="lin" valueType="num">
                                      <p:cBhvr>
                                        <p:cTn id="21" dur="1000" fill="hold"/>
                                        <p:tgtEl>
                                          <p:spTgt spid="9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fade">
                                      <p:cBhvr>
                                        <p:cTn id="24" dur="1000"/>
                                        <p:tgtEl>
                                          <p:spTgt spid="93"/>
                                        </p:tgtEl>
                                      </p:cBhvr>
                                    </p:animEffect>
                                    <p:anim calcmode="lin" valueType="num">
                                      <p:cBhvr>
                                        <p:cTn id="25" dur="1000" fill="hold"/>
                                        <p:tgtEl>
                                          <p:spTgt spid="93"/>
                                        </p:tgtEl>
                                        <p:attrNameLst>
                                          <p:attrName>ppt_x</p:attrName>
                                        </p:attrNameLst>
                                      </p:cBhvr>
                                      <p:tavLst>
                                        <p:tav tm="0">
                                          <p:val>
                                            <p:strVal val="#ppt_x"/>
                                          </p:val>
                                        </p:tav>
                                        <p:tav tm="100000">
                                          <p:val>
                                            <p:strVal val="#ppt_x"/>
                                          </p:val>
                                        </p:tav>
                                      </p:tavLst>
                                    </p:anim>
                                    <p:anim calcmode="lin" valueType="num">
                                      <p:cBhvr>
                                        <p:cTn id="26"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additive="base">
                                        <p:cTn id="31" dur="500" fill="hold"/>
                                        <p:tgtEl>
                                          <p:spTgt spid="69"/>
                                        </p:tgtEl>
                                        <p:attrNameLst>
                                          <p:attrName>ppt_x</p:attrName>
                                        </p:attrNameLst>
                                      </p:cBhvr>
                                      <p:tavLst>
                                        <p:tav tm="0">
                                          <p:val>
                                            <p:strVal val="#ppt_x"/>
                                          </p:val>
                                        </p:tav>
                                        <p:tav tm="100000">
                                          <p:val>
                                            <p:strVal val="#ppt_x"/>
                                          </p:val>
                                        </p:tav>
                                      </p:tavLst>
                                    </p:anim>
                                    <p:anim calcmode="lin" valueType="num">
                                      <p:cBhvr additive="base">
                                        <p:cTn id="32" dur="500" fill="hold"/>
                                        <p:tgtEl>
                                          <p:spTgt spid="6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fade">
                                      <p:cBhvr>
                                        <p:cTn id="41" dur="1000"/>
                                        <p:tgtEl>
                                          <p:spTgt spid="71"/>
                                        </p:tgtEl>
                                      </p:cBhvr>
                                    </p:animEffect>
                                    <p:anim calcmode="lin" valueType="num">
                                      <p:cBhvr>
                                        <p:cTn id="42" dur="1000" fill="hold"/>
                                        <p:tgtEl>
                                          <p:spTgt spid="71"/>
                                        </p:tgtEl>
                                        <p:attrNameLst>
                                          <p:attrName>ppt_x</p:attrName>
                                        </p:attrNameLst>
                                      </p:cBhvr>
                                      <p:tavLst>
                                        <p:tav tm="0">
                                          <p:val>
                                            <p:strVal val="#ppt_x"/>
                                          </p:val>
                                        </p:tav>
                                        <p:tav tm="100000">
                                          <p:val>
                                            <p:strVal val="#ppt_x"/>
                                          </p:val>
                                        </p:tav>
                                      </p:tavLst>
                                    </p:anim>
                                    <p:anim calcmode="lin" valueType="num">
                                      <p:cBhvr>
                                        <p:cTn id="43" dur="1000" fill="hold"/>
                                        <p:tgtEl>
                                          <p:spTgt spid="7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anim calcmode="lin" valueType="num">
                                      <p:cBhvr>
                                        <p:cTn id="47" dur="1000" fill="hold"/>
                                        <p:tgtEl>
                                          <p:spTgt spid="34"/>
                                        </p:tgtEl>
                                        <p:attrNameLst>
                                          <p:attrName>ppt_x</p:attrName>
                                        </p:attrNameLst>
                                      </p:cBhvr>
                                      <p:tavLst>
                                        <p:tav tm="0">
                                          <p:val>
                                            <p:strVal val="#ppt_x"/>
                                          </p:val>
                                        </p:tav>
                                        <p:tav tm="100000">
                                          <p:val>
                                            <p:strVal val="#ppt_x"/>
                                          </p:val>
                                        </p:tav>
                                      </p:tavLst>
                                    </p:anim>
                                    <p:anim calcmode="lin" valueType="num">
                                      <p:cBhvr>
                                        <p:cTn id="4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1000"/>
                                        <p:tgtEl>
                                          <p:spTgt spid="35"/>
                                        </p:tgtEl>
                                      </p:cBhvr>
                                    </p:animEffect>
                                    <p:anim calcmode="lin" valueType="num">
                                      <p:cBhvr>
                                        <p:cTn id="69" dur="1000" fill="hold"/>
                                        <p:tgtEl>
                                          <p:spTgt spid="35"/>
                                        </p:tgtEl>
                                        <p:attrNameLst>
                                          <p:attrName>ppt_x</p:attrName>
                                        </p:attrNameLst>
                                      </p:cBhvr>
                                      <p:tavLst>
                                        <p:tav tm="0">
                                          <p:val>
                                            <p:strVal val="#ppt_x"/>
                                          </p:val>
                                        </p:tav>
                                        <p:tav tm="100000">
                                          <p:val>
                                            <p:strVal val="#ppt_x"/>
                                          </p:val>
                                        </p:tav>
                                      </p:tavLst>
                                    </p:anim>
                                    <p:anim calcmode="lin" valueType="num">
                                      <p:cBhvr>
                                        <p:cTn id="7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1000"/>
                                        <p:tgtEl>
                                          <p:spTgt spid="42"/>
                                        </p:tgtEl>
                                      </p:cBhvr>
                                    </p:animEffect>
                                    <p:anim calcmode="lin" valueType="num">
                                      <p:cBhvr>
                                        <p:cTn id="80" dur="1000" fill="hold"/>
                                        <p:tgtEl>
                                          <p:spTgt spid="42"/>
                                        </p:tgtEl>
                                        <p:attrNameLst>
                                          <p:attrName>ppt_x</p:attrName>
                                        </p:attrNameLst>
                                      </p:cBhvr>
                                      <p:tavLst>
                                        <p:tav tm="0">
                                          <p:val>
                                            <p:strVal val="#ppt_x"/>
                                          </p:val>
                                        </p:tav>
                                        <p:tav tm="100000">
                                          <p:val>
                                            <p:strVal val="#ppt_x"/>
                                          </p:val>
                                        </p:tav>
                                      </p:tavLst>
                                    </p:anim>
                                    <p:anim calcmode="lin" valueType="num">
                                      <p:cBhvr>
                                        <p:cTn id="81" dur="1000" fill="hold"/>
                                        <p:tgtEl>
                                          <p:spTgt spid="42"/>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1000"/>
                                        <p:tgtEl>
                                          <p:spTgt spid="44"/>
                                        </p:tgtEl>
                                      </p:cBhvr>
                                    </p:animEffect>
                                    <p:anim calcmode="lin" valueType="num">
                                      <p:cBhvr>
                                        <p:cTn id="85" dur="1000" fill="hold"/>
                                        <p:tgtEl>
                                          <p:spTgt spid="44"/>
                                        </p:tgtEl>
                                        <p:attrNameLst>
                                          <p:attrName>ppt_x</p:attrName>
                                        </p:attrNameLst>
                                      </p:cBhvr>
                                      <p:tavLst>
                                        <p:tav tm="0">
                                          <p:val>
                                            <p:strVal val="#ppt_x"/>
                                          </p:val>
                                        </p:tav>
                                        <p:tav tm="100000">
                                          <p:val>
                                            <p:strVal val="#ppt_x"/>
                                          </p:val>
                                        </p:tav>
                                      </p:tavLst>
                                    </p:anim>
                                    <p:anim calcmode="lin" valueType="num">
                                      <p:cBhvr>
                                        <p:cTn id="86" dur="1000" fill="hold"/>
                                        <p:tgtEl>
                                          <p:spTgt spid="44"/>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62"/>
                                        </p:tgtEl>
                                        <p:attrNameLst>
                                          <p:attrName>style.visibility</p:attrName>
                                        </p:attrNameLst>
                                      </p:cBhvr>
                                      <p:to>
                                        <p:strVal val="visible"/>
                                      </p:to>
                                    </p:set>
                                    <p:animEffect transition="in" filter="fade">
                                      <p:cBhvr>
                                        <p:cTn id="89" dur="1000"/>
                                        <p:tgtEl>
                                          <p:spTgt spid="62"/>
                                        </p:tgtEl>
                                      </p:cBhvr>
                                    </p:animEffect>
                                    <p:anim calcmode="lin" valueType="num">
                                      <p:cBhvr>
                                        <p:cTn id="90" dur="1000" fill="hold"/>
                                        <p:tgtEl>
                                          <p:spTgt spid="62"/>
                                        </p:tgtEl>
                                        <p:attrNameLst>
                                          <p:attrName>ppt_x</p:attrName>
                                        </p:attrNameLst>
                                      </p:cBhvr>
                                      <p:tavLst>
                                        <p:tav tm="0">
                                          <p:val>
                                            <p:strVal val="#ppt_x"/>
                                          </p:val>
                                        </p:tav>
                                        <p:tav tm="100000">
                                          <p:val>
                                            <p:strVal val="#ppt_x"/>
                                          </p:val>
                                        </p:tav>
                                      </p:tavLst>
                                    </p:anim>
                                    <p:anim calcmode="lin" valueType="num">
                                      <p:cBhvr>
                                        <p:cTn id="91"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fade">
                                      <p:cBhvr>
                                        <p:cTn id="96" dur="1000"/>
                                        <p:tgtEl>
                                          <p:spTgt spid="64"/>
                                        </p:tgtEl>
                                      </p:cBhvr>
                                    </p:animEffect>
                                    <p:anim calcmode="lin" valueType="num">
                                      <p:cBhvr>
                                        <p:cTn id="97" dur="1000" fill="hold"/>
                                        <p:tgtEl>
                                          <p:spTgt spid="64"/>
                                        </p:tgtEl>
                                        <p:attrNameLst>
                                          <p:attrName>ppt_x</p:attrName>
                                        </p:attrNameLst>
                                      </p:cBhvr>
                                      <p:tavLst>
                                        <p:tav tm="0">
                                          <p:val>
                                            <p:strVal val="#ppt_x"/>
                                          </p:val>
                                        </p:tav>
                                        <p:tav tm="100000">
                                          <p:val>
                                            <p:strVal val="#ppt_x"/>
                                          </p:val>
                                        </p:tav>
                                      </p:tavLst>
                                    </p:anim>
                                    <p:anim calcmode="lin" valueType="num">
                                      <p:cBhvr>
                                        <p:cTn id="98"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65"/>
                                        </p:tgtEl>
                                        <p:attrNameLst>
                                          <p:attrName>style.visibility</p:attrName>
                                        </p:attrNameLst>
                                      </p:cBhvr>
                                      <p:to>
                                        <p:strVal val="visible"/>
                                      </p:to>
                                    </p:set>
                                    <p:animEffect transition="in" filter="fade">
                                      <p:cBhvr>
                                        <p:cTn id="103" dur="1000"/>
                                        <p:tgtEl>
                                          <p:spTgt spid="65"/>
                                        </p:tgtEl>
                                      </p:cBhvr>
                                    </p:animEffect>
                                    <p:anim calcmode="lin" valueType="num">
                                      <p:cBhvr>
                                        <p:cTn id="104" dur="1000" fill="hold"/>
                                        <p:tgtEl>
                                          <p:spTgt spid="65"/>
                                        </p:tgtEl>
                                        <p:attrNameLst>
                                          <p:attrName>ppt_x</p:attrName>
                                        </p:attrNameLst>
                                      </p:cBhvr>
                                      <p:tavLst>
                                        <p:tav tm="0">
                                          <p:val>
                                            <p:strVal val="#ppt_x"/>
                                          </p:val>
                                        </p:tav>
                                        <p:tav tm="100000">
                                          <p:val>
                                            <p:strVal val="#ppt_x"/>
                                          </p:val>
                                        </p:tav>
                                      </p:tavLst>
                                    </p:anim>
                                    <p:anim calcmode="lin" valueType="num">
                                      <p:cBhvr>
                                        <p:cTn id="105" dur="1000" fill="hold"/>
                                        <p:tgtEl>
                                          <p:spTgt spid="65"/>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63"/>
                                        </p:tgtEl>
                                        <p:attrNameLst>
                                          <p:attrName>style.visibility</p:attrName>
                                        </p:attrNameLst>
                                      </p:cBhvr>
                                      <p:to>
                                        <p:strVal val="visible"/>
                                      </p:to>
                                    </p:set>
                                    <p:animEffect transition="in" filter="fade">
                                      <p:cBhvr>
                                        <p:cTn id="108" dur="1000"/>
                                        <p:tgtEl>
                                          <p:spTgt spid="63"/>
                                        </p:tgtEl>
                                      </p:cBhvr>
                                    </p:animEffect>
                                    <p:anim calcmode="lin" valueType="num">
                                      <p:cBhvr>
                                        <p:cTn id="109" dur="1000" fill="hold"/>
                                        <p:tgtEl>
                                          <p:spTgt spid="63"/>
                                        </p:tgtEl>
                                        <p:attrNameLst>
                                          <p:attrName>ppt_x</p:attrName>
                                        </p:attrNameLst>
                                      </p:cBhvr>
                                      <p:tavLst>
                                        <p:tav tm="0">
                                          <p:val>
                                            <p:strVal val="#ppt_x"/>
                                          </p:val>
                                        </p:tav>
                                        <p:tav tm="100000">
                                          <p:val>
                                            <p:strVal val="#ppt_x"/>
                                          </p:val>
                                        </p:tav>
                                      </p:tavLst>
                                    </p:anim>
                                    <p:anim calcmode="lin" valueType="num">
                                      <p:cBhvr>
                                        <p:cTn id="11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31"/>
                                        </p:tgtEl>
                                        <p:attrNameLst>
                                          <p:attrName>style.visibility</p:attrName>
                                        </p:attrNameLst>
                                      </p:cBhvr>
                                      <p:to>
                                        <p:strVal val="visible"/>
                                      </p:to>
                                    </p:set>
                                    <p:anim calcmode="lin" valueType="num">
                                      <p:cBhvr additive="base">
                                        <p:cTn id="115" dur="500" fill="hold"/>
                                        <p:tgtEl>
                                          <p:spTgt spid="31"/>
                                        </p:tgtEl>
                                        <p:attrNameLst>
                                          <p:attrName>ppt_x</p:attrName>
                                        </p:attrNameLst>
                                      </p:cBhvr>
                                      <p:tavLst>
                                        <p:tav tm="0">
                                          <p:val>
                                            <p:strVal val="#ppt_x"/>
                                          </p:val>
                                        </p:tav>
                                        <p:tav tm="100000">
                                          <p:val>
                                            <p:strVal val="#ppt_x"/>
                                          </p:val>
                                        </p:tav>
                                      </p:tavLst>
                                    </p:anim>
                                    <p:anim calcmode="lin" valueType="num">
                                      <p:cBhvr additive="base">
                                        <p:cTn id="1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33"/>
                                        </p:tgtEl>
                                        <p:attrNameLst>
                                          <p:attrName>style.visibility</p:attrName>
                                        </p:attrNameLst>
                                      </p:cBhvr>
                                      <p:to>
                                        <p:strVal val="visible"/>
                                      </p:to>
                                    </p:set>
                                    <p:animEffect transition="in" filter="fade">
                                      <p:cBhvr>
                                        <p:cTn id="121" dur="1000"/>
                                        <p:tgtEl>
                                          <p:spTgt spid="33"/>
                                        </p:tgtEl>
                                      </p:cBhvr>
                                    </p:animEffect>
                                    <p:anim calcmode="lin" valueType="num">
                                      <p:cBhvr>
                                        <p:cTn id="122" dur="1000" fill="hold"/>
                                        <p:tgtEl>
                                          <p:spTgt spid="33"/>
                                        </p:tgtEl>
                                        <p:attrNameLst>
                                          <p:attrName>ppt_x</p:attrName>
                                        </p:attrNameLst>
                                      </p:cBhvr>
                                      <p:tavLst>
                                        <p:tav tm="0">
                                          <p:val>
                                            <p:strVal val="#ppt_x"/>
                                          </p:val>
                                        </p:tav>
                                        <p:tav tm="100000">
                                          <p:val>
                                            <p:strVal val="#ppt_x"/>
                                          </p:val>
                                        </p:tav>
                                      </p:tavLst>
                                    </p:anim>
                                    <p:anim calcmode="lin" valueType="num">
                                      <p:cBhvr>
                                        <p:cTn id="123" dur="1000" fill="hold"/>
                                        <p:tgtEl>
                                          <p:spTgt spid="33"/>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1000"/>
                                        <p:tgtEl>
                                          <p:spTgt spid="47"/>
                                        </p:tgtEl>
                                      </p:cBhvr>
                                    </p:animEffect>
                                    <p:anim calcmode="lin" valueType="num">
                                      <p:cBhvr>
                                        <p:cTn id="127" dur="1000" fill="hold"/>
                                        <p:tgtEl>
                                          <p:spTgt spid="47"/>
                                        </p:tgtEl>
                                        <p:attrNameLst>
                                          <p:attrName>ppt_x</p:attrName>
                                        </p:attrNameLst>
                                      </p:cBhvr>
                                      <p:tavLst>
                                        <p:tav tm="0">
                                          <p:val>
                                            <p:strVal val="#ppt_x"/>
                                          </p:val>
                                        </p:tav>
                                        <p:tav tm="100000">
                                          <p:val>
                                            <p:strVal val="#ppt_x"/>
                                          </p:val>
                                        </p:tav>
                                      </p:tavLst>
                                    </p:anim>
                                    <p:anim calcmode="lin" valueType="num">
                                      <p:cBhvr>
                                        <p:cTn id="128" dur="1000" fill="hold"/>
                                        <p:tgtEl>
                                          <p:spTgt spid="47"/>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78"/>
                                        </p:tgtEl>
                                        <p:attrNameLst>
                                          <p:attrName>style.visibility</p:attrName>
                                        </p:attrNameLst>
                                      </p:cBhvr>
                                      <p:to>
                                        <p:strVal val="visible"/>
                                      </p:to>
                                    </p:set>
                                    <p:animEffect transition="in" filter="fade">
                                      <p:cBhvr>
                                        <p:cTn id="131" dur="1000"/>
                                        <p:tgtEl>
                                          <p:spTgt spid="78"/>
                                        </p:tgtEl>
                                      </p:cBhvr>
                                    </p:animEffect>
                                    <p:anim calcmode="lin" valueType="num">
                                      <p:cBhvr>
                                        <p:cTn id="132" dur="1000" fill="hold"/>
                                        <p:tgtEl>
                                          <p:spTgt spid="78"/>
                                        </p:tgtEl>
                                        <p:attrNameLst>
                                          <p:attrName>ppt_x</p:attrName>
                                        </p:attrNameLst>
                                      </p:cBhvr>
                                      <p:tavLst>
                                        <p:tav tm="0">
                                          <p:val>
                                            <p:strVal val="#ppt_x"/>
                                          </p:val>
                                        </p:tav>
                                        <p:tav tm="100000">
                                          <p:val>
                                            <p:strVal val="#ppt_x"/>
                                          </p:val>
                                        </p:tav>
                                      </p:tavLst>
                                    </p:anim>
                                    <p:anim calcmode="lin" valueType="num">
                                      <p:cBhvr>
                                        <p:cTn id="133"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nodeType="clickEffect">
                                  <p:stCondLst>
                                    <p:cond delay="0"/>
                                  </p:stCondLst>
                                  <p:childTnLst>
                                    <p:set>
                                      <p:cBhvr>
                                        <p:cTn id="137" dur="1" fill="hold">
                                          <p:stCondLst>
                                            <p:cond delay="0"/>
                                          </p:stCondLst>
                                        </p:cTn>
                                        <p:tgtEl>
                                          <p:spTgt spid="79"/>
                                        </p:tgtEl>
                                        <p:attrNameLst>
                                          <p:attrName>style.visibility</p:attrName>
                                        </p:attrNameLst>
                                      </p:cBhvr>
                                      <p:to>
                                        <p:strVal val="visible"/>
                                      </p:to>
                                    </p:set>
                                    <p:animEffect transition="in" filter="fade">
                                      <p:cBhvr>
                                        <p:cTn id="138" dur="1000"/>
                                        <p:tgtEl>
                                          <p:spTgt spid="79"/>
                                        </p:tgtEl>
                                      </p:cBhvr>
                                    </p:animEffect>
                                    <p:anim calcmode="lin" valueType="num">
                                      <p:cBhvr>
                                        <p:cTn id="139" dur="1000" fill="hold"/>
                                        <p:tgtEl>
                                          <p:spTgt spid="79"/>
                                        </p:tgtEl>
                                        <p:attrNameLst>
                                          <p:attrName>ppt_x</p:attrName>
                                        </p:attrNameLst>
                                      </p:cBhvr>
                                      <p:tavLst>
                                        <p:tav tm="0">
                                          <p:val>
                                            <p:strVal val="#ppt_x"/>
                                          </p:val>
                                        </p:tav>
                                        <p:tav tm="100000">
                                          <p:val>
                                            <p:strVal val="#ppt_x"/>
                                          </p:val>
                                        </p:tav>
                                      </p:tavLst>
                                    </p:anim>
                                    <p:anim calcmode="lin" valueType="num">
                                      <p:cBhvr>
                                        <p:cTn id="140" dur="1000" fill="hold"/>
                                        <p:tgtEl>
                                          <p:spTgt spid="79"/>
                                        </p:tgtEl>
                                        <p:attrNameLst>
                                          <p:attrName>ppt_y</p:attrName>
                                        </p:attrNameLst>
                                      </p:cBhvr>
                                      <p:tavLst>
                                        <p:tav tm="0">
                                          <p:val>
                                            <p:strVal val="#ppt_y+.1"/>
                                          </p:val>
                                        </p:tav>
                                        <p:tav tm="100000">
                                          <p:val>
                                            <p:strVal val="#ppt_y"/>
                                          </p:val>
                                        </p:tav>
                                      </p:tavLst>
                                    </p:anim>
                                  </p:childTnLst>
                                </p:cTn>
                              </p:par>
                              <p:par>
                                <p:cTn id="141" presetID="42" presetClass="entr" presetSubtype="0" fill="hold" grpId="0" nodeType="withEffect">
                                  <p:stCondLst>
                                    <p:cond delay="0"/>
                                  </p:stCondLst>
                                  <p:childTnLst>
                                    <p:set>
                                      <p:cBhvr>
                                        <p:cTn id="142" dur="1" fill="hold">
                                          <p:stCondLst>
                                            <p:cond delay="0"/>
                                          </p:stCondLst>
                                        </p:cTn>
                                        <p:tgtEl>
                                          <p:spTgt spid="46"/>
                                        </p:tgtEl>
                                        <p:attrNameLst>
                                          <p:attrName>style.visibility</p:attrName>
                                        </p:attrNameLst>
                                      </p:cBhvr>
                                      <p:to>
                                        <p:strVal val="visible"/>
                                      </p:to>
                                    </p:set>
                                    <p:animEffect transition="in" filter="fade">
                                      <p:cBhvr>
                                        <p:cTn id="143" dur="1000"/>
                                        <p:tgtEl>
                                          <p:spTgt spid="46"/>
                                        </p:tgtEl>
                                      </p:cBhvr>
                                    </p:animEffect>
                                    <p:anim calcmode="lin" valueType="num">
                                      <p:cBhvr>
                                        <p:cTn id="144" dur="1000" fill="hold"/>
                                        <p:tgtEl>
                                          <p:spTgt spid="46"/>
                                        </p:tgtEl>
                                        <p:attrNameLst>
                                          <p:attrName>ppt_x</p:attrName>
                                        </p:attrNameLst>
                                      </p:cBhvr>
                                      <p:tavLst>
                                        <p:tav tm="0">
                                          <p:val>
                                            <p:strVal val="#ppt_x"/>
                                          </p:val>
                                        </p:tav>
                                        <p:tav tm="100000">
                                          <p:val>
                                            <p:strVal val="#ppt_x"/>
                                          </p:val>
                                        </p:tav>
                                      </p:tavLst>
                                    </p:anim>
                                    <p:anim calcmode="lin" valueType="num">
                                      <p:cBhvr>
                                        <p:cTn id="14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30"/>
                                        </p:tgtEl>
                                        <p:attrNameLst>
                                          <p:attrName>style.visibility</p:attrName>
                                        </p:attrNameLst>
                                      </p:cBhvr>
                                      <p:to>
                                        <p:strVal val="visible"/>
                                      </p:to>
                                    </p:set>
                                    <p:anim calcmode="lin" valueType="num">
                                      <p:cBhvr additive="base">
                                        <p:cTn id="150" dur="500" fill="hold"/>
                                        <p:tgtEl>
                                          <p:spTgt spid="30"/>
                                        </p:tgtEl>
                                        <p:attrNameLst>
                                          <p:attrName>ppt_x</p:attrName>
                                        </p:attrNameLst>
                                      </p:cBhvr>
                                      <p:tavLst>
                                        <p:tav tm="0">
                                          <p:val>
                                            <p:strVal val="#ppt_x"/>
                                          </p:val>
                                        </p:tav>
                                        <p:tav tm="100000">
                                          <p:val>
                                            <p:strVal val="#ppt_x"/>
                                          </p:val>
                                        </p:tav>
                                      </p:tavLst>
                                    </p:anim>
                                    <p:anim calcmode="lin" valueType="num">
                                      <p:cBhvr additive="base">
                                        <p:cTn id="15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12"/>
                                        </p:tgtEl>
                                        <p:attrNameLst>
                                          <p:attrName>style.visibility</p:attrName>
                                        </p:attrNameLst>
                                      </p:cBhvr>
                                      <p:to>
                                        <p:strVal val="visible"/>
                                      </p:to>
                                    </p:set>
                                    <p:anim calcmode="lin" valueType="num">
                                      <p:cBhvr additive="base">
                                        <p:cTn id="156" dur="500" fill="hold"/>
                                        <p:tgtEl>
                                          <p:spTgt spid="12"/>
                                        </p:tgtEl>
                                        <p:attrNameLst>
                                          <p:attrName>ppt_x</p:attrName>
                                        </p:attrNameLst>
                                      </p:cBhvr>
                                      <p:tavLst>
                                        <p:tav tm="0">
                                          <p:val>
                                            <p:strVal val="#ppt_x"/>
                                          </p:val>
                                        </p:tav>
                                        <p:tav tm="100000">
                                          <p:val>
                                            <p:strVal val="#ppt_x"/>
                                          </p:val>
                                        </p:tav>
                                      </p:tavLst>
                                    </p:anim>
                                    <p:anim calcmode="lin" valueType="num">
                                      <p:cBhvr additive="base">
                                        <p:cTn id="157" dur="500" fill="hold"/>
                                        <p:tgtEl>
                                          <p:spTgt spid="12"/>
                                        </p:tgtEl>
                                        <p:attrNameLst>
                                          <p:attrName>ppt_y</p:attrName>
                                        </p:attrNameLst>
                                      </p:cBhvr>
                                      <p:tavLst>
                                        <p:tav tm="0">
                                          <p:val>
                                            <p:strVal val="1+#ppt_h/2"/>
                                          </p:val>
                                        </p:tav>
                                        <p:tav tm="100000">
                                          <p:val>
                                            <p:strVal val="#ppt_y"/>
                                          </p:val>
                                        </p:tav>
                                      </p:tavLst>
                                    </p:anim>
                                  </p:childTnLst>
                                </p:cTn>
                              </p:par>
                              <p:par>
                                <p:cTn id="158" presetID="42" presetClass="entr" presetSubtype="0" fill="hold" nodeType="withEffect">
                                  <p:stCondLst>
                                    <p:cond delay="0"/>
                                  </p:stCondLst>
                                  <p:childTnLst>
                                    <p:set>
                                      <p:cBhvr>
                                        <p:cTn id="159" dur="1" fill="hold">
                                          <p:stCondLst>
                                            <p:cond delay="0"/>
                                          </p:stCondLst>
                                        </p:cTn>
                                        <p:tgtEl>
                                          <p:spTgt spid="89"/>
                                        </p:tgtEl>
                                        <p:attrNameLst>
                                          <p:attrName>style.visibility</p:attrName>
                                        </p:attrNameLst>
                                      </p:cBhvr>
                                      <p:to>
                                        <p:strVal val="visible"/>
                                      </p:to>
                                    </p:set>
                                    <p:animEffect transition="in" filter="fade">
                                      <p:cBhvr>
                                        <p:cTn id="160" dur="1000"/>
                                        <p:tgtEl>
                                          <p:spTgt spid="89"/>
                                        </p:tgtEl>
                                      </p:cBhvr>
                                    </p:animEffect>
                                    <p:anim calcmode="lin" valueType="num">
                                      <p:cBhvr>
                                        <p:cTn id="161" dur="1000" fill="hold"/>
                                        <p:tgtEl>
                                          <p:spTgt spid="89"/>
                                        </p:tgtEl>
                                        <p:attrNameLst>
                                          <p:attrName>ppt_x</p:attrName>
                                        </p:attrNameLst>
                                      </p:cBhvr>
                                      <p:tavLst>
                                        <p:tav tm="0">
                                          <p:val>
                                            <p:strVal val="#ppt_x"/>
                                          </p:val>
                                        </p:tav>
                                        <p:tav tm="100000">
                                          <p:val>
                                            <p:strVal val="#ppt_x"/>
                                          </p:val>
                                        </p:tav>
                                      </p:tavLst>
                                    </p:anim>
                                    <p:anim calcmode="lin" valueType="num">
                                      <p:cBhvr>
                                        <p:cTn id="162"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42" presetClass="entr" presetSubtype="0" fill="hold" grpId="0" nodeType="clickEffect">
                                  <p:stCondLst>
                                    <p:cond delay="0"/>
                                  </p:stCondLst>
                                  <p:childTnLst>
                                    <p:set>
                                      <p:cBhvr>
                                        <p:cTn id="166" dur="1" fill="hold">
                                          <p:stCondLst>
                                            <p:cond delay="0"/>
                                          </p:stCondLst>
                                        </p:cTn>
                                        <p:tgtEl>
                                          <p:spTgt spid="88"/>
                                        </p:tgtEl>
                                        <p:attrNameLst>
                                          <p:attrName>style.visibility</p:attrName>
                                        </p:attrNameLst>
                                      </p:cBhvr>
                                      <p:to>
                                        <p:strVal val="visible"/>
                                      </p:to>
                                    </p:set>
                                    <p:animEffect transition="in" filter="fade">
                                      <p:cBhvr>
                                        <p:cTn id="167" dur="1000"/>
                                        <p:tgtEl>
                                          <p:spTgt spid="88"/>
                                        </p:tgtEl>
                                      </p:cBhvr>
                                    </p:animEffect>
                                    <p:anim calcmode="lin" valueType="num">
                                      <p:cBhvr>
                                        <p:cTn id="168" dur="1000" fill="hold"/>
                                        <p:tgtEl>
                                          <p:spTgt spid="88"/>
                                        </p:tgtEl>
                                        <p:attrNameLst>
                                          <p:attrName>ppt_x</p:attrName>
                                        </p:attrNameLst>
                                      </p:cBhvr>
                                      <p:tavLst>
                                        <p:tav tm="0">
                                          <p:val>
                                            <p:strVal val="#ppt_x"/>
                                          </p:val>
                                        </p:tav>
                                        <p:tav tm="100000">
                                          <p:val>
                                            <p:strVal val="#ppt_x"/>
                                          </p:val>
                                        </p:tav>
                                      </p:tavLst>
                                    </p:anim>
                                    <p:anim calcmode="lin" valueType="num">
                                      <p:cBhvr>
                                        <p:cTn id="169"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42" presetClass="entr" presetSubtype="0" fill="hold" grpId="0" nodeType="clickEffect">
                                  <p:stCondLst>
                                    <p:cond delay="0"/>
                                  </p:stCondLst>
                                  <p:childTnLst>
                                    <p:set>
                                      <p:cBhvr>
                                        <p:cTn id="173" dur="1" fill="hold">
                                          <p:stCondLst>
                                            <p:cond delay="0"/>
                                          </p:stCondLst>
                                        </p:cTn>
                                        <p:tgtEl>
                                          <p:spTgt spid="17"/>
                                        </p:tgtEl>
                                        <p:attrNameLst>
                                          <p:attrName>style.visibility</p:attrName>
                                        </p:attrNameLst>
                                      </p:cBhvr>
                                      <p:to>
                                        <p:strVal val="visible"/>
                                      </p:to>
                                    </p:set>
                                    <p:animEffect transition="in" filter="fade">
                                      <p:cBhvr>
                                        <p:cTn id="174" dur="1000"/>
                                        <p:tgtEl>
                                          <p:spTgt spid="17"/>
                                        </p:tgtEl>
                                      </p:cBhvr>
                                    </p:animEffect>
                                    <p:anim calcmode="lin" valueType="num">
                                      <p:cBhvr>
                                        <p:cTn id="175" dur="1000" fill="hold"/>
                                        <p:tgtEl>
                                          <p:spTgt spid="17"/>
                                        </p:tgtEl>
                                        <p:attrNameLst>
                                          <p:attrName>ppt_x</p:attrName>
                                        </p:attrNameLst>
                                      </p:cBhvr>
                                      <p:tavLst>
                                        <p:tav tm="0">
                                          <p:val>
                                            <p:strVal val="#ppt_x"/>
                                          </p:val>
                                        </p:tav>
                                        <p:tav tm="100000">
                                          <p:val>
                                            <p:strVal val="#ppt_x"/>
                                          </p:val>
                                        </p:tav>
                                      </p:tavLst>
                                    </p:anim>
                                    <p:anim calcmode="lin" valueType="num">
                                      <p:cBhvr>
                                        <p:cTn id="176" dur="1000" fill="hold"/>
                                        <p:tgtEl>
                                          <p:spTgt spid="17"/>
                                        </p:tgtEl>
                                        <p:attrNameLst>
                                          <p:attrName>ppt_y</p:attrName>
                                        </p:attrNameLst>
                                      </p:cBhvr>
                                      <p:tavLst>
                                        <p:tav tm="0">
                                          <p:val>
                                            <p:strVal val="#ppt_y+.1"/>
                                          </p:val>
                                        </p:tav>
                                        <p:tav tm="100000">
                                          <p:val>
                                            <p:strVal val="#ppt_y"/>
                                          </p:val>
                                        </p:tav>
                                      </p:tavLst>
                                    </p:anim>
                                  </p:childTnLst>
                                </p:cTn>
                              </p:par>
                              <p:par>
                                <p:cTn id="177" presetID="42" presetClass="entr" presetSubtype="0" fill="hold" nodeType="withEffect">
                                  <p:stCondLst>
                                    <p:cond delay="0"/>
                                  </p:stCondLst>
                                  <p:childTnLst>
                                    <p:set>
                                      <p:cBhvr>
                                        <p:cTn id="178" dur="1" fill="hold">
                                          <p:stCondLst>
                                            <p:cond delay="0"/>
                                          </p:stCondLst>
                                        </p:cTn>
                                        <p:tgtEl>
                                          <p:spTgt spid="67"/>
                                        </p:tgtEl>
                                        <p:attrNameLst>
                                          <p:attrName>style.visibility</p:attrName>
                                        </p:attrNameLst>
                                      </p:cBhvr>
                                      <p:to>
                                        <p:strVal val="visible"/>
                                      </p:to>
                                    </p:set>
                                    <p:animEffect transition="in" filter="fade">
                                      <p:cBhvr>
                                        <p:cTn id="179" dur="1000"/>
                                        <p:tgtEl>
                                          <p:spTgt spid="67"/>
                                        </p:tgtEl>
                                      </p:cBhvr>
                                    </p:animEffect>
                                    <p:anim calcmode="lin" valueType="num">
                                      <p:cBhvr>
                                        <p:cTn id="180" dur="1000" fill="hold"/>
                                        <p:tgtEl>
                                          <p:spTgt spid="67"/>
                                        </p:tgtEl>
                                        <p:attrNameLst>
                                          <p:attrName>ppt_x</p:attrName>
                                        </p:attrNameLst>
                                      </p:cBhvr>
                                      <p:tavLst>
                                        <p:tav tm="0">
                                          <p:val>
                                            <p:strVal val="#ppt_x"/>
                                          </p:val>
                                        </p:tav>
                                        <p:tav tm="100000">
                                          <p:val>
                                            <p:strVal val="#ppt_x"/>
                                          </p:val>
                                        </p:tav>
                                      </p:tavLst>
                                    </p:anim>
                                    <p:anim calcmode="lin" valueType="num">
                                      <p:cBhvr>
                                        <p:cTn id="181"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73"/>
                                        </p:tgtEl>
                                        <p:attrNameLst>
                                          <p:attrName>style.visibility</p:attrName>
                                        </p:attrNameLst>
                                      </p:cBhvr>
                                      <p:to>
                                        <p:strVal val="visible"/>
                                      </p:to>
                                    </p:set>
                                    <p:anim calcmode="lin" valueType="num">
                                      <p:cBhvr additive="base">
                                        <p:cTn id="186" dur="500" fill="hold"/>
                                        <p:tgtEl>
                                          <p:spTgt spid="73"/>
                                        </p:tgtEl>
                                        <p:attrNameLst>
                                          <p:attrName>ppt_x</p:attrName>
                                        </p:attrNameLst>
                                      </p:cBhvr>
                                      <p:tavLst>
                                        <p:tav tm="0">
                                          <p:val>
                                            <p:strVal val="#ppt_x"/>
                                          </p:val>
                                        </p:tav>
                                        <p:tav tm="100000">
                                          <p:val>
                                            <p:strVal val="#ppt_x"/>
                                          </p:val>
                                        </p:tav>
                                      </p:tavLst>
                                    </p:anim>
                                    <p:anim calcmode="lin" valueType="num">
                                      <p:cBhvr additive="base">
                                        <p:cTn id="187"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2" presetClass="entr" presetSubtype="4" fill="hold" nodeType="clickEffect">
                                  <p:stCondLst>
                                    <p:cond delay="0"/>
                                  </p:stCondLst>
                                  <p:childTnLst>
                                    <p:set>
                                      <p:cBhvr>
                                        <p:cTn id="191" dur="1" fill="hold">
                                          <p:stCondLst>
                                            <p:cond delay="0"/>
                                          </p:stCondLst>
                                        </p:cTn>
                                        <p:tgtEl>
                                          <p:spTgt spid="70"/>
                                        </p:tgtEl>
                                        <p:attrNameLst>
                                          <p:attrName>style.visibility</p:attrName>
                                        </p:attrNameLst>
                                      </p:cBhvr>
                                      <p:to>
                                        <p:strVal val="visible"/>
                                      </p:to>
                                    </p:set>
                                    <p:anim calcmode="lin" valueType="num">
                                      <p:cBhvr additive="base">
                                        <p:cTn id="192" dur="500" fill="hold"/>
                                        <p:tgtEl>
                                          <p:spTgt spid="70"/>
                                        </p:tgtEl>
                                        <p:attrNameLst>
                                          <p:attrName>ppt_x</p:attrName>
                                        </p:attrNameLst>
                                      </p:cBhvr>
                                      <p:tavLst>
                                        <p:tav tm="0">
                                          <p:val>
                                            <p:strVal val="#ppt_x"/>
                                          </p:val>
                                        </p:tav>
                                        <p:tav tm="100000">
                                          <p:val>
                                            <p:strVal val="#ppt_x"/>
                                          </p:val>
                                        </p:tav>
                                      </p:tavLst>
                                    </p:anim>
                                    <p:anim calcmode="lin" valueType="num">
                                      <p:cBhvr additive="base">
                                        <p:cTn id="193"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194" fill="hold">
                      <p:stCondLst>
                        <p:cond delay="indefinite"/>
                      </p:stCondLst>
                      <p:childTnLst>
                        <p:par>
                          <p:cTn id="195" fill="hold">
                            <p:stCondLst>
                              <p:cond delay="0"/>
                            </p:stCondLst>
                            <p:childTnLst>
                              <p:par>
                                <p:cTn id="196" presetID="42" presetClass="entr" presetSubtype="0" fill="hold" grpId="0" nodeType="clickEffect">
                                  <p:stCondLst>
                                    <p:cond delay="0"/>
                                  </p:stCondLst>
                                  <p:childTnLst>
                                    <p:set>
                                      <p:cBhvr>
                                        <p:cTn id="197" dur="1" fill="hold">
                                          <p:stCondLst>
                                            <p:cond delay="0"/>
                                          </p:stCondLst>
                                        </p:cTn>
                                        <p:tgtEl>
                                          <p:spTgt spid="124"/>
                                        </p:tgtEl>
                                        <p:attrNameLst>
                                          <p:attrName>style.visibility</p:attrName>
                                        </p:attrNameLst>
                                      </p:cBhvr>
                                      <p:to>
                                        <p:strVal val="visible"/>
                                      </p:to>
                                    </p:set>
                                    <p:animEffect transition="in" filter="fade">
                                      <p:cBhvr>
                                        <p:cTn id="198" dur="1000"/>
                                        <p:tgtEl>
                                          <p:spTgt spid="124"/>
                                        </p:tgtEl>
                                      </p:cBhvr>
                                    </p:animEffect>
                                    <p:anim calcmode="lin" valueType="num">
                                      <p:cBhvr>
                                        <p:cTn id="199" dur="1000" fill="hold"/>
                                        <p:tgtEl>
                                          <p:spTgt spid="124"/>
                                        </p:tgtEl>
                                        <p:attrNameLst>
                                          <p:attrName>ppt_x</p:attrName>
                                        </p:attrNameLst>
                                      </p:cBhvr>
                                      <p:tavLst>
                                        <p:tav tm="0">
                                          <p:val>
                                            <p:strVal val="#ppt_x"/>
                                          </p:val>
                                        </p:tav>
                                        <p:tav tm="100000">
                                          <p:val>
                                            <p:strVal val="#ppt_x"/>
                                          </p:val>
                                        </p:tav>
                                      </p:tavLst>
                                    </p:anim>
                                    <p:anim calcmode="lin" valueType="num">
                                      <p:cBhvr>
                                        <p:cTn id="200"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 presetClass="entr" presetSubtype="4" fill="hold" nodeType="clickEffect">
                                  <p:stCondLst>
                                    <p:cond delay="0"/>
                                  </p:stCondLst>
                                  <p:childTnLst>
                                    <p:set>
                                      <p:cBhvr>
                                        <p:cTn id="204" dur="1" fill="hold">
                                          <p:stCondLst>
                                            <p:cond delay="0"/>
                                          </p:stCondLst>
                                        </p:cTn>
                                        <p:tgtEl>
                                          <p:spTgt spid="72"/>
                                        </p:tgtEl>
                                        <p:attrNameLst>
                                          <p:attrName>style.visibility</p:attrName>
                                        </p:attrNameLst>
                                      </p:cBhvr>
                                      <p:to>
                                        <p:strVal val="visible"/>
                                      </p:to>
                                    </p:set>
                                    <p:anim calcmode="lin" valueType="num">
                                      <p:cBhvr additive="base">
                                        <p:cTn id="205" dur="500" fill="hold"/>
                                        <p:tgtEl>
                                          <p:spTgt spid="72"/>
                                        </p:tgtEl>
                                        <p:attrNameLst>
                                          <p:attrName>ppt_x</p:attrName>
                                        </p:attrNameLst>
                                      </p:cBhvr>
                                      <p:tavLst>
                                        <p:tav tm="0">
                                          <p:val>
                                            <p:strVal val="#ppt_x"/>
                                          </p:val>
                                        </p:tav>
                                        <p:tav tm="100000">
                                          <p:val>
                                            <p:strVal val="#ppt_x"/>
                                          </p:val>
                                        </p:tav>
                                      </p:tavLst>
                                    </p:anim>
                                    <p:anim calcmode="lin" valueType="num">
                                      <p:cBhvr additive="base">
                                        <p:cTn id="206"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42" presetClass="entr" presetSubtype="0" fill="hold" grpId="0" nodeType="clickEffect">
                                  <p:stCondLst>
                                    <p:cond delay="0"/>
                                  </p:stCondLst>
                                  <p:childTnLst>
                                    <p:set>
                                      <p:cBhvr>
                                        <p:cTn id="210" dur="1" fill="hold">
                                          <p:stCondLst>
                                            <p:cond delay="0"/>
                                          </p:stCondLst>
                                        </p:cTn>
                                        <p:tgtEl>
                                          <p:spTgt spid="134"/>
                                        </p:tgtEl>
                                        <p:attrNameLst>
                                          <p:attrName>style.visibility</p:attrName>
                                        </p:attrNameLst>
                                      </p:cBhvr>
                                      <p:to>
                                        <p:strVal val="visible"/>
                                      </p:to>
                                    </p:set>
                                    <p:animEffect transition="in" filter="fade">
                                      <p:cBhvr>
                                        <p:cTn id="211" dur="1000"/>
                                        <p:tgtEl>
                                          <p:spTgt spid="134"/>
                                        </p:tgtEl>
                                      </p:cBhvr>
                                    </p:animEffect>
                                    <p:anim calcmode="lin" valueType="num">
                                      <p:cBhvr>
                                        <p:cTn id="212" dur="1000" fill="hold"/>
                                        <p:tgtEl>
                                          <p:spTgt spid="134"/>
                                        </p:tgtEl>
                                        <p:attrNameLst>
                                          <p:attrName>ppt_x</p:attrName>
                                        </p:attrNameLst>
                                      </p:cBhvr>
                                      <p:tavLst>
                                        <p:tav tm="0">
                                          <p:val>
                                            <p:strVal val="#ppt_x"/>
                                          </p:val>
                                        </p:tav>
                                        <p:tav tm="100000">
                                          <p:val>
                                            <p:strVal val="#ppt_x"/>
                                          </p:val>
                                        </p:tav>
                                      </p:tavLst>
                                    </p:anim>
                                    <p:anim calcmode="lin" valueType="num">
                                      <p:cBhvr>
                                        <p:cTn id="213"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2" presetClass="entr" presetSubtype="4" fill="hold" nodeType="clickEffect">
                                  <p:stCondLst>
                                    <p:cond delay="0"/>
                                  </p:stCondLst>
                                  <p:childTnLst>
                                    <p:set>
                                      <p:cBhvr>
                                        <p:cTn id="217" dur="1" fill="hold">
                                          <p:stCondLst>
                                            <p:cond delay="0"/>
                                          </p:stCondLst>
                                        </p:cTn>
                                        <p:tgtEl>
                                          <p:spTgt spid="74"/>
                                        </p:tgtEl>
                                        <p:attrNameLst>
                                          <p:attrName>style.visibility</p:attrName>
                                        </p:attrNameLst>
                                      </p:cBhvr>
                                      <p:to>
                                        <p:strVal val="visible"/>
                                      </p:to>
                                    </p:set>
                                    <p:anim calcmode="lin" valueType="num">
                                      <p:cBhvr additive="base">
                                        <p:cTn id="218" dur="500" fill="hold"/>
                                        <p:tgtEl>
                                          <p:spTgt spid="74"/>
                                        </p:tgtEl>
                                        <p:attrNameLst>
                                          <p:attrName>ppt_x</p:attrName>
                                        </p:attrNameLst>
                                      </p:cBhvr>
                                      <p:tavLst>
                                        <p:tav tm="0">
                                          <p:val>
                                            <p:strVal val="#ppt_x"/>
                                          </p:val>
                                        </p:tav>
                                        <p:tav tm="100000">
                                          <p:val>
                                            <p:strVal val="#ppt_x"/>
                                          </p:val>
                                        </p:tav>
                                      </p:tavLst>
                                    </p:anim>
                                    <p:anim calcmode="lin" valueType="num">
                                      <p:cBhvr additive="base">
                                        <p:cTn id="219"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42" presetClass="entr" presetSubtype="0" fill="hold" grpId="0" nodeType="clickEffect">
                                  <p:stCondLst>
                                    <p:cond delay="0"/>
                                  </p:stCondLst>
                                  <p:childTnLst>
                                    <p:set>
                                      <p:cBhvr>
                                        <p:cTn id="223" dur="1" fill="hold">
                                          <p:stCondLst>
                                            <p:cond delay="0"/>
                                          </p:stCondLst>
                                        </p:cTn>
                                        <p:tgtEl>
                                          <p:spTgt spid="135"/>
                                        </p:tgtEl>
                                        <p:attrNameLst>
                                          <p:attrName>style.visibility</p:attrName>
                                        </p:attrNameLst>
                                      </p:cBhvr>
                                      <p:to>
                                        <p:strVal val="visible"/>
                                      </p:to>
                                    </p:set>
                                    <p:animEffect transition="in" filter="fade">
                                      <p:cBhvr>
                                        <p:cTn id="224" dur="1000"/>
                                        <p:tgtEl>
                                          <p:spTgt spid="135"/>
                                        </p:tgtEl>
                                      </p:cBhvr>
                                    </p:animEffect>
                                    <p:anim calcmode="lin" valueType="num">
                                      <p:cBhvr>
                                        <p:cTn id="225" dur="1000" fill="hold"/>
                                        <p:tgtEl>
                                          <p:spTgt spid="135"/>
                                        </p:tgtEl>
                                        <p:attrNameLst>
                                          <p:attrName>ppt_x</p:attrName>
                                        </p:attrNameLst>
                                      </p:cBhvr>
                                      <p:tavLst>
                                        <p:tav tm="0">
                                          <p:val>
                                            <p:strVal val="#ppt_x"/>
                                          </p:val>
                                        </p:tav>
                                        <p:tav tm="100000">
                                          <p:val>
                                            <p:strVal val="#ppt_x"/>
                                          </p:val>
                                        </p:tav>
                                      </p:tavLst>
                                    </p:anim>
                                    <p:anim calcmode="lin" valueType="num">
                                      <p:cBhvr>
                                        <p:cTn id="226"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2" presetClass="entr" presetSubtype="4" fill="hold" nodeType="clickEffect">
                                  <p:stCondLst>
                                    <p:cond delay="0"/>
                                  </p:stCondLst>
                                  <p:childTnLst>
                                    <p:set>
                                      <p:cBhvr>
                                        <p:cTn id="230" dur="1" fill="hold">
                                          <p:stCondLst>
                                            <p:cond delay="0"/>
                                          </p:stCondLst>
                                        </p:cTn>
                                        <p:tgtEl>
                                          <p:spTgt spid="76"/>
                                        </p:tgtEl>
                                        <p:attrNameLst>
                                          <p:attrName>style.visibility</p:attrName>
                                        </p:attrNameLst>
                                      </p:cBhvr>
                                      <p:to>
                                        <p:strVal val="visible"/>
                                      </p:to>
                                    </p:set>
                                    <p:anim calcmode="lin" valueType="num">
                                      <p:cBhvr additive="base">
                                        <p:cTn id="231" dur="500" fill="hold"/>
                                        <p:tgtEl>
                                          <p:spTgt spid="76"/>
                                        </p:tgtEl>
                                        <p:attrNameLst>
                                          <p:attrName>ppt_x</p:attrName>
                                        </p:attrNameLst>
                                      </p:cBhvr>
                                      <p:tavLst>
                                        <p:tav tm="0">
                                          <p:val>
                                            <p:strVal val="#ppt_x"/>
                                          </p:val>
                                        </p:tav>
                                        <p:tav tm="100000">
                                          <p:val>
                                            <p:strVal val="#ppt_x"/>
                                          </p:val>
                                        </p:tav>
                                      </p:tavLst>
                                    </p:anim>
                                    <p:anim calcmode="lin" valueType="num">
                                      <p:cBhvr additive="base">
                                        <p:cTn id="232"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33" fill="hold">
                      <p:stCondLst>
                        <p:cond delay="indefinite"/>
                      </p:stCondLst>
                      <p:childTnLst>
                        <p:par>
                          <p:cTn id="234" fill="hold">
                            <p:stCondLst>
                              <p:cond delay="0"/>
                            </p:stCondLst>
                            <p:childTnLst>
                              <p:par>
                                <p:cTn id="235" presetID="42" presetClass="entr" presetSubtype="0" fill="hold" grpId="0" nodeType="clickEffect">
                                  <p:stCondLst>
                                    <p:cond delay="0"/>
                                  </p:stCondLst>
                                  <p:childTnLst>
                                    <p:set>
                                      <p:cBhvr>
                                        <p:cTn id="236" dur="1" fill="hold">
                                          <p:stCondLst>
                                            <p:cond delay="0"/>
                                          </p:stCondLst>
                                        </p:cTn>
                                        <p:tgtEl>
                                          <p:spTgt spid="148"/>
                                        </p:tgtEl>
                                        <p:attrNameLst>
                                          <p:attrName>style.visibility</p:attrName>
                                        </p:attrNameLst>
                                      </p:cBhvr>
                                      <p:to>
                                        <p:strVal val="visible"/>
                                      </p:to>
                                    </p:set>
                                    <p:animEffect transition="in" filter="fade">
                                      <p:cBhvr>
                                        <p:cTn id="237" dur="1000"/>
                                        <p:tgtEl>
                                          <p:spTgt spid="148"/>
                                        </p:tgtEl>
                                      </p:cBhvr>
                                    </p:animEffect>
                                    <p:anim calcmode="lin" valueType="num">
                                      <p:cBhvr>
                                        <p:cTn id="238" dur="1000" fill="hold"/>
                                        <p:tgtEl>
                                          <p:spTgt spid="148"/>
                                        </p:tgtEl>
                                        <p:attrNameLst>
                                          <p:attrName>ppt_x</p:attrName>
                                        </p:attrNameLst>
                                      </p:cBhvr>
                                      <p:tavLst>
                                        <p:tav tm="0">
                                          <p:val>
                                            <p:strVal val="#ppt_x"/>
                                          </p:val>
                                        </p:tav>
                                        <p:tav tm="100000">
                                          <p:val>
                                            <p:strVal val="#ppt_x"/>
                                          </p:val>
                                        </p:tav>
                                      </p:tavLst>
                                    </p:anim>
                                    <p:anim calcmode="lin" valueType="num">
                                      <p:cBhvr>
                                        <p:cTn id="239" dur="1000" fill="hold"/>
                                        <p:tgtEl>
                                          <p:spTgt spid="148"/>
                                        </p:tgtEl>
                                        <p:attrNameLst>
                                          <p:attrName>ppt_y</p:attrName>
                                        </p:attrNameLst>
                                      </p:cBhvr>
                                      <p:tavLst>
                                        <p:tav tm="0">
                                          <p:val>
                                            <p:strVal val="#ppt_y+.1"/>
                                          </p:val>
                                        </p:tav>
                                        <p:tav tm="100000">
                                          <p:val>
                                            <p:strVal val="#ppt_y"/>
                                          </p:val>
                                        </p:tav>
                                      </p:tavLst>
                                    </p:anim>
                                  </p:childTnLst>
                                </p:cTn>
                              </p:par>
                            </p:childTnLst>
                          </p:cTn>
                        </p:par>
                      </p:childTnLst>
                    </p:cTn>
                  </p:par>
                  <p:par>
                    <p:cTn id="240" fill="hold">
                      <p:stCondLst>
                        <p:cond delay="indefinite"/>
                      </p:stCondLst>
                      <p:childTnLst>
                        <p:par>
                          <p:cTn id="241" fill="hold">
                            <p:stCondLst>
                              <p:cond delay="0"/>
                            </p:stCondLst>
                            <p:childTnLst>
                              <p:par>
                                <p:cTn id="242" presetID="2" presetClass="entr" presetSubtype="4" fill="hold" grpId="0" nodeType="clickEffect">
                                  <p:stCondLst>
                                    <p:cond delay="0"/>
                                  </p:stCondLst>
                                  <p:childTnLst>
                                    <p:set>
                                      <p:cBhvr>
                                        <p:cTn id="243" dur="1" fill="hold">
                                          <p:stCondLst>
                                            <p:cond delay="0"/>
                                          </p:stCondLst>
                                        </p:cTn>
                                        <p:tgtEl>
                                          <p:spTgt spid="149"/>
                                        </p:tgtEl>
                                        <p:attrNameLst>
                                          <p:attrName>style.visibility</p:attrName>
                                        </p:attrNameLst>
                                      </p:cBhvr>
                                      <p:to>
                                        <p:strVal val="visible"/>
                                      </p:to>
                                    </p:set>
                                    <p:anim calcmode="lin" valueType="num">
                                      <p:cBhvr additive="base">
                                        <p:cTn id="244" dur="500" fill="hold"/>
                                        <p:tgtEl>
                                          <p:spTgt spid="149"/>
                                        </p:tgtEl>
                                        <p:attrNameLst>
                                          <p:attrName>ppt_x</p:attrName>
                                        </p:attrNameLst>
                                      </p:cBhvr>
                                      <p:tavLst>
                                        <p:tav tm="0">
                                          <p:val>
                                            <p:strVal val="#ppt_x"/>
                                          </p:val>
                                        </p:tav>
                                        <p:tav tm="100000">
                                          <p:val>
                                            <p:strVal val="#ppt_x"/>
                                          </p:val>
                                        </p:tav>
                                      </p:tavLst>
                                    </p:anim>
                                    <p:anim calcmode="lin" valueType="num">
                                      <p:cBhvr additive="base">
                                        <p:cTn id="245" dur="500" fill="hold"/>
                                        <p:tgtEl>
                                          <p:spTgt spid="149"/>
                                        </p:tgtEl>
                                        <p:attrNameLst>
                                          <p:attrName>ppt_y</p:attrName>
                                        </p:attrNameLst>
                                      </p:cBhvr>
                                      <p:tavLst>
                                        <p:tav tm="0">
                                          <p:val>
                                            <p:strVal val="1+#ppt_h/2"/>
                                          </p:val>
                                        </p:tav>
                                        <p:tav tm="100000">
                                          <p:val>
                                            <p:strVal val="#ppt_y"/>
                                          </p:val>
                                        </p:tav>
                                      </p:tavLst>
                                    </p:anim>
                                  </p:childTnLst>
                                </p:cTn>
                              </p:par>
                              <p:par>
                                <p:cTn id="246" presetID="2" presetClass="entr" presetSubtype="4" fill="hold" grpId="0" nodeType="withEffect">
                                  <p:stCondLst>
                                    <p:cond delay="0"/>
                                  </p:stCondLst>
                                  <p:childTnLst>
                                    <p:set>
                                      <p:cBhvr>
                                        <p:cTn id="247" dur="1" fill="hold">
                                          <p:stCondLst>
                                            <p:cond delay="0"/>
                                          </p:stCondLst>
                                        </p:cTn>
                                        <p:tgtEl>
                                          <p:spTgt spid="152"/>
                                        </p:tgtEl>
                                        <p:attrNameLst>
                                          <p:attrName>style.visibility</p:attrName>
                                        </p:attrNameLst>
                                      </p:cBhvr>
                                      <p:to>
                                        <p:strVal val="visible"/>
                                      </p:to>
                                    </p:set>
                                    <p:anim calcmode="lin" valueType="num">
                                      <p:cBhvr additive="base">
                                        <p:cTn id="248" dur="500" fill="hold"/>
                                        <p:tgtEl>
                                          <p:spTgt spid="152"/>
                                        </p:tgtEl>
                                        <p:attrNameLst>
                                          <p:attrName>ppt_x</p:attrName>
                                        </p:attrNameLst>
                                      </p:cBhvr>
                                      <p:tavLst>
                                        <p:tav tm="0">
                                          <p:val>
                                            <p:strVal val="#ppt_x"/>
                                          </p:val>
                                        </p:tav>
                                        <p:tav tm="100000">
                                          <p:val>
                                            <p:strVal val="#ppt_x"/>
                                          </p:val>
                                        </p:tav>
                                      </p:tavLst>
                                    </p:anim>
                                    <p:anim calcmode="lin" valueType="num">
                                      <p:cBhvr additive="base">
                                        <p:cTn id="249"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250" fill="hold">
                      <p:stCondLst>
                        <p:cond delay="indefinite"/>
                      </p:stCondLst>
                      <p:childTnLst>
                        <p:par>
                          <p:cTn id="251" fill="hold">
                            <p:stCondLst>
                              <p:cond delay="0"/>
                            </p:stCondLst>
                            <p:childTnLst>
                              <p:par>
                                <p:cTn id="252" presetID="42" presetClass="entr" presetSubtype="0" fill="hold" grpId="0" nodeType="clickEffect">
                                  <p:stCondLst>
                                    <p:cond delay="0"/>
                                  </p:stCondLst>
                                  <p:childTnLst>
                                    <p:set>
                                      <p:cBhvr>
                                        <p:cTn id="253" dur="1" fill="hold">
                                          <p:stCondLst>
                                            <p:cond delay="0"/>
                                          </p:stCondLst>
                                        </p:cTn>
                                        <p:tgtEl>
                                          <p:spTgt spid="155"/>
                                        </p:tgtEl>
                                        <p:attrNameLst>
                                          <p:attrName>style.visibility</p:attrName>
                                        </p:attrNameLst>
                                      </p:cBhvr>
                                      <p:to>
                                        <p:strVal val="visible"/>
                                      </p:to>
                                    </p:set>
                                    <p:animEffect transition="in" filter="fade">
                                      <p:cBhvr>
                                        <p:cTn id="254" dur="1000"/>
                                        <p:tgtEl>
                                          <p:spTgt spid="155"/>
                                        </p:tgtEl>
                                      </p:cBhvr>
                                    </p:animEffect>
                                    <p:anim calcmode="lin" valueType="num">
                                      <p:cBhvr>
                                        <p:cTn id="255" dur="1000" fill="hold"/>
                                        <p:tgtEl>
                                          <p:spTgt spid="155"/>
                                        </p:tgtEl>
                                        <p:attrNameLst>
                                          <p:attrName>ppt_x</p:attrName>
                                        </p:attrNameLst>
                                      </p:cBhvr>
                                      <p:tavLst>
                                        <p:tav tm="0">
                                          <p:val>
                                            <p:strVal val="#ppt_x"/>
                                          </p:val>
                                        </p:tav>
                                        <p:tav tm="100000">
                                          <p:val>
                                            <p:strVal val="#ppt_x"/>
                                          </p:val>
                                        </p:tav>
                                      </p:tavLst>
                                    </p:anim>
                                    <p:anim calcmode="lin" valueType="num">
                                      <p:cBhvr>
                                        <p:cTn id="256" dur="1000" fill="hold"/>
                                        <p:tgtEl>
                                          <p:spTgt spid="155"/>
                                        </p:tgtEl>
                                        <p:attrNameLst>
                                          <p:attrName>ppt_y</p:attrName>
                                        </p:attrNameLst>
                                      </p:cBhvr>
                                      <p:tavLst>
                                        <p:tav tm="0">
                                          <p:val>
                                            <p:strVal val="#ppt_y+.1"/>
                                          </p:val>
                                        </p:tav>
                                        <p:tav tm="100000">
                                          <p:val>
                                            <p:strVal val="#ppt_y"/>
                                          </p:val>
                                        </p:tav>
                                      </p:tavLst>
                                    </p:anim>
                                  </p:childTnLst>
                                </p:cTn>
                              </p:par>
                              <p:par>
                                <p:cTn id="257" presetID="42" presetClass="entr" presetSubtype="0" fill="hold" nodeType="withEffect">
                                  <p:stCondLst>
                                    <p:cond delay="0"/>
                                  </p:stCondLst>
                                  <p:childTnLst>
                                    <p:set>
                                      <p:cBhvr>
                                        <p:cTn id="258" dur="1" fill="hold">
                                          <p:stCondLst>
                                            <p:cond delay="0"/>
                                          </p:stCondLst>
                                        </p:cTn>
                                        <p:tgtEl>
                                          <p:spTgt spid="80"/>
                                        </p:tgtEl>
                                        <p:attrNameLst>
                                          <p:attrName>style.visibility</p:attrName>
                                        </p:attrNameLst>
                                      </p:cBhvr>
                                      <p:to>
                                        <p:strVal val="visible"/>
                                      </p:to>
                                    </p:set>
                                    <p:animEffect transition="in" filter="fade">
                                      <p:cBhvr>
                                        <p:cTn id="259" dur="1000"/>
                                        <p:tgtEl>
                                          <p:spTgt spid="80"/>
                                        </p:tgtEl>
                                      </p:cBhvr>
                                    </p:animEffect>
                                    <p:anim calcmode="lin" valueType="num">
                                      <p:cBhvr>
                                        <p:cTn id="260" dur="1000" fill="hold"/>
                                        <p:tgtEl>
                                          <p:spTgt spid="80"/>
                                        </p:tgtEl>
                                        <p:attrNameLst>
                                          <p:attrName>ppt_x</p:attrName>
                                        </p:attrNameLst>
                                      </p:cBhvr>
                                      <p:tavLst>
                                        <p:tav tm="0">
                                          <p:val>
                                            <p:strVal val="#ppt_x"/>
                                          </p:val>
                                        </p:tav>
                                        <p:tav tm="100000">
                                          <p:val>
                                            <p:strVal val="#ppt_x"/>
                                          </p:val>
                                        </p:tav>
                                      </p:tavLst>
                                    </p:anim>
                                    <p:anim calcmode="lin" valueType="num">
                                      <p:cBhvr>
                                        <p:cTn id="261"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262" fill="hold">
                      <p:stCondLst>
                        <p:cond delay="indefinite"/>
                      </p:stCondLst>
                      <p:childTnLst>
                        <p:par>
                          <p:cTn id="263" fill="hold">
                            <p:stCondLst>
                              <p:cond delay="0"/>
                            </p:stCondLst>
                            <p:childTnLst>
                              <p:par>
                                <p:cTn id="264" presetID="2" presetClass="entr" presetSubtype="4" fill="hold" grpId="0" nodeType="clickEffect">
                                  <p:stCondLst>
                                    <p:cond delay="0"/>
                                  </p:stCondLst>
                                  <p:childTnLst>
                                    <p:set>
                                      <p:cBhvr>
                                        <p:cTn id="265" dur="1" fill="hold">
                                          <p:stCondLst>
                                            <p:cond delay="0"/>
                                          </p:stCondLst>
                                        </p:cTn>
                                        <p:tgtEl>
                                          <p:spTgt spid="150"/>
                                        </p:tgtEl>
                                        <p:attrNameLst>
                                          <p:attrName>style.visibility</p:attrName>
                                        </p:attrNameLst>
                                      </p:cBhvr>
                                      <p:to>
                                        <p:strVal val="visible"/>
                                      </p:to>
                                    </p:set>
                                    <p:anim calcmode="lin" valueType="num">
                                      <p:cBhvr additive="base">
                                        <p:cTn id="266" dur="500" fill="hold"/>
                                        <p:tgtEl>
                                          <p:spTgt spid="150"/>
                                        </p:tgtEl>
                                        <p:attrNameLst>
                                          <p:attrName>ppt_x</p:attrName>
                                        </p:attrNameLst>
                                      </p:cBhvr>
                                      <p:tavLst>
                                        <p:tav tm="0">
                                          <p:val>
                                            <p:strVal val="#ppt_x"/>
                                          </p:val>
                                        </p:tav>
                                        <p:tav tm="100000">
                                          <p:val>
                                            <p:strVal val="#ppt_x"/>
                                          </p:val>
                                        </p:tav>
                                      </p:tavLst>
                                    </p:anim>
                                    <p:anim calcmode="lin" valueType="num">
                                      <p:cBhvr additive="base">
                                        <p:cTn id="267" dur="500" fill="hold"/>
                                        <p:tgtEl>
                                          <p:spTgt spid="150"/>
                                        </p:tgtEl>
                                        <p:attrNameLst>
                                          <p:attrName>ppt_y</p:attrName>
                                        </p:attrNameLst>
                                      </p:cBhvr>
                                      <p:tavLst>
                                        <p:tav tm="0">
                                          <p:val>
                                            <p:strVal val="1+#ppt_h/2"/>
                                          </p:val>
                                        </p:tav>
                                        <p:tav tm="100000">
                                          <p:val>
                                            <p:strVal val="#ppt_y"/>
                                          </p:val>
                                        </p:tav>
                                      </p:tavLst>
                                    </p:anim>
                                  </p:childTnLst>
                                </p:cTn>
                              </p:par>
                              <p:par>
                                <p:cTn id="268" presetID="2" presetClass="entr" presetSubtype="4" fill="hold" grpId="0" nodeType="withEffect">
                                  <p:stCondLst>
                                    <p:cond delay="0"/>
                                  </p:stCondLst>
                                  <p:childTnLst>
                                    <p:set>
                                      <p:cBhvr>
                                        <p:cTn id="269" dur="1" fill="hold">
                                          <p:stCondLst>
                                            <p:cond delay="0"/>
                                          </p:stCondLst>
                                        </p:cTn>
                                        <p:tgtEl>
                                          <p:spTgt spid="153"/>
                                        </p:tgtEl>
                                        <p:attrNameLst>
                                          <p:attrName>style.visibility</p:attrName>
                                        </p:attrNameLst>
                                      </p:cBhvr>
                                      <p:to>
                                        <p:strVal val="visible"/>
                                      </p:to>
                                    </p:set>
                                    <p:anim calcmode="lin" valueType="num">
                                      <p:cBhvr additive="base">
                                        <p:cTn id="270" dur="500" fill="hold"/>
                                        <p:tgtEl>
                                          <p:spTgt spid="153"/>
                                        </p:tgtEl>
                                        <p:attrNameLst>
                                          <p:attrName>ppt_x</p:attrName>
                                        </p:attrNameLst>
                                      </p:cBhvr>
                                      <p:tavLst>
                                        <p:tav tm="0">
                                          <p:val>
                                            <p:strVal val="#ppt_x"/>
                                          </p:val>
                                        </p:tav>
                                        <p:tav tm="100000">
                                          <p:val>
                                            <p:strVal val="#ppt_x"/>
                                          </p:val>
                                        </p:tav>
                                      </p:tavLst>
                                    </p:anim>
                                    <p:anim calcmode="lin" valueType="num">
                                      <p:cBhvr additive="base">
                                        <p:cTn id="271" dur="500" fill="hold"/>
                                        <p:tgtEl>
                                          <p:spTgt spid="153"/>
                                        </p:tgtEl>
                                        <p:attrNameLst>
                                          <p:attrName>ppt_y</p:attrName>
                                        </p:attrNameLst>
                                      </p:cBhvr>
                                      <p:tavLst>
                                        <p:tav tm="0">
                                          <p:val>
                                            <p:strVal val="1+#ppt_h/2"/>
                                          </p:val>
                                        </p:tav>
                                        <p:tav tm="100000">
                                          <p:val>
                                            <p:strVal val="#ppt_y"/>
                                          </p:val>
                                        </p:tav>
                                      </p:tavLst>
                                    </p:anim>
                                  </p:childTnLst>
                                </p:cTn>
                              </p:par>
                              <p:par>
                                <p:cTn id="272" presetID="2" presetClass="entr" presetSubtype="4" fill="hold" grpId="0" nodeType="withEffect">
                                  <p:stCondLst>
                                    <p:cond delay="0"/>
                                  </p:stCondLst>
                                  <p:childTnLst>
                                    <p:set>
                                      <p:cBhvr>
                                        <p:cTn id="273" dur="1" fill="hold">
                                          <p:stCondLst>
                                            <p:cond delay="0"/>
                                          </p:stCondLst>
                                        </p:cTn>
                                        <p:tgtEl>
                                          <p:spTgt spid="11"/>
                                        </p:tgtEl>
                                        <p:attrNameLst>
                                          <p:attrName>style.visibility</p:attrName>
                                        </p:attrNameLst>
                                      </p:cBhvr>
                                      <p:to>
                                        <p:strVal val="visible"/>
                                      </p:to>
                                    </p:set>
                                    <p:anim calcmode="lin" valueType="num">
                                      <p:cBhvr additive="base">
                                        <p:cTn id="274" dur="500" fill="hold"/>
                                        <p:tgtEl>
                                          <p:spTgt spid="11"/>
                                        </p:tgtEl>
                                        <p:attrNameLst>
                                          <p:attrName>ppt_x</p:attrName>
                                        </p:attrNameLst>
                                      </p:cBhvr>
                                      <p:tavLst>
                                        <p:tav tm="0">
                                          <p:val>
                                            <p:strVal val="#ppt_x"/>
                                          </p:val>
                                        </p:tav>
                                        <p:tav tm="100000">
                                          <p:val>
                                            <p:strVal val="#ppt_x"/>
                                          </p:val>
                                        </p:tav>
                                      </p:tavLst>
                                    </p:anim>
                                    <p:anim calcmode="lin" valueType="num">
                                      <p:cBhvr additive="base">
                                        <p:cTn id="27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6" fill="hold">
                      <p:stCondLst>
                        <p:cond delay="indefinite"/>
                      </p:stCondLst>
                      <p:childTnLst>
                        <p:par>
                          <p:cTn id="277" fill="hold">
                            <p:stCondLst>
                              <p:cond delay="0"/>
                            </p:stCondLst>
                            <p:childTnLst>
                              <p:par>
                                <p:cTn id="278" presetID="42" presetClass="entr" presetSubtype="0" fill="hold" grpId="0" nodeType="clickEffect">
                                  <p:stCondLst>
                                    <p:cond delay="0"/>
                                  </p:stCondLst>
                                  <p:childTnLst>
                                    <p:set>
                                      <p:cBhvr>
                                        <p:cTn id="279" dur="1" fill="hold">
                                          <p:stCondLst>
                                            <p:cond delay="0"/>
                                          </p:stCondLst>
                                        </p:cTn>
                                        <p:tgtEl>
                                          <p:spTgt spid="156"/>
                                        </p:tgtEl>
                                        <p:attrNameLst>
                                          <p:attrName>style.visibility</p:attrName>
                                        </p:attrNameLst>
                                      </p:cBhvr>
                                      <p:to>
                                        <p:strVal val="visible"/>
                                      </p:to>
                                    </p:set>
                                    <p:animEffect transition="in" filter="fade">
                                      <p:cBhvr>
                                        <p:cTn id="280" dur="1000"/>
                                        <p:tgtEl>
                                          <p:spTgt spid="156"/>
                                        </p:tgtEl>
                                      </p:cBhvr>
                                    </p:animEffect>
                                    <p:anim calcmode="lin" valueType="num">
                                      <p:cBhvr>
                                        <p:cTn id="281" dur="1000" fill="hold"/>
                                        <p:tgtEl>
                                          <p:spTgt spid="156"/>
                                        </p:tgtEl>
                                        <p:attrNameLst>
                                          <p:attrName>ppt_x</p:attrName>
                                        </p:attrNameLst>
                                      </p:cBhvr>
                                      <p:tavLst>
                                        <p:tav tm="0">
                                          <p:val>
                                            <p:strVal val="#ppt_x"/>
                                          </p:val>
                                        </p:tav>
                                        <p:tav tm="100000">
                                          <p:val>
                                            <p:strVal val="#ppt_x"/>
                                          </p:val>
                                        </p:tav>
                                      </p:tavLst>
                                    </p:anim>
                                    <p:anim calcmode="lin" valueType="num">
                                      <p:cBhvr>
                                        <p:cTn id="282" dur="1000" fill="hold"/>
                                        <p:tgtEl>
                                          <p:spTgt spid="156"/>
                                        </p:tgtEl>
                                        <p:attrNameLst>
                                          <p:attrName>ppt_y</p:attrName>
                                        </p:attrNameLst>
                                      </p:cBhvr>
                                      <p:tavLst>
                                        <p:tav tm="0">
                                          <p:val>
                                            <p:strVal val="#ppt_y+.1"/>
                                          </p:val>
                                        </p:tav>
                                        <p:tav tm="100000">
                                          <p:val>
                                            <p:strVal val="#ppt_y"/>
                                          </p:val>
                                        </p:tav>
                                      </p:tavLst>
                                    </p:anim>
                                  </p:childTnLst>
                                </p:cTn>
                              </p:par>
                              <p:par>
                                <p:cTn id="283" presetID="42" presetClass="entr" presetSubtype="0" fill="hold" nodeType="withEffect">
                                  <p:stCondLst>
                                    <p:cond delay="0"/>
                                  </p:stCondLst>
                                  <p:childTnLst>
                                    <p:set>
                                      <p:cBhvr>
                                        <p:cTn id="284" dur="1" fill="hold">
                                          <p:stCondLst>
                                            <p:cond delay="0"/>
                                          </p:stCondLst>
                                        </p:cTn>
                                        <p:tgtEl>
                                          <p:spTgt spid="81"/>
                                        </p:tgtEl>
                                        <p:attrNameLst>
                                          <p:attrName>style.visibility</p:attrName>
                                        </p:attrNameLst>
                                      </p:cBhvr>
                                      <p:to>
                                        <p:strVal val="visible"/>
                                      </p:to>
                                    </p:set>
                                    <p:animEffect transition="in" filter="fade">
                                      <p:cBhvr>
                                        <p:cTn id="285" dur="1000"/>
                                        <p:tgtEl>
                                          <p:spTgt spid="81"/>
                                        </p:tgtEl>
                                      </p:cBhvr>
                                    </p:animEffect>
                                    <p:anim calcmode="lin" valueType="num">
                                      <p:cBhvr>
                                        <p:cTn id="286" dur="1000" fill="hold"/>
                                        <p:tgtEl>
                                          <p:spTgt spid="81"/>
                                        </p:tgtEl>
                                        <p:attrNameLst>
                                          <p:attrName>ppt_x</p:attrName>
                                        </p:attrNameLst>
                                      </p:cBhvr>
                                      <p:tavLst>
                                        <p:tav tm="0">
                                          <p:val>
                                            <p:strVal val="#ppt_x"/>
                                          </p:val>
                                        </p:tav>
                                        <p:tav tm="100000">
                                          <p:val>
                                            <p:strVal val="#ppt_x"/>
                                          </p:val>
                                        </p:tav>
                                      </p:tavLst>
                                    </p:anim>
                                    <p:anim calcmode="lin" valueType="num">
                                      <p:cBhvr>
                                        <p:cTn id="287"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288" fill="hold">
                      <p:stCondLst>
                        <p:cond delay="indefinite"/>
                      </p:stCondLst>
                      <p:childTnLst>
                        <p:par>
                          <p:cTn id="289" fill="hold">
                            <p:stCondLst>
                              <p:cond delay="0"/>
                            </p:stCondLst>
                            <p:childTnLst>
                              <p:par>
                                <p:cTn id="290" presetID="2" presetClass="entr" presetSubtype="4" fill="hold" grpId="0" nodeType="clickEffect">
                                  <p:stCondLst>
                                    <p:cond delay="0"/>
                                  </p:stCondLst>
                                  <p:childTnLst>
                                    <p:set>
                                      <p:cBhvr>
                                        <p:cTn id="291" dur="1" fill="hold">
                                          <p:stCondLst>
                                            <p:cond delay="0"/>
                                          </p:stCondLst>
                                        </p:cTn>
                                        <p:tgtEl>
                                          <p:spTgt spid="151"/>
                                        </p:tgtEl>
                                        <p:attrNameLst>
                                          <p:attrName>style.visibility</p:attrName>
                                        </p:attrNameLst>
                                      </p:cBhvr>
                                      <p:to>
                                        <p:strVal val="visible"/>
                                      </p:to>
                                    </p:set>
                                    <p:anim calcmode="lin" valueType="num">
                                      <p:cBhvr additive="base">
                                        <p:cTn id="292" dur="500" fill="hold"/>
                                        <p:tgtEl>
                                          <p:spTgt spid="151"/>
                                        </p:tgtEl>
                                        <p:attrNameLst>
                                          <p:attrName>ppt_x</p:attrName>
                                        </p:attrNameLst>
                                      </p:cBhvr>
                                      <p:tavLst>
                                        <p:tav tm="0">
                                          <p:val>
                                            <p:strVal val="#ppt_x"/>
                                          </p:val>
                                        </p:tav>
                                        <p:tav tm="100000">
                                          <p:val>
                                            <p:strVal val="#ppt_x"/>
                                          </p:val>
                                        </p:tav>
                                      </p:tavLst>
                                    </p:anim>
                                    <p:anim calcmode="lin" valueType="num">
                                      <p:cBhvr additive="base">
                                        <p:cTn id="293" dur="500" fill="hold"/>
                                        <p:tgtEl>
                                          <p:spTgt spid="151"/>
                                        </p:tgtEl>
                                        <p:attrNameLst>
                                          <p:attrName>ppt_y</p:attrName>
                                        </p:attrNameLst>
                                      </p:cBhvr>
                                      <p:tavLst>
                                        <p:tav tm="0">
                                          <p:val>
                                            <p:strVal val="1+#ppt_h/2"/>
                                          </p:val>
                                        </p:tav>
                                        <p:tav tm="100000">
                                          <p:val>
                                            <p:strVal val="#ppt_y"/>
                                          </p:val>
                                        </p:tav>
                                      </p:tavLst>
                                    </p:anim>
                                  </p:childTnLst>
                                </p:cTn>
                              </p:par>
                              <p:par>
                                <p:cTn id="294" presetID="2" presetClass="entr" presetSubtype="4" fill="hold" grpId="0" nodeType="withEffect">
                                  <p:stCondLst>
                                    <p:cond delay="0"/>
                                  </p:stCondLst>
                                  <p:childTnLst>
                                    <p:set>
                                      <p:cBhvr>
                                        <p:cTn id="295" dur="1" fill="hold">
                                          <p:stCondLst>
                                            <p:cond delay="0"/>
                                          </p:stCondLst>
                                        </p:cTn>
                                        <p:tgtEl>
                                          <p:spTgt spid="154"/>
                                        </p:tgtEl>
                                        <p:attrNameLst>
                                          <p:attrName>style.visibility</p:attrName>
                                        </p:attrNameLst>
                                      </p:cBhvr>
                                      <p:to>
                                        <p:strVal val="visible"/>
                                      </p:to>
                                    </p:set>
                                    <p:anim calcmode="lin" valueType="num">
                                      <p:cBhvr additive="base">
                                        <p:cTn id="296" dur="500" fill="hold"/>
                                        <p:tgtEl>
                                          <p:spTgt spid="154"/>
                                        </p:tgtEl>
                                        <p:attrNameLst>
                                          <p:attrName>ppt_x</p:attrName>
                                        </p:attrNameLst>
                                      </p:cBhvr>
                                      <p:tavLst>
                                        <p:tav tm="0">
                                          <p:val>
                                            <p:strVal val="#ppt_x"/>
                                          </p:val>
                                        </p:tav>
                                        <p:tav tm="100000">
                                          <p:val>
                                            <p:strVal val="#ppt_x"/>
                                          </p:val>
                                        </p:tav>
                                      </p:tavLst>
                                    </p:anim>
                                    <p:anim calcmode="lin" valueType="num">
                                      <p:cBhvr additive="base">
                                        <p:cTn id="297"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par>
                    <p:cTn id="298" fill="hold">
                      <p:stCondLst>
                        <p:cond delay="indefinite"/>
                      </p:stCondLst>
                      <p:childTnLst>
                        <p:par>
                          <p:cTn id="299" fill="hold">
                            <p:stCondLst>
                              <p:cond delay="0"/>
                            </p:stCondLst>
                            <p:childTnLst>
                              <p:par>
                                <p:cTn id="300" presetID="42" presetClass="entr" presetSubtype="0" fill="hold" grpId="0" nodeType="clickEffect">
                                  <p:stCondLst>
                                    <p:cond delay="0"/>
                                  </p:stCondLst>
                                  <p:childTnLst>
                                    <p:set>
                                      <p:cBhvr>
                                        <p:cTn id="301" dur="1" fill="hold">
                                          <p:stCondLst>
                                            <p:cond delay="0"/>
                                          </p:stCondLst>
                                        </p:cTn>
                                        <p:tgtEl>
                                          <p:spTgt spid="157"/>
                                        </p:tgtEl>
                                        <p:attrNameLst>
                                          <p:attrName>style.visibility</p:attrName>
                                        </p:attrNameLst>
                                      </p:cBhvr>
                                      <p:to>
                                        <p:strVal val="visible"/>
                                      </p:to>
                                    </p:set>
                                    <p:animEffect transition="in" filter="fade">
                                      <p:cBhvr>
                                        <p:cTn id="302" dur="1000"/>
                                        <p:tgtEl>
                                          <p:spTgt spid="157"/>
                                        </p:tgtEl>
                                      </p:cBhvr>
                                    </p:animEffect>
                                    <p:anim calcmode="lin" valueType="num">
                                      <p:cBhvr>
                                        <p:cTn id="303" dur="1000" fill="hold"/>
                                        <p:tgtEl>
                                          <p:spTgt spid="157"/>
                                        </p:tgtEl>
                                        <p:attrNameLst>
                                          <p:attrName>ppt_x</p:attrName>
                                        </p:attrNameLst>
                                      </p:cBhvr>
                                      <p:tavLst>
                                        <p:tav tm="0">
                                          <p:val>
                                            <p:strVal val="#ppt_x"/>
                                          </p:val>
                                        </p:tav>
                                        <p:tav tm="100000">
                                          <p:val>
                                            <p:strVal val="#ppt_x"/>
                                          </p:val>
                                        </p:tav>
                                      </p:tavLst>
                                    </p:anim>
                                    <p:anim calcmode="lin" valueType="num">
                                      <p:cBhvr>
                                        <p:cTn id="304" dur="1000" fill="hold"/>
                                        <p:tgtEl>
                                          <p:spTgt spid="157"/>
                                        </p:tgtEl>
                                        <p:attrNameLst>
                                          <p:attrName>ppt_y</p:attrName>
                                        </p:attrNameLst>
                                      </p:cBhvr>
                                      <p:tavLst>
                                        <p:tav tm="0">
                                          <p:val>
                                            <p:strVal val="#ppt_y+.1"/>
                                          </p:val>
                                        </p:tav>
                                        <p:tav tm="100000">
                                          <p:val>
                                            <p:strVal val="#ppt_y"/>
                                          </p:val>
                                        </p:tav>
                                      </p:tavLst>
                                    </p:anim>
                                  </p:childTnLst>
                                </p:cTn>
                              </p:par>
                              <p:par>
                                <p:cTn id="305" presetID="42" presetClass="entr" presetSubtype="0" fill="hold" nodeType="withEffect">
                                  <p:stCondLst>
                                    <p:cond delay="0"/>
                                  </p:stCondLst>
                                  <p:childTnLst>
                                    <p:set>
                                      <p:cBhvr>
                                        <p:cTn id="306" dur="1" fill="hold">
                                          <p:stCondLst>
                                            <p:cond delay="0"/>
                                          </p:stCondLst>
                                        </p:cTn>
                                        <p:tgtEl>
                                          <p:spTgt spid="82"/>
                                        </p:tgtEl>
                                        <p:attrNameLst>
                                          <p:attrName>style.visibility</p:attrName>
                                        </p:attrNameLst>
                                      </p:cBhvr>
                                      <p:to>
                                        <p:strVal val="visible"/>
                                      </p:to>
                                    </p:set>
                                    <p:animEffect transition="in" filter="fade">
                                      <p:cBhvr>
                                        <p:cTn id="307" dur="1000"/>
                                        <p:tgtEl>
                                          <p:spTgt spid="82"/>
                                        </p:tgtEl>
                                      </p:cBhvr>
                                    </p:animEffect>
                                    <p:anim calcmode="lin" valueType="num">
                                      <p:cBhvr>
                                        <p:cTn id="308" dur="1000" fill="hold"/>
                                        <p:tgtEl>
                                          <p:spTgt spid="82"/>
                                        </p:tgtEl>
                                        <p:attrNameLst>
                                          <p:attrName>ppt_x</p:attrName>
                                        </p:attrNameLst>
                                      </p:cBhvr>
                                      <p:tavLst>
                                        <p:tav tm="0">
                                          <p:val>
                                            <p:strVal val="#ppt_x"/>
                                          </p:val>
                                        </p:tav>
                                        <p:tav tm="100000">
                                          <p:val>
                                            <p:strVal val="#ppt_x"/>
                                          </p:val>
                                        </p:tav>
                                      </p:tavLst>
                                    </p:anim>
                                    <p:anim calcmode="lin" valueType="num">
                                      <p:cBhvr>
                                        <p:cTn id="309"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310" fill="hold">
                      <p:stCondLst>
                        <p:cond delay="indefinite"/>
                      </p:stCondLst>
                      <p:childTnLst>
                        <p:par>
                          <p:cTn id="311" fill="hold">
                            <p:stCondLst>
                              <p:cond delay="0"/>
                            </p:stCondLst>
                            <p:childTnLst>
                              <p:par>
                                <p:cTn id="312" presetID="42" presetClass="entr" presetSubtype="0" fill="hold" nodeType="clickEffect">
                                  <p:stCondLst>
                                    <p:cond delay="0"/>
                                  </p:stCondLst>
                                  <p:childTnLst>
                                    <p:set>
                                      <p:cBhvr>
                                        <p:cTn id="313" dur="1" fill="hold">
                                          <p:stCondLst>
                                            <p:cond delay="0"/>
                                          </p:stCondLst>
                                        </p:cTn>
                                        <p:tgtEl>
                                          <p:spTgt spid="83"/>
                                        </p:tgtEl>
                                        <p:attrNameLst>
                                          <p:attrName>style.visibility</p:attrName>
                                        </p:attrNameLst>
                                      </p:cBhvr>
                                      <p:to>
                                        <p:strVal val="visible"/>
                                      </p:to>
                                    </p:set>
                                    <p:animEffect transition="in" filter="fade">
                                      <p:cBhvr>
                                        <p:cTn id="314" dur="1000"/>
                                        <p:tgtEl>
                                          <p:spTgt spid="83"/>
                                        </p:tgtEl>
                                      </p:cBhvr>
                                    </p:animEffect>
                                    <p:anim calcmode="lin" valueType="num">
                                      <p:cBhvr>
                                        <p:cTn id="315" dur="1000" fill="hold"/>
                                        <p:tgtEl>
                                          <p:spTgt spid="83"/>
                                        </p:tgtEl>
                                        <p:attrNameLst>
                                          <p:attrName>ppt_x</p:attrName>
                                        </p:attrNameLst>
                                      </p:cBhvr>
                                      <p:tavLst>
                                        <p:tav tm="0">
                                          <p:val>
                                            <p:strVal val="#ppt_x"/>
                                          </p:val>
                                        </p:tav>
                                        <p:tav tm="100000">
                                          <p:val>
                                            <p:strVal val="#ppt_x"/>
                                          </p:val>
                                        </p:tav>
                                      </p:tavLst>
                                    </p:anim>
                                    <p:anim calcmode="lin" valueType="num">
                                      <p:cBhvr>
                                        <p:cTn id="316"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317" fill="hold">
                      <p:stCondLst>
                        <p:cond delay="indefinite"/>
                      </p:stCondLst>
                      <p:childTnLst>
                        <p:par>
                          <p:cTn id="318" fill="hold">
                            <p:stCondLst>
                              <p:cond delay="0"/>
                            </p:stCondLst>
                            <p:childTnLst>
                              <p:par>
                                <p:cTn id="319" presetID="2" presetClass="entr" presetSubtype="4" fill="hold" grpId="0" nodeType="clickEffect">
                                  <p:stCondLst>
                                    <p:cond delay="0"/>
                                  </p:stCondLst>
                                  <p:childTnLst>
                                    <p:set>
                                      <p:cBhvr>
                                        <p:cTn id="320" dur="1" fill="hold">
                                          <p:stCondLst>
                                            <p:cond delay="0"/>
                                          </p:stCondLst>
                                        </p:cTn>
                                        <p:tgtEl>
                                          <p:spTgt spid="3"/>
                                        </p:tgtEl>
                                        <p:attrNameLst>
                                          <p:attrName>style.visibility</p:attrName>
                                        </p:attrNameLst>
                                      </p:cBhvr>
                                      <p:to>
                                        <p:strVal val="visible"/>
                                      </p:to>
                                    </p:set>
                                    <p:anim calcmode="lin" valueType="num">
                                      <p:cBhvr additive="base">
                                        <p:cTn id="321" dur="500" fill="hold"/>
                                        <p:tgtEl>
                                          <p:spTgt spid="3"/>
                                        </p:tgtEl>
                                        <p:attrNameLst>
                                          <p:attrName>ppt_x</p:attrName>
                                        </p:attrNameLst>
                                      </p:cBhvr>
                                      <p:tavLst>
                                        <p:tav tm="0">
                                          <p:val>
                                            <p:strVal val="#ppt_x"/>
                                          </p:val>
                                        </p:tav>
                                        <p:tav tm="100000">
                                          <p:val>
                                            <p:strVal val="#ppt_x"/>
                                          </p:val>
                                        </p:tav>
                                      </p:tavLst>
                                    </p:anim>
                                    <p:anim calcmode="lin" valueType="num">
                                      <p:cBhvr additive="base">
                                        <p:cTn id="3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23" fill="hold">
                      <p:stCondLst>
                        <p:cond delay="indefinite"/>
                      </p:stCondLst>
                      <p:childTnLst>
                        <p:par>
                          <p:cTn id="324" fill="hold">
                            <p:stCondLst>
                              <p:cond delay="0"/>
                            </p:stCondLst>
                            <p:childTnLst>
                              <p:par>
                                <p:cTn id="325" presetID="42" presetClass="entr" presetSubtype="0" fill="hold" grpId="0" nodeType="clickEffect">
                                  <p:stCondLst>
                                    <p:cond delay="0"/>
                                  </p:stCondLst>
                                  <p:childTnLst>
                                    <p:set>
                                      <p:cBhvr>
                                        <p:cTn id="326" dur="1" fill="hold">
                                          <p:stCondLst>
                                            <p:cond delay="0"/>
                                          </p:stCondLst>
                                        </p:cTn>
                                        <p:tgtEl>
                                          <p:spTgt spid="66"/>
                                        </p:tgtEl>
                                        <p:attrNameLst>
                                          <p:attrName>style.visibility</p:attrName>
                                        </p:attrNameLst>
                                      </p:cBhvr>
                                      <p:to>
                                        <p:strVal val="visible"/>
                                      </p:to>
                                    </p:set>
                                    <p:animEffect transition="in" filter="fade">
                                      <p:cBhvr>
                                        <p:cTn id="327" dur="1000"/>
                                        <p:tgtEl>
                                          <p:spTgt spid="66"/>
                                        </p:tgtEl>
                                      </p:cBhvr>
                                    </p:animEffect>
                                    <p:anim calcmode="lin" valueType="num">
                                      <p:cBhvr>
                                        <p:cTn id="328" dur="1000" fill="hold"/>
                                        <p:tgtEl>
                                          <p:spTgt spid="66"/>
                                        </p:tgtEl>
                                        <p:attrNameLst>
                                          <p:attrName>ppt_x</p:attrName>
                                        </p:attrNameLst>
                                      </p:cBhvr>
                                      <p:tavLst>
                                        <p:tav tm="0">
                                          <p:val>
                                            <p:strVal val="#ppt_x"/>
                                          </p:val>
                                        </p:tav>
                                        <p:tav tm="100000">
                                          <p:val>
                                            <p:strVal val="#ppt_x"/>
                                          </p:val>
                                        </p:tav>
                                      </p:tavLst>
                                    </p:anim>
                                    <p:anim calcmode="lin" valueType="num">
                                      <p:cBhvr>
                                        <p:cTn id="329" dur="1000" fill="hold"/>
                                        <p:tgtEl>
                                          <p:spTgt spid="66"/>
                                        </p:tgtEl>
                                        <p:attrNameLst>
                                          <p:attrName>ppt_y</p:attrName>
                                        </p:attrNameLst>
                                      </p:cBhvr>
                                      <p:tavLst>
                                        <p:tav tm="0">
                                          <p:val>
                                            <p:strVal val="#ppt_y+.1"/>
                                          </p:val>
                                        </p:tav>
                                        <p:tav tm="100000">
                                          <p:val>
                                            <p:strVal val="#ppt_y"/>
                                          </p:val>
                                        </p:tav>
                                      </p:tavLst>
                                    </p:anim>
                                  </p:childTnLst>
                                </p:cTn>
                              </p:par>
                              <p:par>
                                <p:cTn id="330" presetID="42" presetClass="entr" presetSubtype="0" fill="hold" nodeType="withEffect">
                                  <p:stCondLst>
                                    <p:cond delay="0"/>
                                  </p:stCondLst>
                                  <p:childTnLst>
                                    <p:set>
                                      <p:cBhvr>
                                        <p:cTn id="331" dur="1" fill="hold">
                                          <p:stCondLst>
                                            <p:cond delay="0"/>
                                          </p:stCondLst>
                                        </p:cTn>
                                        <p:tgtEl>
                                          <p:spTgt spid="85"/>
                                        </p:tgtEl>
                                        <p:attrNameLst>
                                          <p:attrName>style.visibility</p:attrName>
                                        </p:attrNameLst>
                                      </p:cBhvr>
                                      <p:to>
                                        <p:strVal val="visible"/>
                                      </p:to>
                                    </p:set>
                                    <p:animEffect transition="in" filter="fade">
                                      <p:cBhvr>
                                        <p:cTn id="332" dur="1000"/>
                                        <p:tgtEl>
                                          <p:spTgt spid="85"/>
                                        </p:tgtEl>
                                      </p:cBhvr>
                                    </p:animEffect>
                                    <p:anim calcmode="lin" valueType="num">
                                      <p:cBhvr>
                                        <p:cTn id="333" dur="1000" fill="hold"/>
                                        <p:tgtEl>
                                          <p:spTgt spid="85"/>
                                        </p:tgtEl>
                                        <p:attrNameLst>
                                          <p:attrName>ppt_x</p:attrName>
                                        </p:attrNameLst>
                                      </p:cBhvr>
                                      <p:tavLst>
                                        <p:tav tm="0">
                                          <p:val>
                                            <p:strVal val="#ppt_x"/>
                                          </p:val>
                                        </p:tav>
                                        <p:tav tm="100000">
                                          <p:val>
                                            <p:strVal val="#ppt_x"/>
                                          </p:val>
                                        </p:tav>
                                      </p:tavLst>
                                    </p:anim>
                                    <p:anim calcmode="lin" valueType="num">
                                      <p:cBhvr>
                                        <p:cTn id="334"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335" fill="hold">
                      <p:stCondLst>
                        <p:cond delay="indefinite"/>
                      </p:stCondLst>
                      <p:childTnLst>
                        <p:par>
                          <p:cTn id="336" fill="hold">
                            <p:stCondLst>
                              <p:cond delay="0"/>
                            </p:stCondLst>
                            <p:childTnLst>
                              <p:par>
                                <p:cTn id="337" presetID="2" presetClass="entr" presetSubtype="4" fill="hold" grpId="0" nodeType="clickEffect">
                                  <p:stCondLst>
                                    <p:cond delay="0"/>
                                  </p:stCondLst>
                                  <p:childTnLst>
                                    <p:set>
                                      <p:cBhvr>
                                        <p:cTn id="338" dur="1" fill="hold">
                                          <p:stCondLst>
                                            <p:cond delay="0"/>
                                          </p:stCondLst>
                                        </p:cTn>
                                        <p:tgtEl>
                                          <p:spTgt spid="10"/>
                                        </p:tgtEl>
                                        <p:attrNameLst>
                                          <p:attrName>style.visibility</p:attrName>
                                        </p:attrNameLst>
                                      </p:cBhvr>
                                      <p:to>
                                        <p:strVal val="visible"/>
                                      </p:to>
                                    </p:set>
                                    <p:anim calcmode="lin" valueType="num">
                                      <p:cBhvr additive="base">
                                        <p:cTn id="339" dur="500" fill="hold"/>
                                        <p:tgtEl>
                                          <p:spTgt spid="10"/>
                                        </p:tgtEl>
                                        <p:attrNameLst>
                                          <p:attrName>ppt_x</p:attrName>
                                        </p:attrNameLst>
                                      </p:cBhvr>
                                      <p:tavLst>
                                        <p:tav tm="0">
                                          <p:val>
                                            <p:strVal val="#ppt_x"/>
                                          </p:val>
                                        </p:tav>
                                        <p:tav tm="100000">
                                          <p:val>
                                            <p:strVal val="#ppt_x"/>
                                          </p:val>
                                        </p:tav>
                                      </p:tavLst>
                                    </p:anim>
                                    <p:anim calcmode="lin" valueType="num">
                                      <p:cBhvr additive="base">
                                        <p:cTn id="3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1" fill="hold">
                      <p:stCondLst>
                        <p:cond delay="indefinite"/>
                      </p:stCondLst>
                      <p:childTnLst>
                        <p:par>
                          <p:cTn id="342" fill="hold">
                            <p:stCondLst>
                              <p:cond delay="0"/>
                            </p:stCondLst>
                            <p:childTnLst>
                              <p:par>
                                <p:cTn id="343" presetID="42" presetClass="entr" presetSubtype="0" fill="hold" grpId="0" nodeType="clickEffect">
                                  <p:stCondLst>
                                    <p:cond delay="0"/>
                                  </p:stCondLst>
                                  <p:childTnLst>
                                    <p:set>
                                      <p:cBhvr>
                                        <p:cTn id="344" dur="1" fill="hold">
                                          <p:stCondLst>
                                            <p:cond delay="0"/>
                                          </p:stCondLst>
                                        </p:cTn>
                                        <p:tgtEl>
                                          <p:spTgt spid="68"/>
                                        </p:tgtEl>
                                        <p:attrNameLst>
                                          <p:attrName>style.visibility</p:attrName>
                                        </p:attrNameLst>
                                      </p:cBhvr>
                                      <p:to>
                                        <p:strVal val="visible"/>
                                      </p:to>
                                    </p:set>
                                    <p:animEffect transition="in" filter="fade">
                                      <p:cBhvr>
                                        <p:cTn id="345" dur="1000"/>
                                        <p:tgtEl>
                                          <p:spTgt spid="68"/>
                                        </p:tgtEl>
                                      </p:cBhvr>
                                    </p:animEffect>
                                    <p:anim calcmode="lin" valueType="num">
                                      <p:cBhvr>
                                        <p:cTn id="346" dur="1000" fill="hold"/>
                                        <p:tgtEl>
                                          <p:spTgt spid="68"/>
                                        </p:tgtEl>
                                        <p:attrNameLst>
                                          <p:attrName>ppt_x</p:attrName>
                                        </p:attrNameLst>
                                      </p:cBhvr>
                                      <p:tavLst>
                                        <p:tav tm="0">
                                          <p:val>
                                            <p:strVal val="#ppt_x"/>
                                          </p:val>
                                        </p:tav>
                                        <p:tav tm="100000">
                                          <p:val>
                                            <p:strVal val="#ppt_x"/>
                                          </p:val>
                                        </p:tav>
                                      </p:tavLst>
                                    </p:anim>
                                    <p:anim calcmode="lin" valueType="num">
                                      <p:cBhvr>
                                        <p:cTn id="347" dur="1000" fill="hold"/>
                                        <p:tgtEl>
                                          <p:spTgt spid="68"/>
                                        </p:tgtEl>
                                        <p:attrNameLst>
                                          <p:attrName>ppt_y</p:attrName>
                                        </p:attrNameLst>
                                      </p:cBhvr>
                                      <p:tavLst>
                                        <p:tav tm="0">
                                          <p:val>
                                            <p:strVal val="#ppt_y+.1"/>
                                          </p:val>
                                        </p:tav>
                                        <p:tav tm="100000">
                                          <p:val>
                                            <p:strVal val="#ppt_y"/>
                                          </p:val>
                                        </p:tav>
                                      </p:tavLst>
                                    </p:anim>
                                  </p:childTnLst>
                                </p:cTn>
                              </p:par>
                              <p:par>
                                <p:cTn id="348" presetID="42" presetClass="entr" presetSubtype="0" fill="hold" nodeType="withEffect">
                                  <p:stCondLst>
                                    <p:cond delay="0"/>
                                  </p:stCondLst>
                                  <p:childTnLst>
                                    <p:set>
                                      <p:cBhvr>
                                        <p:cTn id="349" dur="1" fill="hold">
                                          <p:stCondLst>
                                            <p:cond delay="0"/>
                                          </p:stCondLst>
                                        </p:cTn>
                                        <p:tgtEl>
                                          <p:spTgt spid="86"/>
                                        </p:tgtEl>
                                        <p:attrNameLst>
                                          <p:attrName>style.visibility</p:attrName>
                                        </p:attrNameLst>
                                      </p:cBhvr>
                                      <p:to>
                                        <p:strVal val="visible"/>
                                      </p:to>
                                    </p:set>
                                    <p:animEffect transition="in" filter="fade">
                                      <p:cBhvr>
                                        <p:cTn id="350" dur="1000"/>
                                        <p:tgtEl>
                                          <p:spTgt spid="86"/>
                                        </p:tgtEl>
                                      </p:cBhvr>
                                    </p:animEffect>
                                    <p:anim calcmode="lin" valueType="num">
                                      <p:cBhvr>
                                        <p:cTn id="351" dur="1000" fill="hold"/>
                                        <p:tgtEl>
                                          <p:spTgt spid="86"/>
                                        </p:tgtEl>
                                        <p:attrNameLst>
                                          <p:attrName>ppt_x</p:attrName>
                                        </p:attrNameLst>
                                      </p:cBhvr>
                                      <p:tavLst>
                                        <p:tav tm="0">
                                          <p:val>
                                            <p:strVal val="#ppt_x"/>
                                          </p:val>
                                        </p:tav>
                                        <p:tav tm="100000">
                                          <p:val>
                                            <p:strVal val="#ppt_x"/>
                                          </p:val>
                                        </p:tav>
                                      </p:tavLst>
                                    </p:anim>
                                    <p:anim calcmode="lin" valueType="num">
                                      <p:cBhvr>
                                        <p:cTn id="352"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P spid="46" grpId="0"/>
      <p:bldP spid="47" grpId="0" animBg="1"/>
      <p:bldP spid="49" grpId="0" animBg="1"/>
      <p:bldP spid="64" grpId="0"/>
      <p:bldP spid="65" grpId="0"/>
      <p:bldP spid="66" grpId="0"/>
      <p:bldP spid="68" grpId="0"/>
      <p:bldP spid="69" grpId="0"/>
      <p:bldP spid="71" grpId="0"/>
      <p:bldP spid="73" grpId="0"/>
      <p:bldP spid="124" grpId="0"/>
      <p:bldP spid="134" grpId="0"/>
      <p:bldP spid="135" grpId="0"/>
      <p:bldP spid="148" grpId="0"/>
      <p:bldP spid="149" grpId="0"/>
      <p:bldP spid="150" grpId="0"/>
      <p:bldP spid="151" grpId="0"/>
      <p:bldP spid="152" grpId="0" animBg="1"/>
      <p:bldP spid="153" grpId="0" animBg="1"/>
      <p:bldP spid="154" grpId="0" animBg="1"/>
      <p:bldP spid="155" grpId="0"/>
      <p:bldP spid="156" grpId="0"/>
      <p:bldP spid="157" grpId="0"/>
      <p:bldP spid="3" grpId="0"/>
      <p:bldP spid="10" grpId="0"/>
      <p:bldP spid="11" grpId="0"/>
      <p:bldP spid="12" grpId="0"/>
      <p:bldP spid="17" grpId="0"/>
      <p:bldP spid="30" grpId="0"/>
      <p:bldP spid="32" grpId="0"/>
      <p:bldP spid="36" grpId="0"/>
      <p:bldP spid="38" grpId="0"/>
      <p:bldP spid="88" grpId="0"/>
      <p:bldP spid="91" grpId="0"/>
      <p:bldP spid="92"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21C794D-8CB0-136A-8FBE-8A3CEB58F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29" y="103686"/>
            <a:ext cx="895513" cy="802325"/>
          </a:xfrm>
          <a:prstGeom prst="rect">
            <a:avLst/>
          </a:prstGeom>
        </p:spPr>
      </p:pic>
      <p:pic>
        <p:nvPicPr>
          <p:cNvPr id="6" name="Image 5">
            <a:extLst>
              <a:ext uri="{FF2B5EF4-FFF2-40B4-BE49-F238E27FC236}">
                <a16:creationId xmlns:a16="http://schemas.microsoft.com/office/drawing/2014/main" id="{A7FF06D5-DA37-2929-D3D6-0D5AB70260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8064" y="38684"/>
            <a:ext cx="895513" cy="895513"/>
          </a:xfrm>
          <a:prstGeom prst="rect">
            <a:avLst/>
          </a:prstGeom>
        </p:spPr>
      </p:pic>
      <p:sp>
        <p:nvSpPr>
          <p:cNvPr id="7" name="Rectangle 6">
            <a:extLst>
              <a:ext uri="{FF2B5EF4-FFF2-40B4-BE49-F238E27FC236}">
                <a16:creationId xmlns:a16="http://schemas.microsoft.com/office/drawing/2014/main" id="{ED264F7D-43F2-539B-C578-55786284FF89}"/>
              </a:ext>
            </a:extLst>
          </p:cNvPr>
          <p:cNvSpPr/>
          <p:nvPr/>
        </p:nvSpPr>
        <p:spPr>
          <a:xfrm>
            <a:off x="2376356" y="121614"/>
            <a:ext cx="2279791" cy="646331"/>
          </a:xfrm>
          <a:prstGeom prst="rect">
            <a:avLst/>
          </a:prstGeom>
          <a:noFill/>
        </p:spPr>
        <p:txBody>
          <a:bodyPr wrap="none" lIns="91440" tIns="45720" rIns="91440" bIns="45720">
            <a:spAutoFit/>
          </a:bodyPr>
          <a:lstStyle/>
          <a:p>
            <a:pPr algn="ctr"/>
            <a:r>
              <a:rPr lang="fr-F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La Poésie</a:t>
            </a:r>
          </a:p>
        </p:txBody>
      </p:sp>
      <p:sp>
        <p:nvSpPr>
          <p:cNvPr id="9" name="ZoneTexte 8">
            <a:extLst>
              <a:ext uri="{FF2B5EF4-FFF2-40B4-BE49-F238E27FC236}">
                <a16:creationId xmlns:a16="http://schemas.microsoft.com/office/drawing/2014/main" id="{F4C21876-1261-617B-6D55-C971F8699883}"/>
              </a:ext>
            </a:extLst>
          </p:cNvPr>
          <p:cNvSpPr txBox="1"/>
          <p:nvPr/>
        </p:nvSpPr>
        <p:spPr>
          <a:xfrm>
            <a:off x="5010541" y="175501"/>
            <a:ext cx="4362060" cy="584775"/>
          </a:xfrm>
          <a:prstGeom prst="rect">
            <a:avLst/>
          </a:prstGeom>
          <a:noFill/>
        </p:spPr>
        <p:txBody>
          <a:bodyPr wrap="square">
            <a:spAutoFit/>
          </a:bodyPr>
          <a:lstStyle/>
          <a:p>
            <a:r>
              <a:rPr lang="fr-FR" b="1" i="0" u="none" strike="noStrike" baseline="0" dirty="0">
                <a:latin typeface="Calibri" panose="020F0502020204030204" pitchFamily="34" charset="0"/>
                <a:cs typeface="Calibri" panose="020F0502020204030204" pitchFamily="34" charset="0"/>
              </a:rPr>
              <a:t>Le</a:t>
            </a:r>
            <a:r>
              <a:rPr lang="fr-FR" sz="3200" b="1" i="0" u="none" strike="noStrike" baseline="0" dirty="0">
                <a:latin typeface="Calibri" panose="020F0502020204030204" pitchFamily="34" charset="0"/>
                <a:cs typeface="Calibri" panose="020F0502020204030204" pitchFamily="34" charset="0"/>
              </a:rPr>
              <a:t> </a:t>
            </a:r>
            <a:r>
              <a:rPr lang="fr-FR" sz="3200" b="1" i="0" u="none" strike="noStrike" baseline="0" dirty="0">
                <a:solidFill>
                  <a:srgbClr val="FF0000"/>
                </a:solidFill>
                <a:latin typeface="Calibri" panose="020F0502020204030204" pitchFamily="34" charset="0"/>
                <a:cs typeface="Calibri" panose="020F0502020204030204" pitchFamily="34" charset="0"/>
              </a:rPr>
              <a:t>VOCABULAIRE</a:t>
            </a:r>
            <a:r>
              <a:rPr lang="fr-FR" b="1" i="0" u="none" strike="noStrike" baseline="0" dirty="0">
                <a:latin typeface="Calibri" panose="020F0502020204030204" pitchFamily="34" charset="0"/>
                <a:cs typeface="Calibri" panose="020F0502020204030204" pitchFamily="34" charset="0"/>
              </a:rPr>
              <a:t>…</a:t>
            </a:r>
            <a:endParaRPr lang="fr-FR" b="1" dirty="0"/>
          </a:p>
        </p:txBody>
      </p:sp>
      <p:grpSp>
        <p:nvGrpSpPr>
          <p:cNvPr id="47" name="Groupe 46">
            <a:extLst>
              <a:ext uri="{FF2B5EF4-FFF2-40B4-BE49-F238E27FC236}">
                <a16:creationId xmlns:a16="http://schemas.microsoft.com/office/drawing/2014/main" id="{F84673C1-2C83-EFB5-9756-042C13D5F2F6}"/>
              </a:ext>
            </a:extLst>
          </p:cNvPr>
          <p:cNvGrpSpPr/>
          <p:nvPr/>
        </p:nvGrpSpPr>
        <p:grpSpPr>
          <a:xfrm>
            <a:off x="-18149" y="4630235"/>
            <a:ext cx="6622013" cy="2264445"/>
            <a:chOff x="38462" y="672448"/>
            <a:chExt cx="6622013" cy="2264445"/>
          </a:xfrm>
        </p:grpSpPr>
        <p:sp>
          <p:nvSpPr>
            <p:cNvPr id="13" name="ZoneTexte 12">
              <a:extLst>
                <a:ext uri="{FF2B5EF4-FFF2-40B4-BE49-F238E27FC236}">
                  <a16:creationId xmlns:a16="http://schemas.microsoft.com/office/drawing/2014/main" id="{EE6ECCC2-D65D-D6CB-2CB7-2AE1FB589860}"/>
                </a:ext>
              </a:extLst>
            </p:cNvPr>
            <p:cNvSpPr txBox="1"/>
            <p:nvPr/>
          </p:nvSpPr>
          <p:spPr>
            <a:xfrm>
              <a:off x="1262907" y="963457"/>
              <a:ext cx="5397568" cy="1754326"/>
            </a:xfrm>
            <a:prstGeom prst="rect">
              <a:avLst/>
            </a:prstGeom>
            <a:noFill/>
          </p:spPr>
          <p:txBody>
            <a:bodyPr wrap="square">
              <a:spAutoFit/>
            </a:bodyPr>
            <a:lstStyle/>
            <a:p>
              <a:r>
                <a:rPr lang="fr-FR" sz="1200" dirty="0"/>
                <a:t>Un homme épouvantable entre et se regarde dans la glace.</a:t>
              </a:r>
            </a:p>
            <a:p>
              <a:r>
                <a:rPr lang="fr-FR" sz="1200" dirty="0"/>
                <a:t>« - Pourquoi vous regardez-vous au miroir, puisque vous ne pouvez vous y voir qu'avec déplaisir ? » </a:t>
              </a:r>
            </a:p>
            <a:p>
              <a:r>
                <a:rPr lang="fr-FR" sz="1200" dirty="0"/>
                <a:t>L'homme épouvantable me répond : « Monsieur, d'après les immortels principes de 89, tous les hommes sont égaux en droits ; donc je possède le droit de me mirer ; avec plaisir ou déplaisir, cela ne regarde que ma conscience. »</a:t>
              </a:r>
            </a:p>
            <a:p>
              <a:r>
                <a:rPr lang="fr-FR" sz="1200" dirty="0"/>
                <a:t>Au nom du bon sens, j'avais sans doute raison ; mais, au point de vue de la loi, il n'avait pas tort. </a:t>
              </a:r>
            </a:p>
          </p:txBody>
        </p:sp>
        <p:sp>
          <p:nvSpPr>
            <p:cNvPr id="14" name="ZoneTexte 13">
              <a:extLst>
                <a:ext uri="{FF2B5EF4-FFF2-40B4-BE49-F238E27FC236}">
                  <a16:creationId xmlns:a16="http://schemas.microsoft.com/office/drawing/2014/main" id="{50E34AA6-27AB-AACF-4E1F-5CDCA611D343}"/>
                </a:ext>
              </a:extLst>
            </p:cNvPr>
            <p:cNvSpPr txBox="1"/>
            <p:nvPr/>
          </p:nvSpPr>
          <p:spPr>
            <a:xfrm>
              <a:off x="38462" y="1611531"/>
              <a:ext cx="1239978" cy="523220"/>
            </a:xfrm>
            <a:prstGeom prst="rect">
              <a:avLst/>
            </a:prstGeom>
            <a:noFill/>
          </p:spPr>
          <p:txBody>
            <a:bodyPr wrap="square">
              <a:spAutoFit/>
            </a:bodyPr>
            <a:lstStyle/>
            <a:p>
              <a:pPr algn="ctr"/>
              <a:r>
                <a:rPr lang="fr-FR" sz="1400" b="1" dirty="0"/>
                <a:t>Charles BAUDELAIRE</a:t>
              </a:r>
            </a:p>
          </p:txBody>
        </p:sp>
        <p:pic>
          <p:nvPicPr>
            <p:cNvPr id="15" name="Image 14">
              <a:extLst>
                <a:ext uri="{FF2B5EF4-FFF2-40B4-BE49-F238E27FC236}">
                  <a16:creationId xmlns:a16="http://schemas.microsoft.com/office/drawing/2014/main" id="{9C4DBE68-2565-B553-B032-55D8459391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3517" y="963097"/>
              <a:ext cx="667083" cy="667083"/>
            </a:xfrm>
            <a:prstGeom prst="rect">
              <a:avLst/>
            </a:prstGeom>
          </p:spPr>
        </p:pic>
        <p:sp>
          <p:nvSpPr>
            <p:cNvPr id="16" name="ZoneTexte 15">
              <a:extLst>
                <a:ext uri="{FF2B5EF4-FFF2-40B4-BE49-F238E27FC236}">
                  <a16:creationId xmlns:a16="http://schemas.microsoft.com/office/drawing/2014/main" id="{672FBE2A-D5FE-D8ED-7853-D2DB3139BD04}"/>
                </a:ext>
              </a:extLst>
            </p:cNvPr>
            <p:cNvSpPr txBox="1"/>
            <p:nvPr/>
          </p:nvSpPr>
          <p:spPr>
            <a:xfrm>
              <a:off x="117277" y="2061658"/>
              <a:ext cx="1082348" cy="307777"/>
            </a:xfrm>
            <a:prstGeom prst="rect">
              <a:avLst/>
            </a:prstGeom>
            <a:noFill/>
          </p:spPr>
          <p:txBody>
            <a:bodyPr wrap="none" rtlCol="0">
              <a:spAutoFit/>
            </a:bodyPr>
            <a:lstStyle/>
            <a:p>
              <a:r>
                <a:rPr lang="fr-FR" sz="1400" b="1" dirty="0">
                  <a:solidFill>
                    <a:srgbClr val="FF0000"/>
                  </a:solidFill>
                  <a:latin typeface="Calibri" panose="020F0502020204030204" pitchFamily="34" charset="0"/>
                  <a:cs typeface="Calibri" panose="020F0502020204030204" pitchFamily="34" charset="0"/>
                </a:rPr>
                <a:t>(1821-1867)</a:t>
              </a:r>
            </a:p>
          </p:txBody>
        </p:sp>
        <p:sp>
          <p:nvSpPr>
            <p:cNvPr id="18" name="ZoneTexte 17">
              <a:extLst>
                <a:ext uri="{FF2B5EF4-FFF2-40B4-BE49-F238E27FC236}">
                  <a16:creationId xmlns:a16="http://schemas.microsoft.com/office/drawing/2014/main" id="{9019360F-5B3B-5DB8-8717-461AFBF416BC}"/>
                </a:ext>
              </a:extLst>
            </p:cNvPr>
            <p:cNvSpPr txBox="1"/>
            <p:nvPr/>
          </p:nvSpPr>
          <p:spPr>
            <a:xfrm>
              <a:off x="202927" y="2629116"/>
              <a:ext cx="895513" cy="307777"/>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Poète</a:t>
              </a:r>
            </a:p>
          </p:txBody>
        </p:sp>
        <p:pic>
          <p:nvPicPr>
            <p:cNvPr id="21" name="Image 20">
              <a:extLst>
                <a:ext uri="{FF2B5EF4-FFF2-40B4-BE49-F238E27FC236}">
                  <a16:creationId xmlns:a16="http://schemas.microsoft.com/office/drawing/2014/main" id="{2F1BB8F4-02C9-8228-F60D-A9FBAB7A5F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735" y="2337329"/>
              <a:ext cx="380617" cy="253207"/>
            </a:xfrm>
            <a:prstGeom prst="rect">
              <a:avLst/>
            </a:prstGeom>
          </p:spPr>
        </p:pic>
        <p:sp>
          <p:nvSpPr>
            <p:cNvPr id="23" name="ZoneTexte 22">
              <a:extLst>
                <a:ext uri="{FF2B5EF4-FFF2-40B4-BE49-F238E27FC236}">
                  <a16:creationId xmlns:a16="http://schemas.microsoft.com/office/drawing/2014/main" id="{65F6AF58-A128-73F7-E941-B12EB86E3854}"/>
                </a:ext>
              </a:extLst>
            </p:cNvPr>
            <p:cNvSpPr txBox="1"/>
            <p:nvPr/>
          </p:nvSpPr>
          <p:spPr>
            <a:xfrm>
              <a:off x="2183577" y="672448"/>
              <a:ext cx="1616066" cy="400110"/>
            </a:xfrm>
            <a:prstGeom prst="rect">
              <a:avLst/>
            </a:prstGeom>
            <a:noFill/>
          </p:spPr>
          <p:txBody>
            <a:bodyPr wrap="square">
              <a:spAutoFit/>
            </a:bodyPr>
            <a:lstStyle/>
            <a:p>
              <a:r>
                <a:rPr lang="fr-F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LE MIROIR</a:t>
              </a:r>
              <a:endParaRPr lang="fr-FR" sz="2000" dirty="0">
                <a:solidFill>
                  <a:srgbClr val="FFFF00"/>
                </a:solidFill>
              </a:endParaRPr>
            </a:p>
          </p:txBody>
        </p:sp>
        <p:sp>
          <p:nvSpPr>
            <p:cNvPr id="28" name="ZoneTexte 27">
              <a:extLst>
                <a:ext uri="{FF2B5EF4-FFF2-40B4-BE49-F238E27FC236}">
                  <a16:creationId xmlns:a16="http://schemas.microsoft.com/office/drawing/2014/main" id="{5F2393EF-61BB-6643-180A-5E810B64EA52}"/>
                </a:ext>
              </a:extLst>
            </p:cNvPr>
            <p:cNvSpPr txBox="1"/>
            <p:nvPr/>
          </p:nvSpPr>
          <p:spPr>
            <a:xfrm>
              <a:off x="1513247" y="2551851"/>
              <a:ext cx="5147228" cy="276999"/>
            </a:xfrm>
            <a:prstGeom prst="rect">
              <a:avLst/>
            </a:prstGeom>
            <a:noFill/>
          </p:spPr>
          <p:txBody>
            <a:bodyPr wrap="square">
              <a:spAutoFit/>
            </a:bodyPr>
            <a:lstStyle/>
            <a:p>
              <a:pPr algn="r"/>
              <a:r>
                <a:rPr lang="fr-FR"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Charles BAUDELAIRE, </a:t>
              </a:r>
              <a:r>
                <a:rPr lang="fr-FR" sz="12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Le Spleen de Paris</a:t>
              </a:r>
              <a:r>
                <a:rPr lang="fr-FR"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1869.</a:t>
              </a:r>
              <a:endParaRPr lang="fr-FR" sz="1200" dirty="0">
                <a:solidFill>
                  <a:schemeClr val="bg1"/>
                </a:solidFill>
                <a:latin typeface="Calibri" panose="020F0502020204030204" pitchFamily="34" charset="0"/>
                <a:cs typeface="Calibri" panose="020F0502020204030204" pitchFamily="34" charset="0"/>
              </a:endParaRPr>
            </a:p>
          </p:txBody>
        </p:sp>
      </p:grpSp>
      <p:grpSp>
        <p:nvGrpSpPr>
          <p:cNvPr id="46" name="Groupe 45">
            <a:extLst>
              <a:ext uri="{FF2B5EF4-FFF2-40B4-BE49-F238E27FC236}">
                <a16:creationId xmlns:a16="http://schemas.microsoft.com/office/drawing/2014/main" id="{D8B29BF2-2C87-9CD0-1845-D7299845A08A}"/>
              </a:ext>
            </a:extLst>
          </p:cNvPr>
          <p:cNvGrpSpPr/>
          <p:nvPr/>
        </p:nvGrpSpPr>
        <p:grpSpPr>
          <a:xfrm>
            <a:off x="-37894" y="880253"/>
            <a:ext cx="6625318" cy="3844714"/>
            <a:chOff x="35157" y="2837442"/>
            <a:chExt cx="6625318" cy="3844714"/>
          </a:xfrm>
        </p:grpSpPr>
        <p:sp>
          <p:nvSpPr>
            <p:cNvPr id="8" name="ZoneTexte 7">
              <a:extLst>
                <a:ext uri="{FF2B5EF4-FFF2-40B4-BE49-F238E27FC236}">
                  <a16:creationId xmlns:a16="http://schemas.microsoft.com/office/drawing/2014/main" id="{AED1F990-EA82-38D3-A376-CEB52D6930FC}"/>
                </a:ext>
              </a:extLst>
            </p:cNvPr>
            <p:cNvSpPr txBox="1"/>
            <p:nvPr/>
          </p:nvSpPr>
          <p:spPr>
            <a:xfrm>
              <a:off x="1393794" y="6405157"/>
              <a:ext cx="5266681" cy="276999"/>
            </a:xfrm>
            <a:prstGeom prst="rect">
              <a:avLst/>
            </a:prstGeom>
            <a:noFill/>
          </p:spPr>
          <p:txBody>
            <a:bodyPr wrap="square">
              <a:spAutoFit/>
            </a:bodyPr>
            <a:lstStyle/>
            <a:p>
              <a:pPr algn="r"/>
              <a:r>
                <a:rPr lang="fr-FR"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Jean de LAFONTAINE, </a:t>
              </a:r>
              <a:r>
                <a:rPr lang="fr-FR" sz="12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Le Corbeau et le Renard</a:t>
              </a:r>
              <a:r>
                <a:rPr lang="fr-FR"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FABLES – Livre I, 1668.</a:t>
              </a:r>
            </a:p>
          </p:txBody>
        </p:sp>
        <p:sp>
          <p:nvSpPr>
            <p:cNvPr id="2" name="ZoneTexte 1">
              <a:extLst>
                <a:ext uri="{FF2B5EF4-FFF2-40B4-BE49-F238E27FC236}">
                  <a16:creationId xmlns:a16="http://schemas.microsoft.com/office/drawing/2014/main" id="{FEC736DF-9002-3595-E8EE-A1E753E714C2}"/>
                </a:ext>
              </a:extLst>
            </p:cNvPr>
            <p:cNvSpPr txBox="1"/>
            <p:nvPr/>
          </p:nvSpPr>
          <p:spPr>
            <a:xfrm>
              <a:off x="1278440" y="3113033"/>
              <a:ext cx="3906119" cy="3416320"/>
            </a:xfrm>
            <a:prstGeom prst="rect">
              <a:avLst/>
            </a:prstGeom>
            <a:noFill/>
          </p:spPr>
          <p:txBody>
            <a:bodyPr wrap="square">
              <a:spAutoFit/>
            </a:bodyPr>
            <a:lstStyle/>
            <a:p>
              <a:r>
                <a:rPr lang="fr-FR" sz="1200" dirty="0"/>
                <a:t>Maître Corbeau, sur un arbre perché,</a:t>
              </a:r>
            </a:p>
            <a:p>
              <a:r>
                <a:rPr lang="fr-FR" sz="1200" dirty="0"/>
                <a:t>Tenait en son bec un fromage.</a:t>
              </a:r>
            </a:p>
            <a:p>
              <a:r>
                <a:rPr lang="fr-FR" sz="1200" dirty="0"/>
                <a:t>Maître Renard, par l'odeur alléché,</a:t>
              </a:r>
            </a:p>
            <a:p>
              <a:r>
                <a:rPr lang="fr-FR" sz="1200" dirty="0"/>
                <a:t>Lui tint à peu près ce langage :</a:t>
              </a:r>
            </a:p>
            <a:p>
              <a:r>
                <a:rPr lang="fr-FR" sz="1200" dirty="0"/>
                <a:t>« Et bonjour, Monsieur du Corbeau,</a:t>
              </a:r>
            </a:p>
            <a:p>
              <a:r>
                <a:rPr lang="fr-FR" sz="1200" dirty="0"/>
                <a:t>Que vous êtes joli ! que vous me semblez beau !</a:t>
              </a:r>
            </a:p>
            <a:p>
              <a:r>
                <a:rPr lang="fr-FR" sz="1200" dirty="0"/>
                <a:t>Sans mentir, si votre ramage</a:t>
              </a:r>
            </a:p>
            <a:p>
              <a:r>
                <a:rPr lang="fr-FR" sz="1200" dirty="0"/>
                <a:t>Se rapporte à votre plumage,</a:t>
              </a:r>
            </a:p>
            <a:p>
              <a:r>
                <a:rPr lang="fr-FR" sz="1200" dirty="0"/>
                <a:t>Vous êtes le Phénix des hôtes de ces bois. »</a:t>
              </a:r>
            </a:p>
            <a:p>
              <a:r>
                <a:rPr lang="fr-FR" sz="1200" dirty="0"/>
                <a:t>À ces mots le Corbeau ne se sent pas de joie,</a:t>
              </a:r>
            </a:p>
            <a:p>
              <a:r>
                <a:rPr lang="fr-FR" sz="1200" dirty="0"/>
                <a:t>Et pour montrer sa belle voix,</a:t>
              </a:r>
            </a:p>
            <a:p>
              <a:r>
                <a:rPr lang="fr-FR" sz="1200" dirty="0"/>
                <a:t>Il ouvre un large bec, laisse tomber sa proie.</a:t>
              </a:r>
            </a:p>
            <a:p>
              <a:r>
                <a:rPr lang="fr-FR" sz="1200" dirty="0"/>
                <a:t>Le Renard s'en saisit, et dit : « Mon bon Monsieur,</a:t>
              </a:r>
            </a:p>
            <a:p>
              <a:r>
                <a:rPr lang="fr-FR" sz="1200" dirty="0"/>
                <a:t>Apprenez que tout flatteur</a:t>
              </a:r>
            </a:p>
            <a:p>
              <a:r>
                <a:rPr lang="fr-FR" sz="1200" dirty="0"/>
                <a:t>Vit aux dépens de celui qui l'écoute.</a:t>
              </a:r>
            </a:p>
            <a:p>
              <a:r>
                <a:rPr lang="fr-FR" sz="1200" dirty="0"/>
                <a:t>Cette leçon vaut bien un fromage sans doute. »</a:t>
              </a:r>
            </a:p>
            <a:p>
              <a:r>
                <a:rPr lang="fr-FR" sz="1200" dirty="0"/>
                <a:t>Le Corbeau honteux et confus</a:t>
              </a:r>
            </a:p>
            <a:p>
              <a:r>
                <a:rPr lang="fr-FR" sz="1200" dirty="0"/>
                <a:t>Jura, mais un peu tard, qu'on ne l'y prendrait plus.</a:t>
              </a:r>
            </a:p>
          </p:txBody>
        </p:sp>
        <p:sp>
          <p:nvSpPr>
            <p:cNvPr id="3" name="ZoneTexte 2">
              <a:extLst>
                <a:ext uri="{FF2B5EF4-FFF2-40B4-BE49-F238E27FC236}">
                  <a16:creationId xmlns:a16="http://schemas.microsoft.com/office/drawing/2014/main" id="{CA65C571-83EB-B67B-207A-8C509B7923A7}"/>
                </a:ext>
              </a:extLst>
            </p:cNvPr>
            <p:cNvSpPr txBox="1"/>
            <p:nvPr/>
          </p:nvSpPr>
          <p:spPr>
            <a:xfrm>
              <a:off x="1278440" y="2837442"/>
              <a:ext cx="3275058" cy="400110"/>
            </a:xfrm>
            <a:prstGeom prst="rect">
              <a:avLst/>
            </a:prstGeom>
            <a:noFill/>
          </p:spPr>
          <p:txBody>
            <a:bodyPr wrap="square">
              <a:spAutoFit/>
            </a:bodyPr>
            <a:lstStyle/>
            <a:p>
              <a:r>
                <a:rPr lang="fr-F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LE CORBEAU et LE RENARD</a:t>
              </a:r>
              <a:endParaRPr lang="fr-FR" sz="2000" dirty="0">
                <a:solidFill>
                  <a:srgbClr val="FFFF00"/>
                </a:solidFill>
              </a:endParaRPr>
            </a:p>
          </p:txBody>
        </p:sp>
        <p:sp>
          <p:nvSpPr>
            <p:cNvPr id="19" name="ZoneTexte 18">
              <a:extLst>
                <a:ext uri="{FF2B5EF4-FFF2-40B4-BE49-F238E27FC236}">
                  <a16:creationId xmlns:a16="http://schemas.microsoft.com/office/drawing/2014/main" id="{334B6F3A-A640-0DEF-8DE2-6B8266DE9F1B}"/>
                </a:ext>
              </a:extLst>
            </p:cNvPr>
            <p:cNvSpPr txBox="1"/>
            <p:nvPr/>
          </p:nvSpPr>
          <p:spPr>
            <a:xfrm>
              <a:off x="35157" y="3623907"/>
              <a:ext cx="1239978" cy="523220"/>
            </a:xfrm>
            <a:prstGeom prst="rect">
              <a:avLst/>
            </a:prstGeom>
            <a:noFill/>
          </p:spPr>
          <p:txBody>
            <a:bodyPr wrap="square">
              <a:spAutoFit/>
            </a:bodyPr>
            <a:lstStyle/>
            <a:p>
              <a:pPr algn="ctr"/>
              <a:r>
                <a:rPr lang="fr-FR" sz="1400" b="1" dirty="0"/>
                <a:t>Jean de LA FONTAINE</a:t>
              </a:r>
            </a:p>
          </p:txBody>
        </p:sp>
        <p:pic>
          <p:nvPicPr>
            <p:cNvPr id="20" name="Image 19">
              <a:extLst>
                <a:ext uri="{FF2B5EF4-FFF2-40B4-BE49-F238E27FC236}">
                  <a16:creationId xmlns:a16="http://schemas.microsoft.com/office/drawing/2014/main" id="{F31A9793-EC46-9C8E-5479-3206D9494CE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0212" y="2975473"/>
              <a:ext cx="667083" cy="667083"/>
            </a:xfrm>
            <a:prstGeom prst="rect">
              <a:avLst/>
            </a:prstGeom>
          </p:spPr>
        </p:pic>
        <p:sp>
          <p:nvSpPr>
            <p:cNvPr id="24" name="ZoneTexte 23">
              <a:extLst>
                <a:ext uri="{FF2B5EF4-FFF2-40B4-BE49-F238E27FC236}">
                  <a16:creationId xmlns:a16="http://schemas.microsoft.com/office/drawing/2014/main" id="{71716F43-35E5-3A08-B8EF-090BDFEC8399}"/>
                </a:ext>
              </a:extLst>
            </p:cNvPr>
            <p:cNvSpPr txBox="1"/>
            <p:nvPr/>
          </p:nvSpPr>
          <p:spPr>
            <a:xfrm>
              <a:off x="113972" y="4074034"/>
              <a:ext cx="1082348" cy="307777"/>
            </a:xfrm>
            <a:prstGeom prst="rect">
              <a:avLst/>
            </a:prstGeom>
            <a:noFill/>
          </p:spPr>
          <p:txBody>
            <a:bodyPr wrap="none" rtlCol="0">
              <a:spAutoFit/>
            </a:bodyPr>
            <a:lstStyle/>
            <a:p>
              <a:r>
                <a:rPr lang="fr-FR" sz="1400" b="1" dirty="0">
                  <a:solidFill>
                    <a:srgbClr val="FF0000"/>
                  </a:solidFill>
                  <a:latin typeface="Calibri" panose="020F0502020204030204" pitchFamily="34" charset="0"/>
                  <a:cs typeface="Calibri" panose="020F0502020204030204" pitchFamily="34" charset="0"/>
                </a:rPr>
                <a:t>(1621-1695)</a:t>
              </a:r>
            </a:p>
          </p:txBody>
        </p:sp>
        <p:sp>
          <p:nvSpPr>
            <p:cNvPr id="29" name="ZoneTexte 28">
              <a:extLst>
                <a:ext uri="{FF2B5EF4-FFF2-40B4-BE49-F238E27FC236}">
                  <a16:creationId xmlns:a16="http://schemas.microsoft.com/office/drawing/2014/main" id="{AE352701-2A59-D742-E6A0-635A0FACD903}"/>
                </a:ext>
              </a:extLst>
            </p:cNvPr>
            <p:cNvSpPr txBox="1"/>
            <p:nvPr/>
          </p:nvSpPr>
          <p:spPr>
            <a:xfrm>
              <a:off x="199622" y="4641492"/>
              <a:ext cx="895513" cy="307777"/>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Fabuliste</a:t>
              </a:r>
            </a:p>
          </p:txBody>
        </p:sp>
        <p:pic>
          <p:nvPicPr>
            <p:cNvPr id="30" name="Image 29">
              <a:extLst>
                <a:ext uri="{FF2B5EF4-FFF2-40B4-BE49-F238E27FC236}">
                  <a16:creationId xmlns:a16="http://schemas.microsoft.com/office/drawing/2014/main" id="{EC8761BB-2C25-6060-F754-D6C4782BA9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430" y="4349705"/>
              <a:ext cx="380617" cy="253207"/>
            </a:xfrm>
            <a:prstGeom prst="rect">
              <a:avLst/>
            </a:prstGeom>
          </p:spPr>
        </p:pic>
      </p:grpSp>
      <p:pic>
        <p:nvPicPr>
          <p:cNvPr id="10" name="Image 9">
            <a:hlinkClick r:id="rId7" action="ppaction://hlinksldjump"/>
            <a:extLst>
              <a:ext uri="{FF2B5EF4-FFF2-40B4-BE49-F238E27FC236}">
                <a16:creationId xmlns:a16="http://schemas.microsoft.com/office/drawing/2014/main" id="{788FC252-ECC4-629A-70EC-5965067268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22" name="ZoneTexte 21">
            <a:extLst>
              <a:ext uri="{FF2B5EF4-FFF2-40B4-BE49-F238E27FC236}">
                <a16:creationId xmlns:a16="http://schemas.microsoft.com/office/drawing/2014/main" id="{4D06DB23-7753-DBC2-484E-CC52683F6165}"/>
              </a:ext>
            </a:extLst>
          </p:cNvPr>
          <p:cNvSpPr txBox="1"/>
          <p:nvPr/>
        </p:nvSpPr>
        <p:spPr>
          <a:xfrm>
            <a:off x="9962144" y="425470"/>
            <a:ext cx="2238379" cy="6432530"/>
          </a:xfrm>
          <a:prstGeom prst="rect">
            <a:avLst/>
          </a:prstGeom>
          <a:noFill/>
        </p:spPr>
        <p:txBody>
          <a:bodyPr wrap="square" rtlCol="0">
            <a:spAutoFit/>
          </a:bodyPr>
          <a:lstStyle/>
          <a:p>
            <a:r>
              <a:rPr lang="fr-FR" b="1" dirty="0">
                <a:latin typeface="Calibri" panose="020F0502020204030204" pitchFamily="34" charset="0"/>
                <a:cs typeface="Calibri" panose="020F0502020204030204" pitchFamily="34" charset="0"/>
              </a:rPr>
              <a:t>Notions :</a:t>
            </a:r>
          </a:p>
          <a:p>
            <a:r>
              <a:rPr lang="fr-FR" sz="1600" b="1" dirty="0">
                <a:solidFill>
                  <a:srgbClr val="0070C0"/>
                </a:solidFill>
                <a:latin typeface="Calibri" panose="020F0502020204030204" pitchFamily="34" charset="0"/>
                <a:cs typeface="Calibri" panose="020F0502020204030204" pitchFamily="34" charset="0"/>
              </a:rPr>
              <a:t>Vocabulaire poétique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alexandrin</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césure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décasyllabe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dizain</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e muet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enjambement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hémistiche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hétérométriques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isométriques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octosyllabe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poésie engagée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poésie lyrique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poésie narrative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paragraphes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phrases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prose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quatrain</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rimes croisées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rimes embrassées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rimes suivies (ou plates)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sonnet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strophes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syllabes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tercet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vers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vers irréguliers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vers réguliers</a:t>
            </a:r>
          </a:p>
        </p:txBody>
      </p:sp>
      <p:pic>
        <p:nvPicPr>
          <p:cNvPr id="25" name="Image 24">
            <a:extLst>
              <a:ext uri="{FF2B5EF4-FFF2-40B4-BE49-F238E27FC236}">
                <a16:creationId xmlns:a16="http://schemas.microsoft.com/office/drawing/2014/main" id="{B119E26F-E1FA-2526-4989-D658FB45D9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8142" y="6053312"/>
            <a:ext cx="218520" cy="218520"/>
          </a:xfrm>
          <a:prstGeom prst="rect">
            <a:avLst/>
          </a:prstGeom>
        </p:spPr>
      </p:pic>
      <p:pic>
        <p:nvPicPr>
          <p:cNvPr id="26" name="Image 25">
            <a:extLst>
              <a:ext uri="{FF2B5EF4-FFF2-40B4-BE49-F238E27FC236}">
                <a16:creationId xmlns:a16="http://schemas.microsoft.com/office/drawing/2014/main" id="{1941746D-7DB4-6AA1-F8A3-89125E881E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4110" y="5412414"/>
            <a:ext cx="218520" cy="218520"/>
          </a:xfrm>
          <a:prstGeom prst="rect">
            <a:avLst/>
          </a:prstGeom>
        </p:spPr>
      </p:pic>
      <p:pic>
        <p:nvPicPr>
          <p:cNvPr id="27" name="Image 26">
            <a:extLst>
              <a:ext uri="{FF2B5EF4-FFF2-40B4-BE49-F238E27FC236}">
                <a16:creationId xmlns:a16="http://schemas.microsoft.com/office/drawing/2014/main" id="{A881BD34-A7CC-852B-A728-D77250601F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4030" y="5849000"/>
            <a:ext cx="218520" cy="218520"/>
          </a:xfrm>
          <a:prstGeom prst="rect">
            <a:avLst/>
          </a:prstGeom>
        </p:spPr>
      </p:pic>
      <p:pic>
        <p:nvPicPr>
          <p:cNvPr id="31" name="Image 30">
            <a:extLst>
              <a:ext uri="{FF2B5EF4-FFF2-40B4-BE49-F238E27FC236}">
                <a16:creationId xmlns:a16="http://schemas.microsoft.com/office/drawing/2014/main" id="{F3F895F1-EF50-D629-622D-A230E88954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4542" y="4349708"/>
            <a:ext cx="218520" cy="218520"/>
          </a:xfrm>
          <a:prstGeom prst="rect">
            <a:avLst/>
          </a:prstGeom>
        </p:spPr>
      </p:pic>
      <p:pic>
        <p:nvPicPr>
          <p:cNvPr id="32" name="Image 31">
            <a:extLst>
              <a:ext uri="{FF2B5EF4-FFF2-40B4-BE49-F238E27FC236}">
                <a16:creationId xmlns:a16="http://schemas.microsoft.com/office/drawing/2014/main" id="{65A89CBA-3537-A75A-9DAA-D7E7F12314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1239" y="5193894"/>
            <a:ext cx="218520" cy="218520"/>
          </a:xfrm>
          <a:prstGeom prst="rect">
            <a:avLst/>
          </a:prstGeom>
        </p:spPr>
      </p:pic>
      <p:pic>
        <p:nvPicPr>
          <p:cNvPr id="33" name="Image 32">
            <a:extLst>
              <a:ext uri="{FF2B5EF4-FFF2-40B4-BE49-F238E27FC236}">
                <a16:creationId xmlns:a16="http://schemas.microsoft.com/office/drawing/2014/main" id="{D4EF34EC-0ACA-9F0A-A909-A1CC2F8E57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160" y="2620794"/>
            <a:ext cx="218520" cy="218520"/>
          </a:xfrm>
          <a:prstGeom prst="rect">
            <a:avLst/>
          </a:prstGeom>
        </p:spPr>
      </p:pic>
      <p:pic>
        <p:nvPicPr>
          <p:cNvPr id="34" name="Image 33">
            <a:extLst>
              <a:ext uri="{FF2B5EF4-FFF2-40B4-BE49-F238E27FC236}">
                <a16:creationId xmlns:a16="http://schemas.microsoft.com/office/drawing/2014/main" id="{199E575D-9DD8-B738-BA30-F52A43B70D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4030" y="936588"/>
            <a:ext cx="218520" cy="218520"/>
          </a:xfrm>
          <a:prstGeom prst="rect">
            <a:avLst/>
          </a:prstGeom>
        </p:spPr>
      </p:pic>
      <p:pic>
        <p:nvPicPr>
          <p:cNvPr id="35" name="Image 34">
            <a:extLst>
              <a:ext uri="{FF2B5EF4-FFF2-40B4-BE49-F238E27FC236}">
                <a16:creationId xmlns:a16="http://schemas.microsoft.com/office/drawing/2014/main" id="{18AE52F9-FEAE-AE3E-7125-EFC0C5C5EE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6691" y="5611931"/>
            <a:ext cx="218520" cy="218520"/>
          </a:xfrm>
          <a:prstGeom prst="rect">
            <a:avLst/>
          </a:prstGeom>
        </p:spPr>
      </p:pic>
      <p:pic>
        <p:nvPicPr>
          <p:cNvPr id="36" name="Image 35">
            <a:extLst>
              <a:ext uri="{FF2B5EF4-FFF2-40B4-BE49-F238E27FC236}">
                <a16:creationId xmlns:a16="http://schemas.microsoft.com/office/drawing/2014/main" id="{1E35FCDF-9580-3F32-4466-38FC34E2D8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6016" y="4559317"/>
            <a:ext cx="218520" cy="218520"/>
          </a:xfrm>
          <a:prstGeom prst="rect">
            <a:avLst/>
          </a:prstGeom>
        </p:spPr>
      </p:pic>
      <p:pic>
        <p:nvPicPr>
          <p:cNvPr id="37" name="Image 36">
            <a:extLst>
              <a:ext uri="{FF2B5EF4-FFF2-40B4-BE49-F238E27FC236}">
                <a16:creationId xmlns:a16="http://schemas.microsoft.com/office/drawing/2014/main" id="{F0969401-3287-AF09-28F9-B285B9AA52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4030" y="4775857"/>
            <a:ext cx="218520" cy="218520"/>
          </a:xfrm>
          <a:prstGeom prst="rect">
            <a:avLst/>
          </a:prstGeom>
        </p:spPr>
      </p:pic>
      <p:pic>
        <p:nvPicPr>
          <p:cNvPr id="38" name="Image 37">
            <a:extLst>
              <a:ext uri="{FF2B5EF4-FFF2-40B4-BE49-F238E27FC236}">
                <a16:creationId xmlns:a16="http://schemas.microsoft.com/office/drawing/2014/main" id="{E2036F54-A000-7DB4-950F-AF2F7547B8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4542" y="4959046"/>
            <a:ext cx="218520" cy="218520"/>
          </a:xfrm>
          <a:prstGeom prst="rect">
            <a:avLst/>
          </a:prstGeom>
        </p:spPr>
      </p:pic>
      <p:pic>
        <p:nvPicPr>
          <p:cNvPr id="39" name="Image 38">
            <a:extLst>
              <a:ext uri="{FF2B5EF4-FFF2-40B4-BE49-F238E27FC236}">
                <a16:creationId xmlns:a16="http://schemas.microsoft.com/office/drawing/2014/main" id="{F060DF82-9A77-DB4D-1B0E-41AAA754CC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8604" y="1153128"/>
            <a:ext cx="218520" cy="218520"/>
          </a:xfrm>
          <a:prstGeom prst="rect">
            <a:avLst/>
          </a:prstGeom>
        </p:spPr>
      </p:pic>
      <p:pic>
        <p:nvPicPr>
          <p:cNvPr id="40" name="Image 39">
            <a:extLst>
              <a:ext uri="{FF2B5EF4-FFF2-40B4-BE49-F238E27FC236}">
                <a16:creationId xmlns:a16="http://schemas.microsoft.com/office/drawing/2014/main" id="{1A3F068E-8276-F475-36D2-163E44069F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0092" y="2234229"/>
            <a:ext cx="218520" cy="218520"/>
          </a:xfrm>
          <a:prstGeom prst="rect">
            <a:avLst/>
          </a:prstGeom>
        </p:spPr>
      </p:pic>
      <p:pic>
        <p:nvPicPr>
          <p:cNvPr id="41" name="Image 40">
            <a:extLst>
              <a:ext uri="{FF2B5EF4-FFF2-40B4-BE49-F238E27FC236}">
                <a16:creationId xmlns:a16="http://schemas.microsoft.com/office/drawing/2014/main" id="{25E0C6AC-51DE-6F44-8CFF-E12264C4A2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3052" y="6506601"/>
            <a:ext cx="218520" cy="218520"/>
          </a:xfrm>
          <a:prstGeom prst="rect">
            <a:avLst/>
          </a:prstGeom>
        </p:spPr>
      </p:pic>
      <p:pic>
        <p:nvPicPr>
          <p:cNvPr id="42" name="Image 41">
            <a:extLst>
              <a:ext uri="{FF2B5EF4-FFF2-40B4-BE49-F238E27FC236}">
                <a16:creationId xmlns:a16="http://schemas.microsoft.com/office/drawing/2014/main" id="{1F833C7E-A8BC-0479-8D6D-2A9DE3FF8C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3052" y="3285118"/>
            <a:ext cx="218520" cy="218520"/>
          </a:xfrm>
          <a:prstGeom prst="rect">
            <a:avLst/>
          </a:prstGeom>
        </p:spPr>
      </p:pic>
      <p:pic>
        <p:nvPicPr>
          <p:cNvPr id="43" name="Image 42">
            <a:hlinkClick r:id="rId10" action="ppaction://hlinksldjump"/>
            <a:extLst>
              <a:ext uri="{FF2B5EF4-FFF2-40B4-BE49-F238E27FC236}">
                <a16:creationId xmlns:a16="http://schemas.microsoft.com/office/drawing/2014/main" id="{60232F61-F6B9-245F-7B6D-44625BD49C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60299" y="121341"/>
            <a:ext cx="262469" cy="369331"/>
          </a:xfrm>
          <a:prstGeom prst="rect">
            <a:avLst/>
          </a:prstGeom>
        </p:spPr>
      </p:pic>
      <p:pic>
        <p:nvPicPr>
          <p:cNvPr id="44" name="Image 43">
            <a:hlinkClick r:id="rId12" action="ppaction://hlinksldjump"/>
            <a:extLst>
              <a:ext uri="{FF2B5EF4-FFF2-40B4-BE49-F238E27FC236}">
                <a16:creationId xmlns:a16="http://schemas.microsoft.com/office/drawing/2014/main" id="{3095A0B5-D47D-9D78-E702-778534B153B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9457387" y="496934"/>
            <a:ext cx="262469" cy="369331"/>
          </a:xfrm>
          <a:prstGeom prst="rect">
            <a:avLst/>
          </a:prstGeom>
        </p:spPr>
      </p:pic>
      <p:sp>
        <p:nvSpPr>
          <p:cNvPr id="48" name="Rectangle 47">
            <a:extLst>
              <a:ext uri="{FF2B5EF4-FFF2-40B4-BE49-F238E27FC236}">
                <a16:creationId xmlns:a16="http://schemas.microsoft.com/office/drawing/2014/main" id="{2FEC10E3-A0CF-4E27-EF55-577B7377FBFF}"/>
              </a:ext>
            </a:extLst>
          </p:cNvPr>
          <p:cNvSpPr/>
          <p:nvPr/>
        </p:nvSpPr>
        <p:spPr>
          <a:xfrm>
            <a:off x="4927985" y="2485018"/>
            <a:ext cx="5034159" cy="8759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a:extLst>
              <a:ext uri="{FF2B5EF4-FFF2-40B4-BE49-F238E27FC236}">
                <a16:creationId xmlns:a16="http://schemas.microsoft.com/office/drawing/2014/main" id="{93B46C56-9AE9-1214-0CC2-E9F133B5161A}"/>
              </a:ext>
            </a:extLst>
          </p:cNvPr>
          <p:cNvSpPr txBox="1"/>
          <p:nvPr/>
        </p:nvSpPr>
        <p:spPr>
          <a:xfrm>
            <a:off x="4918254" y="2485017"/>
            <a:ext cx="3701654" cy="307777"/>
          </a:xfrm>
          <a:prstGeom prst="rect">
            <a:avLst/>
          </a:prstGeom>
          <a:noFill/>
        </p:spPr>
        <p:txBody>
          <a:bodyPr wrap="none" rtlCol="0">
            <a:spAutoFit/>
          </a:bodyPr>
          <a:lstStyle/>
          <a:p>
            <a:r>
              <a:rPr lang="fr-FR" sz="1400" b="1" dirty="0">
                <a:solidFill>
                  <a:schemeClr val="bg1"/>
                </a:solidFill>
              </a:rPr>
              <a:t>Le                 : « e » que l’</a:t>
            </a:r>
            <a:r>
              <a:rPr lang="fr-FR" sz="1400" b="1" dirty="0">
                <a:solidFill>
                  <a:srgbClr val="FFFF00"/>
                </a:solidFill>
              </a:rPr>
              <a:t>on n’entend pas</a:t>
            </a:r>
            <a:r>
              <a:rPr lang="fr-FR" sz="1400" b="1" dirty="0">
                <a:solidFill>
                  <a:schemeClr val="bg1"/>
                </a:solidFill>
              </a:rPr>
              <a:t>.</a:t>
            </a:r>
          </a:p>
        </p:txBody>
      </p:sp>
      <p:sp>
        <p:nvSpPr>
          <p:cNvPr id="50" name="ZoneTexte 49">
            <a:extLst>
              <a:ext uri="{FF2B5EF4-FFF2-40B4-BE49-F238E27FC236}">
                <a16:creationId xmlns:a16="http://schemas.microsoft.com/office/drawing/2014/main" id="{70BF89F7-8116-4023-04AF-9E83469496CC}"/>
              </a:ext>
            </a:extLst>
          </p:cNvPr>
          <p:cNvSpPr txBox="1"/>
          <p:nvPr/>
        </p:nvSpPr>
        <p:spPr>
          <a:xfrm>
            <a:off x="5169058" y="2477442"/>
            <a:ext cx="955301" cy="338554"/>
          </a:xfrm>
          <a:prstGeom prst="rect">
            <a:avLst/>
          </a:prstGeom>
          <a:noFill/>
        </p:spPr>
        <p:txBody>
          <a:bodyPr wrap="square">
            <a:spAutoFit/>
          </a:bodyPr>
          <a:lstStyle/>
          <a:p>
            <a:r>
              <a:rPr lang="fr-FR" sz="1600" b="1" dirty="0">
                <a:solidFill>
                  <a:srgbClr val="FF0000"/>
                </a:solidFill>
              </a:rPr>
              <a:t>e muet</a:t>
            </a:r>
            <a:endParaRPr lang="fr-FR" sz="1600" dirty="0"/>
          </a:p>
        </p:txBody>
      </p:sp>
      <p:sp>
        <p:nvSpPr>
          <p:cNvPr id="52" name="ZoneTexte 51">
            <a:extLst>
              <a:ext uri="{FF2B5EF4-FFF2-40B4-BE49-F238E27FC236}">
                <a16:creationId xmlns:a16="http://schemas.microsoft.com/office/drawing/2014/main" id="{5F89A5AD-9B1B-5BCF-C53D-9F050783AA13}"/>
              </a:ext>
            </a:extLst>
          </p:cNvPr>
          <p:cNvSpPr txBox="1"/>
          <p:nvPr/>
        </p:nvSpPr>
        <p:spPr>
          <a:xfrm>
            <a:off x="4927984" y="2678250"/>
            <a:ext cx="5034159" cy="492443"/>
          </a:xfrm>
          <a:prstGeom prst="rect">
            <a:avLst/>
          </a:prstGeom>
          <a:noFill/>
        </p:spPr>
        <p:txBody>
          <a:bodyPr wrap="square">
            <a:spAutoFit/>
          </a:bodyPr>
          <a:lstStyle/>
          <a:p>
            <a:pPr marL="92075" indent="-92075">
              <a:buFont typeface="Arial" panose="020B0604020202020204" pitchFamily="34" charset="0"/>
              <a:buChar char="•"/>
            </a:pPr>
            <a:r>
              <a:rPr lang="fr-FR" sz="1300" dirty="0"/>
              <a:t>On </a:t>
            </a:r>
            <a:r>
              <a:rPr lang="fr-FR" sz="1300" b="1" dirty="0">
                <a:solidFill>
                  <a:schemeClr val="bg1"/>
                </a:solidFill>
              </a:rPr>
              <a:t>compte</a:t>
            </a:r>
            <a:r>
              <a:rPr lang="fr-FR" sz="1300" dirty="0"/>
              <a:t> le « e » placé </a:t>
            </a:r>
            <a:r>
              <a:rPr lang="fr-FR" sz="1300" b="1" dirty="0">
                <a:solidFill>
                  <a:schemeClr val="bg1"/>
                </a:solidFill>
              </a:rPr>
              <a:t>devant une </a:t>
            </a:r>
            <a:r>
              <a:rPr lang="fr-FR" sz="1300" b="1" u="sng" dirty="0">
                <a:solidFill>
                  <a:schemeClr val="bg1"/>
                </a:solidFill>
              </a:rPr>
              <a:t>consonne</a:t>
            </a:r>
            <a:r>
              <a:rPr lang="fr-FR" sz="1300" dirty="0"/>
              <a:t> ;</a:t>
            </a:r>
          </a:p>
          <a:p>
            <a:pPr marL="92075" indent="-92075">
              <a:buFont typeface="Arial" panose="020B0604020202020204" pitchFamily="34" charset="0"/>
              <a:buChar char="•"/>
            </a:pPr>
            <a:r>
              <a:rPr lang="fr-FR" sz="1300" dirty="0"/>
              <a:t>On </a:t>
            </a:r>
            <a:r>
              <a:rPr lang="fr-FR" sz="1300" b="1" dirty="0"/>
              <a:t>ne</a:t>
            </a:r>
            <a:r>
              <a:rPr lang="fr-FR" sz="1300" dirty="0"/>
              <a:t> le </a:t>
            </a:r>
            <a:r>
              <a:rPr lang="fr-FR" sz="1300" b="1" dirty="0"/>
              <a:t>compte pas devant une </a:t>
            </a:r>
            <a:r>
              <a:rPr lang="fr-FR" sz="1300" b="1" u="sng" dirty="0"/>
              <a:t>voyelle</a:t>
            </a:r>
            <a:r>
              <a:rPr lang="fr-FR" sz="1300" dirty="0"/>
              <a:t>, ou </a:t>
            </a:r>
            <a:r>
              <a:rPr lang="fr-FR" sz="1300" b="1" dirty="0"/>
              <a:t>en </a:t>
            </a:r>
            <a:r>
              <a:rPr lang="fr-FR" sz="1300" b="1" u="sng" dirty="0"/>
              <a:t>fin de vers</a:t>
            </a:r>
            <a:r>
              <a:rPr lang="fr-FR" sz="1300" dirty="0"/>
              <a:t>.</a:t>
            </a:r>
          </a:p>
        </p:txBody>
      </p:sp>
      <p:cxnSp>
        <p:nvCxnSpPr>
          <p:cNvPr id="53" name="Connecteur droit avec flèche 52">
            <a:extLst>
              <a:ext uri="{FF2B5EF4-FFF2-40B4-BE49-F238E27FC236}">
                <a16:creationId xmlns:a16="http://schemas.microsoft.com/office/drawing/2014/main" id="{BC171E5F-A195-8376-BF6C-EA837CF8B407}"/>
              </a:ext>
            </a:extLst>
          </p:cNvPr>
          <p:cNvCxnSpPr>
            <a:cxnSpLocks/>
          </p:cNvCxnSpPr>
          <p:nvPr/>
        </p:nvCxnSpPr>
        <p:spPr>
          <a:xfrm>
            <a:off x="4576941" y="3293366"/>
            <a:ext cx="592117"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6B490EF5-EE34-CA13-61AC-D9C5F254C8F6}"/>
              </a:ext>
            </a:extLst>
          </p:cNvPr>
          <p:cNvSpPr txBox="1"/>
          <p:nvPr/>
        </p:nvSpPr>
        <p:spPr>
          <a:xfrm>
            <a:off x="5169058" y="3117379"/>
            <a:ext cx="3408170" cy="276999"/>
          </a:xfrm>
          <a:prstGeom prst="rect">
            <a:avLst/>
          </a:prstGeom>
          <a:noFill/>
        </p:spPr>
        <p:txBody>
          <a:bodyPr wrap="square">
            <a:spAutoFit/>
          </a:bodyPr>
          <a:lstStyle/>
          <a:p>
            <a:r>
              <a:rPr lang="fr-FR" sz="1200" dirty="0"/>
              <a:t>Il ouvr</a:t>
            </a:r>
            <a:r>
              <a:rPr lang="fr-FR" sz="1200" b="1" u="sng" dirty="0"/>
              <a:t>e</a:t>
            </a:r>
            <a:r>
              <a:rPr lang="fr-FR" sz="1200" dirty="0"/>
              <a:t> un larg</a:t>
            </a:r>
            <a:r>
              <a:rPr lang="fr-FR" sz="1200" b="1" u="sng" dirty="0">
                <a:solidFill>
                  <a:schemeClr val="bg1"/>
                </a:solidFill>
              </a:rPr>
              <a:t>e</a:t>
            </a:r>
            <a:r>
              <a:rPr lang="fr-FR" sz="1200" dirty="0"/>
              <a:t> b</a:t>
            </a:r>
            <a:r>
              <a:rPr lang="fr-FR" sz="1200" b="1" u="sng" dirty="0">
                <a:solidFill>
                  <a:schemeClr val="bg1"/>
                </a:solidFill>
              </a:rPr>
              <a:t>e</a:t>
            </a:r>
            <a:r>
              <a:rPr lang="fr-FR" sz="1200" dirty="0"/>
              <a:t>c, laiss</a:t>
            </a:r>
            <a:r>
              <a:rPr lang="fr-FR" sz="1200" b="1" u="sng" dirty="0">
                <a:solidFill>
                  <a:schemeClr val="bg1"/>
                </a:solidFill>
              </a:rPr>
              <a:t>e</a:t>
            </a:r>
            <a:r>
              <a:rPr lang="fr-FR" sz="1200" dirty="0"/>
              <a:t> tomb</a:t>
            </a:r>
            <a:r>
              <a:rPr lang="fr-FR" sz="1200" b="1" u="sng" dirty="0">
                <a:solidFill>
                  <a:schemeClr val="bg1"/>
                </a:solidFill>
              </a:rPr>
              <a:t>e</a:t>
            </a:r>
            <a:r>
              <a:rPr lang="fr-FR" sz="1200" dirty="0"/>
              <a:t>r sa proi</a:t>
            </a:r>
            <a:r>
              <a:rPr lang="fr-FR" sz="1200" b="1" u="sng" dirty="0"/>
              <a:t>e</a:t>
            </a:r>
          </a:p>
        </p:txBody>
      </p:sp>
      <p:cxnSp>
        <p:nvCxnSpPr>
          <p:cNvPr id="58" name="Connecteur droit avec flèche 57">
            <a:extLst>
              <a:ext uri="{FF2B5EF4-FFF2-40B4-BE49-F238E27FC236}">
                <a16:creationId xmlns:a16="http://schemas.microsoft.com/office/drawing/2014/main" id="{60AF90C1-789F-A70C-CD46-77080E35B408}"/>
              </a:ext>
            </a:extLst>
          </p:cNvPr>
          <p:cNvCxnSpPr>
            <a:cxnSpLocks/>
          </p:cNvCxnSpPr>
          <p:nvPr/>
        </p:nvCxnSpPr>
        <p:spPr>
          <a:xfrm>
            <a:off x="8510529" y="3285118"/>
            <a:ext cx="139695"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1" name="ZoneTexte 60">
            <a:extLst>
              <a:ext uri="{FF2B5EF4-FFF2-40B4-BE49-F238E27FC236}">
                <a16:creationId xmlns:a16="http://schemas.microsoft.com/office/drawing/2014/main" id="{549E0579-02B8-33C9-7CF0-D1E4E789C98E}"/>
              </a:ext>
            </a:extLst>
          </p:cNvPr>
          <p:cNvSpPr txBox="1"/>
          <p:nvPr/>
        </p:nvSpPr>
        <p:spPr>
          <a:xfrm>
            <a:off x="8623440" y="3101990"/>
            <a:ext cx="1145973" cy="292388"/>
          </a:xfrm>
          <a:prstGeom prst="rect">
            <a:avLst/>
          </a:prstGeom>
          <a:noFill/>
        </p:spPr>
        <p:txBody>
          <a:bodyPr wrap="square">
            <a:spAutoFit/>
          </a:bodyPr>
          <a:lstStyle/>
          <a:p>
            <a:r>
              <a:rPr lang="fr-FR" sz="1300" b="1" dirty="0"/>
              <a:t>12</a:t>
            </a:r>
            <a:r>
              <a:rPr lang="fr-FR" sz="1300" b="1" dirty="0">
                <a:solidFill>
                  <a:srgbClr val="FF0000"/>
                </a:solidFill>
              </a:rPr>
              <a:t> </a:t>
            </a:r>
            <a:r>
              <a:rPr lang="fr-FR" sz="1300" b="1" dirty="0">
                <a:solidFill>
                  <a:srgbClr val="FFFF00"/>
                </a:solidFill>
              </a:rPr>
              <a:t>syllabes</a:t>
            </a:r>
            <a:endParaRPr lang="fr-FR" sz="1300" dirty="0">
              <a:solidFill>
                <a:srgbClr val="FFFF00"/>
              </a:solidFill>
            </a:endParaRPr>
          </a:p>
        </p:txBody>
      </p:sp>
      <p:pic>
        <p:nvPicPr>
          <p:cNvPr id="62" name="Image 61">
            <a:extLst>
              <a:ext uri="{FF2B5EF4-FFF2-40B4-BE49-F238E27FC236}">
                <a16:creationId xmlns:a16="http://schemas.microsoft.com/office/drawing/2014/main" id="{6DD0C25F-5212-C740-6FF2-BF41643AFA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3052" y="1779455"/>
            <a:ext cx="218520" cy="218520"/>
          </a:xfrm>
          <a:prstGeom prst="rect">
            <a:avLst/>
          </a:prstGeom>
        </p:spPr>
      </p:pic>
      <p:cxnSp>
        <p:nvCxnSpPr>
          <p:cNvPr id="63" name="Connecteur droit avec flèche 62">
            <a:extLst>
              <a:ext uri="{FF2B5EF4-FFF2-40B4-BE49-F238E27FC236}">
                <a16:creationId xmlns:a16="http://schemas.microsoft.com/office/drawing/2014/main" id="{28FD4F6D-C92F-304E-F033-C7C18BE910E8}"/>
              </a:ext>
            </a:extLst>
          </p:cNvPr>
          <p:cNvCxnSpPr>
            <a:cxnSpLocks/>
          </p:cNvCxnSpPr>
          <p:nvPr/>
        </p:nvCxnSpPr>
        <p:spPr>
          <a:xfrm>
            <a:off x="4064030" y="1289710"/>
            <a:ext cx="187930"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5" name="ZoneTexte 64">
            <a:extLst>
              <a:ext uri="{FF2B5EF4-FFF2-40B4-BE49-F238E27FC236}">
                <a16:creationId xmlns:a16="http://schemas.microsoft.com/office/drawing/2014/main" id="{E08C33A6-2FEC-7959-DA8B-4181297BCCF9}"/>
              </a:ext>
            </a:extLst>
          </p:cNvPr>
          <p:cNvSpPr txBox="1"/>
          <p:nvPr/>
        </p:nvSpPr>
        <p:spPr>
          <a:xfrm>
            <a:off x="4210092" y="1099240"/>
            <a:ext cx="1423832" cy="338554"/>
          </a:xfrm>
          <a:prstGeom prst="rect">
            <a:avLst/>
          </a:prstGeom>
          <a:noFill/>
        </p:spPr>
        <p:txBody>
          <a:bodyPr wrap="square">
            <a:spAutoFit/>
          </a:bodyPr>
          <a:lstStyle/>
          <a:p>
            <a:r>
              <a:rPr lang="fr-FR" sz="1600" b="1" dirty="0">
                <a:solidFill>
                  <a:srgbClr val="FF0000"/>
                </a:solidFill>
              </a:rPr>
              <a:t>décasyllabe</a:t>
            </a:r>
            <a:endParaRPr lang="fr-FR" sz="1600" dirty="0"/>
          </a:p>
        </p:txBody>
      </p:sp>
      <p:pic>
        <p:nvPicPr>
          <p:cNvPr id="66" name="Image 65">
            <a:extLst>
              <a:ext uri="{FF2B5EF4-FFF2-40B4-BE49-F238E27FC236}">
                <a16:creationId xmlns:a16="http://schemas.microsoft.com/office/drawing/2014/main" id="{17191D29-88A9-C3BE-0D0C-3490B6ACF4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3864" y="1370750"/>
            <a:ext cx="218520" cy="218520"/>
          </a:xfrm>
          <a:prstGeom prst="rect">
            <a:avLst/>
          </a:prstGeom>
        </p:spPr>
      </p:pic>
      <p:sp>
        <p:nvSpPr>
          <p:cNvPr id="67" name="ZoneTexte 66">
            <a:extLst>
              <a:ext uri="{FF2B5EF4-FFF2-40B4-BE49-F238E27FC236}">
                <a16:creationId xmlns:a16="http://schemas.microsoft.com/office/drawing/2014/main" id="{9F1092C9-8A15-5072-4865-99A0B8D8F3B8}"/>
              </a:ext>
            </a:extLst>
          </p:cNvPr>
          <p:cNvSpPr txBox="1"/>
          <p:nvPr/>
        </p:nvSpPr>
        <p:spPr>
          <a:xfrm>
            <a:off x="5667818" y="864975"/>
            <a:ext cx="3254417" cy="523220"/>
          </a:xfrm>
          <a:prstGeom prst="rect">
            <a:avLst/>
          </a:prstGeom>
          <a:noFill/>
        </p:spPr>
        <p:txBody>
          <a:bodyPr wrap="none" rtlCol="0">
            <a:spAutoFit/>
          </a:bodyPr>
          <a:lstStyle/>
          <a:p>
            <a:r>
              <a:rPr lang="fr-FR" sz="1400" b="1" dirty="0">
                <a:solidFill>
                  <a:schemeClr val="bg1"/>
                </a:solidFill>
              </a:rPr>
              <a:t>La </a:t>
            </a:r>
            <a:r>
              <a:rPr lang="fr-FR" sz="1300" b="1" dirty="0">
                <a:solidFill>
                  <a:srgbClr val="FFFF00"/>
                </a:solidFill>
              </a:rPr>
              <a:t>fable</a:t>
            </a:r>
            <a:r>
              <a:rPr lang="fr-FR" sz="1400" b="1" dirty="0">
                <a:solidFill>
                  <a:schemeClr val="bg1"/>
                </a:solidFill>
              </a:rPr>
              <a:t> est une poésie       </a:t>
            </a:r>
            <a:r>
              <a:rPr lang="fr-FR" sz="1400" b="1" dirty="0">
                <a:solidFill>
                  <a:srgbClr val="FFFF00"/>
                </a:solidFill>
              </a:rPr>
              <a:t>             </a:t>
            </a:r>
            <a:r>
              <a:rPr lang="fr-FR" sz="1400" b="1" dirty="0">
                <a:solidFill>
                  <a:schemeClr val="bg1"/>
                </a:solidFill>
              </a:rPr>
              <a:t>;</a:t>
            </a:r>
          </a:p>
          <a:p>
            <a:r>
              <a:rPr lang="fr-FR" sz="1300" b="1" dirty="0">
                <a:solidFill>
                  <a:schemeClr val="bg1"/>
                </a:solidFill>
              </a:rPr>
              <a:t>Elle raconte une </a:t>
            </a:r>
            <a:r>
              <a:rPr lang="fr-FR" sz="1300" b="1" dirty="0">
                <a:solidFill>
                  <a:srgbClr val="FFFF00"/>
                </a:solidFill>
              </a:rPr>
              <a:t>histoire</a:t>
            </a:r>
            <a:r>
              <a:rPr lang="fr-FR" sz="1400" b="1" dirty="0">
                <a:solidFill>
                  <a:schemeClr val="bg1"/>
                </a:solidFill>
              </a:rPr>
              <a:t>.</a:t>
            </a:r>
          </a:p>
        </p:txBody>
      </p:sp>
      <p:sp>
        <p:nvSpPr>
          <p:cNvPr id="68" name="ZoneTexte 67">
            <a:extLst>
              <a:ext uri="{FF2B5EF4-FFF2-40B4-BE49-F238E27FC236}">
                <a16:creationId xmlns:a16="http://schemas.microsoft.com/office/drawing/2014/main" id="{ED4CB2CB-7B98-94B0-880F-2CC106B02242}"/>
              </a:ext>
            </a:extLst>
          </p:cNvPr>
          <p:cNvSpPr txBox="1"/>
          <p:nvPr/>
        </p:nvSpPr>
        <p:spPr>
          <a:xfrm>
            <a:off x="7687556" y="847896"/>
            <a:ext cx="1088976" cy="338554"/>
          </a:xfrm>
          <a:prstGeom prst="rect">
            <a:avLst/>
          </a:prstGeom>
          <a:noFill/>
        </p:spPr>
        <p:txBody>
          <a:bodyPr wrap="square">
            <a:spAutoFit/>
          </a:bodyPr>
          <a:lstStyle/>
          <a:p>
            <a:r>
              <a:rPr lang="fr-FR" sz="1600" b="1" dirty="0">
                <a:solidFill>
                  <a:srgbClr val="FF0000"/>
                </a:solidFill>
              </a:rPr>
              <a:t>narrative</a:t>
            </a:r>
            <a:endParaRPr lang="fr-FR" sz="1600" dirty="0"/>
          </a:p>
        </p:txBody>
      </p:sp>
      <p:pic>
        <p:nvPicPr>
          <p:cNvPr id="69" name="Image 68">
            <a:extLst>
              <a:ext uri="{FF2B5EF4-FFF2-40B4-BE49-F238E27FC236}">
                <a16:creationId xmlns:a16="http://schemas.microsoft.com/office/drawing/2014/main" id="{E62F8C1A-1806-E9AA-3940-E721C72E1C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3052" y="3503411"/>
            <a:ext cx="218520" cy="218520"/>
          </a:xfrm>
          <a:prstGeom prst="rect">
            <a:avLst/>
          </a:prstGeom>
        </p:spPr>
      </p:pic>
      <p:sp>
        <p:nvSpPr>
          <p:cNvPr id="70" name="ZoneTexte 69">
            <a:extLst>
              <a:ext uri="{FF2B5EF4-FFF2-40B4-BE49-F238E27FC236}">
                <a16:creationId xmlns:a16="http://schemas.microsoft.com/office/drawing/2014/main" id="{76C0F358-BD77-266D-9464-44236BCA68D3}"/>
              </a:ext>
            </a:extLst>
          </p:cNvPr>
          <p:cNvSpPr txBox="1"/>
          <p:nvPr/>
        </p:nvSpPr>
        <p:spPr>
          <a:xfrm>
            <a:off x="5673668" y="1302413"/>
            <a:ext cx="4392549" cy="307777"/>
          </a:xfrm>
          <a:prstGeom prst="rect">
            <a:avLst/>
          </a:prstGeom>
          <a:noFill/>
        </p:spPr>
        <p:txBody>
          <a:bodyPr wrap="none" rtlCol="0">
            <a:spAutoFit/>
          </a:bodyPr>
          <a:lstStyle/>
          <a:p>
            <a:r>
              <a:rPr lang="fr-FR" sz="1400" b="1" dirty="0">
                <a:solidFill>
                  <a:schemeClr val="bg1"/>
                </a:solidFill>
              </a:rPr>
              <a:t>Ici, les </a:t>
            </a:r>
            <a:r>
              <a:rPr lang="fr-FR" sz="1400" b="1" dirty="0">
                <a:solidFill>
                  <a:srgbClr val="FFFF00"/>
                </a:solidFill>
              </a:rPr>
              <a:t>vers</a:t>
            </a:r>
            <a:r>
              <a:rPr lang="fr-FR" sz="1400" b="1" dirty="0">
                <a:solidFill>
                  <a:schemeClr val="bg1"/>
                </a:solidFill>
              </a:rPr>
              <a:t> sont                      </a:t>
            </a:r>
            <a:r>
              <a:rPr lang="fr-FR" sz="1200" b="1" dirty="0">
                <a:solidFill>
                  <a:schemeClr val="bg1"/>
                </a:solidFill>
              </a:rPr>
              <a:t>(longueurs différentes)</a:t>
            </a:r>
            <a:r>
              <a:rPr lang="fr-FR" sz="1400" b="1" dirty="0">
                <a:solidFill>
                  <a:schemeClr val="bg1"/>
                </a:solidFill>
              </a:rPr>
              <a:t>. </a:t>
            </a:r>
          </a:p>
        </p:txBody>
      </p:sp>
      <p:sp>
        <p:nvSpPr>
          <p:cNvPr id="71" name="ZoneTexte 70">
            <a:extLst>
              <a:ext uri="{FF2B5EF4-FFF2-40B4-BE49-F238E27FC236}">
                <a16:creationId xmlns:a16="http://schemas.microsoft.com/office/drawing/2014/main" id="{E4131659-D484-060E-BCCC-B84FC6B42442}"/>
              </a:ext>
            </a:extLst>
          </p:cNvPr>
          <p:cNvSpPr txBox="1"/>
          <p:nvPr/>
        </p:nvSpPr>
        <p:spPr>
          <a:xfrm>
            <a:off x="7064752" y="1282368"/>
            <a:ext cx="1247143" cy="338554"/>
          </a:xfrm>
          <a:prstGeom prst="rect">
            <a:avLst/>
          </a:prstGeom>
          <a:noFill/>
        </p:spPr>
        <p:txBody>
          <a:bodyPr wrap="square">
            <a:spAutoFit/>
          </a:bodyPr>
          <a:lstStyle/>
          <a:p>
            <a:r>
              <a:rPr lang="fr-FR" sz="1600" b="1" dirty="0">
                <a:solidFill>
                  <a:srgbClr val="FF0000"/>
                </a:solidFill>
              </a:rPr>
              <a:t>irréguliers</a:t>
            </a:r>
            <a:endParaRPr lang="fr-FR" sz="1600" dirty="0"/>
          </a:p>
        </p:txBody>
      </p:sp>
      <p:pic>
        <p:nvPicPr>
          <p:cNvPr id="73" name="Image 72">
            <a:extLst>
              <a:ext uri="{FF2B5EF4-FFF2-40B4-BE49-F238E27FC236}">
                <a16:creationId xmlns:a16="http://schemas.microsoft.com/office/drawing/2014/main" id="{CEF9C481-4892-0903-A1B0-022523EB86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4542" y="6264568"/>
            <a:ext cx="218520" cy="218520"/>
          </a:xfrm>
          <a:prstGeom prst="rect">
            <a:avLst/>
          </a:prstGeom>
        </p:spPr>
      </p:pic>
      <p:cxnSp>
        <p:nvCxnSpPr>
          <p:cNvPr id="74" name="Connecteur droit avec flèche 73">
            <a:extLst>
              <a:ext uri="{FF2B5EF4-FFF2-40B4-BE49-F238E27FC236}">
                <a16:creationId xmlns:a16="http://schemas.microsoft.com/office/drawing/2014/main" id="{0EA083C7-EBBE-DF98-E7E0-BABECBEDAF0A}"/>
              </a:ext>
            </a:extLst>
          </p:cNvPr>
          <p:cNvCxnSpPr>
            <a:cxnSpLocks/>
          </p:cNvCxnSpPr>
          <p:nvPr/>
        </p:nvCxnSpPr>
        <p:spPr>
          <a:xfrm>
            <a:off x="4006007" y="2036287"/>
            <a:ext cx="187930"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75" name="ZoneTexte 74">
            <a:extLst>
              <a:ext uri="{FF2B5EF4-FFF2-40B4-BE49-F238E27FC236}">
                <a16:creationId xmlns:a16="http://schemas.microsoft.com/office/drawing/2014/main" id="{CDBB71A8-7430-A804-CCA6-809670B547AD}"/>
              </a:ext>
            </a:extLst>
          </p:cNvPr>
          <p:cNvSpPr txBox="1"/>
          <p:nvPr/>
        </p:nvSpPr>
        <p:spPr>
          <a:xfrm>
            <a:off x="4152069" y="1845817"/>
            <a:ext cx="1423832" cy="338554"/>
          </a:xfrm>
          <a:prstGeom prst="rect">
            <a:avLst/>
          </a:prstGeom>
          <a:noFill/>
        </p:spPr>
        <p:txBody>
          <a:bodyPr wrap="square">
            <a:spAutoFit/>
          </a:bodyPr>
          <a:lstStyle/>
          <a:p>
            <a:r>
              <a:rPr lang="fr-FR" sz="1600" b="1" dirty="0">
                <a:solidFill>
                  <a:srgbClr val="FF0000"/>
                </a:solidFill>
              </a:rPr>
              <a:t>octosyllabe</a:t>
            </a:r>
            <a:endParaRPr lang="fr-FR" sz="1600" dirty="0"/>
          </a:p>
        </p:txBody>
      </p:sp>
      <p:cxnSp>
        <p:nvCxnSpPr>
          <p:cNvPr id="76" name="Connecteur droit avec flèche 75">
            <a:extLst>
              <a:ext uri="{FF2B5EF4-FFF2-40B4-BE49-F238E27FC236}">
                <a16:creationId xmlns:a16="http://schemas.microsoft.com/office/drawing/2014/main" id="{1FD124D4-C344-ABCB-2C07-15F53A797ACF}"/>
              </a:ext>
            </a:extLst>
          </p:cNvPr>
          <p:cNvCxnSpPr>
            <a:cxnSpLocks/>
          </p:cNvCxnSpPr>
          <p:nvPr/>
        </p:nvCxnSpPr>
        <p:spPr>
          <a:xfrm>
            <a:off x="3344591" y="3676211"/>
            <a:ext cx="187930"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77" name="ZoneTexte 76">
            <a:extLst>
              <a:ext uri="{FF2B5EF4-FFF2-40B4-BE49-F238E27FC236}">
                <a16:creationId xmlns:a16="http://schemas.microsoft.com/office/drawing/2014/main" id="{8351656D-7165-A999-8353-13FB19F2A56F}"/>
              </a:ext>
            </a:extLst>
          </p:cNvPr>
          <p:cNvSpPr txBox="1"/>
          <p:nvPr/>
        </p:nvSpPr>
        <p:spPr>
          <a:xfrm>
            <a:off x="3532521" y="3497864"/>
            <a:ext cx="1414818" cy="307777"/>
          </a:xfrm>
          <a:prstGeom prst="rect">
            <a:avLst/>
          </a:prstGeom>
          <a:noFill/>
        </p:spPr>
        <p:txBody>
          <a:bodyPr wrap="square">
            <a:spAutoFit/>
          </a:bodyPr>
          <a:lstStyle/>
          <a:p>
            <a:r>
              <a:rPr lang="fr-FR" sz="1400" b="1" dirty="0">
                <a:solidFill>
                  <a:srgbClr val="FFFF00"/>
                </a:solidFill>
              </a:rPr>
              <a:t>heptasyllabe</a:t>
            </a:r>
            <a:endParaRPr lang="fr-FR" sz="1400" dirty="0">
              <a:solidFill>
                <a:srgbClr val="FFFF00"/>
              </a:solidFill>
            </a:endParaRPr>
          </a:p>
        </p:txBody>
      </p:sp>
      <p:sp>
        <p:nvSpPr>
          <p:cNvPr id="78" name="ZoneTexte 77">
            <a:extLst>
              <a:ext uri="{FF2B5EF4-FFF2-40B4-BE49-F238E27FC236}">
                <a16:creationId xmlns:a16="http://schemas.microsoft.com/office/drawing/2014/main" id="{0BFE5BDA-9646-C620-5E57-036A3BC691BB}"/>
              </a:ext>
            </a:extLst>
          </p:cNvPr>
          <p:cNvSpPr txBox="1"/>
          <p:nvPr/>
        </p:nvSpPr>
        <p:spPr>
          <a:xfrm>
            <a:off x="6266545" y="4666948"/>
            <a:ext cx="3696656" cy="307777"/>
          </a:xfrm>
          <a:prstGeom prst="rect">
            <a:avLst/>
          </a:prstGeom>
          <a:noFill/>
        </p:spPr>
        <p:txBody>
          <a:bodyPr wrap="square" rtlCol="0">
            <a:spAutoFit/>
          </a:bodyPr>
          <a:lstStyle/>
          <a:p>
            <a:r>
              <a:rPr lang="fr-FR" sz="1400" b="1" dirty="0">
                <a:solidFill>
                  <a:schemeClr val="bg1"/>
                </a:solidFill>
              </a:rPr>
              <a:t>« Le Miroir » est une poésie en     </a:t>
            </a:r>
            <a:r>
              <a:rPr lang="fr-FR" sz="1400" b="1" dirty="0">
                <a:solidFill>
                  <a:srgbClr val="FFFF00"/>
                </a:solidFill>
              </a:rPr>
              <a:t>         </a:t>
            </a:r>
            <a:r>
              <a:rPr lang="fr-FR" sz="1400" b="1" dirty="0">
                <a:solidFill>
                  <a:schemeClr val="bg1"/>
                </a:solidFill>
              </a:rPr>
              <a:t>:</a:t>
            </a:r>
          </a:p>
        </p:txBody>
      </p:sp>
      <p:sp>
        <p:nvSpPr>
          <p:cNvPr id="79" name="ZoneTexte 78">
            <a:extLst>
              <a:ext uri="{FF2B5EF4-FFF2-40B4-BE49-F238E27FC236}">
                <a16:creationId xmlns:a16="http://schemas.microsoft.com/office/drawing/2014/main" id="{E956D110-140C-C39A-E91E-214FCCA60631}"/>
              </a:ext>
            </a:extLst>
          </p:cNvPr>
          <p:cNvSpPr txBox="1"/>
          <p:nvPr/>
        </p:nvSpPr>
        <p:spPr>
          <a:xfrm>
            <a:off x="8888564" y="4644502"/>
            <a:ext cx="797621" cy="338554"/>
          </a:xfrm>
          <a:prstGeom prst="rect">
            <a:avLst/>
          </a:prstGeom>
          <a:noFill/>
        </p:spPr>
        <p:txBody>
          <a:bodyPr wrap="square">
            <a:spAutoFit/>
          </a:bodyPr>
          <a:lstStyle/>
          <a:p>
            <a:r>
              <a:rPr lang="fr-FR" sz="1600" b="1" dirty="0">
                <a:solidFill>
                  <a:srgbClr val="FF0000"/>
                </a:solidFill>
              </a:rPr>
              <a:t>prose</a:t>
            </a:r>
            <a:endParaRPr lang="fr-FR" sz="1600" dirty="0"/>
          </a:p>
        </p:txBody>
      </p:sp>
      <p:sp>
        <p:nvSpPr>
          <p:cNvPr id="80" name="ZoneTexte 79">
            <a:extLst>
              <a:ext uri="{FF2B5EF4-FFF2-40B4-BE49-F238E27FC236}">
                <a16:creationId xmlns:a16="http://schemas.microsoft.com/office/drawing/2014/main" id="{92E84C26-3B00-4D29-769C-6D9C75D7431F}"/>
              </a:ext>
            </a:extLst>
          </p:cNvPr>
          <p:cNvSpPr txBox="1"/>
          <p:nvPr/>
        </p:nvSpPr>
        <p:spPr>
          <a:xfrm>
            <a:off x="6275252" y="4912619"/>
            <a:ext cx="3807043" cy="292388"/>
          </a:xfrm>
          <a:prstGeom prst="rect">
            <a:avLst/>
          </a:prstGeom>
          <a:noFill/>
        </p:spPr>
        <p:txBody>
          <a:bodyPr wrap="square" rtlCol="0">
            <a:spAutoFit/>
          </a:bodyPr>
          <a:lstStyle/>
          <a:p>
            <a:pPr marL="92075" indent="-92075">
              <a:buFont typeface="Arial" panose="020B0604020202020204" pitchFamily="34" charset="0"/>
              <a:buChar char="•"/>
            </a:pPr>
            <a:r>
              <a:rPr lang="fr-FR" sz="1300" b="1" dirty="0">
                <a:solidFill>
                  <a:schemeClr val="bg1"/>
                </a:solidFill>
              </a:rPr>
              <a:t>On ne parle plus de vers mais de                  ;</a:t>
            </a:r>
          </a:p>
        </p:txBody>
      </p:sp>
      <p:pic>
        <p:nvPicPr>
          <p:cNvPr id="81" name="Image 80">
            <a:extLst>
              <a:ext uri="{FF2B5EF4-FFF2-40B4-BE49-F238E27FC236}">
                <a16:creationId xmlns:a16="http://schemas.microsoft.com/office/drawing/2014/main" id="{5FC67D31-0B3D-0292-E89D-157F39975A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6791" y="4155420"/>
            <a:ext cx="218520" cy="218520"/>
          </a:xfrm>
          <a:prstGeom prst="rect">
            <a:avLst/>
          </a:prstGeom>
        </p:spPr>
      </p:pic>
      <p:pic>
        <p:nvPicPr>
          <p:cNvPr id="82" name="Image 81">
            <a:extLst>
              <a:ext uri="{FF2B5EF4-FFF2-40B4-BE49-F238E27FC236}">
                <a16:creationId xmlns:a16="http://schemas.microsoft.com/office/drawing/2014/main" id="{DF955031-063F-2B42-F93F-6827B3676F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4030" y="3944800"/>
            <a:ext cx="218520" cy="218520"/>
          </a:xfrm>
          <a:prstGeom prst="rect">
            <a:avLst/>
          </a:prstGeom>
        </p:spPr>
      </p:pic>
      <p:pic>
        <p:nvPicPr>
          <p:cNvPr id="83" name="Image 82">
            <a:extLst>
              <a:ext uri="{FF2B5EF4-FFF2-40B4-BE49-F238E27FC236}">
                <a16:creationId xmlns:a16="http://schemas.microsoft.com/office/drawing/2014/main" id="{DD40CA75-4512-1426-807A-850B952748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2635" y="3742346"/>
            <a:ext cx="218520" cy="218520"/>
          </a:xfrm>
          <a:prstGeom prst="rect">
            <a:avLst/>
          </a:prstGeom>
        </p:spPr>
      </p:pic>
      <p:sp>
        <p:nvSpPr>
          <p:cNvPr id="84" name="ZoneTexte 83">
            <a:extLst>
              <a:ext uri="{FF2B5EF4-FFF2-40B4-BE49-F238E27FC236}">
                <a16:creationId xmlns:a16="http://schemas.microsoft.com/office/drawing/2014/main" id="{678F2029-5745-0089-A75E-975B3875BA07}"/>
              </a:ext>
            </a:extLst>
          </p:cNvPr>
          <p:cNvSpPr txBox="1"/>
          <p:nvPr/>
        </p:nvSpPr>
        <p:spPr>
          <a:xfrm>
            <a:off x="9030903" y="4885195"/>
            <a:ext cx="962737" cy="338554"/>
          </a:xfrm>
          <a:prstGeom prst="rect">
            <a:avLst/>
          </a:prstGeom>
          <a:noFill/>
        </p:spPr>
        <p:txBody>
          <a:bodyPr wrap="square">
            <a:spAutoFit/>
          </a:bodyPr>
          <a:lstStyle/>
          <a:p>
            <a:r>
              <a:rPr lang="fr-FR" sz="1600" b="1" dirty="0">
                <a:solidFill>
                  <a:srgbClr val="FF0000"/>
                </a:solidFill>
              </a:rPr>
              <a:t>phrases</a:t>
            </a:r>
            <a:endParaRPr lang="fr-FR" sz="1600" dirty="0"/>
          </a:p>
        </p:txBody>
      </p:sp>
      <p:sp>
        <p:nvSpPr>
          <p:cNvPr id="85" name="ZoneTexte 84">
            <a:extLst>
              <a:ext uri="{FF2B5EF4-FFF2-40B4-BE49-F238E27FC236}">
                <a16:creationId xmlns:a16="http://schemas.microsoft.com/office/drawing/2014/main" id="{ADFDDC39-C3E7-3B7E-DB56-1B8568442CF1}"/>
              </a:ext>
            </a:extLst>
          </p:cNvPr>
          <p:cNvSpPr txBox="1"/>
          <p:nvPr/>
        </p:nvSpPr>
        <p:spPr>
          <a:xfrm>
            <a:off x="6281561" y="5139056"/>
            <a:ext cx="3807043" cy="492443"/>
          </a:xfrm>
          <a:prstGeom prst="rect">
            <a:avLst/>
          </a:prstGeom>
          <a:noFill/>
        </p:spPr>
        <p:txBody>
          <a:bodyPr wrap="square" rtlCol="0">
            <a:spAutoFit/>
          </a:bodyPr>
          <a:lstStyle/>
          <a:p>
            <a:pPr marL="92075" indent="-92075">
              <a:buFont typeface="Arial" panose="020B0604020202020204" pitchFamily="34" charset="0"/>
              <a:buChar char="•"/>
            </a:pPr>
            <a:r>
              <a:rPr lang="fr-FR" sz="1300" b="1" dirty="0">
                <a:solidFill>
                  <a:schemeClr val="bg1"/>
                </a:solidFill>
              </a:rPr>
              <a:t>On ne parle plus de strophes mais de </a:t>
            </a:r>
            <a:br>
              <a:rPr lang="fr-FR" sz="1300" b="1" dirty="0">
                <a:solidFill>
                  <a:schemeClr val="bg1"/>
                </a:solidFill>
              </a:rPr>
            </a:br>
            <a:r>
              <a:rPr lang="fr-FR" sz="1300" b="1" dirty="0">
                <a:solidFill>
                  <a:schemeClr val="bg1"/>
                </a:solidFill>
              </a:rPr>
              <a:t>                                .</a:t>
            </a:r>
          </a:p>
        </p:txBody>
      </p:sp>
      <p:sp>
        <p:nvSpPr>
          <p:cNvPr id="86" name="ZoneTexte 85">
            <a:extLst>
              <a:ext uri="{FF2B5EF4-FFF2-40B4-BE49-F238E27FC236}">
                <a16:creationId xmlns:a16="http://schemas.microsoft.com/office/drawing/2014/main" id="{4CBC7030-2829-B411-B906-DA813FD37BF9}"/>
              </a:ext>
            </a:extLst>
          </p:cNvPr>
          <p:cNvSpPr txBox="1"/>
          <p:nvPr/>
        </p:nvSpPr>
        <p:spPr>
          <a:xfrm>
            <a:off x="6525177" y="5298758"/>
            <a:ext cx="1548252" cy="338554"/>
          </a:xfrm>
          <a:prstGeom prst="rect">
            <a:avLst/>
          </a:prstGeom>
          <a:noFill/>
        </p:spPr>
        <p:txBody>
          <a:bodyPr wrap="square">
            <a:spAutoFit/>
          </a:bodyPr>
          <a:lstStyle/>
          <a:p>
            <a:r>
              <a:rPr lang="fr-FR" sz="1600" b="1" dirty="0">
                <a:solidFill>
                  <a:srgbClr val="FF0000"/>
                </a:solidFill>
              </a:rPr>
              <a:t>paragraphes</a:t>
            </a:r>
            <a:endParaRPr lang="fr-FR" sz="1600" dirty="0"/>
          </a:p>
        </p:txBody>
      </p:sp>
      <p:pic>
        <p:nvPicPr>
          <p:cNvPr id="87" name="Image 86">
            <a:extLst>
              <a:ext uri="{FF2B5EF4-FFF2-40B4-BE49-F238E27FC236}">
                <a16:creationId xmlns:a16="http://schemas.microsoft.com/office/drawing/2014/main" id="{BE7E6F87-910E-7FD0-F5F7-87B6A1257B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2635" y="2861898"/>
            <a:ext cx="218520" cy="218520"/>
          </a:xfrm>
          <a:prstGeom prst="rect">
            <a:avLst/>
          </a:prstGeom>
        </p:spPr>
      </p:pic>
      <p:sp>
        <p:nvSpPr>
          <p:cNvPr id="88" name="ZoneTexte 87">
            <a:extLst>
              <a:ext uri="{FF2B5EF4-FFF2-40B4-BE49-F238E27FC236}">
                <a16:creationId xmlns:a16="http://schemas.microsoft.com/office/drawing/2014/main" id="{63ADBE3F-AD88-74A2-956D-35EA5E13B059}"/>
              </a:ext>
            </a:extLst>
          </p:cNvPr>
          <p:cNvSpPr txBox="1"/>
          <p:nvPr/>
        </p:nvSpPr>
        <p:spPr>
          <a:xfrm>
            <a:off x="5658308" y="1534452"/>
            <a:ext cx="4756430" cy="523220"/>
          </a:xfrm>
          <a:prstGeom prst="rect">
            <a:avLst/>
          </a:prstGeom>
          <a:noFill/>
        </p:spPr>
        <p:txBody>
          <a:bodyPr wrap="none" rtlCol="0">
            <a:spAutoFit/>
          </a:bodyPr>
          <a:lstStyle/>
          <a:p>
            <a:r>
              <a:rPr lang="fr-FR" sz="1400" b="1" dirty="0">
                <a:solidFill>
                  <a:schemeClr val="bg1"/>
                </a:solidFill>
              </a:rPr>
              <a:t>Donc, dans cette fable, les </a:t>
            </a:r>
            <a:r>
              <a:rPr lang="fr-FR" sz="1400" b="1" dirty="0">
                <a:solidFill>
                  <a:srgbClr val="FFFF00"/>
                </a:solidFill>
              </a:rPr>
              <a:t>vers</a:t>
            </a:r>
            <a:r>
              <a:rPr lang="fr-FR" sz="1400" b="1" dirty="0">
                <a:solidFill>
                  <a:schemeClr val="bg1"/>
                </a:solidFill>
              </a:rPr>
              <a:t> sont                </a:t>
            </a:r>
            <a:r>
              <a:rPr lang="fr-FR" sz="1400" b="1" dirty="0">
                <a:solidFill>
                  <a:srgbClr val="FFFF00"/>
                </a:solidFill>
              </a:rPr>
              <a:t>             </a:t>
            </a:r>
            <a:br>
              <a:rPr lang="fr-FR" sz="1400" b="1" dirty="0">
                <a:solidFill>
                  <a:srgbClr val="FFFF00"/>
                </a:solidFill>
              </a:rPr>
            </a:br>
            <a:r>
              <a:rPr lang="fr-FR" sz="1400" b="1" dirty="0">
                <a:solidFill>
                  <a:srgbClr val="FFFF00"/>
                </a:solidFill>
              </a:rPr>
              <a:t>                                 </a:t>
            </a:r>
            <a:r>
              <a:rPr lang="fr-FR" sz="1400" b="1" dirty="0">
                <a:solidFill>
                  <a:schemeClr val="bg1"/>
                </a:solidFill>
              </a:rPr>
              <a:t>.</a:t>
            </a:r>
          </a:p>
        </p:txBody>
      </p:sp>
      <p:sp>
        <p:nvSpPr>
          <p:cNvPr id="89" name="ZoneTexte 88">
            <a:extLst>
              <a:ext uri="{FF2B5EF4-FFF2-40B4-BE49-F238E27FC236}">
                <a16:creationId xmlns:a16="http://schemas.microsoft.com/office/drawing/2014/main" id="{BCE32FA0-3763-4E15-6FAF-0350FCAA9E9A}"/>
              </a:ext>
            </a:extLst>
          </p:cNvPr>
          <p:cNvSpPr txBox="1"/>
          <p:nvPr/>
        </p:nvSpPr>
        <p:spPr>
          <a:xfrm>
            <a:off x="5668670" y="1726449"/>
            <a:ext cx="1888676" cy="338554"/>
          </a:xfrm>
          <a:prstGeom prst="rect">
            <a:avLst/>
          </a:prstGeom>
          <a:noFill/>
        </p:spPr>
        <p:txBody>
          <a:bodyPr wrap="square">
            <a:spAutoFit/>
          </a:bodyPr>
          <a:lstStyle/>
          <a:p>
            <a:r>
              <a:rPr lang="fr-FR" sz="1600" b="1" dirty="0">
                <a:solidFill>
                  <a:srgbClr val="FF0000"/>
                </a:solidFill>
              </a:rPr>
              <a:t>hétérométriques</a:t>
            </a:r>
            <a:endParaRPr lang="fr-FR" sz="1600" dirty="0">
              <a:solidFill>
                <a:srgbClr val="FF0000"/>
              </a:solidFill>
            </a:endParaRPr>
          </a:p>
        </p:txBody>
      </p:sp>
      <p:pic>
        <p:nvPicPr>
          <p:cNvPr id="90" name="Image 89">
            <a:extLst>
              <a:ext uri="{FF2B5EF4-FFF2-40B4-BE49-F238E27FC236}">
                <a16:creationId xmlns:a16="http://schemas.microsoft.com/office/drawing/2014/main" id="{7F2AE12A-5F7A-7C97-F595-3425C6D2C1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3864" y="2442061"/>
            <a:ext cx="218520" cy="218520"/>
          </a:xfrm>
          <a:prstGeom prst="rect">
            <a:avLst/>
          </a:prstGeom>
        </p:spPr>
      </p:pic>
      <p:grpSp>
        <p:nvGrpSpPr>
          <p:cNvPr id="4" name="Groupe 3">
            <a:extLst>
              <a:ext uri="{FF2B5EF4-FFF2-40B4-BE49-F238E27FC236}">
                <a16:creationId xmlns:a16="http://schemas.microsoft.com/office/drawing/2014/main" id="{F7EF2338-891E-D5CD-F11D-3E25AC6984D4}"/>
              </a:ext>
            </a:extLst>
          </p:cNvPr>
          <p:cNvGrpSpPr/>
          <p:nvPr/>
        </p:nvGrpSpPr>
        <p:grpSpPr>
          <a:xfrm>
            <a:off x="8159387" y="211407"/>
            <a:ext cx="1127981" cy="495873"/>
            <a:chOff x="11074847" y="1336335"/>
            <a:chExt cx="977435" cy="495873"/>
          </a:xfrm>
        </p:grpSpPr>
        <p:grpSp>
          <p:nvGrpSpPr>
            <p:cNvPr id="11" name="Groupe 10">
              <a:extLst>
                <a:ext uri="{FF2B5EF4-FFF2-40B4-BE49-F238E27FC236}">
                  <a16:creationId xmlns:a16="http://schemas.microsoft.com/office/drawing/2014/main" id="{B0F7A7E6-7B06-F5AF-995F-FBF61671B6E6}"/>
                </a:ext>
              </a:extLst>
            </p:cNvPr>
            <p:cNvGrpSpPr/>
            <p:nvPr/>
          </p:nvGrpSpPr>
          <p:grpSpPr>
            <a:xfrm>
              <a:off x="11074847" y="1336335"/>
              <a:ext cx="329186" cy="495395"/>
              <a:chOff x="10224094" y="565880"/>
              <a:chExt cx="329186" cy="495395"/>
            </a:xfrm>
          </p:grpSpPr>
          <p:pic>
            <p:nvPicPr>
              <p:cNvPr id="17" name="Image 16">
                <a:hlinkClick r:id="rId13" action="ppaction://hlinksldjump"/>
                <a:extLst>
                  <a:ext uri="{FF2B5EF4-FFF2-40B4-BE49-F238E27FC236}">
                    <a16:creationId xmlns:a16="http://schemas.microsoft.com/office/drawing/2014/main" id="{E7EE525D-3D77-EF52-4025-E26DBB0D16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45" name="Image 44">
                <a:hlinkClick r:id="rId13" action="ppaction://hlinksldjump"/>
                <a:extLst>
                  <a:ext uri="{FF2B5EF4-FFF2-40B4-BE49-F238E27FC236}">
                    <a16:creationId xmlns:a16="http://schemas.microsoft.com/office/drawing/2014/main" id="{226558C3-4ECB-F606-D2D2-DB3DBA11C33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sp>
          <p:nvSpPr>
            <p:cNvPr id="12" name="ZoneTexte 11">
              <a:extLst>
                <a:ext uri="{FF2B5EF4-FFF2-40B4-BE49-F238E27FC236}">
                  <a16:creationId xmlns:a16="http://schemas.microsoft.com/office/drawing/2014/main" id="{EA022B4F-E8F3-2813-781A-D1AD0436FBB9}"/>
                </a:ext>
              </a:extLst>
            </p:cNvPr>
            <p:cNvSpPr txBox="1"/>
            <p:nvPr/>
          </p:nvSpPr>
          <p:spPr>
            <a:xfrm>
              <a:off x="11287268" y="1346562"/>
              <a:ext cx="765014" cy="48564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Le Lièvre et la Tortue</a:t>
              </a:r>
              <a:endParaRPr lang="fr-FR" sz="12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9787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fill="hold"/>
                                        <p:tgtEl>
                                          <p:spTgt spid="67"/>
                                        </p:tgtEl>
                                        <p:attrNameLst>
                                          <p:attrName>ppt_x</p:attrName>
                                        </p:attrNameLst>
                                      </p:cBhvr>
                                      <p:tavLst>
                                        <p:tav tm="0">
                                          <p:val>
                                            <p:strVal val="#ppt_x"/>
                                          </p:val>
                                        </p:tav>
                                        <p:tav tm="100000">
                                          <p:val>
                                            <p:strVal val="#ppt_x"/>
                                          </p:val>
                                        </p:tav>
                                      </p:tavLst>
                                    </p:anim>
                                    <p:anim calcmode="lin" valueType="num">
                                      <p:cBhvr additive="base">
                                        <p:cTn id="1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1000"/>
                                        <p:tgtEl>
                                          <p:spTgt spid="68"/>
                                        </p:tgtEl>
                                      </p:cBhvr>
                                    </p:animEffect>
                                    <p:anim calcmode="lin" valueType="num">
                                      <p:cBhvr>
                                        <p:cTn id="18" dur="1000" fill="hold"/>
                                        <p:tgtEl>
                                          <p:spTgt spid="68"/>
                                        </p:tgtEl>
                                        <p:attrNameLst>
                                          <p:attrName>ppt_x</p:attrName>
                                        </p:attrNameLst>
                                      </p:cBhvr>
                                      <p:tavLst>
                                        <p:tav tm="0">
                                          <p:val>
                                            <p:strVal val="#ppt_x"/>
                                          </p:val>
                                        </p:tav>
                                        <p:tav tm="100000">
                                          <p:val>
                                            <p:strVal val="#ppt_x"/>
                                          </p:val>
                                        </p:tav>
                                      </p:tavLst>
                                    </p:anim>
                                    <p:anim calcmode="lin" valueType="num">
                                      <p:cBhvr>
                                        <p:cTn id="19" dur="1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1000"/>
                                        <p:tgtEl>
                                          <p:spTgt spid="69"/>
                                        </p:tgtEl>
                                      </p:cBhvr>
                                    </p:animEffect>
                                    <p:anim calcmode="lin" valueType="num">
                                      <p:cBhvr>
                                        <p:cTn id="23" dur="1000" fill="hold"/>
                                        <p:tgtEl>
                                          <p:spTgt spid="69"/>
                                        </p:tgtEl>
                                        <p:attrNameLst>
                                          <p:attrName>ppt_x</p:attrName>
                                        </p:attrNameLst>
                                      </p:cBhvr>
                                      <p:tavLst>
                                        <p:tav tm="0">
                                          <p:val>
                                            <p:strVal val="#ppt_x"/>
                                          </p:val>
                                        </p:tav>
                                        <p:tav tm="100000">
                                          <p:val>
                                            <p:strVal val="#ppt_x"/>
                                          </p:val>
                                        </p:tav>
                                      </p:tavLst>
                                    </p:anim>
                                    <p:anim calcmode="lin" valueType="num">
                                      <p:cBhvr>
                                        <p:cTn id="2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0"/>
                                        </p:tgtEl>
                                        <p:attrNameLst>
                                          <p:attrName>style.visibility</p:attrName>
                                        </p:attrNameLst>
                                      </p:cBhvr>
                                      <p:to>
                                        <p:strVal val="visible"/>
                                      </p:to>
                                    </p:set>
                                    <p:anim calcmode="lin" valueType="num">
                                      <p:cBhvr additive="base">
                                        <p:cTn id="29" dur="500" fill="hold"/>
                                        <p:tgtEl>
                                          <p:spTgt spid="70"/>
                                        </p:tgtEl>
                                        <p:attrNameLst>
                                          <p:attrName>ppt_x</p:attrName>
                                        </p:attrNameLst>
                                      </p:cBhvr>
                                      <p:tavLst>
                                        <p:tav tm="0">
                                          <p:val>
                                            <p:strVal val="#ppt_x"/>
                                          </p:val>
                                        </p:tav>
                                        <p:tav tm="100000">
                                          <p:val>
                                            <p:strVal val="#ppt_x"/>
                                          </p:val>
                                        </p:tav>
                                      </p:tavLst>
                                    </p:anim>
                                    <p:anim calcmode="lin" valueType="num">
                                      <p:cBhvr additive="base">
                                        <p:cTn id="30"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1000"/>
                                        <p:tgtEl>
                                          <p:spTgt spid="71"/>
                                        </p:tgtEl>
                                      </p:cBhvr>
                                    </p:animEffect>
                                    <p:anim calcmode="lin" valueType="num">
                                      <p:cBhvr>
                                        <p:cTn id="36" dur="1000" fill="hold"/>
                                        <p:tgtEl>
                                          <p:spTgt spid="71"/>
                                        </p:tgtEl>
                                        <p:attrNameLst>
                                          <p:attrName>ppt_x</p:attrName>
                                        </p:attrNameLst>
                                      </p:cBhvr>
                                      <p:tavLst>
                                        <p:tav tm="0">
                                          <p:val>
                                            <p:strVal val="#ppt_x"/>
                                          </p:val>
                                        </p:tav>
                                        <p:tav tm="100000">
                                          <p:val>
                                            <p:strVal val="#ppt_x"/>
                                          </p:val>
                                        </p:tav>
                                      </p:tavLst>
                                    </p:anim>
                                    <p:anim calcmode="lin" valueType="num">
                                      <p:cBhvr>
                                        <p:cTn id="37" dur="1000" fill="hold"/>
                                        <p:tgtEl>
                                          <p:spTgt spid="7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fade">
                                      <p:cBhvr>
                                        <p:cTn id="40" dur="1000"/>
                                        <p:tgtEl>
                                          <p:spTgt spid="73"/>
                                        </p:tgtEl>
                                      </p:cBhvr>
                                    </p:animEffect>
                                    <p:anim calcmode="lin" valueType="num">
                                      <p:cBhvr>
                                        <p:cTn id="41" dur="1000" fill="hold"/>
                                        <p:tgtEl>
                                          <p:spTgt spid="73"/>
                                        </p:tgtEl>
                                        <p:attrNameLst>
                                          <p:attrName>ppt_x</p:attrName>
                                        </p:attrNameLst>
                                      </p:cBhvr>
                                      <p:tavLst>
                                        <p:tav tm="0">
                                          <p:val>
                                            <p:strVal val="#ppt_x"/>
                                          </p:val>
                                        </p:tav>
                                        <p:tav tm="100000">
                                          <p:val>
                                            <p:strVal val="#ppt_x"/>
                                          </p:val>
                                        </p:tav>
                                      </p:tavLst>
                                    </p:anim>
                                    <p:anim calcmode="lin" valueType="num">
                                      <p:cBhvr>
                                        <p:cTn id="42"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additive="base">
                                        <p:cTn id="47" dur="500" fill="hold"/>
                                        <p:tgtEl>
                                          <p:spTgt spid="48"/>
                                        </p:tgtEl>
                                        <p:attrNameLst>
                                          <p:attrName>ppt_x</p:attrName>
                                        </p:attrNameLst>
                                      </p:cBhvr>
                                      <p:tavLst>
                                        <p:tav tm="0">
                                          <p:val>
                                            <p:strVal val="#ppt_x"/>
                                          </p:val>
                                        </p:tav>
                                        <p:tav tm="100000">
                                          <p:val>
                                            <p:strVal val="#ppt_x"/>
                                          </p:val>
                                        </p:tav>
                                      </p:tavLst>
                                    </p:anim>
                                    <p:anim calcmode="lin" valueType="num">
                                      <p:cBhvr additive="base">
                                        <p:cTn id="48" dur="500" fill="hold"/>
                                        <p:tgtEl>
                                          <p:spTgt spid="4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 calcmode="lin" valueType="num">
                                      <p:cBhvr additive="base">
                                        <p:cTn id="51" dur="500" fill="hold"/>
                                        <p:tgtEl>
                                          <p:spTgt spid="49"/>
                                        </p:tgtEl>
                                        <p:attrNameLst>
                                          <p:attrName>ppt_x</p:attrName>
                                        </p:attrNameLst>
                                      </p:cBhvr>
                                      <p:tavLst>
                                        <p:tav tm="0">
                                          <p:val>
                                            <p:strVal val="#ppt_x"/>
                                          </p:val>
                                        </p:tav>
                                        <p:tav tm="100000">
                                          <p:val>
                                            <p:strVal val="#ppt_x"/>
                                          </p:val>
                                        </p:tav>
                                      </p:tavLst>
                                    </p:anim>
                                    <p:anim calcmode="lin" valueType="num">
                                      <p:cBhvr additive="base">
                                        <p:cTn id="5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1000"/>
                                        <p:tgtEl>
                                          <p:spTgt spid="50"/>
                                        </p:tgtEl>
                                      </p:cBhvr>
                                    </p:animEffect>
                                    <p:anim calcmode="lin" valueType="num">
                                      <p:cBhvr>
                                        <p:cTn id="58" dur="1000" fill="hold"/>
                                        <p:tgtEl>
                                          <p:spTgt spid="50"/>
                                        </p:tgtEl>
                                        <p:attrNameLst>
                                          <p:attrName>ppt_x</p:attrName>
                                        </p:attrNameLst>
                                      </p:cBhvr>
                                      <p:tavLst>
                                        <p:tav tm="0">
                                          <p:val>
                                            <p:strVal val="#ppt_x"/>
                                          </p:val>
                                        </p:tav>
                                        <p:tav tm="100000">
                                          <p:val>
                                            <p:strVal val="#ppt_x"/>
                                          </p:val>
                                        </p:tav>
                                      </p:tavLst>
                                    </p:anim>
                                    <p:anim calcmode="lin" valueType="num">
                                      <p:cBhvr>
                                        <p:cTn id="5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ppt_x"/>
                                          </p:val>
                                        </p:tav>
                                        <p:tav tm="100000">
                                          <p:val>
                                            <p:strVal val="#ppt_x"/>
                                          </p:val>
                                        </p:tav>
                                      </p:tavLst>
                                    </p:anim>
                                    <p:anim calcmode="lin" valueType="num">
                                      <p:cBhvr additive="base">
                                        <p:cTn id="65"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anim calcmode="lin" valueType="num">
                                      <p:cBhvr additive="base">
                                        <p:cTn id="70" dur="500" fill="hold"/>
                                        <p:tgtEl>
                                          <p:spTgt spid="53"/>
                                        </p:tgtEl>
                                        <p:attrNameLst>
                                          <p:attrName>ppt_x</p:attrName>
                                        </p:attrNameLst>
                                      </p:cBhvr>
                                      <p:tavLst>
                                        <p:tav tm="0">
                                          <p:val>
                                            <p:strVal val="#ppt_x"/>
                                          </p:val>
                                        </p:tav>
                                        <p:tav tm="100000">
                                          <p:val>
                                            <p:strVal val="#ppt_x"/>
                                          </p:val>
                                        </p:tav>
                                      </p:tavLst>
                                    </p:anim>
                                    <p:anim calcmode="lin" valueType="num">
                                      <p:cBhvr additive="base">
                                        <p:cTn id="71" dur="500" fill="hold"/>
                                        <p:tgtEl>
                                          <p:spTgt spid="53"/>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57"/>
                                        </p:tgtEl>
                                        <p:attrNameLst>
                                          <p:attrName>style.visibility</p:attrName>
                                        </p:attrNameLst>
                                      </p:cBhvr>
                                      <p:to>
                                        <p:strVal val="visible"/>
                                      </p:to>
                                    </p:set>
                                    <p:anim calcmode="lin" valueType="num">
                                      <p:cBhvr additive="base">
                                        <p:cTn id="74" dur="500" fill="hold"/>
                                        <p:tgtEl>
                                          <p:spTgt spid="57"/>
                                        </p:tgtEl>
                                        <p:attrNameLst>
                                          <p:attrName>ppt_x</p:attrName>
                                        </p:attrNameLst>
                                      </p:cBhvr>
                                      <p:tavLst>
                                        <p:tav tm="0">
                                          <p:val>
                                            <p:strVal val="#ppt_x"/>
                                          </p:val>
                                        </p:tav>
                                        <p:tav tm="100000">
                                          <p:val>
                                            <p:strVal val="#ppt_x"/>
                                          </p:val>
                                        </p:tav>
                                      </p:tavLst>
                                    </p:anim>
                                    <p:anim calcmode="lin" valueType="num">
                                      <p:cBhvr additive="base">
                                        <p:cTn id="75" dur="500" fill="hold"/>
                                        <p:tgtEl>
                                          <p:spTgt spid="57"/>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58"/>
                                        </p:tgtEl>
                                        <p:attrNameLst>
                                          <p:attrName>style.visibility</p:attrName>
                                        </p:attrNameLst>
                                      </p:cBhvr>
                                      <p:to>
                                        <p:strVal val="visible"/>
                                      </p:to>
                                    </p:set>
                                    <p:anim calcmode="lin" valueType="num">
                                      <p:cBhvr additive="base">
                                        <p:cTn id="78" dur="500" fill="hold"/>
                                        <p:tgtEl>
                                          <p:spTgt spid="58"/>
                                        </p:tgtEl>
                                        <p:attrNameLst>
                                          <p:attrName>ppt_x</p:attrName>
                                        </p:attrNameLst>
                                      </p:cBhvr>
                                      <p:tavLst>
                                        <p:tav tm="0">
                                          <p:val>
                                            <p:strVal val="#ppt_x"/>
                                          </p:val>
                                        </p:tav>
                                        <p:tav tm="100000">
                                          <p:val>
                                            <p:strVal val="#ppt_x"/>
                                          </p:val>
                                        </p:tav>
                                      </p:tavLst>
                                    </p:anim>
                                    <p:anim calcmode="lin" valueType="num">
                                      <p:cBhvr additive="base">
                                        <p:cTn id="79"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61"/>
                                        </p:tgtEl>
                                        <p:attrNameLst>
                                          <p:attrName>style.visibility</p:attrName>
                                        </p:attrNameLst>
                                      </p:cBhvr>
                                      <p:to>
                                        <p:strVal val="visible"/>
                                      </p:to>
                                    </p:set>
                                    <p:animEffect transition="in" filter="fade">
                                      <p:cBhvr>
                                        <p:cTn id="84" dur="1000"/>
                                        <p:tgtEl>
                                          <p:spTgt spid="61"/>
                                        </p:tgtEl>
                                      </p:cBhvr>
                                    </p:animEffect>
                                    <p:anim calcmode="lin" valueType="num">
                                      <p:cBhvr>
                                        <p:cTn id="85" dur="1000" fill="hold"/>
                                        <p:tgtEl>
                                          <p:spTgt spid="61"/>
                                        </p:tgtEl>
                                        <p:attrNameLst>
                                          <p:attrName>ppt_x</p:attrName>
                                        </p:attrNameLst>
                                      </p:cBhvr>
                                      <p:tavLst>
                                        <p:tav tm="0">
                                          <p:val>
                                            <p:strVal val="#ppt_x"/>
                                          </p:val>
                                        </p:tav>
                                        <p:tav tm="100000">
                                          <p:val>
                                            <p:strVal val="#ppt_x"/>
                                          </p:val>
                                        </p:tav>
                                      </p:tavLst>
                                    </p:anim>
                                    <p:anim calcmode="lin" valueType="num">
                                      <p:cBhvr>
                                        <p:cTn id="86"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63"/>
                                        </p:tgtEl>
                                        <p:attrNameLst>
                                          <p:attrName>style.visibility</p:attrName>
                                        </p:attrNameLst>
                                      </p:cBhvr>
                                      <p:to>
                                        <p:strVal val="visible"/>
                                      </p:to>
                                    </p:set>
                                    <p:anim calcmode="lin" valueType="num">
                                      <p:cBhvr additive="base">
                                        <p:cTn id="91" dur="500" fill="hold"/>
                                        <p:tgtEl>
                                          <p:spTgt spid="63"/>
                                        </p:tgtEl>
                                        <p:attrNameLst>
                                          <p:attrName>ppt_x</p:attrName>
                                        </p:attrNameLst>
                                      </p:cBhvr>
                                      <p:tavLst>
                                        <p:tav tm="0">
                                          <p:val>
                                            <p:strVal val="#ppt_x"/>
                                          </p:val>
                                        </p:tav>
                                        <p:tav tm="100000">
                                          <p:val>
                                            <p:strVal val="#ppt_x"/>
                                          </p:val>
                                        </p:tav>
                                      </p:tavLst>
                                    </p:anim>
                                    <p:anim calcmode="lin" valueType="num">
                                      <p:cBhvr additive="base">
                                        <p:cTn id="9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fade">
                                      <p:cBhvr>
                                        <p:cTn id="97" dur="1000"/>
                                        <p:tgtEl>
                                          <p:spTgt spid="65"/>
                                        </p:tgtEl>
                                      </p:cBhvr>
                                    </p:animEffect>
                                    <p:anim calcmode="lin" valueType="num">
                                      <p:cBhvr>
                                        <p:cTn id="98" dur="1000" fill="hold"/>
                                        <p:tgtEl>
                                          <p:spTgt spid="65"/>
                                        </p:tgtEl>
                                        <p:attrNameLst>
                                          <p:attrName>ppt_x</p:attrName>
                                        </p:attrNameLst>
                                      </p:cBhvr>
                                      <p:tavLst>
                                        <p:tav tm="0">
                                          <p:val>
                                            <p:strVal val="#ppt_x"/>
                                          </p:val>
                                        </p:tav>
                                        <p:tav tm="100000">
                                          <p:val>
                                            <p:strVal val="#ppt_x"/>
                                          </p:val>
                                        </p:tav>
                                      </p:tavLst>
                                    </p:anim>
                                    <p:anim calcmode="lin" valueType="num">
                                      <p:cBhvr>
                                        <p:cTn id="99" dur="1000" fill="hold"/>
                                        <p:tgtEl>
                                          <p:spTgt spid="65"/>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66"/>
                                        </p:tgtEl>
                                        <p:attrNameLst>
                                          <p:attrName>style.visibility</p:attrName>
                                        </p:attrNameLst>
                                      </p:cBhvr>
                                      <p:to>
                                        <p:strVal val="visible"/>
                                      </p:to>
                                    </p:set>
                                    <p:animEffect transition="in" filter="fade">
                                      <p:cBhvr>
                                        <p:cTn id="102" dur="1000"/>
                                        <p:tgtEl>
                                          <p:spTgt spid="66"/>
                                        </p:tgtEl>
                                      </p:cBhvr>
                                    </p:animEffect>
                                    <p:anim calcmode="lin" valueType="num">
                                      <p:cBhvr>
                                        <p:cTn id="103" dur="1000" fill="hold"/>
                                        <p:tgtEl>
                                          <p:spTgt spid="66"/>
                                        </p:tgtEl>
                                        <p:attrNameLst>
                                          <p:attrName>ppt_x</p:attrName>
                                        </p:attrNameLst>
                                      </p:cBhvr>
                                      <p:tavLst>
                                        <p:tav tm="0">
                                          <p:val>
                                            <p:strVal val="#ppt_x"/>
                                          </p:val>
                                        </p:tav>
                                        <p:tav tm="100000">
                                          <p:val>
                                            <p:strVal val="#ppt_x"/>
                                          </p:val>
                                        </p:tav>
                                      </p:tavLst>
                                    </p:anim>
                                    <p:anim calcmode="lin" valueType="num">
                                      <p:cBhvr>
                                        <p:cTn id="10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additive="base">
                                        <p:cTn id="109" dur="500" fill="hold"/>
                                        <p:tgtEl>
                                          <p:spTgt spid="74"/>
                                        </p:tgtEl>
                                        <p:attrNameLst>
                                          <p:attrName>ppt_x</p:attrName>
                                        </p:attrNameLst>
                                      </p:cBhvr>
                                      <p:tavLst>
                                        <p:tav tm="0">
                                          <p:val>
                                            <p:strVal val="#ppt_x"/>
                                          </p:val>
                                        </p:tav>
                                        <p:tav tm="100000">
                                          <p:val>
                                            <p:strVal val="#ppt_x"/>
                                          </p:val>
                                        </p:tav>
                                      </p:tavLst>
                                    </p:anim>
                                    <p:anim calcmode="lin" valueType="num">
                                      <p:cBhvr additive="base">
                                        <p:cTn id="110"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75"/>
                                        </p:tgtEl>
                                        <p:attrNameLst>
                                          <p:attrName>style.visibility</p:attrName>
                                        </p:attrNameLst>
                                      </p:cBhvr>
                                      <p:to>
                                        <p:strVal val="visible"/>
                                      </p:to>
                                    </p:set>
                                    <p:animEffect transition="in" filter="fade">
                                      <p:cBhvr>
                                        <p:cTn id="115" dur="1000"/>
                                        <p:tgtEl>
                                          <p:spTgt spid="75"/>
                                        </p:tgtEl>
                                      </p:cBhvr>
                                    </p:animEffect>
                                    <p:anim calcmode="lin" valueType="num">
                                      <p:cBhvr>
                                        <p:cTn id="116" dur="1000" fill="hold"/>
                                        <p:tgtEl>
                                          <p:spTgt spid="75"/>
                                        </p:tgtEl>
                                        <p:attrNameLst>
                                          <p:attrName>ppt_x</p:attrName>
                                        </p:attrNameLst>
                                      </p:cBhvr>
                                      <p:tavLst>
                                        <p:tav tm="0">
                                          <p:val>
                                            <p:strVal val="#ppt_x"/>
                                          </p:val>
                                        </p:tav>
                                        <p:tav tm="100000">
                                          <p:val>
                                            <p:strVal val="#ppt_x"/>
                                          </p:val>
                                        </p:tav>
                                      </p:tavLst>
                                    </p:anim>
                                    <p:anim calcmode="lin" valueType="num">
                                      <p:cBhvr>
                                        <p:cTn id="117" dur="1000" fill="hold"/>
                                        <p:tgtEl>
                                          <p:spTgt spid="75"/>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87"/>
                                        </p:tgtEl>
                                        <p:attrNameLst>
                                          <p:attrName>style.visibility</p:attrName>
                                        </p:attrNameLst>
                                      </p:cBhvr>
                                      <p:to>
                                        <p:strVal val="visible"/>
                                      </p:to>
                                    </p:set>
                                    <p:animEffect transition="in" filter="fade">
                                      <p:cBhvr>
                                        <p:cTn id="120" dur="1000"/>
                                        <p:tgtEl>
                                          <p:spTgt spid="87"/>
                                        </p:tgtEl>
                                      </p:cBhvr>
                                    </p:animEffect>
                                    <p:anim calcmode="lin" valueType="num">
                                      <p:cBhvr>
                                        <p:cTn id="121" dur="1000" fill="hold"/>
                                        <p:tgtEl>
                                          <p:spTgt spid="87"/>
                                        </p:tgtEl>
                                        <p:attrNameLst>
                                          <p:attrName>ppt_x</p:attrName>
                                        </p:attrNameLst>
                                      </p:cBhvr>
                                      <p:tavLst>
                                        <p:tav tm="0">
                                          <p:val>
                                            <p:strVal val="#ppt_x"/>
                                          </p:val>
                                        </p:tav>
                                        <p:tav tm="100000">
                                          <p:val>
                                            <p:strVal val="#ppt_x"/>
                                          </p:val>
                                        </p:tav>
                                      </p:tavLst>
                                    </p:anim>
                                    <p:anim calcmode="lin" valueType="num">
                                      <p:cBhvr>
                                        <p:cTn id="122"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76"/>
                                        </p:tgtEl>
                                        <p:attrNameLst>
                                          <p:attrName>style.visibility</p:attrName>
                                        </p:attrNameLst>
                                      </p:cBhvr>
                                      <p:to>
                                        <p:strVal val="visible"/>
                                      </p:to>
                                    </p:set>
                                    <p:anim calcmode="lin" valueType="num">
                                      <p:cBhvr additive="base">
                                        <p:cTn id="127" dur="500" fill="hold"/>
                                        <p:tgtEl>
                                          <p:spTgt spid="76"/>
                                        </p:tgtEl>
                                        <p:attrNameLst>
                                          <p:attrName>ppt_x</p:attrName>
                                        </p:attrNameLst>
                                      </p:cBhvr>
                                      <p:tavLst>
                                        <p:tav tm="0">
                                          <p:val>
                                            <p:strVal val="#ppt_x"/>
                                          </p:val>
                                        </p:tav>
                                        <p:tav tm="100000">
                                          <p:val>
                                            <p:strVal val="#ppt_x"/>
                                          </p:val>
                                        </p:tav>
                                      </p:tavLst>
                                    </p:anim>
                                    <p:anim calcmode="lin" valueType="num">
                                      <p:cBhvr additive="base">
                                        <p:cTn id="12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77"/>
                                        </p:tgtEl>
                                        <p:attrNameLst>
                                          <p:attrName>style.visibility</p:attrName>
                                        </p:attrNameLst>
                                      </p:cBhvr>
                                      <p:to>
                                        <p:strVal val="visible"/>
                                      </p:to>
                                    </p:set>
                                    <p:animEffect transition="in" filter="fade">
                                      <p:cBhvr>
                                        <p:cTn id="133" dur="1000"/>
                                        <p:tgtEl>
                                          <p:spTgt spid="77"/>
                                        </p:tgtEl>
                                      </p:cBhvr>
                                    </p:animEffect>
                                    <p:anim calcmode="lin" valueType="num">
                                      <p:cBhvr>
                                        <p:cTn id="134" dur="1000" fill="hold"/>
                                        <p:tgtEl>
                                          <p:spTgt spid="77"/>
                                        </p:tgtEl>
                                        <p:attrNameLst>
                                          <p:attrName>ppt_x</p:attrName>
                                        </p:attrNameLst>
                                      </p:cBhvr>
                                      <p:tavLst>
                                        <p:tav tm="0">
                                          <p:val>
                                            <p:strVal val="#ppt_x"/>
                                          </p:val>
                                        </p:tav>
                                        <p:tav tm="100000">
                                          <p:val>
                                            <p:strVal val="#ppt_x"/>
                                          </p:val>
                                        </p:tav>
                                      </p:tavLst>
                                    </p:anim>
                                    <p:anim calcmode="lin" valueType="num">
                                      <p:cBhvr>
                                        <p:cTn id="135"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88"/>
                                        </p:tgtEl>
                                        <p:attrNameLst>
                                          <p:attrName>style.visibility</p:attrName>
                                        </p:attrNameLst>
                                      </p:cBhvr>
                                      <p:to>
                                        <p:strVal val="visible"/>
                                      </p:to>
                                    </p:set>
                                    <p:anim calcmode="lin" valueType="num">
                                      <p:cBhvr additive="base">
                                        <p:cTn id="140" dur="500" fill="hold"/>
                                        <p:tgtEl>
                                          <p:spTgt spid="88"/>
                                        </p:tgtEl>
                                        <p:attrNameLst>
                                          <p:attrName>ppt_x</p:attrName>
                                        </p:attrNameLst>
                                      </p:cBhvr>
                                      <p:tavLst>
                                        <p:tav tm="0">
                                          <p:val>
                                            <p:strVal val="#ppt_x"/>
                                          </p:val>
                                        </p:tav>
                                        <p:tav tm="100000">
                                          <p:val>
                                            <p:strVal val="#ppt_x"/>
                                          </p:val>
                                        </p:tav>
                                      </p:tavLst>
                                    </p:anim>
                                    <p:anim calcmode="lin" valueType="num">
                                      <p:cBhvr additive="base">
                                        <p:cTn id="141"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89"/>
                                        </p:tgtEl>
                                        <p:attrNameLst>
                                          <p:attrName>style.visibility</p:attrName>
                                        </p:attrNameLst>
                                      </p:cBhvr>
                                      <p:to>
                                        <p:strVal val="visible"/>
                                      </p:to>
                                    </p:set>
                                    <p:animEffect transition="in" filter="fade">
                                      <p:cBhvr>
                                        <p:cTn id="146" dur="1000"/>
                                        <p:tgtEl>
                                          <p:spTgt spid="89"/>
                                        </p:tgtEl>
                                      </p:cBhvr>
                                    </p:animEffect>
                                    <p:anim calcmode="lin" valueType="num">
                                      <p:cBhvr>
                                        <p:cTn id="147" dur="1000" fill="hold"/>
                                        <p:tgtEl>
                                          <p:spTgt spid="89"/>
                                        </p:tgtEl>
                                        <p:attrNameLst>
                                          <p:attrName>ppt_x</p:attrName>
                                        </p:attrNameLst>
                                      </p:cBhvr>
                                      <p:tavLst>
                                        <p:tav tm="0">
                                          <p:val>
                                            <p:strVal val="#ppt_x"/>
                                          </p:val>
                                        </p:tav>
                                        <p:tav tm="100000">
                                          <p:val>
                                            <p:strVal val="#ppt_x"/>
                                          </p:val>
                                        </p:tav>
                                      </p:tavLst>
                                    </p:anim>
                                    <p:anim calcmode="lin" valueType="num">
                                      <p:cBhvr>
                                        <p:cTn id="148"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47"/>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78"/>
                                        </p:tgtEl>
                                        <p:attrNameLst>
                                          <p:attrName>style.visibility</p:attrName>
                                        </p:attrNameLst>
                                      </p:cBhvr>
                                      <p:to>
                                        <p:strVal val="visible"/>
                                      </p:to>
                                    </p:set>
                                    <p:anim calcmode="lin" valueType="num">
                                      <p:cBhvr additive="base">
                                        <p:cTn id="157" dur="500" fill="hold"/>
                                        <p:tgtEl>
                                          <p:spTgt spid="78"/>
                                        </p:tgtEl>
                                        <p:attrNameLst>
                                          <p:attrName>ppt_x</p:attrName>
                                        </p:attrNameLst>
                                      </p:cBhvr>
                                      <p:tavLst>
                                        <p:tav tm="0">
                                          <p:val>
                                            <p:strVal val="#ppt_x"/>
                                          </p:val>
                                        </p:tav>
                                        <p:tav tm="100000">
                                          <p:val>
                                            <p:strVal val="#ppt_x"/>
                                          </p:val>
                                        </p:tav>
                                      </p:tavLst>
                                    </p:anim>
                                    <p:anim calcmode="lin" valueType="num">
                                      <p:cBhvr additive="base">
                                        <p:cTn id="15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grpId="0" nodeType="clickEffect">
                                  <p:stCondLst>
                                    <p:cond delay="0"/>
                                  </p:stCondLst>
                                  <p:childTnLst>
                                    <p:set>
                                      <p:cBhvr>
                                        <p:cTn id="162" dur="1" fill="hold">
                                          <p:stCondLst>
                                            <p:cond delay="0"/>
                                          </p:stCondLst>
                                        </p:cTn>
                                        <p:tgtEl>
                                          <p:spTgt spid="79"/>
                                        </p:tgtEl>
                                        <p:attrNameLst>
                                          <p:attrName>style.visibility</p:attrName>
                                        </p:attrNameLst>
                                      </p:cBhvr>
                                      <p:to>
                                        <p:strVal val="visible"/>
                                      </p:to>
                                    </p:set>
                                    <p:animEffect transition="in" filter="fade">
                                      <p:cBhvr>
                                        <p:cTn id="163" dur="1000"/>
                                        <p:tgtEl>
                                          <p:spTgt spid="79"/>
                                        </p:tgtEl>
                                      </p:cBhvr>
                                    </p:animEffect>
                                    <p:anim calcmode="lin" valueType="num">
                                      <p:cBhvr>
                                        <p:cTn id="164" dur="1000" fill="hold"/>
                                        <p:tgtEl>
                                          <p:spTgt spid="79"/>
                                        </p:tgtEl>
                                        <p:attrNameLst>
                                          <p:attrName>ppt_x</p:attrName>
                                        </p:attrNameLst>
                                      </p:cBhvr>
                                      <p:tavLst>
                                        <p:tav tm="0">
                                          <p:val>
                                            <p:strVal val="#ppt_x"/>
                                          </p:val>
                                        </p:tav>
                                        <p:tav tm="100000">
                                          <p:val>
                                            <p:strVal val="#ppt_x"/>
                                          </p:val>
                                        </p:tav>
                                      </p:tavLst>
                                    </p:anim>
                                    <p:anim calcmode="lin" valueType="num">
                                      <p:cBhvr>
                                        <p:cTn id="165" dur="1000" fill="hold"/>
                                        <p:tgtEl>
                                          <p:spTgt spid="79"/>
                                        </p:tgtEl>
                                        <p:attrNameLst>
                                          <p:attrName>ppt_y</p:attrName>
                                        </p:attrNameLst>
                                      </p:cBhvr>
                                      <p:tavLst>
                                        <p:tav tm="0">
                                          <p:val>
                                            <p:strVal val="#ppt_y+.1"/>
                                          </p:val>
                                        </p:tav>
                                        <p:tav tm="100000">
                                          <p:val>
                                            <p:strVal val="#ppt_y"/>
                                          </p:val>
                                        </p:tav>
                                      </p:tavLst>
                                    </p:anim>
                                  </p:childTnLst>
                                </p:cTn>
                              </p:par>
                              <p:par>
                                <p:cTn id="166" presetID="42" presetClass="entr" presetSubtype="0" fill="hold" nodeType="withEffect">
                                  <p:stCondLst>
                                    <p:cond delay="0"/>
                                  </p:stCondLst>
                                  <p:childTnLst>
                                    <p:set>
                                      <p:cBhvr>
                                        <p:cTn id="167" dur="1" fill="hold">
                                          <p:stCondLst>
                                            <p:cond delay="0"/>
                                          </p:stCondLst>
                                        </p:cTn>
                                        <p:tgtEl>
                                          <p:spTgt spid="81"/>
                                        </p:tgtEl>
                                        <p:attrNameLst>
                                          <p:attrName>style.visibility</p:attrName>
                                        </p:attrNameLst>
                                      </p:cBhvr>
                                      <p:to>
                                        <p:strVal val="visible"/>
                                      </p:to>
                                    </p:set>
                                    <p:animEffect transition="in" filter="fade">
                                      <p:cBhvr>
                                        <p:cTn id="168" dur="1000"/>
                                        <p:tgtEl>
                                          <p:spTgt spid="81"/>
                                        </p:tgtEl>
                                      </p:cBhvr>
                                    </p:animEffect>
                                    <p:anim calcmode="lin" valueType="num">
                                      <p:cBhvr>
                                        <p:cTn id="169" dur="1000" fill="hold"/>
                                        <p:tgtEl>
                                          <p:spTgt spid="81"/>
                                        </p:tgtEl>
                                        <p:attrNameLst>
                                          <p:attrName>ppt_x</p:attrName>
                                        </p:attrNameLst>
                                      </p:cBhvr>
                                      <p:tavLst>
                                        <p:tav tm="0">
                                          <p:val>
                                            <p:strVal val="#ppt_x"/>
                                          </p:val>
                                        </p:tav>
                                        <p:tav tm="100000">
                                          <p:val>
                                            <p:strVal val="#ppt_x"/>
                                          </p:val>
                                        </p:tav>
                                      </p:tavLst>
                                    </p:anim>
                                    <p:anim calcmode="lin" valueType="num">
                                      <p:cBhvr>
                                        <p:cTn id="170"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80"/>
                                        </p:tgtEl>
                                        <p:attrNameLst>
                                          <p:attrName>style.visibility</p:attrName>
                                        </p:attrNameLst>
                                      </p:cBhvr>
                                      <p:to>
                                        <p:strVal val="visible"/>
                                      </p:to>
                                    </p:set>
                                    <p:anim calcmode="lin" valueType="num">
                                      <p:cBhvr additive="base">
                                        <p:cTn id="175" dur="500" fill="hold"/>
                                        <p:tgtEl>
                                          <p:spTgt spid="80"/>
                                        </p:tgtEl>
                                        <p:attrNameLst>
                                          <p:attrName>ppt_x</p:attrName>
                                        </p:attrNameLst>
                                      </p:cBhvr>
                                      <p:tavLst>
                                        <p:tav tm="0">
                                          <p:val>
                                            <p:strVal val="#ppt_x"/>
                                          </p:val>
                                        </p:tav>
                                        <p:tav tm="100000">
                                          <p:val>
                                            <p:strVal val="#ppt_x"/>
                                          </p:val>
                                        </p:tav>
                                      </p:tavLst>
                                    </p:anim>
                                    <p:anim calcmode="lin" valueType="num">
                                      <p:cBhvr additive="base">
                                        <p:cTn id="176"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84"/>
                                        </p:tgtEl>
                                        <p:attrNameLst>
                                          <p:attrName>style.visibility</p:attrName>
                                        </p:attrNameLst>
                                      </p:cBhvr>
                                      <p:to>
                                        <p:strVal val="visible"/>
                                      </p:to>
                                    </p:set>
                                    <p:animEffect transition="in" filter="fade">
                                      <p:cBhvr>
                                        <p:cTn id="181" dur="1000"/>
                                        <p:tgtEl>
                                          <p:spTgt spid="84"/>
                                        </p:tgtEl>
                                      </p:cBhvr>
                                    </p:animEffect>
                                    <p:anim calcmode="lin" valueType="num">
                                      <p:cBhvr>
                                        <p:cTn id="182" dur="1000" fill="hold"/>
                                        <p:tgtEl>
                                          <p:spTgt spid="84"/>
                                        </p:tgtEl>
                                        <p:attrNameLst>
                                          <p:attrName>ppt_x</p:attrName>
                                        </p:attrNameLst>
                                      </p:cBhvr>
                                      <p:tavLst>
                                        <p:tav tm="0">
                                          <p:val>
                                            <p:strVal val="#ppt_x"/>
                                          </p:val>
                                        </p:tav>
                                        <p:tav tm="100000">
                                          <p:val>
                                            <p:strVal val="#ppt_x"/>
                                          </p:val>
                                        </p:tav>
                                      </p:tavLst>
                                    </p:anim>
                                    <p:anim calcmode="lin" valueType="num">
                                      <p:cBhvr>
                                        <p:cTn id="183" dur="1000" fill="hold"/>
                                        <p:tgtEl>
                                          <p:spTgt spid="84"/>
                                        </p:tgtEl>
                                        <p:attrNameLst>
                                          <p:attrName>ppt_y</p:attrName>
                                        </p:attrNameLst>
                                      </p:cBhvr>
                                      <p:tavLst>
                                        <p:tav tm="0">
                                          <p:val>
                                            <p:strVal val="#ppt_y+.1"/>
                                          </p:val>
                                        </p:tav>
                                        <p:tav tm="100000">
                                          <p:val>
                                            <p:strVal val="#ppt_y"/>
                                          </p:val>
                                        </p:tav>
                                      </p:tavLst>
                                    </p:anim>
                                  </p:childTnLst>
                                </p:cTn>
                              </p:par>
                              <p:par>
                                <p:cTn id="184" presetID="42" presetClass="entr" presetSubtype="0" fill="hold" nodeType="withEffect">
                                  <p:stCondLst>
                                    <p:cond delay="0"/>
                                  </p:stCondLst>
                                  <p:childTnLst>
                                    <p:set>
                                      <p:cBhvr>
                                        <p:cTn id="185" dur="1" fill="hold">
                                          <p:stCondLst>
                                            <p:cond delay="0"/>
                                          </p:stCondLst>
                                        </p:cTn>
                                        <p:tgtEl>
                                          <p:spTgt spid="82"/>
                                        </p:tgtEl>
                                        <p:attrNameLst>
                                          <p:attrName>style.visibility</p:attrName>
                                        </p:attrNameLst>
                                      </p:cBhvr>
                                      <p:to>
                                        <p:strVal val="visible"/>
                                      </p:to>
                                    </p:set>
                                    <p:animEffect transition="in" filter="fade">
                                      <p:cBhvr>
                                        <p:cTn id="186" dur="1000"/>
                                        <p:tgtEl>
                                          <p:spTgt spid="82"/>
                                        </p:tgtEl>
                                      </p:cBhvr>
                                    </p:animEffect>
                                    <p:anim calcmode="lin" valueType="num">
                                      <p:cBhvr>
                                        <p:cTn id="187" dur="1000" fill="hold"/>
                                        <p:tgtEl>
                                          <p:spTgt spid="82"/>
                                        </p:tgtEl>
                                        <p:attrNameLst>
                                          <p:attrName>ppt_x</p:attrName>
                                        </p:attrNameLst>
                                      </p:cBhvr>
                                      <p:tavLst>
                                        <p:tav tm="0">
                                          <p:val>
                                            <p:strVal val="#ppt_x"/>
                                          </p:val>
                                        </p:tav>
                                        <p:tav tm="100000">
                                          <p:val>
                                            <p:strVal val="#ppt_x"/>
                                          </p:val>
                                        </p:tav>
                                      </p:tavLst>
                                    </p:anim>
                                    <p:anim calcmode="lin" valueType="num">
                                      <p:cBhvr>
                                        <p:cTn id="188"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2" presetClass="entr" presetSubtype="4" fill="hold" grpId="0" nodeType="clickEffect">
                                  <p:stCondLst>
                                    <p:cond delay="0"/>
                                  </p:stCondLst>
                                  <p:childTnLst>
                                    <p:set>
                                      <p:cBhvr>
                                        <p:cTn id="192" dur="1" fill="hold">
                                          <p:stCondLst>
                                            <p:cond delay="0"/>
                                          </p:stCondLst>
                                        </p:cTn>
                                        <p:tgtEl>
                                          <p:spTgt spid="85"/>
                                        </p:tgtEl>
                                        <p:attrNameLst>
                                          <p:attrName>style.visibility</p:attrName>
                                        </p:attrNameLst>
                                      </p:cBhvr>
                                      <p:to>
                                        <p:strVal val="visible"/>
                                      </p:to>
                                    </p:set>
                                    <p:anim calcmode="lin" valueType="num">
                                      <p:cBhvr additive="base">
                                        <p:cTn id="193" dur="500" fill="hold"/>
                                        <p:tgtEl>
                                          <p:spTgt spid="85"/>
                                        </p:tgtEl>
                                        <p:attrNameLst>
                                          <p:attrName>ppt_x</p:attrName>
                                        </p:attrNameLst>
                                      </p:cBhvr>
                                      <p:tavLst>
                                        <p:tav tm="0">
                                          <p:val>
                                            <p:strVal val="#ppt_x"/>
                                          </p:val>
                                        </p:tav>
                                        <p:tav tm="100000">
                                          <p:val>
                                            <p:strVal val="#ppt_x"/>
                                          </p:val>
                                        </p:tav>
                                      </p:tavLst>
                                    </p:anim>
                                    <p:anim calcmode="lin" valueType="num">
                                      <p:cBhvr additive="base">
                                        <p:cTn id="194"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42" presetClass="entr" presetSubtype="0" fill="hold" grpId="0" nodeType="clickEffect">
                                  <p:stCondLst>
                                    <p:cond delay="0"/>
                                  </p:stCondLst>
                                  <p:childTnLst>
                                    <p:set>
                                      <p:cBhvr>
                                        <p:cTn id="198" dur="1" fill="hold">
                                          <p:stCondLst>
                                            <p:cond delay="0"/>
                                          </p:stCondLst>
                                        </p:cTn>
                                        <p:tgtEl>
                                          <p:spTgt spid="86"/>
                                        </p:tgtEl>
                                        <p:attrNameLst>
                                          <p:attrName>style.visibility</p:attrName>
                                        </p:attrNameLst>
                                      </p:cBhvr>
                                      <p:to>
                                        <p:strVal val="visible"/>
                                      </p:to>
                                    </p:set>
                                    <p:animEffect transition="in" filter="fade">
                                      <p:cBhvr>
                                        <p:cTn id="199" dur="1000"/>
                                        <p:tgtEl>
                                          <p:spTgt spid="86"/>
                                        </p:tgtEl>
                                      </p:cBhvr>
                                    </p:animEffect>
                                    <p:anim calcmode="lin" valueType="num">
                                      <p:cBhvr>
                                        <p:cTn id="200" dur="1000" fill="hold"/>
                                        <p:tgtEl>
                                          <p:spTgt spid="86"/>
                                        </p:tgtEl>
                                        <p:attrNameLst>
                                          <p:attrName>ppt_x</p:attrName>
                                        </p:attrNameLst>
                                      </p:cBhvr>
                                      <p:tavLst>
                                        <p:tav tm="0">
                                          <p:val>
                                            <p:strVal val="#ppt_x"/>
                                          </p:val>
                                        </p:tav>
                                        <p:tav tm="100000">
                                          <p:val>
                                            <p:strVal val="#ppt_x"/>
                                          </p:val>
                                        </p:tav>
                                      </p:tavLst>
                                    </p:anim>
                                    <p:anim calcmode="lin" valueType="num">
                                      <p:cBhvr>
                                        <p:cTn id="201" dur="1000" fill="hold"/>
                                        <p:tgtEl>
                                          <p:spTgt spid="86"/>
                                        </p:tgtEl>
                                        <p:attrNameLst>
                                          <p:attrName>ppt_y</p:attrName>
                                        </p:attrNameLst>
                                      </p:cBhvr>
                                      <p:tavLst>
                                        <p:tav tm="0">
                                          <p:val>
                                            <p:strVal val="#ppt_y+.1"/>
                                          </p:val>
                                        </p:tav>
                                        <p:tav tm="100000">
                                          <p:val>
                                            <p:strVal val="#ppt_y"/>
                                          </p:val>
                                        </p:tav>
                                      </p:tavLst>
                                    </p:anim>
                                  </p:childTnLst>
                                </p:cTn>
                              </p:par>
                              <p:par>
                                <p:cTn id="202" presetID="42" presetClass="entr" presetSubtype="0" fill="hold" nodeType="withEffect">
                                  <p:stCondLst>
                                    <p:cond delay="0"/>
                                  </p:stCondLst>
                                  <p:childTnLst>
                                    <p:set>
                                      <p:cBhvr>
                                        <p:cTn id="203" dur="1" fill="hold">
                                          <p:stCondLst>
                                            <p:cond delay="0"/>
                                          </p:stCondLst>
                                        </p:cTn>
                                        <p:tgtEl>
                                          <p:spTgt spid="83"/>
                                        </p:tgtEl>
                                        <p:attrNameLst>
                                          <p:attrName>style.visibility</p:attrName>
                                        </p:attrNameLst>
                                      </p:cBhvr>
                                      <p:to>
                                        <p:strVal val="visible"/>
                                      </p:to>
                                    </p:set>
                                    <p:animEffect transition="in" filter="fade">
                                      <p:cBhvr>
                                        <p:cTn id="204" dur="1000"/>
                                        <p:tgtEl>
                                          <p:spTgt spid="83"/>
                                        </p:tgtEl>
                                      </p:cBhvr>
                                    </p:animEffect>
                                    <p:anim calcmode="lin" valueType="num">
                                      <p:cBhvr>
                                        <p:cTn id="205" dur="1000" fill="hold"/>
                                        <p:tgtEl>
                                          <p:spTgt spid="83"/>
                                        </p:tgtEl>
                                        <p:attrNameLst>
                                          <p:attrName>ppt_x</p:attrName>
                                        </p:attrNameLst>
                                      </p:cBhvr>
                                      <p:tavLst>
                                        <p:tav tm="0">
                                          <p:val>
                                            <p:strVal val="#ppt_x"/>
                                          </p:val>
                                        </p:tav>
                                        <p:tav tm="100000">
                                          <p:val>
                                            <p:strVal val="#ppt_x"/>
                                          </p:val>
                                        </p:tav>
                                      </p:tavLst>
                                    </p:anim>
                                    <p:anim calcmode="lin" valueType="num">
                                      <p:cBhvr>
                                        <p:cTn id="206"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50" grpId="0"/>
      <p:bldP spid="52" grpId="0"/>
      <p:bldP spid="57" grpId="0"/>
      <p:bldP spid="61" grpId="0"/>
      <p:bldP spid="65" grpId="0"/>
      <p:bldP spid="67" grpId="0"/>
      <p:bldP spid="68" grpId="0"/>
      <p:bldP spid="70" grpId="0"/>
      <p:bldP spid="71" grpId="0"/>
      <p:bldP spid="75" grpId="0"/>
      <p:bldP spid="77" grpId="0"/>
      <p:bldP spid="78" grpId="0"/>
      <p:bldP spid="79" grpId="0"/>
      <p:bldP spid="80" grpId="0"/>
      <p:bldP spid="84" grpId="0"/>
      <p:bldP spid="85" grpId="0"/>
      <p:bldP spid="86" grpId="0"/>
      <p:bldP spid="88" grpId="0"/>
      <p:bldP spid="89"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8A70CBA4-E7CA-679A-96F5-26A463C210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pic>
        <p:nvPicPr>
          <p:cNvPr id="5" name="Image 4">
            <a:extLst>
              <a:ext uri="{FF2B5EF4-FFF2-40B4-BE49-F238E27FC236}">
                <a16:creationId xmlns:a16="http://schemas.microsoft.com/office/drawing/2014/main" id="{D21C794D-8CB0-136A-8FBE-8A3CEB58F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929" y="103686"/>
            <a:ext cx="895513" cy="802325"/>
          </a:xfrm>
          <a:prstGeom prst="rect">
            <a:avLst/>
          </a:prstGeom>
        </p:spPr>
      </p:pic>
      <p:pic>
        <p:nvPicPr>
          <p:cNvPr id="6" name="Image 5">
            <a:extLst>
              <a:ext uri="{FF2B5EF4-FFF2-40B4-BE49-F238E27FC236}">
                <a16:creationId xmlns:a16="http://schemas.microsoft.com/office/drawing/2014/main" id="{A7FF06D5-DA37-2929-D3D6-0D5AB70260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88064" y="38684"/>
            <a:ext cx="895513" cy="895513"/>
          </a:xfrm>
          <a:prstGeom prst="rect">
            <a:avLst/>
          </a:prstGeom>
        </p:spPr>
      </p:pic>
      <p:sp>
        <p:nvSpPr>
          <p:cNvPr id="7" name="Rectangle 6">
            <a:extLst>
              <a:ext uri="{FF2B5EF4-FFF2-40B4-BE49-F238E27FC236}">
                <a16:creationId xmlns:a16="http://schemas.microsoft.com/office/drawing/2014/main" id="{ED264F7D-43F2-539B-C578-55786284FF89}"/>
              </a:ext>
            </a:extLst>
          </p:cNvPr>
          <p:cNvSpPr/>
          <p:nvPr/>
        </p:nvSpPr>
        <p:spPr>
          <a:xfrm>
            <a:off x="2376356" y="121614"/>
            <a:ext cx="2279791" cy="646331"/>
          </a:xfrm>
          <a:prstGeom prst="rect">
            <a:avLst/>
          </a:prstGeom>
          <a:noFill/>
        </p:spPr>
        <p:txBody>
          <a:bodyPr wrap="none" lIns="91440" tIns="45720" rIns="91440" bIns="45720">
            <a:spAutoFit/>
          </a:bodyPr>
          <a:lstStyle/>
          <a:p>
            <a:pPr algn="ctr"/>
            <a:r>
              <a:rPr lang="fr-F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La Poésie</a:t>
            </a:r>
          </a:p>
        </p:txBody>
      </p:sp>
      <p:sp>
        <p:nvSpPr>
          <p:cNvPr id="9" name="ZoneTexte 8">
            <a:extLst>
              <a:ext uri="{FF2B5EF4-FFF2-40B4-BE49-F238E27FC236}">
                <a16:creationId xmlns:a16="http://schemas.microsoft.com/office/drawing/2014/main" id="{F4C21876-1261-617B-6D55-C971F8699883}"/>
              </a:ext>
            </a:extLst>
          </p:cNvPr>
          <p:cNvSpPr txBox="1"/>
          <p:nvPr/>
        </p:nvSpPr>
        <p:spPr>
          <a:xfrm>
            <a:off x="5010541" y="175501"/>
            <a:ext cx="4362060" cy="584775"/>
          </a:xfrm>
          <a:prstGeom prst="rect">
            <a:avLst/>
          </a:prstGeom>
          <a:noFill/>
        </p:spPr>
        <p:txBody>
          <a:bodyPr wrap="square">
            <a:spAutoFit/>
          </a:bodyPr>
          <a:lstStyle/>
          <a:p>
            <a:r>
              <a:rPr lang="fr-FR" b="1" i="0" u="none" strike="noStrike" baseline="0" dirty="0">
                <a:latin typeface="Calibri" panose="020F0502020204030204" pitchFamily="34" charset="0"/>
                <a:cs typeface="Calibri" panose="020F0502020204030204" pitchFamily="34" charset="0"/>
              </a:rPr>
              <a:t>Le</a:t>
            </a:r>
            <a:r>
              <a:rPr lang="fr-FR" sz="3200" b="1" i="0" u="none" strike="noStrike" baseline="0" dirty="0">
                <a:latin typeface="Calibri" panose="020F0502020204030204" pitchFamily="34" charset="0"/>
                <a:cs typeface="Calibri" panose="020F0502020204030204" pitchFamily="34" charset="0"/>
              </a:rPr>
              <a:t> </a:t>
            </a:r>
            <a:r>
              <a:rPr lang="fr-FR" sz="3200" b="1" i="0" u="none" strike="noStrike" baseline="0" dirty="0">
                <a:solidFill>
                  <a:srgbClr val="FF0000"/>
                </a:solidFill>
                <a:latin typeface="Calibri" panose="020F0502020204030204" pitchFamily="34" charset="0"/>
                <a:cs typeface="Calibri" panose="020F0502020204030204" pitchFamily="34" charset="0"/>
              </a:rPr>
              <a:t>VOCABULAIRE</a:t>
            </a:r>
            <a:r>
              <a:rPr lang="fr-FR" b="1" i="0" u="none" strike="noStrike" baseline="0" dirty="0">
                <a:latin typeface="Calibri" panose="020F0502020204030204" pitchFamily="34" charset="0"/>
                <a:cs typeface="Calibri" panose="020F0502020204030204" pitchFamily="34" charset="0"/>
              </a:rPr>
              <a:t>…</a:t>
            </a:r>
            <a:endParaRPr lang="fr-FR" b="1" dirty="0"/>
          </a:p>
        </p:txBody>
      </p:sp>
      <p:grpSp>
        <p:nvGrpSpPr>
          <p:cNvPr id="2" name="Groupe 1">
            <a:extLst>
              <a:ext uri="{FF2B5EF4-FFF2-40B4-BE49-F238E27FC236}">
                <a16:creationId xmlns:a16="http://schemas.microsoft.com/office/drawing/2014/main" id="{88EAA91A-B83C-1ADE-64BB-75177C2A333A}"/>
              </a:ext>
            </a:extLst>
          </p:cNvPr>
          <p:cNvGrpSpPr/>
          <p:nvPr/>
        </p:nvGrpSpPr>
        <p:grpSpPr>
          <a:xfrm>
            <a:off x="38462" y="767945"/>
            <a:ext cx="4972078" cy="5313159"/>
            <a:chOff x="38462" y="767945"/>
            <a:chExt cx="4972078" cy="5313159"/>
          </a:xfrm>
        </p:grpSpPr>
        <p:sp>
          <p:nvSpPr>
            <p:cNvPr id="13" name="ZoneTexte 12">
              <a:extLst>
                <a:ext uri="{FF2B5EF4-FFF2-40B4-BE49-F238E27FC236}">
                  <a16:creationId xmlns:a16="http://schemas.microsoft.com/office/drawing/2014/main" id="{EE6ECCC2-D65D-D6CB-2CB7-2AE1FB589860}"/>
                </a:ext>
              </a:extLst>
            </p:cNvPr>
            <p:cNvSpPr txBox="1"/>
            <p:nvPr/>
          </p:nvSpPr>
          <p:spPr>
            <a:xfrm>
              <a:off x="1278440" y="1168055"/>
              <a:ext cx="3377707" cy="4293483"/>
            </a:xfrm>
            <a:prstGeom prst="rect">
              <a:avLst/>
            </a:prstGeom>
            <a:noFill/>
          </p:spPr>
          <p:txBody>
            <a:bodyPr wrap="square">
              <a:spAutoFit/>
            </a:bodyPr>
            <a:lstStyle/>
            <a:p>
              <a:r>
                <a:rPr lang="fr-FR" sz="1300" dirty="0"/>
                <a:t>Dieu le veut, dans les temps contraires,</a:t>
              </a:r>
            </a:p>
            <a:p>
              <a:r>
                <a:rPr lang="fr-FR" sz="1300" dirty="0"/>
                <a:t>Chacun travaille et chacun sert.</a:t>
              </a:r>
            </a:p>
            <a:p>
              <a:r>
                <a:rPr lang="fr-FR" sz="1300" dirty="0"/>
                <a:t>Malheur à qui dit à ses frères :</a:t>
              </a:r>
            </a:p>
            <a:p>
              <a:r>
                <a:rPr lang="fr-FR" sz="1300" dirty="0"/>
                <a:t>Je retourne dans le désert !</a:t>
              </a:r>
            </a:p>
            <a:p>
              <a:r>
                <a:rPr lang="fr-FR" sz="1300" dirty="0"/>
                <a:t>Malheur à qui prend ses sandales</a:t>
              </a:r>
            </a:p>
            <a:p>
              <a:r>
                <a:rPr lang="fr-FR" sz="1300" dirty="0"/>
                <a:t>Quand les haines et les scandales</a:t>
              </a:r>
            </a:p>
            <a:p>
              <a:r>
                <a:rPr lang="fr-FR" sz="1300" dirty="0"/>
                <a:t>Tourmentent le peuple agité !</a:t>
              </a:r>
            </a:p>
            <a:p>
              <a:r>
                <a:rPr lang="fr-FR" sz="1300" dirty="0"/>
                <a:t>Honte au penseur qui se mutile</a:t>
              </a:r>
            </a:p>
            <a:p>
              <a:r>
                <a:rPr lang="fr-FR" sz="1300" dirty="0"/>
                <a:t>Et s'en va, chanteur inutile,</a:t>
              </a:r>
            </a:p>
            <a:p>
              <a:r>
                <a:rPr lang="fr-FR" sz="1300" dirty="0"/>
                <a:t>Par la porte de la cité !</a:t>
              </a:r>
            </a:p>
            <a:p>
              <a:endParaRPr lang="fr-FR" sz="1300" dirty="0"/>
            </a:p>
            <a:p>
              <a:r>
                <a:rPr lang="fr-FR" sz="1300" dirty="0"/>
                <a:t>Le poète en des jours impies</a:t>
              </a:r>
            </a:p>
            <a:p>
              <a:r>
                <a:rPr lang="fr-FR" sz="1300" dirty="0"/>
                <a:t>Vient préparer des jours meilleurs.</a:t>
              </a:r>
            </a:p>
            <a:p>
              <a:r>
                <a:rPr lang="fr-FR" sz="1300" dirty="0"/>
                <a:t>Il est l'homme des utopies ;</a:t>
              </a:r>
            </a:p>
            <a:p>
              <a:r>
                <a:rPr lang="fr-FR" sz="1300" dirty="0"/>
                <a:t>Les pieds ici, les yeux ailleurs.</a:t>
              </a:r>
            </a:p>
            <a:p>
              <a:r>
                <a:rPr lang="fr-FR" sz="1300" dirty="0"/>
                <a:t>C'est lui qui sur toutes les têtes,</a:t>
              </a:r>
            </a:p>
            <a:p>
              <a:r>
                <a:rPr lang="fr-FR" sz="1300" dirty="0"/>
                <a:t>En tout temps, pareil aux prophètes,</a:t>
              </a:r>
            </a:p>
            <a:p>
              <a:r>
                <a:rPr lang="fr-FR" sz="1300" dirty="0"/>
                <a:t>Dans sa main, où tout peut tenir,</a:t>
              </a:r>
            </a:p>
            <a:p>
              <a:r>
                <a:rPr lang="fr-FR" sz="1300" dirty="0"/>
                <a:t>Doit, qu'on l'insulte ou qu'on le loue,</a:t>
              </a:r>
            </a:p>
            <a:p>
              <a:r>
                <a:rPr lang="fr-FR" sz="1300" dirty="0"/>
                <a:t>Comme une torche qu'il secoue,</a:t>
              </a:r>
            </a:p>
            <a:p>
              <a:r>
                <a:rPr lang="fr-FR" sz="1300" dirty="0"/>
                <a:t>Faire flamboyer l'avenir ! [...]</a:t>
              </a:r>
            </a:p>
          </p:txBody>
        </p:sp>
        <p:sp>
          <p:nvSpPr>
            <p:cNvPr id="14" name="ZoneTexte 13">
              <a:extLst>
                <a:ext uri="{FF2B5EF4-FFF2-40B4-BE49-F238E27FC236}">
                  <a16:creationId xmlns:a16="http://schemas.microsoft.com/office/drawing/2014/main" id="{50E34AA6-27AB-AACF-4E1F-5CDCA611D343}"/>
                </a:ext>
              </a:extLst>
            </p:cNvPr>
            <p:cNvSpPr txBox="1"/>
            <p:nvPr/>
          </p:nvSpPr>
          <p:spPr>
            <a:xfrm>
              <a:off x="38462" y="1751985"/>
              <a:ext cx="1239978" cy="523220"/>
            </a:xfrm>
            <a:prstGeom prst="rect">
              <a:avLst/>
            </a:prstGeom>
            <a:noFill/>
          </p:spPr>
          <p:txBody>
            <a:bodyPr wrap="square">
              <a:spAutoFit/>
            </a:bodyPr>
            <a:lstStyle/>
            <a:p>
              <a:pPr algn="ctr"/>
              <a:r>
                <a:rPr lang="fr-FR" sz="1400" b="1" dirty="0"/>
                <a:t>Victor HUGO</a:t>
              </a:r>
            </a:p>
          </p:txBody>
        </p:sp>
        <p:pic>
          <p:nvPicPr>
            <p:cNvPr id="15" name="Image 14">
              <a:extLst>
                <a:ext uri="{FF2B5EF4-FFF2-40B4-BE49-F238E27FC236}">
                  <a16:creationId xmlns:a16="http://schemas.microsoft.com/office/drawing/2014/main" id="{9C4DBE68-2565-B553-B032-55D8459391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143" y="1085365"/>
              <a:ext cx="667083" cy="667083"/>
            </a:xfrm>
            <a:prstGeom prst="rect">
              <a:avLst/>
            </a:prstGeom>
          </p:spPr>
        </p:pic>
        <p:sp>
          <p:nvSpPr>
            <p:cNvPr id="16" name="ZoneTexte 15">
              <a:extLst>
                <a:ext uri="{FF2B5EF4-FFF2-40B4-BE49-F238E27FC236}">
                  <a16:creationId xmlns:a16="http://schemas.microsoft.com/office/drawing/2014/main" id="{672FBE2A-D5FE-D8ED-7853-D2DB3139BD04}"/>
                </a:ext>
              </a:extLst>
            </p:cNvPr>
            <p:cNvSpPr txBox="1"/>
            <p:nvPr/>
          </p:nvSpPr>
          <p:spPr>
            <a:xfrm>
              <a:off x="117277" y="2227745"/>
              <a:ext cx="1082348" cy="307777"/>
            </a:xfrm>
            <a:prstGeom prst="rect">
              <a:avLst/>
            </a:prstGeom>
            <a:noFill/>
          </p:spPr>
          <p:txBody>
            <a:bodyPr wrap="none" rtlCol="0">
              <a:spAutoFit/>
            </a:bodyPr>
            <a:lstStyle/>
            <a:p>
              <a:r>
                <a:rPr lang="fr-FR" sz="1400" b="1" dirty="0">
                  <a:solidFill>
                    <a:srgbClr val="FF0000"/>
                  </a:solidFill>
                  <a:latin typeface="Calibri" panose="020F0502020204030204" pitchFamily="34" charset="0"/>
                  <a:cs typeface="Calibri" panose="020F0502020204030204" pitchFamily="34" charset="0"/>
                </a:rPr>
                <a:t>(1802-1885)</a:t>
              </a:r>
            </a:p>
          </p:txBody>
        </p:sp>
        <p:sp>
          <p:nvSpPr>
            <p:cNvPr id="18" name="ZoneTexte 17">
              <a:extLst>
                <a:ext uri="{FF2B5EF4-FFF2-40B4-BE49-F238E27FC236}">
                  <a16:creationId xmlns:a16="http://schemas.microsoft.com/office/drawing/2014/main" id="{9019360F-5B3B-5DB8-8717-461AFBF416BC}"/>
                </a:ext>
              </a:extLst>
            </p:cNvPr>
            <p:cNvSpPr txBox="1"/>
            <p:nvPr/>
          </p:nvSpPr>
          <p:spPr>
            <a:xfrm>
              <a:off x="202929" y="2904934"/>
              <a:ext cx="895513" cy="307777"/>
            </a:xfrm>
            <a:prstGeom prst="rect">
              <a:avLst/>
            </a:prstGeom>
            <a:noFill/>
          </p:spPr>
          <p:txBody>
            <a:bodyPr wrap="square">
              <a:spAutoFit/>
            </a:bodyPr>
            <a:lstStyle/>
            <a:p>
              <a:pPr algn="ctr"/>
              <a:r>
                <a:rPr lang="fr-FR" sz="1400" b="1" dirty="0">
                  <a:solidFill>
                    <a:srgbClr val="FFFF00"/>
                  </a:solidFill>
                  <a:latin typeface="Calibri" panose="020F0502020204030204" pitchFamily="34" charset="0"/>
                  <a:cs typeface="Calibri" panose="020F0502020204030204" pitchFamily="34" charset="0"/>
                </a:rPr>
                <a:t>Poète</a:t>
              </a:r>
            </a:p>
          </p:txBody>
        </p:sp>
        <p:pic>
          <p:nvPicPr>
            <p:cNvPr id="21" name="Image 20">
              <a:extLst>
                <a:ext uri="{FF2B5EF4-FFF2-40B4-BE49-F238E27FC236}">
                  <a16:creationId xmlns:a16="http://schemas.microsoft.com/office/drawing/2014/main" id="{2F1BB8F4-02C9-8228-F60D-A9FBAB7A5F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399" y="2543461"/>
              <a:ext cx="380617" cy="253207"/>
            </a:xfrm>
            <a:prstGeom prst="rect">
              <a:avLst/>
            </a:prstGeom>
          </p:spPr>
        </p:pic>
        <p:sp>
          <p:nvSpPr>
            <p:cNvPr id="23" name="ZoneTexte 22">
              <a:extLst>
                <a:ext uri="{FF2B5EF4-FFF2-40B4-BE49-F238E27FC236}">
                  <a16:creationId xmlns:a16="http://schemas.microsoft.com/office/drawing/2014/main" id="{65F6AF58-A128-73F7-E941-B12EB86E3854}"/>
                </a:ext>
              </a:extLst>
            </p:cNvPr>
            <p:cNvSpPr txBox="1"/>
            <p:nvPr/>
          </p:nvSpPr>
          <p:spPr>
            <a:xfrm>
              <a:off x="2183577" y="767945"/>
              <a:ext cx="2826963" cy="400110"/>
            </a:xfrm>
            <a:prstGeom prst="rect">
              <a:avLst/>
            </a:prstGeom>
            <a:noFill/>
          </p:spPr>
          <p:txBody>
            <a:bodyPr wrap="square">
              <a:spAutoFit/>
            </a:bodyPr>
            <a:lstStyle/>
            <a:p>
              <a:r>
                <a:rPr lang="fr-F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LA FONCTION DU POÈTE</a:t>
              </a:r>
              <a:endParaRPr lang="fr-FR" sz="2000" dirty="0">
                <a:solidFill>
                  <a:srgbClr val="FFFF00"/>
                </a:solidFill>
              </a:endParaRPr>
            </a:p>
          </p:txBody>
        </p:sp>
        <p:sp>
          <p:nvSpPr>
            <p:cNvPr id="28" name="ZoneTexte 27">
              <a:extLst>
                <a:ext uri="{FF2B5EF4-FFF2-40B4-BE49-F238E27FC236}">
                  <a16:creationId xmlns:a16="http://schemas.microsoft.com/office/drawing/2014/main" id="{5F2393EF-61BB-6643-180A-5E810B64EA52}"/>
                </a:ext>
              </a:extLst>
            </p:cNvPr>
            <p:cNvSpPr txBox="1"/>
            <p:nvPr/>
          </p:nvSpPr>
          <p:spPr>
            <a:xfrm>
              <a:off x="707707" y="5773327"/>
              <a:ext cx="3572587" cy="307777"/>
            </a:xfrm>
            <a:prstGeom prst="rect">
              <a:avLst/>
            </a:prstGeom>
            <a:noFill/>
          </p:spPr>
          <p:txBody>
            <a:bodyPr wrap="square">
              <a:spAutoFit/>
            </a:bodyPr>
            <a:lstStyle/>
            <a:p>
              <a:pPr algn="r"/>
              <a:r>
                <a:rPr lang="fr-FR"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Victor HUGO</a:t>
              </a:r>
              <a:r>
                <a:rPr lang="fr-FR" sz="1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Les Rayons et les Ombres</a:t>
              </a:r>
              <a:r>
                <a:rPr lang="fr-FR"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1840.</a:t>
              </a:r>
              <a:endParaRPr lang="fr-FR" sz="1400" dirty="0">
                <a:solidFill>
                  <a:schemeClr val="bg1"/>
                </a:solidFill>
                <a:latin typeface="Calibri" panose="020F0502020204030204" pitchFamily="34" charset="0"/>
                <a:cs typeface="Calibri" panose="020F0502020204030204" pitchFamily="34" charset="0"/>
              </a:endParaRPr>
            </a:p>
          </p:txBody>
        </p:sp>
      </p:grpSp>
      <p:cxnSp>
        <p:nvCxnSpPr>
          <p:cNvPr id="3" name="Connecteur droit avec flèche 2">
            <a:extLst>
              <a:ext uri="{FF2B5EF4-FFF2-40B4-BE49-F238E27FC236}">
                <a16:creationId xmlns:a16="http://schemas.microsoft.com/office/drawing/2014/main" id="{55954AB2-0980-3651-7A91-10CD0274F6C5}"/>
              </a:ext>
            </a:extLst>
          </p:cNvPr>
          <p:cNvCxnSpPr>
            <a:cxnSpLocks/>
          </p:cNvCxnSpPr>
          <p:nvPr/>
        </p:nvCxnSpPr>
        <p:spPr>
          <a:xfrm>
            <a:off x="1371600" y="2598731"/>
            <a:ext cx="2697480"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DD16502A-BCEE-4C36-49CB-FF9F6163A5D9}"/>
              </a:ext>
            </a:extLst>
          </p:cNvPr>
          <p:cNvSpPr txBox="1"/>
          <p:nvPr/>
        </p:nvSpPr>
        <p:spPr>
          <a:xfrm>
            <a:off x="4105284" y="2399186"/>
            <a:ext cx="1673724" cy="338554"/>
          </a:xfrm>
          <a:prstGeom prst="rect">
            <a:avLst/>
          </a:prstGeom>
          <a:noFill/>
        </p:spPr>
        <p:txBody>
          <a:bodyPr wrap="square">
            <a:spAutoFit/>
          </a:bodyPr>
          <a:lstStyle/>
          <a:p>
            <a:r>
              <a:rPr lang="fr-FR" sz="1600" b="1" dirty="0">
                <a:solidFill>
                  <a:srgbClr val="FFFF00"/>
                </a:solidFill>
              </a:rPr>
              <a:t>enjambement</a:t>
            </a:r>
            <a:endParaRPr lang="fr-FR" sz="1600" dirty="0">
              <a:solidFill>
                <a:srgbClr val="FFFF00"/>
              </a:solidFill>
            </a:endParaRPr>
          </a:p>
        </p:txBody>
      </p:sp>
      <p:cxnSp>
        <p:nvCxnSpPr>
          <p:cNvPr id="17" name="Connecteur droit 16">
            <a:extLst>
              <a:ext uri="{FF2B5EF4-FFF2-40B4-BE49-F238E27FC236}">
                <a16:creationId xmlns:a16="http://schemas.microsoft.com/office/drawing/2014/main" id="{AE58366B-CD0D-AE81-BD4A-973BBFF01F6F}"/>
              </a:ext>
            </a:extLst>
          </p:cNvPr>
          <p:cNvCxnSpPr>
            <a:cxnSpLocks/>
          </p:cNvCxnSpPr>
          <p:nvPr/>
        </p:nvCxnSpPr>
        <p:spPr>
          <a:xfrm>
            <a:off x="1389888" y="2405278"/>
            <a:ext cx="2733684" cy="0"/>
          </a:xfrm>
          <a:prstGeom prst="line">
            <a:avLst/>
          </a:prstGeom>
          <a:ln w="38100">
            <a:solidFill>
              <a:srgbClr val="FF0000">
                <a:alpha val="60000"/>
              </a:srgbClr>
            </a:solidFill>
            <a:prstDash val="sysDash"/>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CF825B67-B06A-AA05-B3BD-5D5BCDCE2AF2}"/>
              </a:ext>
            </a:extLst>
          </p:cNvPr>
          <p:cNvSpPr txBox="1"/>
          <p:nvPr/>
        </p:nvSpPr>
        <p:spPr>
          <a:xfrm>
            <a:off x="5672398" y="1725590"/>
            <a:ext cx="1175348" cy="338554"/>
          </a:xfrm>
          <a:prstGeom prst="rect">
            <a:avLst/>
          </a:prstGeom>
          <a:noFill/>
        </p:spPr>
        <p:txBody>
          <a:bodyPr wrap="square">
            <a:spAutoFit/>
          </a:bodyPr>
          <a:lstStyle/>
          <a:p>
            <a:pPr algn="ctr"/>
            <a:r>
              <a:rPr lang="fr-FR" sz="1600" b="1" dirty="0">
                <a:solidFill>
                  <a:srgbClr val="FF0000"/>
                </a:solidFill>
              </a:rPr>
              <a:t>Dizain</a:t>
            </a:r>
            <a:endParaRPr lang="fr-FR" sz="1600" dirty="0">
              <a:solidFill>
                <a:srgbClr val="FF0000"/>
              </a:solidFill>
            </a:endParaRPr>
          </a:p>
        </p:txBody>
      </p:sp>
      <p:sp>
        <p:nvSpPr>
          <p:cNvPr id="30" name="Flèche : droite 29">
            <a:extLst>
              <a:ext uri="{FF2B5EF4-FFF2-40B4-BE49-F238E27FC236}">
                <a16:creationId xmlns:a16="http://schemas.microsoft.com/office/drawing/2014/main" id="{D4FA1694-0D6C-9339-AF19-7A888519E11F}"/>
              </a:ext>
            </a:extLst>
          </p:cNvPr>
          <p:cNvSpPr/>
          <p:nvPr/>
        </p:nvSpPr>
        <p:spPr>
          <a:xfrm rot="5400000">
            <a:off x="6111006" y="2038059"/>
            <a:ext cx="114938" cy="120010"/>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039B1BC8-4940-59DD-0EAB-25259A8406CA}"/>
              </a:ext>
            </a:extLst>
          </p:cNvPr>
          <p:cNvSpPr txBox="1"/>
          <p:nvPr/>
        </p:nvSpPr>
        <p:spPr>
          <a:xfrm>
            <a:off x="5763563" y="2098064"/>
            <a:ext cx="932961" cy="338554"/>
          </a:xfrm>
          <a:prstGeom prst="rect">
            <a:avLst/>
          </a:prstGeom>
          <a:noFill/>
        </p:spPr>
        <p:txBody>
          <a:bodyPr wrap="square">
            <a:spAutoFit/>
          </a:bodyPr>
          <a:lstStyle/>
          <a:p>
            <a:pPr algn="ctr"/>
            <a:r>
              <a:rPr lang="fr-FR" sz="1600" b="1" dirty="0"/>
              <a:t>10</a:t>
            </a:r>
            <a:r>
              <a:rPr lang="fr-FR" sz="1600" b="1" dirty="0">
                <a:solidFill>
                  <a:srgbClr val="FF0000"/>
                </a:solidFill>
              </a:rPr>
              <a:t> </a:t>
            </a:r>
            <a:r>
              <a:rPr lang="fr-FR" sz="1600" b="1" dirty="0">
                <a:solidFill>
                  <a:srgbClr val="FFFF00"/>
                </a:solidFill>
              </a:rPr>
              <a:t>vers</a:t>
            </a:r>
            <a:endParaRPr lang="fr-FR" sz="1600" dirty="0">
              <a:solidFill>
                <a:srgbClr val="FFFF00"/>
              </a:solidFill>
            </a:endParaRPr>
          </a:p>
        </p:txBody>
      </p:sp>
      <p:cxnSp>
        <p:nvCxnSpPr>
          <p:cNvPr id="32" name="Connecteur droit avec flèche 31">
            <a:extLst>
              <a:ext uri="{FF2B5EF4-FFF2-40B4-BE49-F238E27FC236}">
                <a16:creationId xmlns:a16="http://schemas.microsoft.com/office/drawing/2014/main" id="{AA4AC443-27C3-2D52-C72E-52B889CC00EF}"/>
              </a:ext>
            </a:extLst>
          </p:cNvPr>
          <p:cNvCxnSpPr>
            <a:cxnSpLocks/>
          </p:cNvCxnSpPr>
          <p:nvPr/>
        </p:nvCxnSpPr>
        <p:spPr>
          <a:xfrm flipV="1">
            <a:off x="1349329" y="5461538"/>
            <a:ext cx="2847767" cy="1263"/>
          </a:xfrm>
          <a:prstGeom prst="straightConnector1">
            <a:avLst/>
          </a:prstGeom>
          <a:ln w="38100">
            <a:solidFill>
              <a:srgbClr val="FF00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E9051093-5899-603F-525C-5C8F9EAA3BE5}"/>
              </a:ext>
            </a:extLst>
          </p:cNvPr>
          <p:cNvSpPr txBox="1"/>
          <p:nvPr/>
        </p:nvSpPr>
        <p:spPr>
          <a:xfrm>
            <a:off x="1415641" y="5461538"/>
            <a:ext cx="1365816" cy="338554"/>
          </a:xfrm>
          <a:prstGeom prst="rect">
            <a:avLst/>
          </a:prstGeom>
          <a:noFill/>
        </p:spPr>
        <p:txBody>
          <a:bodyPr wrap="square">
            <a:spAutoFit/>
          </a:bodyPr>
          <a:lstStyle/>
          <a:p>
            <a:r>
              <a:rPr lang="fr-FR" sz="1600" b="1" dirty="0">
                <a:solidFill>
                  <a:srgbClr val="FF0000"/>
                </a:solidFill>
              </a:rPr>
              <a:t>octosyllabe</a:t>
            </a:r>
            <a:endParaRPr lang="fr-FR" sz="1600" dirty="0">
              <a:solidFill>
                <a:srgbClr val="FF0000"/>
              </a:solidFill>
            </a:endParaRPr>
          </a:p>
        </p:txBody>
      </p:sp>
      <p:sp>
        <p:nvSpPr>
          <p:cNvPr id="34" name="ZoneTexte 33">
            <a:extLst>
              <a:ext uri="{FF2B5EF4-FFF2-40B4-BE49-F238E27FC236}">
                <a16:creationId xmlns:a16="http://schemas.microsoft.com/office/drawing/2014/main" id="{E7FBBD3B-4F42-CEEB-15C3-7106DB46A0E7}"/>
              </a:ext>
            </a:extLst>
          </p:cNvPr>
          <p:cNvSpPr txBox="1"/>
          <p:nvPr/>
        </p:nvSpPr>
        <p:spPr>
          <a:xfrm>
            <a:off x="2902169" y="5454167"/>
            <a:ext cx="1365816" cy="338554"/>
          </a:xfrm>
          <a:prstGeom prst="rect">
            <a:avLst/>
          </a:prstGeom>
          <a:noFill/>
        </p:spPr>
        <p:txBody>
          <a:bodyPr wrap="square">
            <a:spAutoFit/>
          </a:bodyPr>
          <a:lstStyle/>
          <a:p>
            <a:r>
              <a:rPr lang="fr-FR" sz="1600" b="1" dirty="0"/>
              <a:t>8</a:t>
            </a:r>
            <a:r>
              <a:rPr lang="fr-FR" sz="1600" b="1" dirty="0">
                <a:solidFill>
                  <a:srgbClr val="FF0000"/>
                </a:solidFill>
              </a:rPr>
              <a:t> </a:t>
            </a:r>
            <a:r>
              <a:rPr lang="fr-FR" sz="1600" b="1" dirty="0">
                <a:solidFill>
                  <a:srgbClr val="FFFF00"/>
                </a:solidFill>
              </a:rPr>
              <a:t>syllabes</a:t>
            </a:r>
            <a:endParaRPr lang="fr-FR" sz="1600" dirty="0">
              <a:solidFill>
                <a:srgbClr val="FFFF00"/>
              </a:solidFill>
            </a:endParaRPr>
          </a:p>
        </p:txBody>
      </p:sp>
      <p:sp>
        <p:nvSpPr>
          <p:cNvPr id="35" name="Flèche : droite 34">
            <a:extLst>
              <a:ext uri="{FF2B5EF4-FFF2-40B4-BE49-F238E27FC236}">
                <a16:creationId xmlns:a16="http://schemas.microsoft.com/office/drawing/2014/main" id="{95B3D4FA-CDE1-EA86-FFD4-655F93D1B883}"/>
              </a:ext>
            </a:extLst>
          </p:cNvPr>
          <p:cNvSpPr/>
          <p:nvPr/>
        </p:nvSpPr>
        <p:spPr>
          <a:xfrm>
            <a:off x="2738341" y="5587712"/>
            <a:ext cx="206945" cy="107340"/>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7" name="Image 36">
            <a:hlinkClick r:id="rId8" action="ppaction://hlinksldjump"/>
            <a:extLst>
              <a:ext uri="{FF2B5EF4-FFF2-40B4-BE49-F238E27FC236}">
                <a16:creationId xmlns:a16="http://schemas.microsoft.com/office/drawing/2014/main" id="{725FD2B8-526E-B394-85B7-63DA959AF8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0299" y="121341"/>
            <a:ext cx="262469" cy="369331"/>
          </a:xfrm>
          <a:prstGeom prst="rect">
            <a:avLst/>
          </a:prstGeom>
        </p:spPr>
      </p:pic>
      <p:pic>
        <p:nvPicPr>
          <p:cNvPr id="39" name="Image 38">
            <a:hlinkClick r:id="rId2" action="ppaction://hlinksldjump"/>
            <a:extLst>
              <a:ext uri="{FF2B5EF4-FFF2-40B4-BE49-F238E27FC236}">
                <a16:creationId xmlns:a16="http://schemas.microsoft.com/office/drawing/2014/main" id="{38E44719-4F0F-DEC2-77FA-16D07D8EAB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40" name="ZoneTexte 39">
            <a:extLst>
              <a:ext uri="{FF2B5EF4-FFF2-40B4-BE49-F238E27FC236}">
                <a16:creationId xmlns:a16="http://schemas.microsoft.com/office/drawing/2014/main" id="{66456997-F119-3149-6E26-1DAD62AAEC2B}"/>
              </a:ext>
            </a:extLst>
          </p:cNvPr>
          <p:cNvSpPr txBox="1"/>
          <p:nvPr/>
        </p:nvSpPr>
        <p:spPr>
          <a:xfrm>
            <a:off x="9962144" y="425470"/>
            <a:ext cx="2238379" cy="6432530"/>
          </a:xfrm>
          <a:prstGeom prst="rect">
            <a:avLst/>
          </a:prstGeom>
          <a:noFill/>
        </p:spPr>
        <p:txBody>
          <a:bodyPr wrap="square" rtlCol="0">
            <a:spAutoFit/>
          </a:bodyPr>
          <a:lstStyle/>
          <a:p>
            <a:r>
              <a:rPr lang="fr-FR" b="1" dirty="0">
                <a:latin typeface="Calibri" panose="020F0502020204030204" pitchFamily="34" charset="0"/>
                <a:cs typeface="Calibri" panose="020F0502020204030204" pitchFamily="34" charset="0"/>
              </a:rPr>
              <a:t>Notions :</a:t>
            </a:r>
          </a:p>
          <a:p>
            <a:r>
              <a:rPr lang="fr-FR" sz="1600" b="1" dirty="0">
                <a:solidFill>
                  <a:srgbClr val="0070C0"/>
                </a:solidFill>
                <a:latin typeface="Calibri" panose="020F0502020204030204" pitchFamily="34" charset="0"/>
                <a:cs typeface="Calibri" panose="020F0502020204030204" pitchFamily="34" charset="0"/>
              </a:rPr>
              <a:t>Vocabulaire poétique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alexandrin</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césure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décasyllabe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dizain</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e muet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enjambement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hémistiche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hétérométriques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isométriques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octosyllabe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poésie engagée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poésie lyrique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poésie narrative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paragraphes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phrases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prose</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quatrain</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rimes croisées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rimes embrassées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rimes suivies (ou plates)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sonnet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strophes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syllabes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tercet</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vers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vers irréguliers</a:t>
            </a:r>
          </a:p>
          <a:p>
            <a:pPr marL="285750" indent="-285750">
              <a:buFont typeface="Wingdings" panose="05000000000000000000" pitchFamily="2" charset="2"/>
              <a:buChar char="q"/>
            </a:pPr>
            <a:r>
              <a:rPr lang="fr-FR" sz="1400" dirty="0">
                <a:latin typeface="Calibri" panose="020F0502020204030204" pitchFamily="34" charset="0"/>
                <a:cs typeface="Calibri" panose="020F0502020204030204" pitchFamily="34" charset="0"/>
              </a:rPr>
              <a:t>vers réguliers</a:t>
            </a:r>
          </a:p>
        </p:txBody>
      </p:sp>
      <p:pic>
        <p:nvPicPr>
          <p:cNvPr id="41" name="Image 40">
            <a:extLst>
              <a:ext uri="{FF2B5EF4-FFF2-40B4-BE49-F238E27FC236}">
                <a16:creationId xmlns:a16="http://schemas.microsoft.com/office/drawing/2014/main" id="{991DD6CC-4C0F-8A7B-4D0E-DA70269EE1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68142" y="6053312"/>
            <a:ext cx="218520" cy="218520"/>
          </a:xfrm>
          <a:prstGeom prst="rect">
            <a:avLst/>
          </a:prstGeom>
        </p:spPr>
      </p:pic>
      <p:pic>
        <p:nvPicPr>
          <p:cNvPr id="42" name="Image 41">
            <a:extLst>
              <a:ext uri="{FF2B5EF4-FFF2-40B4-BE49-F238E27FC236}">
                <a16:creationId xmlns:a16="http://schemas.microsoft.com/office/drawing/2014/main" id="{1849AB1D-8946-30D2-D7B7-6D56847A39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64110" y="5412414"/>
            <a:ext cx="218520" cy="218520"/>
          </a:xfrm>
          <a:prstGeom prst="rect">
            <a:avLst/>
          </a:prstGeom>
        </p:spPr>
      </p:pic>
      <p:pic>
        <p:nvPicPr>
          <p:cNvPr id="43" name="Image 42">
            <a:extLst>
              <a:ext uri="{FF2B5EF4-FFF2-40B4-BE49-F238E27FC236}">
                <a16:creationId xmlns:a16="http://schemas.microsoft.com/office/drawing/2014/main" id="{313D1470-09CD-6286-247E-395AB4FED9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64030" y="5849000"/>
            <a:ext cx="218520" cy="218520"/>
          </a:xfrm>
          <a:prstGeom prst="rect">
            <a:avLst/>
          </a:prstGeom>
        </p:spPr>
      </p:pic>
      <p:pic>
        <p:nvPicPr>
          <p:cNvPr id="44" name="Image 43">
            <a:extLst>
              <a:ext uri="{FF2B5EF4-FFF2-40B4-BE49-F238E27FC236}">
                <a16:creationId xmlns:a16="http://schemas.microsoft.com/office/drawing/2014/main" id="{33DAAFC4-6E58-7FD7-DCB9-21A90A6C16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4542" y="4349708"/>
            <a:ext cx="218520" cy="218520"/>
          </a:xfrm>
          <a:prstGeom prst="rect">
            <a:avLst/>
          </a:prstGeom>
        </p:spPr>
      </p:pic>
      <p:pic>
        <p:nvPicPr>
          <p:cNvPr id="45" name="Image 44">
            <a:extLst>
              <a:ext uri="{FF2B5EF4-FFF2-40B4-BE49-F238E27FC236}">
                <a16:creationId xmlns:a16="http://schemas.microsoft.com/office/drawing/2014/main" id="{B8D82145-2309-C9B4-52C8-89372D0443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81239" y="5193894"/>
            <a:ext cx="218520" cy="218520"/>
          </a:xfrm>
          <a:prstGeom prst="rect">
            <a:avLst/>
          </a:prstGeom>
        </p:spPr>
      </p:pic>
      <p:pic>
        <p:nvPicPr>
          <p:cNvPr id="46" name="Image 45">
            <a:extLst>
              <a:ext uri="{FF2B5EF4-FFF2-40B4-BE49-F238E27FC236}">
                <a16:creationId xmlns:a16="http://schemas.microsoft.com/office/drawing/2014/main" id="{9351F756-77D7-363D-D3AC-63146AED21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65160" y="2620794"/>
            <a:ext cx="218520" cy="218520"/>
          </a:xfrm>
          <a:prstGeom prst="rect">
            <a:avLst/>
          </a:prstGeom>
        </p:spPr>
      </p:pic>
      <p:pic>
        <p:nvPicPr>
          <p:cNvPr id="47" name="Image 46">
            <a:extLst>
              <a:ext uri="{FF2B5EF4-FFF2-40B4-BE49-F238E27FC236}">
                <a16:creationId xmlns:a16="http://schemas.microsoft.com/office/drawing/2014/main" id="{68B0D05F-23B9-74A9-8F18-675DB6C55A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64030" y="936588"/>
            <a:ext cx="218520" cy="218520"/>
          </a:xfrm>
          <a:prstGeom prst="rect">
            <a:avLst/>
          </a:prstGeom>
        </p:spPr>
      </p:pic>
      <p:pic>
        <p:nvPicPr>
          <p:cNvPr id="48" name="Image 47">
            <a:extLst>
              <a:ext uri="{FF2B5EF4-FFF2-40B4-BE49-F238E27FC236}">
                <a16:creationId xmlns:a16="http://schemas.microsoft.com/office/drawing/2014/main" id="{61AEE018-A969-B53F-1784-80EFF63ACC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56691" y="5611931"/>
            <a:ext cx="218520" cy="218520"/>
          </a:xfrm>
          <a:prstGeom prst="rect">
            <a:avLst/>
          </a:prstGeom>
        </p:spPr>
      </p:pic>
      <p:pic>
        <p:nvPicPr>
          <p:cNvPr id="49" name="Image 48">
            <a:extLst>
              <a:ext uri="{FF2B5EF4-FFF2-40B4-BE49-F238E27FC236}">
                <a16:creationId xmlns:a16="http://schemas.microsoft.com/office/drawing/2014/main" id="{A232FDCB-41AE-5E50-DA78-54B9420C68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56016" y="4559317"/>
            <a:ext cx="218520" cy="218520"/>
          </a:xfrm>
          <a:prstGeom prst="rect">
            <a:avLst/>
          </a:prstGeom>
        </p:spPr>
      </p:pic>
      <p:pic>
        <p:nvPicPr>
          <p:cNvPr id="50" name="Image 49">
            <a:extLst>
              <a:ext uri="{FF2B5EF4-FFF2-40B4-BE49-F238E27FC236}">
                <a16:creationId xmlns:a16="http://schemas.microsoft.com/office/drawing/2014/main" id="{5E3D490A-FF88-D4CD-68A0-B1F1D4DF0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64030" y="4775857"/>
            <a:ext cx="218520" cy="218520"/>
          </a:xfrm>
          <a:prstGeom prst="rect">
            <a:avLst/>
          </a:prstGeom>
        </p:spPr>
      </p:pic>
      <p:pic>
        <p:nvPicPr>
          <p:cNvPr id="51" name="Image 50">
            <a:extLst>
              <a:ext uri="{FF2B5EF4-FFF2-40B4-BE49-F238E27FC236}">
                <a16:creationId xmlns:a16="http://schemas.microsoft.com/office/drawing/2014/main" id="{CCE2119E-0C00-84A7-9119-157B521AA4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4542" y="4959046"/>
            <a:ext cx="218520" cy="218520"/>
          </a:xfrm>
          <a:prstGeom prst="rect">
            <a:avLst/>
          </a:prstGeom>
        </p:spPr>
      </p:pic>
      <p:pic>
        <p:nvPicPr>
          <p:cNvPr id="52" name="Image 51">
            <a:extLst>
              <a:ext uri="{FF2B5EF4-FFF2-40B4-BE49-F238E27FC236}">
                <a16:creationId xmlns:a16="http://schemas.microsoft.com/office/drawing/2014/main" id="{E0822943-B2E9-FD41-8AFA-A4856C37ED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88604" y="1153128"/>
            <a:ext cx="218520" cy="218520"/>
          </a:xfrm>
          <a:prstGeom prst="rect">
            <a:avLst/>
          </a:prstGeom>
        </p:spPr>
      </p:pic>
      <p:pic>
        <p:nvPicPr>
          <p:cNvPr id="53" name="Image 52">
            <a:extLst>
              <a:ext uri="{FF2B5EF4-FFF2-40B4-BE49-F238E27FC236}">
                <a16:creationId xmlns:a16="http://schemas.microsoft.com/office/drawing/2014/main" id="{3FF5C3B2-62D5-A681-698C-1ADA45BEA7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0092" y="2234229"/>
            <a:ext cx="218520" cy="218520"/>
          </a:xfrm>
          <a:prstGeom prst="rect">
            <a:avLst/>
          </a:prstGeom>
        </p:spPr>
      </p:pic>
      <p:pic>
        <p:nvPicPr>
          <p:cNvPr id="54" name="Image 53">
            <a:extLst>
              <a:ext uri="{FF2B5EF4-FFF2-40B4-BE49-F238E27FC236}">
                <a16:creationId xmlns:a16="http://schemas.microsoft.com/office/drawing/2014/main" id="{1C34E4EE-841F-0FD7-BCE4-D254064751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53052" y="6506601"/>
            <a:ext cx="218520" cy="218520"/>
          </a:xfrm>
          <a:prstGeom prst="rect">
            <a:avLst/>
          </a:prstGeom>
        </p:spPr>
      </p:pic>
      <p:pic>
        <p:nvPicPr>
          <p:cNvPr id="55" name="Image 54">
            <a:extLst>
              <a:ext uri="{FF2B5EF4-FFF2-40B4-BE49-F238E27FC236}">
                <a16:creationId xmlns:a16="http://schemas.microsoft.com/office/drawing/2014/main" id="{DB34C044-BA32-0FBE-CA67-0CEA7D26BB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53052" y="3285118"/>
            <a:ext cx="218520" cy="218520"/>
          </a:xfrm>
          <a:prstGeom prst="rect">
            <a:avLst/>
          </a:prstGeom>
        </p:spPr>
      </p:pic>
      <p:pic>
        <p:nvPicPr>
          <p:cNvPr id="56" name="Image 55">
            <a:extLst>
              <a:ext uri="{FF2B5EF4-FFF2-40B4-BE49-F238E27FC236}">
                <a16:creationId xmlns:a16="http://schemas.microsoft.com/office/drawing/2014/main" id="{1248D590-8EC5-1E5C-2DA1-5767AB16DB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53052" y="1779455"/>
            <a:ext cx="218520" cy="218520"/>
          </a:xfrm>
          <a:prstGeom prst="rect">
            <a:avLst/>
          </a:prstGeom>
        </p:spPr>
      </p:pic>
      <p:pic>
        <p:nvPicPr>
          <p:cNvPr id="57" name="Image 56">
            <a:extLst>
              <a:ext uri="{FF2B5EF4-FFF2-40B4-BE49-F238E27FC236}">
                <a16:creationId xmlns:a16="http://schemas.microsoft.com/office/drawing/2014/main" id="{B2C9F84F-8737-F1DE-A8DD-CD0DF6DF4D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53864" y="1370750"/>
            <a:ext cx="218520" cy="218520"/>
          </a:xfrm>
          <a:prstGeom prst="rect">
            <a:avLst/>
          </a:prstGeom>
        </p:spPr>
      </p:pic>
      <p:pic>
        <p:nvPicPr>
          <p:cNvPr id="58" name="Image 57">
            <a:extLst>
              <a:ext uri="{FF2B5EF4-FFF2-40B4-BE49-F238E27FC236}">
                <a16:creationId xmlns:a16="http://schemas.microsoft.com/office/drawing/2014/main" id="{AF0DFBC6-8017-1D48-A643-68D8B303CB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53052" y="3503411"/>
            <a:ext cx="218520" cy="218520"/>
          </a:xfrm>
          <a:prstGeom prst="rect">
            <a:avLst/>
          </a:prstGeom>
        </p:spPr>
      </p:pic>
      <p:pic>
        <p:nvPicPr>
          <p:cNvPr id="59" name="Image 58">
            <a:extLst>
              <a:ext uri="{FF2B5EF4-FFF2-40B4-BE49-F238E27FC236}">
                <a16:creationId xmlns:a16="http://schemas.microsoft.com/office/drawing/2014/main" id="{3C3F93A2-AACE-1953-8C6E-29D8E9B7EE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4542" y="6264568"/>
            <a:ext cx="218520" cy="218520"/>
          </a:xfrm>
          <a:prstGeom prst="rect">
            <a:avLst/>
          </a:prstGeom>
        </p:spPr>
      </p:pic>
      <p:pic>
        <p:nvPicPr>
          <p:cNvPr id="60" name="Image 59">
            <a:extLst>
              <a:ext uri="{FF2B5EF4-FFF2-40B4-BE49-F238E27FC236}">
                <a16:creationId xmlns:a16="http://schemas.microsoft.com/office/drawing/2014/main" id="{B2F61F12-7274-2E5E-9F9A-21EAB528F5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46791" y="4155420"/>
            <a:ext cx="218520" cy="218520"/>
          </a:xfrm>
          <a:prstGeom prst="rect">
            <a:avLst/>
          </a:prstGeom>
        </p:spPr>
      </p:pic>
      <p:pic>
        <p:nvPicPr>
          <p:cNvPr id="61" name="Image 60">
            <a:extLst>
              <a:ext uri="{FF2B5EF4-FFF2-40B4-BE49-F238E27FC236}">
                <a16:creationId xmlns:a16="http://schemas.microsoft.com/office/drawing/2014/main" id="{2FACC0D0-6386-26DB-98AC-09C00F7382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64030" y="3944800"/>
            <a:ext cx="218520" cy="218520"/>
          </a:xfrm>
          <a:prstGeom prst="rect">
            <a:avLst/>
          </a:prstGeom>
        </p:spPr>
      </p:pic>
      <p:pic>
        <p:nvPicPr>
          <p:cNvPr id="62" name="Image 61">
            <a:extLst>
              <a:ext uri="{FF2B5EF4-FFF2-40B4-BE49-F238E27FC236}">
                <a16:creationId xmlns:a16="http://schemas.microsoft.com/office/drawing/2014/main" id="{445BB8E7-DC4E-2771-5B2A-8EF59B56E1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62635" y="3742346"/>
            <a:ext cx="218520" cy="218520"/>
          </a:xfrm>
          <a:prstGeom prst="rect">
            <a:avLst/>
          </a:prstGeom>
        </p:spPr>
      </p:pic>
      <p:pic>
        <p:nvPicPr>
          <p:cNvPr id="63" name="Image 62">
            <a:extLst>
              <a:ext uri="{FF2B5EF4-FFF2-40B4-BE49-F238E27FC236}">
                <a16:creationId xmlns:a16="http://schemas.microsoft.com/office/drawing/2014/main" id="{0513FE1A-BBA7-0169-4050-C7CD993BC4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62635" y="2861898"/>
            <a:ext cx="218520" cy="218520"/>
          </a:xfrm>
          <a:prstGeom prst="rect">
            <a:avLst/>
          </a:prstGeom>
        </p:spPr>
      </p:pic>
      <p:pic>
        <p:nvPicPr>
          <p:cNvPr id="64" name="Image 63">
            <a:extLst>
              <a:ext uri="{FF2B5EF4-FFF2-40B4-BE49-F238E27FC236}">
                <a16:creationId xmlns:a16="http://schemas.microsoft.com/office/drawing/2014/main" id="{9E1835F6-4479-3DB2-D937-756DBDDA39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53864" y="2442061"/>
            <a:ext cx="218520" cy="218520"/>
          </a:xfrm>
          <a:prstGeom prst="rect">
            <a:avLst/>
          </a:prstGeom>
        </p:spPr>
      </p:pic>
      <p:sp>
        <p:nvSpPr>
          <p:cNvPr id="70" name="ZoneTexte 69">
            <a:extLst>
              <a:ext uri="{FF2B5EF4-FFF2-40B4-BE49-F238E27FC236}">
                <a16:creationId xmlns:a16="http://schemas.microsoft.com/office/drawing/2014/main" id="{A458C921-A29F-CC0A-DC29-280136EF3A8F}"/>
              </a:ext>
            </a:extLst>
          </p:cNvPr>
          <p:cNvSpPr txBox="1"/>
          <p:nvPr/>
        </p:nvSpPr>
        <p:spPr>
          <a:xfrm>
            <a:off x="6678385" y="1091757"/>
            <a:ext cx="3218336" cy="1384995"/>
          </a:xfrm>
          <a:prstGeom prst="rect">
            <a:avLst/>
          </a:prstGeom>
          <a:noFill/>
        </p:spPr>
        <p:txBody>
          <a:bodyPr wrap="square" rtlCol="0">
            <a:spAutoFit/>
          </a:bodyPr>
          <a:lstStyle/>
          <a:p>
            <a:r>
              <a:rPr lang="fr-FR" sz="1400" b="1" dirty="0">
                <a:solidFill>
                  <a:schemeClr val="bg1"/>
                </a:solidFill>
              </a:rPr>
              <a:t>Sur le </a:t>
            </a:r>
            <a:r>
              <a:rPr lang="fr-FR" sz="1400" b="1" dirty="0">
                <a:solidFill>
                  <a:srgbClr val="FFFF00"/>
                </a:solidFill>
              </a:rPr>
              <a:t>FOND</a:t>
            </a:r>
            <a:r>
              <a:rPr lang="fr-FR" sz="1400" b="1" dirty="0">
                <a:solidFill>
                  <a:schemeClr val="bg1"/>
                </a:solidFill>
              </a:rPr>
              <a:t> </a:t>
            </a:r>
            <a:r>
              <a:rPr lang="fr-FR" sz="1200" b="1" dirty="0">
                <a:solidFill>
                  <a:schemeClr val="bg1"/>
                </a:solidFill>
              </a:rPr>
              <a:t>(</a:t>
            </a:r>
            <a:r>
              <a:rPr lang="fr-FR" sz="1200" b="1" dirty="0">
                <a:solidFill>
                  <a:srgbClr val="FFFF00"/>
                </a:solidFill>
              </a:rPr>
              <a:t>ce qui est dit</a:t>
            </a:r>
            <a:r>
              <a:rPr lang="fr-FR" sz="1200" b="1" dirty="0">
                <a:solidFill>
                  <a:schemeClr val="bg1"/>
                </a:solidFill>
              </a:rPr>
              <a:t> ou raconté)</a:t>
            </a:r>
            <a:r>
              <a:rPr lang="fr-FR" sz="1400" b="1" dirty="0">
                <a:solidFill>
                  <a:schemeClr val="bg1"/>
                </a:solidFill>
              </a:rPr>
              <a:t>, </a:t>
            </a:r>
            <a:br>
              <a:rPr lang="fr-FR" sz="1400" b="1" dirty="0">
                <a:solidFill>
                  <a:schemeClr val="bg1"/>
                </a:solidFill>
              </a:rPr>
            </a:br>
            <a:r>
              <a:rPr lang="fr-FR" sz="1400" b="1" dirty="0">
                <a:solidFill>
                  <a:schemeClr val="bg1"/>
                </a:solidFill>
              </a:rPr>
              <a:t>« La Fonction du Poète » est une poésie            </a:t>
            </a:r>
            <a:r>
              <a:rPr lang="fr-FR" sz="1400" b="1" dirty="0">
                <a:solidFill>
                  <a:srgbClr val="FFFF00"/>
                </a:solidFill>
              </a:rPr>
              <a:t>          </a:t>
            </a:r>
            <a:r>
              <a:rPr lang="fr-FR" sz="1400" b="1" dirty="0">
                <a:solidFill>
                  <a:schemeClr val="bg1"/>
                </a:solidFill>
              </a:rPr>
              <a:t>:</a:t>
            </a:r>
            <a:br>
              <a:rPr lang="fr-FR" sz="1400" b="1" dirty="0">
                <a:solidFill>
                  <a:schemeClr val="bg1"/>
                </a:solidFill>
              </a:rPr>
            </a:br>
            <a:r>
              <a:rPr lang="fr-FR" sz="1400" b="1" dirty="0">
                <a:solidFill>
                  <a:schemeClr val="bg1"/>
                </a:solidFill>
              </a:rPr>
              <a:t>elle </a:t>
            </a:r>
            <a:r>
              <a:rPr lang="fr-FR" sz="1400" b="1" dirty="0">
                <a:solidFill>
                  <a:srgbClr val="FFFF00"/>
                </a:solidFill>
              </a:rPr>
              <a:t>défend un point de vue (opinion)</a:t>
            </a:r>
            <a:r>
              <a:rPr lang="fr-FR" sz="1400" b="1" dirty="0">
                <a:solidFill>
                  <a:schemeClr val="bg1"/>
                </a:solidFill>
              </a:rPr>
              <a:t>, </a:t>
            </a:r>
            <a:r>
              <a:rPr lang="fr-FR" sz="1400" b="1" dirty="0">
                <a:solidFill>
                  <a:srgbClr val="FFFF00"/>
                </a:solidFill>
              </a:rPr>
              <a:t>combat</a:t>
            </a:r>
            <a:r>
              <a:rPr lang="fr-FR" sz="1400" b="1" dirty="0">
                <a:solidFill>
                  <a:schemeClr val="bg1"/>
                </a:solidFill>
              </a:rPr>
              <a:t> ou </a:t>
            </a:r>
            <a:r>
              <a:rPr lang="fr-FR" sz="1400" b="1" dirty="0">
                <a:solidFill>
                  <a:srgbClr val="FFFF00"/>
                </a:solidFill>
              </a:rPr>
              <a:t>soutient</a:t>
            </a:r>
            <a:r>
              <a:rPr lang="fr-FR" sz="1400" b="1" dirty="0">
                <a:solidFill>
                  <a:schemeClr val="bg1"/>
                </a:solidFill>
              </a:rPr>
              <a:t> </a:t>
            </a:r>
            <a:r>
              <a:rPr lang="fr-FR" sz="1400" b="1" dirty="0">
                <a:solidFill>
                  <a:srgbClr val="FFFF00"/>
                </a:solidFill>
              </a:rPr>
              <a:t>une cause</a:t>
            </a:r>
            <a:r>
              <a:rPr lang="fr-FR" sz="1400" b="1" dirty="0">
                <a:solidFill>
                  <a:schemeClr val="bg1"/>
                </a:solidFill>
              </a:rPr>
              <a:t>.</a:t>
            </a:r>
          </a:p>
        </p:txBody>
      </p:sp>
      <p:sp>
        <p:nvSpPr>
          <p:cNvPr id="71" name="ZoneTexte 70">
            <a:extLst>
              <a:ext uri="{FF2B5EF4-FFF2-40B4-BE49-F238E27FC236}">
                <a16:creationId xmlns:a16="http://schemas.microsoft.com/office/drawing/2014/main" id="{21CA4450-8CDE-5BC6-B699-0D75BDFAE576}"/>
              </a:ext>
            </a:extLst>
          </p:cNvPr>
          <p:cNvSpPr txBox="1"/>
          <p:nvPr/>
        </p:nvSpPr>
        <p:spPr>
          <a:xfrm>
            <a:off x="7361707" y="1498298"/>
            <a:ext cx="1144740" cy="338554"/>
          </a:xfrm>
          <a:prstGeom prst="rect">
            <a:avLst/>
          </a:prstGeom>
          <a:noFill/>
        </p:spPr>
        <p:txBody>
          <a:bodyPr wrap="square">
            <a:spAutoFit/>
          </a:bodyPr>
          <a:lstStyle/>
          <a:p>
            <a:r>
              <a:rPr lang="fr-FR" sz="1600" b="1" dirty="0">
                <a:solidFill>
                  <a:srgbClr val="FF0000"/>
                </a:solidFill>
              </a:rPr>
              <a:t>engagée</a:t>
            </a:r>
            <a:endParaRPr lang="fr-FR" sz="1600" dirty="0"/>
          </a:p>
        </p:txBody>
      </p:sp>
      <p:pic>
        <p:nvPicPr>
          <p:cNvPr id="72" name="Image 71">
            <a:extLst>
              <a:ext uri="{FF2B5EF4-FFF2-40B4-BE49-F238E27FC236}">
                <a16:creationId xmlns:a16="http://schemas.microsoft.com/office/drawing/2014/main" id="{25662DC9-30B6-853A-D196-62C721ACB1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0092" y="3078642"/>
            <a:ext cx="218520" cy="218520"/>
          </a:xfrm>
          <a:prstGeom prst="rect">
            <a:avLst/>
          </a:prstGeom>
        </p:spPr>
      </p:pic>
      <p:sp>
        <p:nvSpPr>
          <p:cNvPr id="73" name="ZoneTexte 72">
            <a:extLst>
              <a:ext uri="{FF2B5EF4-FFF2-40B4-BE49-F238E27FC236}">
                <a16:creationId xmlns:a16="http://schemas.microsoft.com/office/drawing/2014/main" id="{61923FD3-0E3C-56AD-4C2E-A788050EE5A4}"/>
              </a:ext>
            </a:extLst>
          </p:cNvPr>
          <p:cNvSpPr txBox="1"/>
          <p:nvPr/>
        </p:nvSpPr>
        <p:spPr>
          <a:xfrm>
            <a:off x="6696523" y="2653516"/>
            <a:ext cx="3248381" cy="553998"/>
          </a:xfrm>
          <a:prstGeom prst="rect">
            <a:avLst/>
          </a:prstGeom>
          <a:noFill/>
        </p:spPr>
        <p:txBody>
          <a:bodyPr wrap="square" rtlCol="0">
            <a:spAutoFit/>
          </a:bodyPr>
          <a:lstStyle/>
          <a:p>
            <a:r>
              <a:rPr lang="fr-FR" sz="1600" b="1" dirty="0">
                <a:solidFill>
                  <a:schemeClr val="bg1"/>
                </a:solidFill>
              </a:rPr>
              <a:t>Sur la </a:t>
            </a:r>
            <a:r>
              <a:rPr lang="fr-FR" sz="1600" b="1" dirty="0">
                <a:solidFill>
                  <a:srgbClr val="FFFF00"/>
                </a:solidFill>
              </a:rPr>
              <a:t>FORME</a:t>
            </a:r>
            <a:r>
              <a:rPr lang="fr-FR" sz="1600" b="1" dirty="0">
                <a:solidFill>
                  <a:schemeClr val="bg1"/>
                </a:solidFill>
              </a:rPr>
              <a:t> </a:t>
            </a:r>
            <a:r>
              <a:rPr lang="fr-FR" sz="1200" b="1" dirty="0">
                <a:solidFill>
                  <a:schemeClr val="bg1"/>
                </a:solidFill>
              </a:rPr>
              <a:t>(</a:t>
            </a:r>
            <a:r>
              <a:rPr lang="fr-FR" sz="1200" b="1" dirty="0">
                <a:solidFill>
                  <a:srgbClr val="FFFF00"/>
                </a:solidFill>
              </a:rPr>
              <a:t>construction</a:t>
            </a:r>
            <a:r>
              <a:rPr lang="fr-FR" sz="1200" b="1" dirty="0">
                <a:solidFill>
                  <a:schemeClr val="bg1"/>
                </a:solidFill>
              </a:rPr>
              <a:t> du texte)</a:t>
            </a:r>
            <a:r>
              <a:rPr lang="fr-FR" sz="1600" b="1" dirty="0">
                <a:solidFill>
                  <a:schemeClr val="bg1"/>
                </a:solidFill>
              </a:rPr>
              <a:t>,</a:t>
            </a:r>
            <a:endParaRPr lang="fr-FR" sz="1400" b="1" dirty="0">
              <a:solidFill>
                <a:schemeClr val="bg1"/>
              </a:solidFill>
            </a:endParaRPr>
          </a:p>
          <a:p>
            <a:r>
              <a:rPr lang="fr-FR" sz="1400" b="1" dirty="0">
                <a:solidFill>
                  <a:schemeClr val="bg1"/>
                </a:solidFill>
              </a:rPr>
              <a:t>on peut noter</a:t>
            </a:r>
            <a:r>
              <a:rPr lang="fr-FR" sz="1400" b="1" dirty="0">
                <a:solidFill>
                  <a:srgbClr val="FFFF00"/>
                </a:solidFill>
              </a:rPr>
              <a:t> </a:t>
            </a:r>
            <a:r>
              <a:rPr lang="fr-FR" sz="1400" b="1" dirty="0">
                <a:solidFill>
                  <a:schemeClr val="bg1"/>
                </a:solidFill>
              </a:rPr>
              <a:t>:</a:t>
            </a:r>
          </a:p>
        </p:txBody>
      </p:sp>
      <p:sp>
        <p:nvSpPr>
          <p:cNvPr id="74" name="ZoneTexte 73">
            <a:extLst>
              <a:ext uri="{FF2B5EF4-FFF2-40B4-BE49-F238E27FC236}">
                <a16:creationId xmlns:a16="http://schemas.microsoft.com/office/drawing/2014/main" id="{3B5F4ACE-A977-6EBE-426F-854F6B7C6897}"/>
              </a:ext>
            </a:extLst>
          </p:cNvPr>
          <p:cNvSpPr txBox="1"/>
          <p:nvPr/>
        </p:nvSpPr>
        <p:spPr>
          <a:xfrm>
            <a:off x="6696523" y="3150374"/>
            <a:ext cx="2148345" cy="307777"/>
          </a:xfrm>
          <a:prstGeom prst="rect">
            <a:avLst/>
          </a:prstGeom>
          <a:noFill/>
        </p:spPr>
        <p:txBody>
          <a:bodyPr wrap="none" rtlCol="0">
            <a:spAutoFit/>
          </a:bodyPr>
          <a:lstStyle/>
          <a:p>
            <a:pPr marL="177800" indent="-177800">
              <a:buFont typeface="Arial" panose="020B0604020202020204" pitchFamily="34" charset="0"/>
              <a:buChar char="•"/>
            </a:pPr>
            <a:r>
              <a:rPr lang="fr-FR" sz="1400" b="1" dirty="0">
                <a:solidFill>
                  <a:schemeClr val="bg1"/>
                </a:solidFill>
              </a:rPr>
              <a:t>La </a:t>
            </a:r>
            <a:r>
              <a:rPr lang="fr-FR" sz="1400" b="1" dirty="0">
                <a:solidFill>
                  <a:srgbClr val="FFFF00"/>
                </a:solidFill>
              </a:rPr>
              <a:t>longueur des vers</a:t>
            </a:r>
          </a:p>
        </p:txBody>
      </p:sp>
      <p:sp>
        <p:nvSpPr>
          <p:cNvPr id="75" name="ZoneTexte 74">
            <a:extLst>
              <a:ext uri="{FF2B5EF4-FFF2-40B4-BE49-F238E27FC236}">
                <a16:creationId xmlns:a16="http://schemas.microsoft.com/office/drawing/2014/main" id="{24F2C2A1-600A-A554-1693-0CEE2DB72499}"/>
              </a:ext>
            </a:extLst>
          </p:cNvPr>
          <p:cNvSpPr txBox="1"/>
          <p:nvPr/>
        </p:nvSpPr>
        <p:spPr>
          <a:xfrm>
            <a:off x="6696522" y="3394378"/>
            <a:ext cx="2511486" cy="307777"/>
          </a:xfrm>
          <a:prstGeom prst="rect">
            <a:avLst/>
          </a:prstGeom>
          <a:noFill/>
        </p:spPr>
        <p:txBody>
          <a:bodyPr wrap="square" rtlCol="0">
            <a:spAutoFit/>
          </a:bodyPr>
          <a:lstStyle/>
          <a:p>
            <a:pPr marL="177800" indent="-177800">
              <a:buFont typeface="Arial" panose="020B0604020202020204" pitchFamily="34" charset="0"/>
              <a:buChar char="•"/>
            </a:pPr>
            <a:r>
              <a:rPr lang="fr-FR" sz="1400" b="1" dirty="0">
                <a:solidFill>
                  <a:schemeClr val="bg1"/>
                </a:solidFill>
              </a:rPr>
              <a:t>La </a:t>
            </a:r>
            <a:r>
              <a:rPr lang="fr-FR" sz="1400" b="1" dirty="0">
                <a:solidFill>
                  <a:srgbClr val="FFFF00"/>
                </a:solidFill>
              </a:rPr>
              <a:t>longueur des strophes</a:t>
            </a:r>
          </a:p>
        </p:txBody>
      </p:sp>
      <p:sp>
        <p:nvSpPr>
          <p:cNvPr id="76" name="ZoneTexte 75">
            <a:extLst>
              <a:ext uri="{FF2B5EF4-FFF2-40B4-BE49-F238E27FC236}">
                <a16:creationId xmlns:a16="http://schemas.microsoft.com/office/drawing/2014/main" id="{56FD2F96-BEE3-B258-418E-744529F82371}"/>
              </a:ext>
            </a:extLst>
          </p:cNvPr>
          <p:cNvSpPr txBox="1"/>
          <p:nvPr/>
        </p:nvSpPr>
        <p:spPr>
          <a:xfrm>
            <a:off x="6696521" y="3650487"/>
            <a:ext cx="2676079" cy="738664"/>
          </a:xfrm>
          <a:prstGeom prst="rect">
            <a:avLst/>
          </a:prstGeom>
          <a:noFill/>
        </p:spPr>
        <p:txBody>
          <a:bodyPr wrap="square" rtlCol="0">
            <a:spAutoFit/>
          </a:bodyPr>
          <a:lstStyle/>
          <a:p>
            <a:pPr marL="177800" indent="-177800">
              <a:buFont typeface="Arial" panose="020B0604020202020204" pitchFamily="34" charset="0"/>
              <a:buChar char="•"/>
            </a:pPr>
            <a:r>
              <a:rPr lang="fr-FR" sz="1400" b="1" dirty="0">
                <a:solidFill>
                  <a:schemeClr val="bg1"/>
                </a:solidFill>
              </a:rPr>
              <a:t>Le </a:t>
            </a:r>
            <a:r>
              <a:rPr lang="fr-FR" sz="1400" b="1" dirty="0">
                <a:solidFill>
                  <a:srgbClr val="FFFF00"/>
                </a:solidFill>
              </a:rPr>
              <a:t>débordement du sens d’un vers sur le suivant </a:t>
            </a:r>
            <a:r>
              <a:rPr lang="fr-FR" sz="1400" b="1" dirty="0">
                <a:solidFill>
                  <a:schemeClr val="bg1"/>
                </a:solidFill>
              </a:rPr>
              <a:t>appelé                               .</a:t>
            </a:r>
            <a:endParaRPr lang="fr-FR" sz="1400" b="1" dirty="0">
              <a:solidFill>
                <a:srgbClr val="FFFF00"/>
              </a:solidFill>
            </a:endParaRPr>
          </a:p>
        </p:txBody>
      </p:sp>
      <p:sp>
        <p:nvSpPr>
          <p:cNvPr id="77" name="ZoneTexte 76">
            <a:extLst>
              <a:ext uri="{FF2B5EF4-FFF2-40B4-BE49-F238E27FC236}">
                <a16:creationId xmlns:a16="http://schemas.microsoft.com/office/drawing/2014/main" id="{45B3A97A-13CE-C59F-FB26-FFA9BF349CC0}"/>
              </a:ext>
            </a:extLst>
          </p:cNvPr>
          <p:cNvSpPr txBox="1"/>
          <p:nvPr/>
        </p:nvSpPr>
        <p:spPr>
          <a:xfrm>
            <a:off x="7597768" y="4056883"/>
            <a:ext cx="1673724" cy="338554"/>
          </a:xfrm>
          <a:prstGeom prst="rect">
            <a:avLst/>
          </a:prstGeom>
          <a:noFill/>
        </p:spPr>
        <p:txBody>
          <a:bodyPr wrap="square">
            <a:spAutoFit/>
          </a:bodyPr>
          <a:lstStyle/>
          <a:p>
            <a:r>
              <a:rPr lang="fr-FR" sz="1600" b="1" dirty="0">
                <a:solidFill>
                  <a:srgbClr val="FF0000"/>
                </a:solidFill>
              </a:rPr>
              <a:t>enjambement</a:t>
            </a:r>
            <a:endParaRPr lang="fr-FR" sz="1600" dirty="0"/>
          </a:p>
        </p:txBody>
      </p:sp>
      <p:pic>
        <p:nvPicPr>
          <p:cNvPr id="78" name="Image 77">
            <a:extLst>
              <a:ext uri="{FF2B5EF4-FFF2-40B4-BE49-F238E27FC236}">
                <a16:creationId xmlns:a16="http://schemas.microsoft.com/office/drawing/2014/main" id="{6BF859AB-5978-1780-45FE-0ABC8C6B6F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51553" y="1555583"/>
            <a:ext cx="218520" cy="218520"/>
          </a:xfrm>
          <a:prstGeom prst="rect">
            <a:avLst/>
          </a:prstGeom>
        </p:spPr>
      </p:pic>
      <p:pic>
        <p:nvPicPr>
          <p:cNvPr id="79" name="Image 78">
            <a:extLst>
              <a:ext uri="{FF2B5EF4-FFF2-40B4-BE49-F238E27FC236}">
                <a16:creationId xmlns:a16="http://schemas.microsoft.com/office/drawing/2014/main" id="{E529EA7E-9FE2-ED64-45FD-BC35A65AF2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0092" y="2014224"/>
            <a:ext cx="218520" cy="218520"/>
          </a:xfrm>
          <a:prstGeom prst="rect">
            <a:avLst/>
          </a:prstGeom>
        </p:spPr>
      </p:pic>
      <p:grpSp>
        <p:nvGrpSpPr>
          <p:cNvPr id="97" name="Groupe 96">
            <a:extLst>
              <a:ext uri="{FF2B5EF4-FFF2-40B4-BE49-F238E27FC236}">
                <a16:creationId xmlns:a16="http://schemas.microsoft.com/office/drawing/2014/main" id="{843B3DEB-96C4-A45B-59FB-351B12758106}"/>
              </a:ext>
            </a:extLst>
          </p:cNvPr>
          <p:cNvGrpSpPr/>
          <p:nvPr/>
        </p:nvGrpSpPr>
        <p:grpSpPr>
          <a:xfrm>
            <a:off x="3271154" y="1266915"/>
            <a:ext cx="2516998" cy="4036239"/>
            <a:chOff x="3271154" y="1266915"/>
            <a:chExt cx="2516998" cy="4036239"/>
          </a:xfrm>
        </p:grpSpPr>
        <p:cxnSp>
          <p:nvCxnSpPr>
            <p:cNvPr id="20" name="Connecteur droit 19">
              <a:extLst>
                <a:ext uri="{FF2B5EF4-FFF2-40B4-BE49-F238E27FC236}">
                  <a16:creationId xmlns:a16="http://schemas.microsoft.com/office/drawing/2014/main" id="{698C8316-E298-5D75-ADF1-7EBEBFFCC58C}"/>
                </a:ext>
              </a:extLst>
            </p:cNvPr>
            <p:cNvCxnSpPr>
              <a:cxnSpLocks/>
            </p:cNvCxnSpPr>
            <p:nvPr/>
          </p:nvCxnSpPr>
          <p:spPr>
            <a:xfrm>
              <a:off x="4531163" y="1266915"/>
              <a:ext cx="1247845" cy="0"/>
            </a:xfrm>
            <a:prstGeom prst="line">
              <a:avLst/>
            </a:prstGeom>
            <a:ln w="38100">
              <a:solidFill>
                <a:srgbClr val="FF0000">
                  <a:alpha val="6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687CE9DB-EB21-61C0-CD51-C47B30089B79}"/>
                </a:ext>
              </a:extLst>
            </p:cNvPr>
            <p:cNvCxnSpPr>
              <a:cxnSpLocks/>
            </p:cNvCxnSpPr>
            <p:nvPr/>
          </p:nvCxnSpPr>
          <p:spPr>
            <a:xfrm>
              <a:off x="3271154" y="3142484"/>
              <a:ext cx="2507854" cy="0"/>
            </a:xfrm>
            <a:prstGeom prst="line">
              <a:avLst/>
            </a:prstGeom>
            <a:ln w="38100">
              <a:solidFill>
                <a:srgbClr val="FF0000">
                  <a:alpha val="6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013049DD-DCF8-9B47-F24D-01D8F05BE1BC}"/>
                </a:ext>
              </a:extLst>
            </p:cNvPr>
            <p:cNvCxnSpPr>
              <a:cxnSpLocks/>
            </p:cNvCxnSpPr>
            <p:nvPr/>
          </p:nvCxnSpPr>
          <p:spPr>
            <a:xfrm>
              <a:off x="5788152" y="1266915"/>
              <a:ext cx="0" cy="1875569"/>
            </a:xfrm>
            <a:prstGeom prst="straightConnector1">
              <a:avLst/>
            </a:prstGeom>
            <a:ln w="38100">
              <a:solidFill>
                <a:srgbClr val="FF00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3E3F4409-0F2B-3A72-19E0-9FA9612A1333}"/>
                </a:ext>
              </a:extLst>
            </p:cNvPr>
            <p:cNvCxnSpPr>
              <a:cxnSpLocks/>
            </p:cNvCxnSpPr>
            <p:nvPr/>
          </p:nvCxnSpPr>
          <p:spPr>
            <a:xfrm>
              <a:off x="3749040" y="3427585"/>
              <a:ext cx="2008260" cy="0"/>
            </a:xfrm>
            <a:prstGeom prst="line">
              <a:avLst/>
            </a:prstGeom>
            <a:ln w="38100">
              <a:solidFill>
                <a:srgbClr val="FF0000">
                  <a:alpha val="6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6470EC05-DFD3-6BDE-EE76-4EFC60432674}"/>
                </a:ext>
              </a:extLst>
            </p:cNvPr>
            <p:cNvCxnSpPr>
              <a:cxnSpLocks/>
            </p:cNvCxnSpPr>
            <p:nvPr/>
          </p:nvCxnSpPr>
          <p:spPr>
            <a:xfrm>
              <a:off x="3666744" y="5303154"/>
              <a:ext cx="2090556" cy="0"/>
            </a:xfrm>
            <a:prstGeom prst="line">
              <a:avLst/>
            </a:prstGeom>
            <a:ln w="38100">
              <a:solidFill>
                <a:srgbClr val="FF0000">
                  <a:alpha val="6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84" name="Connecteur droit avec flèche 83">
              <a:extLst>
                <a:ext uri="{FF2B5EF4-FFF2-40B4-BE49-F238E27FC236}">
                  <a16:creationId xmlns:a16="http://schemas.microsoft.com/office/drawing/2014/main" id="{6BB35BCC-A0F2-F092-82EA-E2F277F1BB8B}"/>
                </a:ext>
              </a:extLst>
            </p:cNvPr>
            <p:cNvCxnSpPr>
              <a:cxnSpLocks/>
            </p:cNvCxnSpPr>
            <p:nvPr/>
          </p:nvCxnSpPr>
          <p:spPr>
            <a:xfrm>
              <a:off x="5766444" y="3427585"/>
              <a:ext cx="0" cy="1875569"/>
            </a:xfrm>
            <a:prstGeom prst="straightConnector1">
              <a:avLst/>
            </a:prstGeom>
            <a:ln w="38100">
              <a:solidFill>
                <a:srgbClr val="FF00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94" name="ZoneTexte 93">
            <a:extLst>
              <a:ext uri="{FF2B5EF4-FFF2-40B4-BE49-F238E27FC236}">
                <a16:creationId xmlns:a16="http://schemas.microsoft.com/office/drawing/2014/main" id="{E5F8C964-CFC3-1979-CCAF-F3701C0ADA6E}"/>
              </a:ext>
            </a:extLst>
          </p:cNvPr>
          <p:cNvSpPr txBox="1"/>
          <p:nvPr/>
        </p:nvSpPr>
        <p:spPr>
          <a:xfrm>
            <a:off x="5649385" y="3955154"/>
            <a:ext cx="1175348" cy="338554"/>
          </a:xfrm>
          <a:prstGeom prst="rect">
            <a:avLst/>
          </a:prstGeom>
          <a:noFill/>
        </p:spPr>
        <p:txBody>
          <a:bodyPr wrap="square">
            <a:spAutoFit/>
          </a:bodyPr>
          <a:lstStyle/>
          <a:p>
            <a:pPr algn="ctr"/>
            <a:r>
              <a:rPr lang="fr-FR" sz="1600" b="1" dirty="0">
                <a:solidFill>
                  <a:srgbClr val="FF0000"/>
                </a:solidFill>
              </a:rPr>
              <a:t>Dizain</a:t>
            </a:r>
            <a:endParaRPr lang="fr-FR" sz="1600" dirty="0">
              <a:solidFill>
                <a:srgbClr val="FF0000"/>
              </a:solidFill>
            </a:endParaRPr>
          </a:p>
        </p:txBody>
      </p:sp>
      <p:sp>
        <p:nvSpPr>
          <p:cNvPr id="95" name="Flèche : droite 94">
            <a:extLst>
              <a:ext uri="{FF2B5EF4-FFF2-40B4-BE49-F238E27FC236}">
                <a16:creationId xmlns:a16="http://schemas.microsoft.com/office/drawing/2014/main" id="{8B9C64C4-90CD-22DA-7415-F0F66BC9875E}"/>
              </a:ext>
            </a:extLst>
          </p:cNvPr>
          <p:cNvSpPr/>
          <p:nvPr/>
        </p:nvSpPr>
        <p:spPr>
          <a:xfrm rot="5400000">
            <a:off x="6087993" y="4267623"/>
            <a:ext cx="114938" cy="120010"/>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ZoneTexte 95">
            <a:extLst>
              <a:ext uri="{FF2B5EF4-FFF2-40B4-BE49-F238E27FC236}">
                <a16:creationId xmlns:a16="http://schemas.microsoft.com/office/drawing/2014/main" id="{B6A56970-E8E4-4508-A740-4B532C62BC2A}"/>
              </a:ext>
            </a:extLst>
          </p:cNvPr>
          <p:cNvSpPr txBox="1"/>
          <p:nvPr/>
        </p:nvSpPr>
        <p:spPr>
          <a:xfrm>
            <a:off x="5740550" y="4327628"/>
            <a:ext cx="932961" cy="338554"/>
          </a:xfrm>
          <a:prstGeom prst="rect">
            <a:avLst/>
          </a:prstGeom>
          <a:noFill/>
        </p:spPr>
        <p:txBody>
          <a:bodyPr wrap="square">
            <a:spAutoFit/>
          </a:bodyPr>
          <a:lstStyle/>
          <a:p>
            <a:pPr algn="ctr"/>
            <a:r>
              <a:rPr lang="fr-FR" sz="1600" b="1" dirty="0"/>
              <a:t>10</a:t>
            </a:r>
            <a:r>
              <a:rPr lang="fr-FR" sz="1600" b="1" dirty="0">
                <a:solidFill>
                  <a:srgbClr val="FF0000"/>
                </a:solidFill>
              </a:rPr>
              <a:t> </a:t>
            </a:r>
            <a:r>
              <a:rPr lang="fr-FR" sz="1600" b="1" dirty="0">
                <a:solidFill>
                  <a:srgbClr val="FFFF00"/>
                </a:solidFill>
              </a:rPr>
              <a:t>vers</a:t>
            </a:r>
            <a:endParaRPr lang="fr-FR" sz="1600" dirty="0">
              <a:solidFill>
                <a:srgbClr val="FFFF00"/>
              </a:solidFill>
            </a:endParaRPr>
          </a:p>
        </p:txBody>
      </p:sp>
    </p:spTree>
    <p:extLst>
      <p:ext uri="{BB962C8B-B14F-4D97-AF65-F5344CB8AC3E}">
        <p14:creationId xmlns:p14="http://schemas.microsoft.com/office/powerpoint/2010/main" val="39360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additive="base">
                                        <p:cTn id="11" dur="500" fill="hold"/>
                                        <p:tgtEl>
                                          <p:spTgt spid="70"/>
                                        </p:tgtEl>
                                        <p:attrNameLst>
                                          <p:attrName>ppt_x</p:attrName>
                                        </p:attrNameLst>
                                      </p:cBhvr>
                                      <p:tavLst>
                                        <p:tav tm="0">
                                          <p:val>
                                            <p:strVal val="#ppt_x"/>
                                          </p:val>
                                        </p:tav>
                                        <p:tav tm="100000">
                                          <p:val>
                                            <p:strVal val="#ppt_x"/>
                                          </p:val>
                                        </p:tav>
                                      </p:tavLst>
                                    </p:anim>
                                    <p:anim calcmode="lin" valueType="num">
                                      <p:cBhvr additive="base">
                                        <p:cTn id="1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1000"/>
                                        <p:tgtEl>
                                          <p:spTgt spid="71"/>
                                        </p:tgtEl>
                                      </p:cBhvr>
                                    </p:animEffect>
                                    <p:anim calcmode="lin" valueType="num">
                                      <p:cBhvr>
                                        <p:cTn id="18" dur="1000" fill="hold"/>
                                        <p:tgtEl>
                                          <p:spTgt spid="71"/>
                                        </p:tgtEl>
                                        <p:attrNameLst>
                                          <p:attrName>ppt_x</p:attrName>
                                        </p:attrNameLst>
                                      </p:cBhvr>
                                      <p:tavLst>
                                        <p:tav tm="0">
                                          <p:val>
                                            <p:strVal val="#ppt_x"/>
                                          </p:val>
                                        </p:tav>
                                        <p:tav tm="100000">
                                          <p:val>
                                            <p:strVal val="#ppt_x"/>
                                          </p:val>
                                        </p:tav>
                                      </p:tavLst>
                                    </p:anim>
                                    <p:anim calcmode="lin" valueType="num">
                                      <p:cBhvr>
                                        <p:cTn id="19" dur="1000" fill="hold"/>
                                        <p:tgtEl>
                                          <p:spTgt spid="7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1000"/>
                                        <p:tgtEl>
                                          <p:spTgt spid="72"/>
                                        </p:tgtEl>
                                      </p:cBhvr>
                                    </p:animEffect>
                                    <p:anim calcmode="lin" valueType="num">
                                      <p:cBhvr>
                                        <p:cTn id="23" dur="1000" fill="hold"/>
                                        <p:tgtEl>
                                          <p:spTgt spid="72"/>
                                        </p:tgtEl>
                                        <p:attrNameLst>
                                          <p:attrName>ppt_x</p:attrName>
                                        </p:attrNameLst>
                                      </p:cBhvr>
                                      <p:tavLst>
                                        <p:tav tm="0">
                                          <p:val>
                                            <p:strVal val="#ppt_x"/>
                                          </p:val>
                                        </p:tav>
                                        <p:tav tm="100000">
                                          <p:val>
                                            <p:strVal val="#ppt_x"/>
                                          </p:val>
                                        </p:tav>
                                      </p:tavLst>
                                    </p:anim>
                                    <p:anim calcmode="lin" valueType="num">
                                      <p:cBhvr>
                                        <p:cTn id="2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anim calcmode="lin" valueType="num">
                                      <p:cBhvr additive="base">
                                        <p:cTn id="29" dur="500" fill="hold"/>
                                        <p:tgtEl>
                                          <p:spTgt spid="73"/>
                                        </p:tgtEl>
                                        <p:attrNameLst>
                                          <p:attrName>ppt_x</p:attrName>
                                        </p:attrNameLst>
                                      </p:cBhvr>
                                      <p:tavLst>
                                        <p:tav tm="0">
                                          <p:val>
                                            <p:strVal val="#ppt_x"/>
                                          </p:val>
                                        </p:tav>
                                        <p:tav tm="100000">
                                          <p:val>
                                            <p:strVal val="#ppt_x"/>
                                          </p:val>
                                        </p:tav>
                                      </p:tavLst>
                                    </p:anim>
                                    <p:anim calcmode="lin" valueType="num">
                                      <p:cBhvr additive="base">
                                        <p:cTn id="30"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 calcmode="lin" valueType="num">
                                      <p:cBhvr additive="base">
                                        <p:cTn id="35" dur="500" fill="hold"/>
                                        <p:tgtEl>
                                          <p:spTgt spid="74"/>
                                        </p:tgtEl>
                                        <p:attrNameLst>
                                          <p:attrName>ppt_x</p:attrName>
                                        </p:attrNameLst>
                                      </p:cBhvr>
                                      <p:tavLst>
                                        <p:tav tm="0">
                                          <p:val>
                                            <p:strVal val="#ppt_x"/>
                                          </p:val>
                                        </p:tav>
                                        <p:tav tm="100000">
                                          <p:val>
                                            <p:strVal val="#ppt_x"/>
                                          </p:val>
                                        </p:tav>
                                      </p:tavLst>
                                    </p:anim>
                                    <p:anim calcmode="lin" valueType="num">
                                      <p:cBhvr additive="base">
                                        <p:cTn id="36"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1000"/>
                                        <p:tgtEl>
                                          <p:spTgt spid="63"/>
                                        </p:tgtEl>
                                      </p:cBhvr>
                                    </p:animEffect>
                                    <p:anim calcmode="lin" valueType="num">
                                      <p:cBhvr>
                                        <p:cTn id="58" dur="1000" fill="hold"/>
                                        <p:tgtEl>
                                          <p:spTgt spid="63"/>
                                        </p:tgtEl>
                                        <p:attrNameLst>
                                          <p:attrName>ppt_x</p:attrName>
                                        </p:attrNameLst>
                                      </p:cBhvr>
                                      <p:tavLst>
                                        <p:tav tm="0">
                                          <p:val>
                                            <p:strVal val="#ppt_x"/>
                                          </p:val>
                                        </p:tav>
                                        <p:tav tm="100000">
                                          <p:val>
                                            <p:strVal val="#ppt_x"/>
                                          </p:val>
                                        </p:tav>
                                      </p:tavLst>
                                    </p:anim>
                                    <p:anim calcmode="lin" valueType="num">
                                      <p:cBhvr>
                                        <p:cTn id="5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anim calcmode="lin" valueType="num">
                                      <p:cBhvr>
                                        <p:cTn id="65" dur="1000" fill="hold"/>
                                        <p:tgtEl>
                                          <p:spTgt spid="34"/>
                                        </p:tgtEl>
                                        <p:attrNameLst>
                                          <p:attrName>ppt_x</p:attrName>
                                        </p:attrNameLst>
                                      </p:cBhvr>
                                      <p:tavLst>
                                        <p:tav tm="0">
                                          <p:val>
                                            <p:strVal val="#ppt_x"/>
                                          </p:val>
                                        </p:tav>
                                        <p:tav tm="100000">
                                          <p:val>
                                            <p:strVal val="#ppt_x"/>
                                          </p:val>
                                        </p:tav>
                                      </p:tavLst>
                                    </p:anim>
                                    <p:anim calcmode="lin" valueType="num">
                                      <p:cBhvr>
                                        <p:cTn id="6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anim calcmode="lin" valueType="num">
                                      <p:cBhvr additive="base">
                                        <p:cTn id="71" dur="500" fill="hold"/>
                                        <p:tgtEl>
                                          <p:spTgt spid="75"/>
                                        </p:tgtEl>
                                        <p:attrNameLst>
                                          <p:attrName>ppt_x</p:attrName>
                                        </p:attrNameLst>
                                      </p:cBhvr>
                                      <p:tavLst>
                                        <p:tav tm="0">
                                          <p:val>
                                            <p:strVal val="#ppt_x"/>
                                          </p:val>
                                        </p:tav>
                                        <p:tav tm="100000">
                                          <p:val>
                                            <p:strVal val="#ppt_x"/>
                                          </p:val>
                                        </p:tav>
                                      </p:tavLst>
                                    </p:anim>
                                    <p:anim calcmode="lin" valueType="num">
                                      <p:cBhvr additive="base">
                                        <p:cTn id="7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97"/>
                                        </p:tgtEl>
                                        <p:attrNameLst>
                                          <p:attrName>style.visibility</p:attrName>
                                        </p:attrNameLst>
                                      </p:cBhvr>
                                      <p:to>
                                        <p:strVal val="visible"/>
                                      </p:to>
                                    </p:set>
                                    <p:anim calcmode="lin" valueType="num">
                                      <p:cBhvr additive="base">
                                        <p:cTn id="77" dur="500" fill="hold"/>
                                        <p:tgtEl>
                                          <p:spTgt spid="97"/>
                                        </p:tgtEl>
                                        <p:attrNameLst>
                                          <p:attrName>ppt_x</p:attrName>
                                        </p:attrNameLst>
                                      </p:cBhvr>
                                      <p:tavLst>
                                        <p:tav tm="0">
                                          <p:val>
                                            <p:strVal val="#ppt_x"/>
                                          </p:val>
                                        </p:tav>
                                        <p:tav tm="100000">
                                          <p:val>
                                            <p:strVal val="#ppt_x"/>
                                          </p:val>
                                        </p:tav>
                                      </p:tavLst>
                                    </p:anim>
                                    <p:anim calcmode="lin" valueType="num">
                                      <p:cBhvr additive="base">
                                        <p:cTn id="78"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1000"/>
                                        <p:tgtEl>
                                          <p:spTgt spid="30"/>
                                        </p:tgtEl>
                                      </p:cBhvr>
                                    </p:animEffect>
                                    <p:anim calcmode="lin" valueType="num">
                                      <p:cBhvr>
                                        <p:cTn id="84" dur="1000" fill="hold"/>
                                        <p:tgtEl>
                                          <p:spTgt spid="30"/>
                                        </p:tgtEl>
                                        <p:attrNameLst>
                                          <p:attrName>ppt_x</p:attrName>
                                        </p:attrNameLst>
                                      </p:cBhvr>
                                      <p:tavLst>
                                        <p:tav tm="0">
                                          <p:val>
                                            <p:strVal val="#ppt_x"/>
                                          </p:val>
                                        </p:tav>
                                        <p:tav tm="100000">
                                          <p:val>
                                            <p:strVal val="#ppt_x"/>
                                          </p:val>
                                        </p:tav>
                                      </p:tavLst>
                                    </p:anim>
                                    <p:anim calcmode="lin" valueType="num">
                                      <p:cBhvr>
                                        <p:cTn id="85" dur="1000" fill="hold"/>
                                        <p:tgtEl>
                                          <p:spTgt spid="30"/>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fade">
                                      <p:cBhvr>
                                        <p:cTn id="88" dur="1000"/>
                                        <p:tgtEl>
                                          <p:spTgt spid="29"/>
                                        </p:tgtEl>
                                      </p:cBhvr>
                                    </p:animEffect>
                                    <p:anim calcmode="lin" valueType="num">
                                      <p:cBhvr>
                                        <p:cTn id="89" dur="1000" fill="hold"/>
                                        <p:tgtEl>
                                          <p:spTgt spid="29"/>
                                        </p:tgtEl>
                                        <p:attrNameLst>
                                          <p:attrName>ppt_x</p:attrName>
                                        </p:attrNameLst>
                                      </p:cBhvr>
                                      <p:tavLst>
                                        <p:tav tm="0">
                                          <p:val>
                                            <p:strVal val="#ppt_x"/>
                                          </p:val>
                                        </p:tav>
                                        <p:tav tm="100000">
                                          <p:val>
                                            <p:strVal val="#ppt_x"/>
                                          </p:val>
                                        </p:tav>
                                      </p:tavLst>
                                    </p:anim>
                                    <p:anim calcmode="lin" valueType="num">
                                      <p:cBhvr>
                                        <p:cTn id="90" dur="1000" fill="hold"/>
                                        <p:tgtEl>
                                          <p:spTgt spid="29"/>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95"/>
                                        </p:tgtEl>
                                        <p:attrNameLst>
                                          <p:attrName>style.visibility</p:attrName>
                                        </p:attrNameLst>
                                      </p:cBhvr>
                                      <p:to>
                                        <p:strVal val="visible"/>
                                      </p:to>
                                    </p:set>
                                    <p:animEffect transition="in" filter="fade">
                                      <p:cBhvr>
                                        <p:cTn id="93" dur="1000"/>
                                        <p:tgtEl>
                                          <p:spTgt spid="95"/>
                                        </p:tgtEl>
                                      </p:cBhvr>
                                    </p:animEffect>
                                    <p:anim calcmode="lin" valueType="num">
                                      <p:cBhvr>
                                        <p:cTn id="94" dur="1000" fill="hold"/>
                                        <p:tgtEl>
                                          <p:spTgt spid="95"/>
                                        </p:tgtEl>
                                        <p:attrNameLst>
                                          <p:attrName>ppt_x</p:attrName>
                                        </p:attrNameLst>
                                      </p:cBhvr>
                                      <p:tavLst>
                                        <p:tav tm="0">
                                          <p:val>
                                            <p:strVal val="#ppt_x"/>
                                          </p:val>
                                        </p:tav>
                                        <p:tav tm="100000">
                                          <p:val>
                                            <p:strVal val="#ppt_x"/>
                                          </p:val>
                                        </p:tav>
                                      </p:tavLst>
                                    </p:anim>
                                    <p:anim calcmode="lin" valueType="num">
                                      <p:cBhvr>
                                        <p:cTn id="95" dur="1000" fill="hold"/>
                                        <p:tgtEl>
                                          <p:spTgt spid="95"/>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94"/>
                                        </p:tgtEl>
                                        <p:attrNameLst>
                                          <p:attrName>style.visibility</p:attrName>
                                        </p:attrNameLst>
                                      </p:cBhvr>
                                      <p:to>
                                        <p:strVal val="visible"/>
                                      </p:to>
                                    </p:set>
                                    <p:animEffect transition="in" filter="fade">
                                      <p:cBhvr>
                                        <p:cTn id="98" dur="1000"/>
                                        <p:tgtEl>
                                          <p:spTgt spid="94"/>
                                        </p:tgtEl>
                                      </p:cBhvr>
                                    </p:animEffect>
                                    <p:anim calcmode="lin" valueType="num">
                                      <p:cBhvr>
                                        <p:cTn id="99" dur="1000" fill="hold"/>
                                        <p:tgtEl>
                                          <p:spTgt spid="94"/>
                                        </p:tgtEl>
                                        <p:attrNameLst>
                                          <p:attrName>ppt_x</p:attrName>
                                        </p:attrNameLst>
                                      </p:cBhvr>
                                      <p:tavLst>
                                        <p:tav tm="0">
                                          <p:val>
                                            <p:strVal val="#ppt_x"/>
                                          </p:val>
                                        </p:tav>
                                        <p:tav tm="100000">
                                          <p:val>
                                            <p:strVal val="#ppt_x"/>
                                          </p:val>
                                        </p:tav>
                                      </p:tavLst>
                                    </p:anim>
                                    <p:anim calcmode="lin" valueType="num">
                                      <p:cBhvr>
                                        <p:cTn id="100" dur="1000" fill="hold"/>
                                        <p:tgtEl>
                                          <p:spTgt spid="94"/>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78"/>
                                        </p:tgtEl>
                                        <p:attrNameLst>
                                          <p:attrName>style.visibility</p:attrName>
                                        </p:attrNameLst>
                                      </p:cBhvr>
                                      <p:to>
                                        <p:strVal val="visible"/>
                                      </p:to>
                                    </p:set>
                                    <p:animEffect transition="in" filter="fade">
                                      <p:cBhvr>
                                        <p:cTn id="103" dur="1000"/>
                                        <p:tgtEl>
                                          <p:spTgt spid="78"/>
                                        </p:tgtEl>
                                      </p:cBhvr>
                                    </p:animEffect>
                                    <p:anim calcmode="lin" valueType="num">
                                      <p:cBhvr>
                                        <p:cTn id="104" dur="1000" fill="hold"/>
                                        <p:tgtEl>
                                          <p:spTgt spid="78"/>
                                        </p:tgtEl>
                                        <p:attrNameLst>
                                          <p:attrName>ppt_x</p:attrName>
                                        </p:attrNameLst>
                                      </p:cBhvr>
                                      <p:tavLst>
                                        <p:tav tm="0">
                                          <p:val>
                                            <p:strVal val="#ppt_x"/>
                                          </p:val>
                                        </p:tav>
                                        <p:tav tm="100000">
                                          <p:val>
                                            <p:strVal val="#ppt_x"/>
                                          </p:val>
                                        </p:tav>
                                      </p:tavLst>
                                    </p:anim>
                                    <p:anim calcmode="lin" valueType="num">
                                      <p:cBhvr>
                                        <p:cTn id="105"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1000"/>
                                        <p:tgtEl>
                                          <p:spTgt spid="31"/>
                                        </p:tgtEl>
                                      </p:cBhvr>
                                    </p:animEffect>
                                    <p:anim calcmode="lin" valueType="num">
                                      <p:cBhvr>
                                        <p:cTn id="111" dur="1000" fill="hold"/>
                                        <p:tgtEl>
                                          <p:spTgt spid="31"/>
                                        </p:tgtEl>
                                        <p:attrNameLst>
                                          <p:attrName>ppt_x</p:attrName>
                                        </p:attrNameLst>
                                      </p:cBhvr>
                                      <p:tavLst>
                                        <p:tav tm="0">
                                          <p:val>
                                            <p:strVal val="#ppt_x"/>
                                          </p:val>
                                        </p:tav>
                                        <p:tav tm="100000">
                                          <p:val>
                                            <p:strVal val="#ppt_x"/>
                                          </p:val>
                                        </p:tav>
                                      </p:tavLst>
                                    </p:anim>
                                    <p:anim calcmode="lin" valueType="num">
                                      <p:cBhvr>
                                        <p:cTn id="112" dur="1000" fill="hold"/>
                                        <p:tgtEl>
                                          <p:spTgt spid="31"/>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96"/>
                                        </p:tgtEl>
                                        <p:attrNameLst>
                                          <p:attrName>style.visibility</p:attrName>
                                        </p:attrNameLst>
                                      </p:cBhvr>
                                      <p:to>
                                        <p:strVal val="visible"/>
                                      </p:to>
                                    </p:set>
                                    <p:animEffect transition="in" filter="fade">
                                      <p:cBhvr>
                                        <p:cTn id="115" dur="1000"/>
                                        <p:tgtEl>
                                          <p:spTgt spid="96"/>
                                        </p:tgtEl>
                                      </p:cBhvr>
                                    </p:animEffect>
                                    <p:anim calcmode="lin" valueType="num">
                                      <p:cBhvr>
                                        <p:cTn id="116" dur="1000" fill="hold"/>
                                        <p:tgtEl>
                                          <p:spTgt spid="96"/>
                                        </p:tgtEl>
                                        <p:attrNameLst>
                                          <p:attrName>ppt_x</p:attrName>
                                        </p:attrNameLst>
                                      </p:cBhvr>
                                      <p:tavLst>
                                        <p:tav tm="0">
                                          <p:val>
                                            <p:strVal val="#ppt_x"/>
                                          </p:val>
                                        </p:tav>
                                        <p:tav tm="100000">
                                          <p:val>
                                            <p:strVal val="#ppt_x"/>
                                          </p:val>
                                        </p:tav>
                                      </p:tavLst>
                                    </p:anim>
                                    <p:anim calcmode="lin" valueType="num">
                                      <p:cBhvr>
                                        <p:cTn id="117"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76"/>
                                        </p:tgtEl>
                                        <p:attrNameLst>
                                          <p:attrName>style.visibility</p:attrName>
                                        </p:attrNameLst>
                                      </p:cBhvr>
                                      <p:to>
                                        <p:strVal val="visible"/>
                                      </p:to>
                                    </p:set>
                                    <p:anim calcmode="lin" valueType="num">
                                      <p:cBhvr additive="base">
                                        <p:cTn id="122" dur="500" fill="hold"/>
                                        <p:tgtEl>
                                          <p:spTgt spid="76"/>
                                        </p:tgtEl>
                                        <p:attrNameLst>
                                          <p:attrName>ppt_x</p:attrName>
                                        </p:attrNameLst>
                                      </p:cBhvr>
                                      <p:tavLst>
                                        <p:tav tm="0">
                                          <p:val>
                                            <p:strVal val="#ppt_x"/>
                                          </p:val>
                                        </p:tav>
                                        <p:tav tm="100000">
                                          <p:val>
                                            <p:strVal val="#ppt_x"/>
                                          </p:val>
                                        </p:tav>
                                      </p:tavLst>
                                    </p:anim>
                                    <p:anim calcmode="lin" valueType="num">
                                      <p:cBhvr additive="base">
                                        <p:cTn id="123" dur="500" fill="hold"/>
                                        <p:tgtEl>
                                          <p:spTgt spid="76"/>
                                        </p:tgtEl>
                                        <p:attrNameLst>
                                          <p:attrName>ppt_y</p:attrName>
                                        </p:attrNameLst>
                                      </p:cBhvr>
                                      <p:tavLst>
                                        <p:tav tm="0">
                                          <p:val>
                                            <p:strVal val="1+#ppt_h/2"/>
                                          </p:val>
                                        </p:tav>
                                        <p:tav tm="100000">
                                          <p:val>
                                            <p:strVal val="#ppt_y"/>
                                          </p:val>
                                        </p:tav>
                                      </p:tavLst>
                                    </p:anim>
                                  </p:childTnLst>
                                </p:cTn>
                              </p:par>
                              <p:par>
                                <p:cTn id="124" presetID="2" presetClass="entr" presetSubtype="4" fill="hold" nodeType="withEffect">
                                  <p:stCondLst>
                                    <p:cond delay="0"/>
                                  </p:stCondLst>
                                  <p:childTnLst>
                                    <p:set>
                                      <p:cBhvr>
                                        <p:cTn id="125" dur="1" fill="hold">
                                          <p:stCondLst>
                                            <p:cond delay="0"/>
                                          </p:stCondLst>
                                        </p:cTn>
                                        <p:tgtEl>
                                          <p:spTgt spid="17"/>
                                        </p:tgtEl>
                                        <p:attrNameLst>
                                          <p:attrName>style.visibility</p:attrName>
                                        </p:attrNameLst>
                                      </p:cBhvr>
                                      <p:to>
                                        <p:strVal val="visible"/>
                                      </p:to>
                                    </p:set>
                                    <p:anim calcmode="lin" valueType="num">
                                      <p:cBhvr additive="base">
                                        <p:cTn id="126" dur="500" fill="hold"/>
                                        <p:tgtEl>
                                          <p:spTgt spid="17"/>
                                        </p:tgtEl>
                                        <p:attrNameLst>
                                          <p:attrName>ppt_x</p:attrName>
                                        </p:attrNameLst>
                                      </p:cBhvr>
                                      <p:tavLst>
                                        <p:tav tm="0">
                                          <p:val>
                                            <p:strVal val="#ppt_x"/>
                                          </p:val>
                                        </p:tav>
                                        <p:tav tm="100000">
                                          <p:val>
                                            <p:strVal val="#ppt_x"/>
                                          </p:val>
                                        </p:tav>
                                      </p:tavLst>
                                    </p:anim>
                                    <p:anim calcmode="lin" valueType="num">
                                      <p:cBhvr additive="base">
                                        <p:cTn id="127" dur="500" fill="hold"/>
                                        <p:tgtEl>
                                          <p:spTgt spid="17"/>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3"/>
                                        </p:tgtEl>
                                        <p:attrNameLst>
                                          <p:attrName>style.visibility</p:attrName>
                                        </p:attrNameLst>
                                      </p:cBhvr>
                                      <p:to>
                                        <p:strVal val="visible"/>
                                      </p:to>
                                    </p:set>
                                    <p:anim calcmode="lin" valueType="num">
                                      <p:cBhvr additive="base">
                                        <p:cTn id="130" dur="500" fill="hold"/>
                                        <p:tgtEl>
                                          <p:spTgt spid="3"/>
                                        </p:tgtEl>
                                        <p:attrNameLst>
                                          <p:attrName>ppt_x</p:attrName>
                                        </p:attrNameLst>
                                      </p:cBhvr>
                                      <p:tavLst>
                                        <p:tav tm="0">
                                          <p:val>
                                            <p:strVal val="#ppt_x"/>
                                          </p:val>
                                        </p:tav>
                                        <p:tav tm="100000">
                                          <p:val>
                                            <p:strVal val="#ppt_x"/>
                                          </p:val>
                                        </p:tav>
                                      </p:tavLst>
                                    </p:anim>
                                    <p:anim calcmode="lin" valueType="num">
                                      <p:cBhvr additive="base">
                                        <p:cTn id="1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12"/>
                                        </p:tgtEl>
                                        <p:attrNameLst>
                                          <p:attrName>style.visibility</p:attrName>
                                        </p:attrNameLst>
                                      </p:cBhvr>
                                      <p:to>
                                        <p:strVal val="visible"/>
                                      </p:to>
                                    </p:set>
                                    <p:animEffect transition="in" filter="fade">
                                      <p:cBhvr>
                                        <p:cTn id="136" dur="1000"/>
                                        <p:tgtEl>
                                          <p:spTgt spid="12"/>
                                        </p:tgtEl>
                                      </p:cBhvr>
                                    </p:animEffect>
                                    <p:anim calcmode="lin" valueType="num">
                                      <p:cBhvr>
                                        <p:cTn id="137" dur="1000" fill="hold"/>
                                        <p:tgtEl>
                                          <p:spTgt spid="12"/>
                                        </p:tgtEl>
                                        <p:attrNameLst>
                                          <p:attrName>ppt_x</p:attrName>
                                        </p:attrNameLst>
                                      </p:cBhvr>
                                      <p:tavLst>
                                        <p:tav tm="0">
                                          <p:val>
                                            <p:strVal val="#ppt_x"/>
                                          </p:val>
                                        </p:tav>
                                        <p:tav tm="100000">
                                          <p:val>
                                            <p:strVal val="#ppt_x"/>
                                          </p:val>
                                        </p:tav>
                                      </p:tavLst>
                                    </p:anim>
                                    <p:anim calcmode="lin" valueType="num">
                                      <p:cBhvr>
                                        <p:cTn id="138" dur="1000" fill="hold"/>
                                        <p:tgtEl>
                                          <p:spTgt spid="12"/>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77"/>
                                        </p:tgtEl>
                                        <p:attrNameLst>
                                          <p:attrName>style.visibility</p:attrName>
                                        </p:attrNameLst>
                                      </p:cBhvr>
                                      <p:to>
                                        <p:strVal val="visible"/>
                                      </p:to>
                                    </p:set>
                                    <p:animEffect transition="in" filter="fade">
                                      <p:cBhvr>
                                        <p:cTn id="141" dur="1000"/>
                                        <p:tgtEl>
                                          <p:spTgt spid="77"/>
                                        </p:tgtEl>
                                      </p:cBhvr>
                                    </p:animEffect>
                                    <p:anim calcmode="lin" valueType="num">
                                      <p:cBhvr>
                                        <p:cTn id="142" dur="1000" fill="hold"/>
                                        <p:tgtEl>
                                          <p:spTgt spid="77"/>
                                        </p:tgtEl>
                                        <p:attrNameLst>
                                          <p:attrName>ppt_x</p:attrName>
                                        </p:attrNameLst>
                                      </p:cBhvr>
                                      <p:tavLst>
                                        <p:tav tm="0">
                                          <p:val>
                                            <p:strVal val="#ppt_x"/>
                                          </p:val>
                                        </p:tav>
                                        <p:tav tm="100000">
                                          <p:val>
                                            <p:strVal val="#ppt_x"/>
                                          </p:val>
                                        </p:tav>
                                      </p:tavLst>
                                    </p:anim>
                                    <p:anim calcmode="lin" valueType="num">
                                      <p:cBhvr>
                                        <p:cTn id="143" dur="1000" fill="hold"/>
                                        <p:tgtEl>
                                          <p:spTgt spid="77"/>
                                        </p:tgtEl>
                                        <p:attrNameLst>
                                          <p:attrName>ppt_y</p:attrName>
                                        </p:attrNameLst>
                                      </p:cBhvr>
                                      <p:tavLst>
                                        <p:tav tm="0">
                                          <p:val>
                                            <p:strVal val="#ppt_y+.1"/>
                                          </p:val>
                                        </p:tav>
                                        <p:tav tm="100000">
                                          <p:val>
                                            <p:strVal val="#ppt_y"/>
                                          </p:val>
                                        </p:tav>
                                      </p:tavLst>
                                    </p:anim>
                                  </p:childTnLst>
                                </p:cTn>
                              </p:par>
                              <p:par>
                                <p:cTn id="144" presetID="42" presetClass="entr" presetSubtype="0" fill="hold" nodeType="withEffect">
                                  <p:stCondLst>
                                    <p:cond delay="0"/>
                                  </p:stCondLst>
                                  <p:childTnLst>
                                    <p:set>
                                      <p:cBhvr>
                                        <p:cTn id="145" dur="1" fill="hold">
                                          <p:stCondLst>
                                            <p:cond delay="0"/>
                                          </p:stCondLst>
                                        </p:cTn>
                                        <p:tgtEl>
                                          <p:spTgt spid="79"/>
                                        </p:tgtEl>
                                        <p:attrNameLst>
                                          <p:attrName>style.visibility</p:attrName>
                                        </p:attrNameLst>
                                      </p:cBhvr>
                                      <p:to>
                                        <p:strVal val="visible"/>
                                      </p:to>
                                    </p:set>
                                    <p:animEffect transition="in" filter="fade">
                                      <p:cBhvr>
                                        <p:cTn id="146" dur="1000"/>
                                        <p:tgtEl>
                                          <p:spTgt spid="79"/>
                                        </p:tgtEl>
                                      </p:cBhvr>
                                    </p:animEffect>
                                    <p:anim calcmode="lin" valueType="num">
                                      <p:cBhvr>
                                        <p:cTn id="147" dur="1000" fill="hold"/>
                                        <p:tgtEl>
                                          <p:spTgt spid="79"/>
                                        </p:tgtEl>
                                        <p:attrNameLst>
                                          <p:attrName>ppt_x</p:attrName>
                                        </p:attrNameLst>
                                      </p:cBhvr>
                                      <p:tavLst>
                                        <p:tav tm="0">
                                          <p:val>
                                            <p:strVal val="#ppt_x"/>
                                          </p:val>
                                        </p:tav>
                                        <p:tav tm="100000">
                                          <p:val>
                                            <p:strVal val="#ppt_x"/>
                                          </p:val>
                                        </p:tav>
                                      </p:tavLst>
                                    </p:anim>
                                    <p:anim calcmode="lin" valueType="num">
                                      <p:cBhvr>
                                        <p:cTn id="148"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P spid="30" grpId="0" animBg="1"/>
      <p:bldP spid="31" grpId="0"/>
      <p:bldP spid="33" grpId="0"/>
      <p:bldP spid="34" grpId="0"/>
      <p:bldP spid="35" grpId="0" animBg="1"/>
      <p:bldP spid="70" grpId="0"/>
      <p:bldP spid="71" grpId="0"/>
      <p:bldP spid="73" grpId="0"/>
      <p:bldP spid="74" grpId="0"/>
      <p:bldP spid="75" grpId="0"/>
      <p:bldP spid="76" grpId="0"/>
      <p:bldP spid="77" grpId="0"/>
      <p:bldP spid="94" grpId="0"/>
      <p:bldP spid="95" grpId="0" animBg="1"/>
      <p:bldP spid="96"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BCB5701-EB7D-9090-3DBD-AD9BD04C20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217" y="488189"/>
            <a:ext cx="1284295" cy="1924406"/>
          </a:xfrm>
          <a:prstGeom prst="rect">
            <a:avLst/>
          </a:prstGeom>
        </p:spPr>
      </p:pic>
      <p:pic>
        <p:nvPicPr>
          <p:cNvPr id="3" name="Image 2">
            <a:extLst>
              <a:ext uri="{FF2B5EF4-FFF2-40B4-BE49-F238E27FC236}">
                <a16:creationId xmlns:a16="http://schemas.microsoft.com/office/drawing/2014/main" id="{323D4CDB-3D16-F195-7922-3593ADA5C5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46330" y="1864855"/>
            <a:ext cx="884727" cy="884727"/>
          </a:xfrm>
          <a:prstGeom prst="rect">
            <a:avLst/>
          </a:prstGeom>
        </p:spPr>
      </p:pic>
      <p:sp>
        <p:nvSpPr>
          <p:cNvPr id="8" name="ZoneTexte 7">
            <a:extLst>
              <a:ext uri="{FF2B5EF4-FFF2-40B4-BE49-F238E27FC236}">
                <a16:creationId xmlns:a16="http://schemas.microsoft.com/office/drawing/2014/main" id="{9163BF54-65C4-7E2A-5585-9E72B9CACB29}"/>
              </a:ext>
            </a:extLst>
          </p:cNvPr>
          <p:cNvSpPr txBox="1"/>
          <p:nvPr/>
        </p:nvSpPr>
        <p:spPr>
          <a:xfrm>
            <a:off x="2631055" y="1801607"/>
            <a:ext cx="9144000" cy="923330"/>
          </a:xfrm>
          <a:prstGeom prst="rect">
            <a:avLst/>
          </a:prstGeom>
          <a:noFill/>
        </p:spPr>
        <p:txBody>
          <a:bodyPr wrap="square">
            <a:spAutoFit/>
          </a:bodyPr>
          <a:lstStyle/>
          <a:p>
            <a:r>
              <a:rPr lang="fr-FR" dirty="0">
                <a:solidFill>
                  <a:schemeClr val="bg1"/>
                </a:solidFill>
                <a:latin typeface="Calibri" panose="020F0502020204030204" pitchFamily="34" charset="0"/>
                <a:cs typeface="Calibri" panose="020F0502020204030204" pitchFamily="34" charset="0"/>
              </a:rPr>
              <a:t>« Qu’est-ce donc que le temps ? Si personne ne me le demande, je le sais. Si je veux l’expliquer, je ne le sais plus. »</a:t>
            </a:r>
          </a:p>
          <a:p>
            <a:r>
              <a:rPr lang="fr-FR" b="1" dirty="0">
                <a:solidFill>
                  <a:srgbClr val="FF0000"/>
                </a:solidFill>
                <a:latin typeface="Calibri" panose="020F0502020204030204" pitchFamily="34" charset="0"/>
                <a:cs typeface="Calibri" panose="020F0502020204030204" pitchFamily="34" charset="0"/>
              </a:rPr>
              <a:t>SAINT-AUGUSTIN</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Philosophe et Théologien chrétien romain</a:t>
            </a:r>
            <a:r>
              <a:rPr lang="fr-FR" dirty="0">
                <a:latin typeface="Calibri" panose="020F0502020204030204" pitchFamily="34" charset="0"/>
                <a:cs typeface="Calibri" panose="020F0502020204030204" pitchFamily="34" charset="0"/>
              </a:rPr>
              <a:t>, </a:t>
            </a:r>
            <a:r>
              <a:rPr lang="fr-FR" b="1" dirty="0">
                <a:solidFill>
                  <a:schemeClr val="accent3">
                    <a:lumMod val="75000"/>
                  </a:schemeClr>
                </a:solidFill>
                <a:latin typeface="Calibri" panose="020F0502020204030204" pitchFamily="34" charset="0"/>
                <a:cs typeface="Calibri" panose="020F0502020204030204" pitchFamily="34" charset="0"/>
              </a:rPr>
              <a:t>(354 – 430)</a:t>
            </a:r>
            <a:r>
              <a:rPr lang="fr-FR" dirty="0">
                <a:latin typeface="Calibri" panose="020F0502020204030204" pitchFamily="34" charset="0"/>
                <a:cs typeface="Calibri" panose="020F0502020204030204" pitchFamily="34" charset="0"/>
              </a:rPr>
              <a:t>.</a:t>
            </a:r>
          </a:p>
        </p:txBody>
      </p:sp>
      <p:sp>
        <p:nvSpPr>
          <p:cNvPr id="10" name="ZoneTexte 9">
            <a:extLst>
              <a:ext uri="{FF2B5EF4-FFF2-40B4-BE49-F238E27FC236}">
                <a16:creationId xmlns:a16="http://schemas.microsoft.com/office/drawing/2014/main" id="{37CB87FE-1EC7-3006-1202-C9DE9F590F20}"/>
              </a:ext>
            </a:extLst>
          </p:cNvPr>
          <p:cNvSpPr txBox="1"/>
          <p:nvPr/>
        </p:nvSpPr>
        <p:spPr>
          <a:xfrm>
            <a:off x="2631055" y="2931227"/>
            <a:ext cx="9144000" cy="646331"/>
          </a:xfrm>
          <a:prstGeom prst="rect">
            <a:avLst/>
          </a:prstGeom>
          <a:noFill/>
        </p:spPr>
        <p:txBody>
          <a:bodyPr wrap="square">
            <a:spAutoFit/>
          </a:bodyPr>
          <a:lstStyle/>
          <a:p>
            <a:r>
              <a:rPr lang="fr-FR" dirty="0">
                <a:solidFill>
                  <a:schemeClr val="bg1"/>
                </a:solidFill>
                <a:latin typeface="Calibri" panose="020F0502020204030204" pitchFamily="34" charset="0"/>
                <a:cs typeface="Calibri" panose="020F0502020204030204" pitchFamily="34" charset="0"/>
              </a:rPr>
              <a:t>« Le temps est un grand maître, il règle bien des choses. »</a:t>
            </a:r>
          </a:p>
          <a:p>
            <a:r>
              <a:rPr lang="fr-FR" b="1" dirty="0">
                <a:solidFill>
                  <a:srgbClr val="FF0000"/>
                </a:solidFill>
                <a:latin typeface="Calibri" panose="020F0502020204030204" pitchFamily="34" charset="0"/>
                <a:cs typeface="Calibri" panose="020F0502020204030204" pitchFamily="34" charset="0"/>
              </a:rPr>
              <a:t>Pierre CORNEILLE</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Dramaturge, Poète,</a:t>
            </a:r>
            <a:r>
              <a:rPr lang="fr-FR" dirty="0">
                <a:latin typeface="Calibri" panose="020F0502020204030204" pitchFamily="34" charset="0"/>
                <a:cs typeface="Calibri" panose="020F0502020204030204" pitchFamily="34" charset="0"/>
              </a:rPr>
              <a:t> </a:t>
            </a:r>
            <a:r>
              <a:rPr lang="fr-FR" b="1" dirty="0">
                <a:solidFill>
                  <a:schemeClr val="accent3">
                    <a:lumMod val="75000"/>
                  </a:schemeClr>
                </a:solidFill>
                <a:latin typeface="Calibri" panose="020F0502020204030204" pitchFamily="34" charset="0"/>
                <a:cs typeface="Calibri" panose="020F0502020204030204" pitchFamily="34" charset="0"/>
              </a:rPr>
              <a:t>(1606 – 1684)</a:t>
            </a:r>
            <a:r>
              <a:rPr lang="fr-FR" dirty="0">
                <a:latin typeface="Calibri" panose="020F0502020204030204" pitchFamily="34" charset="0"/>
                <a:cs typeface="Calibri" panose="020F0502020204030204" pitchFamily="34" charset="0"/>
              </a:rPr>
              <a:t>.</a:t>
            </a:r>
          </a:p>
        </p:txBody>
      </p:sp>
      <p:sp>
        <p:nvSpPr>
          <p:cNvPr id="11" name="ZoneTexte 10">
            <a:extLst>
              <a:ext uri="{FF2B5EF4-FFF2-40B4-BE49-F238E27FC236}">
                <a16:creationId xmlns:a16="http://schemas.microsoft.com/office/drawing/2014/main" id="{1E855EC4-3DFB-0472-C844-51BFA03FCD8D}"/>
              </a:ext>
            </a:extLst>
          </p:cNvPr>
          <p:cNvSpPr txBox="1"/>
          <p:nvPr/>
        </p:nvSpPr>
        <p:spPr>
          <a:xfrm>
            <a:off x="2631055" y="3851766"/>
            <a:ext cx="9144000" cy="646331"/>
          </a:xfrm>
          <a:prstGeom prst="rect">
            <a:avLst/>
          </a:prstGeom>
          <a:noFill/>
        </p:spPr>
        <p:txBody>
          <a:bodyPr wrap="square">
            <a:spAutoFit/>
          </a:bodyPr>
          <a:lstStyle/>
          <a:p>
            <a:r>
              <a:rPr lang="fr-FR" dirty="0">
                <a:solidFill>
                  <a:schemeClr val="bg1"/>
                </a:solidFill>
                <a:latin typeface="Calibri" panose="020F0502020204030204" pitchFamily="34" charset="0"/>
                <a:cs typeface="Calibri" panose="020F0502020204030204" pitchFamily="34" charset="0"/>
              </a:rPr>
              <a:t>« Le temps est une illusion. »</a:t>
            </a:r>
          </a:p>
          <a:p>
            <a:r>
              <a:rPr lang="fr-FR" b="1" dirty="0">
                <a:solidFill>
                  <a:srgbClr val="FF0000"/>
                </a:solidFill>
                <a:latin typeface="Calibri" panose="020F0502020204030204" pitchFamily="34" charset="0"/>
                <a:cs typeface="Calibri" panose="020F0502020204030204" pitchFamily="34" charset="0"/>
              </a:rPr>
              <a:t>Albert EINSTEIN</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Physicien, Théoricien</a:t>
            </a:r>
            <a:r>
              <a:rPr lang="fr-FR" dirty="0">
                <a:latin typeface="Calibri" panose="020F0502020204030204" pitchFamily="34" charset="0"/>
                <a:cs typeface="Calibri" panose="020F0502020204030204" pitchFamily="34" charset="0"/>
              </a:rPr>
              <a:t>, </a:t>
            </a:r>
            <a:r>
              <a:rPr lang="fr-FR" b="1" dirty="0">
                <a:solidFill>
                  <a:schemeClr val="accent3">
                    <a:lumMod val="75000"/>
                  </a:schemeClr>
                </a:solidFill>
                <a:latin typeface="Calibri" panose="020F0502020204030204" pitchFamily="34" charset="0"/>
                <a:cs typeface="Calibri" panose="020F0502020204030204" pitchFamily="34" charset="0"/>
              </a:rPr>
              <a:t>(1879 – 1955)</a:t>
            </a:r>
            <a:r>
              <a:rPr lang="fr-FR" dirty="0">
                <a:latin typeface="Calibri" panose="020F0502020204030204" pitchFamily="34" charset="0"/>
                <a:cs typeface="Calibri" panose="020F0502020204030204" pitchFamily="34" charset="0"/>
              </a:rPr>
              <a:t>.</a:t>
            </a:r>
          </a:p>
        </p:txBody>
      </p:sp>
      <p:pic>
        <p:nvPicPr>
          <p:cNvPr id="13" name="Image 12">
            <a:extLst>
              <a:ext uri="{FF2B5EF4-FFF2-40B4-BE49-F238E27FC236}">
                <a16:creationId xmlns:a16="http://schemas.microsoft.com/office/drawing/2014/main" id="{88276179-BAE3-B4AA-122B-6D4A259C9D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46329" y="2804712"/>
            <a:ext cx="884727" cy="884727"/>
          </a:xfrm>
          <a:prstGeom prst="rect">
            <a:avLst/>
          </a:prstGeom>
        </p:spPr>
      </p:pic>
      <p:pic>
        <p:nvPicPr>
          <p:cNvPr id="14" name="Image 13">
            <a:extLst>
              <a:ext uri="{FF2B5EF4-FFF2-40B4-BE49-F238E27FC236}">
                <a16:creationId xmlns:a16="http://schemas.microsoft.com/office/drawing/2014/main" id="{0F89D369-C26D-1811-3C93-239244B679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46328" y="3732569"/>
            <a:ext cx="884727" cy="884727"/>
          </a:xfrm>
          <a:prstGeom prst="rect">
            <a:avLst/>
          </a:prstGeom>
        </p:spPr>
      </p:pic>
      <p:pic>
        <p:nvPicPr>
          <p:cNvPr id="12" name="Image 11">
            <a:hlinkClick r:id="rId6" action="ppaction://hlinksldjump"/>
            <a:extLst>
              <a:ext uri="{FF2B5EF4-FFF2-40B4-BE49-F238E27FC236}">
                <a16:creationId xmlns:a16="http://schemas.microsoft.com/office/drawing/2014/main" id="{06F704BC-E46C-9C59-2B3C-D15CDA8DC2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15" name="ZoneTexte 14">
            <a:extLst>
              <a:ext uri="{FF2B5EF4-FFF2-40B4-BE49-F238E27FC236}">
                <a16:creationId xmlns:a16="http://schemas.microsoft.com/office/drawing/2014/main" id="{41EDC25F-A84D-CFD6-A2C5-B6D88490DEA1}"/>
              </a:ext>
            </a:extLst>
          </p:cNvPr>
          <p:cNvSpPr txBox="1"/>
          <p:nvPr/>
        </p:nvSpPr>
        <p:spPr>
          <a:xfrm>
            <a:off x="2668290" y="4710599"/>
            <a:ext cx="7996600" cy="646331"/>
          </a:xfrm>
          <a:prstGeom prst="rect">
            <a:avLst/>
          </a:prstGeom>
          <a:noFill/>
        </p:spPr>
        <p:txBody>
          <a:bodyPr wrap="square">
            <a:spAutoFit/>
          </a:bodyPr>
          <a:lstStyle/>
          <a:p>
            <a:r>
              <a:rPr lang="fr-FR" dirty="0">
                <a:solidFill>
                  <a:schemeClr val="bg1"/>
                </a:solidFill>
                <a:latin typeface="Calibri" panose="020F0502020204030204" pitchFamily="34" charset="0"/>
                <a:cs typeface="Calibri" panose="020F0502020204030204" pitchFamily="34" charset="0"/>
              </a:rPr>
              <a:t>« Le temps perdu ne se rattrape plus. Alors, continue de courir. »</a:t>
            </a:r>
          </a:p>
          <a:p>
            <a:r>
              <a:rPr lang="fr-FR" b="1" dirty="0">
                <a:solidFill>
                  <a:srgbClr val="FF0000"/>
                </a:solidFill>
                <a:latin typeface="Calibri" panose="020F0502020204030204" pitchFamily="34" charset="0"/>
                <a:cs typeface="Calibri" panose="020F0502020204030204" pitchFamily="34" charset="0"/>
              </a:rPr>
              <a:t>Paul VALERY</a:t>
            </a:r>
            <a:r>
              <a:rPr lang="fr-FR" dirty="0">
                <a:latin typeface="Calibri" panose="020F0502020204030204" pitchFamily="34" charset="0"/>
                <a:cs typeface="Calibri" panose="020F0502020204030204" pitchFamily="34" charset="0"/>
              </a:rPr>
              <a:t>, Écrivain, Poète, </a:t>
            </a:r>
            <a:r>
              <a:rPr lang="fr-FR" i="1" dirty="0">
                <a:latin typeface="Calibri" panose="020F0502020204030204" pitchFamily="34" charset="0"/>
                <a:cs typeface="Calibri" panose="020F0502020204030204" pitchFamily="34" charset="0"/>
              </a:rPr>
              <a:t>Philosophe français</a:t>
            </a:r>
            <a:r>
              <a:rPr lang="fr-FR" dirty="0">
                <a:latin typeface="Calibri" panose="020F0502020204030204" pitchFamily="34" charset="0"/>
                <a:cs typeface="Calibri" panose="020F0502020204030204" pitchFamily="34" charset="0"/>
              </a:rPr>
              <a:t>, </a:t>
            </a:r>
            <a:r>
              <a:rPr lang="fr-FR" b="1" dirty="0">
                <a:solidFill>
                  <a:schemeClr val="accent3">
                    <a:lumMod val="75000"/>
                  </a:schemeClr>
                </a:solidFill>
                <a:latin typeface="Calibri" panose="020F0502020204030204" pitchFamily="34" charset="0"/>
                <a:cs typeface="Calibri" panose="020F0502020204030204" pitchFamily="34" charset="0"/>
              </a:rPr>
              <a:t>(1905 – 1980)</a:t>
            </a:r>
            <a:r>
              <a:rPr lang="fr-FR" dirty="0">
                <a:latin typeface="Calibri" panose="020F0502020204030204" pitchFamily="34" charset="0"/>
                <a:cs typeface="Calibri" panose="020F0502020204030204" pitchFamily="34" charset="0"/>
              </a:rPr>
              <a:t>.</a:t>
            </a:r>
          </a:p>
        </p:txBody>
      </p:sp>
      <p:pic>
        <p:nvPicPr>
          <p:cNvPr id="6" name="Image 5">
            <a:extLst>
              <a:ext uri="{FF2B5EF4-FFF2-40B4-BE49-F238E27FC236}">
                <a16:creationId xmlns:a16="http://schemas.microsoft.com/office/drawing/2014/main" id="{B82E223E-40A2-8D14-EFF7-EF91EF5916B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46328" y="4683667"/>
            <a:ext cx="921962" cy="921962"/>
          </a:xfrm>
          <a:prstGeom prst="rect">
            <a:avLst/>
          </a:prstGeom>
        </p:spPr>
      </p:pic>
      <p:sp>
        <p:nvSpPr>
          <p:cNvPr id="9" name="ZoneTexte 8">
            <a:extLst>
              <a:ext uri="{FF2B5EF4-FFF2-40B4-BE49-F238E27FC236}">
                <a16:creationId xmlns:a16="http://schemas.microsoft.com/office/drawing/2014/main" id="{FBC0C3DB-C48F-C50C-13A4-3AD779065210}"/>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7" name="Image 6">
            <a:extLst>
              <a:ext uri="{FF2B5EF4-FFF2-40B4-BE49-F238E27FC236}">
                <a16:creationId xmlns:a16="http://schemas.microsoft.com/office/drawing/2014/main" id="{E7334AA0-31EF-9E4F-B43C-11381C3D42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6330" y="879432"/>
            <a:ext cx="884727" cy="884727"/>
          </a:xfrm>
          <a:prstGeom prst="rect">
            <a:avLst/>
          </a:prstGeom>
        </p:spPr>
      </p:pic>
      <p:sp>
        <p:nvSpPr>
          <p:cNvPr id="17" name="ZoneTexte 16">
            <a:extLst>
              <a:ext uri="{FF2B5EF4-FFF2-40B4-BE49-F238E27FC236}">
                <a16:creationId xmlns:a16="http://schemas.microsoft.com/office/drawing/2014/main" id="{78D36F66-5CF2-0DD2-B4E7-3B89D478F5F9}"/>
              </a:ext>
            </a:extLst>
          </p:cNvPr>
          <p:cNvSpPr txBox="1"/>
          <p:nvPr/>
        </p:nvSpPr>
        <p:spPr>
          <a:xfrm>
            <a:off x="2631055" y="879432"/>
            <a:ext cx="9144000" cy="646331"/>
          </a:xfrm>
          <a:prstGeom prst="rect">
            <a:avLst/>
          </a:prstGeom>
          <a:noFill/>
        </p:spPr>
        <p:txBody>
          <a:bodyPr wrap="square">
            <a:spAutoFit/>
          </a:bodyPr>
          <a:lstStyle/>
          <a:p>
            <a:r>
              <a:rPr lang="fr-FR" dirty="0">
                <a:solidFill>
                  <a:schemeClr val="bg1"/>
                </a:solidFill>
                <a:latin typeface="Calibri" panose="020F0502020204030204" pitchFamily="34" charset="0"/>
                <a:cs typeface="Calibri" panose="020F0502020204030204" pitchFamily="34" charset="0"/>
              </a:rPr>
              <a:t>« Choisissez un travail que vous aimez et vous n’aurez pas à travailler un seul jour de votre vie. »</a:t>
            </a:r>
          </a:p>
          <a:p>
            <a:r>
              <a:rPr lang="fr-FR" b="1" dirty="0">
                <a:solidFill>
                  <a:srgbClr val="FF0000"/>
                </a:solidFill>
                <a:latin typeface="Calibri" panose="020F0502020204030204" pitchFamily="34" charset="0"/>
                <a:cs typeface="Calibri" panose="020F0502020204030204" pitchFamily="34" charset="0"/>
              </a:rPr>
              <a:t>CONFUCIUS</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Philosophe chinois</a:t>
            </a:r>
            <a:r>
              <a:rPr lang="fr-FR" dirty="0">
                <a:latin typeface="Calibri" panose="020F0502020204030204" pitchFamily="34" charset="0"/>
                <a:cs typeface="Calibri" panose="020F0502020204030204" pitchFamily="34" charset="0"/>
              </a:rPr>
              <a:t>, </a:t>
            </a:r>
            <a:r>
              <a:rPr lang="fr-FR" b="1" dirty="0">
                <a:solidFill>
                  <a:schemeClr val="accent3">
                    <a:lumMod val="75000"/>
                  </a:schemeClr>
                </a:solidFill>
                <a:latin typeface="Calibri" panose="020F0502020204030204" pitchFamily="34" charset="0"/>
                <a:cs typeface="Calibri" panose="020F0502020204030204" pitchFamily="34" charset="0"/>
              </a:rPr>
              <a:t>(VIe – Ve s. av. J.-C.)</a:t>
            </a:r>
            <a:r>
              <a:rPr lang="fr-FR" dirty="0">
                <a:latin typeface="Calibri" panose="020F0502020204030204" pitchFamily="34" charset="0"/>
                <a:cs typeface="Calibri" panose="020F0502020204030204" pitchFamily="34" charset="0"/>
              </a:rPr>
              <a:t>.</a:t>
            </a:r>
          </a:p>
        </p:txBody>
      </p:sp>
      <p:sp>
        <p:nvSpPr>
          <p:cNvPr id="18" name="ZoneTexte 17">
            <a:extLst>
              <a:ext uri="{FF2B5EF4-FFF2-40B4-BE49-F238E27FC236}">
                <a16:creationId xmlns:a16="http://schemas.microsoft.com/office/drawing/2014/main" id="{27A80450-C1DF-5BF3-A2D2-C4A4108D9B81}"/>
              </a:ext>
            </a:extLst>
          </p:cNvPr>
          <p:cNvSpPr txBox="1"/>
          <p:nvPr/>
        </p:nvSpPr>
        <p:spPr>
          <a:xfrm>
            <a:off x="2668290" y="5698932"/>
            <a:ext cx="7996600" cy="646331"/>
          </a:xfrm>
          <a:prstGeom prst="rect">
            <a:avLst/>
          </a:prstGeom>
          <a:noFill/>
        </p:spPr>
        <p:txBody>
          <a:bodyPr wrap="square">
            <a:spAutoFit/>
          </a:bodyPr>
          <a:lstStyle/>
          <a:p>
            <a:r>
              <a:rPr lang="fr-FR" dirty="0">
                <a:solidFill>
                  <a:schemeClr val="bg1"/>
                </a:solidFill>
                <a:latin typeface="Calibri" panose="020F0502020204030204" pitchFamily="34" charset="0"/>
                <a:cs typeface="Calibri" panose="020F0502020204030204" pitchFamily="34" charset="0"/>
              </a:rPr>
              <a:t>«Il faut prendre le temps d’aimer, il est toujours plus tard qu’on ne le croit. »</a:t>
            </a:r>
          </a:p>
          <a:p>
            <a:r>
              <a:rPr lang="fr-FR" b="1" dirty="0">
                <a:solidFill>
                  <a:srgbClr val="FF0000"/>
                </a:solidFill>
                <a:latin typeface="Calibri" panose="020F0502020204030204" pitchFamily="34" charset="0"/>
                <a:cs typeface="Calibri" panose="020F0502020204030204" pitchFamily="34" charset="0"/>
              </a:rPr>
              <a:t>Léo FERRÉ</a:t>
            </a:r>
            <a:r>
              <a:rPr lang="fr-FR" dirty="0">
                <a:latin typeface="Calibri" panose="020F0502020204030204" pitchFamily="34" charset="0"/>
                <a:cs typeface="Calibri" panose="020F0502020204030204" pitchFamily="34" charset="0"/>
              </a:rPr>
              <a:t>, Auteur-compositeur-interprète, </a:t>
            </a:r>
            <a:r>
              <a:rPr lang="fr-FR" b="1" dirty="0">
                <a:solidFill>
                  <a:srgbClr val="92D050"/>
                </a:solidFill>
                <a:latin typeface="Calibri" panose="020F0502020204030204" pitchFamily="34" charset="0"/>
                <a:cs typeface="Calibri" panose="020F0502020204030204" pitchFamily="34" charset="0"/>
              </a:rPr>
              <a:t>(1916 – 1993)</a:t>
            </a:r>
            <a:r>
              <a:rPr lang="fr-FR" dirty="0">
                <a:latin typeface="Calibri" panose="020F0502020204030204" pitchFamily="34" charset="0"/>
                <a:cs typeface="Calibri" panose="020F0502020204030204" pitchFamily="34" charset="0"/>
              </a:rPr>
              <a:t>.</a:t>
            </a:r>
          </a:p>
        </p:txBody>
      </p:sp>
      <p:pic>
        <p:nvPicPr>
          <p:cNvPr id="21" name="Image 20">
            <a:extLst>
              <a:ext uri="{FF2B5EF4-FFF2-40B4-BE49-F238E27FC236}">
                <a16:creationId xmlns:a16="http://schemas.microsoft.com/office/drawing/2014/main" id="{BC5E1507-7D36-4BE9-C428-2DEE6994C30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746328" y="5672000"/>
            <a:ext cx="921962" cy="921962"/>
          </a:xfrm>
          <a:prstGeom prst="rect">
            <a:avLst/>
          </a:prstGeom>
        </p:spPr>
      </p:pic>
    </p:spTree>
    <p:extLst>
      <p:ext uri="{BB962C8B-B14F-4D97-AF65-F5344CB8AC3E}">
        <p14:creationId xmlns:p14="http://schemas.microsoft.com/office/powerpoint/2010/main" val="11992394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B5BEDE8-1500-7259-D4CC-5F6079BEE36D}"/>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423403DF-04D2-C482-6386-6B8A892BA3F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217" y="488189"/>
            <a:ext cx="1284295" cy="1924406"/>
          </a:xfrm>
          <a:prstGeom prst="rect">
            <a:avLst/>
          </a:prstGeom>
        </p:spPr>
      </p:pic>
      <p:pic>
        <p:nvPicPr>
          <p:cNvPr id="3" name="Image 2">
            <a:extLst>
              <a:ext uri="{FF2B5EF4-FFF2-40B4-BE49-F238E27FC236}">
                <a16:creationId xmlns:a16="http://schemas.microsoft.com/office/drawing/2014/main" id="{38F54ED5-B5B4-4415-F015-524C17BF1D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46330" y="1864855"/>
            <a:ext cx="884727" cy="884727"/>
          </a:xfrm>
          <a:prstGeom prst="rect">
            <a:avLst/>
          </a:prstGeom>
        </p:spPr>
      </p:pic>
      <p:sp>
        <p:nvSpPr>
          <p:cNvPr id="8" name="ZoneTexte 7">
            <a:extLst>
              <a:ext uri="{FF2B5EF4-FFF2-40B4-BE49-F238E27FC236}">
                <a16:creationId xmlns:a16="http://schemas.microsoft.com/office/drawing/2014/main" id="{5BDD416C-94DF-D230-CDFA-EF3D2D865F83}"/>
              </a:ext>
            </a:extLst>
          </p:cNvPr>
          <p:cNvSpPr txBox="1"/>
          <p:nvPr/>
        </p:nvSpPr>
        <p:spPr>
          <a:xfrm>
            <a:off x="2631055" y="1801607"/>
            <a:ext cx="9144000" cy="1200329"/>
          </a:xfrm>
          <a:prstGeom prst="rect">
            <a:avLst/>
          </a:prstGeom>
          <a:noFill/>
        </p:spPr>
        <p:txBody>
          <a:bodyPr wrap="square">
            <a:spAutoFit/>
          </a:bodyPr>
          <a:lstStyle/>
          <a:p>
            <a:r>
              <a:rPr lang="fr-FR" dirty="0">
                <a:solidFill>
                  <a:schemeClr val="bg1"/>
                </a:solidFill>
                <a:latin typeface="Calibri" panose="020F0502020204030204" pitchFamily="34" charset="0"/>
                <a:cs typeface="Calibri" panose="020F0502020204030204" pitchFamily="34" charset="0"/>
              </a:rPr>
              <a:t>« La domination que les systèmes totalitaires parviennent à obtenir arbitrairement avec l'usage de la violence et la confiscation des ressources, les entreprises du numérique y arrivent donc en toute légalité et avec le consentement des intéressés. »</a:t>
            </a:r>
          </a:p>
          <a:p>
            <a:r>
              <a:rPr lang="fr-FR" b="1" dirty="0">
                <a:solidFill>
                  <a:srgbClr val="FF0000"/>
                </a:solidFill>
                <a:latin typeface="Calibri" panose="020F0502020204030204" pitchFamily="34" charset="0"/>
                <a:cs typeface="Calibri" panose="020F0502020204030204" pitchFamily="34" charset="0"/>
              </a:rPr>
              <a:t>Jean-Miguel PIRE</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Historien et sociologue français</a:t>
            </a:r>
            <a:r>
              <a:rPr lang="fr-FR" dirty="0">
                <a:latin typeface="Calibri" panose="020F0502020204030204" pitchFamily="34" charset="0"/>
                <a:cs typeface="Calibri" panose="020F0502020204030204" pitchFamily="34" charset="0"/>
              </a:rPr>
              <a:t>, </a:t>
            </a:r>
            <a:r>
              <a:rPr lang="fr-FR" b="1" dirty="0">
                <a:solidFill>
                  <a:srgbClr val="92D050"/>
                </a:solidFill>
                <a:latin typeface="Calibri" panose="020F0502020204030204" pitchFamily="34" charset="0"/>
                <a:cs typeface="Calibri" panose="020F0502020204030204" pitchFamily="34" charset="0"/>
              </a:rPr>
              <a:t>(1968</a:t>
            </a:r>
            <a:r>
              <a:rPr lang="fr-FR" b="1" dirty="0">
                <a:solidFill>
                  <a:schemeClr val="accent3">
                    <a:lumMod val="75000"/>
                  </a:schemeClr>
                </a:solidFill>
                <a:latin typeface="Calibri" panose="020F0502020204030204" pitchFamily="34" charset="0"/>
                <a:cs typeface="Calibri" panose="020F0502020204030204" pitchFamily="34" charset="0"/>
              </a:rPr>
              <a:t> </a:t>
            </a:r>
            <a:r>
              <a:rPr lang="fr-FR" b="1" dirty="0">
                <a:solidFill>
                  <a:srgbClr val="92D050"/>
                </a:solidFill>
                <a:latin typeface="Calibri" panose="020F0502020204030204" pitchFamily="34" charset="0"/>
                <a:cs typeface="Calibri" panose="020F0502020204030204" pitchFamily="34" charset="0"/>
              </a:rPr>
              <a:t>–</a:t>
            </a:r>
            <a:r>
              <a:rPr lang="fr-FR" b="1" dirty="0">
                <a:solidFill>
                  <a:schemeClr val="accent3">
                    <a:lumMod val="75000"/>
                  </a:schemeClr>
                </a:solidFill>
                <a:latin typeface="Calibri" panose="020F0502020204030204" pitchFamily="34" charset="0"/>
                <a:cs typeface="Calibri" panose="020F0502020204030204" pitchFamily="34" charset="0"/>
              </a:rPr>
              <a:t> </a:t>
            </a:r>
            <a:r>
              <a:rPr lang="fr-FR" b="1" dirty="0">
                <a:solidFill>
                  <a:srgbClr val="92D050"/>
                </a:solidFill>
                <a:latin typeface="Calibri" panose="020F0502020204030204" pitchFamily="34" charset="0"/>
                <a:cs typeface="Calibri" panose="020F0502020204030204" pitchFamily="34" charset="0"/>
              </a:rPr>
              <a:t>?)</a:t>
            </a:r>
            <a:r>
              <a:rPr lang="fr-FR" dirty="0">
                <a:latin typeface="Calibri" panose="020F0502020204030204" pitchFamily="34" charset="0"/>
                <a:cs typeface="Calibri" panose="020F0502020204030204" pitchFamily="34" charset="0"/>
              </a:rPr>
              <a:t>.</a:t>
            </a:r>
          </a:p>
        </p:txBody>
      </p:sp>
      <p:sp>
        <p:nvSpPr>
          <p:cNvPr id="10" name="ZoneTexte 9">
            <a:extLst>
              <a:ext uri="{FF2B5EF4-FFF2-40B4-BE49-F238E27FC236}">
                <a16:creationId xmlns:a16="http://schemas.microsoft.com/office/drawing/2014/main" id="{B27E1888-DD85-5183-6CC5-BD1F50F6343C}"/>
              </a:ext>
            </a:extLst>
          </p:cNvPr>
          <p:cNvSpPr txBox="1"/>
          <p:nvPr/>
        </p:nvSpPr>
        <p:spPr>
          <a:xfrm>
            <a:off x="2631055" y="2984495"/>
            <a:ext cx="9144000" cy="646331"/>
          </a:xfrm>
          <a:prstGeom prst="rect">
            <a:avLst/>
          </a:prstGeom>
          <a:noFill/>
        </p:spPr>
        <p:txBody>
          <a:bodyPr wrap="square">
            <a:spAutoFit/>
          </a:bodyPr>
          <a:lstStyle/>
          <a:p>
            <a:r>
              <a:rPr lang="fr-FR" dirty="0">
                <a:solidFill>
                  <a:schemeClr val="bg1"/>
                </a:solidFill>
                <a:latin typeface="Calibri" panose="020F0502020204030204" pitchFamily="34" charset="0"/>
                <a:cs typeface="Calibri" panose="020F0502020204030204" pitchFamily="34" charset="0"/>
              </a:rPr>
              <a:t>« L’homme est la mesure de toute chose. »</a:t>
            </a:r>
          </a:p>
          <a:p>
            <a:r>
              <a:rPr lang="fr-FR" b="1" dirty="0">
                <a:solidFill>
                  <a:srgbClr val="FF0000"/>
                </a:solidFill>
                <a:latin typeface="Calibri" panose="020F0502020204030204" pitchFamily="34" charset="0"/>
                <a:cs typeface="Calibri" panose="020F0502020204030204" pitchFamily="34" charset="0"/>
              </a:rPr>
              <a:t>PROTAGORAS</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Philosophe grec sophiste,</a:t>
            </a:r>
            <a:r>
              <a:rPr lang="fr-FR" dirty="0">
                <a:latin typeface="Calibri" panose="020F0502020204030204" pitchFamily="34" charset="0"/>
                <a:cs typeface="Calibri" panose="020F0502020204030204" pitchFamily="34" charset="0"/>
              </a:rPr>
              <a:t> </a:t>
            </a:r>
            <a:r>
              <a:rPr lang="fr-FR" b="1" dirty="0">
                <a:solidFill>
                  <a:srgbClr val="92D050"/>
                </a:solidFill>
                <a:latin typeface="Calibri" panose="020F0502020204030204" pitchFamily="34" charset="0"/>
                <a:cs typeface="Calibri" panose="020F0502020204030204" pitchFamily="34" charset="0"/>
              </a:rPr>
              <a:t>(-490 – -420 av. J.-C.)</a:t>
            </a:r>
            <a:r>
              <a:rPr lang="fr-FR" dirty="0">
                <a:latin typeface="Calibri" panose="020F0502020204030204" pitchFamily="34" charset="0"/>
                <a:cs typeface="Calibri" panose="020F0502020204030204" pitchFamily="34" charset="0"/>
              </a:rPr>
              <a:t>.</a:t>
            </a:r>
          </a:p>
        </p:txBody>
      </p:sp>
      <p:pic>
        <p:nvPicPr>
          <p:cNvPr id="13" name="Image 12">
            <a:extLst>
              <a:ext uri="{FF2B5EF4-FFF2-40B4-BE49-F238E27FC236}">
                <a16:creationId xmlns:a16="http://schemas.microsoft.com/office/drawing/2014/main" id="{119C1C11-1967-4B09-3441-1B0E0FCCCE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46329" y="2857980"/>
            <a:ext cx="884727" cy="884727"/>
          </a:xfrm>
          <a:prstGeom prst="rect">
            <a:avLst/>
          </a:prstGeom>
        </p:spPr>
      </p:pic>
      <p:pic>
        <p:nvPicPr>
          <p:cNvPr id="12" name="Image 11">
            <a:hlinkClick r:id="rId5" action="ppaction://hlinksldjump"/>
            <a:extLst>
              <a:ext uri="{FF2B5EF4-FFF2-40B4-BE49-F238E27FC236}">
                <a16:creationId xmlns:a16="http://schemas.microsoft.com/office/drawing/2014/main" id="{6CA64946-190B-962B-4C6C-4205C31F88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9" name="ZoneTexte 8">
            <a:extLst>
              <a:ext uri="{FF2B5EF4-FFF2-40B4-BE49-F238E27FC236}">
                <a16:creationId xmlns:a16="http://schemas.microsoft.com/office/drawing/2014/main" id="{A8070BBC-943B-93CB-2D6B-C2EF3AFBED4C}"/>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7" name="Image 6">
            <a:extLst>
              <a:ext uri="{FF2B5EF4-FFF2-40B4-BE49-F238E27FC236}">
                <a16:creationId xmlns:a16="http://schemas.microsoft.com/office/drawing/2014/main" id="{FBC1579E-F796-BE26-B868-815FC6AD561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746330" y="879432"/>
            <a:ext cx="884727" cy="884727"/>
          </a:xfrm>
          <a:prstGeom prst="rect">
            <a:avLst/>
          </a:prstGeom>
        </p:spPr>
      </p:pic>
      <p:sp>
        <p:nvSpPr>
          <p:cNvPr id="17" name="ZoneTexte 16">
            <a:extLst>
              <a:ext uri="{FF2B5EF4-FFF2-40B4-BE49-F238E27FC236}">
                <a16:creationId xmlns:a16="http://schemas.microsoft.com/office/drawing/2014/main" id="{0D80BC4B-E5E6-72CC-D50C-0089A645A414}"/>
              </a:ext>
            </a:extLst>
          </p:cNvPr>
          <p:cNvSpPr txBox="1"/>
          <p:nvPr/>
        </p:nvSpPr>
        <p:spPr>
          <a:xfrm>
            <a:off x="2631055" y="879432"/>
            <a:ext cx="9144000" cy="646331"/>
          </a:xfrm>
          <a:prstGeom prst="rect">
            <a:avLst/>
          </a:prstGeom>
          <a:noFill/>
        </p:spPr>
        <p:txBody>
          <a:bodyPr wrap="square">
            <a:spAutoFit/>
          </a:bodyPr>
          <a:lstStyle/>
          <a:p>
            <a:r>
              <a:rPr lang="fr-FR" dirty="0">
                <a:solidFill>
                  <a:schemeClr val="bg1"/>
                </a:solidFill>
                <a:latin typeface="Calibri" panose="020F0502020204030204" pitchFamily="34" charset="0"/>
                <a:cs typeface="Calibri" panose="020F0502020204030204" pitchFamily="34" charset="0"/>
              </a:rPr>
              <a:t>« J'essaie de trouver comment les ordinateurs peuvent changer ce que les gens pensent et ce que les gens font. » </a:t>
            </a:r>
            <a:r>
              <a:rPr lang="fr-FR" b="1" dirty="0">
                <a:solidFill>
                  <a:srgbClr val="FF0000"/>
                </a:solidFill>
                <a:latin typeface="Calibri" panose="020F0502020204030204" pitchFamily="34" charset="0"/>
                <a:cs typeface="Calibri" panose="020F0502020204030204" pitchFamily="34" charset="0"/>
              </a:rPr>
              <a:t>Brian Jeffrey FOGG</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Chercheur américain en sciences sociales</a:t>
            </a:r>
            <a:r>
              <a:rPr lang="fr-FR" dirty="0">
                <a:latin typeface="Calibri" panose="020F0502020204030204" pitchFamily="34" charset="0"/>
                <a:cs typeface="Calibri" panose="020F0502020204030204" pitchFamily="34" charset="0"/>
              </a:rPr>
              <a:t>, </a:t>
            </a:r>
            <a:r>
              <a:rPr lang="fr-FR" b="1" dirty="0">
                <a:solidFill>
                  <a:srgbClr val="00B050"/>
                </a:solidFill>
                <a:latin typeface="Calibri" panose="020F0502020204030204" pitchFamily="34" charset="0"/>
                <a:cs typeface="Calibri" panose="020F0502020204030204" pitchFamily="34" charset="0"/>
              </a:rPr>
              <a:t>(1963</a:t>
            </a:r>
            <a:r>
              <a:rPr lang="fr-FR" b="1" dirty="0">
                <a:solidFill>
                  <a:schemeClr val="accent3">
                    <a:lumMod val="75000"/>
                  </a:schemeClr>
                </a:solidFill>
                <a:latin typeface="Calibri" panose="020F0502020204030204" pitchFamily="34" charset="0"/>
                <a:cs typeface="Calibri" panose="020F0502020204030204" pitchFamily="34" charset="0"/>
              </a:rPr>
              <a:t> </a:t>
            </a:r>
            <a:r>
              <a:rPr lang="fr-FR" b="1" dirty="0">
                <a:solidFill>
                  <a:srgbClr val="00B050"/>
                </a:solidFill>
                <a:latin typeface="Calibri" panose="020F0502020204030204" pitchFamily="34" charset="0"/>
                <a:cs typeface="Calibri" panose="020F0502020204030204" pitchFamily="34" charset="0"/>
              </a:rPr>
              <a:t>– ?)</a:t>
            </a:r>
            <a:r>
              <a:rPr lang="fr-FR" dirty="0">
                <a:latin typeface="Calibri" panose="020F0502020204030204" pitchFamily="34" charset="0"/>
                <a:cs typeface="Calibri" panose="020F0502020204030204" pitchFamily="34" charset="0"/>
              </a:rPr>
              <a:t>.</a:t>
            </a:r>
          </a:p>
        </p:txBody>
      </p:sp>
      <p:sp>
        <p:nvSpPr>
          <p:cNvPr id="2" name="ZoneTexte 1">
            <a:extLst>
              <a:ext uri="{FF2B5EF4-FFF2-40B4-BE49-F238E27FC236}">
                <a16:creationId xmlns:a16="http://schemas.microsoft.com/office/drawing/2014/main" id="{546B01FC-6844-AF9E-693C-1A164B207F0A}"/>
              </a:ext>
            </a:extLst>
          </p:cNvPr>
          <p:cNvSpPr txBox="1"/>
          <p:nvPr/>
        </p:nvSpPr>
        <p:spPr>
          <a:xfrm>
            <a:off x="2772873" y="3923205"/>
            <a:ext cx="8098840" cy="646331"/>
          </a:xfrm>
          <a:prstGeom prst="rect">
            <a:avLst/>
          </a:prstGeom>
          <a:noFill/>
        </p:spPr>
        <p:txBody>
          <a:bodyPr wrap="square">
            <a:spAutoFit/>
          </a:bodyPr>
          <a:lstStyle/>
          <a:p>
            <a:r>
              <a:rPr lang="fr-FR" dirty="0">
                <a:solidFill>
                  <a:schemeClr val="bg1"/>
                </a:solidFill>
                <a:latin typeface="Calibri" panose="020F0502020204030204" pitchFamily="34" charset="0"/>
                <a:cs typeface="Calibri" panose="020F0502020204030204" pitchFamily="34" charset="0"/>
              </a:rPr>
              <a:t>« L’esprit libre et curieux de l’homme est ce qu’il y a de plus précieux au monde. » </a:t>
            </a:r>
          </a:p>
          <a:p>
            <a:r>
              <a:rPr lang="fr-FR" dirty="0">
                <a:solidFill>
                  <a:srgbClr val="FF0000"/>
                </a:solidFill>
                <a:latin typeface="Calibri" panose="020F0502020204030204" pitchFamily="34" charset="0"/>
                <a:cs typeface="Calibri" panose="020F0502020204030204" pitchFamily="34" charset="0"/>
              </a:rPr>
              <a:t>John STEINBECK</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Écrivain américain</a:t>
            </a:r>
            <a:r>
              <a:rPr lang="fr-FR" dirty="0">
                <a:latin typeface="Calibri" panose="020F0502020204030204" pitchFamily="34" charset="0"/>
                <a:cs typeface="Calibri" panose="020F0502020204030204" pitchFamily="34" charset="0"/>
              </a:rPr>
              <a:t>, </a:t>
            </a:r>
            <a:r>
              <a:rPr lang="fr-FR" b="1" dirty="0">
                <a:solidFill>
                  <a:srgbClr val="92D050"/>
                </a:solidFill>
                <a:latin typeface="Calibri" panose="020F0502020204030204" pitchFamily="34" charset="0"/>
                <a:cs typeface="Calibri" panose="020F0502020204030204" pitchFamily="34" charset="0"/>
              </a:rPr>
              <a:t>(1902</a:t>
            </a:r>
            <a:r>
              <a:rPr lang="fr-FR" b="1" dirty="0">
                <a:solidFill>
                  <a:schemeClr val="accent3">
                    <a:lumMod val="75000"/>
                  </a:schemeClr>
                </a:solidFill>
                <a:latin typeface="Calibri" panose="020F0502020204030204" pitchFamily="34" charset="0"/>
                <a:cs typeface="Calibri" panose="020F0502020204030204" pitchFamily="34" charset="0"/>
              </a:rPr>
              <a:t> </a:t>
            </a:r>
            <a:r>
              <a:rPr lang="fr-FR" b="1" dirty="0">
                <a:solidFill>
                  <a:srgbClr val="92D050"/>
                </a:solidFill>
                <a:latin typeface="Calibri" panose="020F0502020204030204" pitchFamily="34" charset="0"/>
                <a:cs typeface="Calibri" panose="020F0502020204030204" pitchFamily="34" charset="0"/>
              </a:rPr>
              <a:t>–</a:t>
            </a:r>
            <a:r>
              <a:rPr lang="fr-FR" b="1" dirty="0">
                <a:solidFill>
                  <a:schemeClr val="accent3">
                    <a:lumMod val="75000"/>
                  </a:schemeClr>
                </a:solidFill>
                <a:latin typeface="Calibri" panose="020F0502020204030204" pitchFamily="34" charset="0"/>
                <a:cs typeface="Calibri" panose="020F0502020204030204" pitchFamily="34" charset="0"/>
              </a:rPr>
              <a:t> </a:t>
            </a:r>
            <a:r>
              <a:rPr lang="fr-FR" b="1" dirty="0">
                <a:solidFill>
                  <a:srgbClr val="92D050"/>
                </a:solidFill>
                <a:latin typeface="Calibri" panose="020F0502020204030204" pitchFamily="34" charset="0"/>
                <a:cs typeface="Calibri" panose="020F0502020204030204" pitchFamily="34" charset="0"/>
              </a:rPr>
              <a:t>1968)</a:t>
            </a:r>
            <a:r>
              <a:rPr lang="fr-FR" dirty="0">
                <a:latin typeface="Calibri" panose="020F0502020204030204" pitchFamily="34" charset="0"/>
                <a:cs typeface="Calibri" panose="020F0502020204030204" pitchFamily="34" charset="0"/>
              </a:rPr>
              <a:t>.</a:t>
            </a:r>
          </a:p>
        </p:txBody>
      </p:sp>
      <p:pic>
        <p:nvPicPr>
          <p:cNvPr id="5" name="Image 4">
            <a:extLst>
              <a:ext uri="{FF2B5EF4-FFF2-40B4-BE49-F238E27FC236}">
                <a16:creationId xmlns:a16="http://schemas.microsoft.com/office/drawing/2014/main" id="{EB3EC2D4-2E29-8BF0-C3A1-11AA9D05315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46329" y="3843403"/>
            <a:ext cx="884727" cy="884727"/>
          </a:xfrm>
          <a:prstGeom prst="rect">
            <a:avLst/>
          </a:prstGeom>
        </p:spPr>
      </p:pic>
      <p:sp>
        <p:nvSpPr>
          <p:cNvPr id="16" name="ZoneTexte 15">
            <a:extLst>
              <a:ext uri="{FF2B5EF4-FFF2-40B4-BE49-F238E27FC236}">
                <a16:creationId xmlns:a16="http://schemas.microsoft.com/office/drawing/2014/main" id="{2D5FF838-D1C1-A92E-9D42-2DB5C284F20C}"/>
              </a:ext>
            </a:extLst>
          </p:cNvPr>
          <p:cNvSpPr txBox="1"/>
          <p:nvPr/>
        </p:nvSpPr>
        <p:spPr>
          <a:xfrm>
            <a:off x="2772872" y="4893516"/>
            <a:ext cx="8732588" cy="923330"/>
          </a:xfrm>
          <a:prstGeom prst="rect">
            <a:avLst/>
          </a:prstGeom>
          <a:noFill/>
        </p:spPr>
        <p:txBody>
          <a:bodyPr wrap="square">
            <a:spAutoFit/>
          </a:bodyPr>
          <a:lstStyle/>
          <a:p>
            <a:r>
              <a:rPr lang="fr-FR" dirty="0">
                <a:solidFill>
                  <a:schemeClr val="bg1"/>
                </a:solidFill>
                <a:latin typeface="Calibri" panose="020F0502020204030204" pitchFamily="34" charset="0"/>
                <a:cs typeface="Calibri" panose="020F0502020204030204" pitchFamily="34" charset="0"/>
              </a:rPr>
              <a:t>« Ceux qui estiment ne pas avoir de temps pour l'exercice physique devront, tôt ou tard, trouver du temps pour la maladie. » </a:t>
            </a:r>
          </a:p>
          <a:p>
            <a:r>
              <a:rPr lang="fr-FR" dirty="0">
                <a:solidFill>
                  <a:srgbClr val="FF0000"/>
                </a:solidFill>
                <a:latin typeface="Calibri" panose="020F0502020204030204" pitchFamily="34" charset="0"/>
                <a:cs typeface="Calibri" panose="020F0502020204030204" pitchFamily="34" charset="0"/>
              </a:rPr>
              <a:t>Edward SMITH-STANLEY</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Homme d’État britannique</a:t>
            </a:r>
            <a:r>
              <a:rPr lang="fr-FR" dirty="0">
                <a:latin typeface="Calibri" panose="020F0502020204030204" pitchFamily="34" charset="0"/>
                <a:cs typeface="Calibri" panose="020F0502020204030204" pitchFamily="34" charset="0"/>
              </a:rPr>
              <a:t>, </a:t>
            </a:r>
            <a:r>
              <a:rPr lang="fr-FR" b="1" dirty="0">
                <a:solidFill>
                  <a:srgbClr val="92D050"/>
                </a:solidFill>
                <a:latin typeface="Calibri" panose="020F0502020204030204" pitchFamily="34" charset="0"/>
                <a:cs typeface="Calibri" panose="020F0502020204030204" pitchFamily="34" charset="0"/>
              </a:rPr>
              <a:t>(1799</a:t>
            </a:r>
            <a:r>
              <a:rPr lang="fr-FR" b="1" dirty="0">
                <a:solidFill>
                  <a:schemeClr val="accent3">
                    <a:lumMod val="75000"/>
                  </a:schemeClr>
                </a:solidFill>
                <a:latin typeface="Calibri" panose="020F0502020204030204" pitchFamily="34" charset="0"/>
                <a:cs typeface="Calibri" panose="020F0502020204030204" pitchFamily="34" charset="0"/>
              </a:rPr>
              <a:t> </a:t>
            </a:r>
            <a:r>
              <a:rPr lang="fr-FR" b="1" dirty="0">
                <a:solidFill>
                  <a:srgbClr val="92D050"/>
                </a:solidFill>
                <a:latin typeface="Calibri" panose="020F0502020204030204" pitchFamily="34" charset="0"/>
                <a:cs typeface="Calibri" panose="020F0502020204030204" pitchFamily="34" charset="0"/>
              </a:rPr>
              <a:t>–</a:t>
            </a:r>
            <a:r>
              <a:rPr lang="fr-FR" b="1" dirty="0">
                <a:solidFill>
                  <a:schemeClr val="accent3">
                    <a:lumMod val="75000"/>
                  </a:schemeClr>
                </a:solidFill>
                <a:latin typeface="Calibri" panose="020F0502020204030204" pitchFamily="34" charset="0"/>
                <a:cs typeface="Calibri" panose="020F0502020204030204" pitchFamily="34" charset="0"/>
              </a:rPr>
              <a:t> </a:t>
            </a:r>
            <a:r>
              <a:rPr lang="fr-FR" b="1" dirty="0">
                <a:solidFill>
                  <a:srgbClr val="92D050"/>
                </a:solidFill>
                <a:latin typeface="Calibri" panose="020F0502020204030204" pitchFamily="34" charset="0"/>
                <a:cs typeface="Calibri" panose="020F0502020204030204" pitchFamily="34" charset="0"/>
              </a:rPr>
              <a:t>1869)</a:t>
            </a:r>
            <a:r>
              <a:rPr lang="fr-FR" dirty="0">
                <a:latin typeface="Calibri" panose="020F0502020204030204" pitchFamily="34" charset="0"/>
                <a:cs typeface="Calibri" panose="020F0502020204030204" pitchFamily="34" charset="0"/>
              </a:rPr>
              <a:t>.</a:t>
            </a:r>
          </a:p>
        </p:txBody>
      </p:sp>
      <p:pic>
        <p:nvPicPr>
          <p:cNvPr id="19" name="Image 18">
            <a:extLst>
              <a:ext uri="{FF2B5EF4-FFF2-40B4-BE49-F238E27FC236}">
                <a16:creationId xmlns:a16="http://schemas.microsoft.com/office/drawing/2014/main" id="{C0FD781B-AEE4-F065-5EB6-E2F0030A0D0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746328" y="4813714"/>
            <a:ext cx="884727" cy="884727"/>
          </a:xfrm>
          <a:prstGeom prst="rect">
            <a:avLst/>
          </a:prstGeom>
        </p:spPr>
      </p:pic>
      <p:sp>
        <p:nvSpPr>
          <p:cNvPr id="6" name="ZoneTexte 5">
            <a:extLst>
              <a:ext uri="{FF2B5EF4-FFF2-40B4-BE49-F238E27FC236}">
                <a16:creationId xmlns:a16="http://schemas.microsoft.com/office/drawing/2014/main" id="{F08A6971-849D-0CF7-7A46-CDA94274E49D}"/>
              </a:ext>
            </a:extLst>
          </p:cNvPr>
          <p:cNvSpPr txBox="1"/>
          <p:nvPr/>
        </p:nvSpPr>
        <p:spPr>
          <a:xfrm>
            <a:off x="2772872" y="5878939"/>
            <a:ext cx="8732588" cy="646331"/>
          </a:xfrm>
          <a:prstGeom prst="rect">
            <a:avLst/>
          </a:prstGeom>
          <a:noFill/>
        </p:spPr>
        <p:txBody>
          <a:bodyPr wrap="square">
            <a:spAutoFit/>
          </a:bodyPr>
          <a:lstStyle/>
          <a:p>
            <a:r>
              <a:rPr lang="fr-FR" dirty="0">
                <a:solidFill>
                  <a:schemeClr val="bg1"/>
                </a:solidFill>
                <a:latin typeface="Calibri" panose="020F0502020204030204" pitchFamily="34" charset="0"/>
                <a:cs typeface="Calibri" panose="020F0502020204030204" pitchFamily="34" charset="0"/>
              </a:rPr>
              <a:t>« Si l’homme souffre, c’est qu’il prend au sérieux ce que les Dieux ont créé pour s’amuser. » </a:t>
            </a:r>
          </a:p>
          <a:p>
            <a:r>
              <a:rPr lang="fr-FR" dirty="0">
                <a:solidFill>
                  <a:srgbClr val="FF0000"/>
                </a:solidFill>
                <a:latin typeface="Calibri" panose="020F0502020204030204" pitchFamily="34" charset="0"/>
                <a:cs typeface="Calibri" panose="020F0502020204030204" pitchFamily="34" charset="0"/>
              </a:rPr>
              <a:t>Alan WATTS</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Philosophe anglo-américain</a:t>
            </a:r>
            <a:r>
              <a:rPr lang="fr-FR" dirty="0">
                <a:latin typeface="Calibri" panose="020F0502020204030204" pitchFamily="34" charset="0"/>
                <a:cs typeface="Calibri" panose="020F0502020204030204" pitchFamily="34" charset="0"/>
              </a:rPr>
              <a:t>, </a:t>
            </a:r>
            <a:r>
              <a:rPr lang="fr-FR" b="1" dirty="0">
                <a:solidFill>
                  <a:srgbClr val="00B050"/>
                </a:solidFill>
                <a:latin typeface="Calibri" panose="020F0502020204030204" pitchFamily="34" charset="0"/>
                <a:cs typeface="Calibri" panose="020F0502020204030204" pitchFamily="34" charset="0"/>
              </a:rPr>
              <a:t>(1915</a:t>
            </a:r>
            <a:r>
              <a:rPr lang="fr-FR" b="1" dirty="0">
                <a:solidFill>
                  <a:schemeClr val="accent3">
                    <a:lumMod val="75000"/>
                  </a:schemeClr>
                </a:solidFill>
                <a:latin typeface="Calibri" panose="020F0502020204030204" pitchFamily="34" charset="0"/>
                <a:cs typeface="Calibri" panose="020F0502020204030204" pitchFamily="34" charset="0"/>
              </a:rPr>
              <a:t> </a:t>
            </a:r>
            <a:r>
              <a:rPr lang="fr-FR" b="1" dirty="0">
                <a:solidFill>
                  <a:srgbClr val="92D050"/>
                </a:solidFill>
                <a:latin typeface="Calibri" panose="020F0502020204030204" pitchFamily="34" charset="0"/>
                <a:cs typeface="Calibri" panose="020F0502020204030204" pitchFamily="34" charset="0"/>
              </a:rPr>
              <a:t>–</a:t>
            </a:r>
            <a:r>
              <a:rPr lang="fr-FR" b="1" dirty="0">
                <a:solidFill>
                  <a:schemeClr val="accent3">
                    <a:lumMod val="75000"/>
                  </a:schemeClr>
                </a:solidFill>
                <a:latin typeface="Calibri" panose="020F0502020204030204" pitchFamily="34" charset="0"/>
                <a:cs typeface="Calibri" panose="020F0502020204030204" pitchFamily="34" charset="0"/>
              </a:rPr>
              <a:t> </a:t>
            </a:r>
            <a:r>
              <a:rPr lang="fr-FR" b="1" dirty="0">
                <a:solidFill>
                  <a:srgbClr val="00B050"/>
                </a:solidFill>
                <a:latin typeface="Calibri" panose="020F0502020204030204" pitchFamily="34" charset="0"/>
                <a:cs typeface="Calibri" panose="020F0502020204030204" pitchFamily="34" charset="0"/>
              </a:rPr>
              <a:t>1973)</a:t>
            </a:r>
            <a:r>
              <a:rPr lang="fr-FR" dirty="0">
                <a:latin typeface="Calibri" panose="020F0502020204030204" pitchFamily="34" charset="0"/>
                <a:cs typeface="Calibri" panose="020F0502020204030204" pitchFamily="34" charset="0"/>
              </a:rPr>
              <a:t>.</a:t>
            </a:r>
          </a:p>
        </p:txBody>
      </p:sp>
      <p:pic>
        <p:nvPicPr>
          <p:cNvPr id="11" name="Image 10">
            <a:extLst>
              <a:ext uri="{FF2B5EF4-FFF2-40B4-BE49-F238E27FC236}">
                <a16:creationId xmlns:a16="http://schemas.microsoft.com/office/drawing/2014/main" id="{243BE079-DBA4-AC37-B7BC-21D01C39260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746328" y="5799137"/>
            <a:ext cx="884727" cy="884727"/>
          </a:xfrm>
          <a:prstGeom prst="rect">
            <a:avLst/>
          </a:prstGeom>
        </p:spPr>
      </p:pic>
    </p:spTree>
    <p:extLst>
      <p:ext uri="{BB962C8B-B14F-4D97-AF65-F5344CB8AC3E}">
        <p14:creationId xmlns:p14="http://schemas.microsoft.com/office/powerpoint/2010/main" val="33510222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DC704A7-0F78-AE12-B800-E4C42C5BEF9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89BFC2E7-AB11-FCB0-6F18-4142C543E3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217" y="488189"/>
            <a:ext cx="1284295" cy="1924406"/>
          </a:xfrm>
          <a:prstGeom prst="rect">
            <a:avLst/>
          </a:prstGeom>
        </p:spPr>
      </p:pic>
      <p:pic>
        <p:nvPicPr>
          <p:cNvPr id="12" name="Image 11">
            <a:hlinkClick r:id="rId3" action="ppaction://hlinksldjump"/>
            <a:extLst>
              <a:ext uri="{FF2B5EF4-FFF2-40B4-BE49-F238E27FC236}">
                <a16:creationId xmlns:a16="http://schemas.microsoft.com/office/drawing/2014/main" id="{BA357650-4032-0105-1CAB-B995860900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9" name="ZoneTexte 8">
            <a:extLst>
              <a:ext uri="{FF2B5EF4-FFF2-40B4-BE49-F238E27FC236}">
                <a16:creationId xmlns:a16="http://schemas.microsoft.com/office/drawing/2014/main" id="{81604BBB-6F85-EC0B-9F6C-40C372CD3819}"/>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7" name="Image 6">
            <a:extLst>
              <a:ext uri="{FF2B5EF4-FFF2-40B4-BE49-F238E27FC236}">
                <a16:creationId xmlns:a16="http://schemas.microsoft.com/office/drawing/2014/main" id="{2608310B-9BBE-41E8-FAC5-86824B64D65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46330" y="879432"/>
            <a:ext cx="884727" cy="884727"/>
          </a:xfrm>
          <a:prstGeom prst="rect">
            <a:avLst/>
          </a:prstGeom>
        </p:spPr>
      </p:pic>
      <p:sp>
        <p:nvSpPr>
          <p:cNvPr id="17" name="ZoneTexte 16">
            <a:extLst>
              <a:ext uri="{FF2B5EF4-FFF2-40B4-BE49-F238E27FC236}">
                <a16:creationId xmlns:a16="http://schemas.microsoft.com/office/drawing/2014/main" id="{59C820AC-4B57-117C-69C2-F30A99EEA63C}"/>
              </a:ext>
            </a:extLst>
          </p:cNvPr>
          <p:cNvSpPr txBox="1"/>
          <p:nvPr/>
        </p:nvSpPr>
        <p:spPr>
          <a:xfrm>
            <a:off x="2631057" y="998629"/>
            <a:ext cx="9144000" cy="646331"/>
          </a:xfrm>
          <a:prstGeom prst="rect">
            <a:avLst/>
          </a:prstGeom>
          <a:noFill/>
        </p:spPr>
        <p:txBody>
          <a:bodyPr wrap="square">
            <a:spAutoFit/>
          </a:bodyPr>
          <a:lstStyle/>
          <a:p>
            <a:r>
              <a:rPr lang="fr-FR" dirty="0">
                <a:solidFill>
                  <a:schemeClr val="bg1"/>
                </a:solidFill>
                <a:latin typeface="Calibri" panose="020F0502020204030204" pitchFamily="34" charset="0"/>
                <a:cs typeface="Calibri" panose="020F0502020204030204" pitchFamily="34" charset="0"/>
              </a:rPr>
              <a:t>« </a:t>
            </a:r>
            <a:r>
              <a:rPr lang="pt-BR" dirty="0">
                <a:solidFill>
                  <a:schemeClr val="bg1"/>
                </a:solidFill>
                <a:latin typeface="Calibri" panose="020F0502020204030204" pitchFamily="34" charset="0"/>
                <a:cs typeface="Calibri" panose="020F0502020204030204" pitchFamily="34" charset="0"/>
              </a:rPr>
              <a:t>Carpe diem, quam minimum credula postero</a:t>
            </a:r>
            <a:r>
              <a:rPr lang="fr-FR" dirty="0">
                <a:solidFill>
                  <a:schemeClr val="bg1"/>
                </a:solidFill>
                <a:latin typeface="Calibri" panose="020F0502020204030204" pitchFamily="34" charset="0"/>
                <a:cs typeface="Calibri" panose="020F0502020204030204" pitchFamily="34" charset="0"/>
              </a:rPr>
              <a:t>. » « Cueille le jour présent sans te soucier du lendemain. »  </a:t>
            </a:r>
            <a:r>
              <a:rPr lang="fr-FR" b="1" dirty="0">
                <a:solidFill>
                  <a:srgbClr val="FF0000"/>
                </a:solidFill>
                <a:latin typeface="Calibri" panose="020F0502020204030204" pitchFamily="34" charset="0"/>
                <a:cs typeface="Calibri" panose="020F0502020204030204" pitchFamily="34" charset="0"/>
              </a:rPr>
              <a:t>HORACE</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Poète latin</a:t>
            </a:r>
            <a:r>
              <a:rPr lang="fr-FR" dirty="0">
                <a:latin typeface="Calibri" panose="020F0502020204030204" pitchFamily="34" charset="0"/>
                <a:cs typeface="Calibri" panose="020F0502020204030204" pitchFamily="34" charset="0"/>
              </a:rPr>
              <a:t>, </a:t>
            </a:r>
            <a:r>
              <a:rPr lang="fr-FR" b="1" dirty="0">
                <a:solidFill>
                  <a:srgbClr val="00B050"/>
                </a:solidFill>
                <a:latin typeface="Calibri" panose="020F0502020204030204" pitchFamily="34" charset="0"/>
                <a:cs typeface="Calibri" panose="020F0502020204030204" pitchFamily="34" charset="0"/>
              </a:rPr>
              <a:t>(65 – 8 av. J.C.)</a:t>
            </a:r>
            <a:r>
              <a:rPr lang="fr-FR" dirty="0">
                <a:latin typeface="Calibri" panose="020F0502020204030204" pitchFamily="34" charset="0"/>
                <a:cs typeface="Calibri" panose="020F0502020204030204" pitchFamily="34" charset="0"/>
              </a:rPr>
              <a:t>.</a:t>
            </a:r>
          </a:p>
        </p:txBody>
      </p:sp>
      <p:pic>
        <p:nvPicPr>
          <p:cNvPr id="2" name="Image 1">
            <a:extLst>
              <a:ext uri="{FF2B5EF4-FFF2-40B4-BE49-F238E27FC236}">
                <a16:creationId xmlns:a16="http://schemas.microsoft.com/office/drawing/2014/main" id="{0D2B2617-0BB2-F2DC-C65B-EE5DC850CDA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46330" y="1883356"/>
            <a:ext cx="884727" cy="884727"/>
          </a:xfrm>
          <a:prstGeom prst="rect">
            <a:avLst/>
          </a:prstGeom>
        </p:spPr>
      </p:pic>
      <p:sp>
        <p:nvSpPr>
          <p:cNvPr id="3" name="ZoneTexte 2">
            <a:extLst>
              <a:ext uri="{FF2B5EF4-FFF2-40B4-BE49-F238E27FC236}">
                <a16:creationId xmlns:a16="http://schemas.microsoft.com/office/drawing/2014/main" id="{753D1EA3-1064-9450-2284-DAA0496AB39F}"/>
              </a:ext>
            </a:extLst>
          </p:cNvPr>
          <p:cNvSpPr txBox="1"/>
          <p:nvPr/>
        </p:nvSpPr>
        <p:spPr>
          <a:xfrm>
            <a:off x="2631057" y="2002553"/>
            <a:ext cx="9144000" cy="646331"/>
          </a:xfrm>
          <a:prstGeom prst="rect">
            <a:avLst/>
          </a:prstGeom>
          <a:noFill/>
        </p:spPr>
        <p:txBody>
          <a:bodyPr wrap="square">
            <a:spAutoFit/>
          </a:bodyPr>
          <a:lstStyle/>
          <a:p>
            <a:r>
              <a:rPr lang="fr-FR" dirty="0">
                <a:solidFill>
                  <a:schemeClr val="bg1"/>
                </a:solidFill>
                <a:latin typeface="Calibri" panose="020F0502020204030204" pitchFamily="34" charset="0"/>
                <a:cs typeface="Calibri" panose="020F0502020204030204" pitchFamily="34" charset="0"/>
              </a:rPr>
              <a:t>«</a:t>
            </a:r>
            <a:r>
              <a:rPr lang="en-US" dirty="0">
                <a:solidFill>
                  <a:schemeClr val="bg1"/>
                </a:solidFill>
                <a:latin typeface="Calibri" panose="020F0502020204030204" pitchFamily="34" charset="0"/>
                <a:cs typeface="Calibri" panose="020F0502020204030204" pitchFamily="34" charset="0"/>
              </a:rPr>
              <a:t> No man is an island. »</a:t>
            </a:r>
            <a:r>
              <a:rPr lang="fr-FR" dirty="0">
                <a:solidFill>
                  <a:schemeClr val="bg1"/>
                </a:solidFill>
                <a:latin typeface="Calibri" panose="020F0502020204030204" pitchFamily="34" charset="0"/>
                <a:cs typeface="Calibri" panose="020F0502020204030204" pitchFamily="34" charset="0"/>
              </a:rPr>
              <a:t>.</a:t>
            </a:r>
          </a:p>
          <a:p>
            <a:r>
              <a:rPr lang="fr-FR" b="1" dirty="0">
                <a:solidFill>
                  <a:srgbClr val="FF0000"/>
                </a:solidFill>
                <a:latin typeface="Calibri" panose="020F0502020204030204" pitchFamily="34" charset="0"/>
                <a:cs typeface="Calibri" panose="020F0502020204030204" pitchFamily="34" charset="0"/>
              </a:rPr>
              <a:t>John DONNE</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Poète et prédicateur britannique</a:t>
            </a:r>
            <a:r>
              <a:rPr lang="fr-FR" dirty="0">
                <a:latin typeface="Calibri" panose="020F0502020204030204" pitchFamily="34" charset="0"/>
                <a:cs typeface="Calibri" panose="020F0502020204030204" pitchFamily="34" charset="0"/>
              </a:rPr>
              <a:t>, </a:t>
            </a:r>
            <a:r>
              <a:rPr lang="fr-FR" b="1" dirty="0">
                <a:solidFill>
                  <a:srgbClr val="92D050"/>
                </a:solidFill>
                <a:latin typeface="Calibri" panose="020F0502020204030204" pitchFamily="34" charset="0"/>
                <a:cs typeface="Calibri" panose="020F0502020204030204" pitchFamily="34" charset="0"/>
              </a:rPr>
              <a:t>(1572 – 1631)</a:t>
            </a:r>
            <a:r>
              <a:rPr lang="fr-FR" dirty="0">
                <a:latin typeface="Calibri" panose="020F0502020204030204" pitchFamily="34" charset="0"/>
                <a:cs typeface="Calibri" panose="020F0502020204030204" pitchFamily="34" charset="0"/>
              </a:rPr>
              <a:t>.</a:t>
            </a:r>
          </a:p>
        </p:txBody>
      </p:sp>
      <p:pic>
        <p:nvPicPr>
          <p:cNvPr id="5" name="Image 4">
            <a:extLst>
              <a:ext uri="{FF2B5EF4-FFF2-40B4-BE49-F238E27FC236}">
                <a16:creationId xmlns:a16="http://schemas.microsoft.com/office/drawing/2014/main" id="{9A6363B9-A4B2-7920-0B2B-8393458B4CE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746330" y="2887278"/>
            <a:ext cx="884727" cy="884727"/>
          </a:xfrm>
          <a:prstGeom prst="rect">
            <a:avLst/>
          </a:prstGeom>
        </p:spPr>
      </p:pic>
      <p:sp>
        <p:nvSpPr>
          <p:cNvPr id="6" name="ZoneTexte 5">
            <a:extLst>
              <a:ext uri="{FF2B5EF4-FFF2-40B4-BE49-F238E27FC236}">
                <a16:creationId xmlns:a16="http://schemas.microsoft.com/office/drawing/2014/main" id="{A5768E47-9FEC-B2E4-F9B4-6CAD66C951A5}"/>
              </a:ext>
            </a:extLst>
          </p:cNvPr>
          <p:cNvSpPr txBox="1"/>
          <p:nvPr/>
        </p:nvSpPr>
        <p:spPr>
          <a:xfrm>
            <a:off x="2631057" y="3006475"/>
            <a:ext cx="9144000" cy="923330"/>
          </a:xfrm>
          <a:prstGeom prst="rect">
            <a:avLst/>
          </a:prstGeom>
          <a:noFill/>
        </p:spPr>
        <p:txBody>
          <a:bodyPr wrap="square">
            <a:spAutoFit/>
          </a:bodyPr>
          <a:lstStyle/>
          <a:p>
            <a:r>
              <a:rPr lang="fr-FR" dirty="0">
                <a:solidFill>
                  <a:schemeClr val="bg1"/>
                </a:solidFill>
                <a:latin typeface="Calibri" panose="020F0502020204030204" pitchFamily="34" charset="0"/>
                <a:cs typeface="Calibri" panose="020F0502020204030204" pitchFamily="34" charset="0"/>
              </a:rPr>
              <a:t>« On ne peut être vraiment soi qu' aussi longtemps qu'on est seul ; qui n'aime donc pas la solitude n'aime pas la liberté, car on n'est libre qu'étant seul. »  </a:t>
            </a:r>
          </a:p>
          <a:p>
            <a:r>
              <a:rPr lang="fr-FR" b="1" dirty="0">
                <a:solidFill>
                  <a:srgbClr val="FF0000"/>
                </a:solidFill>
                <a:latin typeface="Calibri" panose="020F0502020204030204" pitchFamily="34" charset="0"/>
                <a:cs typeface="Calibri" panose="020F0502020204030204" pitchFamily="34" charset="0"/>
              </a:rPr>
              <a:t>Arthur SCHOPENHAUER</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Philosophe allemand</a:t>
            </a:r>
            <a:r>
              <a:rPr lang="fr-FR" dirty="0">
                <a:latin typeface="Calibri" panose="020F0502020204030204" pitchFamily="34" charset="0"/>
                <a:cs typeface="Calibri" panose="020F0502020204030204" pitchFamily="34" charset="0"/>
              </a:rPr>
              <a:t>, </a:t>
            </a:r>
            <a:r>
              <a:rPr lang="fr-FR" b="1" dirty="0">
                <a:solidFill>
                  <a:srgbClr val="92D050"/>
                </a:solidFill>
                <a:latin typeface="Calibri" panose="020F0502020204030204" pitchFamily="34" charset="0"/>
                <a:cs typeface="Calibri" panose="020F0502020204030204" pitchFamily="34" charset="0"/>
              </a:rPr>
              <a:t>(1788 – 1860)</a:t>
            </a:r>
            <a:r>
              <a:rPr lang="fr-FR" dirty="0">
                <a:latin typeface="Calibri" panose="020F0502020204030204" pitchFamily="34" charset="0"/>
                <a:cs typeface="Calibri" panose="020F0502020204030204" pitchFamily="34" charset="0"/>
              </a:rPr>
              <a:t>.</a:t>
            </a:r>
          </a:p>
        </p:txBody>
      </p:sp>
      <p:pic>
        <p:nvPicPr>
          <p:cNvPr id="8" name="Image 7">
            <a:extLst>
              <a:ext uri="{FF2B5EF4-FFF2-40B4-BE49-F238E27FC236}">
                <a16:creationId xmlns:a16="http://schemas.microsoft.com/office/drawing/2014/main" id="{F25885AC-F2F4-273A-494A-E13A6782541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46330" y="3929805"/>
            <a:ext cx="884727" cy="884727"/>
          </a:xfrm>
          <a:prstGeom prst="rect">
            <a:avLst/>
          </a:prstGeom>
        </p:spPr>
      </p:pic>
      <p:sp>
        <p:nvSpPr>
          <p:cNvPr id="10" name="ZoneTexte 9">
            <a:extLst>
              <a:ext uri="{FF2B5EF4-FFF2-40B4-BE49-F238E27FC236}">
                <a16:creationId xmlns:a16="http://schemas.microsoft.com/office/drawing/2014/main" id="{7145F0D9-B1FA-1E4D-3201-CEFD561E7BC7}"/>
              </a:ext>
            </a:extLst>
          </p:cNvPr>
          <p:cNvSpPr txBox="1"/>
          <p:nvPr/>
        </p:nvSpPr>
        <p:spPr>
          <a:xfrm>
            <a:off x="2631057" y="4049002"/>
            <a:ext cx="9144000" cy="646331"/>
          </a:xfrm>
          <a:prstGeom prst="rect">
            <a:avLst/>
          </a:prstGeom>
          <a:noFill/>
        </p:spPr>
        <p:txBody>
          <a:bodyPr wrap="square">
            <a:spAutoFit/>
          </a:bodyPr>
          <a:lstStyle/>
          <a:p>
            <a:r>
              <a:rPr lang="fr-FR" dirty="0">
                <a:solidFill>
                  <a:schemeClr val="bg1"/>
                </a:solidFill>
                <a:latin typeface="Calibri" panose="020F0502020204030204" pitchFamily="34" charset="0"/>
                <a:cs typeface="Calibri" panose="020F0502020204030204" pitchFamily="34" charset="0"/>
              </a:rPr>
              <a:t>« L'essentiel est l'emploi de la vie, non sa durée. »  </a:t>
            </a:r>
          </a:p>
          <a:p>
            <a:r>
              <a:rPr lang="fr-FR" b="1" dirty="0">
                <a:solidFill>
                  <a:srgbClr val="FF0000"/>
                </a:solidFill>
                <a:latin typeface="Calibri" panose="020F0502020204030204" pitchFamily="34" charset="0"/>
                <a:cs typeface="Calibri" panose="020F0502020204030204" pitchFamily="34" charset="0"/>
              </a:rPr>
              <a:t>SÉNÈQUE</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Philosophe romain </a:t>
            </a:r>
            <a:r>
              <a:rPr lang="fr-FR" i="1" dirty="0" err="1">
                <a:latin typeface="Calibri" panose="020F0502020204030204" pitchFamily="34" charset="0"/>
                <a:cs typeface="Calibri" panose="020F0502020204030204" pitchFamily="34" charset="0"/>
              </a:rPr>
              <a:t>stoïciste</a:t>
            </a:r>
            <a:r>
              <a:rPr lang="fr-FR" dirty="0">
                <a:latin typeface="Calibri" panose="020F0502020204030204" pitchFamily="34" charset="0"/>
                <a:cs typeface="Calibri" panose="020F0502020204030204" pitchFamily="34" charset="0"/>
              </a:rPr>
              <a:t>, </a:t>
            </a:r>
            <a:r>
              <a:rPr lang="fr-FR" b="1" dirty="0">
                <a:solidFill>
                  <a:srgbClr val="92D050"/>
                </a:solidFill>
                <a:latin typeface="Calibri" panose="020F0502020204030204" pitchFamily="34" charset="0"/>
                <a:cs typeface="Calibri" panose="020F0502020204030204" pitchFamily="34" charset="0"/>
              </a:rPr>
              <a:t>(4 av. J.C. – 65 </a:t>
            </a:r>
            <a:r>
              <a:rPr lang="fr-FR" b="1" dirty="0" err="1">
                <a:solidFill>
                  <a:srgbClr val="92D050"/>
                </a:solidFill>
                <a:latin typeface="Calibri" panose="020F0502020204030204" pitchFamily="34" charset="0"/>
                <a:cs typeface="Calibri" panose="020F0502020204030204" pitchFamily="34" charset="0"/>
              </a:rPr>
              <a:t>ap</a:t>
            </a:r>
            <a:r>
              <a:rPr lang="fr-FR" b="1" dirty="0">
                <a:solidFill>
                  <a:srgbClr val="92D050"/>
                </a:solidFill>
                <a:latin typeface="Calibri" panose="020F0502020204030204" pitchFamily="34" charset="0"/>
                <a:cs typeface="Calibri" panose="020F0502020204030204" pitchFamily="34" charset="0"/>
              </a:rPr>
              <a:t>. J.C.)</a:t>
            </a:r>
            <a:r>
              <a:rPr lang="fr-FR"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729477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E9ABC56-BFB9-E142-BF4E-64E05685B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50" y="548412"/>
            <a:ext cx="628403" cy="628403"/>
          </a:xfrm>
          <a:prstGeom prst="rect">
            <a:avLst/>
          </a:prstGeom>
        </p:spPr>
      </p:pic>
      <p:pic>
        <p:nvPicPr>
          <p:cNvPr id="6" name="Image 5">
            <a:hlinkClick r:id="rId3" action="ppaction://hlinksldjump"/>
            <a:extLst>
              <a:ext uri="{FF2B5EF4-FFF2-40B4-BE49-F238E27FC236}">
                <a16:creationId xmlns:a16="http://schemas.microsoft.com/office/drawing/2014/main" id="{877F4F3C-2A6D-AD30-EB70-4270A4E3A9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7" name="ZoneTexte 6">
            <a:extLst>
              <a:ext uri="{FF2B5EF4-FFF2-40B4-BE49-F238E27FC236}">
                <a16:creationId xmlns:a16="http://schemas.microsoft.com/office/drawing/2014/main" id="{9BD94E48-9B5F-62F2-D20F-481F7CCA1653}"/>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grpSp>
        <p:nvGrpSpPr>
          <p:cNvPr id="17" name="Groupe 16">
            <a:extLst>
              <a:ext uri="{FF2B5EF4-FFF2-40B4-BE49-F238E27FC236}">
                <a16:creationId xmlns:a16="http://schemas.microsoft.com/office/drawing/2014/main" id="{0E890989-4F50-AD69-839D-620714C3A12B}"/>
              </a:ext>
            </a:extLst>
          </p:cNvPr>
          <p:cNvGrpSpPr/>
          <p:nvPr/>
        </p:nvGrpSpPr>
        <p:grpSpPr>
          <a:xfrm>
            <a:off x="8835993" y="544699"/>
            <a:ext cx="1171521" cy="633802"/>
            <a:chOff x="97986" y="1534626"/>
            <a:chExt cx="1171521" cy="633802"/>
          </a:xfrm>
        </p:grpSpPr>
        <p:pic>
          <p:nvPicPr>
            <p:cNvPr id="11" name="Image 10">
              <a:hlinkClick r:id="rId5"/>
              <a:extLst>
                <a:ext uri="{FF2B5EF4-FFF2-40B4-BE49-F238E27FC236}">
                  <a16:creationId xmlns:a16="http://schemas.microsoft.com/office/drawing/2014/main" id="{AA8DA9E9-7BF8-4955-A727-A9C113FB36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86" y="1534626"/>
              <a:ext cx="1171521" cy="600624"/>
            </a:xfrm>
            <a:prstGeom prst="rect">
              <a:avLst/>
            </a:prstGeom>
          </p:spPr>
        </p:pic>
        <p:pic>
          <p:nvPicPr>
            <p:cNvPr id="15" name="Image 14">
              <a:hlinkClick r:id="rId5"/>
              <a:extLst>
                <a:ext uri="{FF2B5EF4-FFF2-40B4-BE49-F238E27FC236}">
                  <a16:creationId xmlns:a16="http://schemas.microsoft.com/office/drawing/2014/main" id="{B710E1EA-5732-465C-8140-1D6D82CE86F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7430" y="1573372"/>
              <a:ext cx="643858" cy="261566"/>
            </a:xfrm>
            <a:prstGeom prst="rect">
              <a:avLst/>
            </a:prstGeom>
          </p:spPr>
        </p:pic>
        <p:sp>
          <p:nvSpPr>
            <p:cNvPr id="16" name="ZoneTexte 15">
              <a:hlinkClick r:id="rId5"/>
              <a:extLst>
                <a:ext uri="{FF2B5EF4-FFF2-40B4-BE49-F238E27FC236}">
                  <a16:creationId xmlns:a16="http://schemas.microsoft.com/office/drawing/2014/main" id="{3442F26C-284D-E544-F9EF-2E7B492D4194}"/>
                </a:ext>
              </a:extLst>
            </p:cNvPr>
            <p:cNvSpPr txBox="1"/>
            <p:nvPr/>
          </p:nvSpPr>
          <p:spPr>
            <a:xfrm>
              <a:off x="182377" y="1814420"/>
              <a:ext cx="953965" cy="354008"/>
            </a:xfrm>
            <a:prstGeom prst="rect">
              <a:avLst/>
            </a:prstGeom>
            <a:noFill/>
          </p:spPr>
          <p:txBody>
            <a:bodyPr wrap="square" rtlCol="0">
              <a:spAutoFit/>
            </a:bodyPr>
            <a:lstStyle/>
            <a:p>
              <a:pPr algn="ctr">
                <a:lnSpc>
                  <a:spcPts val="1000"/>
                </a:lnSpc>
              </a:pPr>
              <a:r>
                <a:rPr lang="fr-FR" sz="1100" b="1" dirty="0">
                  <a:latin typeface="Calibri" panose="020F0502020204030204" pitchFamily="34" charset="0"/>
                  <a:cs typeface="Calibri" panose="020F0502020204030204" pitchFamily="34" charset="0"/>
                </a:rPr>
                <a:t>temps et relativité</a:t>
              </a:r>
            </a:p>
          </p:txBody>
        </p:sp>
      </p:grpSp>
      <p:pic>
        <p:nvPicPr>
          <p:cNvPr id="20" name="Image 19">
            <a:extLst>
              <a:ext uri="{FF2B5EF4-FFF2-40B4-BE49-F238E27FC236}">
                <a16:creationId xmlns:a16="http://schemas.microsoft.com/office/drawing/2014/main" id="{C4040086-BAD7-E698-6DDE-E5F78B3D78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3702" y="734625"/>
            <a:ext cx="440318" cy="423135"/>
          </a:xfrm>
          <a:prstGeom prst="rect">
            <a:avLst/>
          </a:prstGeom>
        </p:spPr>
      </p:pic>
      <p:sp>
        <p:nvSpPr>
          <p:cNvPr id="21" name="ZoneTexte 20">
            <a:extLst>
              <a:ext uri="{FF2B5EF4-FFF2-40B4-BE49-F238E27FC236}">
                <a16:creationId xmlns:a16="http://schemas.microsoft.com/office/drawing/2014/main" id="{7DB5C929-B554-57C7-3A84-6DEE66E98A7C}"/>
              </a:ext>
            </a:extLst>
          </p:cNvPr>
          <p:cNvSpPr txBox="1"/>
          <p:nvPr/>
        </p:nvSpPr>
        <p:spPr>
          <a:xfrm>
            <a:off x="739053" y="611068"/>
            <a:ext cx="7249158"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Albert EINSTEIN</a:t>
            </a:r>
            <a:r>
              <a:rPr lang="fr-FR" sz="2400" b="1" i="0" u="none" strike="noStrike" baseline="0" dirty="0">
                <a:latin typeface="Calibri" panose="020F0502020204030204" pitchFamily="34" charset="0"/>
                <a:cs typeface="Calibri" panose="020F0502020204030204" pitchFamily="34" charset="0"/>
              </a:rPr>
              <a:t> et les théories de la </a:t>
            </a:r>
            <a:r>
              <a:rPr lang="fr-FR" sz="2400" b="1" i="0" u="none" strike="noStrike" baseline="0" dirty="0">
                <a:solidFill>
                  <a:srgbClr val="FF0000"/>
                </a:solidFill>
                <a:latin typeface="Calibri" panose="020F0502020204030204" pitchFamily="34" charset="0"/>
                <a:cs typeface="Calibri" panose="020F0502020204030204" pitchFamily="34" charset="0"/>
              </a:rPr>
              <a:t>relativité</a:t>
            </a:r>
            <a:r>
              <a:rPr lang="fr-FR" sz="2400" b="1" i="0" u="none" strike="noStrike" baseline="0" dirty="0">
                <a:latin typeface="Calibri" panose="020F0502020204030204" pitchFamily="34" charset="0"/>
                <a:cs typeface="Calibri" panose="020F0502020204030204" pitchFamily="34" charset="0"/>
              </a:rPr>
              <a:t>…</a:t>
            </a:r>
            <a:endParaRPr lang="fr-FR" sz="2400" b="1" dirty="0"/>
          </a:p>
        </p:txBody>
      </p:sp>
      <p:grpSp>
        <p:nvGrpSpPr>
          <p:cNvPr id="3" name="Groupe 2">
            <a:extLst>
              <a:ext uri="{FF2B5EF4-FFF2-40B4-BE49-F238E27FC236}">
                <a16:creationId xmlns:a16="http://schemas.microsoft.com/office/drawing/2014/main" id="{A494D1EE-2AAA-A8C1-5EE5-9EF7403DCF68}"/>
              </a:ext>
            </a:extLst>
          </p:cNvPr>
          <p:cNvGrpSpPr/>
          <p:nvPr/>
        </p:nvGrpSpPr>
        <p:grpSpPr>
          <a:xfrm>
            <a:off x="108908" y="3061433"/>
            <a:ext cx="3983698" cy="2020201"/>
            <a:chOff x="108908" y="3061433"/>
            <a:chExt cx="3983698" cy="2020201"/>
          </a:xfrm>
        </p:grpSpPr>
        <p:pic>
          <p:nvPicPr>
            <p:cNvPr id="56" name="Image 55">
              <a:extLst>
                <a:ext uri="{FF2B5EF4-FFF2-40B4-BE49-F238E27FC236}">
                  <a16:creationId xmlns:a16="http://schemas.microsoft.com/office/drawing/2014/main" id="{D58D0D29-B4B9-7C98-9AEA-DAC21218D45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38903" y="3087648"/>
              <a:ext cx="781015" cy="781015"/>
            </a:xfrm>
            <a:prstGeom prst="rect">
              <a:avLst/>
            </a:prstGeom>
          </p:spPr>
        </p:pic>
        <p:sp>
          <p:nvSpPr>
            <p:cNvPr id="57" name="Rectangle 56">
              <a:extLst>
                <a:ext uri="{FF2B5EF4-FFF2-40B4-BE49-F238E27FC236}">
                  <a16:creationId xmlns:a16="http://schemas.microsoft.com/office/drawing/2014/main" id="{70CD2D82-C354-0AD0-0873-B5CD53F8D776}"/>
                </a:ext>
              </a:extLst>
            </p:cNvPr>
            <p:cNvSpPr/>
            <p:nvPr/>
          </p:nvSpPr>
          <p:spPr>
            <a:xfrm>
              <a:off x="110650" y="3061433"/>
              <a:ext cx="3981956" cy="202020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ZoneTexte 57">
              <a:extLst>
                <a:ext uri="{FF2B5EF4-FFF2-40B4-BE49-F238E27FC236}">
                  <a16:creationId xmlns:a16="http://schemas.microsoft.com/office/drawing/2014/main" id="{F731E240-D5D7-6B35-90DE-23B673E532DE}"/>
                </a:ext>
              </a:extLst>
            </p:cNvPr>
            <p:cNvSpPr txBox="1"/>
            <p:nvPr/>
          </p:nvSpPr>
          <p:spPr>
            <a:xfrm>
              <a:off x="1015952" y="3168854"/>
              <a:ext cx="1762759" cy="400110"/>
            </a:xfrm>
            <a:prstGeom prst="rect">
              <a:avLst/>
            </a:prstGeom>
            <a:noFill/>
          </p:spPr>
          <p:txBody>
            <a:bodyPr wrap="square">
              <a:spAutoFit/>
            </a:bodyPr>
            <a:lstStyle/>
            <a:p>
              <a:pPr algn="ctr"/>
              <a:r>
                <a:rPr lang="fr-FR" sz="1600" b="1" dirty="0">
                  <a:latin typeface="Calibri" panose="020F0502020204030204" pitchFamily="34" charset="0"/>
                  <a:cs typeface="Calibri" panose="020F0502020204030204" pitchFamily="34" charset="0"/>
                </a:rPr>
                <a:t>Isaac</a:t>
              </a:r>
              <a:r>
                <a:rPr lang="fr-FR" sz="2000" b="1" dirty="0">
                  <a:solidFill>
                    <a:srgbClr val="FF0000"/>
                  </a:solidFill>
                  <a:latin typeface="Calibri" panose="020F0502020204030204" pitchFamily="34" charset="0"/>
                  <a:cs typeface="Calibri" panose="020F0502020204030204" pitchFamily="34" charset="0"/>
                </a:rPr>
                <a:t> </a:t>
              </a:r>
              <a:r>
                <a:rPr lang="fr-FR" sz="1800" b="1" dirty="0">
                  <a:solidFill>
                    <a:srgbClr val="FF0000"/>
                  </a:solidFill>
                  <a:latin typeface="Calibri" panose="020F0502020204030204" pitchFamily="34" charset="0"/>
                  <a:cs typeface="Calibri" panose="020F0502020204030204" pitchFamily="34" charset="0"/>
                </a:rPr>
                <a:t>NEWTON</a:t>
              </a:r>
              <a:endParaRPr lang="fr-FR" dirty="0"/>
            </a:p>
          </p:txBody>
        </p:sp>
        <p:sp>
          <p:nvSpPr>
            <p:cNvPr id="59" name="ZoneTexte 58">
              <a:extLst>
                <a:ext uri="{FF2B5EF4-FFF2-40B4-BE49-F238E27FC236}">
                  <a16:creationId xmlns:a16="http://schemas.microsoft.com/office/drawing/2014/main" id="{41E9D0AD-96A1-E306-C0B0-15627DC4249E}"/>
                </a:ext>
              </a:extLst>
            </p:cNvPr>
            <p:cNvSpPr txBox="1"/>
            <p:nvPr/>
          </p:nvSpPr>
          <p:spPr>
            <a:xfrm>
              <a:off x="1015953" y="3478156"/>
              <a:ext cx="1561358" cy="307777"/>
            </a:xfrm>
            <a:prstGeom prst="rect">
              <a:avLst/>
            </a:prstGeom>
            <a:noFill/>
          </p:spPr>
          <p:txBody>
            <a:bodyPr wrap="square">
              <a:spAutoFit/>
            </a:bodyPr>
            <a:lstStyle/>
            <a:p>
              <a:pPr algn="ctr"/>
              <a:r>
                <a:rPr lang="fr-FR" sz="1400" b="1" dirty="0">
                  <a:latin typeface="Calibri" panose="020F0502020204030204" pitchFamily="34" charset="0"/>
                  <a:cs typeface="Calibri" panose="020F0502020204030204" pitchFamily="34" charset="0"/>
                </a:rPr>
                <a:t>(1642-1727)</a:t>
              </a:r>
              <a:endParaRPr lang="fr-FR" sz="1400" dirty="0"/>
            </a:p>
          </p:txBody>
        </p:sp>
        <p:sp>
          <p:nvSpPr>
            <p:cNvPr id="61" name="ZoneTexte 60">
              <a:extLst>
                <a:ext uri="{FF2B5EF4-FFF2-40B4-BE49-F238E27FC236}">
                  <a16:creationId xmlns:a16="http://schemas.microsoft.com/office/drawing/2014/main" id="{FF89078A-77A0-D3C0-CEB1-C26B38E8CD1E}"/>
                </a:ext>
              </a:extLst>
            </p:cNvPr>
            <p:cNvSpPr txBox="1"/>
            <p:nvPr/>
          </p:nvSpPr>
          <p:spPr>
            <a:xfrm>
              <a:off x="108908" y="3832980"/>
              <a:ext cx="3981956"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mathématicien, physicien, philosophe, astronome, …</a:t>
              </a:r>
              <a:endParaRPr lang="fr-FR" sz="1200" dirty="0">
                <a:solidFill>
                  <a:srgbClr val="FFFF00"/>
                </a:solidFill>
              </a:endParaRPr>
            </a:p>
          </p:txBody>
        </p:sp>
        <p:sp>
          <p:nvSpPr>
            <p:cNvPr id="62" name="ZoneTexte 61">
              <a:extLst>
                <a:ext uri="{FF2B5EF4-FFF2-40B4-BE49-F238E27FC236}">
                  <a16:creationId xmlns:a16="http://schemas.microsoft.com/office/drawing/2014/main" id="{2EB25E9E-3C6D-5528-646A-81AD64766113}"/>
                </a:ext>
              </a:extLst>
            </p:cNvPr>
            <p:cNvSpPr txBox="1"/>
            <p:nvPr/>
          </p:nvSpPr>
          <p:spPr>
            <a:xfrm>
              <a:off x="110648" y="4058972"/>
              <a:ext cx="3980216" cy="954107"/>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1687 :</a:t>
              </a:r>
              <a:r>
                <a:rPr lang="fr-FR" sz="1400" b="1" dirty="0">
                  <a:latin typeface="Calibri" panose="020F0502020204030204" pitchFamily="34" charset="0"/>
                  <a:cs typeface="Calibri" panose="020F0502020204030204" pitchFamily="34" charset="0"/>
                </a:rPr>
                <a:t> </a:t>
              </a:r>
              <a:r>
                <a:rPr lang="fr-FR" sz="1400" dirty="0">
                  <a:latin typeface="Calibri" panose="020F0502020204030204" pitchFamily="34" charset="0"/>
                  <a:cs typeface="Calibri" panose="020F0502020204030204" pitchFamily="34" charset="0"/>
                </a:rPr>
                <a:t>fondation de la </a:t>
              </a:r>
              <a:r>
                <a:rPr lang="fr-FR" sz="1400" b="1" dirty="0">
                  <a:latin typeface="Calibri" panose="020F0502020204030204" pitchFamily="34" charset="0"/>
                  <a:cs typeface="Calibri" panose="020F0502020204030204" pitchFamily="34" charset="0"/>
                </a:rPr>
                <a:t>mécanique newtonienne ou mécanique classique</a:t>
              </a:r>
              <a:r>
                <a:rPr lang="fr-FR" sz="1400" dirty="0">
                  <a:latin typeface="Calibri" panose="020F0502020204030204" pitchFamily="34" charset="0"/>
                  <a:cs typeface="Calibri" panose="020F0502020204030204" pitchFamily="34" charset="0"/>
                </a:rPr>
                <a:t>,</a:t>
              </a:r>
              <a:r>
                <a:rPr lang="fr-FR" sz="1400" b="1" dirty="0">
                  <a:latin typeface="Calibri" panose="020F0502020204030204" pitchFamily="34" charset="0"/>
                  <a:cs typeface="Calibri" panose="020F0502020204030204" pitchFamily="34" charset="0"/>
                </a:rPr>
                <a:t> </a:t>
              </a:r>
              <a:r>
                <a:rPr lang="fr-FR" sz="1400" dirty="0">
                  <a:latin typeface="Calibri" panose="020F0502020204030204" pitchFamily="34" charset="0"/>
                  <a:cs typeface="Calibri" panose="020F0502020204030204" pitchFamily="34" charset="0"/>
                </a:rPr>
                <a:t>avec la </a:t>
              </a:r>
              <a:r>
                <a:rPr lang="fr-FR" sz="1400" b="1" dirty="0">
                  <a:latin typeface="Calibri" panose="020F0502020204030204" pitchFamily="34" charset="0"/>
                  <a:cs typeface="Calibri" panose="020F0502020204030204" pitchFamily="34" charset="0"/>
                </a:rPr>
                <a:t>loi sur la  gravitation</a:t>
              </a:r>
              <a:r>
                <a:rPr lang="fr-FR" sz="1400" dirty="0">
                  <a:latin typeface="Calibri" panose="020F0502020204030204" pitchFamily="34" charset="0"/>
                  <a:cs typeface="Calibri" panose="020F0502020204030204" pitchFamily="34" charset="0"/>
                </a:rPr>
                <a:t> comme force responsable de la </a:t>
              </a:r>
              <a:r>
                <a:rPr lang="fr-FR" sz="1400" b="1" dirty="0">
                  <a:latin typeface="Calibri" panose="020F0502020204030204" pitchFamily="34" charset="0"/>
                  <a:cs typeface="Calibri" panose="020F0502020204030204" pitchFamily="34" charset="0"/>
                </a:rPr>
                <a:t>chute des corps</a:t>
              </a:r>
              <a:r>
                <a:rPr lang="fr-FR" sz="1400" dirty="0">
                  <a:latin typeface="Calibri" panose="020F0502020204030204" pitchFamily="34" charset="0"/>
                  <a:cs typeface="Calibri" panose="020F0502020204030204" pitchFamily="34" charset="0"/>
                </a:rPr>
                <a:t> et du </a:t>
              </a:r>
              <a:r>
                <a:rPr lang="fr-FR" sz="1400" b="1" dirty="0">
                  <a:latin typeface="Calibri" panose="020F0502020204030204" pitchFamily="34" charset="0"/>
                  <a:cs typeface="Calibri" panose="020F0502020204030204" pitchFamily="34" charset="0"/>
                </a:rPr>
                <a:t>mouvement des corps célestes</a:t>
              </a:r>
              <a:r>
                <a:rPr lang="fr-FR" sz="1400" dirty="0">
                  <a:latin typeface="Calibri" panose="020F0502020204030204" pitchFamily="34" charset="0"/>
                  <a:cs typeface="Calibri" panose="020F0502020204030204" pitchFamily="34" charset="0"/>
                </a:rPr>
                <a:t> </a:t>
              </a:r>
              <a:r>
                <a:rPr lang="fr-FR" sz="1200" dirty="0">
                  <a:latin typeface="Calibri" panose="020F0502020204030204" pitchFamily="34" charset="0"/>
                  <a:cs typeface="Calibri" panose="020F0502020204030204" pitchFamily="34" charset="0"/>
                </a:rPr>
                <a:t>(objets de l’univers)</a:t>
              </a:r>
              <a:r>
                <a:rPr lang="fr-FR" sz="1400" dirty="0">
                  <a:latin typeface="Calibri" panose="020F0502020204030204" pitchFamily="34" charset="0"/>
                  <a:cs typeface="Calibri" panose="020F0502020204030204" pitchFamily="34" charset="0"/>
                </a:rPr>
                <a:t>.</a:t>
              </a:r>
              <a:endParaRPr lang="fr-FR" sz="1400" dirty="0"/>
            </a:p>
          </p:txBody>
        </p:sp>
        <p:pic>
          <p:nvPicPr>
            <p:cNvPr id="66" name="Image 65">
              <a:extLst>
                <a:ext uri="{FF2B5EF4-FFF2-40B4-BE49-F238E27FC236}">
                  <a16:creationId xmlns:a16="http://schemas.microsoft.com/office/drawing/2014/main" id="{BBE3F230-6B29-BA48-5263-FB19E3677E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56059" y="3137443"/>
              <a:ext cx="658321" cy="328115"/>
            </a:xfrm>
            <a:prstGeom prst="rect">
              <a:avLst/>
            </a:prstGeom>
          </p:spPr>
        </p:pic>
        <p:pic>
          <p:nvPicPr>
            <p:cNvPr id="69" name="Image 68">
              <a:hlinkClick r:id="rId11"/>
              <a:extLst>
                <a:ext uri="{FF2B5EF4-FFF2-40B4-BE49-F238E27FC236}">
                  <a16:creationId xmlns:a16="http://schemas.microsoft.com/office/drawing/2014/main" id="{A3B7E4DA-0450-38FB-9111-D7E52975D6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25493" y="3470842"/>
              <a:ext cx="369332" cy="369332"/>
            </a:xfrm>
            <a:prstGeom prst="rect">
              <a:avLst/>
            </a:prstGeom>
          </p:spPr>
        </p:pic>
      </p:grpSp>
      <p:grpSp>
        <p:nvGrpSpPr>
          <p:cNvPr id="2" name="Groupe 1">
            <a:extLst>
              <a:ext uri="{FF2B5EF4-FFF2-40B4-BE49-F238E27FC236}">
                <a16:creationId xmlns:a16="http://schemas.microsoft.com/office/drawing/2014/main" id="{8A5C317D-68DC-A76C-BE21-25A78A991269}"/>
              </a:ext>
            </a:extLst>
          </p:cNvPr>
          <p:cNvGrpSpPr/>
          <p:nvPr/>
        </p:nvGrpSpPr>
        <p:grpSpPr>
          <a:xfrm>
            <a:off x="68291" y="1239471"/>
            <a:ext cx="4121969" cy="1794281"/>
            <a:chOff x="68291" y="1239471"/>
            <a:chExt cx="4121969" cy="1794281"/>
          </a:xfrm>
        </p:grpSpPr>
        <p:pic>
          <p:nvPicPr>
            <p:cNvPr id="43" name="Image 42">
              <a:extLst>
                <a:ext uri="{FF2B5EF4-FFF2-40B4-BE49-F238E27FC236}">
                  <a16:creationId xmlns:a16="http://schemas.microsoft.com/office/drawing/2014/main" id="{A18E5613-3A0F-24F0-E4EE-41608E0CFFB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38903" y="1265686"/>
              <a:ext cx="781015" cy="781015"/>
            </a:xfrm>
            <a:prstGeom prst="rect">
              <a:avLst/>
            </a:prstGeom>
          </p:spPr>
        </p:pic>
        <p:sp>
          <p:nvSpPr>
            <p:cNvPr id="44" name="Rectangle 43">
              <a:extLst>
                <a:ext uri="{FF2B5EF4-FFF2-40B4-BE49-F238E27FC236}">
                  <a16:creationId xmlns:a16="http://schemas.microsoft.com/office/drawing/2014/main" id="{B4906927-C954-6D36-491F-0750C83A4FDE}"/>
                </a:ext>
              </a:extLst>
            </p:cNvPr>
            <p:cNvSpPr/>
            <p:nvPr/>
          </p:nvSpPr>
          <p:spPr>
            <a:xfrm>
              <a:off x="110650" y="1239471"/>
              <a:ext cx="3981956" cy="179428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a:extLst>
                <a:ext uri="{FF2B5EF4-FFF2-40B4-BE49-F238E27FC236}">
                  <a16:creationId xmlns:a16="http://schemas.microsoft.com/office/drawing/2014/main" id="{3F392A77-ADCE-7133-C61C-17F42B73D79A}"/>
                </a:ext>
              </a:extLst>
            </p:cNvPr>
            <p:cNvSpPr txBox="1"/>
            <p:nvPr/>
          </p:nvSpPr>
          <p:spPr>
            <a:xfrm>
              <a:off x="1015952" y="1346892"/>
              <a:ext cx="1762759" cy="369332"/>
            </a:xfrm>
            <a:prstGeom prst="rect">
              <a:avLst/>
            </a:prstGeom>
            <a:noFill/>
          </p:spPr>
          <p:txBody>
            <a:bodyPr wrap="square">
              <a:spAutoFit/>
            </a:bodyPr>
            <a:lstStyle/>
            <a:p>
              <a:pPr algn="ctr"/>
              <a:r>
                <a:rPr lang="fr-FR" sz="1800" b="1" dirty="0">
                  <a:solidFill>
                    <a:srgbClr val="FF0000"/>
                  </a:solidFill>
                  <a:latin typeface="Calibri" panose="020F0502020204030204" pitchFamily="34" charset="0"/>
                  <a:cs typeface="Calibri" panose="020F0502020204030204" pitchFamily="34" charset="0"/>
                </a:rPr>
                <a:t>GALILÉE</a:t>
              </a:r>
              <a:endParaRPr lang="fr-FR" dirty="0"/>
            </a:p>
          </p:txBody>
        </p:sp>
        <p:sp>
          <p:nvSpPr>
            <p:cNvPr id="46" name="ZoneTexte 45">
              <a:extLst>
                <a:ext uri="{FF2B5EF4-FFF2-40B4-BE49-F238E27FC236}">
                  <a16:creationId xmlns:a16="http://schemas.microsoft.com/office/drawing/2014/main" id="{F7DAC0CD-5EA1-229B-7D98-81A3D173F092}"/>
                </a:ext>
              </a:extLst>
            </p:cNvPr>
            <p:cNvSpPr txBox="1"/>
            <p:nvPr/>
          </p:nvSpPr>
          <p:spPr>
            <a:xfrm>
              <a:off x="1015953" y="1656194"/>
              <a:ext cx="1561358" cy="307777"/>
            </a:xfrm>
            <a:prstGeom prst="rect">
              <a:avLst/>
            </a:prstGeom>
            <a:noFill/>
          </p:spPr>
          <p:txBody>
            <a:bodyPr wrap="square">
              <a:spAutoFit/>
            </a:bodyPr>
            <a:lstStyle/>
            <a:p>
              <a:pPr algn="ctr"/>
              <a:r>
                <a:rPr lang="fr-FR" sz="1400" b="1" dirty="0">
                  <a:latin typeface="Calibri" panose="020F0502020204030204" pitchFamily="34" charset="0"/>
                  <a:cs typeface="Calibri" panose="020F0502020204030204" pitchFamily="34" charset="0"/>
                </a:rPr>
                <a:t>(1564-1642)</a:t>
              </a:r>
              <a:endParaRPr lang="fr-FR" sz="1400" dirty="0"/>
            </a:p>
          </p:txBody>
        </p:sp>
        <p:pic>
          <p:nvPicPr>
            <p:cNvPr id="47" name="Image 46">
              <a:extLst>
                <a:ext uri="{FF2B5EF4-FFF2-40B4-BE49-F238E27FC236}">
                  <a16:creationId xmlns:a16="http://schemas.microsoft.com/office/drawing/2014/main" id="{E1EE3B0D-FDA5-DC95-6EFC-BE0FF1286C6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538097" y="1321868"/>
              <a:ext cx="501741" cy="333786"/>
            </a:xfrm>
            <a:prstGeom prst="rect">
              <a:avLst/>
            </a:prstGeom>
          </p:spPr>
        </p:pic>
        <p:sp>
          <p:nvSpPr>
            <p:cNvPr id="49" name="ZoneTexte 48">
              <a:extLst>
                <a:ext uri="{FF2B5EF4-FFF2-40B4-BE49-F238E27FC236}">
                  <a16:creationId xmlns:a16="http://schemas.microsoft.com/office/drawing/2014/main" id="{DF554914-3967-B92F-32C2-86E263FA0A3B}"/>
                </a:ext>
              </a:extLst>
            </p:cNvPr>
            <p:cNvSpPr txBox="1"/>
            <p:nvPr/>
          </p:nvSpPr>
          <p:spPr>
            <a:xfrm>
              <a:off x="68291" y="2011018"/>
              <a:ext cx="4022573"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mathématicien, géomètre, physicien, astronome</a:t>
              </a:r>
              <a:endParaRPr lang="fr-FR" sz="1200" dirty="0">
                <a:solidFill>
                  <a:srgbClr val="FFFF00"/>
                </a:solidFill>
              </a:endParaRPr>
            </a:p>
          </p:txBody>
        </p:sp>
        <p:sp>
          <p:nvSpPr>
            <p:cNvPr id="53" name="ZoneTexte 52">
              <a:extLst>
                <a:ext uri="{FF2B5EF4-FFF2-40B4-BE49-F238E27FC236}">
                  <a16:creationId xmlns:a16="http://schemas.microsoft.com/office/drawing/2014/main" id="{D1E173BE-3ED1-FD68-E709-C566B93F7226}"/>
                </a:ext>
              </a:extLst>
            </p:cNvPr>
            <p:cNvSpPr txBox="1"/>
            <p:nvPr/>
          </p:nvSpPr>
          <p:spPr>
            <a:xfrm>
              <a:off x="110648" y="2237010"/>
              <a:ext cx="3696261" cy="523220"/>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1604 :</a:t>
              </a:r>
              <a:r>
                <a:rPr lang="fr-FR" sz="1400" b="1" dirty="0">
                  <a:latin typeface="Calibri" panose="020F0502020204030204" pitchFamily="34" charset="0"/>
                  <a:cs typeface="Calibri" panose="020F0502020204030204" pitchFamily="34" charset="0"/>
                </a:rPr>
                <a:t> loi sur la chute libre des corps, </a:t>
              </a:r>
              <a:r>
                <a:rPr lang="fr-FR" sz="1400" dirty="0">
                  <a:latin typeface="Calibri" panose="020F0502020204030204" pitchFamily="34" charset="0"/>
                  <a:cs typeface="Calibri" panose="020F0502020204030204" pitchFamily="34" charset="0"/>
                </a:rPr>
                <a:t>première loi de la physique moderne</a:t>
              </a:r>
              <a:endParaRPr lang="fr-FR" sz="1400" dirty="0"/>
            </a:p>
          </p:txBody>
        </p:sp>
        <p:sp>
          <p:nvSpPr>
            <p:cNvPr id="54" name="ZoneTexte 53">
              <a:extLst>
                <a:ext uri="{FF2B5EF4-FFF2-40B4-BE49-F238E27FC236}">
                  <a16:creationId xmlns:a16="http://schemas.microsoft.com/office/drawing/2014/main" id="{77BB7345-D0A1-FACC-28FC-8E051B626B5F}"/>
                </a:ext>
              </a:extLst>
            </p:cNvPr>
            <p:cNvSpPr txBox="1"/>
            <p:nvPr/>
          </p:nvSpPr>
          <p:spPr>
            <a:xfrm>
              <a:off x="108908" y="2690224"/>
              <a:ext cx="4081352" cy="307777"/>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1680 :</a:t>
              </a:r>
              <a:r>
                <a:rPr lang="fr-FR" sz="1400" b="1" dirty="0">
                  <a:latin typeface="Calibri" panose="020F0502020204030204" pitchFamily="34" charset="0"/>
                  <a:cs typeface="Calibri" panose="020F0502020204030204" pitchFamily="34" charset="0"/>
                </a:rPr>
                <a:t> </a:t>
              </a:r>
              <a:r>
                <a:rPr lang="fr-FR" sz="1400" dirty="0">
                  <a:latin typeface="Calibri" panose="020F0502020204030204" pitchFamily="34" charset="0"/>
                  <a:cs typeface="Calibri" panose="020F0502020204030204" pitchFamily="34" charset="0"/>
                </a:rPr>
                <a:t>considéré comme le </a:t>
              </a:r>
              <a:r>
                <a:rPr lang="fr-FR" sz="1400" b="1" dirty="0">
                  <a:latin typeface="Calibri" panose="020F0502020204030204" pitchFamily="34" charset="0"/>
                  <a:cs typeface="Calibri" panose="020F0502020204030204" pitchFamily="34" charset="0"/>
                </a:rPr>
                <a:t>fondateur de la physique</a:t>
              </a:r>
              <a:endParaRPr lang="fr-FR" sz="1400" dirty="0"/>
            </a:p>
          </p:txBody>
        </p:sp>
        <p:pic>
          <p:nvPicPr>
            <p:cNvPr id="55" name="Image 54">
              <a:hlinkClick r:id="rId15"/>
              <a:extLst>
                <a:ext uri="{FF2B5EF4-FFF2-40B4-BE49-F238E27FC236}">
                  <a16:creationId xmlns:a16="http://schemas.microsoft.com/office/drawing/2014/main" id="{FF692E92-AD9A-7763-700D-209692090B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8693" y="2458616"/>
              <a:ext cx="381145" cy="261610"/>
            </a:xfrm>
            <a:prstGeom prst="rect">
              <a:avLst/>
            </a:prstGeom>
          </p:spPr>
        </p:pic>
        <p:pic>
          <p:nvPicPr>
            <p:cNvPr id="70" name="Image 69">
              <a:hlinkClick r:id="rId16"/>
              <a:extLst>
                <a:ext uri="{FF2B5EF4-FFF2-40B4-BE49-F238E27FC236}">
                  <a16:creationId xmlns:a16="http://schemas.microsoft.com/office/drawing/2014/main" id="{65F037C8-886B-A0D3-C37D-F8C7A97247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25493" y="1582298"/>
              <a:ext cx="369332" cy="369332"/>
            </a:xfrm>
            <a:prstGeom prst="rect">
              <a:avLst/>
            </a:prstGeom>
          </p:spPr>
        </p:pic>
      </p:grpSp>
      <p:grpSp>
        <p:nvGrpSpPr>
          <p:cNvPr id="4" name="Groupe 3">
            <a:extLst>
              <a:ext uri="{FF2B5EF4-FFF2-40B4-BE49-F238E27FC236}">
                <a16:creationId xmlns:a16="http://schemas.microsoft.com/office/drawing/2014/main" id="{C57EF86E-14ED-273C-369E-10E0C344382E}"/>
              </a:ext>
            </a:extLst>
          </p:cNvPr>
          <p:cNvGrpSpPr/>
          <p:nvPr/>
        </p:nvGrpSpPr>
        <p:grpSpPr>
          <a:xfrm>
            <a:off x="101192" y="5114558"/>
            <a:ext cx="4202959" cy="1604109"/>
            <a:chOff x="101192" y="5114558"/>
            <a:chExt cx="4202959" cy="1604109"/>
          </a:xfrm>
        </p:grpSpPr>
        <p:pic>
          <p:nvPicPr>
            <p:cNvPr id="9" name="Image 8">
              <a:extLst>
                <a:ext uri="{FF2B5EF4-FFF2-40B4-BE49-F238E27FC236}">
                  <a16:creationId xmlns:a16="http://schemas.microsoft.com/office/drawing/2014/main" id="{2CE72178-3685-BDFC-0292-8519418DF39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7162" y="5140773"/>
              <a:ext cx="781015" cy="781015"/>
            </a:xfrm>
            <a:prstGeom prst="rect">
              <a:avLst/>
            </a:prstGeom>
          </p:spPr>
        </p:pic>
        <p:sp>
          <p:nvSpPr>
            <p:cNvPr id="18" name="Rectangle 17">
              <a:extLst>
                <a:ext uri="{FF2B5EF4-FFF2-40B4-BE49-F238E27FC236}">
                  <a16:creationId xmlns:a16="http://schemas.microsoft.com/office/drawing/2014/main" id="{A06E2398-19D8-DEF6-1676-C27EF852F74E}"/>
                </a:ext>
              </a:extLst>
            </p:cNvPr>
            <p:cNvSpPr/>
            <p:nvPr/>
          </p:nvSpPr>
          <p:spPr>
            <a:xfrm>
              <a:off x="108908" y="5114558"/>
              <a:ext cx="3989672" cy="160410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F2F454CA-8BC1-2A76-B9A6-68113C6D4529}"/>
                </a:ext>
              </a:extLst>
            </p:cNvPr>
            <p:cNvSpPr txBox="1"/>
            <p:nvPr/>
          </p:nvSpPr>
          <p:spPr>
            <a:xfrm>
              <a:off x="1014211" y="5221979"/>
              <a:ext cx="1762759" cy="369332"/>
            </a:xfrm>
            <a:prstGeom prst="rect">
              <a:avLst/>
            </a:prstGeom>
            <a:noFill/>
          </p:spPr>
          <p:txBody>
            <a:bodyPr wrap="square">
              <a:spAutoFit/>
            </a:bodyPr>
            <a:lstStyle/>
            <a:p>
              <a:pPr algn="ctr"/>
              <a:r>
                <a:rPr lang="fr-FR" sz="1600" b="1" dirty="0">
                  <a:latin typeface="Calibri" panose="020F0502020204030204" pitchFamily="34" charset="0"/>
                  <a:cs typeface="Calibri" panose="020F0502020204030204" pitchFamily="34" charset="0"/>
                </a:rPr>
                <a:t>Albert</a:t>
              </a:r>
              <a:r>
                <a:rPr lang="fr-FR" sz="1800" b="1" dirty="0">
                  <a:solidFill>
                    <a:srgbClr val="FF0000"/>
                  </a:solidFill>
                  <a:latin typeface="Calibri" panose="020F0502020204030204" pitchFamily="34" charset="0"/>
                  <a:cs typeface="Calibri" panose="020F0502020204030204" pitchFamily="34" charset="0"/>
                </a:rPr>
                <a:t> EINSTEIN</a:t>
              </a:r>
              <a:endParaRPr lang="fr-FR" dirty="0"/>
            </a:p>
          </p:txBody>
        </p:sp>
        <p:sp>
          <p:nvSpPr>
            <p:cNvPr id="27" name="ZoneTexte 26">
              <a:extLst>
                <a:ext uri="{FF2B5EF4-FFF2-40B4-BE49-F238E27FC236}">
                  <a16:creationId xmlns:a16="http://schemas.microsoft.com/office/drawing/2014/main" id="{750C1251-8217-498E-7CE1-DBBA2B120978}"/>
                </a:ext>
              </a:extLst>
            </p:cNvPr>
            <p:cNvSpPr txBox="1"/>
            <p:nvPr/>
          </p:nvSpPr>
          <p:spPr>
            <a:xfrm>
              <a:off x="1014212" y="5531281"/>
              <a:ext cx="1561358" cy="307777"/>
            </a:xfrm>
            <a:prstGeom prst="rect">
              <a:avLst/>
            </a:prstGeom>
            <a:noFill/>
          </p:spPr>
          <p:txBody>
            <a:bodyPr wrap="square">
              <a:spAutoFit/>
            </a:bodyPr>
            <a:lstStyle/>
            <a:p>
              <a:pPr algn="ctr"/>
              <a:r>
                <a:rPr lang="fr-FR" sz="1400" b="1" dirty="0">
                  <a:latin typeface="Calibri" panose="020F0502020204030204" pitchFamily="34" charset="0"/>
                  <a:cs typeface="Calibri" panose="020F0502020204030204" pitchFamily="34" charset="0"/>
                </a:rPr>
                <a:t>(1879-1955)</a:t>
              </a:r>
              <a:endParaRPr lang="fr-FR" sz="1400" dirty="0"/>
            </a:p>
          </p:txBody>
        </p:sp>
        <p:pic>
          <p:nvPicPr>
            <p:cNvPr id="29" name="Image 28">
              <a:extLst>
                <a:ext uri="{FF2B5EF4-FFF2-40B4-BE49-F238E27FC236}">
                  <a16:creationId xmlns:a16="http://schemas.microsoft.com/office/drawing/2014/main" id="{8060A504-1AD8-2FCB-A374-EAFC32F94B72}"/>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3523591" y="5196955"/>
              <a:ext cx="504959" cy="333786"/>
            </a:xfrm>
            <a:prstGeom prst="rect">
              <a:avLst/>
            </a:prstGeom>
          </p:spPr>
        </p:pic>
        <p:pic>
          <p:nvPicPr>
            <p:cNvPr id="33" name="Image 32">
              <a:extLst>
                <a:ext uri="{FF2B5EF4-FFF2-40B4-BE49-F238E27FC236}">
                  <a16:creationId xmlns:a16="http://schemas.microsoft.com/office/drawing/2014/main" id="{54472AF8-6666-2CF8-C785-C7794E53A915}"/>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3525200" y="5591311"/>
              <a:ext cx="501741" cy="333786"/>
            </a:xfrm>
            <a:prstGeom prst="rect">
              <a:avLst/>
            </a:prstGeom>
          </p:spPr>
        </p:pic>
        <p:sp>
          <p:nvSpPr>
            <p:cNvPr id="34" name="ZoneTexte 33">
              <a:extLst>
                <a:ext uri="{FF2B5EF4-FFF2-40B4-BE49-F238E27FC236}">
                  <a16:creationId xmlns:a16="http://schemas.microsoft.com/office/drawing/2014/main" id="{5C363F06-93EF-6863-41E0-F848CF8E4AE5}"/>
                </a:ext>
              </a:extLst>
            </p:cNvPr>
            <p:cNvSpPr txBox="1"/>
            <p:nvPr/>
          </p:nvSpPr>
          <p:spPr>
            <a:xfrm>
              <a:off x="108908" y="5886105"/>
              <a:ext cx="3981956"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physicien théoricien</a:t>
              </a:r>
              <a:endParaRPr lang="fr-FR" sz="1200" dirty="0">
                <a:solidFill>
                  <a:srgbClr val="FFFF00"/>
                </a:solidFill>
              </a:endParaRPr>
            </a:p>
          </p:txBody>
        </p:sp>
        <p:grpSp>
          <p:nvGrpSpPr>
            <p:cNvPr id="38" name="Groupe 37">
              <a:extLst>
                <a:ext uri="{FF2B5EF4-FFF2-40B4-BE49-F238E27FC236}">
                  <a16:creationId xmlns:a16="http://schemas.microsoft.com/office/drawing/2014/main" id="{851C2E25-37AC-1FF4-77D0-807B1E7A46A1}"/>
                </a:ext>
              </a:extLst>
            </p:cNvPr>
            <p:cNvGrpSpPr/>
            <p:nvPr/>
          </p:nvGrpSpPr>
          <p:grpSpPr>
            <a:xfrm>
              <a:off x="2745877" y="5186833"/>
              <a:ext cx="658459" cy="666348"/>
              <a:chOff x="37887" y="1469975"/>
              <a:chExt cx="1126779" cy="1140279"/>
            </a:xfrm>
          </p:grpSpPr>
          <p:pic>
            <p:nvPicPr>
              <p:cNvPr id="39" name="Image 38">
                <a:extLst>
                  <a:ext uri="{FF2B5EF4-FFF2-40B4-BE49-F238E27FC236}">
                    <a16:creationId xmlns:a16="http://schemas.microsoft.com/office/drawing/2014/main" id="{F0D4AA93-0145-9E69-C647-DE69B1F80C0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0210" y="1469975"/>
                <a:ext cx="951843" cy="1140279"/>
              </a:xfrm>
              <a:prstGeom prst="rect">
                <a:avLst/>
              </a:prstGeom>
            </p:spPr>
          </p:pic>
          <p:sp>
            <p:nvSpPr>
              <p:cNvPr id="40" name="Rectangle 39">
                <a:extLst>
                  <a:ext uri="{FF2B5EF4-FFF2-40B4-BE49-F238E27FC236}">
                    <a16:creationId xmlns:a16="http://schemas.microsoft.com/office/drawing/2014/main" id="{D822F515-669F-405A-A01B-F8BCB47443A1}"/>
                  </a:ext>
                </a:extLst>
              </p:cNvPr>
              <p:cNvSpPr/>
              <p:nvPr/>
            </p:nvSpPr>
            <p:spPr>
              <a:xfrm>
                <a:off x="37887" y="1971189"/>
                <a:ext cx="1126779" cy="526679"/>
              </a:xfrm>
              <a:prstGeom prst="rect">
                <a:avLst/>
              </a:prstGeom>
              <a:noFill/>
            </p:spPr>
            <p:txBody>
              <a:bodyPr wrap="square" lIns="91440" tIns="45720" rIns="91440" bIns="45720">
                <a:spAutoFit/>
              </a:bodyPr>
              <a:lstStyle/>
              <a:p>
                <a:pPr algn="ctr"/>
                <a:r>
                  <a:rPr lang="fr-FR" sz="1400" b="1" cap="none" spc="0" dirty="0">
                    <a:ln w="0"/>
                    <a:solidFill>
                      <a:srgbClr val="FF0000"/>
                    </a:solidFill>
                    <a:effectLst>
                      <a:outerShdw blurRad="38100" dist="19050" dir="2700000" algn="tl" rotWithShape="0">
                        <a:schemeClr val="dk1">
                          <a:alpha val="40000"/>
                        </a:schemeClr>
                      </a:outerShdw>
                    </a:effectLst>
                  </a:rPr>
                  <a:t>1921</a:t>
                </a:r>
              </a:p>
            </p:txBody>
          </p:sp>
        </p:grpSp>
        <p:sp>
          <p:nvSpPr>
            <p:cNvPr id="41" name="ZoneTexte 40">
              <a:extLst>
                <a:ext uri="{FF2B5EF4-FFF2-40B4-BE49-F238E27FC236}">
                  <a16:creationId xmlns:a16="http://schemas.microsoft.com/office/drawing/2014/main" id="{851CD359-F064-54A2-AFFB-ABD85428C5F0}"/>
                </a:ext>
              </a:extLst>
            </p:cNvPr>
            <p:cNvSpPr txBox="1"/>
            <p:nvPr/>
          </p:nvSpPr>
          <p:spPr>
            <a:xfrm>
              <a:off x="108908" y="6112097"/>
              <a:ext cx="3981956" cy="307777"/>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1905 :</a:t>
              </a:r>
              <a:r>
                <a:rPr lang="fr-FR" sz="1400" b="1" dirty="0">
                  <a:latin typeface="Calibri" panose="020F0502020204030204" pitchFamily="34" charset="0"/>
                  <a:cs typeface="Calibri" panose="020F0502020204030204" pitchFamily="34" charset="0"/>
                </a:rPr>
                <a:t> </a:t>
              </a:r>
              <a:r>
                <a:rPr lang="fr-FR" sz="1400" dirty="0">
                  <a:latin typeface="Calibri" panose="020F0502020204030204" pitchFamily="34" charset="0"/>
                  <a:cs typeface="Calibri" panose="020F0502020204030204" pitchFamily="34" charset="0"/>
                </a:rPr>
                <a:t>théorie de la </a:t>
              </a:r>
              <a:r>
                <a:rPr lang="fr-FR" sz="1400" b="1" dirty="0">
                  <a:latin typeface="Calibri" panose="020F0502020204030204" pitchFamily="34" charset="0"/>
                  <a:cs typeface="Calibri" panose="020F0502020204030204" pitchFamily="34" charset="0"/>
                </a:rPr>
                <a:t>relativité restreinte</a:t>
              </a:r>
              <a:endParaRPr lang="fr-FR" sz="1400" dirty="0"/>
            </a:p>
          </p:txBody>
        </p:sp>
        <p:sp>
          <p:nvSpPr>
            <p:cNvPr id="42" name="ZoneTexte 41">
              <a:extLst>
                <a:ext uri="{FF2B5EF4-FFF2-40B4-BE49-F238E27FC236}">
                  <a16:creationId xmlns:a16="http://schemas.microsoft.com/office/drawing/2014/main" id="{1A185481-8237-7F1F-4B23-3C4EE544DDE2}"/>
                </a:ext>
              </a:extLst>
            </p:cNvPr>
            <p:cNvSpPr txBox="1"/>
            <p:nvPr/>
          </p:nvSpPr>
          <p:spPr>
            <a:xfrm>
              <a:off x="101192" y="6369568"/>
              <a:ext cx="3981956" cy="307777"/>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1915 :</a:t>
              </a:r>
              <a:r>
                <a:rPr lang="fr-FR" sz="1400" b="1" dirty="0">
                  <a:latin typeface="Calibri" panose="020F0502020204030204" pitchFamily="34" charset="0"/>
                  <a:cs typeface="Calibri" panose="020F0502020204030204" pitchFamily="34" charset="0"/>
                </a:rPr>
                <a:t> </a:t>
              </a:r>
              <a:r>
                <a:rPr lang="fr-FR" sz="1400" dirty="0">
                  <a:latin typeface="Calibri" panose="020F0502020204030204" pitchFamily="34" charset="0"/>
                  <a:cs typeface="Calibri" panose="020F0502020204030204" pitchFamily="34" charset="0"/>
                </a:rPr>
                <a:t>théorie de la </a:t>
              </a:r>
              <a:r>
                <a:rPr lang="fr-FR" sz="1400" b="1" dirty="0">
                  <a:latin typeface="Calibri" panose="020F0502020204030204" pitchFamily="34" charset="0"/>
                  <a:cs typeface="Calibri" panose="020F0502020204030204" pitchFamily="34" charset="0"/>
                </a:rPr>
                <a:t>relativité générale</a:t>
              </a:r>
              <a:endParaRPr lang="fr-FR" sz="1400" dirty="0"/>
            </a:p>
          </p:txBody>
        </p:sp>
        <p:pic>
          <p:nvPicPr>
            <p:cNvPr id="68" name="Image 67">
              <a:hlinkClick r:id="rId21"/>
              <a:extLst>
                <a:ext uri="{FF2B5EF4-FFF2-40B4-BE49-F238E27FC236}">
                  <a16:creationId xmlns:a16="http://schemas.microsoft.com/office/drawing/2014/main" id="{CFD6D4FF-B911-198B-BC57-3EC564F13B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25493" y="5504743"/>
              <a:ext cx="369332" cy="369332"/>
            </a:xfrm>
            <a:prstGeom prst="rect">
              <a:avLst/>
            </a:prstGeom>
          </p:spPr>
        </p:pic>
        <p:pic>
          <p:nvPicPr>
            <p:cNvPr id="71" name="Image 70">
              <a:hlinkClick r:id="rId22" action="ppaction://hlinksldjump"/>
              <a:extLst>
                <a:ext uri="{FF2B5EF4-FFF2-40B4-BE49-F238E27FC236}">
                  <a16:creationId xmlns:a16="http://schemas.microsoft.com/office/drawing/2014/main" id="{32D42E23-CB73-A572-64E1-E2D2829F06B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400000">
              <a:off x="4056301" y="6251699"/>
              <a:ext cx="205929" cy="289771"/>
            </a:xfrm>
            <a:prstGeom prst="rect">
              <a:avLst/>
            </a:prstGeom>
          </p:spPr>
        </p:pic>
      </p:grpSp>
      <p:graphicFrame>
        <p:nvGraphicFramePr>
          <p:cNvPr id="72" name="Tableau 71">
            <a:extLst>
              <a:ext uri="{FF2B5EF4-FFF2-40B4-BE49-F238E27FC236}">
                <a16:creationId xmlns:a16="http://schemas.microsoft.com/office/drawing/2014/main" id="{A053C9CB-1696-8A1D-70C9-9ADDFBE3165E}"/>
              </a:ext>
            </a:extLst>
          </p:cNvPr>
          <p:cNvGraphicFramePr>
            <a:graphicFrameLocks noGrp="1"/>
          </p:cNvGraphicFramePr>
          <p:nvPr>
            <p:extLst>
              <p:ext uri="{D42A27DB-BD31-4B8C-83A1-F6EECF244321}">
                <p14:modId xmlns:p14="http://schemas.microsoft.com/office/powerpoint/2010/main" val="917100174"/>
              </p:ext>
            </p:extLst>
          </p:nvPr>
        </p:nvGraphicFramePr>
        <p:xfrm>
          <a:off x="4188640" y="1242007"/>
          <a:ext cx="7892710" cy="5460634"/>
        </p:xfrm>
        <a:graphic>
          <a:graphicData uri="http://schemas.openxmlformats.org/drawingml/2006/table">
            <a:tbl>
              <a:tblPr firstRow="1" bandRow="1">
                <a:tableStyleId>{5940675A-B579-460E-94D1-54222C63F5DA}</a:tableStyleId>
              </a:tblPr>
              <a:tblGrid>
                <a:gridCol w="3946355">
                  <a:extLst>
                    <a:ext uri="{9D8B030D-6E8A-4147-A177-3AD203B41FA5}">
                      <a16:colId xmlns:a16="http://schemas.microsoft.com/office/drawing/2014/main" val="2268655523"/>
                    </a:ext>
                  </a:extLst>
                </a:gridCol>
                <a:gridCol w="3946355">
                  <a:extLst>
                    <a:ext uri="{9D8B030D-6E8A-4147-A177-3AD203B41FA5}">
                      <a16:colId xmlns:a16="http://schemas.microsoft.com/office/drawing/2014/main" val="2799229896"/>
                    </a:ext>
                  </a:extLst>
                </a:gridCol>
              </a:tblGrid>
              <a:tr h="370840">
                <a:tc>
                  <a:txBody>
                    <a:bodyPr/>
                    <a:lstStyle/>
                    <a:p>
                      <a:endParaRPr lang="fr-FR" dirty="0"/>
                    </a:p>
                  </a:txBody>
                  <a:tcPr/>
                </a:tc>
                <a:tc>
                  <a:txBody>
                    <a:bodyPr/>
                    <a:lstStyle/>
                    <a:p>
                      <a:endParaRPr lang="fr-FR"/>
                    </a:p>
                  </a:txBody>
                  <a:tcPr/>
                </a:tc>
                <a:extLst>
                  <a:ext uri="{0D108BD9-81ED-4DB2-BD59-A6C34878D82A}">
                    <a16:rowId xmlns:a16="http://schemas.microsoft.com/office/drawing/2014/main" val="1072391137"/>
                  </a:ext>
                </a:extLst>
              </a:tr>
              <a:tr h="5089794">
                <a:tc>
                  <a:txBody>
                    <a:bodyPr/>
                    <a:lstStyle/>
                    <a:p>
                      <a:endParaRPr lang="fr-FR" dirty="0"/>
                    </a:p>
                  </a:txBody>
                  <a:tcPr/>
                </a:tc>
                <a:tc>
                  <a:txBody>
                    <a:bodyPr/>
                    <a:lstStyle/>
                    <a:p>
                      <a:endParaRPr lang="fr-FR" dirty="0"/>
                    </a:p>
                  </a:txBody>
                  <a:tcPr/>
                </a:tc>
                <a:extLst>
                  <a:ext uri="{0D108BD9-81ED-4DB2-BD59-A6C34878D82A}">
                    <a16:rowId xmlns:a16="http://schemas.microsoft.com/office/drawing/2014/main" val="525479356"/>
                  </a:ext>
                </a:extLst>
              </a:tr>
            </a:tbl>
          </a:graphicData>
        </a:graphic>
      </p:graphicFrame>
      <p:sp>
        <p:nvSpPr>
          <p:cNvPr id="74" name="ZoneTexte 73">
            <a:extLst>
              <a:ext uri="{FF2B5EF4-FFF2-40B4-BE49-F238E27FC236}">
                <a16:creationId xmlns:a16="http://schemas.microsoft.com/office/drawing/2014/main" id="{EE9F44B6-B414-965D-EF81-0956F9F94698}"/>
              </a:ext>
            </a:extLst>
          </p:cNvPr>
          <p:cNvSpPr txBox="1"/>
          <p:nvPr/>
        </p:nvSpPr>
        <p:spPr>
          <a:xfrm>
            <a:off x="4173209" y="1239471"/>
            <a:ext cx="3981956" cy="369332"/>
          </a:xfrm>
          <a:prstGeom prst="rect">
            <a:avLst/>
          </a:prstGeom>
          <a:noFill/>
        </p:spPr>
        <p:txBody>
          <a:bodyPr wrap="square">
            <a:spAutoFit/>
          </a:bodyPr>
          <a:lstStyle/>
          <a:p>
            <a:r>
              <a:rPr lang="fr-FR" b="1" dirty="0">
                <a:solidFill>
                  <a:srgbClr val="FF0000"/>
                </a:solidFill>
              </a:rPr>
              <a:t>1905 :</a:t>
            </a:r>
            <a:r>
              <a:rPr lang="fr-FR" dirty="0"/>
              <a:t> Relativité </a:t>
            </a:r>
            <a:r>
              <a:rPr lang="fr-FR" b="1" dirty="0"/>
              <a:t>Restreinte</a:t>
            </a:r>
          </a:p>
        </p:txBody>
      </p:sp>
      <p:sp>
        <p:nvSpPr>
          <p:cNvPr id="75" name="ZoneTexte 74">
            <a:extLst>
              <a:ext uri="{FF2B5EF4-FFF2-40B4-BE49-F238E27FC236}">
                <a16:creationId xmlns:a16="http://schemas.microsoft.com/office/drawing/2014/main" id="{60B52D95-C796-F41A-33FD-54AD15738310}"/>
              </a:ext>
            </a:extLst>
          </p:cNvPr>
          <p:cNvSpPr txBox="1"/>
          <p:nvPr/>
        </p:nvSpPr>
        <p:spPr>
          <a:xfrm>
            <a:off x="8124409" y="1233845"/>
            <a:ext cx="3981956" cy="369332"/>
          </a:xfrm>
          <a:prstGeom prst="rect">
            <a:avLst/>
          </a:prstGeom>
          <a:noFill/>
        </p:spPr>
        <p:txBody>
          <a:bodyPr wrap="square">
            <a:spAutoFit/>
          </a:bodyPr>
          <a:lstStyle/>
          <a:p>
            <a:r>
              <a:rPr lang="fr-FR" b="1" dirty="0">
                <a:solidFill>
                  <a:srgbClr val="FF0000"/>
                </a:solidFill>
              </a:rPr>
              <a:t>1915 :</a:t>
            </a:r>
            <a:r>
              <a:rPr lang="fr-FR" dirty="0"/>
              <a:t> Relativité </a:t>
            </a:r>
            <a:r>
              <a:rPr lang="fr-FR" b="1" dirty="0"/>
              <a:t>Générale</a:t>
            </a:r>
          </a:p>
        </p:txBody>
      </p:sp>
      <p:sp>
        <p:nvSpPr>
          <p:cNvPr id="77" name="ZoneTexte 76">
            <a:extLst>
              <a:ext uri="{FF2B5EF4-FFF2-40B4-BE49-F238E27FC236}">
                <a16:creationId xmlns:a16="http://schemas.microsoft.com/office/drawing/2014/main" id="{39B069A1-F39C-2FF5-C2BA-33DE9C81A484}"/>
              </a:ext>
            </a:extLst>
          </p:cNvPr>
          <p:cNvSpPr txBox="1"/>
          <p:nvPr/>
        </p:nvSpPr>
        <p:spPr>
          <a:xfrm>
            <a:off x="4219396" y="1628464"/>
            <a:ext cx="3935769" cy="276999"/>
          </a:xfrm>
          <a:prstGeom prst="rect">
            <a:avLst/>
          </a:prstGeom>
          <a:noFill/>
        </p:spPr>
        <p:txBody>
          <a:bodyPr wrap="square">
            <a:spAutoFit/>
          </a:bodyPr>
          <a:lstStyle/>
          <a:p>
            <a:r>
              <a:rPr lang="fr-FR" sz="1200" dirty="0">
                <a:latin typeface="Calibri" panose="020F0502020204030204" pitchFamily="34" charset="0"/>
                <a:cs typeface="Calibri" panose="020F0502020204030204" pitchFamily="34" charset="0"/>
              </a:rPr>
              <a:t>pour les </a:t>
            </a:r>
            <a:r>
              <a:rPr lang="fr-FR" sz="1200" dirty="0">
                <a:solidFill>
                  <a:srgbClr val="FFFF00"/>
                </a:solidFill>
                <a:latin typeface="Calibri" panose="020F0502020204030204" pitchFamily="34" charset="0"/>
                <a:cs typeface="Calibri" panose="020F0502020204030204" pitchFamily="34" charset="0"/>
              </a:rPr>
              <a:t>objets en mouvement uniforme, sans accélération</a:t>
            </a:r>
          </a:p>
        </p:txBody>
      </p:sp>
      <p:sp>
        <p:nvSpPr>
          <p:cNvPr id="78" name="ZoneTexte 77">
            <a:extLst>
              <a:ext uri="{FF2B5EF4-FFF2-40B4-BE49-F238E27FC236}">
                <a16:creationId xmlns:a16="http://schemas.microsoft.com/office/drawing/2014/main" id="{F6E5D937-8D5B-6C8D-084B-501A8E1732F6}"/>
              </a:ext>
            </a:extLst>
          </p:cNvPr>
          <p:cNvSpPr txBox="1"/>
          <p:nvPr/>
        </p:nvSpPr>
        <p:spPr>
          <a:xfrm>
            <a:off x="8145949" y="1612055"/>
            <a:ext cx="3935769" cy="276999"/>
          </a:xfrm>
          <a:prstGeom prst="rect">
            <a:avLst/>
          </a:prstGeom>
          <a:noFill/>
        </p:spPr>
        <p:txBody>
          <a:bodyPr wrap="square">
            <a:spAutoFit/>
          </a:bodyPr>
          <a:lstStyle/>
          <a:p>
            <a:r>
              <a:rPr lang="fr-FR" sz="1200" dirty="0">
                <a:latin typeface="Calibri" panose="020F0502020204030204" pitchFamily="34" charset="0"/>
                <a:cs typeface="Calibri" panose="020F0502020204030204" pitchFamily="34" charset="0"/>
              </a:rPr>
              <a:t>pour les </a:t>
            </a:r>
            <a:r>
              <a:rPr lang="fr-FR" sz="1200" dirty="0">
                <a:solidFill>
                  <a:srgbClr val="FFFF00"/>
                </a:solidFill>
                <a:latin typeface="Calibri" panose="020F0502020204030204" pitchFamily="34" charset="0"/>
                <a:cs typeface="Calibri" panose="020F0502020204030204" pitchFamily="34" charset="0"/>
              </a:rPr>
              <a:t>objets en mouvement accéléré et la gravité</a:t>
            </a:r>
          </a:p>
        </p:txBody>
      </p:sp>
      <p:sp>
        <p:nvSpPr>
          <p:cNvPr id="79" name="ZoneTexte 78">
            <a:extLst>
              <a:ext uri="{FF2B5EF4-FFF2-40B4-BE49-F238E27FC236}">
                <a16:creationId xmlns:a16="http://schemas.microsoft.com/office/drawing/2014/main" id="{BFB477E9-5571-E944-C062-7BB8FF29AFE9}"/>
              </a:ext>
            </a:extLst>
          </p:cNvPr>
          <p:cNvSpPr txBox="1"/>
          <p:nvPr/>
        </p:nvSpPr>
        <p:spPr>
          <a:xfrm>
            <a:off x="4199226" y="2011017"/>
            <a:ext cx="3935769" cy="646331"/>
          </a:xfrm>
          <a:prstGeom prst="rect">
            <a:avLst/>
          </a:prstGeom>
          <a:noFill/>
        </p:spPr>
        <p:txBody>
          <a:bodyPr wrap="square">
            <a:spAutoFit/>
          </a:bodyPr>
          <a:lstStyle/>
          <a:p>
            <a:r>
              <a:rPr lang="fr-FR" sz="1200" b="1" dirty="0">
                <a:solidFill>
                  <a:srgbClr val="FF0000"/>
                </a:solidFill>
                <a:latin typeface="Calibri" panose="020F0502020204030204" pitchFamily="34" charset="0"/>
                <a:cs typeface="Calibri" panose="020F0502020204030204" pitchFamily="34" charset="0"/>
              </a:rPr>
              <a:t>1.</a:t>
            </a:r>
            <a:r>
              <a:rPr lang="fr-FR" sz="1200" b="1" dirty="0">
                <a:latin typeface="Calibri" panose="020F0502020204030204" pitchFamily="34" charset="0"/>
                <a:cs typeface="Calibri" panose="020F0502020204030204" pitchFamily="34" charset="0"/>
              </a:rPr>
              <a:t> </a:t>
            </a:r>
            <a:r>
              <a:rPr lang="fr-FR" sz="1200" b="1" dirty="0">
                <a:solidFill>
                  <a:srgbClr val="FF0000"/>
                </a:solidFill>
                <a:highlight>
                  <a:srgbClr val="FFFF00"/>
                </a:highlight>
                <a:latin typeface="Calibri" panose="020F0502020204030204" pitchFamily="34" charset="0"/>
                <a:cs typeface="Calibri" panose="020F0502020204030204" pitchFamily="34" charset="0"/>
              </a:rPr>
              <a:t>Temps et espace ne sont pas absolus</a:t>
            </a:r>
            <a:br>
              <a:rPr lang="fr-FR" sz="1200"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 Le temps s’écoule différemment selon la vitesse de l’observateur (dilatation du temps).</a:t>
            </a:r>
            <a:endParaRPr lang="fr-FR" sz="1200" dirty="0">
              <a:solidFill>
                <a:srgbClr val="FFFF00"/>
              </a:solidFill>
              <a:latin typeface="Calibri" panose="020F0502020204030204" pitchFamily="34" charset="0"/>
              <a:cs typeface="Calibri" panose="020F0502020204030204" pitchFamily="34" charset="0"/>
            </a:endParaRPr>
          </a:p>
        </p:txBody>
      </p:sp>
      <p:sp>
        <p:nvSpPr>
          <p:cNvPr id="80" name="ZoneTexte 79">
            <a:extLst>
              <a:ext uri="{FF2B5EF4-FFF2-40B4-BE49-F238E27FC236}">
                <a16:creationId xmlns:a16="http://schemas.microsoft.com/office/drawing/2014/main" id="{06A5C931-AED2-DA5D-F974-FFE53B964611}"/>
              </a:ext>
            </a:extLst>
          </p:cNvPr>
          <p:cNvSpPr txBox="1"/>
          <p:nvPr/>
        </p:nvSpPr>
        <p:spPr>
          <a:xfrm>
            <a:off x="4188640" y="2710586"/>
            <a:ext cx="3966525" cy="646331"/>
          </a:xfrm>
          <a:prstGeom prst="rect">
            <a:avLst/>
          </a:prstGeom>
          <a:noFill/>
        </p:spPr>
        <p:txBody>
          <a:bodyPr wrap="square">
            <a:spAutoFit/>
          </a:bodyPr>
          <a:lstStyle/>
          <a:p>
            <a:r>
              <a:rPr lang="fr-FR" sz="1200" b="1" dirty="0">
                <a:solidFill>
                  <a:srgbClr val="FF0000"/>
                </a:solidFill>
                <a:latin typeface="Calibri" panose="020F0502020204030204" pitchFamily="34" charset="0"/>
                <a:cs typeface="Calibri" panose="020F0502020204030204" pitchFamily="34" charset="0"/>
              </a:rPr>
              <a:t>2.</a:t>
            </a:r>
            <a:r>
              <a:rPr lang="fr-FR" sz="1200" b="1" dirty="0">
                <a:latin typeface="Calibri" panose="020F0502020204030204" pitchFamily="34" charset="0"/>
                <a:cs typeface="Calibri" panose="020F0502020204030204" pitchFamily="34" charset="0"/>
              </a:rPr>
              <a:t> </a:t>
            </a:r>
            <a:r>
              <a:rPr lang="fr-FR" sz="1200" b="1" dirty="0">
                <a:solidFill>
                  <a:srgbClr val="FF0000"/>
                </a:solidFill>
                <a:highlight>
                  <a:srgbClr val="FFFF00"/>
                </a:highlight>
                <a:latin typeface="Calibri" panose="020F0502020204030204" pitchFamily="34" charset="0"/>
                <a:cs typeface="Calibri" panose="020F0502020204030204" pitchFamily="34" charset="0"/>
              </a:rPr>
              <a:t>Simultanéité relative</a:t>
            </a:r>
            <a:br>
              <a:rPr lang="fr-FR" sz="1200"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 2 événements simultanés pour un observateur peuvent ne pas l’être pour un autre.</a:t>
            </a:r>
            <a:endParaRPr lang="fr-FR" sz="1200" dirty="0">
              <a:solidFill>
                <a:srgbClr val="FFFF00"/>
              </a:solidFill>
              <a:latin typeface="Calibri" panose="020F0502020204030204" pitchFamily="34" charset="0"/>
              <a:cs typeface="Calibri" panose="020F0502020204030204" pitchFamily="34" charset="0"/>
            </a:endParaRPr>
          </a:p>
        </p:txBody>
      </p:sp>
      <p:sp>
        <p:nvSpPr>
          <p:cNvPr id="81" name="ZoneTexte 80">
            <a:extLst>
              <a:ext uri="{FF2B5EF4-FFF2-40B4-BE49-F238E27FC236}">
                <a16:creationId xmlns:a16="http://schemas.microsoft.com/office/drawing/2014/main" id="{354C7F5C-7155-5A05-1D4E-9EB59EF55AE6}"/>
              </a:ext>
            </a:extLst>
          </p:cNvPr>
          <p:cNvSpPr txBox="1"/>
          <p:nvPr/>
        </p:nvSpPr>
        <p:spPr>
          <a:xfrm>
            <a:off x="4180924" y="3384117"/>
            <a:ext cx="3966525" cy="646331"/>
          </a:xfrm>
          <a:prstGeom prst="rect">
            <a:avLst/>
          </a:prstGeom>
          <a:noFill/>
        </p:spPr>
        <p:txBody>
          <a:bodyPr wrap="square">
            <a:spAutoFit/>
          </a:bodyPr>
          <a:lstStyle/>
          <a:p>
            <a:r>
              <a:rPr lang="fr-FR" sz="1200" b="1" dirty="0">
                <a:solidFill>
                  <a:srgbClr val="FF0000"/>
                </a:solidFill>
                <a:latin typeface="Calibri" panose="020F0502020204030204" pitchFamily="34" charset="0"/>
                <a:cs typeface="Calibri" panose="020F0502020204030204" pitchFamily="34" charset="0"/>
              </a:rPr>
              <a:t>3.</a:t>
            </a:r>
            <a:r>
              <a:rPr lang="fr-FR" sz="1200" b="1" dirty="0">
                <a:latin typeface="Calibri" panose="020F0502020204030204" pitchFamily="34" charset="0"/>
                <a:cs typeface="Calibri" panose="020F0502020204030204" pitchFamily="34" charset="0"/>
              </a:rPr>
              <a:t> </a:t>
            </a:r>
            <a:r>
              <a:rPr lang="fr-FR" sz="1200" b="1" dirty="0">
                <a:solidFill>
                  <a:srgbClr val="FF0000"/>
                </a:solidFill>
                <a:highlight>
                  <a:srgbClr val="FFFF00"/>
                </a:highlight>
                <a:latin typeface="Calibri" panose="020F0502020204030204" pitchFamily="34" charset="0"/>
                <a:cs typeface="Calibri" panose="020F0502020204030204" pitchFamily="34" charset="0"/>
              </a:rPr>
              <a:t>Loi de composition des vitesses</a:t>
            </a:r>
            <a:br>
              <a:rPr lang="fr-FR" sz="1200"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 Rien ne peut dépasser la vitesse de la lumière </a:t>
            </a:r>
            <a:br>
              <a:rPr lang="fr-FR" sz="1200"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 300 000 km/s dans le vide).</a:t>
            </a:r>
            <a:endParaRPr lang="fr-FR" sz="1200" dirty="0">
              <a:solidFill>
                <a:srgbClr val="FFFF00"/>
              </a:solidFill>
              <a:latin typeface="Calibri" panose="020F0502020204030204" pitchFamily="34" charset="0"/>
              <a:cs typeface="Calibri" panose="020F0502020204030204" pitchFamily="34" charset="0"/>
            </a:endParaRPr>
          </a:p>
        </p:txBody>
      </p:sp>
      <p:sp>
        <p:nvSpPr>
          <p:cNvPr id="82" name="ZoneTexte 81">
            <a:extLst>
              <a:ext uri="{FF2B5EF4-FFF2-40B4-BE49-F238E27FC236}">
                <a16:creationId xmlns:a16="http://schemas.microsoft.com/office/drawing/2014/main" id="{14BBFA2D-AEC8-BB07-35AE-912F876E91AC}"/>
              </a:ext>
            </a:extLst>
          </p:cNvPr>
          <p:cNvSpPr txBox="1"/>
          <p:nvPr/>
        </p:nvSpPr>
        <p:spPr>
          <a:xfrm>
            <a:off x="4173209" y="4060282"/>
            <a:ext cx="3966525" cy="646331"/>
          </a:xfrm>
          <a:prstGeom prst="rect">
            <a:avLst/>
          </a:prstGeom>
          <a:noFill/>
        </p:spPr>
        <p:txBody>
          <a:bodyPr wrap="square">
            <a:spAutoFit/>
          </a:bodyPr>
          <a:lstStyle/>
          <a:p>
            <a:r>
              <a:rPr lang="fr-FR" sz="1200" b="1" dirty="0">
                <a:solidFill>
                  <a:srgbClr val="FF0000"/>
                </a:solidFill>
                <a:latin typeface="Calibri" panose="020F0502020204030204" pitchFamily="34" charset="0"/>
                <a:cs typeface="Calibri" panose="020F0502020204030204" pitchFamily="34" charset="0"/>
              </a:rPr>
              <a:t>4.</a:t>
            </a:r>
            <a:r>
              <a:rPr lang="fr-FR" sz="1200" b="1" dirty="0">
                <a:latin typeface="Calibri" panose="020F0502020204030204" pitchFamily="34" charset="0"/>
                <a:cs typeface="Calibri" panose="020F0502020204030204" pitchFamily="34" charset="0"/>
              </a:rPr>
              <a:t> </a:t>
            </a:r>
            <a:r>
              <a:rPr lang="fr-FR" sz="1200" b="1" dirty="0">
                <a:solidFill>
                  <a:srgbClr val="FF0000"/>
                </a:solidFill>
                <a:highlight>
                  <a:srgbClr val="FFFF00"/>
                </a:highlight>
                <a:latin typeface="Calibri" panose="020F0502020204030204" pitchFamily="34" charset="0"/>
                <a:cs typeface="Calibri" panose="020F0502020204030204" pitchFamily="34" charset="0"/>
              </a:rPr>
              <a:t>Équivalence masse-énergie</a:t>
            </a:r>
            <a:br>
              <a:rPr lang="fr-FR" sz="1200"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 Formule célèbre : </a:t>
            </a:r>
            <a:r>
              <a:rPr lang="fr-FR" sz="1200" b="1" dirty="0">
                <a:solidFill>
                  <a:srgbClr val="FF0000"/>
                </a:solidFill>
                <a:highlight>
                  <a:srgbClr val="FFFF00"/>
                </a:highlight>
                <a:latin typeface="Calibri" panose="020F0502020204030204" pitchFamily="34" charset="0"/>
                <a:cs typeface="Calibri" panose="020F0502020204030204" pitchFamily="34" charset="0"/>
              </a:rPr>
              <a:t>E = mc²</a:t>
            </a:r>
            <a:r>
              <a:rPr lang="fr-FR" sz="1200" b="1" dirty="0">
                <a:latin typeface="Calibri" panose="020F0502020204030204" pitchFamily="34" charset="0"/>
                <a:cs typeface="Calibri" panose="020F0502020204030204" pitchFamily="34" charset="0"/>
              </a:rPr>
              <a:t> </a:t>
            </a:r>
            <a:r>
              <a:rPr lang="fr-FR" sz="1200" dirty="0">
                <a:latin typeface="Calibri" panose="020F0502020204030204" pitchFamily="34" charset="0"/>
                <a:cs typeface="Calibri" panose="020F0502020204030204" pitchFamily="34" charset="0"/>
              </a:rPr>
              <a:t>→ la masse peut être vue comme une forme d’énergie.</a:t>
            </a:r>
            <a:endParaRPr lang="fr-FR" sz="1200" dirty="0">
              <a:solidFill>
                <a:srgbClr val="FFFF00"/>
              </a:solidFill>
              <a:latin typeface="Calibri" panose="020F0502020204030204" pitchFamily="34" charset="0"/>
              <a:cs typeface="Calibri" panose="020F0502020204030204" pitchFamily="34" charset="0"/>
            </a:endParaRPr>
          </a:p>
        </p:txBody>
      </p:sp>
      <p:sp>
        <p:nvSpPr>
          <p:cNvPr id="83" name="ZoneTexte 82">
            <a:extLst>
              <a:ext uri="{FF2B5EF4-FFF2-40B4-BE49-F238E27FC236}">
                <a16:creationId xmlns:a16="http://schemas.microsoft.com/office/drawing/2014/main" id="{F429BF9D-CB66-F82D-D69D-2D235C0F47DD}"/>
              </a:ext>
            </a:extLst>
          </p:cNvPr>
          <p:cNvSpPr txBox="1"/>
          <p:nvPr/>
        </p:nvSpPr>
        <p:spPr>
          <a:xfrm>
            <a:off x="8134995" y="2043893"/>
            <a:ext cx="2687545" cy="646331"/>
          </a:xfrm>
          <a:prstGeom prst="rect">
            <a:avLst/>
          </a:prstGeom>
          <a:noFill/>
        </p:spPr>
        <p:txBody>
          <a:bodyPr wrap="square">
            <a:spAutoFit/>
          </a:bodyPr>
          <a:lstStyle/>
          <a:p>
            <a:r>
              <a:rPr lang="fr-FR" sz="1200" b="1" dirty="0">
                <a:solidFill>
                  <a:srgbClr val="FF0000"/>
                </a:solidFill>
                <a:latin typeface="Calibri" panose="020F0502020204030204" pitchFamily="34" charset="0"/>
                <a:cs typeface="Calibri" panose="020F0502020204030204" pitchFamily="34" charset="0"/>
              </a:rPr>
              <a:t>1.</a:t>
            </a:r>
            <a:r>
              <a:rPr lang="fr-FR" sz="1200" b="1" dirty="0">
                <a:latin typeface="Calibri" panose="020F0502020204030204" pitchFamily="34" charset="0"/>
                <a:cs typeface="Calibri" panose="020F0502020204030204" pitchFamily="34" charset="0"/>
              </a:rPr>
              <a:t> </a:t>
            </a:r>
            <a:r>
              <a:rPr lang="fr-FR" sz="1200" b="1" dirty="0">
                <a:solidFill>
                  <a:srgbClr val="FF0000"/>
                </a:solidFill>
                <a:highlight>
                  <a:srgbClr val="FFFF00"/>
                </a:highlight>
                <a:latin typeface="Calibri" panose="020F0502020204030204" pitchFamily="34" charset="0"/>
                <a:cs typeface="Calibri" panose="020F0502020204030204" pitchFamily="34" charset="0"/>
              </a:rPr>
              <a:t>La gravité n’est plus une force</a:t>
            </a:r>
            <a:br>
              <a:rPr lang="fr-FR" sz="1200"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 C’est une courbure de l’espace-temps causée par la masse et l’énergie.</a:t>
            </a:r>
            <a:endParaRPr lang="fr-FR" sz="1200" dirty="0">
              <a:solidFill>
                <a:srgbClr val="FFFF00"/>
              </a:solidFill>
              <a:latin typeface="Calibri" panose="020F0502020204030204" pitchFamily="34" charset="0"/>
              <a:cs typeface="Calibri" panose="020F0502020204030204" pitchFamily="34" charset="0"/>
            </a:endParaRPr>
          </a:p>
        </p:txBody>
      </p:sp>
      <p:sp>
        <p:nvSpPr>
          <p:cNvPr id="84" name="ZoneTexte 83">
            <a:extLst>
              <a:ext uri="{FF2B5EF4-FFF2-40B4-BE49-F238E27FC236}">
                <a16:creationId xmlns:a16="http://schemas.microsoft.com/office/drawing/2014/main" id="{A83B7133-D926-4988-1CD6-5B795F8F2389}"/>
              </a:ext>
            </a:extLst>
          </p:cNvPr>
          <p:cNvSpPr txBox="1"/>
          <p:nvPr/>
        </p:nvSpPr>
        <p:spPr>
          <a:xfrm>
            <a:off x="8131137" y="2737786"/>
            <a:ext cx="3966525" cy="830997"/>
          </a:xfrm>
          <a:prstGeom prst="rect">
            <a:avLst/>
          </a:prstGeom>
          <a:noFill/>
        </p:spPr>
        <p:txBody>
          <a:bodyPr wrap="square">
            <a:spAutoFit/>
          </a:bodyPr>
          <a:lstStyle/>
          <a:p>
            <a:r>
              <a:rPr lang="fr-FR" sz="1200" b="1" dirty="0">
                <a:solidFill>
                  <a:srgbClr val="FF0000"/>
                </a:solidFill>
                <a:latin typeface="Calibri" panose="020F0502020204030204" pitchFamily="34" charset="0"/>
                <a:cs typeface="Calibri" panose="020F0502020204030204" pitchFamily="34" charset="0"/>
              </a:rPr>
              <a:t>2.</a:t>
            </a:r>
            <a:r>
              <a:rPr lang="fr-FR" sz="1200" b="1" dirty="0">
                <a:latin typeface="Calibri" panose="020F0502020204030204" pitchFamily="34" charset="0"/>
                <a:cs typeface="Calibri" panose="020F0502020204030204" pitchFamily="34" charset="0"/>
              </a:rPr>
              <a:t> </a:t>
            </a:r>
            <a:r>
              <a:rPr lang="fr-FR" sz="1200" b="1" dirty="0">
                <a:solidFill>
                  <a:srgbClr val="FF0000"/>
                </a:solidFill>
                <a:highlight>
                  <a:srgbClr val="FFFF00"/>
                </a:highlight>
                <a:latin typeface="Calibri" panose="020F0502020204030204" pitchFamily="34" charset="0"/>
                <a:cs typeface="Calibri" panose="020F0502020204030204" pitchFamily="34" charset="0"/>
              </a:rPr>
              <a:t>Les objets suivent des « lignes droites » dans un espace-temps courbe</a:t>
            </a:r>
            <a:br>
              <a:rPr lang="fr-FR" sz="1200"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 </a:t>
            </a:r>
            <a:r>
              <a:rPr lang="fr-FR" sz="1200" b="1" dirty="0">
                <a:latin typeface="Calibri" panose="020F0502020204030204" pitchFamily="34" charset="0"/>
                <a:cs typeface="Calibri" panose="020F0502020204030204" pitchFamily="34" charset="0"/>
              </a:rPr>
              <a:t>géodésiques :</a:t>
            </a:r>
            <a:r>
              <a:rPr lang="fr-FR" sz="1200" dirty="0">
                <a:latin typeface="Calibri" panose="020F0502020204030204" pitchFamily="34" charset="0"/>
                <a:cs typeface="Calibri" panose="020F0502020204030204" pitchFamily="34" charset="0"/>
              </a:rPr>
              <a:t> courbes qui relient les points en minimisant les distances. Exemple : des planètes autour d’un soleil.</a:t>
            </a:r>
            <a:endParaRPr lang="fr-FR" sz="1200" dirty="0">
              <a:solidFill>
                <a:srgbClr val="FFFF00"/>
              </a:solidFill>
              <a:latin typeface="Calibri" panose="020F0502020204030204" pitchFamily="34" charset="0"/>
              <a:cs typeface="Calibri" panose="020F0502020204030204" pitchFamily="34" charset="0"/>
            </a:endParaRPr>
          </a:p>
        </p:txBody>
      </p:sp>
      <p:pic>
        <p:nvPicPr>
          <p:cNvPr id="86" name="Image 85">
            <a:extLst>
              <a:ext uri="{FF2B5EF4-FFF2-40B4-BE49-F238E27FC236}">
                <a16:creationId xmlns:a16="http://schemas.microsoft.com/office/drawing/2014/main" id="{640C1740-2AE0-DAA2-2895-781ACE1112A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680109" y="3450779"/>
            <a:ext cx="1416672" cy="1416672"/>
          </a:xfrm>
          <a:prstGeom prst="rect">
            <a:avLst/>
          </a:prstGeom>
        </p:spPr>
      </p:pic>
      <p:sp>
        <p:nvSpPr>
          <p:cNvPr id="88" name="ZoneTexte 87">
            <a:extLst>
              <a:ext uri="{FF2B5EF4-FFF2-40B4-BE49-F238E27FC236}">
                <a16:creationId xmlns:a16="http://schemas.microsoft.com/office/drawing/2014/main" id="{FC4D85C5-229E-914E-2456-8F1921501084}"/>
              </a:ext>
            </a:extLst>
          </p:cNvPr>
          <p:cNvSpPr txBox="1"/>
          <p:nvPr/>
        </p:nvSpPr>
        <p:spPr>
          <a:xfrm>
            <a:off x="8120852" y="3595983"/>
            <a:ext cx="2640455" cy="1200329"/>
          </a:xfrm>
          <a:prstGeom prst="rect">
            <a:avLst/>
          </a:prstGeom>
          <a:noFill/>
        </p:spPr>
        <p:txBody>
          <a:bodyPr wrap="square">
            <a:spAutoFit/>
          </a:bodyPr>
          <a:lstStyle/>
          <a:p>
            <a:pPr algn="just"/>
            <a:r>
              <a:rPr lang="fr-FR" sz="1200" b="1" i="1" dirty="0">
                <a:solidFill>
                  <a:srgbClr val="FF0000"/>
                </a:solidFill>
                <a:latin typeface="Calibri" panose="020F0502020204030204" pitchFamily="34" charset="0"/>
                <a:cs typeface="Calibri" panose="020F0502020204030204" pitchFamily="34" charset="0"/>
              </a:rPr>
              <a:t>Géodésiques :</a:t>
            </a:r>
            <a:r>
              <a:rPr lang="fr-FR" sz="1200" i="1" dirty="0">
                <a:latin typeface="Calibri" panose="020F0502020204030204" pitchFamily="34" charset="0"/>
                <a:cs typeface="Calibri" panose="020F0502020204030204" pitchFamily="34" charset="0"/>
              </a:rPr>
              <a:t> Sur une sphère, ce les sont les grands cercles. En rouge, elle réalise la plus petite distance possible entre les points P et Q. Pour u et v qui sont antipodaux, plusieurs géodésiques réalisent la distance minimale.</a:t>
            </a:r>
          </a:p>
        </p:txBody>
      </p:sp>
      <p:sp>
        <p:nvSpPr>
          <p:cNvPr id="8" name="ZoneTexte 7">
            <a:extLst>
              <a:ext uri="{FF2B5EF4-FFF2-40B4-BE49-F238E27FC236}">
                <a16:creationId xmlns:a16="http://schemas.microsoft.com/office/drawing/2014/main" id="{3FFF496C-547C-3355-D182-81D35936A2CB}"/>
              </a:ext>
            </a:extLst>
          </p:cNvPr>
          <p:cNvSpPr txBox="1"/>
          <p:nvPr/>
        </p:nvSpPr>
        <p:spPr>
          <a:xfrm>
            <a:off x="8122540" y="4784280"/>
            <a:ext cx="3966525" cy="461665"/>
          </a:xfrm>
          <a:prstGeom prst="rect">
            <a:avLst/>
          </a:prstGeom>
          <a:noFill/>
        </p:spPr>
        <p:txBody>
          <a:bodyPr wrap="square">
            <a:spAutoFit/>
          </a:bodyPr>
          <a:lstStyle/>
          <a:p>
            <a:r>
              <a:rPr lang="fr-FR" sz="1200" b="1" dirty="0">
                <a:solidFill>
                  <a:srgbClr val="FF0000"/>
                </a:solidFill>
                <a:latin typeface="Calibri" panose="020F0502020204030204" pitchFamily="34" charset="0"/>
                <a:cs typeface="Calibri" panose="020F0502020204030204" pitchFamily="34" charset="0"/>
              </a:rPr>
              <a:t>3.</a:t>
            </a:r>
            <a:r>
              <a:rPr lang="fr-FR" sz="1200" b="1" dirty="0">
                <a:latin typeface="Calibri" panose="020F0502020204030204" pitchFamily="34" charset="0"/>
                <a:cs typeface="Calibri" panose="020F0502020204030204" pitchFamily="34" charset="0"/>
              </a:rPr>
              <a:t> </a:t>
            </a:r>
            <a:r>
              <a:rPr lang="fr-FR" sz="1200" b="1" dirty="0">
                <a:solidFill>
                  <a:srgbClr val="FF0000"/>
                </a:solidFill>
                <a:highlight>
                  <a:srgbClr val="FFFF00"/>
                </a:highlight>
                <a:latin typeface="Calibri" panose="020F0502020204030204" pitchFamily="34" charset="0"/>
                <a:cs typeface="Calibri" panose="020F0502020204030204" pitchFamily="34" charset="0"/>
              </a:rPr>
              <a:t>Le temps passe moins vite dans un champ gravitationnel</a:t>
            </a:r>
            <a:br>
              <a:rPr lang="fr-FR" sz="1200"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 Dilatation gravitationnelle du temps.</a:t>
            </a:r>
            <a:endParaRPr lang="fr-FR" sz="1200" dirty="0">
              <a:solidFill>
                <a:srgbClr val="FFFF00"/>
              </a:solidFill>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ABDF7EC3-8975-A552-C91B-40A58B4174FB}"/>
              </a:ext>
            </a:extLst>
          </p:cNvPr>
          <p:cNvSpPr txBox="1"/>
          <p:nvPr/>
        </p:nvSpPr>
        <p:spPr>
          <a:xfrm>
            <a:off x="8134995" y="5311014"/>
            <a:ext cx="3966525" cy="1384995"/>
          </a:xfrm>
          <a:prstGeom prst="rect">
            <a:avLst/>
          </a:prstGeom>
          <a:noFill/>
        </p:spPr>
        <p:txBody>
          <a:bodyPr wrap="square">
            <a:spAutoFit/>
          </a:bodyPr>
          <a:lstStyle/>
          <a:p>
            <a:r>
              <a:rPr lang="fr-FR" sz="1200" b="1" dirty="0">
                <a:solidFill>
                  <a:srgbClr val="FF0000"/>
                </a:solidFill>
                <a:latin typeface="Calibri" panose="020F0502020204030204" pitchFamily="34" charset="0"/>
                <a:cs typeface="Calibri" panose="020F0502020204030204" pitchFamily="34" charset="0"/>
              </a:rPr>
              <a:t>4.</a:t>
            </a:r>
            <a:r>
              <a:rPr lang="fr-FR" sz="1200" b="1" dirty="0">
                <a:latin typeface="Calibri" panose="020F0502020204030204" pitchFamily="34" charset="0"/>
                <a:cs typeface="Calibri" panose="020F0502020204030204" pitchFamily="34" charset="0"/>
              </a:rPr>
              <a:t> </a:t>
            </a:r>
            <a:r>
              <a:rPr lang="fr-FR" sz="1200" b="1" dirty="0">
                <a:solidFill>
                  <a:srgbClr val="FF0000"/>
                </a:solidFill>
                <a:highlight>
                  <a:srgbClr val="FFFF00"/>
                </a:highlight>
                <a:latin typeface="Calibri" panose="020F0502020204030204" pitchFamily="34" charset="0"/>
                <a:cs typeface="Calibri" panose="020F0502020204030204" pitchFamily="34" charset="0"/>
              </a:rPr>
              <a:t>Prédiction de phénomènes nouveaux</a:t>
            </a:r>
            <a:br>
              <a:rPr lang="fr-FR" sz="1200"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 EXPANSION DE L’UNIVERS (découverte attribuée à l'astronome américain Edwin Hubble en 1929), TROUS NOIRS  et ONDES GRAVITATIONNELLES (oscillations de la courbure de l’espace-temps à la vitesse de la lumière dans le vide détectées en 2015, par les interféromètres  LIGO , aux USA et </a:t>
            </a:r>
            <a:r>
              <a:rPr lang="fr-FR" sz="1200" dirty="0" err="1">
                <a:latin typeface="Calibri" panose="020F0502020204030204" pitchFamily="34" charset="0"/>
                <a:cs typeface="Calibri" panose="020F0502020204030204" pitchFamily="34" charset="0"/>
              </a:rPr>
              <a:t>Virgo</a:t>
            </a:r>
            <a:r>
              <a:rPr lang="fr-FR" sz="1200" dirty="0">
                <a:latin typeface="Calibri" panose="020F0502020204030204" pitchFamily="34" charset="0"/>
                <a:cs typeface="Calibri" panose="020F0502020204030204" pitchFamily="34" charset="0"/>
              </a:rPr>
              <a:t>, en Italie).</a:t>
            </a:r>
            <a:endParaRPr lang="fr-FR" sz="1200" dirty="0">
              <a:solidFill>
                <a:srgbClr val="FFFF00"/>
              </a:solidFill>
              <a:latin typeface="Calibri" panose="020F0502020204030204" pitchFamily="34" charset="0"/>
              <a:cs typeface="Calibri" panose="020F0502020204030204" pitchFamily="34" charset="0"/>
            </a:endParaRPr>
          </a:p>
        </p:txBody>
      </p:sp>
      <p:pic>
        <p:nvPicPr>
          <p:cNvPr id="13" name="Image 12">
            <a:extLst>
              <a:ext uri="{FF2B5EF4-FFF2-40B4-BE49-F238E27FC236}">
                <a16:creationId xmlns:a16="http://schemas.microsoft.com/office/drawing/2014/main" id="{6B79CF2C-9436-DBFD-C9CB-E38034993DE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847555" y="1852014"/>
            <a:ext cx="1223209" cy="917989"/>
          </a:xfrm>
          <a:prstGeom prst="rect">
            <a:avLst/>
          </a:prstGeom>
        </p:spPr>
      </p:pic>
      <p:grpSp>
        <p:nvGrpSpPr>
          <p:cNvPr id="14" name="Groupe 13">
            <a:extLst>
              <a:ext uri="{FF2B5EF4-FFF2-40B4-BE49-F238E27FC236}">
                <a16:creationId xmlns:a16="http://schemas.microsoft.com/office/drawing/2014/main" id="{19C77579-F630-75F2-C6FA-CAA6CB1D5042}"/>
              </a:ext>
            </a:extLst>
          </p:cNvPr>
          <p:cNvGrpSpPr/>
          <p:nvPr/>
        </p:nvGrpSpPr>
        <p:grpSpPr>
          <a:xfrm>
            <a:off x="10246958" y="561411"/>
            <a:ext cx="992410" cy="527001"/>
            <a:chOff x="11074847" y="1304729"/>
            <a:chExt cx="992410" cy="527001"/>
          </a:xfrm>
        </p:grpSpPr>
        <p:grpSp>
          <p:nvGrpSpPr>
            <p:cNvPr id="19" name="Groupe 18">
              <a:extLst>
                <a:ext uri="{FF2B5EF4-FFF2-40B4-BE49-F238E27FC236}">
                  <a16:creationId xmlns:a16="http://schemas.microsoft.com/office/drawing/2014/main" id="{7483543C-E746-F94A-D0DA-D0A577A2711D}"/>
                </a:ext>
              </a:extLst>
            </p:cNvPr>
            <p:cNvGrpSpPr/>
            <p:nvPr/>
          </p:nvGrpSpPr>
          <p:grpSpPr>
            <a:xfrm>
              <a:off x="11074847" y="1336335"/>
              <a:ext cx="329186" cy="495395"/>
              <a:chOff x="10224094" y="565880"/>
              <a:chExt cx="329186" cy="495395"/>
            </a:xfrm>
          </p:grpSpPr>
          <p:pic>
            <p:nvPicPr>
              <p:cNvPr id="24" name="Image 23">
                <a:hlinkClick r:id="rId26" action="ppaction://hlinksldjump"/>
                <a:extLst>
                  <a:ext uri="{FF2B5EF4-FFF2-40B4-BE49-F238E27FC236}">
                    <a16:creationId xmlns:a16="http://schemas.microsoft.com/office/drawing/2014/main" id="{DB4001BB-B0F7-E59C-7C27-5AE60CEAE37B}"/>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25" name="Image 24">
                <a:hlinkClick r:id="rId26" action="ppaction://hlinksldjump"/>
                <a:extLst>
                  <a:ext uri="{FF2B5EF4-FFF2-40B4-BE49-F238E27FC236}">
                    <a16:creationId xmlns:a16="http://schemas.microsoft.com/office/drawing/2014/main" id="{950DF283-C919-B4D4-A39B-676FCCBA8DE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sp>
          <p:nvSpPr>
            <p:cNvPr id="22" name="ZoneTexte 21">
              <a:extLst>
                <a:ext uri="{FF2B5EF4-FFF2-40B4-BE49-F238E27FC236}">
                  <a16:creationId xmlns:a16="http://schemas.microsoft.com/office/drawing/2014/main" id="{946484B7-74CA-7958-8AE6-BAE4F3E036A6}"/>
                </a:ext>
              </a:extLst>
            </p:cNvPr>
            <p:cNvSpPr txBox="1"/>
            <p:nvPr/>
          </p:nvSpPr>
          <p:spPr>
            <a:xfrm>
              <a:off x="11302243" y="1304729"/>
              <a:ext cx="765014" cy="48564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L’univers a créé le temps</a:t>
              </a:r>
            </a:p>
          </p:txBody>
        </p:sp>
      </p:grpSp>
      <p:pic>
        <p:nvPicPr>
          <p:cNvPr id="12" name="Image 11" descr="Une image contenant Police, Graphique, typographie, graphisme&#10;&#10;Le contenu généré par l’IA peut être incorrect.">
            <a:hlinkClick r:id="rId29" action="ppaction://hlinksldjump"/>
            <a:extLst>
              <a:ext uri="{FF2B5EF4-FFF2-40B4-BE49-F238E27FC236}">
                <a16:creationId xmlns:a16="http://schemas.microsoft.com/office/drawing/2014/main" id="{AD811DF3-D4C4-BCB2-43CB-3AD3A2318994}"/>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983279" y="942684"/>
            <a:ext cx="1087485" cy="232144"/>
          </a:xfrm>
          <a:prstGeom prst="rect">
            <a:avLst/>
          </a:prstGeom>
        </p:spPr>
      </p:pic>
    </p:spTree>
    <p:extLst>
      <p:ext uri="{BB962C8B-B14F-4D97-AF65-F5344CB8AC3E}">
        <p14:creationId xmlns:p14="http://schemas.microsoft.com/office/powerpoint/2010/main" val="363682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fade">
                                      <p:cBhvr>
                                        <p:cTn id="51" dur="1000"/>
                                        <p:tgtEl>
                                          <p:spTgt spid="74"/>
                                        </p:tgtEl>
                                      </p:cBhvr>
                                    </p:animEffect>
                                    <p:anim calcmode="lin" valueType="num">
                                      <p:cBhvr>
                                        <p:cTn id="52" dur="1000" fill="hold"/>
                                        <p:tgtEl>
                                          <p:spTgt spid="74"/>
                                        </p:tgtEl>
                                        <p:attrNameLst>
                                          <p:attrName>ppt_x</p:attrName>
                                        </p:attrNameLst>
                                      </p:cBhvr>
                                      <p:tavLst>
                                        <p:tav tm="0">
                                          <p:val>
                                            <p:strVal val="#ppt_x"/>
                                          </p:val>
                                        </p:tav>
                                        <p:tav tm="100000">
                                          <p:val>
                                            <p:strVal val="#ppt_x"/>
                                          </p:val>
                                        </p:tav>
                                      </p:tavLst>
                                    </p:anim>
                                    <p:anim calcmode="lin" valueType="num">
                                      <p:cBhvr>
                                        <p:cTn id="53"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77"/>
                                        </p:tgtEl>
                                        <p:attrNameLst>
                                          <p:attrName>style.visibility</p:attrName>
                                        </p:attrNameLst>
                                      </p:cBhvr>
                                      <p:to>
                                        <p:strVal val="visible"/>
                                      </p:to>
                                    </p:set>
                                    <p:anim calcmode="lin" valueType="num">
                                      <p:cBhvr additive="base">
                                        <p:cTn id="58" dur="500" fill="hold"/>
                                        <p:tgtEl>
                                          <p:spTgt spid="77"/>
                                        </p:tgtEl>
                                        <p:attrNameLst>
                                          <p:attrName>ppt_x</p:attrName>
                                        </p:attrNameLst>
                                      </p:cBhvr>
                                      <p:tavLst>
                                        <p:tav tm="0">
                                          <p:val>
                                            <p:strVal val="#ppt_x"/>
                                          </p:val>
                                        </p:tav>
                                        <p:tav tm="100000">
                                          <p:val>
                                            <p:strVal val="#ppt_x"/>
                                          </p:val>
                                        </p:tav>
                                      </p:tavLst>
                                    </p:anim>
                                    <p:anim calcmode="lin" valueType="num">
                                      <p:cBhvr additive="base">
                                        <p:cTn id="59"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fade">
                                      <p:cBhvr>
                                        <p:cTn id="64" dur="1000"/>
                                        <p:tgtEl>
                                          <p:spTgt spid="79"/>
                                        </p:tgtEl>
                                      </p:cBhvr>
                                    </p:animEffect>
                                    <p:anim calcmode="lin" valueType="num">
                                      <p:cBhvr>
                                        <p:cTn id="65" dur="1000" fill="hold"/>
                                        <p:tgtEl>
                                          <p:spTgt spid="79"/>
                                        </p:tgtEl>
                                        <p:attrNameLst>
                                          <p:attrName>ppt_x</p:attrName>
                                        </p:attrNameLst>
                                      </p:cBhvr>
                                      <p:tavLst>
                                        <p:tav tm="0">
                                          <p:val>
                                            <p:strVal val="#ppt_x"/>
                                          </p:val>
                                        </p:tav>
                                        <p:tav tm="100000">
                                          <p:val>
                                            <p:strVal val="#ppt_x"/>
                                          </p:val>
                                        </p:tav>
                                      </p:tavLst>
                                    </p:anim>
                                    <p:anim calcmode="lin" valueType="num">
                                      <p:cBhvr>
                                        <p:cTn id="66"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fade">
                                      <p:cBhvr>
                                        <p:cTn id="71" dur="1000"/>
                                        <p:tgtEl>
                                          <p:spTgt spid="80"/>
                                        </p:tgtEl>
                                      </p:cBhvr>
                                    </p:animEffect>
                                    <p:anim calcmode="lin" valueType="num">
                                      <p:cBhvr>
                                        <p:cTn id="72" dur="1000" fill="hold"/>
                                        <p:tgtEl>
                                          <p:spTgt spid="80"/>
                                        </p:tgtEl>
                                        <p:attrNameLst>
                                          <p:attrName>ppt_x</p:attrName>
                                        </p:attrNameLst>
                                      </p:cBhvr>
                                      <p:tavLst>
                                        <p:tav tm="0">
                                          <p:val>
                                            <p:strVal val="#ppt_x"/>
                                          </p:val>
                                        </p:tav>
                                        <p:tav tm="100000">
                                          <p:val>
                                            <p:strVal val="#ppt_x"/>
                                          </p:val>
                                        </p:tav>
                                      </p:tavLst>
                                    </p:anim>
                                    <p:anim calcmode="lin" valueType="num">
                                      <p:cBhvr>
                                        <p:cTn id="73"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fade">
                                      <p:cBhvr>
                                        <p:cTn id="78" dur="1000"/>
                                        <p:tgtEl>
                                          <p:spTgt spid="81"/>
                                        </p:tgtEl>
                                      </p:cBhvr>
                                    </p:animEffect>
                                    <p:anim calcmode="lin" valueType="num">
                                      <p:cBhvr>
                                        <p:cTn id="79" dur="1000" fill="hold"/>
                                        <p:tgtEl>
                                          <p:spTgt spid="81"/>
                                        </p:tgtEl>
                                        <p:attrNameLst>
                                          <p:attrName>ppt_x</p:attrName>
                                        </p:attrNameLst>
                                      </p:cBhvr>
                                      <p:tavLst>
                                        <p:tav tm="0">
                                          <p:val>
                                            <p:strVal val="#ppt_x"/>
                                          </p:val>
                                        </p:tav>
                                        <p:tav tm="100000">
                                          <p:val>
                                            <p:strVal val="#ppt_x"/>
                                          </p:val>
                                        </p:tav>
                                      </p:tavLst>
                                    </p:anim>
                                    <p:anim calcmode="lin" valueType="num">
                                      <p:cBhvr>
                                        <p:cTn id="80"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82"/>
                                        </p:tgtEl>
                                        <p:attrNameLst>
                                          <p:attrName>style.visibility</p:attrName>
                                        </p:attrNameLst>
                                      </p:cBhvr>
                                      <p:to>
                                        <p:strVal val="visible"/>
                                      </p:to>
                                    </p:set>
                                    <p:animEffect transition="in" filter="fade">
                                      <p:cBhvr>
                                        <p:cTn id="85" dur="1000"/>
                                        <p:tgtEl>
                                          <p:spTgt spid="82"/>
                                        </p:tgtEl>
                                      </p:cBhvr>
                                    </p:animEffect>
                                    <p:anim calcmode="lin" valueType="num">
                                      <p:cBhvr>
                                        <p:cTn id="86" dur="1000" fill="hold"/>
                                        <p:tgtEl>
                                          <p:spTgt spid="82"/>
                                        </p:tgtEl>
                                        <p:attrNameLst>
                                          <p:attrName>ppt_x</p:attrName>
                                        </p:attrNameLst>
                                      </p:cBhvr>
                                      <p:tavLst>
                                        <p:tav tm="0">
                                          <p:val>
                                            <p:strVal val="#ppt_x"/>
                                          </p:val>
                                        </p:tav>
                                        <p:tav tm="100000">
                                          <p:val>
                                            <p:strVal val="#ppt_x"/>
                                          </p:val>
                                        </p:tav>
                                      </p:tavLst>
                                    </p:anim>
                                    <p:anim calcmode="lin" valueType="num">
                                      <p:cBhvr>
                                        <p:cTn id="87"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75"/>
                                        </p:tgtEl>
                                        <p:attrNameLst>
                                          <p:attrName>style.visibility</p:attrName>
                                        </p:attrNameLst>
                                      </p:cBhvr>
                                      <p:to>
                                        <p:strVal val="visible"/>
                                      </p:to>
                                    </p:set>
                                    <p:animEffect transition="in" filter="fade">
                                      <p:cBhvr>
                                        <p:cTn id="92" dur="1000"/>
                                        <p:tgtEl>
                                          <p:spTgt spid="75"/>
                                        </p:tgtEl>
                                      </p:cBhvr>
                                    </p:animEffect>
                                    <p:anim calcmode="lin" valueType="num">
                                      <p:cBhvr>
                                        <p:cTn id="93" dur="1000" fill="hold"/>
                                        <p:tgtEl>
                                          <p:spTgt spid="75"/>
                                        </p:tgtEl>
                                        <p:attrNameLst>
                                          <p:attrName>ppt_x</p:attrName>
                                        </p:attrNameLst>
                                      </p:cBhvr>
                                      <p:tavLst>
                                        <p:tav tm="0">
                                          <p:val>
                                            <p:strVal val="#ppt_x"/>
                                          </p:val>
                                        </p:tav>
                                        <p:tav tm="100000">
                                          <p:val>
                                            <p:strVal val="#ppt_x"/>
                                          </p:val>
                                        </p:tav>
                                      </p:tavLst>
                                    </p:anim>
                                    <p:anim calcmode="lin" valueType="num">
                                      <p:cBhvr>
                                        <p:cTn id="94"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78"/>
                                        </p:tgtEl>
                                        <p:attrNameLst>
                                          <p:attrName>style.visibility</p:attrName>
                                        </p:attrNameLst>
                                      </p:cBhvr>
                                      <p:to>
                                        <p:strVal val="visible"/>
                                      </p:to>
                                    </p:set>
                                    <p:anim calcmode="lin" valueType="num">
                                      <p:cBhvr additive="base">
                                        <p:cTn id="99" dur="500" fill="hold"/>
                                        <p:tgtEl>
                                          <p:spTgt spid="78"/>
                                        </p:tgtEl>
                                        <p:attrNameLst>
                                          <p:attrName>ppt_x</p:attrName>
                                        </p:attrNameLst>
                                      </p:cBhvr>
                                      <p:tavLst>
                                        <p:tav tm="0">
                                          <p:val>
                                            <p:strVal val="#ppt_x"/>
                                          </p:val>
                                        </p:tav>
                                        <p:tav tm="100000">
                                          <p:val>
                                            <p:strVal val="#ppt_x"/>
                                          </p:val>
                                        </p:tav>
                                      </p:tavLst>
                                    </p:anim>
                                    <p:anim calcmode="lin" valueType="num">
                                      <p:cBhvr additive="base">
                                        <p:cTn id="100"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83"/>
                                        </p:tgtEl>
                                        <p:attrNameLst>
                                          <p:attrName>style.visibility</p:attrName>
                                        </p:attrNameLst>
                                      </p:cBhvr>
                                      <p:to>
                                        <p:strVal val="visible"/>
                                      </p:to>
                                    </p:set>
                                    <p:animEffect transition="in" filter="fade">
                                      <p:cBhvr>
                                        <p:cTn id="105" dur="1000"/>
                                        <p:tgtEl>
                                          <p:spTgt spid="83"/>
                                        </p:tgtEl>
                                      </p:cBhvr>
                                    </p:animEffect>
                                    <p:anim calcmode="lin" valueType="num">
                                      <p:cBhvr>
                                        <p:cTn id="106" dur="1000" fill="hold"/>
                                        <p:tgtEl>
                                          <p:spTgt spid="83"/>
                                        </p:tgtEl>
                                        <p:attrNameLst>
                                          <p:attrName>ppt_x</p:attrName>
                                        </p:attrNameLst>
                                      </p:cBhvr>
                                      <p:tavLst>
                                        <p:tav tm="0">
                                          <p:val>
                                            <p:strVal val="#ppt_x"/>
                                          </p:val>
                                        </p:tav>
                                        <p:tav tm="100000">
                                          <p:val>
                                            <p:strVal val="#ppt_x"/>
                                          </p:val>
                                        </p:tav>
                                      </p:tavLst>
                                    </p:anim>
                                    <p:anim calcmode="lin" valueType="num">
                                      <p:cBhvr>
                                        <p:cTn id="107"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84"/>
                                        </p:tgtEl>
                                        <p:attrNameLst>
                                          <p:attrName>style.visibility</p:attrName>
                                        </p:attrNameLst>
                                      </p:cBhvr>
                                      <p:to>
                                        <p:strVal val="visible"/>
                                      </p:to>
                                    </p:set>
                                    <p:animEffect transition="in" filter="fade">
                                      <p:cBhvr>
                                        <p:cTn id="112" dur="1000"/>
                                        <p:tgtEl>
                                          <p:spTgt spid="84"/>
                                        </p:tgtEl>
                                      </p:cBhvr>
                                    </p:animEffect>
                                    <p:anim calcmode="lin" valueType="num">
                                      <p:cBhvr>
                                        <p:cTn id="113" dur="1000" fill="hold"/>
                                        <p:tgtEl>
                                          <p:spTgt spid="84"/>
                                        </p:tgtEl>
                                        <p:attrNameLst>
                                          <p:attrName>ppt_x</p:attrName>
                                        </p:attrNameLst>
                                      </p:cBhvr>
                                      <p:tavLst>
                                        <p:tav tm="0">
                                          <p:val>
                                            <p:strVal val="#ppt_x"/>
                                          </p:val>
                                        </p:tav>
                                        <p:tav tm="100000">
                                          <p:val>
                                            <p:strVal val="#ppt_x"/>
                                          </p:val>
                                        </p:tav>
                                      </p:tavLst>
                                    </p:anim>
                                    <p:anim calcmode="lin" valueType="num">
                                      <p:cBhvr>
                                        <p:cTn id="114" dur="1000" fill="hold"/>
                                        <p:tgtEl>
                                          <p:spTgt spid="84"/>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88"/>
                                        </p:tgtEl>
                                        <p:attrNameLst>
                                          <p:attrName>style.visibility</p:attrName>
                                        </p:attrNameLst>
                                      </p:cBhvr>
                                      <p:to>
                                        <p:strVal val="visible"/>
                                      </p:to>
                                    </p:set>
                                    <p:animEffect transition="in" filter="fade">
                                      <p:cBhvr>
                                        <p:cTn id="117" dur="1000"/>
                                        <p:tgtEl>
                                          <p:spTgt spid="88"/>
                                        </p:tgtEl>
                                      </p:cBhvr>
                                    </p:animEffect>
                                    <p:anim calcmode="lin" valueType="num">
                                      <p:cBhvr>
                                        <p:cTn id="118" dur="1000" fill="hold"/>
                                        <p:tgtEl>
                                          <p:spTgt spid="88"/>
                                        </p:tgtEl>
                                        <p:attrNameLst>
                                          <p:attrName>ppt_x</p:attrName>
                                        </p:attrNameLst>
                                      </p:cBhvr>
                                      <p:tavLst>
                                        <p:tav tm="0">
                                          <p:val>
                                            <p:strVal val="#ppt_x"/>
                                          </p:val>
                                        </p:tav>
                                        <p:tav tm="100000">
                                          <p:val>
                                            <p:strVal val="#ppt_x"/>
                                          </p:val>
                                        </p:tav>
                                      </p:tavLst>
                                    </p:anim>
                                    <p:anim calcmode="lin" valueType="num">
                                      <p:cBhvr>
                                        <p:cTn id="119" dur="1000" fill="hold"/>
                                        <p:tgtEl>
                                          <p:spTgt spid="88"/>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86"/>
                                        </p:tgtEl>
                                        <p:attrNameLst>
                                          <p:attrName>style.visibility</p:attrName>
                                        </p:attrNameLst>
                                      </p:cBhvr>
                                      <p:to>
                                        <p:strVal val="visible"/>
                                      </p:to>
                                    </p:set>
                                    <p:animEffect transition="in" filter="fade">
                                      <p:cBhvr>
                                        <p:cTn id="122" dur="1000"/>
                                        <p:tgtEl>
                                          <p:spTgt spid="86"/>
                                        </p:tgtEl>
                                      </p:cBhvr>
                                    </p:animEffect>
                                    <p:anim calcmode="lin" valueType="num">
                                      <p:cBhvr>
                                        <p:cTn id="123" dur="1000" fill="hold"/>
                                        <p:tgtEl>
                                          <p:spTgt spid="86"/>
                                        </p:tgtEl>
                                        <p:attrNameLst>
                                          <p:attrName>ppt_x</p:attrName>
                                        </p:attrNameLst>
                                      </p:cBhvr>
                                      <p:tavLst>
                                        <p:tav tm="0">
                                          <p:val>
                                            <p:strVal val="#ppt_x"/>
                                          </p:val>
                                        </p:tav>
                                        <p:tav tm="100000">
                                          <p:val>
                                            <p:strVal val="#ppt_x"/>
                                          </p:val>
                                        </p:tav>
                                      </p:tavLst>
                                    </p:anim>
                                    <p:anim calcmode="lin" valueType="num">
                                      <p:cBhvr>
                                        <p:cTn id="124"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grpId="0" nodeType="click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fade">
                                      <p:cBhvr>
                                        <p:cTn id="129" dur="1000"/>
                                        <p:tgtEl>
                                          <p:spTgt spid="8"/>
                                        </p:tgtEl>
                                      </p:cBhvr>
                                    </p:animEffect>
                                    <p:anim calcmode="lin" valueType="num">
                                      <p:cBhvr>
                                        <p:cTn id="130" dur="1000" fill="hold"/>
                                        <p:tgtEl>
                                          <p:spTgt spid="8"/>
                                        </p:tgtEl>
                                        <p:attrNameLst>
                                          <p:attrName>ppt_x</p:attrName>
                                        </p:attrNameLst>
                                      </p:cBhvr>
                                      <p:tavLst>
                                        <p:tav tm="0">
                                          <p:val>
                                            <p:strVal val="#ppt_x"/>
                                          </p:val>
                                        </p:tav>
                                        <p:tav tm="100000">
                                          <p:val>
                                            <p:strVal val="#ppt_x"/>
                                          </p:val>
                                        </p:tav>
                                      </p:tavLst>
                                    </p:anim>
                                    <p:anim calcmode="lin" valueType="num">
                                      <p:cBhvr>
                                        <p:cTn id="1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10"/>
                                        </p:tgtEl>
                                        <p:attrNameLst>
                                          <p:attrName>style.visibility</p:attrName>
                                        </p:attrNameLst>
                                      </p:cBhvr>
                                      <p:to>
                                        <p:strVal val="visible"/>
                                      </p:to>
                                    </p:set>
                                    <p:animEffect transition="in" filter="fade">
                                      <p:cBhvr>
                                        <p:cTn id="136" dur="1000"/>
                                        <p:tgtEl>
                                          <p:spTgt spid="10"/>
                                        </p:tgtEl>
                                      </p:cBhvr>
                                    </p:animEffect>
                                    <p:anim calcmode="lin" valueType="num">
                                      <p:cBhvr>
                                        <p:cTn id="137" dur="1000" fill="hold"/>
                                        <p:tgtEl>
                                          <p:spTgt spid="10"/>
                                        </p:tgtEl>
                                        <p:attrNameLst>
                                          <p:attrName>ppt_x</p:attrName>
                                        </p:attrNameLst>
                                      </p:cBhvr>
                                      <p:tavLst>
                                        <p:tav tm="0">
                                          <p:val>
                                            <p:strVal val="#ppt_x"/>
                                          </p:val>
                                        </p:tav>
                                        <p:tav tm="100000">
                                          <p:val>
                                            <p:strVal val="#ppt_x"/>
                                          </p:val>
                                        </p:tav>
                                      </p:tavLst>
                                    </p:anim>
                                    <p:anim calcmode="lin" valueType="num">
                                      <p:cBhvr>
                                        <p:cTn id="1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4" grpId="0"/>
      <p:bldP spid="75" grpId="0"/>
      <p:bldP spid="77" grpId="0"/>
      <p:bldP spid="78" grpId="0"/>
      <p:bldP spid="79" grpId="0"/>
      <p:bldP spid="80" grpId="0"/>
      <p:bldP spid="81" grpId="0"/>
      <p:bldP spid="82" grpId="0"/>
      <p:bldP spid="83" grpId="0"/>
      <p:bldP spid="84" grpId="0"/>
      <p:bldP spid="88" grpId="0"/>
      <p:bldP spid="8"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5BF319F-069E-A698-3FCA-418F3FA26601}"/>
            </a:ext>
          </a:extLst>
        </p:cNvPr>
        <p:cNvGrpSpPr/>
        <p:nvPr/>
      </p:nvGrpSpPr>
      <p:grpSpPr>
        <a:xfrm>
          <a:off x="0" y="0"/>
          <a:ext cx="0" cy="0"/>
          <a:chOff x="0" y="0"/>
          <a:chExt cx="0" cy="0"/>
        </a:xfrm>
      </p:grpSpPr>
      <p:pic>
        <p:nvPicPr>
          <p:cNvPr id="30" name="Image 29">
            <a:extLst>
              <a:ext uri="{FF2B5EF4-FFF2-40B4-BE49-F238E27FC236}">
                <a16:creationId xmlns:a16="http://schemas.microsoft.com/office/drawing/2014/main" id="{185D7249-9533-B9B4-32E9-E74F367CF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540" y="1283887"/>
            <a:ext cx="689401" cy="343606"/>
          </a:xfrm>
          <a:prstGeom prst="rect">
            <a:avLst/>
          </a:prstGeom>
        </p:spPr>
      </p:pic>
      <p:pic>
        <p:nvPicPr>
          <p:cNvPr id="5" name="Image 4">
            <a:extLst>
              <a:ext uri="{FF2B5EF4-FFF2-40B4-BE49-F238E27FC236}">
                <a16:creationId xmlns:a16="http://schemas.microsoft.com/office/drawing/2014/main" id="{DC0D2069-FFC8-D06B-A6FF-B36B0EB43F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650" y="548412"/>
            <a:ext cx="628403" cy="628403"/>
          </a:xfrm>
          <a:prstGeom prst="rect">
            <a:avLst/>
          </a:prstGeom>
        </p:spPr>
      </p:pic>
      <p:pic>
        <p:nvPicPr>
          <p:cNvPr id="6" name="Image 5">
            <a:hlinkClick r:id="rId4" action="ppaction://hlinksldjump"/>
            <a:extLst>
              <a:ext uri="{FF2B5EF4-FFF2-40B4-BE49-F238E27FC236}">
                <a16:creationId xmlns:a16="http://schemas.microsoft.com/office/drawing/2014/main" id="{8D2EA366-712B-F4DD-0F4E-D0F7293375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7" name="ZoneTexte 6">
            <a:extLst>
              <a:ext uri="{FF2B5EF4-FFF2-40B4-BE49-F238E27FC236}">
                <a16:creationId xmlns:a16="http://schemas.microsoft.com/office/drawing/2014/main" id="{193B9DDE-BAE5-F13E-DA58-5D7BDF8C32D5}"/>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20" name="Image 19">
            <a:extLst>
              <a:ext uri="{FF2B5EF4-FFF2-40B4-BE49-F238E27FC236}">
                <a16:creationId xmlns:a16="http://schemas.microsoft.com/office/drawing/2014/main" id="{C62A985E-4962-CC15-7AB1-0D919DF40D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0851" y="1320543"/>
            <a:ext cx="440318" cy="423135"/>
          </a:xfrm>
          <a:prstGeom prst="rect">
            <a:avLst/>
          </a:prstGeom>
        </p:spPr>
      </p:pic>
      <p:sp>
        <p:nvSpPr>
          <p:cNvPr id="21" name="ZoneTexte 20">
            <a:extLst>
              <a:ext uri="{FF2B5EF4-FFF2-40B4-BE49-F238E27FC236}">
                <a16:creationId xmlns:a16="http://schemas.microsoft.com/office/drawing/2014/main" id="{00FBE1CB-5578-FCBE-6787-83976D0B9A52}"/>
              </a:ext>
            </a:extLst>
          </p:cNvPr>
          <p:cNvSpPr txBox="1"/>
          <p:nvPr/>
        </p:nvSpPr>
        <p:spPr>
          <a:xfrm>
            <a:off x="739053" y="611068"/>
            <a:ext cx="7249158"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Gravité quantique à boucle </a:t>
            </a:r>
            <a:r>
              <a:rPr lang="fr-FR" sz="2400" b="1" dirty="0">
                <a:latin typeface="Calibri" panose="020F0502020204030204" pitchFamily="34" charset="0"/>
                <a:cs typeface="Calibri" panose="020F0502020204030204" pitchFamily="34" charset="0"/>
              </a:rPr>
              <a:t>ou</a:t>
            </a:r>
            <a:r>
              <a:rPr lang="fr-FR" sz="2400" b="1" dirty="0">
                <a:solidFill>
                  <a:srgbClr val="FF0000"/>
                </a:solidFill>
                <a:latin typeface="Calibri" panose="020F0502020204030204" pitchFamily="34" charset="0"/>
                <a:cs typeface="Calibri" panose="020F0502020204030204" pitchFamily="34" charset="0"/>
              </a:rPr>
              <a:t> Théorie des Cordes </a:t>
            </a:r>
            <a:r>
              <a:rPr lang="fr-FR" sz="2400" b="1" dirty="0">
                <a:latin typeface="Calibri" panose="020F0502020204030204" pitchFamily="34" charset="0"/>
                <a:cs typeface="Calibri" panose="020F0502020204030204" pitchFamily="34" charset="0"/>
              </a:rPr>
              <a:t>?</a:t>
            </a:r>
            <a:endParaRPr lang="fr-FR" sz="2400" b="1" dirty="0"/>
          </a:p>
        </p:txBody>
      </p:sp>
      <p:grpSp>
        <p:nvGrpSpPr>
          <p:cNvPr id="3" name="Groupe 2">
            <a:extLst>
              <a:ext uri="{FF2B5EF4-FFF2-40B4-BE49-F238E27FC236}">
                <a16:creationId xmlns:a16="http://schemas.microsoft.com/office/drawing/2014/main" id="{97633D30-BE0F-8C89-F467-C479139C9267}"/>
              </a:ext>
            </a:extLst>
          </p:cNvPr>
          <p:cNvGrpSpPr/>
          <p:nvPr/>
        </p:nvGrpSpPr>
        <p:grpSpPr>
          <a:xfrm>
            <a:off x="108908" y="2910708"/>
            <a:ext cx="4073720" cy="2020201"/>
            <a:chOff x="108908" y="3061433"/>
            <a:chExt cx="4073720" cy="2020201"/>
          </a:xfrm>
        </p:grpSpPr>
        <p:pic>
          <p:nvPicPr>
            <p:cNvPr id="56" name="Image 55">
              <a:extLst>
                <a:ext uri="{FF2B5EF4-FFF2-40B4-BE49-F238E27FC236}">
                  <a16:creationId xmlns:a16="http://schemas.microsoft.com/office/drawing/2014/main" id="{D1C92512-B766-911A-52AC-7464920F5D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8903" y="3087648"/>
              <a:ext cx="781015" cy="781015"/>
            </a:xfrm>
            <a:prstGeom prst="rect">
              <a:avLst/>
            </a:prstGeom>
          </p:spPr>
        </p:pic>
        <p:sp>
          <p:nvSpPr>
            <p:cNvPr id="57" name="Rectangle 56">
              <a:extLst>
                <a:ext uri="{FF2B5EF4-FFF2-40B4-BE49-F238E27FC236}">
                  <a16:creationId xmlns:a16="http://schemas.microsoft.com/office/drawing/2014/main" id="{713D3C8B-B6D7-9372-EE81-D829FE7AA22B}"/>
                </a:ext>
              </a:extLst>
            </p:cNvPr>
            <p:cNvSpPr/>
            <p:nvPr/>
          </p:nvSpPr>
          <p:spPr>
            <a:xfrm>
              <a:off x="110649" y="3061433"/>
              <a:ext cx="4071979" cy="202020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ZoneTexte 57">
              <a:extLst>
                <a:ext uri="{FF2B5EF4-FFF2-40B4-BE49-F238E27FC236}">
                  <a16:creationId xmlns:a16="http://schemas.microsoft.com/office/drawing/2014/main" id="{288323B4-97AD-4D6C-731E-AF8F37DD765E}"/>
                </a:ext>
              </a:extLst>
            </p:cNvPr>
            <p:cNvSpPr txBox="1"/>
            <p:nvPr/>
          </p:nvSpPr>
          <p:spPr>
            <a:xfrm>
              <a:off x="1015952" y="3168854"/>
              <a:ext cx="1762759" cy="400110"/>
            </a:xfrm>
            <a:prstGeom prst="rect">
              <a:avLst/>
            </a:prstGeom>
            <a:noFill/>
          </p:spPr>
          <p:txBody>
            <a:bodyPr wrap="square">
              <a:spAutoFit/>
            </a:bodyPr>
            <a:lstStyle/>
            <a:p>
              <a:pPr algn="ctr"/>
              <a:r>
                <a:rPr lang="fr-FR" sz="1600" b="1" dirty="0">
                  <a:latin typeface="Calibri" panose="020F0502020204030204" pitchFamily="34" charset="0"/>
                  <a:cs typeface="Calibri" panose="020F0502020204030204" pitchFamily="34" charset="0"/>
                </a:rPr>
                <a:t>Max</a:t>
              </a:r>
              <a:r>
                <a:rPr lang="fr-FR" sz="2000" b="1" dirty="0">
                  <a:solidFill>
                    <a:srgbClr val="FF0000"/>
                  </a:solidFill>
                  <a:latin typeface="Calibri" panose="020F0502020204030204" pitchFamily="34" charset="0"/>
                  <a:cs typeface="Calibri" panose="020F0502020204030204" pitchFamily="34" charset="0"/>
                </a:rPr>
                <a:t> </a:t>
              </a:r>
              <a:r>
                <a:rPr lang="fr-FR" sz="1800" b="1" dirty="0">
                  <a:solidFill>
                    <a:srgbClr val="FF0000"/>
                  </a:solidFill>
                  <a:latin typeface="Calibri" panose="020F0502020204030204" pitchFamily="34" charset="0"/>
                  <a:cs typeface="Calibri" panose="020F0502020204030204" pitchFamily="34" charset="0"/>
                </a:rPr>
                <a:t>PLANCK</a:t>
              </a:r>
              <a:endParaRPr lang="fr-FR" dirty="0"/>
            </a:p>
          </p:txBody>
        </p:sp>
        <p:sp>
          <p:nvSpPr>
            <p:cNvPr id="59" name="ZoneTexte 58">
              <a:extLst>
                <a:ext uri="{FF2B5EF4-FFF2-40B4-BE49-F238E27FC236}">
                  <a16:creationId xmlns:a16="http://schemas.microsoft.com/office/drawing/2014/main" id="{BC877FD9-1043-12B2-0B9D-1F1061E68A7B}"/>
                </a:ext>
              </a:extLst>
            </p:cNvPr>
            <p:cNvSpPr txBox="1"/>
            <p:nvPr/>
          </p:nvSpPr>
          <p:spPr>
            <a:xfrm>
              <a:off x="1015953" y="3478156"/>
              <a:ext cx="1561358" cy="307777"/>
            </a:xfrm>
            <a:prstGeom prst="rect">
              <a:avLst/>
            </a:prstGeom>
            <a:noFill/>
          </p:spPr>
          <p:txBody>
            <a:bodyPr wrap="square">
              <a:spAutoFit/>
            </a:bodyPr>
            <a:lstStyle/>
            <a:p>
              <a:pPr algn="ctr"/>
              <a:r>
                <a:rPr lang="fr-FR" sz="1400" b="1" dirty="0">
                  <a:latin typeface="Calibri" panose="020F0502020204030204" pitchFamily="34" charset="0"/>
                  <a:cs typeface="Calibri" panose="020F0502020204030204" pitchFamily="34" charset="0"/>
                </a:rPr>
                <a:t>(1858-1947)</a:t>
              </a:r>
              <a:endParaRPr lang="fr-FR" sz="1400" dirty="0"/>
            </a:p>
          </p:txBody>
        </p:sp>
        <p:sp>
          <p:nvSpPr>
            <p:cNvPr id="61" name="ZoneTexte 60">
              <a:extLst>
                <a:ext uri="{FF2B5EF4-FFF2-40B4-BE49-F238E27FC236}">
                  <a16:creationId xmlns:a16="http://schemas.microsoft.com/office/drawing/2014/main" id="{9F2D3D89-606B-CD1D-1B17-87F8BE909D96}"/>
                </a:ext>
              </a:extLst>
            </p:cNvPr>
            <p:cNvSpPr txBox="1"/>
            <p:nvPr/>
          </p:nvSpPr>
          <p:spPr>
            <a:xfrm>
              <a:off x="108908" y="3832980"/>
              <a:ext cx="3981956"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physicien</a:t>
              </a:r>
              <a:endParaRPr lang="fr-FR" sz="1200" dirty="0">
                <a:solidFill>
                  <a:srgbClr val="FFFF00"/>
                </a:solidFill>
              </a:endParaRPr>
            </a:p>
          </p:txBody>
        </p:sp>
        <p:sp>
          <p:nvSpPr>
            <p:cNvPr id="62" name="ZoneTexte 61">
              <a:extLst>
                <a:ext uri="{FF2B5EF4-FFF2-40B4-BE49-F238E27FC236}">
                  <a16:creationId xmlns:a16="http://schemas.microsoft.com/office/drawing/2014/main" id="{4C4E0528-7D2D-1762-471A-AC622B281988}"/>
                </a:ext>
              </a:extLst>
            </p:cNvPr>
            <p:cNvSpPr txBox="1"/>
            <p:nvPr/>
          </p:nvSpPr>
          <p:spPr>
            <a:xfrm>
              <a:off x="110648" y="4058972"/>
              <a:ext cx="4070236" cy="954107"/>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1900 :</a:t>
              </a:r>
              <a:r>
                <a:rPr lang="fr-FR" sz="1400" b="1" dirty="0">
                  <a:latin typeface="Calibri" panose="020F0502020204030204" pitchFamily="34" charset="0"/>
                  <a:cs typeface="Calibri" panose="020F0502020204030204" pitchFamily="34" charset="0"/>
                </a:rPr>
                <a:t> </a:t>
              </a:r>
              <a:r>
                <a:rPr lang="fr-FR" sz="1400" dirty="0">
                  <a:latin typeface="Calibri" panose="020F0502020204030204" pitchFamily="34" charset="0"/>
                  <a:cs typeface="Calibri" panose="020F0502020204030204" pitchFamily="34" charset="0"/>
                </a:rPr>
                <a:t>fondation de la </a:t>
              </a:r>
              <a:r>
                <a:rPr lang="fr-FR" sz="1400" b="1" dirty="0">
                  <a:latin typeface="Calibri" panose="020F0502020204030204" pitchFamily="34" charset="0"/>
                  <a:cs typeface="Calibri" panose="020F0502020204030204" pitchFamily="34" charset="0"/>
                </a:rPr>
                <a:t>mécanique quantique (théorie des quantas) </a:t>
              </a:r>
              <a:r>
                <a:rPr lang="fr-FR" sz="1400" dirty="0">
                  <a:latin typeface="Calibri" panose="020F0502020204030204" pitchFamily="34" charset="0"/>
                  <a:cs typeface="Calibri" panose="020F0502020204030204" pitchFamily="34" charset="0"/>
                </a:rPr>
                <a:t>par la  </a:t>
              </a:r>
              <a:r>
                <a:rPr lang="fr-FR" sz="1400" b="1" dirty="0">
                  <a:latin typeface="Calibri" panose="020F0502020204030204" pitchFamily="34" charset="0"/>
                  <a:cs typeface="Calibri" panose="020F0502020204030204" pitchFamily="34" charset="0"/>
                </a:rPr>
                <a:t>loi de répartition spectrale du rayonnement thermique du corps noir</a:t>
              </a:r>
              <a:r>
                <a:rPr lang="fr-FR" sz="1400" dirty="0">
                  <a:latin typeface="Calibri" panose="020F0502020204030204" pitchFamily="34" charset="0"/>
                  <a:cs typeface="Calibri" panose="020F0502020204030204" pitchFamily="34" charset="0"/>
                </a:rPr>
                <a:t> ;</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 invention de la </a:t>
              </a:r>
              <a:r>
                <a:rPr lang="fr-FR" sz="1400" b="1" dirty="0">
                  <a:latin typeface="Calibri" panose="020F0502020204030204" pitchFamily="34" charset="0"/>
                  <a:cs typeface="Calibri" panose="020F0502020204030204" pitchFamily="34" charset="0"/>
                </a:rPr>
                <a:t>constante de Planck</a:t>
              </a:r>
              <a:r>
                <a:rPr lang="fr-FR" sz="1400" dirty="0">
                  <a:latin typeface="Calibri" panose="020F0502020204030204" pitchFamily="34" charset="0"/>
                  <a:cs typeface="Calibri" panose="020F0502020204030204" pitchFamily="34" charset="0"/>
                </a:rPr>
                <a:t> (</a:t>
              </a:r>
              <a:r>
                <a:rPr lang="fr-FR" sz="1400" i="1" dirty="0">
                  <a:latin typeface="Calibri" panose="020F0502020204030204" pitchFamily="34" charset="0"/>
                  <a:cs typeface="Calibri" panose="020F0502020204030204" pitchFamily="34" charset="0"/>
                </a:rPr>
                <a:t>h</a:t>
              </a:r>
              <a:r>
                <a:rPr lang="fr-FR" sz="1400" dirty="0">
                  <a:latin typeface="Calibri" panose="020F0502020204030204" pitchFamily="34" charset="0"/>
                  <a:cs typeface="Calibri" panose="020F0502020204030204" pitchFamily="34" charset="0"/>
                </a:rPr>
                <a:t>).</a:t>
              </a:r>
            </a:p>
          </p:txBody>
        </p:sp>
        <p:pic>
          <p:nvPicPr>
            <p:cNvPr id="69" name="Image 68">
              <a:hlinkClick r:id="rId8"/>
              <a:extLst>
                <a:ext uri="{FF2B5EF4-FFF2-40B4-BE49-F238E27FC236}">
                  <a16:creationId xmlns:a16="http://schemas.microsoft.com/office/drawing/2014/main" id="{EEA34700-3E76-9F56-7A36-91DFDA3587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5493" y="3470842"/>
              <a:ext cx="369332" cy="369332"/>
            </a:xfrm>
            <a:prstGeom prst="rect">
              <a:avLst/>
            </a:prstGeom>
          </p:spPr>
        </p:pic>
      </p:grpSp>
      <p:grpSp>
        <p:nvGrpSpPr>
          <p:cNvPr id="2" name="Groupe 1">
            <a:extLst>
              <a:ext uri="{FF2B5EF4-FFF2-40B4-BE49-F238E27FC236}">
                <a16:creationId xmlns:a16="http://schemas.microsoft.com/office/drawing/2014/main" id="{11E48234-4295-21F8-83B7-50F5916F5B2B}"/>
              </a:ext>
            </a:extLst>
          </p:cNvPr>
          <p:cNvGrpSpPr/>
          <p:nvPr/>
        </p:nvGrpSpPr>
        <p:grpSpPr>
          <a:xfrm>
            <a:off x="68291" y="1199279"/>
            <a:ext cx="4114337" cy="1684438"/>
            <a:chOff x="68291" y="1239471"/>
            <a:chExt cx="4114337" cy="1684438"/>
          </a:xfrm>
        </p:grpSpPr>
        <p:pic>
          <p:nvPicPr>
            <p:cNvPr id="43" name="Image 42">
              <a:extLst>
                <a:ext uri="{FF2B5EF4-FFF2-40B4-BE49-F238E27FC236}">
                  <a16:creationId xmlns:a16="http://schemas.microsoft.com/office/drawing/2014/main" id="{AE968195-981C-BFA1-4A5F-F59F097DBFC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8999" y="1265686"/>
              <a:ext cx="781015" cy="781015"/>
            </a:xfrm>
            <a:prstGeom prst="rect">
              <a:avLst/>
            </a:prstGeom>
          </p:spPr>
        </p:pic>
        <p:sp>
          <p:nvSpPr>
            <p:cNvPr id="44" name="Rectangle 43">
              <a:extLst>
                <a:ext uri="{FF2B5EF4-FFF2-40B4-BE49-F238E27FC236}">
                  <a16:creationId xmlns:a16="http://schemas.microsoft.com/office/drawing/2014/main" id="{77D2CCE2-1BA1-12CC-C17D-6CD378E240FF}"/>
                </a:ext>
              </a:extLst>
            </p:cNvPr>
            <p:cNvSpPr/>
            <p:nvPr/>
          </p:nvSpPr>
          <p:spPr>
            <a:xfrm>
              <a:off x="110650" y="1239471"/>
              <a:ext cx="4071978" cy="167314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a:extLst>
                <a:ext uri="{FF2B5EF4-FFF2-40B4-BE49-F238E27FC236}">
                  <a16:creationId xmlns:a16="http://schemas.microsoft.com/office/drawing/2014/main" id="{E7EDB226-4783-7EFF-A649-7C60B16DD627}"/>
                </a:ext>
              </a:extLst>
            </p:cNvPr>
            <p:cNvSpPr txBox="1"/>
            <p:nvPr/>
          </p:nvSpPr>
          <p:spPr>
            <a:xfrm>
              <a:off x="1015952" y="1346892"/>
              <a:ext cx="1762759" cy="369332"/>
            </a:xfrm>
            <a:prstGeom prst="rect">
              <a:avLst/>
            </a:prstGeom>
            <a:noFill/>
          </p:spPr>
          <p:txBody>
            <a:bodyPr wrap="square">
              <a:spAutoFit/>
            </a:bodyPr>
            <a:lstStyle/>
            <a:p>
              <a:pPr algn="ctr"/>
              <a:r>
                <a:rPr lang="fr-FR" sz="1800" b="1" dirty="0">
                  <a:latin typeface="Calibri" panose="020F0502020204030204" pitchFamily="34" charset="0"/>
                  <a:cs typeface="Calibri" panose="020F0502020204030204" pitchFamily="34" charset="0"/>
                </a:rPr>
                <a:t>Edwin</a:t>
              </a:r>
              <a:r>
                <a:rPr lang="fr-FR" sz="1800" b="1" dirty="0">
                  <a:solidFill>
                    <a:srgbClr val="FF0000"/>
                  </a:solidFill>
                  <a:latin typeface="Calibri" panose="020F0502020204030204" pitchFamily="34" charset="0"/>
                  <a:cs typeface="Calibri" panose="020F0502020204030204" pitchFamily="34" charset="0"/>
                </a:rPr>
                <a:t> HUBBLE</a:t>
              </a:r>
              <a:endParaRPr lang="fr-FR" dirty="0"/>
            </a:p>
          </p:txBody>
        </p:sp>
        <p:sp>
          <p:nvSpPr>
            <p:cNvPr id="46" name="ZoneTexte 45">
              <a:extLst>
                <a:ext uri="{FF2B5EF4-FFF2-40B4-BE49-F238E27FC236}">
                  <a16:creationId xmlns:a16="http://schemas.microsoft.com/office/drawing/2014/main" id="{8A50F844-6295-E1C5-4060-F11786BDC222}"/>
                </a:ext>
              </a:extLst>
            </p:cNvPr>
            <p:cNvSpPr txBox="1"/>
            <p:nvPr/>
          </p:nvSpPr>
          <p:spPr>
            <a:xfrm>
              <a:off x="1015953" y="1656194"/>
              <a:ext cx="1561358" cy="307777"/>
            </a:xfrm>
            <a:prstGeom prst="rect">
              <a:avLst/>
            </a:prstGeom>
            <a:noFill/>
          </p:spPr>
          <p:txBody>
            <a:bodyPr wrap="square">
              <a:spAutoFit/>
            </a:bodyPr>
            <a:lstStyle/>
            <a:p>
              <a:pPr algn="ctr"/>
              <a:r>
                <a:rPr lang="fr-FR" sz="1400" b="1" dirty="0">
                  <a:latin typeface="Calibri" panose="020F0502020204030204" pitchFamily="34" charset="0"/>
                  <a:cs typeface="Calibri" panose="020F0502020204030204" pitchFamily="34" charset="0"/>
                </a:rPr>
                <a:t>(1889-1953)</a:t>
              </a:r>
              <a:endParaRPr lang="fr-FR" sz="1400" dirty="0"/>
            </a:p>
          </p:txBody>
        </p:sp>
        <p:sp>
          <p:nvSpPr>
            <p:cNvPr id="49" name="ZoneTexte 48">
              <a:extLst>
                <a:ext uri="{FF2B5EF4-FFF2-40B4-BE49-F238E27FC236}">
                  <a16:creationId xmlns:a16="http://schemas.microsoft.com/office/drawing/2014/main" id="{BD7590DC-E94F-260C-A003-1FB6BFF73106}"/>
                </a:ext>
              </a:extLst>
            </p:cNvPr>
            <p:cNvSpPr txBox="1"/>
            <p:nvPr/>
          </p:nvSpPr>
          <p:spPr>
            <a:xfrm>
              <a:off x="68291" y="2011018"/>
              <a:ext cx="4022573"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astronome</a:t>
              </a:r>
              <a:endParaRPr lang="fr-FR" sz="1200" dirty="0">
                <a:solidFill>
                  <a:srgbClr val="FFFF00"/>
                </a:solidFill>
              </a:endParaRPr>
            </a:p>
          </p:txBody>
        </p:sp>
        <p:sp>
          <p:nvSpPr>
            <p:cNvPr id="53" name="ZoneTexte 52">
              <a:extLst>
                <a:ext uri="{FF2B5EF4-FFF2-40B4-BE49-F238E27FC236}">
                  <a16:creationId xmlns:a16="http://schemas.microsoft.com/office/drawing/2014/main" id="{98AE6E08-1518-6313-5065-5B20A1F03D27}"/>
                </a:ext>
              </a:extLst>
            </p:cNvPr>
            <p:cNvSpPr txBox="1"/>
            <p:nvPr/>
          </p:nvSpPr>
          <p:spPr>
            <a:xfrm>
              <a:off x="96296" y="2185245"/>
              <a:ext cx="3980216" cy="738664"/>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1929 :</a:t>
              </a:r>
              <a:r>
                <a:rPr lang="fr-FR" sz="1400" b="1" dirty="0">
                  <a:latin typeface="Calibri" panose="020F0502020204030204" pitchFamily="34" charset="0"/>
                  <a:cs typeface="Calibri" panose="020F0502020204030204" pitchFamily="34" charset="0"/>
                </a:rPr>
                <a:t> loi de HUBBLE-LEMAÎTRE, </a:t>
              </a:r>
              <a:r>
                <a:rPr lang="fr-FR" sz="1400" dirty="0">
                  <a:latin typeface="Calibri" panose="020F0502020204030204" pitchFamily="34" charset="0"/>
                  <a:cs typeface="Calibri" panose="020F0502020204030204" pitchFamily="34" charset="0"/>
                </a:rPr>
                <a:t>plus les galaxies sont lointaines les unes des autres , plus elles s’éloignent rapidement.</a:t>
              </a:r>
              <a:endParaRPr lang="fr-FR" sz="1400" dirty="0"/>
            </a:p>
          </p:txBody>
        </p:sp>
        <p:pic>
          <p:nvPicPr>
            <p:cNvPr id="70" name="Image 69">
              <a:hlinkClick r:id="rId11"/>
              <a:extLst>
                <a:ext uri="{FF2B5EF4-FFF2-40B4-BE49-F238E27FC236}">
                  <a16:creationId xmlns:a16="http://schemas.microsoft.com/office/drawing/2014/main" id="{49BBCC8B-1FFD-FDE3-EF63-3C02A45CE9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6545" y="1652423"/>
              <a:ext cx="369332" cy="369332"/>
            </a:xfrm>
            <a:prstGeom prst="rect">
              <a:avLst/>
            </a:prstGeom>
          </p:spPr>
        </p:pic>
      </p:grpSp>
      <p:grpSp>
        <p:nvGrpSpPr>
          <p:cNvPr id="4" name="Groupe 3">
            <a:extLst>
              <a:ext uri="{FF2B5EF4-FFF2-40B4-BE49-F238E27FC236}">
                <a16:creationId xmlns:a16="http://schemas.microsoft.com/office/drawing/2014/main" id="{DEB2207D-75EA-67B5-78C4-C53C30A52A17}"/>
              </a:ext>
            </a:extLst>
          </p:cNvPr>
          <p:cNvGrpSpPr/>
          <p:nvPr/>
        </p:nvGrpSpPr>
        <p:grpSpPr>
          <a:xfrm>
            <a:off x="108907" y="4973886"/>
            <a:ext cx="4071977" cy="1876253"/>
            <a:chOff x="108907" y="5114558"/>
            <a:chExt cx="4071977" cy="1876253"/>
          </a:xfrm>
        </p:grpSpPr>
        <p:pic>
          <p:nvPicPr>
            <p:cNvPr id="9" name="Image 8">
              <a:extLst>
                <a:ext uri="{FF2B5EF4-FFF2-40B4-BE49-F238E27FC236}">
                  <a16:creationId xmlns:a16="http://schemas.microsoft.com/office/drawing/2014/main" id="{0EA94191-3E11-41B4-D9E0-BA9CAF4FCC4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37162" y="5140773"/>
              <a:ext cx="781015" cy="781015"/>
            </a:xfrm>
            <a:prstGeom prst="rect">
              <a:avLst/>
            </a:prstGeom>
          </p:spPr>
        </p:pic>
        <p:sp>
          <p:nvSpPr>
            <p:cNvPr id="18" name="Rectangle 17">
              <a:extLst>
                <a:ext uri="{FF2B5EF4-FFF2-40B4-BE49-F238E27FC236}">
                  <a16:creationId xmlns:a16="http://schemas.microsoft.com/office/drawing/2014/main" id="{D59EF578-60D7-7F37-FBEC-EEA86A7C64D2}"/>
                </a:ext>
              </a:extLst>
            </p:cNvPr>
            <p:cNvSpPr/>
            <p:nvPr/>
          </p:nvSpPr>
          <p:spPr>
            <a:xfrm>
              <a:off x="108907" y="5114558"/>
              <a:ext cx="4071977" cy="184392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A943625C-6C02-9FD3-2588-7B2E936EFAD2}"/>
                </a:ext>
              </a:extLst>
            </p:cNvPr>
            <p:cNvSpPr txBox="1"/>
            <p:nvPr/>
          </p:nvSpPr>
          <p:spPr>
            <a:xfrm>
              <a:off x="1014211" y="5221979"/>
              <a:ext cx="2355437" cy="369332"/>
            </a:xfrm>
            <a:prstGeom prst="rect">
              <a:avLst/>
            </a:prstGeom>
            <a:noFill/>
          </p:spPr>
          <p:txBody>
            <a:bodyPr wrap="square">
              <a:spAutoFit/>
            </a:bodyPr>
            <a:lstStyle/>
            <a:p>
              <a:pPr algn="ctr"/>
              <a:r>
                <a:rPr lang="fr-FR" sz="1600" b="1" dirty="0">
                  <a:latin typeface="Calibri" panose="020F0502020204030204" pitchFamily="34" charset="0"/>
                  <a:cs typeface="Calibri" panose="020F0502020204030204" pitchFamily="34" charset="0"/>
                </a:rPr>
                <a:t>James </a:t>
              </a:r>
              <a:r>
                <a:rPr lang="fr-FR" sz="1600" b="1" dirty="0" err="1">
                  <a:latin typeface="Calibri" panose="020F0502020204030204" pitchFamily="34" charset="0"/>
                  <a:cs typeface="Calibri" panose="020F0502020204030204" pitchFamily="34" charset="0"/>
                </a:rPr>
                <a:t>Clerk</a:t>
              </a:r>
              <a:r>
                <a:rPr lang="fr-FR" sz="1600" b="1" dirty="0">
                  <a:latin typeface="Calibri" panose="020F0502020204030204" pitchFamily="34" charset="0"/>
                  <a:cs typeface="Calibri" panose="020F0502020204030204" pitchFamily="34" charset="0"/>
                </a:rPr>
                <a:t> </a:t>
              </a:r>
              <a:r>
                <a:rPr lang="fr-FR" sz="1800" b="1" dirty="0">
                  <a:solidFill>
                    <a:srgbClr val="FF0000"/>
                  </a:solidFill>
                  <a:latin typeface="Calibri" panose="020F0502020204030204" pitchFamily="34" charset="0"/>
                  <a:cs typeface="Calibri" panose="020F0502020204030204" pitchFamily="34" charset="0"/>
                </a:rPr>
                <a:t> MAXWELL</a:t>
              </a:r>
              <a:endParaRPr lang="fr-FR" dirty="0"/>
            </a:p>
          </p:txBody>
        </p:sp>
        <p:sp>
          <p:nvSpPr>
            <p:cNvPr id="27" name="ZoneTexte 26">
              <a:extLst>
                <a:ext uri="{FF2B5EF4-FFF2-40B4-BE49-F238E27FC236}">
                  <a16:creationId xmlns:a16="http://schemas.microsoft.com/office/drawing/2014/main" id="{75E876C7-E386-2CAA-E36F-CB7CC17C4151}"/>
                </a:ext>
              </a:extLst>
            </p:cNvPr>
            <p:cNvSpPr txBox="1"/>
            <p:nvPr/>
          </p:nvSpPr>
          <p:spPr>
            <a:xfrm>
              <a:off x="1014212" y="5531281"/>
              <a:ext cx="1561358" cy="307777"/>
            </a:xfrm>
            <a:prstGeom prst="rect">
              <a:avLst/>
            </a:prstGeom>
            <a:noFill/>
          </p:spPr>
          <p:txBody>
            <a:bodyPr wrap="square">
              <a:spAutoFit/>
            </a:bodyPr>
            <a:lstStyle/>
            <a:p>
              <a:pPr algn="ctr"/>
              <a:r>
                <a:rPr lang="fr-FR" sz="1400" b="1" dirty="0">
                  <a:latin typeface="Calibri" panose="020F0502020204030204" pitchFamily="34" charset="0"/>
                  <a:cs typeface="Calibri" panose="020F0502020204030204" pitchFamily="34" charset="0"/>
                </a:rPr>
                <a:t>(1831-1879)</a:t>
              </a:r>
              <a:endParaRPr lang="fr-FR" sz="1400" dirty="0"/>
            </a:p>
          </p:txBody>
        </p:sp>
        <p:pic>
          <p:nvPicPr>
            <p:cNvPr id="29" name="Image 28">
              <a:extLst>
                <a:ext uri="{FF2B5EF4-FFF2-40B4-BE49-F238E27FC236}">
                  <a16:creationId xmlns:a16="http://schemas.microsoft.com/office/drawing/2014/main" id="{A3C9D607-C435-8E82-0B38-46497508BAD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523591" y="5212617"/>
              <a:ext cx="504959" cy="302462"/>
            </a:xfrm>
            <a:prstGeom prst="rect">
              <a:avLst/>
            </a:prstGeom>
          </p:spPr>
        </p:pic>
        <p:sp>
          <p:nvSpPr>
            <p:cNvPr id="34" name="ZoneTexte 33">
              <a:extLst>
                <a:ext uri="{FF2B5EF4-FFF2-40B4-BE49-F238E27FC236}">
                  <a16:creationId xmlns:a16="http://schemas.microsoft.com/office/drawing/2014/main" id="{89599132-F24A-4242-FF4C-7F3E7ECEC038}"/>
                </a:ext>
              </a:extLst>
            </p:cNvPr>
            <p:cNvSpPr txBox="1"/>
            <p:nvPr/>
          </p:nvSpPr>
          <p:spPr>
            <a:xfrm>
              <a:off x="108908" y="5886105"/>
              <a:ext cx="3981956"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Physicien, mathématicien</a:t>
              </a:r>
              <a:endParaRPr lang="fr-FR" sz="1200" dirty="0">
                <a:solidFill>
                  <a:srgbClr val="FFFF00"/>
                </a:solidFill>
              </a:endParaRPr>
            </a:p>
          </p:txBody>
        </p:sp>
        <p:sp>
          <p:nvSpPr>
            <p:cNvPr id="41" name="ZoneTexte 40">
              <a:extLst>
                <a:ext uri="{FF2B5EF4-FFF2-40B4-BE49-F238E27FC236}">
                  <a16:creationId xmlns:a16="http://schemas.microsoft.com/office/drawing/2014/main" id="{CD9D5AF4-75C0-FFC9-3BA9-2BD9F6B4DD92}"/>
                </a:ext>
              </a:extLst>
            </p:cNvPr>
            <p:cNvSpPr txBox="1"/>
            <p:nvPr/>
          </p:nvSpPr>
          <p:spPr>
            <a:xfrm>
              <a:off x="108908" y="6061857"/>
              <a:ext cx="3981956" cy="738664"/>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Vers 1850 :</a:t>
              </a:r>
              <a:r>
                <a:rPr lang="fr-FR" sz="1400" b="1" dirty="0">
                  <a:latin typeface="Calibri" panose="020F0502020204030204" pitchFamily="34" charset="0"/>
                  <a:cs typeface="Calibri" panose="020F0502020204030204" pitchFamily="34" charset="0"/>
                </a:rPr>
                <a:t> électromagnétisme : </a:t>
              </a:r>
              <a:r>
                <a:rPr lang="fr-FR" sz="1400" dirty="0">
                  <a:latin typeface="Calibri" panose="020F0502020204030204" pitchFamily="34" charset="0"/>
                  <a:cs typeface="Calibri" panose="020F0502020204030204" pitchFamily="34" charset="0"/>
                </a:rPr>
                <a:t>unification de l’électricité et du magnétisme et </a:t>
              </a:r>
              <a:r>
                <a:rPr lang="fr-FR" sz="1400" b="1" dirty="0">
                  <a:latin typeface="Calibri" panose="020F0502020204030204" pitchFamily="34" charset="0"/>
                  <a:cs typeface="Calibri" panose="020F0502020204030204" pitchFamily="34" charset="0"/>
                </a:rPr>
                <a:t>lumière</a:t>
              </a:r>
              <a:r>
                <a:rPr lang="fr-FR" sz="1400" dirty="0">
                  <a:latin typeface="Calibri" panose="020F0502020204030204" pitchFamily="34" charset="0"/>
                  <a:cs typeface="Calibri" panose="020F0502020204030204" pitchFamily="34" charset="0"/>
                </a:rPr>
                <a:t> comme onde du champ électromagnétique.</a:t>
              </a:r>
              <a:endParaRPr lang="fr-FR" sz="1400" dirty="0"/>
            </a:p>
          </p:txBody>
        </p:sp>
        <p:sp>
          <p:nvSpPr>
            <p:cNvPr id="42" name="ZoneTexte 41">
              <a:extLst>
                <a:ext uri="{FF2B5EF4-FFF2-40B4-BE49-F238E27FC236}">
                  <a16:creationId xmlns:a16="http://schemas.microsoft.com/office/drawing/2014/main" id="{DF182813-FCC4-EA78-B1FE-7510D0AF0F6A}"/>
                </a:ext>
              </a:extLst>
            </p:cNvPr>
            <p:cNvSpPr txBox="1"/>
            <p:nvPr/>
          </p:nvSpPr>
          <p:spPr>
            <a:xfrm>
              <a:off x="108908" y="6683034"/>
              <a:ext cx="3981956" cy="307777"/>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1861 :</a:t>
              </a:r>
              <a:r>
                <a:rPr lang="fr-FR" sz="1400" b="1" dirty="0">
                  <a:latin typeface="Calibri" panose="020F0502020204030204" pitchFamily="34" charset="0"/>
                  <a:cs typeface="Calibri" panose="020F0502020204030204" pitchFamily="34" charset="0"/>
                </a:rPr>
                <a:t> </a:t>
              </a:r>
              <a:r>
                <a:rPr lang="fr-FR" sz="1400" dirty="0">
                  <a:latin typeface="Calibri" panose="020F0502020204030204" pitchFamily="34" charset="0"/>
                  <a:cs typeface="Calibri" panose="020F0502020204030204" pitchFamily="34" charset="0"/>
                </a:rPr>
                <a:t>première </a:t>
              </a:r>
              <a:r>
                <a:rPr lang="fr-FR" sz="1400" b="1" dirty="0">
                  <a:latin typeface="Calibri" panose="020F0502020204030204" pitchFamily="34" charset="0"/>
                  <a:cs typeface="Calibri" panose="020F0502020204030204" pitchFamily="34" charset="0"/>
                </a:rPr>
                <a:t>photo couleur</a:t>
              </a:r>
              <a:r>
                <a:rPr lang="fr-FR" sz="1400" dirty="0">
                  <a:latin typeface="Calibri" panose="020F0502020204030204" pitchFamily="34" charset="0"/>
                  <a:cs typeface="Calibri" panose="020F0502020204030204" pitchFamily="34" charset="0"/>
                </a:rPr>
                <a:t>.</a:t>
              </a:r>
              <a:endParaRPr lang="fr-FR" sz="1400" dirty="0"/>
            </a:p>
          </p:txBody>
        </p:sp>
        <p:pic>
          <p:nvPicPr>
            <p:cNvPr id="68" name="Image 67">
              <a:hlinkClick r:id="rId14"/>
              <a:extLst>
                <a:ext uri="{FF2B5EF4-FFF2-40B4-BE49-F238E27FC236}">
                  <a16:creationId xmlns:a16="http://schemas.microsoft.com/office/drawing/2014/main" id="{AC69AE4A-24D7-D861-AF68-947B0DC7A7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5493" y="5504743"/>
              <a:ext cx="369332" cy="369332"/>
            </a:xfrm>
            <a:prstGeom prst="rect">
              <a:avLst/>
            </a:prstGeom>
          </p:spPr>
        </p:pic>
      </p:grpSp>
      <p:grpSp>
        <p:nvGrpSpPr>
          <p:cNvPr id="12" name="Groupe 11">
            <a:extLst>
              <a:ext uri="{FF2B5EF4-FFF2-40B4-BE49-F238E27FC236}">
                <a16:creationId xmlns:a16="http://schemas.microsoft.com/office/drawing/2014/main" id="{4EFAF336-E053-D565-3771-E3393E11B282}"/>
              </a:ext>
            </a:extLst>
          </p:cNvPr>
          <p:cNvGrpSpPr/>
          <p:nvPr/>
        </p:nvGrpSpPr>
        <p:grpSpPr>
          <a:xfrm>
            <a:off x="7465480" y="455678"/>
            <a:ext cx="1712617" cy="745291"/>
            <a:chOff x="-443109" y="1464903"/>
            <a:chExt cx="1712617" cy="745291"/>
          </a:xfrm>
        </p:grpSpPr>
        <p:pic>
          <p:nvPicPr>
            <p:cNvPr id="14" name="Image 13">
              <a:hlinkClick r:id="rId15"/>
              <a:extLst>
                <a:ext uri="{FF2B5EF4-FFF2-40B4-BE49-F238E27FC236}">
                  <a16:creationId xmlns:a16="http://schemas.microsoft.com/office/drawing/2014/main" id="{3A77F2ED-61AA-0BA3-00AC-ACC494E2AC6D}"/>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67332" y="1481983"/>
              <a:ext cx="720000" cy="720000"/>
            </a:xfrm>
            <a:prstGeom prst="rect">
              <a:avLst/>
            </a:prstGeom>
          </p:spPr>
        </p:pic>
        <p:sp>
          <p:nvSpPr>
            <p:cNvPr id="19" name="ZoneTexte 18">
              <a:hlinkClick r:id="rId15"/>
              <a:extLst>
                <a:ext uri="{FF2B5EF4-FFF2-40B4-BE49-F238E27FC236}">
                  <a16:creationId xmlns:a16="http://schemas.microsoft.com/office/drawing/2014/main" id="{5A84ECD1-D07E-D4CF-EE75-CD0B25793548}"/>
                </a:ext>
              </a:extLst>
            </p:cNvPr>
            <p:cNvSpPr txBox="1"/>
            <p:nvPr/>
          </p:nvSpPr>
          <p:spPr>
            <a:xfrm>
              <a:off x="-247066" y="1806381"/>
              <a:ext cx="1320529" cy="354008"/>
            </a:xfrm>
            <a:prstGeom prst="rect">
              <a:avLst/>
            </a:prstGeom>
            <a:noFill/>
          </p:spPr>
          <p:txBody>
            <a:bodyPr wrap="square" rtlCol="0">
              <a:spAutoFit/>
            </a:bodyPr>
            <a:lstStyle/>
            <a:p>
              <a:pPr algn="ctr">
                <a:lnSpc>
                  <a:spcPts val="1000"/>
                </a:lnSpc>
              </a:pPr>
              <a:r>
                <a:rPr lang="fr-FR" sz="1100" b="1" dirty="0">
                  <a:latin typeface="Calibri" panose="020F0502020204030204" pitchFamily="34" charset="0"/>
                  <a:cs typeface="Calibri" panose="020F0502020204030204" pitchFamily="34" charset="0"/>
                </a:rPr>
                <a:t>Gravité quantique à boucle</a:t>
              </a:r>
            </a:p>
          </p:txBody>
        </p:sp>
        <p:pic>
          <p:nvPicPr>
            <p:cNvPr id="13" name="Image 12">
              <a:hlinkClick r:id="rId15"/>
              <a:extLst>
                <a:ext uri="{FF2B5EF4-FFF2-40B4-BE49-F238E27FC236}">
                  <a16:creationId xmlns:a16="http://schemas.microsoft.com/office/drawing/2014/main" id="{379777D4-51AE-21BA-5194-589B72D8A46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3109" y="1464903"/>
              <a:ext cx="1712617" cy="745291"/>
            </a:xfrm>
            <a:prstGeom prst="rect">
              <a:avLst/>
            </a:prstGeom>
          </p:spPr>
        </p:pic>
      </p:grpSp>
      <p:grpSp>
        <p:nvGrpSpPr>
          <p:cNvPr id="22" name="Groupe 21">
            <a:extLst>
              <a:ext uri="{FF2B5EF4-FFF2-40B4-BE49-F238E27FC236}">
                <a16:creationId xmlns:a16="http://schemas.microsoft.com/office/drawing/2014/main" id="{18784E37-A945-0417-446D-A8F4847E23A5}"/>
              </a:ext>
            </a:extLst>
          </p:cNvPr>
          <p:cNvGrpSpPr/>
          <p:nvPr/>
        </p:nvGrpSpPr>
        <p:grpSpPr>
          <a:xfrm>
            <a:off x="9276119" y="460253"/>
            <a:ext cx="1712617" cy="745291"/>
            <a:chOff x="-443109" y="1464903"/>
            <a:chExt cx="1712617" cy="745291"/>
          </a:xfrm>
        </p:grpSpPr>
        <p:pic>
          <p:nvPicPr>
            <p:cNvPr id="25" name="Image 24">
              <a:hlinkClick r:id="rId18"/>
              <a:extLst>
                <a:ext uri="{FF2B5EF4-FFF2-40B4-BE49-F238E27FC236}">
                  <a16:creationId xmlns:a16="http://schemas.microsoft.com/office/drawing/2014/main" id="{B7830C12-FEA8-DEFD-0088-C891814C8EEB}"/>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67332" y="1482978"/>
              <a:ext cx="720000" cy="720000"/>
            </a:xfrm>
            <a:prstGeom prst="rect">
              <a:avLst/>
            </a:prstGeom>
          </p:spPr>
        </p:pic>
        <p:sp>
          <p:nvSpPr>
            <p:cNvPr id="26" name="ZoneTexte 25">
              <a:hlinkClick r:id="rId18"/>
              <a:extLst>
                <a:ext uri="{FF2B5EF4-FFF2-40B4-BE49-F238E27FC236}">
                  <a16:creationId xmlns:a16="http://schemas.microsoft.com/office/drawing/2014/main" id="{BEE56FFD-DD29-AE0B-9C23-06C359CE5908}"/>
                </a:ext>
              </a:extLst>
            </p:cNvPr>
            <p:cNvSpPr txBox="1"/>
            <p:nvPr/>
          </p:nvSpPr>
          <p:spPr>
            <a:xfrm>
              <a:off x="-247066" y="1806381"/>
              <a:ext cx="1320529" cy="225767"/>
            </a:xfrm>
            <a:prstGeom prst="rect">
              <a:avLst/>
            </a:prstGeom>
            <a:noFill/>
          </p:spPr>
          <p:txBody>
            <a:bodyPr wrap="square" rtlCol="0">
              <a:spAutoFit/>
            </a:bodyPr>
            <a:lstStyle/>
            <a:p>
              <a:pPr algn="ctr">
                <a:lnSpc>
                  <a:spcPts val="1000"/>
                </a:lnSpc>
              </a:pPr>
              <a:r>
                <a:rPr lang="fr-FR" sz="1100" b="1" dirty="0">
                  <a:latin typeface="Calibri" panose="020F0502020204030204" pitchFamily="34" charset="0"/>
                  <a:cs typeface="Calibri" panose="020F0502020204030204" pitchFamily="34" charset="0"/>
                </a:rPr>
                <a:t>Théorie des Cordes</a:t>
              </a:r>
            </a:p>
          </p:txBody>
        </p:sp>
        <p:pic>
          <p:nvPicPr>
            <p:cNvPr id="24" name="Image 23">
              <a:hlinkClick r:id="rId18"/>
              <a:extLst>
                <a:ext uri="{FF2B5EF4-FFF2-40B4-BE49-F238E27FC236}">
                  <a16:creationId xmlns:a16="http://schemas.microsoft.com/office/drawing/2014/main" id="{D6DA0CBC-29F6-6393-7F29-96CE19B8E64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3109" y="1464903"/>
              <a:ext cx="1712617" cy="745291"/>
            </a:xfrm>
            <a:prstGeom prst="rect">
              <a:avLst/>
            </a:prstGeom>
          </p:spPr>
        </p:pic>
      </p:grpSp>
      <p:pic>
        <p:nvPicPr>
          <p:cNvPr id="31" name="Image 30">
            <a:hlinkClick r:id="rId19" action="ppaction://hlinksldjump"/>
            <a:extLst>
              <a:ext uri="{FF2B5EF4-FFF2-40B4-BE49-F238E27FC236}">
                <a16:creationId xmlns:a16="http://schemas.microsoft.com/office/drawing/2014/main" id="{043528C4-1769-FD80-68E1-8578C88E040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400000">
            <a:off x="1993138" y="2602862"/>
            <a:ext cx="172876" cy="243261"/>
          </a:xfrm>
          <a:prstGeom prst="rect">
            <a:avLst/>
          </a:prstGeom>
        </p:spPr>
      </p:pic>
      <p:sp>
        <p:nvSpPr>
          <p:cNvPr id="35" name="ZoneTexte 34">
            <a:extLst>
              <a:ext uri="{FF2B5EF4-FFF2-40B4-BE49-F238E27FC236}">
                <a16:creationId xmlns:a16="http://schemas.microsoft.com/office/drawing/2014/main" id="{8FC3951F-D649-EEBC-47C0-86BFC9FAD151}"/>
              </a:ext>
            </a:extLst>
          </p:cNvPr>
          <p:cNvSpPr txBox="1"/>
          <p:nvPr/>
        </p:nvSpPr>
        <p:spPr>
          <a:xfrm>
            <a:off x="2162542" y="2566067"/>
            <a:ext cx="2020087" cy="307777"/>
          </a:xfrm>
          <a:prstGeom prst="rect">
            <a:avLst/>
          </a:prstGeom>
          <a:noFill/>
        </p:spPr>
        <p:txBody>
          <a:bodyPr wrap="square">
            <a:spAutoFit/>
          </a:bodyPr>
          <a:lstStyle/>
          <a:p>
            <a:r>
              <a:rPr lang="fr-FR" sz="1400" b="1" dirty="0">
                <a:latin typeface="Calibri" panose="020F0502020204030204" pitchFamily="34" charset="0"/>
                <a:cs typeface="Calibri" panose="020F0502020204030204" pitchFamily="34" charset="0"/>
              </a:rPr>
              <a:t>UNIVERS en EXPANSION</a:t>
            </a:r>
            <a:endParaRPr lang="fr-FR" sz="1400" dirty="0"/>
          </a:p>
        </p:txBody>
      </p:sp>
      <p:pic>
        <p:nvPicPr>
          <p:cNvPr id="36" name="Image 35">
            <a:extLst>
              <a:ext uri="{FF2B5EF4-FFF2-40B4-BE49-F238E27FC236}">
                <a16:creationId xmlns:a16="http://schemas.microsoft.com/office/drawing/2014/main" id="{1E97E3C5-F08D-CD1A-3435-66CE923C5A0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38156" y="3076912"/>
            <a:ext cx="556231" cy="666348"/>
          </a:xfrm>
          <a:prstGeom prst="rect">
            <a:avLst/>
          </a:prstGeom>
        </p:spPr>
      </p:pic>
      <p:sp>
        <p:nvSpPr>
          <p:cNvPr id="37" name="Rectangle 36">
            <a:extLst>
              <a:ext uri="{FF2B5EF4-FFF2-40B4-BE49-F238E27FC236}">
                <a16:creationId xmlns:a16="http://schemas.microsoft.com/office/drawing/2014/main" id="{1B6B0EE0-0E38-3C73-DE95-0A43BD2363D2}"/>
              </a:ext>
            </a:extLst>
          </p:cNvPr>
          <p:cNvSpPr/>
          <p:nvPr/>
        </p:nvSpPr>
        <p:spPr>
          <a:xfrm>
            <a:off x="2684205" y="3369808"/>
            <a:ext cx="658459" cy="307777"/>
          </a:xfrm>
          <a:prstGeom prst="rect">
            <a:avLst/>
          </a:prstGeom>
          <a:noFill/>
        </p:spPr>
        <p:txBody>
          <a:bodyPr wrap="square" lIns="91440" tIns="45720" rIns="91440" bIns="45720">
            <a:spAutoFit/>
          </a:bodyPr>
          <a:lstStyle/>
          <a:p>
            <a:pPr algn="ctr"/>
            <a:r>
              <a:rPr lang="fr-FR" sz="1400" b="1" cap="none" spc="0" dirty="0">
                <a:ln w="0"/>
                <a:solidFill>
                  <a:srgbClr val="FF0000"/>
                </a:solidFill>
                <a:effectLst>
                  <a:outerShdw blurRad="38100" dist="19050" dir="2700000" algn="tl" rotWithShape="0">
                    <a:schemeClr val="dk1">
                      <a:alpha val="40000"/>
                    </a:schemeClr>
                  </a:outerShdw>
                </a:effectLst>
              </a:rPr>
              <a:t>1918</a:t>
            </a:r>
          </a:p>
        </p:txBody>
      </p:sp>
      <p:pic>
        <p:nvPicPr>
          <p:cNvPr id="48" name="Image 47">
            <a:extLst>
              <a:ext uri="{FF2B5EF4-FFF2-40B4-BE49-F238E27FC236}">
                <a16:creationId xmlns:a16="http://schemas.microsoft.com/office/drawing/2014/main" id="{E0CB7A72-E02E-724F-BF68-43399014E643}"/>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3523591" y="3099836"/>
            <a:ext cx="504959" cy="333786"/>
          </a:xfrm>
          <a:prstGeom prst="rect">
            <a:avLst/>
          </a:prstGeom>
        </p:spPr>
      </p:pic>
      <p:pic>
        <p:nvPicPr>
          <p:cNvPr id="50" name="Image 49">
            <a:hlinkClick r:id="rId19" action="ppaction://hlinksldjump"/>
            <a:extLst>
              <a:ext uri="{FF2B5EF4-FFF2-40B4-BE49-F238E27FC236}">
                <a16:creationId xmlns:a16="http://schemas.microsoft.com/office/drawing/2014/main" id="{3D956486-2728-81FC-7A9B-AF5D93BBC0D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0800000">
            <a:off x="4395706" y="1010094"/>
            <a:ext cx="205929" cy="289771"/>
          </a:xfrm>
          <a:prstGeom prst="rect">
            <a:avLst/>
          </a:prstGeom>
        </p:spPr>
      </p:pic>
      <p:sp>
        <p:nvSpPr>
          <p:cNvPr id="52" name="ZoneTexte 51">
            <a:extLst>
              <a:ext uri="{FF2B5EF4-FFF2-40B4-BE49-F238E27FC236}">
                <a16:creationId xmlns:a16="http://schemas.microsoft.com/office/drawing/2014/main" id="{206F3C44-74CD-50B0-4327-00426F95FC3C}"/>
              </a:ext>
            </a:extLst>
          </p:cNvPr>
          <p:cNvSpPr txBox="1"/>
          <p:nvPr/>
        </p:nvSpPr>
        <p:spPr>
          <a:xfrm>
            <a:off x="4363631" y="1283887"/>
            <a:ext cx="5612812" cy="369332"/>
          </a:xfrm>
          <a:prstGeom prst="rect">
            <a:avLst/>
          </a:prstGeom>
          <a:noFill/>
        </p:spPr>
        <p:txBody>
          <a:bodyPr wrap="square">
            <a:spAutoFit/>
          </a:bodyPr>
          <a:lstStyle/>
          <a:p>
            <a:r>
              <a:rPr lang="fr-FR" sz="1800" b="1" dirty="0">
                <a:solidFill>
                  <a:srgbClr val="FF0000"/>
                </a:solidFill>
                <a:highlight>
                  <a:srgbClr val="FFFF00"/>
                </a:highlight>
                <a:latin typeface="Calibri" panose="020F0502020204030204" pitchFamily="34" charset="0"/>
                <a:cs typeface="Calibri" panose="020F0502020204030204" pitchFamily="34" charset="0"/>
              </a:rPr>
              <a:t>THÉORIE DU TOUT</a:t>
            </a:r>
            <a:r>
              <a:rPr lang="fr-FR" sz="1800" b="1" dirty="0">
                <a:solidFill>
                  <a:srgbClr val="FF0000"/>
                </a:solidFill>
                <a:latin typeface="Calibri" panose="020F0502020204030204" pitchFamily="34" charset="0"/>
                <a:cs typeface="Calibri" panose="020F0502020204030204" pitchFamily="34" charset="0"/>
              </a:rPr>
              <a:t> </a:t>
            </a:r>
            <a:r>
              <a:rPr lang="fr-FR" sz="1800" b="1" dirty="0">
                <a:latin typeface="Calibri" panose="020F0502020204030204" pitchFamily="34" charset="0"/>
                <a:cs typeface="Calibri" panose="020F0502020204030204" pitchFamily="34" charset="0"/>
              </a:rPr>
              <a:t>ou</a:t>
            </a:r>
            <a:r>
              <a:rPr lang="fr-FR" sz="1800" b="1" dirty="0">
                <a:solidFill>
                  <a:srgbClr val="FF0000"/>
                </a:solidFill>
                <a:latin typeface="Calibri" panose="020F0502020204030204" pitchFamily="34" charset="0"/>
                <a:cs typeface="Calibri" panose="020F0502020204030204" pitchFamily="34" charset="0"/>
              </a:rPr>
              <a:t> </a:t>
            </a:r>
            <a:r>
              <a:rPr lang="fr-FR" sz="1800" b="1" dirty="0">
                <a:solidFill>
                  <a:srgbClr val="FF0000"/>
                </a:solidFill>
                <a:highlight>
                  <a:srgbClr val="FFFF00"/>
                </a:highlight>
                <a:latin typeface="Calibri" panose="020F0502020204030204" pitchFamily="34" charset="0"/>
                <a:cs typeface="Calibri" panose="020F0502020204030204" pitchFamily="34" charset="0"/>
              </a:rPr>
              <a:t>Théorie de la gravité quantique </a:t>
            </a:r>
            <a:endParaRPr lang="fr-FR" dirty="0">
              <a:highlight>
                <a:srgbClr val="FFFF00"/>
              </a:highlight>
            </a:endParaRPr>
          </a:p>
        </p:txBody>
      </p:sp>
      <p:pic>
        <p:nvPicPr>
          <p:cNvPr id="60" name="Image 59">
            <a:hlinkClick r:id="rId19" action="ppaction://hlinksldjump"/>
            <a:extLst>
              <a:ext uri="{FF2B5EF4-FFF2-40B4-BE49-F238E27FC236}">
                <a16:creationId xmlns:a16="http://schemas.microsoft.com/office/drawing/2014/main" id="{303A48AA-6ABD-4AC3-3AE9-E87158310AB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0800000">
            <a:off x="6594189" y="1650306"/>
            <a:ext cx="205929" cy="289771"/>
          </a:xfrm>
          <a:prstGeom prst="rect">
            <a:avLst/>
          </a:prstGeom>
        </p:spPr>
      </p:pic>
      <p:sp>
        <p:nvSpPr>
          <p:cNvPr id="63" name="Rectangle 62">
            <a:extLst>
              <a:ext uri="{FF2B5EF4-FFF2-40B4-BE49-F238E27FC236}">
                <a16:creationId xmlns:a16="http://schemas.microsoft.com/office/drawing/2014/main" id="{E2E9711C-EC10-47E9-9E78-21D6DDE40DB0}"/>
              </a:ext>
            </a:extLst>
          </p:cNvPr>
          <p:cNvSpPr/>
          <p:nvPr/>
        </p:nvSpPr>
        <p:spPr>
          <a:xfrm>
            <a:off x="4435224" y="1315753"/>
            <a:ext cx="5080565" cy="32079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5" name="Image 64">
            <a:extLst>
              <a:ext uri="{FF2B5EF4-FFF2-40B4-BE49-F238E27FC236}">
                <a16:creationId xmlns:a16="http://schemas.microsoft.com/office/drawing/2014/main" id="{8FA056B8-D83F-098A-6195-F66BEA09230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205469" y="4151300"/>
            <a:ext cx="602140" cy="468000"/>
          </a:xfrm>
          <a:prstGeom prst="rect">
            <a:avLst/>
          </a:prstGeom>
        </p:spPr>
      </p:pic>
      <p:pic>
        <p:nvPicPr>
          <p:cNvPr id="76" name="Image 75">
            <a:extLst>
              <a:ext uri="{FF2B5EF4-FFF2-40B4-BE49-F238E27FC236}">
                <a16:creationId xmlns:a16="http://schemas.microsoft.com/office/drawing/2014/main" id="{8E952A15-7ED1-DBD1-3808-A040EE99631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212004" y="4826105"/>
            <a:ext cx="500790" cy="468000"/>
          </a:xfrm>
          <a:prstGeom prst="rect">
            <a:avLst/>
          </a:prstGeom>
        </p:spPr>
      </p:pic>
      <p:sp>
        <p:nvSpPr>
          <p:cNvPr id="87" name="ZoneTexte 86">
            <a:extLst>
              <a:ext uri="{FF2B5EF4-FFF2-40B4-BE49-F238E27FC236}">
                <a16:creationId xmlns:a16="http://schemas.microsoft.com/office/drawing/2014/main" id="{CD125C33-2320-F643-CB31-05EA18631EE4}"/>
              </a:ext>
            </a:extLst>
          </p:cNvPr>
          <p:cNvSpPr txBox="1"/>
          <p:nvPr/>
        </p:nvSpPr>
        <p:spPr>
          <a:xfrm>
            <a:off x="4783416" y="4013234"/>
            <a:ext cx="2491312" cy="338554"/>
          </a:xfrm>
          <a:prstGeom prst="rect">
            <a:avLst/>
          </a:prstGeom>
          <a:noFill/>
        </p:spPr>
        <p:txBody>
          <a:bodyPr wrap="square">
            <a:spAutoFit/>
          </a:bodyPr>
          <a:lstStyle/>
          <a:p>
            <a:r>
              <a:rPr lang="fr-FR" sz="1600" b="1" dirty="0">
                <a:latin typeface="Calibri" panose="020F0502020204030204" pitchFamily="34" charset="0"/>
                <a:cs typeface="Calibri" panose="020F0502020204030204" pitchFamily="34" charset="0"/>
              </a:rPr>
              <a:t>Force NUCLÉAIRE FAIBLE</a:t>
            </a:r>
            <a:endParaRPr lang="fr-FR" sz="1600" dirty="0"/>
          </a:p>
        </p:txBody>
      </p:sp>
      <p:pic>
        <p:nvPicPr>
          <p:cNvPr id="93" name="Image 92">
            <a:extLst>
              <a:ext uri="{FF2B5EF4-FFF2-40B4-BE49-F238E27FC236}">
                <a16:creationId xmlns:a16="http://schemas.microsoft.com/office/drawing/2014/main" id="{D2271912-9806-AC51-CAE3-1792B1CE34B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66294" y="3289696"/>
            <a:ext cx="253377" cy="468000"/>
          </a:xfrm>
          <a:prstGeom prst="rect">
            <a:avLst/>
          </a:prstGeom>
        </p:spPr>
      </p:pic>
      <p:pic>
        <p:nvPicPr>
          <p:cNvPr id="95" name="Image 94">
            <a:extLst>
              <a:ext uri="{FF2B5EF4-FFF2-40B4-BE49-F238E27FC236}">
                <a16:creationId xmlns:a16="http://schemas.microsoft.com/office/drawing/2014/main" id="{750E47F8-50D3-3B22-C8E4-052F8B435A0A}"/>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4284781" y="5427975"/>
            <a:ext cx="300885" cy="674843"/>
          </a:xfrm>
          <a:prstGeom prst="rect">
            <a:avLst/>
          </a:prstGeom>
        </p:spPr>
      </p:pic>
      <p:sp>
        <p:nvSpPr>
          <p:cNvPr id="96" name="ZoneTexte 95">
            <a:extLst>
              <a:ext uri="{FF2B5EF4-FFF2-40B4-BE49-F238E27FC236}">
                <a16:creationId xmlns:a16="http://schemas.microsoft.com/office/drawing/2014/main" id="{85F5E100-EE81-CF66-3692-D69B3397A1FE}"/>
              </a:ext>
            </a:extLst>
          </p:cNvPr>
          <p:cNvSpPr txBox="1"/>
          <p:nvPr/>
        </p:nvSpPr>
        <p:spPr>
          <a:xfrm>
            <a:off x="4389091" y="1853193"/>
            <a:ext cx="3100086" cy="461665"/>
          </a:xfrm>
          <a:prstGeom prst="rect">
            <a:avLst/>
          </a:prstGeom>
          <a:noFill/>
        </p:spPr>
        <p:txBody>
          <a:bodyPr wrap="square">
            <a:spAutoFit/>
          </a:bodyPr>
          <a:lstStyle/>
          <a:p>
            <a:r>
              <a:rPr lang="fr-FR" sz="2400" b="1" dirty="0">
                <a:solidFill>
                  <a:srgbClr val="7030A0"/>
                </a:solidFill>
                <a:latin typeface="Calibri" panose="020F0502020204030204" pitchFamily="34" charset="0"/>
                <a:cs typeface="Calibri" panose="020F0502020204030204" pitchFamily="34" charset="0"/>
              </a:rPr>
              <a:t>PHYSIQUE CLASSIQUE</a:t>
            </a:r>
            <a:endParaRPr lang="fr-FR" sz="2400" dirty="0">
              <a:solidFill>
                <a:srgbClr val="7030A0"/>
              </a:solidFill>
            </a:endParaRPr>
          </a:p>
        </p:txBody>
      </p:sp>
      <p:sp>
        <p:nvSpPr>
          <p:cNvPr id="99" name="ZoneTexte 98">
            <a:extLst>
              <a:ext uri="{FF2B5EF4-FFF2-40B4-BE49-F238E27FC236}">
                <a16:creationId xmlns:a16="http://schemas.microsoft.com/office/drawing/2014/main" id="{9D3ECA9D-B81F-D6A4-33D9-AABBDB30B15A}"/>
              </a:ext>
            </a:extLst>
          </p:cNvPr>
          <p:cNvSpPr txBox="1"/>
          <p:nvPr/>
        </p:nvSpPr>
        <p:spPr>
          <a:xfrm>
            <a:off x="8525803" y="1855854"/>
            <a:ext cx="3158947" cy="461665"/>
          </a:xfrm>
          <a:prstGeom prst="rect">
            <a:avLst/>
          </a:prstGeom>
          <a:noFill/>
        </p:spPr>
        <p:txBody>
          <a:bodyPr wrap="square">
            <a:spAutoFit/>
          </a:bodyPr>
          <a:lstStyle/>
          <a:p>
            <a:r>
              <a:rPr lang="fr-FR" sz="2400" b="1" dirty="0">
                <a:solidFill>
                  <a:srgbClr val="7030A0"/>
                </a:solidFill>
                <a:latin typeface="Calibri" panose="020F0502020204030204" pitchFamily="34" charset="0"/>
                <a:cs typeface="Calibri" panose="020F0502020204030204" pitchFamily="34" charset="0"/>
              </a:rPr>
              <a:t>PHYSIQUE QUANTIQUE</a:t>
            </a:r>
            <a:endParaRPr lang="fr-FR" sz="2400" dirty="0">
              <a:solidFill>
                <a:srgbClr val="7030A0"/>
              </a:solidFill>
            </a:endParaRPr>
          </a:p>
        </p:txBody>
      </p:sp>
      <p:sp>
        <p:nvSpPr>
          <p:cNvPr id="100" name="ZoneTexte 99">
            <a:extLst>
              <a:ext uri="{FF2B5EF4-FFF2-40B4-BE49-F238E27FC236}">
                <a16:creationId xmlns:a16="http://schemas.microsoft.com/office/drawing/2014/main" id="{C12C9B19-FB02-C22E-A3B6-772D5AA67C57}"/>
              </a:ext>
            </a:extLst>
          </p:cNvPr>
          <p:cNvSpPr txBox="1"/>
          <p:nvPr/>
        </p:nvSpPr>
        <p:spPr>
          <a:xfrm>
            <a:off x="4413585" y="2205893"/>
            <a:ext cx="2951858" cy="338554"/>
          </a:xfrm>
          <a:prstGeom prst="rect">
            <a:avLst/>
          </a:prstGeom>
          <a:noFill/>
        </p:spPr>
        <p:txBody>
          <a:bodyPr wrap="square">
            <a:spAutoFit/>
          </a:bodyPr>
          <a:lstStyle/>
          <a:p>
            <a:pPr algn="ctr"/>
            <a:r>
              <a:rPr lang="fr-FR" sz="1600" i="1" dirty="0">
                <a:latin typeface="Calibri" panose="020F0502020204030204" pitchFamily="34" charset="0"/>
                <a:cs typeface="Calibri" panose="020F0502020204030204" pitchFamily="34" charset="0"/>
              </a:rPr>
              <a:t>pour les objets lourds et massifs</a:t>
            </a:r>
            <a:endParaRPr lang="fr-FR" sz="1600" i="1" dirty="0"/>
          </a:p>
        </p:txBody>
      </p:sp>
      <p:sp>
        <p:nvSpPr>
          <p:cNvPr id="106" name="ZoneTexte 105">
            <a:extLst>
              <a:ext uri="{FF2B5EF4-FFF2-40B4-BE49-F238E27FC236}">
                <a16:creationId xmlns:a16="http://schemas.microsoft.com/office/drawing/2014/main" id="{6E92B75D-B8E5-AB6F-CBC0-ED9DBFEE64A2}"/>
              </a:ext>
            </a:extLst>
          </p:cNvPr>
          <p:cNvSpPr txBox="1"/>
          <p:nvPr/>
        </p:nvSpPr>
        <p:spPr>
          <a:xfrm>
            <a:off x="4343459" y="2764753"/>
            <a:ext cx="2569358" cy="369332"/>
          </a:xfrm>
          <a:prstGeom prst="rect">
            <a:avLst/>
          </a:prstGeom>
          <a:noFill/>
          <a:ln w="38100">
            <a:solidFill>
              <a:srgbClr val="FF0000"/>
            </a:solidFill>
          </a:ln>
        </p:spPr>
        <p:txBody>
          <a:bodyPr wrap="none" rtlCol="0">
            <a:spAutoFit/>
          </a:bodyPr>
          <a:lstStyle/>
          <a:p>
            <a:r>
              <a:rPr lang="fr-FR" b="1" dirty="0">
                <a:latin typeface="Calibri" panose="020F0502020204030204" pitchFamily="34" charset="0"/>
                <a:cs typeface="Calibri" panose="020F0502020204030204" pitchFamily="34" charset="0"/>
              </a:rPr>
              <a:t>4 FORCES fondamentales</a:t>
            </a:r>
          </a:p>
        </p:txBody>
      </p:sp>
      <p:sp>
        <p:nvSpPr>
          <p:cNvPr id="107" name="ZoneTexte 106">
            <a:extLst>
              <a:ext uri="{FF2B5EF4-FFF2-40B4-BE49-F238E27FC236}">
                <a16:creationId xmlns:a16="http://schemas.microsoft.com/office/drawing/2014/main" id="{FAF685B4-8676-CA1E-2540-E868BB1A0772}"/>
              </a:ext>
            </a:extLst>
          </p:cNvPr>
          <p:cNvSpPr txBox="1"/>
          <p:nvPr/>
        </p:nvSpPr>
        <p:spPr>
          <a:xfrm>
            <a:off x="8187211" y="2178577"/>
            <a:ext cx="3699941" cy="338554"/>
          </a:xfrm>
          <a:prstGeom prst="rect">
            <a:avLst/>
          </a:prstGeom>
          <a:noFill/>
        </p:spPr>
        <p:txBody>
          <a:bodyPr wrap="square">
            <a:spAutoFit/>
          </a:bodyPr>
          <a:lstStyle/>
          <a:p>
            <a:pPr algn="ctr"/>
            <a:r>
              <a:rPr lang="fr-FR" sz="1600" i="1" dirty="0">
                <a:latin typeface="Calibri" panose="020F0502020204030204" pitchFamily="34" charset="0"/>
                <a:cs typeface="Calibri" panose="020F0502020204030204" pitchFamily="34" charset="0"/>
              </a:rPr>
              <a:t>pour les objets légers et microscopiques</a:t>
            </a:r>
            <a:endParaRPr lang="fr-FR" sz="1600" i="1" dirty="0"/>
          </a:p>
        </p:txBody>
      </p:sp>
      <p:sp>
        <p:nvSpPr>
          <p:cNvPr id="108" name="ZoneTexte 107">
            <a:extLst>
              <a:ext uri="{FF2B5EF4-FFF2-40B4-BE49-F238E27FC236}">
                <a16:creationId xmlns:a16="http://schemas.microsoft.com/office/drawing/2014/main" id="{E905082E-7356-9BBC-A194-316E0FCAD737}"/>
              </a:ext>
            </a:extLst>
          </p:cNvPr>
          <p:cNvSpPr txBox="1"/>
          <p:nvPr/>
        </p:nvSpPr>
        <p:spPr>
          <a:xfrm>
            <a:off x="4783416" y="4686212"/>
            <a:ext cx="2491312" cy="338554"/>
          </a:xfrm>
          <a:prstGeom prst="rect">
            <a:avLst/>
          </a:prstGeom>
          <a:noFill/>
        </p:spPr>
        <p:txBody>
          <a:bodyPr wrap="square">
            <a:spAutoFit/>
          </a:bodyPr>
          <a:lstStyle/>
          <a:p>
            <a:r>
              <a:rPr lang="fr-FR" sz="1600" b="1" dirty="0">
                <a:latin typeface="Calibri" panose="020F0502020204030204" pitchFamily="34" charset="0"/>
                <a:cs typeface="Calibri" panose="020F0502020204030204" pitchFamily="34" charset="0"/>
              </a:rPr>
              <a:t>Force NUCLÉAIRE FORTE</a:t>
            </a:r>
            <a:endParaRPr lang="fr-FR" sz="1600" dirty="0"/>
          </a:p>
        </p:txBody>
      </p:sp>
      <p:sp>
        <p:nvSpPr>
          <p:cNvPr id="109" name="ZoneTexte 108">
            <a:extLst>
              <a:ext uri="{FF2B5EF4-FFF2-40B4-BE49-F238E27FC236}">
                <a16:creationId xmlns:a16="http://schemas.microsoft.com/office/drawing/2014/main" id="{8C0A9B70-2084-C5B8-506F-38F15313B98A}"/>
              </a:ext>
            </a:extLst>
          </p:cNvPr>
          <p:cNvSpPr txBox="1"/>
          <p:nvPr/>
        </p:nvSpPr>
        <p:spPr>
          <a:xfrm>
            <a:off x="4760512" y="3339397"/>
            <a:ext cx="2772937" cy="338554"/>
          </a:xfrm>
          <a:prstGeom prst="rect">
            <a:avLst/>
          </a:prstGeom>
          <a:noFill/>
        </p:spPr>
        <p:txBody>
          <a:bodyPr wrap="square">
            <a:spAutoFit/>
          </a:bodyPr>
          <a:lstStyle/>
          <a:p>
            <a:r>
              <a:rPr lang="fr-FR" sz="1600" b="1" dirty="0">
                <a:latin typeface="Calibri" panose="020F0502020204030204" pitchFamily="34" charset="0"/>
                <a:cs typeface="Calibri" panose="020F0502020204030204" pitchFamily="34" charset="0"/>
              </a:rPr>
              <a:t>Force ÉLECTROMAGNÉTIQUE</a:t>
            </a:r>
            <a:endParaRPr lang="fr-FR" sz="1600" dirty="0"/>
          </a:p>
        </p:txBody>
      </p:sp>
      <p:sp>
        <p:nvSpPr>
          <p:cNvPr id="110" name="ZoneTexte 109">
            <a:extLst>
              <a:ext uri="{FF2B5EF4-FFF2-40B4-BE49-F238E27FC236}">
                <a16:creationId xmlns:a16="http://schemas.microsoft.com/office/drawing/2014/main" id="{A1D2FF60-55C3-5EFB-EF92-10E6599EDE52}"/>
              </a:ext>
            </a:extLst>
          </p:cNvPr>
          <p:cNvSpPr txBox="1"/>
          <p:nvPr/>
        </p:nvSpPr>
        <p:spPr>
          <a:xfrm>
            <a:off x="6703440" y="1615672"/>
            <a:ext cx="2951858" cy="338554"/>
          </a:xfrm>
          <a:prstGeom prst="rect">
            <a:avLst/>
          </a:prstGeom>
          <a:noFill/>
        </p:spPr>
        <p:txBody>
          <a:bodyPr wrap="square">
            <a:spAutoFit/>
          </a:bodyPr>
          <a:lstStyle/>
          <a:p>
            <a:pPr algn="ctr"/>
            <a:r>
              <a:rPr lang="fr-FR" sz="1600" i="1" dirty="0">
                <a:latin typeface="Calibri" panose="020F0502020204030204" pitchFamily="34" charset="0"/>
                <a:cs typeface="Calibri" panose="020F0502020204030204" pitchFamily="34" charset="0"/>
              </a:rPr>
              <a:t>Théorie unifiée des 2 physiques…</a:t>
            </a:r>
            <a:endParaRPr lang="fr-FR" sz="1600" i="1" dirty="0"/>
          </a:p>
        </p:txBody>
      </p:sp>
      <p:sp>
        <p:nvSpPr>
          <p:cNvPr id="112" name="ZoneTexte 111">
            <a:extLst>
              <a:ext uri="{FF2B5EF4-FFF2-40B4-BE49-F238E27FC236}">
                <a16:creationId xmlns:a16="http://schemas.microsoft.com/office/drawing/2014/main" id="{909D95FA-E5D6-0403-5029-96D4D97D800B}"/>
              </a:ext>
            </a:extLst>
          </p:cNvPr>
          <p:cNvSpPr txBox="1"/>
          <p:nvPr/>
        </p:nvSpPr>
        <p:spPr>
          <a:xfrm>
            <a:off x="4795309" y="4256552"/>
            <a:ext cx="2479419" cy="461665"/>
          </a:xfrm>
          <a:prstGeom prst="rect">
            <a:avLst/>
          </a:prstGeom>
          <a:noFill/>
        </p:spPr>
        <p:txBody>
          <a:bodyPr wrap="square">
            <a:spAutoFit/>
          </a:bodyPr>
          <a:lstStyle/>
          <a:p>
            <a:r>
              <a:rPr lang="fr-FR" sz="1200" dirty="0">
                <a:latin typeface="Calibri" panose="020F0502020204030204" pitchFamily="34" charset="0"/>
                <a:cs typeface="Calibri" panose="020F0502020204030204" pitchFamily="34" charset="0"/>
              </a:rPr>
              <a:t>responsable de certaines formes de radioactivité</a:t>
            </a:r>
          </a:p>
        </p:txBody>
      </p:sp>
      <p:sp>
        <p:nvSpPr>
          <p:cNvPr id="114" name="Accolade ouvrante 113">
            <a:extLst>
              <a:ext uri="{FF2B5EF4-FFF2-40B4-BE49-F238E27FC236}">
                <a16:creationId xmlns:a16="http://schemas.microsoft.com/office/drawing/2014/main" id="{6D18E2F2-A1A5-FD8F-1480-D6A3B94E9E41}"/>
              </a:ext>
            </a:extLst>
          </p:cNvPr>
          <p:cNvSpPr/>
          <p:nvPr/>
        </p:nvSpPr>
        <p:spPr>
          <a:xfrm rot="16200000">
            <a:off x="7908055" y="-1188789"/>
            <a:ext cx="461665" cy="7496530"/>
          </a:xfrm>
          <a:prstGeom prst="leftBrace">
            <a:avLst>
              <a:gd name="adj1" fmla="val 8333"/>
              <a:gd name="adj2" fmla="val 51079"/>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16" name="Connecteur droit avec flèche 115">
            <a:extLst>
              <a:ext uri="{FF2B5EF4-FFF2-40B4-BE49-F238E27FC236}">
                <a16:creationId xmlns:a16="http://schemas.microsoft.com/office/drawing/2014/main" id="{88E9E75B-7A27-6343-28CB-056127F0ABEF}"/>
              </a:ext>
            </a:extLst>
          </p:cNvPr>
          <p:cNvCxnSpPr>
            <a:cxnSpLocks/>
          </p:cNvCxnSpPr>
          <p:nvPr/>
        </p:nvCxnSpPr>
        <p:spPr>
          <a:xfrm flipH="1">
            <a:off x="6932913" y="2957080"/>
            <a:ext cx="1289529"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eur droit 116">
            <a:extLst>
              <a:ext uri="{FF2B5EF4-FFF2-40B4-BE49-F238E27FC236}">
                <a16:creationId xmlns:a16="http://schemas.microsoft.com/office/drawing/2014/main" id="{5B15EFC6-009F-62B9-B903-B519230FE4FA}"/>
              </a:ext>
            </a:extLst>
          </p:cNvPr>
          <p:cNvCxnSpPr>
            <a:cxnSpLocks/>
          </p:cNvCxnSpPr>
          <p:nvPr/>
        </p:nvCxnSpPr>
        <p:spPr>
          <a:xfrm>
            <a:off x="8222442" y="2810931"/>
            <a:ext cx="0" cy="125992"/>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23" name="Connecteur droit avec flèche 122">
            <a:extLst>
              <a:ext uri="{FF2B5EF4-FFF2-40B4-BE49-F238E27FC236}">
                <a16:creationId xmlns:a16="http://schemas.microsoft.com/office/drawing/2014/main" id="{59B6DBB8-9E2B-DB37-B933-470BC8682ED2}"/>
              </a:ext>
            </a:extLst>
          </p:cNvPr>
          <p:cNvCxnSpPr>
            <a:cxnSpLocks/>
          </p:cNvCxnSpPr>
          <p:nvPr/>
        </p:nvCxnSpPr>
        <p:spPr>
          <a:xfrm>
            <a:off x="5628138" y="3176295"/>
            <a:ext cx="0" cy="193513"/>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27" name="ZoneTexte 126">
            <a:extLst>
              <a:ext uri="{FF2B5EF4-FFF2-40B4-BE49-F238E27FC236}">
                <a16:creationId xmlns:a16="http://schemas.microsoft.com/office/drawing/2014/main" id="{7B1AE0F7-A85B-1DE1-DBEE-CD7F6602142B}"/>
              </a:ext>
            </a:extLst>
          </p:cNvPr>
          <p:cNvSpPr txBox="1"/>
          <p:nvPr/>
        </p:nvSpPr>
        <p:spPr>
          <a:xfrm>
            <a:off x="4745659" y="3585259"/>
            <a:ext cx="2753625" cy="461665"/>
          </a:xfrm>
          <a:prstGeom prst="rect">
            <a:avLst/>
          </a:prstGeom>
          <a:noFill/>
        </p:spPr>
        <p:txBody>
          <a:bodyPr wrap="square">
            <a:spAutoFit/>
          </a:bodyPr>
          <a:lstStyle/>
          <a:p>
            <a:r>
              <a:rPr lang="fr-FR" sz="1200" dirty="0">
                <a:latin typeface="Calibri" panose="020F0502020204030204" pitchFamily="34" charset="0"/>
                <a:cs typeface="Calibri" panose="020F0502020204030204" pitchFamily="34" charset="0"/>
              </a:rPr>
              <a:t>agit entre les particules chargées + ou -</a:t>
            </a:r>
          </a:p>
          <a:p>
            <a:r>
              <a:rPr lang="fr-FR" sz="1200" dirty="0">
                <a:latin typeface="Calibri" panose="020F0502020204030204" pitchFamily="34" charset="0"/>
                <a:cs typeface="Calibri" panose="020F0502020204030204" pitchFamily="34" charset="0"/>
              </a:rPr>
              <a:t> (ex. : électricité, magnétisme, lumière)</a:t>
            </a:r>
          </a:p>
        </p:txBody>
      </p:sp>
      <p:pic>
        <p:nvPicPr>
          <p:cNvPr id="129" name="Image 128">
            <a:extLst>
              <a:ext uri="{FF2B5EF4-FFF2-40B4-BE49-F238E27FC236}">
                <a16:creationId xmlns:a16="http://schemas.microsoft.com/office/drawing/2014/main" id="{C453844B-E65E-3A8D-AC84-B942F6E2D72B}"/>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7335812" y="3368230"/>
            <a:ext cx="407579" cy="407579"/>
          </a:xfrm>
          <a:prstGeom prst="rect">
            <a:avLst/>
          </a:prstGeom>
        </p:spPr>
      </p:pic>
      <p:pic>
        <p:nvPicPr>
          <p:cNvPr id="130" name="Image 129">
            <a:extLst>
              <a:ext uri="{FF2B5EF4-FFF2-40B4-BE49-F238E27FC236}">
                <a16:creationId xmlns:a16="http://schemas.microsoft.com/office/drawing/2014/main" id="{FB476FAC-0E52-7C12-E907-69ECB8E2B106}"/>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7410276" y="4060267"/>
            <a:ext cx="407579" cy="407579"/>
          </a:xfrm>
          <a:prstGeom prst="rect">
            <a:avLst/>
          </a:prstGeom>
        </p:spPr>
      </p:pic>
      <p:pic>
        <p:nvPicPr>
          <p:cNvPr id="131" name="Image 130">
            <a:extLst>
              <a:ext uri="{FF2B5EF4-FFF2-40B4-BE49-F238E27FC236}">
                <a16:creationId xmlns:a16="http://schemas.microsoft.com/office/drawing/2014/main" id="{2A064C24-BB45-AAC0-CF4C-B757D4CA689C}"/>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7405878" y="4712387"/>
            <a:ext cx="407579" cy="407579"/>
          </a:xfrm>
          <a:prstGeom prst="rect">
            <a:avLst/>
          </a:prstGeom>
        </p:spPr>
      </p:pic>
      <p:pic>
        <p:nvPicPr>
          <p:cNvPr id="133" name="Image 132">
            <a:extLst>
              <a:ext uri="{FF2B5EF4-FFF2-40B4-BE49-F238E27FC236}">
                <a16:creationId xmlns:a16="http://schemas.microsoft.com/office/drawing/2014/main" id="{60407C64-48E5-6EDF-F4A8-1E9BB792CD7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590508" y="1940077"/>
            <a:ext cx="546005" cy="546005"/>
          </a:xfrm>
          <a:prstGeom prst="rect">
            <a:avLst/>
          </a:prstGeom>
        </p:spPr>
      </p:pic>
      <p:sp>
        <p:nvSpPr>
          <p:cNvPr id="134" name="ZoneTexte 133">
            <a:extLst>
              <a:ext uri="{FF2B5EF4-FFF2-40B4-BE49-F238E27FC236}">
                <a16:creationId xmlns:a16="http://schemas.microsoft.com/office/drawing/2014/main" id="{8BBC475D-DACE-B34F-CE08-364D60A3F8E2}"/>
              </a:ext>
            </a:extLst>
          </p:cNvPr>
          <p:cNvSpPr txBox="1"/>
          <p:nvPr/>
        </p:nvSpPr>
        <p:spPr>
          <a:xfrm>
            <a:off x="4798122" y="4941912"/>
            <a:ext cx="2479419" cy="461665"/>
          </a:xfrm>
          <a:prstGeom prst="rect">
            <a:avLst/>
          </a:prstGeom>
          <a:noFill/>
        </p:spPr>
        <p:txBody>
          <a:bodyPr wrap="square">
            <a:spAutoFit/>
          </a:bodyPr>
          <a:lstStyle/>
          <a:p>
            <a:r>
              <a:rPr lang="fr-FR" sz="1200" dirty="0">
                <a:latin typeface="Calibri" panose="020F0502020204030204" pitchFamily="34" charset="0"/>
                <a:cs typeface="Calibri" panose="020F0502020204030204" pitchFamily="34" charset="0"/>
              </a:rPr>
              <a:t>Relie les particules élémentaires entre-elles dans le noyau des atomes</a:t>
            </a:r>
          </a:p>
        </p:txBody>
      </p:sp>
      <p:sp>
        <p:nvSpPr>
          <p:cNvPr id="135" name="ZoneTexte 134">
            <a:extLst>
              <a:ext uri="{FF2B5EF4-FFF2-40B4-BE49-F238E27FC236}">
                <a16:creationId xmlns:a16="http://schemas.microsoft.com/office/drawing/2014/main" id="{B297A80E-4E01-D833-ADF0-CA5E5B2DB444}"/>
              </a:ext>
            </a:extLst>
          </p:cNvPr>
          <p:cNvSpPr txBox="1"/>
          <p:nvPr/>
        </p:nvSpPr>
        <p:spPr>
          <a:xfrm>
            <a:off x="4783416" y="5390608"/>
            <a:ext cx="2491312" cy="338554"/>
          </a:xfrm>
          <a:prstGeom prst="rect">
            <a:avLst/>
          </a:prstGeom>
          <a:noFill/>
        </p:spPr>
        <p:txBody>
          <a:bodyPr wrap="square">
            <a:spAutoFit/>
          </a:bodyPr>
          <a:lstStyle/>
          <a:p>
            <a:r>
              <a:rPr lang="fr-FR" sz="1600" b="1" dirty="0">
                <a:latin typeface="Calibri" panose="020F0502020204030204" pitchFamily="34" charset="0"/>
                <a:cs typeface="Calibri" panose="020F0502020204030204" pitchFamily="34" charset="0"/>
              </a:rPr>
              <a:t>Force GRAVITATIONNELLE</a:t>
            </a:r>
            <a:endParaRPr lang="fr-FR" sz="1600" dirty="0"/>
          </a:p>
        </p:txBody>
      </p:sp>
      <p:sp>
        <p:nvSpPr>
          <p:cNvPr id="137" name="ZoneTexte 136">
            <a:extLst>
              <a:ext uri="{FF2B5EF4-FFF2-40B4-BE49-F238E27FC236}">
                <a16:creationId xmlns:a16="http://schemas.microsoft.com/office/drawing/2014/main" id="{9F8AAF1F-99F8-C871-274A-5C16EEF7C641}"/>
              </a:ext>
            </a:extLst>
          </p:cNvPr>
          <p:cNvSpPr txBox="1"/>
          <p:nvPr/>
        </p:nvSpPr>
        <p:spPr>
          <a:xfrm>
            <a:off x="4783416" y="5694102"/>
            <a:ext cx="3569383" cy="461665"/>
          </a:xfrm>
          <a:prstGeom prst="rect">
            <a:avLst/>
          </a:prstGeom>
          <a:noFill/>
        </p:spPr>
        <p:txBody>
          <a:bodyPr wrap="square">
            <a:spAutoFit/>
          </a:bodyPr>
          <a:lstStyle/>
          <a:p>
            <a:r>
              <a:rPr lang="fr-FR" sz="1200" dirty="0">
                <a:latin typeface="Calibri" panose="020F0502020204030204" pitchFamily="34" charset="0"/>
                <a:cs typeface="Calibri" panose="020F0502020204030204" pitchFamily="34" charset="0"/>
              </a:rPr>
              <a:t>attire les masses entre elles, fait tomber les objets, maintient les planètes en orbite, structure l’univers.</a:t>
            </a:r>
          </a:p>
        </p:txBody>
      </p:sp>
      <p:pic>
        <p:nvPicPr>
          <p:cNvPr id="138" name="Image 137">
            <a:extLst>
              <a:ext uri="{FF2B5EF4-FFF2-40B4-BE49-F238E27FC236}">
                <a16:creationId xmlns:a16="http://schemas.microsoft.com/office/drawing/2014/main" id="{CEA9A36A-24E4-A990-C38E-D7D01E0A9919}"/>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7373887" y="5403577"/>
            <a:ext cx="407579" cy="407579"/>
          </a:xfrm>
          <a:prstGeom prst="rect">
            <a:avLst/>
          </a:prstGeom>
        </p:spPr>
      </p:pic>
      <p:sp>
        <p:nvSpPr>
          <p:cNvPr id="140" name="Rectangle 139">
            <a:extLst>
              <a:ext uri="{FF2B5EF4-FFF2-40B4-BE49-F238E27FC236}">
                <a16:creationId xmlns:a16="http://schemas.microsoft.com/office/drawing/2014/main" id="{0BEDEB47-02E0-43C4-12DA-7811D05B67C9}"/>
              </a:ext>
            </a:extLst>
          </p:cNvPr>
          <p:cNvSpPr/>
          <p:nvPr/>
        </p:nvSpPr>
        <p:spPr>
          <a:xfrm>
            <a:off x="4232100" y="5370283"/>
            <a:ext cx="3904413" cy="7682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1" name="Connecteur droit avec flèche 140">
            <a:extLst>
              <a:ext uri="{FF2B5EF4-FFF2-40B4-BE49-F238E27FC236}">
                <a16:creationId xmlns:a16="http://schemas.microsoft.com/office/drawing/2014/main" id="{AB4168BF-D60D-EB48-7213-9ACBDEBEA3A8}"/>
              </a:ext>
            </a:extLst>
          </p:cNvPr>
          <p:cNvCxnSpPr>
            <a:cxnSpLocks/>
          </p:cNvCxnSpPr>
          <p:nvPr/>
        </p:nvCxnSpPr>
        <p:spPr>
          <a:xfrm>
            <a:off x="6011650" y="6155767"/>
            <a:ext cx="0" cy="193513"/>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43" name="ZoneTexte 142">
            <a:extLst>
              <a:ext uri="{FF2B5EF4-FFF2-40B4-BE49-F238E27FC236}">
                <a16:creationId xmlns:a16="http://schemas.microsoft.com/office/drawing/2014/main" id="{9D60A59F-555B-7B6F-7067-2A0BABCF8C5E}"/>
              </a:ext>
            </a:extLst>
          </p:cNvPr>
          <p:cNvSpPr txBox="1"/>
          <p:nvPr/>
        </p:nvSpPr>
        <p:spPr>
          <a:xfrm>
            <a:off x="4180884" y="6299833"/>
            <a:ext cx="4006325" cy="523220"/>
          </a:xfrm>
          <a:prstGeom prst="rect">
            <a:avLst/>
          </a:prstGeom>
          <a:noFill/>
        </p:spPr>
        <p:txBody>
          <a:bodyPr wrap="square">
            <a:spAutoFit/>
          </a:bodyPr>
          <a:lstStyle/>
          <a:p>
            <a:pPr algn="ctr"/>
            <a:r>
              <a:rPr lang="fr-FR" sz="1400" dirty="0">
                <a:latin typeface="Calibri" panose="020F0502020204030204" pitchFamily="34" charset="0"/>
                <a:cs typeface="Calibri" panose="020F0502020204030204" pitchFamily="34" charset="0"/>
              </a:rPr>
              <a:t>La </a:t>
            </a:r>
            <a:r>
              <a:rPr lang="fr-FR" sz="1400" b="1" dirty="0">
                <a:latin typeface="Calibri" panose="020F0502020204030204" pitchFamily="34" charset="0"/>
                <a:cs typeface="Calibri" panose="020F0502020204030204" pitchFamily="34" charset="0"/>
              </a:rPr>
              <a:t>RELATIVITÉ GÉNÉRALE</a:t>
            </a:r>
            <a:r>
              <a:rPr lang="fr-FR" sz="1400" dirty="0">
                <a:latin typeface="Calibri" panose="020F0502020204030204" pitchFamily="34" charset="0"/>
                <a:cs typeface="Calibri" panose="020F0502020204030204" pitchFamily="34" charset="0"/>
              </a:rPr>
              <a:t> d’Albert EINSTEIN ne s’applique pas à la physique quantique.</a:t>
            </a:r>
          </a:p>
        </p:txBody>
      </p:sp>
      <p:sp>
        <p:nvSpPr>
          <p:cNvPr id="144" name="ZoneTexte 143">
            <a:extLst>
              <a:ext uri="{FF2B5EF4-FFF2-40B4-BE49-F238E27FC236}">
                <a16:creationId xmlns:a16="http://schemas.microsoft.com/office/drawing/2014/main" id="{93A63D39-1927-ED4F-21E6-514C7B97949B}"/>
              </a:ext>
            </a:extLst>
          </p:cNvPr>
          <p:cNvSpPr txBox="1"/>
          <p:nvPr/>
        </p:nvSpPr>
        <p:spPr>
          <a:xfrm>
            <a:off x="7003249" y="2651447"/>
            <a:ext cx="1254294" cy="338554"/>
          </a:xfrm>
          <a:prstGeom prst="rect">
            <a:avLst/>
          </a:prstGeom>
          <a:noFill/>
        </p:spPr>
        <p:txBody>
          <a:bodyPr wrap="square">
            <a:spAutoFit/>
          </a:bodyPr>
          <a:lstStyle/>
          <a:p>
            <a:pPr algn="ctr"/>
            <a:r>
              <a:rPr lang="fr-FR" sz="1600" i="1" dirty="0">
                <a:latin typeface="Calibri" panose="020F0502020204030204" pitchFamily="34" charset="0"/>
                <a:cs typeface="Calibri" panose="020F0502020204030204" pitchFamily="34" charset="0"/>
              </a:rPr>
              <a:t>UNION des…</a:t>
            </a:r>
            <a:endParaRPr lang="fr-FR" sz="1600" i="1" dirty="0"/>
          </a:p>
        </p:txBody>
      </p:sp>
      <p:cxnSp>
        <p:nvCxnSpPr>
          <p:cNvPr id="145" name="Connecteur droit 144">
            <a:extLst>
              <a:ext uri="{FF2B5EF4-FFF2-40B4-BE49-F238E27FC236}">
                <a16:creationId xmlns:a16="http://schemas.microsoft.com/office/drawing/2014/main" id="{8877CBBB-A15E-DE97-E190-0EEEF80921D2}"/>
              </a:ext>
            </a:extLst>
          </p:cNvPr>
          <p:cNvCxnSpPr>
            <a:cxnSpLocks/>
            <a:stCxn id="152" idx="2"/>
          </p:cNvCxnSpPr>
          <p:nvPr/>
        </p:nvCxnSpPr>
        <p:spPr>
          <a:xfrm>
            <a:off x="8393918" y="5016751"/>
            <a:ext cx="0" cy="712411"/>
          </a:xfrm>
          <a:prstGeom prst="line">
            <a:avLst/>
          </a:prstGeom>
          <a:ln w="38100">
            <a:solidFill>
              <a:srgbClr val="C0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48" name="Connecteur droit avec flèche 147">
            <a:extLst>
              <a:ext uri="{FF2B5EF4-FFF2-40B4-BE49-F238E27FC236}">
                <a16:creationId xmlns:a16="http://schemas.microsoft.com/office/drawing/2014/main" id="{DCBCD9E2-4B39-491E-5342-AB23EE9DE5EE}"/>
              </a:ext>
            </a:extLst>
          </p:cNvPr>
          <p:cNvCxnSpPr>
            <a:cxnSpLocks/>
          </p:cNvCxnSpPr>
          <p:nvPr/>
        </p:nvCxnSpPr>
        <p:spPr>
          <a:xfrm>
            <a:off x="8399975" y="2757300"/>
            <a:ext cx="426105"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52" name="ZoneTexte 151">
            <a:extLst>
              <a:ext uri="{FF2B5EF4-FFF2-40B4-BE49-F238E27FC236}">
                <a16:creationId xmlns:a16="http://schemas.microsoft.com/office/drawing/2014/main" id="{74C42B41-5D8E-03D6-987D-B0DB30360A91}"/>
              </a:ext>
            </a:extLst>
          </p:cNvPr>
          <p:cNvSpPr txBox="1"/>
          <p:nvPr/>
        </p:nvSpPr>
        <p:spPr>
          <a:xfrm>
            <a:off x="7902031" y="4001088"/>
            <a:ext cx="983773" cy="1015663"/>
          </a:xfrm>
          <a:prstGeom prst="rect">
            <a:avLst/>
          </a:prstGeom>
          <a:noFill/>
          <a:ln w="38100">
            <a:solidFill>
              <a:srgbClr val="FF0000"/>
            </a:solidFill>
          </a:ln>
        </p:spPr>
        <p:txBody>
          <a:bodyPr wrap="square" rtlCol="0">
            <a:spAutoFit/>
          </a:bodyPr>
          <a:lstStyle/>
          <a:p>
            <a:r>
              <a:rPr lang="fr-FR" sz="1200" b="1" dirty="0">
                <a:latin typeface="Calibri" panose="020F0502020204030204" pitchFamily="34" charset="0"/>
                <a:cs typeface="Calibri" panose="020F0502020204030204" pitchFamily="34" charset="0"/>
              </a:rPr>
              <a:t>2 théories, parmi d’autres essaient d’y parvenir…</a:t>
            </a:r>
          </a:p>
        </p:txBody>
      </p:sp>
      <p:cxnSp>
        <p:nvCxnSpPr>
          <p:cNvPr id="155" name="Connecteur droit 154">
            <a:extLst>
              <a:ext uri="{FF2B5EF4-FFF2-40B4-BE49-F238E27FC236}">
                <a16:creationId xmlns:a16="http://schemas.microsoft.com/office/drawing/2014/main" id="{D3E08A6C-6741-4522-EEC0-60BB57496674}"/>
              </a:ext>
            </a:extLst>
          </p:cNvPr>
          <p:cNvCxnSpPr>
            <a:cxnSpLocks/>
          </p:cNvCxnSpPr>
          <p:nvPr/>
        </p:nvCxnSpPr>
        <p:spPr>
          <a:xfrm flipH="1">
            <a:off x="8179369" y="5738661"/>
            <a:ext cx="201342" cy="0"/>
          </a:xfrm>
          <a:prstGeom prst="line">
            <a:avLst/>
          </a:prstGeom>
          <a:ln w="38100">
            <a:solidFill>
              <a:srgbClr val="C0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60" name="Connecteur droit 159">
            <a:extLst>
              <a:ext uri="{FF2B5EF4-FFF2-40B4-BE49-F238E27FC236}">
                <a16:creationId xmlns:a16="http://schemas.microsoft.com/office/drawing/2014/main" id="{45C9D115-3053-1CD0-658D-3B679636F829}"/>
              </a:ext>
            </a:extLst>
          </p:cNvPr>
          <p:cNvCxnSpPr>
            <a:cxnSpLocks/>
            <a:endCxn id="152" idx="0"/>
          </p:cNvCxnSpPr>
          <p:nvPr/>
        </p:nvCxnSpPr>
        <p:spPr>
          <a:xfrm flipH="1">
            <a:off x="8393918" y="2757300"/>
            <a:ext cx="4761" cy="1243788"/>
          </a:xfrm>
          <a:prstGeom prst="line">
            <a:avLst/>
          </a:prstGeom>
          <a:ln w="38100">
            <a:solidFill>
              <a:srgbClr val="C00000">
                <a:alpha val="60000"/>
              </a:srgbClr>
            </a:solidFill>
          </a:ln>
        </p:spPr>
        <p:style>
          <a:lnRef idx="1">
            <a:schemeClr val="accent1"/>
          </a:lnRef>
          <a:fillRef idx="0">
            <a:schemeClr val="accent1"/>
          </a:fillRef>
          <a:effectRef idx="0">
            <a:schemeClr val="accent1"/>
          </a:effectRef>
          <a:fontRef idx="minor">
            <a:schemeClr val="tx1"/>
          </a:fontRef>
        </p:style>
      </p:cxnSp>
      <p:sp>
        <p:nvSpPr>
          <p:cNvPr id="166" name="ZoneTexte 165">
            <a:extLst>
              <a:ext uri="{FF2B5EF4-FFF2-40B4-BE49-F238E27FC236}">
                <a16:creationId xmlns:a16="http://schemas.microsoft.com/office/drawing/2014/main" id="{7B0CC778-8C14-67AE-EB84-E16B9564C69D}"/>
              </a:ext>
            </a:extLst>
          </p:cNvPr>
          <p:cNvSpPr txBox="1"/>
          <p:nvPr/>
        </p:nvSpPr>
        <p:spPr>
          <a:xfrm>
            <a:off x="8803268" y="2541870"/>
            <a:ext cx="2951858" cy="369332"/>
          </a:xfrm>
          <a:prstGeom prst="rect">
            <a:avLst/>
          </a:prstGeom>
          <a:noFill/>
        </p:spPr>
        <p:txBody>
          <a:bodyPr wrap="square">
            <a:spAutoFit/>
          </a:bodyPr>
          <a:lstStyle/>
          <a:p>
            <a:r>
              <a:rPr lang="fr-FR" b="1" dirty="0">
                <a:solidFill>
                  <a:srgbClr val="FFFF00"/>
                </a:solidFill>
                <a:latin typeface="Calibri" panose="020F0502020204030204" pitchFamily="34" charset="0"/>
                <a:cs typeface="Calibri" panose="020F0502020204030204" pitchFamily="34" charset="0"/>
              </a:rPr>
              <a:t>Théorie des Supercordes</a:t>
            </a:r>
            <a:endParaRPr lang="fr-FR" dirty="0">
              <a:solidFill>
                <a:srgbClr val="FFFF00"/>
              </a:solidFill>
            </a:endParaRPr>
          </a:p>
        </p:txBody>
      </p:sp>
      <p:sp>
        <p:nvSpPr>
          <p:cNvPr id="167" name="ZoneTexte 166">
            <a:extLst>
              <a:ext uri="{FF2B5EF4-FFF2-40B4-BE49-F238E27FC236}">
                <a16:creationId xmlns:a16="http://schemas.microsoft.com/office/drawing/2014/main" id="{CD11381F-D0E6-5622-6B82-282DA7B9FA66}"/>
              </a:ext>
            </a:extLst>
          </p:cNvPr>
          <p:cNvSpPr txBox="1"/>
          <p:nvPr/>
        </p:nvSpPr>
        <p:spPr>
          <a:xfrm>
            <a:off x="8873799" y="3652724"/>
            <a:ext cx="3013353" cy="491581"/>
          </a:xfrm>
          <a:prstGeom prst="rect">
            <a:avLst/>
          </a:prstGeom>
          <a:noFill/>
        </p:spPr>
        <p:txBody>
          <a:bodyPr wrap="square">
            <a:spAutoFit/>
          </a:bodyPr>
          <a:lstStyle/>
          <a:p>
            <a:r>
              <a:rPr lang="fr-FR" b="1" dirty="0">
                <a:solidFill>
                  <a:srgbClr val="FFFF00"/>
                </a:solidFill>
                <a:latin typeface="Calibri" panose="020F0502020204030204" pitchFamily="34" charset="0"/>
                <a:cs typeface="Calibri" panose="020F0502020204030204" pitchFamily="34" charset="0"/>
              </a:rPr>
              <a:t>Gravité quantique à boucles</a:t>
            </a:r>
            <a:endParaRPr lang="fr-FR" dirty="0">
              <a:solidFill>
                <a:srgbClr val="FFFF00"/>
              </a:solidFill>
            </a:endParaRPr>
          </a:p>
        </p:txBody>
      </p:sp>
      <p:sp>
        <p:nvSpPr>
          <p:cNvPr id="168" name="ZoneTexte 167">
            <a:extLst>
              <a:ext uri="{FF2B5EF4-FFF2-40B4-BE49-F238E27FC236}">
                <a16:creationId xmlns:a16="http://schemas.microsoft.com/office/drawing/2014/main" id="{C9CEAF19-3655-7536-A5EB-5AD6E8F34F67}"/>
              </a:ext>
            </a:extLst>
          </p:cNvPr>
          <p:cNvSpPr txBox="1"/>
          <p:nvPr/>
        </p:nvSpPr>
        <p:spPr>
          <a:xfrm>
            <a:off x="8373321" y="2833382"/>
            <a:ext cx="1239700" cy="307777"/>
          </a:xfrm>
          <a:prstGeom prst="rect">
            <a:avLst/>
          </a:prstGeom>
          <a:noFill/>
        </p:spPr>
        <p:txBody>
          <a:bodyPr wrap="square">
            <a:spAutoFit/>
          </a:bodyPr>
          <a:lstStyle/>
          <a:p>
            <a:pPr algn="ctr"/>
            <a:r>
              <a:rPr lang="fr-FR" sz="1400" b="1" dirty="0">
                <a:solidFill>
                  <a:schemeClr val="bg1"/>
                </a:solidFill>
                <a:latin typeface="Calibri" panose="020F0502020204030204" pitchFamily="34" charset="0"/>
                <a:cs typeface="Calibri" panose="020F0502020204030204" pitchFamily="34" charset="0"/>
              </a:rPr>
              <a:t>Dimensions :</a:t>
            </a:r>
            <a:endParaRPr lang="fr-FR" sz="1400" b="1" dirty="0">
              <a:solidFill>
                <a:schemeClr val="bg1"/>
              </a:solidFill>
            </a:endParaRPr>
          </a:p>
        </p:txBody>
      </p:sp>
      <p:sp>
        <p:nvSpPr>
          <p:cNvPr id="169" name="ZoneTexte 168">
            <a:extLst>
              <a:ext uri="{FF2B5EF4-FFF2-40B4-BE49-F238E27FC236}">
                <a16:creationId xmlns:a16="http://schemas.microsoft.com/office/drawing/2014/main" id="{DFEE253D-EE11-6D12-8C7C-90D466DD9011}"/>
              </a:ext>
            </a:extLst>
          </p:cNvPr>
          <p:cNvSpPr txBox="1"/>
          <p:nvPr/>
        </p:nvSpPr>
        <p:spPr>
          <a:xfrm>
            <a:off x="8846778" y="3932356"/>
            <a:ext cx="1239700" cy="307777"/>
          </a:xfrm>
          <a:prstGeom prst="rect">
            <a:avLst/>
          </a:prstGeom>
          <a:noFill/>
        </p:spPr>
        <p:txBody>
          <a:bodyPr wrap="square">
            <a:spAutoFit/>
          </a:bodyPr>
          <a:lstStyle/>
          <a:p>
            <a:pPr algn="ctr"/>
            <a:r>
              <a:rPr lang="fr-FR" sz="1400" b="1" dirty="0">
                <a:solidFill>
                  <a:schemeClr val="bg1"/>
                </a:solidFill>
                <a:latin typeface="Calibri" panose="020F0502020204030204" pitchFamily="34" charset="0"/>
                <a:cs typeface="Calibri" panose="020F0502020204030204" pitchFamily="34" charset="0"/>
              </a:rPr>
              <a:t>Dimensions :</a:t>
            </a:r>
            <a:endParaRPr lang="fr-FR" sz="1400" b="1" dirty="0">
              <a:solidFill>
                <a:schemeClr val="bg1"/>
              </a:solidFill>
            </a:endParaRPr>
          </a:p>
        </p:txBody>
      </p:sp>
      <p:sp>
        <p:nvSpPr>
          <p:cNvPr id="170" name="ZoneTexte 169">
            <a:extLst>
              <a:ext uri="{FF2B5EF4-FFF2-40B4-BE49-F238E27FC236}">
                <a16:creationId xmlns:a16="http://schemas.microsoft.com/office/drawing/2014/main" id="{9BE1BCAB-AA6A-CAEE-33A1-0FDB180C74D4}"/>
              </a:ext>
            </a:extLst>
          </p:cNvPr>
          <p:cNvSpPr txBox="1"/>
          <p:nvPr/>
        </p:nvSpPr>
        <p:spPr>
          <a:xfrm>
            <a:off x="9785199" y="3940146"/>
            <a:ext cx="2398387" cy="307777"/>
          </a:xfrm>
          <a:prstGeom prst="rect">
            <a:avLst/>
          </a:prstGeom>
          <a:noFill/>
        </p:spPr>
        <p:txBody>
          <a:bodyPr wrap="square">
            <a:spAutoFit/>
          </a:bodyPr>
          <a:lstStyle/>
          <a:p>
            <a:pPr algn="ctr"/>
            <a:r>
              <a:rPr lang="fr-FR" sz="1400" b="1" dirty="0">
                <a:solidFill>
                  <a:srgbClr val="FF0000"/>
                </a:solidFill>
                <a:latin typeface="Calibri" panose="020F0502020204030204" pitchFamily="34" charset="0"/>
                <a:cs typeface="Calibri" panose="020F0502020204030204" pitchFamily="34" charset="0"/>
              </a:rPr>
              <a:t>4</a:t>
            </a:r>
            <a:r>
              <a:rPr lang="fr-FR" sz="1200" b="1" dirty="0">
                <a:solidFill>
                  <a:srgbClr val="FF0000"/>
                </a:solidFill>
                <a:latin typeface="Calibri" panose="020F0502020204030204" pitchFamily="34" charset="0"/>
                <a:cs typeface="Calibri" panose="020F0502020204030204" pitchFamily="34" charset="0"/>
              </a:rPr>
              <a:t> (3 d’espace + 1 de temps)</a:t>
            </a:r>
            <a:endParaRPr lang="fr-FR" sz="1200" b="1" dirty="0">
              <a:solidFill>
                <a:srgbClr val="FF0000"/>
              </a:solidFill>
            </a:endParaRPr>
          </a:p>
        </p:txBody>
      </p:sp>
      <p:sp>
        <p:nvSpPr>
          <p:cNvPr id="171" name="ZoneTexte 170">
            <a:extLst>
              <a:ext uri="{FF2B5EF4-FFF2-40B4-BE49-F238E27FC236}">
                <a16:creationId xmlns:a16="http://schemas.microsoft.com/office/drawing/2014/main" id="{99472106-4C44-0392-828B-749A92BF9C4F}"/>
              </a:ext>
            </a:extLst>
          </p:cNvPr>
          <p:cNvSpPr txBox="1"/>
          <p:nvPr/>
        </p:nvSpPr>
        <p:spPr>
          <a:xfrm>
            <a:off x="8885804" y="4139653"/>
            <a:ext cx="3135027" cy="692497"/>
          </a:xfrm>
          <a:prstGeom prst="rect">
            <a:avLst/>
          </a:prstGeom>
          <a:noFill/>
        </p:spPr>
        <p:txBody>
          <a:bodyPr wrap="square">
            <a:spAutoFit/>
          </a:bodyPr>
          <a:lstStyle/>
          <a:p>
            <a:r>
              <a:rPr lang="fr-FR" sz="1300" b="1" dirty="0">
                <a:solidFill>
                  <a:schemeClr val="bg1"/>
                </a:solidFill>
                <a:latin typeface="Calibri" panose="020F0502020204030204" pitchFamily="34" charset="0"/>
                <a:cs typeface="Calibri" panose="020F0502020204030204" pitchFamily="34" charset="0"/>
              </a:rPr>
              <a:t>Univers : </a:t>
            </a:r>
            <a:r>
              <a:rPr lang="fr-FR" sz="1300" b="1" dirty="0">
                <a:solidFill>
                  <a:srgbClr val="FFFF00"/>
                </a:solidFill>
                <a:latin typeface="Calibri" panose="020F0502020204030204" pitchFamily="34" charset="0"/>
                <a:cs typeface="Calibri" panose="020F0502020204030204" pitchFamily="34" charset="0"/>
              </a:rPr>
              <a:t>serait constitué d’ « atomes » d’espace, discontinus,  granulaires à très petite échelle (longueur de Planck) </a:t>
            </a:r>
            <a:endParaRPr lang="fr-FR" sz="1300" b="1" dirty="0">
              <a:solidFill>
                <a:schemeClr val="bg1"/>
              </a:solidFill>
            </a:endParaRPr>
          </a:p>
        </p:txBody>
      </p:sp>
      <p:sp>
        <p:nvSpPr>
          <p:cNvPr id="173" name="ZoneTexte 172">
            <a:extLst>
              <a:ext uri="{FF2B5EF4-FFF2-40B4-BE49-F238E27FC236}">
                <a16:creationId xmlns:a16="http://schemas.microsoft.com/office/drawing/2014/main" id="{83677CBE-7C88-8BF5-51A3-D8D58AB357B3}"/>
              </a:ext>
            </a:extLst>
          </p:cNvPr>
          <p:cNvSpPr txBox="1"/>
          <p:nvPr/>
        </p:nvSpPr>
        <p:spPr>
          <a:xfrm>
            <a:off x="9441635" y="2826046"/>
            <a:ext cx="2777021" cy="307777"/>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10 </a:t>
            </a:r>
            <a:r>
              <a:rPr lang="fr-FR" sz="1200" b="1" dirty="0">
                <a:solidFill>
                  <a:srgbClr val="FF0000"/>
                </a:solidFill>
                <a:latin typeface="Calibri" panose="020F0502020204030204" pitchFamily="34" charset="0"/>
                <a:cs typeface="Calibri" panose="020F0502020204030204" pitchFamily="34" charset="0"/>
              </a:rPr>
              <a:t>(9 dimensions d’espace + 1 de temps)</a:t>
            </a:r>
            <a:endParaRPr lang="fr-FR" sz="1200" b="1" dirty="0">
              <a:solidFill>
                <a:srgbClr val="FF0000"/>
              </a:solidFill>
            </a:endParaRPr>
          </a:p>
        </p:txBody>
      </p:sp>
      <p:sp>
        <p:nvSpPr>
          <p:cNvPr id="174" name="ZoneTexte 173">
            <a:extLst>
              <a:ext uri="{FF2B5EF4-FFF2-40B4-BE49-F238E27FC236}">
                <a16:creationId xmlns:a16="http://schemas.microsoft.com/office/drawing/2014/main" id="{B2BCA745-813C-7988-BE4A-4BB22C2888A7}"/>
              </a:ext>
            </a:extLst>
          </p:cNvPr>
          <p:cNvSpPr txBox="1"/>
          <p:nvPr/>
        </p:nvSpPr>
        <p:spPr>
          <a:xfrm>
            <a:off x="8419617" y="3044217"/>
            <a:ext cx="3746497" cy="692497"/>
          </a:xfrm>
          <a:prstGeom prst="rect">
            <a:avLst/>
          </a:prstGeom>
          <a:noFill/>
        </p:spPr>
        <p:txBody>
          <a:bodyPr wrap="square">
            <a:spAutoFit/>
          </a:bodyPr>
          <a:lstStyle/>
          <a:p>
            <a:r>
              <a:rPr lang="fr-FR" sz="1300" b="1" dirty="0">
                <a:solidFill>
                  <a:schemeClr val="bg1"/>
                </a:solidFill>
                <a:latin typeface="Calibri" panose="020F0502020204030204" pitchFamily="34" charset="0"/>
                <a:cs typeface="Calibri" panose="020F0502020204030204" pitchFamily="34" charset="0"/>
              </a:rPr>
              <a:t>Univers : </a:t>
            </a:r>
            <a:r>
              <a:rPr lang="fr-FR" sz="1300" b="1" dirty="0">
                <a:solidFill>
                  <a:srgbClr val="FFFF00"/>
                </a:solidFill>
                <a:latin typeface="Calibri" panose="020F0502020204030204" pitchFamily="34" charset="0"/>
                <a:cs typeface="Calibri" panose="020F0502020204030204" pitchFamily="34" charset="0"/>
              </a:rPr>
              <a:t>serait constitué de minuscules cordes vibrantes. Les différents types de particules émaneraient de différentes vibrations.</a:t>
            </a:r>
            <a:endParaRPr lang="fr-FR" sz="1300" b="1" dirty="0">
              <a:solidFill>
                <a:schemeClr val="bg1"/>
              </a:solidFill>
            </a:endParaRPr>
          </a:p>
        </p:txBody>
      </p:sp>
      <p:cxnSp>
        <p:nvCxnSpPr>
          <p:cNvPr id="175" name="Connecteur droit avec flèche 174">
            <a:extLst>
              <a:ext uri="{FF2B5EF4-FFF2-40B4-BE49-F238E27FC236}">
                <a16:creationId xmlns:a16="http://schemas.microsoft.com/office/drawing/2014/main" id="{60C53157-450E-0321-3485-1CBA00D8D66D}"/>
              </a:ext>
            </a:extLst>
          </p:cNvPr>
          <p:cNvCxnSpPr>
            <a:cxnSpLocks/>
          </p:cNvCxnSpPr>
          <p:nvPr/>
        </p:nvCxnSpPr>
        <p:spPr>
          <a:xfrm>
            <a:off x="8387765" y="3834151"/>
            <a:ext cx="426105"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187" name="Groupe 186">
            <a:extLst>
              <a:ext uri="{FF2B5EF4-FFF2-40B4-BE49-F238E27FC236}">
                <a16:creationId xmlns:a16="http://schemas.microsoft.com/office/drawing/2014/main" id="{88E5671E-4EDC-CD32-BF76-0DD96519378F}"/>
              </a:ext>
            </a:extLst>
          </p:cNvPr>
          <p:cNvGrpSpPr/>
          <p:nvPr/>
        </p:nvGrpSpPr>
        <p:grpSpPr>
          <a:xfrm>
            <a:off x="8493553" y="4933221"/>
            <a:ext cx="3617506" cy="1843922"/>
            <a:chOff x="8493553" y="4933221"/>
            <a:chExt cx="3617506" cy="1843922"/>
          </a:xfrm>
        </p:grpSpPr>
        <p:pic>
          <p:nvPicPr>
            <p:cNvPr id="178" name="Image 177">
              <a:extLst>
                <a:ext uri="{FF2B5EF4-FFF2-40B4-BE49-F238E27FC236}">
                  <a16:creationId xmlns:a16="http://schemas.microsoft.com/office/drawing/2014/main" id="{31C33843-EDBC-BF5C-F803-7D4ACBB1C484}"/>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645170" y="5024766"/>
              <a:ext cx="781015" cy="781015"/>
            </a:xfrm>
            <a:prstGeom prst="rect">
              <a:avLst/>
            </a:prstGeom>
          </p:spPr>
        </p:pic>
        <p:sp>
          <p:nvSpPr>
            <p:cNvPr id="179" name="Rectangle 178">
              <a:extLst>
                <a:ext uri="{FF2B5EF4-FFF2-40B4-BE49-F238E27FC236}">
                  <a16:creationId xmlns:a16="http://schemas.microsoft.com/office/drawing/2014/main" id="{E0945D18-522A-08B7-9638-B679F5D3C188}"/>
                </a:ext>
              </a:extLst>
            </p:cNvPr>
            <p:cNvSpPr/>
            <p:nvPr/>
          </p:nvSpPr>
          <p:spPr>
            <a:xfrm>
              <a:off x="8505774" y="4933221"/>
              <a:ext cx="3605285" cy="184392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ZoneTexte 179">
              <a:extLst>
                <a:ext uri="{FF2B5EF4-FFF2-40B4-BE49-F238E27FC236}">
                  <a16:creationId xmlns:a16="http://schemas.microsoft.com/office/drawing/2014/main" id="{9CCD63D5-9E82-1EB4-CC95-A3E9B7CE6A4E}"/>
                </a:ext>
              </a:extLst>
            </p:cNvPr>
            <p:cNvSpPr txBox="1"/>
            <p:nvPr/>
          </p:nvSpPr>
          <p:spPr>
            <a:xfrm>
              <a:off x="9259495" y="5028710"/>
              <a:ext cx="2355437" cy="369332"/>
            </a:xfrm>
            <a:prstGeom prst="rect">
              <a:avLst/>
            </a:prstGeom>
            <a:noFill/>
          </p:spPr>
          <p:txBody>
            <a:bodyPr wrap="square">
              <a:spAutoFit/>
            </a:bodyPr>
            <a:lstStyle/>
            <a:p>
              <a:pPr algn="ctr"/>
              <a:r>
                <a:rPr lang="fr-FR" sz="1600" b="1" dirty="0">
                  <a:latin typeface="Calibri" panose="020F0502020204030204" pitchFamily="34" charset="0"/>
                  <a:cs typeface="Calibri" panose="020F0502020204030204" pitchFamily="34" charset="0"/>
                </a:rPr>
                <a:t>Abhay </a:t>
              </a:r>
              <a:r>
                <a:rPr lang="fr-FR" sz="1800" b="1" dirty="0">
                  <a:solidFill>
                    <a:srgbClr val="FF0000"/>
                  </a:solidFill>
                  <a:latin typeface="Calibri" panose="020F0502020204030204" pitchFamily="34" charset="0"/>
                  <a:cs typeface="Calibri" panose="020F0502020204030204" pitchFamily="34" charset="0"/>
                </a:rPr>
                <a:t> ASHTEKAR</a:t>
              </a:r>
              <a:endParaRPr lang="fr-FR" dirty="0"/>
            </a:p>
          </p:txBody>
        </p:sp>
        <p:sp>
          <p:nvSpPr>
            <p:cNvPr id="181" name="ZoneTexte 180">
              <a:extLst>
                <a:ext uri="{FF2B5EF4-FFF2-40B4-BE49-F238E27FC236}">
                  <a16:creationId xmlns:a16="http://schemas.microsoft.com/office/drawing/2014/main" id="{8B89F05E-A0B6-23FC-3842-69291768290A}"/>
                </a:ext>
              </a:extLst>
            </p:cNvPr>
            <p:cNvSpPr txBox="1"/>
            <p:nvPr/>
          </p:nvSpPr>
          <p:spPr>
            <a:xfrm>
              <a:off x="9259496" y="5338012"/>
              <a:ext cx="1561358" cy="307777"/>
            </a:xfrm>
            <a:prstGeom prst="rect">
              <a:avLst/>
            </a:prstGeom>
            <a:noFill/>
          </p:spPr>
          <p:txBody>
            <a:bodyPr wrap="square">
              <a:spAutoFit/>
            </a:bodyPr>
            <a:lstStyle/>
            <a:p>
              <a:pPr algn="ctr"/>
              <a:r>
                <a:rPr lang="fr-FR" sz="1400" b="1" dirty="0">
                  <a:latin typeface="Calibri" panose="020F0502020204030204" pitchFamily="34" charset="0"/>
                  <a:cs typeface="Calibri" panose="020F0502020204030204" pitchFamily="34" charset="0"/>
                </a:rPr>
                <a:t>(1949-?)</a:t>
              </a:r>
              <a:endParaRPr lang="fr-FR" sz="1400" dirty="0"/>
            </a:p>
          </p:txBody>
        </p:sp>
        <p:pic>
          <p:nvPicPr>
            <p:cNvPr id="182" name="Image 181">
              <a:extLst>
                <a:ext uri="{FF2B5EF4-FFF2-40B4-BE49-F238E27FC236}">
                  <a16:creationId xmlns:a16="http://schemas.microsoft.com/office/drawing/2014/main" id="{6CD09044-BCA1-ED2D-5BC8-DBD4D20315C5}"/>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11533972" y="5103218"/>
              <a:ext cx="454656" cy="302462"/>
            </a:xfrm>
            <a:prstGeom prst="rect">
              <a:avLst/>
            </a:prstGeom>
          </p:spPr>
        </p:pic>
        <p:sp>
          <p:nvSpPr>
            <p:cNvPr id="183" name="ZoneTexte 182">
              <a:extLst>
                <a:ext uri="{FF2B5EF4-FFF2-40B4-BE49-F238E27FC236}">
                  <a16:creationId xmlns:a16="http://schemas.microsoft.com/office/drawing/2014/main" id="{412F1CFA-F3B1-4B5E-8AFC-69F0072F3C9D}"/>
                </a:ext>
              </a:extLst>
            </p:cNvPr>
            <p:cNvSpPr txBox="1"/>
            <p:nvPr/>
          </p:nvSpPr>
          <p:spPr>
            <a:xfrm>
              <a:off x="8505774" y="5776706"/>
              <a:ext cx="3570320"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Physicien</a:t>
              </a:r>
              <a:endParaRPr lang="fr-FR" sz="1200" dirty="0">
                <a:solidFill>
                  <a:srgbClr val="FFFF00"/>
                </a:solidFill>
              </a:endParaRPr>
            </a:p>
          </p:txBody>
        </p:sp>
        <p:sp>
          <p:nvSpPr>
            <p:cNvPr id="184" name="ZoneTexte 183">
              <a:extLst>
                <a:ext uri="{FF2B5EF4-FFF2-40B4-BE49-F238E27FC236}">
                  <a16:creationId xmlns:a16="http://schemas.microsoft.com/office/drawing/2014/main" id="{E62AD23A-A0B0-07AC-495F-A9800A1F8991}"/>
                </a:ext>
              </a:extLst>
            </p:cNvPr>
            <p:cNvSpPr txBox="1"/>
            <p:nvPr/>
          </p:nvSpPr>
          <p:spPr>
            <a:xfrm>
              <a:off x="8493553" y="5966054"/>
              <a:ext cx="3605284" cy="738664"/>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1986 :</a:t>
              </a:r>
              <a:r>
                <a:rPr lang="fr-FR" sz="1400" b="1" dirty="0">
                  <a:latin typeface="Calibri" panose="020F0502020204030204" pitchFamily="34" charset="0"/>
                  <a:cs typeface="Calibri" panose="020F0502020204030204" pitchFamily="34" charset="0"/>
                </a:rPr>
                <a:t> </a:t>
              </a:r>
              <a:r>
                <a:rPr lang="fr-FR" sz="1400" dirty="0">
                  <a:latin typeface="Calibri" panose="020F0502020204030204" pitchFamily="34" charset="0"/>
                  <a:cs typeface="Calibri" panose="020F0502020204030204" pitchFamily="34" charset="0"/>
                </a:rPr>
                <a:t>propose de reformuler la relativité générale en ne parlant plus de courbure de l’espace temps mais de boucles.</a:t>
              </a:r>
              <a:endParaRPr lang="fr-FR" sz="1400" dirty="0"/>
            </a:p>
          </p:txBody>
        </p:sp>
        <p:pic>
          <p:nvPicPr>
            <p:cNvPr id="186" name="Image 185">
              <a:hlinkClick r:id="rId32"/>
              <a:extLst>
                <a:ext uri="{FF2B5EF4-FFF2-40B4-BE49-F238E27FC236}">
                  <a16:creationId xmlns:a16="http://schemas.microsoft.com/office/drawing/2014/main" id="{D369A18E-96FC-DB5E-5E28-FF8BC99C9B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86135" y="5334036"/>
              <a:ext cx="369332" cy="369332"/>
            </a:xfrm>
            <a:prstGeom prst="rect">
              <a:avLst/>
            </a:prstGeom>
          </p:spPr>
        </p:pic>
      </p:grpSp>
      <p:grpSp>
        <p:nvGrpSpPr>
          <p:cNvPr id="197" name="Groupe 196">
            <a:extLst>
              <a:ext uri="{FF2B5EF4-FFF2-40B4-BE49-F238E27FC236}">
                <a16:creationId xmlns:a16="http://schemas.microsoft.com/office/drawing/2014/main" id="{DED6AFE4-6520-72D8-86E0-564817283C65}"/>
              </a:ext>
            </a:extLst>
          </p:cNvPr>
          <p:cNvGrpSpPr/>
          <p:nvPr/>
        </p:nvGrpSpPr>
        <p:grpSpPr>
          <a:xfrm>
            <a:off x="11074847" y="1304729"/>
            <a:ext cx="992410" cy="613886"/>
            <a:chOff x="11074847" y="1304729"/>
            <a:chExt cx="992410" cy="613886"/>
          </a:xfrm>
        </p:grpSpPr>
        <p:grpSp>
          <p:nvGrpSpPr>
            <p:cNvPr id="193" name="Groupe 192">
              <a:extLst>
                <a:ext uri="{FF2B5EF4-FFF2-40B4-BE49-F238E27FC236}">
                  <a16:creationId xmlns:a16="http://schemas.microsoft.com/office/drawing/2014/main" id="{862545E9-E95E-50B3-658A-F1D0B79F256B}"/>
                </a:ext>
              </a:extLst>
            </p:cNvPr>
            <p:cNvGrpSpPr/>
            <p:nvPr/>
          </p:nvGrpSpPr>
          <p:grpSpPr>
            <a:xfrm>
              <a:off x="11074847" y="1336335"/>
              <a:ext cx="329186" cy="495395"/>
              <a:chOff x="10224094" y="565880"/>
              <a:chExt cx="329186" cy="495395"/>
            </a:xfrm>
          </p:grpSpPr>
          <p:pic>
            <p:nvPicPr>
              <p:cNvPr id="194" name="Image 193">
                <a:hlinkClick r:id="rId33" action="ppaction://hlinksldjump"/>
                <a:extLst>
                  <a:ext uri="{FF2B5EF4-FFF2-40B4-BE49-F238E27FC236}">
                    <a16:creationId xmlns:a16="http://schemas.microsoft.com/office/drawing/2014/main" id="{3E9DE4EF-4CA1-E755-A7F2-713148FE7F23}"/>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195" name="Image 194">
                <a:hlinkClick r:id="rId33" action="ppaction://hlinksldjump"/>
                <a:extLst>
                  <a:ext uri="{FF2B5EF4-FFF2-40B4-BE49-F238E27FC236}">
                    <a16:creationId xmlns:a16="http://schemas.microsoft.com/office/drawing/2014/main" id="{59CF4B54-C068-9EAA-A75C-65FC2C63B7D9}"/>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sp>
          <p:nvSpPr>
            <p:cNvPr id="196" name="ZoneTexte 195">
              <a:extLst>
                <a:ext uri="{FF2B5EF4-FFF2-40B4-BE49-F238E27FC236}">
                  <a16:creationId xmlns:a16="http://schemas.microsoft.com/office/drawing/2014/main" id="{274AB885-36E4-13E5-4C4E-DEB7739A32DA}"/>
                </a:ext>
              </a:extLst>
            </p:cNvPr>
            <p:cNvSpPr txBox="1"/>
            <p:nvPr/>
          </p:nvSpPr>
          <p:spPr>
            <a:xfrm>
              <a:off x="11302243" y="1304729"/>
              <a:ext cx="765014" cy="61388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Un temps, des temps</a:t>
              </a:r>
            </a:p>
          </p:txBody>
        </p:sp>
      </p:grpSp>
      <p:pic>
        <p:nvPicPr>
          <p:cNvPr id="8" name="Image 7" descr="Une image contenant Police, Graphique, typographie, graphisme&#10;&#10;Le contenu généré par l’IA peut être incorrect.">
            <a:hlinkClick r:id="rId36" action="ppaction://hlinksldjump"/>
            <a:extLst>
              <a:ext uri="{FF2B5EF4-FFF2-40B4-BE49-F238E27FC236}">
                <a16:creationId xmlns:a16="http://schemas.microsoft.com/office/drawing/2014/main" id="{7626C46A-A6F9-ECDD-B46E-778922213F6C}"/>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983279" y="942684"/>
            <a:ext cx="1087485" cy="232144"/>
          </a:xfrm>
          <a:prstGeom prst="rect">
            <a:avLst/>
          </a:prstGeom>
        </p:spPr>
      </p:pic>
    </p:spTree>
    <p:extLst>
      <p:ext uri="{BB962C8B-B14F-4D97-AF65-F5344CB8AC3E}">
        <p14:creationId xmlns:p14="http://schemas.microsoft.com/office/powerpoint/2010/main" val="347677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ppt_x"/>
                                          </p:val>
                                        </p:tav>
                                        <p:tav tm="100000">
                                          <p:val>
                                            <p:strVal val="#ppt_x"/>
                                          </p:val>
                                        </p:tav>
                                      </p:tavLst>
                                    </p:anim>
                                    <p:anim calcmode="lin" valueType="num">
                                      <p:cBhvr additive="base">
                                        <p:cTn id="39" dur="500" fill="hold"/>
                                        <p:tgtEl>
                                          <p:spTgt spid="30"/>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500" fill="hold"/>
                                        <p:tgtEl>
                                          <p:spTgt spid="3"/>
                                        </p:tgtEl>
                                        <p:attrNameLst>
                                          <p:attrName>ppt_x</p:attrName>
                                        </p:attrNameLst>
                                      </p:cBhvr>
                                      <p:tavLst>
                                        <p:tav tm="0">
                                          <p:val>
                                            <p:strVal val="#ppt_x"/>
                                          </p:val>
                                        </p:tav>
                                        <p:tav tm="100000">
                                          <p:val>
                                            <p:strVal val="#ppt_x"/>
                                          </p:val>
                                        </p:tav>
                                      </p:tavLst>
                                    </p:anim>
                                    <p:anim calcmode="lin" valueType="num">
                                      <p:cBhvr additive="base">
                                        <p:cTn id="53" dur="500" fill="hold"/>
                                        <p:tgtEl>
                                          <p:spTgt spid="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additive="base">
                                        <p:cTn id="56" dur="500" fill="hold"/>
                                        <p:tgtEl>
                                          <p:spTgt spid="37"/>
                                        </p:tgtEl>
                                        <p:attrNameLst>
                                          <p:attrName>ppt_x</p:attrName>
                                        </p:attrNameLst>
                                      </p:cBhvr>
                                      <p:tavLst>
                                        <p:tav tm="0">
                                          <p:val>
                                            <p:strVal val="#ppt_x"/>
                                          </p:val>
                                        </p:tav>
                                        <p:tav tm="100000">
                                          <p:val>
                                            <p:strVal val="#ppt_x"/>
                                          </p:val>
                                        </p:tav>
                                      </p:tavLst>
                                    </p:anim>
                                    <p:anim calcmode="lin" valueType="num">
                                      <p:cBhvr additive="base">
                                        <p:cTn id="57" dur="500" fill="hold"/>
                                        <p:tgtEl>
                                          <p:spTgt spid="3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additive="base">
                                        <p:cTn id="60" dur="500" fill="hold"/>
                                        <p:tgtEl>
                                          <p:spTgt spid="36"/>
                                        </p:tgtEl>
                                        <p:attrNameLst>
                                          <p:attrName>ppt_x</p:attrName>
                                        </p:attrNameLst>
                                      </p:cBhvr>
                                      <p:tavLst>
                                        <p:tav tm="0">
                                          <p:val>
                                            <p:strVal val="#ppt_x"/>
                                          </p:val>
                                        </p:tav>
                                        <p:tav tm="100000">
                                          <p:val>
                                            <p:strVal val="#ppt_x"/>
                                          </p:val>
                                        </p:tav>
                                      </p:tavLst>
                                    </p:anim>
                                    <p:anim calcmode="lin" valueType="num">
                                      <p:cBhvr additive="base">
                                        <p:cTn id="61" dur="500" fill="hold"/>
                                        <p:tgtEl>
                                          <p:spTgt spid="36"/>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48"/>
                                        </p:tgtEl>
                                        <p:attrNameLst>
                                          <p:attrName>style.visibility</p:attrName>
                                        </p:attrNameLst>
                                      </p:cBhvr>
                                      <p:to>
                                        <p:strVal val="visible"/>
                                      </p:to>
                                    </p:set>
                                    <p:anim calcmode="lin" valueType="num">
                                      <p:cBhvr additive="base">
                                        <p:cTn id="64" dur="500" fill="hold"/>
                                        <p:tgtEl>
                                          <p:spTgt spid="48"/>
                                        </p:tgtEl>
                                        <p:attrNameLst>
                                          <p:attrName>ppt_x</p:attrName>
                                        </p:attrNameLst>
                                      </p:cBhvr>
                                      <p:tavLst>
                                        <p:tav tm="0">
                                          <p:val>
                                            <p:strVal val="#ppt_x"/>
                                          </p:val>
                                        </p:tav>
                                        <p:tav tm="100000">
                                          <p:val>
                                            <p:strVal val="#ppt_x"/>
                                          </p:val>
                                        </p:tav>
                                      </p:tavLst>
                                    </p:anim>
                                    <p:anim calcmode="lin" valueType="num">
                                      <p:cBhvr additive="base">
                                        <p:cTn id="65"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additive="base">
                                        <p:cTn id="70" dur="500" fill="hold"/>
                                        <p:tgtEl>
                                          <p:spTgt spid="4"/>
                                        </p:tgtEl>
                                        <p:attrNameLst>
                                          <p:attrName>ppt_x</p:attrName>
                                        </p:attrNameLst>
                                      </p:cBhvr>
                                      <p:tavLst>
                                        <p:tav tm="0">
                                          <p:val>
                                            <p:strVal val="#ppt_x"/>
                                          </p:val>
                                        </p:tav>
                                        <p:tav tm="100000">
                                          <p:val>
                                            <p:strVal val="#ppt_x"/>
                                          </p:val>
                                        </p:tav>
                                      </p:tavLst>
                                    </p:anim>
                                    <p:anim calcmode="lin" valueType="num">
                                      <p:cBhvr additive="base">
                                        <p:cTn id="7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1000"/>
                                        <p:tgtEl>
                                          <p:spTgt spid="50"/>
                                        </p:tgtEl>
                                      </p:cBhvr>
                                    </p:animEffect>
                                    <p:anim calcmode="lin" valueType="num">
                                      <p:cBhvr>
                                        <p:cTn id="77" dur="1000" fill="hold"/>
                                        <p:tgtEl>
                                          <p:spTgt spid="50"/>
                                        </p:tgtEl>
                                        <p:attrNameLst>
                                          <p:attrName>ppt_x</p:attrName>
                                        </p:attrNameLst>
                                      </p:cBhvr>
                                      <p:tavLst>
                                        <p:tav tm="0">
                                          <p:val>
                                            <p:strVal val="#ppt_x"/>
                                          </p:val>
                                        </p:tav>
                                        <p:tav tm="100000">
                                          <p:val>
                                            <p:strVal val="#ppt_x"/>
                                          </p:val>
                                        </p:tav>
                                      </p:tavLst>
                                    </p:anim>
                                    <p:anim calcmode="lin" valueType="num">
                                      <p:cBhvr>
                                        <p:cTn id="7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63"/>
                                        </p:tgtEl>
                                        <p:attrNameLst>
                                          <p:attrName>style.visibility</p:attrName>
                                        </p:attrNameLst>
                                      </p:cBhvr>
                                      <p:to>
                                        <p:strVal val="visible"/>
                                      </p:to>
                                    </p:set>
                                    <p:animEffect transition="in" filter="fade">
                                      <p:cBhvr>
                                        <p:cTn id="83" dur="1000"/>
                                        <p:tgtEl>
                                          <p:spTgt spid="63"/>
                                        </p:tgtEl>
                                      </p:cBhvr>
                                    </p:animEffect>
                                    <p:anim calcmode="lin" valueType="num">
                                      <p:cBhvr>
                                        <p:cTn id="84" dur="1000" fill="hold"/>
                                        <p:tgtEl>
                                          <p:spTgt spid="63"/>
                                        </p:tgtEl>
                                        <p:attrNameLst>
                                          <p:attrName>ppt_x</p:attrName>
                                        </p:attrNameLst>
                                      </p:cBhvr>
                                      <p:tavLst>
                                        <p:tav tm="0">
                                          <p:val>
                                            <p:strVal val="#ppt_x"/>
                                          </p:val>
                                        </p:tav>
                                        <p:tav tm="100000">
                                          <p:val>
                                            <p:strVal val="#ppt_x"/>
                                          </p:val>
                                        </p:tav>
                                      </p:tavLst>
                                    </p:anim>
                                    <p:anim calcmode="lin" valueType="num">
                                      <p:cBhvr>
                                        <p:cTn id="85" dur="1000" fill="hold"/>
                                        <p:tgtEl>
                                          <p:spTgt spid="6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1000"/>
                                        <p:tgtEl>
                                          <p:spTgt spid="52"/>
                                        </p:tgtEl>
                                      </p:cBhvr>
                                    </p:animEffect>
                                    <p:anim calcmode="lin" valueType="num">
                                      <p:cBhvr>
                                        <p:cTn id="89" dur="1000" fill="hold"/>
                                        <p:tgtEl>
                                          <p:spTgt spid="52"/>
                                        </p:tgtEl>
                                        <p:attrNameLst>
                                          <p:attrName>ppt_x</p:attrName>
                                        </p:attrNameLst>
                                      </p:cBhvr>
                                      <p:tavLst>
                                        <p:tav tm="0">
                                          <p:val>
                                            <p:strVal val="#ppt_x"/>
                                          </p:val>
                                        </p:tav>
                                        <p:tav tm="100000">
                                          <p:val>
                                            <p:strVal val="#ppt_x"/>
                                          </p:val>
                                        </p:tav>
                                      </p:tavLst>
                                    </p:anim>
                                    <p:anim calcmode="lin" valueType="num">
                                      <p:cBhvr>
                                        <p:cTn id="9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96"/>
                                        </p:tgtEl>
                                        <p:attrNameLst>
                                          <p:attrName>style.visibility</p:attrName>
                                        </p:attrNameLst>
                                      </p:cBhvr>
                                      <p:to>
                                        <p:strVal val="visible"/>
                                      </p:to>
                                    </p:set>
                                    <p:animEffect transition="in" filter="fade">
                                      <p:cBhvr>
                                        <p:cTn id="101" dur="1000"/>
                                        <p:tgtEl>
                                          <p:spTgt spid="96"/>
                                        </p:tgtEl>
                                      </p:cBhvr>
                                    </p:animEffect>
                                    <p:anim calcmode="lin" valueType="num">
                                      <p:cBhvr>
                                        <p:cTn id="102" dur="1000" fill="hold"/>
                                        <p:tgtEl>
                                          <p:spTgt spid="96"/>
                                        </p:tgtEl>
                                        <p:attrNameLst>
                                          <p:attrName>ppt_x</p:attrName>
                                        </p:attrNameLst>
                                      </p:cBhvr>
                                      <p:tavLst>
                                        <p:tav tm="0">
                                          <p:val>
                                            <p:strVal val="#ppt_x"/>
                                          </p:val>
                                        </p:tav>
                                        <p:tav tm="100000">
                                          <p:val>
                                            <p:strVal val="#ppt_x"/>
                                          </p:val>
                                        </p:tav>
                                      </p:tavLst>
                                    </p:anim>
                                    <p:anim calcmode="lin" valueType="num">
                                      <p:cBhvr>
                                        <p:cTn id="103" dur="1000" fill="hold"/>
                                        <p:tgtEl>
                                          <p:spTgt spid="96"/>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100"/>
                                        </p:tgtEl>
                                        <p:attrNameLst>
                                          <p:attrName>style.visibility</p:attrName>
                                        </p:attrNameLst>
                                      </p:cBhvr>
                                      <p:to>
                                        <p:strVal val="visible"/>
                                      </p:to>
                                    </p:set>
                                    <p:animEffect transition="in" filter="fade">
                                      <p:cBhvr>
                                        <p:cTn id="106" dur="1000"/>
                                        <p:tgtEl>
                                          <p:spTgt spid="100"/>
                                        </p:tgtEl>
                                      </p:cBhvr>
                                    </p:animEffect>
                                    <p:anim calcmode="lin" valueType="num">
                                      <p:cBhvr>
                                        <p:cTn id="107" dur="1000" fill="hold"/>
                                        <p:tgtEl>
                                          <p:spTgt spid="100"/>
                                        </p:tgtEl>
                                        <p:attrNameLst>
                                          <p:attrName>ppt_x</p:attrName>
                                        </p:attrNameLst>
                                      </p:cBhvr>
                                      <p:tavLst>
                                        <p:tav tm="0">
                                          <p:val>
                                            <p:strVal val="#ppt_x"/>
                                          </p:val>
                                        </p:tav>
                                        <p:tav tm="100000">
                                          <p:val>
                                            <p:strVal val="#ppt_x"/>
                                          </p:val>
                                        </p:tav>
                                      </p:tavLst>
                                    </p:anim>
                                    <p:anim calcmode="lin" valueType="num">
                                      <p:cBhvr>
                                        <p:cTn id="108"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nodeType="clickEffect">
                                  <p:stCondLst>
                                    <p:cond delay="0"/>
                                  </p:stCondLst>
                                  <p:childTnLst>
                                    <p:set>
                                      <p:cBhvr>
                                        <p:cTn id="112" dur="1" fill="hold">
                                          <p:stCondLst>
                                            <p:cond delay="0"/>
                                          </p:stCondLst>
                                        </p:cTn>
                                        <p:tgtEl>
                                          <p:spTgt spid="133"/>
                                        </p:tgtEl>
                                        <p:attrNameLst>
                                          <p:attrName>style.visibility</p:attrName>
                                        </p:attrNameLst>
                                      </p:cBhvr>
                                      <p:to>
                                        <p:strVal val="visible"/>
                                      </p:to>
                                    </p:set>
                                    <p:animEffect transition="in" filter="fade">
                                      <p:cBhvr>
                                        <p:cTn id="113" dur="1000"/>
                                        <p:tgtEl>
                                          <p:spTgt spid="133"/>
                                        </p:tgtEl>
                                      </p:cBhvr>
                                    </p:animEffect>
                                    <p:anim calcmode="lin" valueType="num">
                                      <p:cBhvr>
                                        <p:cTn id="114" dur="1000" fill="hold"/>
                                        <p:tgtEl>
                                          <p:spTgt spid="133"/>
                                        </p:tgtEl>
                                        <p:attrNameLst>
                                          <p:attrName>ppt_x</p:attrName>
                                        </p:attrNameLst>
                                      </p:cBhvr>
                                      <p:tavLst>
                                        <p:tav tm="0">
                                          <p:val>
                                            <p:strVal val="#ppt_x"/>
                                          </p:val>
                                        </p:tav>
                                        <p:tav tm="100000">
                                          <p:val>
                                            <p:strVal val="#ppt_x"/>
                                          </p:val>
                                        </p:tav>
                                      </p:tavLst>
                                    </p:anim>
                                    <p:anim calcmode="lin" valueType="num">
                                      <p:cBhvr>
                                        <p:cTn id="115"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99"/>
                                        </p:tgtEl>
                                        <p:attrNameLst>
                                          <p:attrName>style.visibility</p:attrName>
                                        </p:attrNameLst>
                                      </p:cBhvr>
                                      <p:to>
                                        <p:strVal val="visible"/>
                                      </p:to>
                                    </p:set>
                                    <p:animEffect transition="in" filter="fade">
                                      <p:cBhvr>
                                        <p:cTn id="120" dur="1000"/>
                                        <p:tgtEl>
                                          <p:spTgt spid="99"/>
                                        </p:tgtEl>
                                      </p:cBhvr>
                                    </p:animEffect>
                                    <p:anim calcmode="lin" valueType="num">
                                      <p:cBhvr>
                                        <p:cTn id="121" dur="1000" fill="hold"/>
                                        <p:tgtEl>
                                          <p:spTgt spid="99"/>
                                        </p:tgtEl>
                                        <p:attrNameLst>
                                          <p:attrName>ppt_x</p:attrName>
                                        </p:attrNameLst>
                                      </p:cBhvr>
                                      <p:tavLst>
                                        <p:tav tm="0">
                                          <p:val>
                                            <p:strVal val="#ppt_x"/>
                                          </p:val>
                                        </p:tav>
                                        <p:tav tm="100000">
                                          <p:val>
                                            <p:strVal val="#ppt_x"/>
                                          </p:val>
                                        </p:tav>
                                      </p:tavLst>
                                    </p:anim>
                                    <p:anim calcmode="lin" valueType="num">
                                      <p:cBhvr>
                                        <p:cTn id="122" dur="1000" fill="hold"/>
                                        <p:tgtEl>
                                          <p:spTgt spid="99"/>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107"/>
                                        </p:tgtEl>
                                        <p:attrNameLst>
                                          <p:attrName>style.visibility</p:attrName>
                                        </p:attrNameLst>
                                      </p:cBhvr>
                                      <p:to>
                                        <p:strVal val="visible"/>
                                      </p:to>
                                    </p:set>
                                    <p:animEffect transition="in" filter="fade">
                                      <p:cBhvr>
                                        <p:cTn id="125" dur="1000"/>
                                        <p:tgtEl>
                                          <p:spTgt spid="107"/>
                                        </p:tgtEl>
                                      </p:cBhvr>
                                    </p:animEffect>
                                    <p:anim calcmode="lin" valueType="num">
                                      <p:cBhvr>
                                        <p:cTn id="126" dur="1000" fill="hold"/>
                                        <p:tgtEl>
                                          <p:spTgt spid="107"/>
                                        </p:tgtEl>
                                        <p:attrNameLst>
                                          <p:attrName>ppt_x</p:attrName>
                                        </p:attrNameLst>
                                      </p:cBhvr>
                                      <p:tavLst>
                                        <p:tav tm="0">
                                          <p:val>
                                            <p:strVal val="#ppt_x"/>
                                          </p:val>
                                        </p:tav>
                                        <p:tav tm="100000">
                                          <p:val>
                                            <p:strVal val="#ppt_x"/>
                                          </p:val>
                                        </p:tav>
                                      </p:tavLst>
                                    </p:anim>
                                    <p:anim calcmode="lin" valueType="num">
                                      <p:cBhvr>
                                        <p:cTn id="127"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116"/>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117"/>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144"/>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114"/>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grpId="0" nodeType="clickEffect">
                                  <p:stCondLst>
                                    <p:cond delay="0"/>
                                  </p:stCondLst>
                                  <p:childTnLst>
                                    <p:set>
                                      <p:cBhvr>
                                        <p:cTn id="141" dur="1" fill="hold">
                                          <p:stCondLst>
                                            <p:cond delay="0"/>
                                          </p:stCondLst>
                                        </p:cTn>
                                        <p:tgtEl>
                                          <p:spTgt spid="106"/>
                                        </p:tgtEl>
                                        <p:attrNameLst>
                                          <p:attrName>style.visibility</p:attrName>
                                        </p:attrNameLst>
                                      </p:cBhvr>
                                      <p:to>
                                        <p:strVal val="visible"/>
                                      </p:to>
                                    </p:set>
                                    <p:anim calcmode="lin" valueType="num">
                                      <p:cBhvr additive="base">
                                        <p:cTn id="142" dur="500" fill="hold"/>
                                        <p:tgtEl>
                                          <p:spTgt spid="106"/>
                                        </p:tgtEl>
                                        <p:attrNameLst>
                                          <p:attrName>ppt_x</p:attrName>
                                        </p:attrNameLst>
                                      </p:cBhvr>
                                      <p:tavLst>
                                        <p:tav tm="0">
                                          <p:val>
                                            <p:strVal val="#ppt_x"/>
                                          </p:val>
                                        </p:tav>
                                        <p:tav tm="100000">
                                          <p:val>
                                            <p:strVal val="#ppt_x"/>
                                          </p:val>
                                        </p:tav>
                                      </p:tavLst>
                                    </p:anim>
                                    <p:anim calcmode="lin" valueType="num">
                                      <p:cBhvr additive="base">
                                        <p:cTn id="143" dur="500" fill="hold"/>
                                        <p:tgtEl>
                                          <p:spTgt spid="106"/>
                                        </p:tgtEl>
                                        <p:attrNameLst>
                                          <p:attrName>ppt_y</p:attrName>
                                        </p:attrNameLst>
                                      </p:cBhvr>
                                      <p:tavLst>
                                        <p:tav tm="0">
                                          <p:val>
                                            <p:strVal val="1+#ppt_h/2"/>
                                          </p:val>
                                        </p:tav>
                                        <p:tav tm="100000">
                                          <p:val>
                                            <p:strVal val="#ppt_y"/>
                                          </p:val>
                                        </p:tav>
                                      </p:tavLst>
                                    </p:anim>
                                  </p:childTnLst>
                                </p:cTn>
                              </p:par>
                              <p:par>
                                <p:cTn id="144" presetID="2" presetClass="entr" presetSubtype="4" fill="hold" nodeType="withEffect">
                                  <p:stCondLst>
                                    <p:cond delay="0"/>
                                  </p:stCondLst>
                                  <p:childTnLst>
                                    <p:set>
                                      <p:cBhvr>
                                        <p:cTn id="145" dur="1" fill="hold">
                                          <p:stCondLst>
                                            <p:cond delay="0"/>
                                          </p:stCondLst>
                                        </p:cTn>
                                        <p:tgtEl>
                                          <p:spTgt spid="123"/>
                                        </p:tgtEl>
                                        <p:attrNameLst>
                                          <p:attrName>style.visibility</p:attrName>
                                        </p:attrNameLst>
                                      </p:cBhvr>
                                      <p:to>
                                        <p:strVal val="visible"/>
                                      </p:to>
                                    </p:set>
                                    <p:anim calcmode="lin" valueType="num">
                                      <p:cBhvr additive="base">
                                        <p:cTn id="146" dur="500" fill="hold"/>
                                        <p:tgtEl>
                                          <p:spTgt spid="123"/>
                                        </p:tgtEl>
                                        <p:attrNameLst>
                                          <p:attrName>ppt_x</p:attrName>
                                        </p:attrNameLst>
                                      </p:cBhvr>
                                      <p:tavLst>
                                        <p:tav tm="0">
                                          <p:val>
                                            <p:strVal val="#ppt_x"/>
                                          </p:val>
                                        </p:tav>
                                        <p:tav tm="100000">
                                          <p:val>
                                            <p:strVal val="#ppt_x"/>
                                          </p:val>
                                        </p:tav>
                                      </p:tavLst>
                                    </p:anim>
                                    <p:anim calcmode="lin" valueType="num">
                                      <p:cBhvr additive="base">
                                        <p:cTn id="147"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nodeType="clickEffect">
                                  <p:stCondLst>
                                    <p:cond delay="0"/>
                                  </p:stCondLst>
                                  <p:childTnLst>
                                    <p:set>
                                      <p:cBhvr>
                                        <p:cTn id="151" dur="1" fill="hold">
                                          <p:stCondLst>
                                            <p:cond delay="0"/>
                                          </p:stCondLst>
                                        </p:cTn>
                                        <p:tgtEl>
                                          <p:spTgt spid="93"/>
                                        </p:tgtEl>
                                        <p:attrNameLst>
                                          <p:attrName>style.visibility</p:attrName>
                                        </p:attrNameLst>
                                      </p:cBhvr>
                                      <p:to>
                                        <p:strVal val="visible"/>
                                      </p:to>
                                    </p:set>
                                    <p:animEffect transition="in" filter="fade">
                                      <p:cBhvr>
                                        <p:cTn id="152" dur="1000"/>
                                        <p:tgtEl>
                                          <p:spTgt spid="93"/>
                                        </p:tgtEl>
                                      </p:cBhvr>
                                    </p:animEffect>
                                    <p:anim calcmode="lin" valueType="num">
                                      <p:cBhvr>
                                        <p:cTn id="153" dur="1000" fill="hold"/>
                                        <p:tgtEl>
                                          <p:spTgt spid="93"/>
                                        </p:tgtEl>
                                        <p:attrNameLst>
                                          <p:attrName>ppt_x</p:attrName>
                                        </p:attrNameLst>
                                      </p:cBhvr>
                                      <p:tavLst>
                                        <p:tav tm="0">
                                          <p:val>
                                            <p:strVal val="#ppt_x"/>
                                          </p:val>
                                        </p:tav>
                                        <p:tav tm="100000">
                                          <p:val>
                                            <p:strVal val="#ppt_x"/>
                                          </p:val>
                                        </p:tav>
                                      </p:tavLst>
                                    </p:anim>
                                    <p:anim calcmode="lin" valueType="num">
                                      <p:cBhvr>
                                        <p:cTn id="154" dur="1000" fill="hold"/>
                                        <p:tgtEl>
                                          <p:spTgt spid="93"/>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109"/>
                                        </p:tgtEl>
                                        <p:attrNameLst>
                                          <p:attrName>style.visibility</p:attrName>
                                        </p:attrNameLst>
                                      </p:cBhvr>
                                      <p:to>
                                        <p:strVal val="visible"/>
                                      </p:to>
                                    </p:set>
                                    <p:animEffect transition="in" filter="fade">
                                      <p:cBhvr>
                                        <p:cTn id="157" dur="1000"/>
                                        <p:tgtEl>
                                          <p:spTgt spid="109"/>
                                        </p:tgtEl>
                                      </p:cBhvr>
                                    </p:animEffect>
                                    <p:anim calcmode="lin" valueType="num">
                                      <p:cBhvr>
                                        <p:cTn id="158" dur="1000" fill="hold"/>
                                        <p:tgtEl>
                                          <p:spTgt spid="109"/>
                                        </p:tgtEl>
                                        <p:attrNameLst>
                                          <p:attrName>ppt_x</p:attrName>
                                        </p:attrNameLst>
                                      </p:cBhvr>
                                      <p:tavLst>
                                        <p:tav tm="0">
                                          <p:val>
                                            <p:strVal val="#ppt_x"/>
                                          </p:val>
                                        </p:tav>
                                        <p:tav tm="100000">
                                          <p:val>
                                            <p:strVal val="#ppt_x"/>
                                          </p:val>
                                        </p:tav>
                                      </p:tavLst>
                                    </p:anim>
                                    <p:anim calcmode="lin" valueType="num">
                                      <p:cBhvr>
                                        <p:cTn id="159" dur="1000" fill="hold"/>
                                        <p:tgtEl>
                                          <p:spTgt spid="109"/>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127"/>
                                        </p:tgtEl>
                                        <p:attrNameLst>
                                          <p:attrName>style.visibility</p:attrName>
                                        </p:attrNameLst>
                                      </p:cBhvr>
                                      <p:to>
                                        <p:strVal val="visible"/>
                                      </p:to>
                                    </p:set>
                                    <p:animEffect transition="in" filter="fade">
                                      <p:cBhvr>
                                        <p:cTn id="162" dur="1000"/>
                                        <p:tgtEl>
                                          <p:spTgt spid="127"/>
                                        </p:tgtEl>
                                      </p:cBhvr>
                                    </p:animEffect>
                                    <p:anim calcmode="lin" valueType="num">
                                      <p:cBhvr>
                                        <p:cTn id="163" dur="1000" fill="hold"/>
                                        <p:tgtEl>
                                          <p:spTgt spid="127"/>
                                        </p:tgtEl>
                                        <p:attrNameLst>
                                          <p:attrName>ppt_x</p:attrName>
                                        </p:attrNameLst>
                                      </p:cBhvr>
                                      <p:tavLst>
                                        <p:tav tm="0">
                                          <p:val>
                                            <p:strVal val="#ppt_x"/>
                                          </p:val>
                                        </p:tav>
                                        <p:tav tm="100000">
                                          <p:val>
                                            <p:strVal val="#ppt_x"/>
                                          </p:val>
                                        </p:tav>
                                      </p:tavLst>
                                    </p:anim>
                                    <p:anim calcmode="lin" valueType="num">
                                      <p:cBhvr>
                                        <p:cTn id="164"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42" presetClass="entr" presetSubtype="0" fill="hold" nodeType="clickEffect">
                                  <p:stCondLst>
                                    <p:cond delay="0"/>
                                  </p:stCondLst>
                                  <p:childTnLst>
                                    <p:set>
                                      <p:cBhvr>
                                        <p:cTn id="168" dur="1" fill="hold">
                                          <p:stCondLst>
                                            <p:cond delay="0"/>
                                          </p:stCondLst>
                                        </p:cTn>
                                        <p:tgtEl>
                                          <p:spTgt spid="129"/>
                                        </p:tgtEl>
                                        <p:attrNameLst>
                                          <p:attrName>style.visibility</p:attrName>
                                        </p:attrNameLst>
                                      </p:cBhvr>
                                      <p:to>
                                        <p:strVal val="visible"/>
                                      </p:to>
                                    </p:set>
                                    <p:animEffect transition="in" filter="fade">
                                      <p:cBhvr>
                                        <p:cTn id="169" dur="1000"/>
                                        <p:tgtEl>
                                          <p:spTgt spid="129"/>
                                        </p:tgtEl>
                                      </p:cBhvr>
                                    </p:animEffect>
                                    <p:anim calcmode="lin" valueType="num">
                                      <p:cBhvr>
                                        <p:cTn id="170" dur="1000" fill="hold"/>
                                        <p:tgtEl>
                                          <p:spTgt spid="129"/>
                                        </p:tgtEl>
                                        <p:attrNameLst>
                                          <p:attrName>ppt_x</p:attrName>
                                        </p:attrNameLst>
                                      </p:cBhvr>
                                      <p:tavLst>
                                        <p:tav tm="0">
                                          <p:val>
                                            <p:strVal val="#ppt_x"/>
                                          </p:val>
                                        </p:tav>
                                        <p:tav tm="100000">
                                          <p:val>
                                            <p:strVal val="#ppt_x"/>
                                          </p:val>
                                        </p:tav>
                                      </p:tavLst>
                                    </p:anim>
                                    <p:anim calcmode="lin" valueType="num">
                                      <p:cBhvr>
                                        <p:cTn id="171"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42" presetClass="entr" presetSubtype="0" fill="hold" nodeType="clickEffect">
                                  <p:stCondLst>
                                    <p:cond delay="0"/>
                                  </p:stCondLst>
                                  <p:childTnLst>
                                    <p:set>
                                      <p:cBhvr>
                                        <p:cTn id="175" dur="1" fill="hold">
                                          <p:stCondLst>
                                            <p:cond delay="0"/>
                                          </p:stCondLst>
                                        </p:cTn>
                                        <p:tgtEl>
                                          <p:spTgt spid="65"/>
                                        </p:tgtEl>
                                        <p:attrNameLst>
                                          <p:attrName>style.visibility</p:attrName>
                                        </p:attrNameLst>
                                      </p:cBhvr>
                                      <p:to>
                                        <p:strVal val="visible"/>
                                      </p:to>
                                    </p:set>
                                    <p:animEffect transition="in" filter="fade">
                                      <p:cBhvr>
                                        <p:cTn id="176" dur="1000"/>
                                        <p:tgtEl>
                                          <p:spTgt spid="65"/>
                                        </p:tgtEl>
                                      </p:cBhvr>
                                    </p:animEffect>
                                    <p:anim calcmode="lin" valueType="num">
                                      <p:cBhvr>
                                        <p:cTn id="177" dur="1000" fill="hold"/>
                                        <p:tgtEl>
                                          <p:spTgt spid="65"/>
                                        </p:tgtEl>
                                        <p:attrNameLst>
                                          <p:attrName>ppt_x</p:attrName>
                                        </p:attrNameLst>
                                      </p:cBhvr>
                                      <p:tavLst>
                                        <p:tav tm="0">
                                          <p:val>
                                            <p:strVal val="#ppt_x"/>
                                          </p:val>
                                        </p:tav>
                                        <p:tav tm="100000">
                                          <p:val>
                                            <p:strVal val="#ppt_x"/>
                                          </p:val>
                                        </p:tav>
                                      </p:tavLst>
                                    </p:anim>
                                    <p:anim calcmode="lin" valueType="num">
                                      <p:cBhvr>
                                        <p:cTn id="178" dur="1000" fill="hold"/>
                                        <p:tgtEl>
                                          <p:spTgt spid="65"/>
                                        </p:tgtEl>
                                        <p:attrNameLst>
                                          <p:attrName>ppt_y</p:attrName>
                                        </p:attrNameLst>
                                      </p:cBhvr>
                                      <p:tavLst>
                                        <p:tav tm="0">
                                          <p:val>
                                            <p:strVal val="#ppt_y+.1"/>
                                          </p:val>
                                        </p:tav>
                                        <p:tav tm="100000">
                                          <p:val>
                                            <p:strVal val="#ppt_y"/>
                                          </p:val>
                                        </p:tav>
                                      </p:tavLst>
                                    </p:anim>
                                  </p:childTnLst>
                                </p:cTn>
                              </p:par>
                              <p:par>
                                <p:cTn id="179" presetID="42" presetClass="entr" presetSubtype="0" fill="hold" grpId="0" nodeType="withEffect">
                                  <p:stCondLst>
                                    <p:cond delay="0"/>
                                  </p:stCondLst>
                                  <p:childTnLst>
                                    <p:set>
                                      <p:cBhvr>
                                        <p:cTn id="180" dur="1" fill="hold">
                                          <p:stCondLst>
                                            <p:cond delay="0"/>
                                          </p:stCondLst>
                                        </p:cTn>
                                        <p:tgtEl>
                                          <p:spTgt spid="112"/>
                                        </p:tgtEl>
                                        <p:attrNameLst>
                                          <p:attrName>style.visibility</p:attrName>
                                        </p:attrNameLst>
                                      </p:cBhvr>
                                      <p:to>
                                        <p:strVal val="visible"/>
                                      </p:to>
                                    </p:set>
                                    <p:animEffect transition="in" filter="fade">
                                      <p:cBhvr>
                                        <p:cTn id="181" dur="1000"/>
                                        <p:tgtEl>
                                          <p:spTgt spid="112"/>
                                        </p:tgtEl>
                                      </p:cBhvr>
                                    </p:animEffect>
                                    <p:anim calcmode="lin" valueType="num">
                                      <p:cBhvr>
                                        <p:cTn id="182" dur="1000" fill="hold"/>
                                        <p:tgtEl>
                                          <p:spTgt spid="112"/>
                                        </p:tgtEl>
                                        <p:attrNameLst>
                                          <p:attrName>ppt_x</p:attrName>
                                        </p:attrNameLst>
                                      </p:cBhvr>
                                      <p:tavLst>
                                        <p:tav tm="0">
                                          <p:val>
                                            <p:strVal val="#ppt_x"/>
                                          </p:val>
                                        </p:tav>
                                        <p:tav tm="100000">
                                          <p:val>
                                            <p:strVal val="#ppt_x"/>
                                          </p:val>
                                        </p:tav>
                                      </p:tavLst>
                                    </p:anim>
                                    <p:anim calcmode="lin" valueType="num">
                                      <p:cBhvr>
                                        <p:cTn id="183" dur="1000" fill="hold"/>
                                        <p:tgtEl>
                                          <p:spTgt spid="112"/>
                                        </p:tgtEl>
                                        <p:attrNameLst>
                                          <p:attrName>ppt_y</p:attrName>
                                        </p:attrNameLst>
                                      </p:cBhvr>
                                      <p:tavLst>
                                        <p:tav tm="0">
                                          <p:val>
                                            <p:strVal val="#ppt_y+.1"/>
                                          </p:val>
                                        </p:tav>
                                        <p:tav tm="100000">
                                          <p:val>
                                            <p:strVal val="#ppt_y"/>
                                          </p:val>
                                        </p:tav>
                                      </p:tavLst>
                                    </p:anim>
                                  </p:childTnLst>
                                </p:cTn>
                              </p:par>
                              <p:par>
                                <p:cTn id="184" presetID="42" presetClass="entr" presetSubtype="0" fill="hold" grpId="0" nodeType="withEffect">
                                  <p:stCondLst>
                                    <p:cond delay="0"/>
                                  </p:stCondLst>
                                  <p:childTnLst>
                                    <p:set>
                                      <p:cBhvr>
                                        <p:cTn id="185" dur="1" fill="hold">
                                          <p:stCondLst>
                                            <p:cond delay="0"/>
                                          </p:stCondLst>
                                        </p:cTn>
                                        <p:tgtEl>
                                          <p:spTgt spid="87"/>
                                        </p:tgtEl>
                                        <p:attrNameLst>
                                          <p:attrName>style.visibility</p:attrName>
                                        </p:attrNameLst>
                                      </p:cBhvr>
                                      <p:to>
                                        <p:strVal val="visible"/>
                                      </p:to>
                                    </p:set>
                                    <p:animEffect transition="in" filter="fade">
                                      <p:cBhvr>
                                        <p:cTn id="186" dur="1000"/>
                                        <p:tgtEl>
                                          <p:spTgt spid="87"/>
                                        </p:tgtEl>
                                      </p:cBhvr>
                                    </p:animEffect>
                                    <p:anim calcmode="lin" valueType="num">
                                      <p:cBhvr>
                                        <p:cTn id="187" dur="1000" fill="hold"/>
                                        <p:tgtEl>
                                          <p:spTgt spid="87"/>
                                        </p:tgtEl>
                                        <p:attrNameLst>
                                          <p:attrName>ppt_x</p:attrName>
                                        </p:attrNameLst>
                                      </p:cBhvr>
                                      <p:tavLst>
                                        <p:tav tm="0">
                                          <p:val>
                                            <p:strVal val="#ppt_x"/>
                                          </p:val>
                                        </p:tav>
                                        <p:tav tm="100000">
                                          <p:val>
                                            <p:strVal val="#ppt_x"/>
                                          </p:val>
                                        </p:tav>
                                      </p:tavLst>
                                    </p:anim>
                                    <p:anim calcmode="lin" valueType="num">
                                      <p:cBhvr>
                                        <p:cTn id="188"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42" presetClass="entr" presetSubtype="0" fill="hold" nodeType="clickEffect">
                                  <p:stCondLst>
                                    <p:cond delay="0"/>
                                  </p:stCondLst>
                                  <p:childTnLst>
                                    <p:set>
                                      <p:cBhvr>
                                        <p:cTn id="192" dur="1" fill="hold">
                                          <p:stCondLst>
                                            <p:cond delay="0"/>
                                          </p:stCondLst>
                                        </p:cTn>
                                        <p:tgtEl>
                                          <p:spTgt spid="130"/>
                                        </p:tgtEl>
                                        <p:attrNameLst>
                                          <p:attrName>style.visibility</p:attrName>
                                        </p:attrNameLst>
                                      </p:cBhvr>
                                      <p:to>
                                        <p:strVal val="visible"/>
                                      </p:to>
                                    </p:set>
                                    <p:animEffect transition="in" filter="fade">
                                      <p:cBhvr>
                                        <p:cTn id="193" dur="1000"/>
                                        <p:tgtEl>
                                          <p:spTgt spid="130"/>
                                        </p:tgtEl>
                                      </p:cBhvr>
                                    </p:animEffect>
                                    <p:anim calcmode="lin" valueType="num">
                                      <p:cBhvr>
                                        <p:cTn id="194" dur="1000" fill="hold"/>
                                        <p:tgtEl>
                                          <p:spTgt spid="130"/>
                                        </p:tgtEl>
                                        <p:attrNameLst>
                                          <p:attrName>ppt_x</p:attrName>
                                        </p:attrNameLst>
                                      </p:cBhvr>
                                      <p:tavLst>
                                        <p:tav tm="0">
                                          <p:val>
                                            <p:strVal val="#ppt_x"/>
                                          </p:val>
                                        </p:tav>
                                        <p:tav tm="100000">
                                          <p:val>
                                            <p:strVal val="#ppt_x"/>
                                          </p:val>
                                        </p:tav>
                                      </p:tavLst>
                                    </p:anim>
                                    <p:anim calcmode="lin" valueType="num">
                                      <p:cBhvr>
                                        <p:cTn id="195"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42" presetClass="entr" presetSubtype="0" fill="hold" nodeType="clickEffect">
                                  <p:stCondLst>
                                    <p:cond delay="0"/>
                                  </p:stCondLst>
                                  <p:childTnLst>
                                    <p:set>
                                      <p:cBhvr>
                                        <p:cTn id="199" dur="1" fill="hold">
                                          <p:stCondLst>
                                            <p:cond delay="0"/>
                                          </p:stCondLst>
                                        </p:cTn>
                                        <p:tgtEl>
                                          <p:spTgt spid="76"/>
                                        </p:tgtEl>
                                        <p:attrNameLst>
                                          <p:attrName>style.visibility</p:attrName>
                                        </p:attrNameLst>
                                      </p:cBhvr>
                                      <p:to>
                                        <p:strVal val="visible"/>
                                      </p:to>
                                    </p:set>
                                    <p:animEffect transition="in" filter="fade">
                                      <p:cBhvr>
                                        <p:cTn id="200" dur="1000"/>
                                        <p:tgtEl>
                                          <p:spTgt spid="76"/>
                                        </p:tgtEl>
                                      </p:cBhvr>
                                    </p:animEffect>
                                    <p:anim calcmode="lin" valueType="num">
                                      <p:cBhvr>
                                        <p:cTn id="201" dur="1000" fill="hold"/>
                                        <p:tgtEl>
                                          <p:spTgt spid="76"/>
                                        </p:tgtEl>
                                        <p:attrNameLst>
                                          <p:attrName>ppt_x</p:attrName>
                                        </p:attrNameLst>
                                      </p:cBhvr>
                                      <p:tavLst>
                                        <p:tav tm="0">
                                          <p:val>
                                            <p:strVal val="#ppt_x"/>
                                          </p:val>
                                        </p:tav>
                                        <p:tav tm="100000">
                                          <p:val>
                                            <p:strVal val="#ppt_x"/>
                                          </p:val>
                                        </p:tav>
                                      </p:tavLst>
                                    </p:anim>
                                    <p:anim calcmode="lin" valueType="num">
                                      <p:cBhvr>
                                        <p:cTn id="202" dur="1000" fill="hold"/>
                                        <p:tgtEl>
                                          <p:spTgt spid="76"/>
                                        </p:tgtEl>
                                        <p:attrNameLst>
                                          <p:attrName>ppt_y</p:attrName>
                                        </p:attrNameLst>
                                      </p:cBhvr>
                                      <p:tavLst>
                                        <p:tav tm="0">
                                          <p:val>
                                            <p:strVal val="#ppt_y+.1"/>
                                          </p:val>
                                        </p:tav>
                                        <p:tav tm="100000">
                                          <p:val>
                                            <p:strVal val="#ppt_y"/>
                                          </p:val>
                                        </p:tav>
                                      </p:tavLst>
                                    </p:anim>
                                  </p:childTnLst>
                                </p:cTn>
                              </p:par>
                              <p:par>
                                <p:cTn id="203" presetID="42" presetClass="entr" presetSubtype="0" fill="hold" grpId="0" nodeType="withEffect">
                                  <p:stCondLst>
                                    <p:cond delay="0"/>
                                  </p:stCondLst>
                                  <p:childTnLst>
                                    <p:set>
                                      <p:cBhvr>
                                        <p:cTn id="204" dur="1" fill="hold">
                                          <p:stCondLst>
                                            <p:cond delay="0"/>
                                          </p:stCondLst>
                                        </p:cTn>
                                        <p:tgtEl>
                                          <p:spTgt spid="108"/>
                                        </p:tgtEl>
                                        <p:attrNameLst>
                                          <p:attrName>style.visibility</p:attrName>
                                        </p:attrNameLst>
                                      </p:cBhvr>
                                      <p:to>
                                        <p:strVal val="visible"/>
                                      </p:to>
                                    </p:set>
                                    <p:animEffect transition="in" filter="fade">
                                      <p:cBhvr>
                                        <p:cTn id="205" dur="1000"/>
                                        <p:tgtEl>
                                          <p:spTgt spid="108"/>
                                        </p:tgtEl>
                                      </p:cBhvr>
                                    </p:animEffect>
                                    <p:anim calcmode="lin" valueType="num">
                                      <p:cBhvr>
                                        <p:cTn id="206" dur="1000" fill="hold"/>
                                        <p:tgtEl>
                                          <p:spTgt spid="108"/>
                                        </p:tgtEl>
                                        <p:attrNameLst>
                                          <p:attrName>ppt_x</p:attrName>
                                        </p:attrNameLst>
                                      </p:cBhvr>
                                      <p:tavLst>
                                        <p:tav tm="0">
                                          <p:val>
                                            <p:strVal val="#ppt_x"/>
                                          </p:val>
                                        </p:tav>
                                        <p:tav tm="100000">
                                          <p:val>
                                            <p:strVal val="#ppt_x"/>
                                          </p:val>
                                        </p:tav>
                                      </p:tavLst>
                                    </p:anim>
                                    <p:anim calcmode="lin" valueType="num">
                                      <p:cBhvr>
                                        <p:cTn id="207" dur="1000" fill="hold"/>
                                        <p:tgtEl>
                                          <p:spTgt spid="108"/>
                                        </p:tgtEl>
                                        <p:attrNameLst>
                                          <p:attrName>ppt_y</p:attrName>
                                        </p:attrNameLst>
                                      </p:cBhvr>
                                      <p:tavLst>
                                        <p:tav tm="0">
                                          <p:val>
                                            <p:strVal val="#ppt_y+.1"/>
                                          </p:val>
                                        </p:tav>
                                        <p:tav tm="100000">
                                          <p:val>
                                            <p:strVal val="#ppt_y"/>
                                          </p:val>
                                        </p:tav>
                                      </p:tavLst>
                                    </p:anim>
                                  </p:childTnLst>
                                </p:cTn>
                              </p:par>
                              <p:par>
                                <p:cTn id="208" presetID="42" presetClass="entr" presetSubtype="0" fill="hold" grpId="0" nodeType="withEffect">
                                  <p:stCondLst>
                                    <p:cond delay="0"/>
                                  </p:stCondLst>
                                  <p:childTnLst>
                                    <p:set>
                                      <p:cBhvr>
                                        <p:cTn id="209" dur="1" fill="hold">
                                          <p:stCondLst>
                                            <p:cond delay="0"/>
                                          </p:stCondLst>
                                        </p:cTn>
                                        <p:tgtEl>
                                          <p:spTgt spid="134"/>
                                        </p:tgtEl>
                                        <p:attrNameLst>
                                          <p:attrName>style.visibility</p:attrName>
                                        </p:attrNameLst>
                                      </p:cBhvr>
                                      <p:to>
                                        <p:strVal val="visible"/>
                                      </p:to>
                                    </p:set>
                                    <p:animEffect transition="in" filter="fade">
                                      <p:cBhvr>
                                        <p:cTn id="210" dur="1000"/>
                                        <p:tgtEl>
                                          <p:spTgt spid="134"/>
                                        </p:tgtEl>
                                      </p:cBhvr>
                                    </p:animEffect>
                                    <p:anim calcmode="lin" valueType="num">
                                      <p:cBhvr>
                                        <p:cTn id="211" dur="1000" fill="hold"/>
                                        <p:tgtEl>
                                          <p:spTgt spid="134"/>
                                        </p:tgtEl>
                                        <p:attrNameLst>
                                          <p:attrName>ppt_x</p:attrName>
                                        </p:attrNameLst>
                                      </p:cBhvr>
                                      <p:tavLst>
                                        <p:tav tm="0">
                                          <p:val>
                                            <p:strVal val="#ppt_x"/>
                                          </p:val>
                                        </p:tav>
                                        <p:tav tm="100000">
                                          <p:val>
                                            <p:strVal val="#ppt_x"/>
                                          </p:val>
                                        </p:tav>
                                      </p:tavLst>
                                    </p:anim>
                                    <p:anim calcmode="lin" valueType="num">
                                      <p:cBhvr>
                                        <p:cTn id="212"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42" presetClass="entr" presetSubtype="0" fill="hold" nodeType="clickEffect">
                                  <p:stCondLst>
                                    <p:cond delay="0"/>
                                  </p:stCondLst>
                                  <p:childTnLst>
                                    <p:set>
                                      <p:cBhvr>
                                        <p:cTn id="216" dur="1" fill="hold">
                                          <p:stCondLst>
                                            <p:cond delay="0"/>
                                          </p:stCondLst>
                                        </p:cTn>
                                        <p:tgtEl>
                                          <p:spTgt spid="131"/>
                                        </p:tgtEl>
                                        <p:attrNameLst>
                                          <p:attrName>style.visibility</p:attrName>
                                        </p:attrNameLst>
                                      </p:cBhvr>
                                      <p:to>
                                        <p:strVal val="visible"/>
                                      </p:to>
                                    </p:set>
                                    <p:animEffect transition="in" filter="fade">
                                      <p:cBhvr>
                                        <p:cTn id="217" dur="1000"/>
                                        <p:tgtEl>
                                          <p:spTgt spid="131"/>
                                        </p:tgtEl>
                                      </p:cBhvr>
                                    </p:animEffect>
                                    <p:anim calcmode="lin" valueType="num">
                                      <p:cBhvr>
                                        <p:cTn id="218" dur="1000" fill="hold"/>
                                        <p:tgtEl>
                                          <p:spTgt spid="131"/>
                                        </p:tgtEl>
                                        <p:attrNameLst>
                                          <p:attrName>ppt_x</p:attrName>
                                        </p:attrNameLst>
                                      </p:cBhvr>
                                      <p:tavLst>
                                        <p:tav tm="0">
                                          <p:val>
                                            <p:strVal val="#ppt_x"/>
                                          </p:val>
                                        </p:tav>
                                        <p:tav tm="100000">
                                          <p:val>
                                            <p:strVal val="#ppt_x"/>
                                          </p:val>
                                        </p:tav>
                                      </p:tavLst>
                                    </p:anim>
                                    <p:anim calcmode="lin" valueType="num">
                                      <p:cBhvr>
                                        <p:cTn id="219"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42" presetClass="entr" presetSubtype="0" fill="hold" grpId="0" nodeType="clickEffect">
                                  <p:stCondLst>
                                    <p:cond delay="0"/>
                                  </p:stCondLst>
                                  <p:childTnLst>
                                    <p:set>
                                      <p:cBhvr>
                                        <p:cTn id="223" dur="1" fill="hold">
                                          <p:stCondLst>
                                            <p:cond delay="0"/>
                                          </p:stCondLst>
                                        </p:cTn>
                                        <p:tgtEl>
                                          <p:spTgt spid="135"/>
                                        </p:tgtEl>
                                        <p:attrNameLst>
                                          <p:attrName>style.visibility</p:attrName>
                                        </p:attrNameLst>
                                      </p:cBhvr>
                                      <p:to>
                                        <p:strVal val="visible"/>
                                      </p:to>
                                    </p:set>
                                    <p:animEffect transition="in" filter="fade">
                                      <p:cBhvr>
                                        <p:cTn id="224" dur="1000"/>
                                        <p:tgtEl>
                                          <p:spTgt spid="135"/>
                                        </p:tgtEl>
                                      </p:cBhvr>
                                    </p:animEffect>
                                    <p:anim calcmode="lin" valueType="num">
                                      <p:cBhvr>
                                        <p:cTn id="225" dur="1000" fill="hold"/>
                                        <p:tgtEl>
                                          <p:spTgt spid="135"/>
                                        </p:tgtEl>
                                        <p:attrNameLst>
                                          <p:attrName>ppt_x</p:attrName>
                                        </p:attrNameLst>
                                      </p:cBhvr>
                                      <p:tavLst>
                                        <p:tav tm="0">
                                          <p:val>
                                            <p:strVal val="#ppt_x"/>
                                          </p:val>
                                        </p:tav>
                                        <p:tav tm="100000">
                                          <p:val>
                                            <p:strVal val="#ppt_x"/>
                                          </p:val>
                                        </p:tav>
                                      </p:tavLst>
                                    </p:anim>
                                    <p:anim calcmode="lin" valueType="num">
                                      <p:cBhvr>
                                        <p:cTn id="226" dur="1000" fill="hold"/>
                                        <p:tgtEl>
                                          <p:spTgt spid="135"/>
                                        </p:tgtEl>
                                        <p:attrNameLst>
                                          <p:attrName>ppt_y</p:attrName>
                                        </p:attrNameLst>
                                      </p:cBhvr>
                                      <p:tavLst>
                                        <p:tav tm="0">
                                          <p:val>
                                            <p:strVal val="#ppt_y+.1"/>
                                          </p:val>
                                        </p:tav>
                                        <p:tav tm="100000">
                                          <p:val>
                                            <p:strVal val="#ppt_y"/>
                                          </p:val>
                                        </p:tav>
                                      </p:tavLst>
                                    </p:anim>
                                  </p:childTnLst>
                                </p:cTn>
                              </p:par>
                              <p:par>
                                <p:cTn id="227" presetID="42" presetClass="entr" presetSubtype="0" fill="hold" nodeType="withEffect">
                                  <p:stCondLst>
                                    <p:cond delay="0"/>
                                  </p:stCondLst>
                                  <p:childTnLst>
                                    <p:set>
                                      <p:cBhvr>
                                        <p:cTn id="228" dur="1" fill="hold">
                                          <p:stCondLst>
                                            <p:cond delay="0"/>
                                          </p:stCondLst>
                                        </p:cTn>
                                        <p:tgtEl>
                                          <p:spTgt spid="95"/>
                                        </p:tgtEl>
                                        <p:attrNameLst>
                                          <p:attrName>style.visibility</p:attrName>
                                        </p:attrNameLst>
                                      </p:cBhvr>
                                      <p:to>
                                        <p:strVal val="visible"/>
                                      </p:to>
                                    </p:set>
                                    <p:animEffect transition="in" filter="fade">
                                      <p:cBhvr>
                                        <p:cTn id="229" dur="1000"/>
                                        <p:tgtEl>
                                          <p:spTgt spid="95"/>
                                        </p:tgtEl>
                                      </p:cBhvr>
                                    </p:animEffect>
                                    <p:anim calcmode="lin" valueType="num">
                                      <p:cBhvr>
                                        <p:cTn id="230" dur="1000" fill="hold"/>
                                        <p:tgtEl>
                                          <p:spTgt spid="95"/>
                                        </p:tgtEl>
                                        <p:attrNameLst>
                                          <p:attrName>ppt_x</p:attrName>
                                        </p:attrNameLst>
                                      </p:cBhvr>
                                      <p:tavLst>
                                        <p:tav tm="0">
                                          <p:val>
                                            <p:strVal val="#ppt_x"/>
                                          </p:val>
                                        </p:tav>
                                        <p:tav tm="100000">
                                          <p:val>
                                            <p:strVal val="#ppt_x"/>
                                          </p:val>
                                        </p:tav>
                                      </p:tavLst>
                                    </p:anim>
                                    <p:anim calcmode="lin" valueType="num">
                                      <p:cBhvr>
                                        <p:cTn id="231" dur="1000" fill="hold"/>
                                        <p:tgtEl>
                                          <p:spTgt spid="95"/>
                                        </p:tgtEl>
                                        <p:attrNameLst>
                                          <p:attrName>ppt_y</p:attrName>
                                        </p:attrNameLst>
                                      </p:cBhvr>
                                      <p:tavLst>
                                        <p:tav tm="0">
                                          <p:val>
                                            <p:strVal val="#ppt_y+.1"/>
                                          </p:val>
                                        </p:tav>
                                        <p:tav tm="100000">
                                          <p:val>
                                            <p:strVal val="#ppt_y"/>
                                          </p:val>
                                        </p:tav>
                                      </p:tavLst>
                                    </p:anim>
                                  </p:childTnLst>
                                </p:cTn>
                              </p:par>
                              <p:par>
                                <p:cTn id="232" presetID="42" presetClass="entr" presetSubtype="0" fill="hold" grpId="0" nodeType="withEffect">
                                  <p:stCondLst>
                                    <p:cond delay="0"/>
                                  </p:stCondLst>
                                  <p:childTnLst>
                                    <p:set>
                                      <p:cBhvr>
                                        <p:cTn id="233" dur="1" fill="hold">
                                          <p:stCondLst>
                                            <p:cond delay="0"/>
                                          </p:stCondLst>
                                        </p:cTn>
                                        <p:tgtEl>
                                          <p:spTgt spid="137"/>
                                        </p:tgtEl>
                                        <p:attrNameLst>
                                          <p:attrName>style.visibility</p:attrName>
                                        </p:attrNameLst>
                                      </p:cBhvr>
                                      <p:to>
                                        <p:strVal val="visible"/>
                                      </p:to>
                                    </p:set>
                                    <p:animEffect transition="in" filter="fade">
                                      <p:cBhvr>
                                        <p:cTn id="234" dur="1000"/>
                                        <p:tgtEl>
                                          <p:spTgt spid="137"/>
                                        </p:tgtEl>
                                      </p:cBhvr>
                                    </p:animEffect>
                                    <p:anim calcmode="lin" valueType="num">
                                      <p:cBhvr>
                                        <p:cTn id="235" dur="1000" fill="hold"/>
                                        <p:tgtEl>
                                          <p:spTgt spid="137"/>
                                        </p:tgtEl>
                                        <p:attrNameLst>
                                          <p:attrName>ppt_x</p:attrName>
                                        </p:attrNameLst>
                                      </p:cBhvr>
                                      <p:tavLst>
                                        <p:tav tm="0">
                                          <p:val>
                                            <p:strVal val="#ppt_x"/>
                                          </p:val>
                                        </p:tav>
                                        <p:tav tm="100000">
                                          <p:val>
                                            <p:strVal val="#ppt_x"/>
                                          </p:val>
                                        </p:tav>
                                      </p:tavLst>
                                    </p:anim>
                                    <p:anim calcmode="lin" valueType="num">
                                      <p:cBhvr>
                                        <p:cTn id="236"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237" fill="hold">
                      <p:stCondLst>
                        <p:cond delay="indefinite"/>
                      </p:stCondLst>
                      <p:childTnLst>
                        <p:par>
                          <p:cTn id="238" fill="hold">
                            <p:stCondLst>
                              <p:cond delay="0"/>
                            </p:stCondLst>
                            <p:childTnLst>
                              <p:par>
                                <p:cTn id="239" presetID="42" presetClass="entr" presetSubtype="0" fill="hold" nodeType="clickEffect">
                                  <p:stCondLst>
                                    <p:cond delay="0"/>
                                  </p:stCondLst>
                                  <p:childTnLst>
                                    <p:set>
                                      <p:cBhvr>
                                        <p:cTn id="240" dur="1" fill="hold">
                                          <p:stCondLst>
                                            <p:cond delay="0"/>
                                          </p:stCondLst>
                                        </p:cTn>
                                        <p:tgtEl>
                                          <p:spTgt spid="138"/>
                                        </p:tgtEl>
                                        <p:attrNameLst>
                                          <p:attrName>style.visibility</p:attrName>
                                        </p:attrNameLst>
                                      </p:cBhvr>
                                      <p:to>
                                        <p:strVal val="visible"/>
                                      </p:to>
                                    </p:set>
                                    <p:animEffect transition="in" filter="fade">
                                      <p:cBhvr>
                                        <p:cTn id="241" dur="1000"/>
                                        <p:tgtEl>
                                          <p:spTgt spid="138"/>
                                        </p:tgtEl>
                                      </p:cBhvr>
                                    </p:animEffect>
                                    <p:anim calcmode="lin" valueType="num">
                                      <p:cBhvr>
                                        <p:cTn id="242" dur="1000" fill="hold"/>
                                        <p:tgtEl>
                                          <p:spTgt spid="138"/>
                                        </p:tgtEl>
                                        <p:attrNameLst>
                                          <p:attrName>ppt_x</p:attrName>
                                        </p:attrNameLst>
                                      </p:cBhvr>
                                      <p:tavLst>
                                        <p:tav tm="0">
                                          <p:val>
                                            <p:strVal val="#ppt_x"/>
                                          </p:val>
                                        </p:tav>
                                        <p:tav tm="100000">
                                          <p:val>
                                            <p:strVal val="#ppt_x"/>
                                          </p:val>
                                        </p:tav>
                                      </p:tavLst>
                                    </p:anim>
                                    <p:anim calcmode="lin" valueType="num">
                                      <p:cBhvr>
                                        <p:cTn id="243" dur="1000" fill="hold"/>
                                        <p:tgtEl>
                                          <p:spTgt spid="138"/>
                                        </p:tgtEl>
                                        <p:attrNameLst>
                                          <p:attrName>ppt_y</p:attrName>
                                        </p:attrNameLst>
                                      </p:cBhvr>
                                      <p:tavLst>
                                        <p:tav tm="0">
                                          <p:val>
                                            <p:strVal val="#ppt_y+.1"/>
                                          </p:val>
                                        </p:tav>
                                        <p:tav tm="100000">
                                          <p:val>
                                            <p:strVal val="#ppt_y"/>
                                          </p:val>
                                        </p:tav>
                                      </p:tavLst>
                                    </p:anim>
                                  </p:childTnLst>
                                </p:cTn>
                              </p:par>
                              <p:par>
                                <p:cTn id="244" presetID="42" presetClass="entr" presetSubtype="0" fill="hold" grpId="0" nodeType="withEffect">
                                  <p:stCondLst>
                                    <p:cond delay="0"/>
                                  </p:stCondLst>
                                  <p:childTnLst>
                                    <p:set>
                                      <p:cBhvr>
                                        <p:cTn id="245" dur="1" fill="hold">
                                          <p:stCondLst>
                                            <p:cond delay="0"/>
                                          </p:stCondLst>
                                        </p:cTn>
                                        <p:tgtEl>
                                          <p:spTgt spid="140"/>
                                        </p:tgtEl>
                                        <p:attrNameLst>
                                          <p:attrName>style.visibility</p:attrName>
                                        </p:attrNameLst>
                                      </p:cBhvr>
                                      <p:to>
                                        <p:strVal val="visible"/>
                                      </p:to>
                                    </p:set>
                                    <p:animEffect transition="in" filter="fade">
                                      <p:cBhvr>
                                        <p:cTn id="246" dur="1000"/>
                                        <p:tgtEl>
                                          <p:spTgt spid="140"/>
                                        </p:tgtEl>
                                      </p:cBhvr>
                                    </p:animEffect>
                                    <p:anim calcmode="lin" valueType="num">
                                      <p:cBhvr>
                                        <p:cTn id="247" dur="1000" fill="hold"/>
                                        <p:tgtEl>
                                          <p:spTgt spid="140"/>
                                        </p:tgtEl>
                                        <p:attrNameLst>
                                          <p:attrName>ppt_x</p:attrName>
                                        </p:attrNameLst>
                                      </p:cBhvr>
                                      <p:tavLst>
                                        <p:tav tm="0">
                                          <p:val>
                                            <p:strVal val="#ppt_x"/>
                                          </p:val>
                                        </p:tav>
                                        <p:tav tm="100000">
                                          <p:val>
                                            <p:strVal val="#ppt_x"/>
                                          </p:val>
                                        </p:tav>
                                      </p:tavLst>
                                    </p:anim>
                                    <p:anim calcmode="lin" valueType="num">
                                      <p:cBhvr>
                                        <p:cTn id="248" dur="1000" fill="hold"/>
                                        <p:tgtEl>
                                          <p:spTgt spid="140"/>
                                        </p:tgtEl>
                                        <p:attrNameLst>
                                          <p:attrName>ppt_y</p:attrName>
                                        </p:attrNameLst>
                                      </p:cBhvr>
                                      <p:tavLst>
                                        <p:tav tm="0">
                                          <p:val>
                                            <p:strVal val="#ppt_y+.1"/>
                                          </p:val>
                                        </p:tav>
                                        <p:tav tm="100000">
                                          <p:val>
                                            <p:strVal val="#ppt_y"/>
                                          </p:val>
                                        </p:tav>
                                      </p:tavLst>
                                    </p:anim>
                                  </p:childTnLst>
                                </p:cTn>
                              </p:par>
                              <p:par>
                                <p:cTn id="249" presetID="42" presetClass="entr" presetSubtype="0" fill="hold" nodeType="withEffect">
                                  <p:stCondLst>
                                    <p:cond delay="0"/>
                                  </p:stCondLst>
                                  <p:childTnLst>
                                    <p:set>
                                      <p:cBhvr>
                                        <p:cTn id="250" dur="1" fill="hold">
                                          <p:stCondLst>
                                            <p:cond delay="0"/>
                                          </p:stCondLst>
                                        </p:cTn>
                                        <p:tgtEl>
                                          <p:spTgt spid="141"/>
                                        </p:tgtEl>
                                        <p:attrNameLst>
                                          <p:attrName>style.visibility</p:attrName>
                                        </p:attrNameLst>
                                      </p:cBhvr>
                                      <p:to>
                                        <p:strVal val="visible"/>
                                      </p:to>
                                    </p:set>
                                    <p:animEffect transition="in" filter="fade">
                                      <p:cBhvr>
                                        <p:cTn id="251" dur="1000"/>
                                        <p:tgtEl>
                                          <p:spTgt spid="141"/>
                                        </p:tgtEl>
                                      </p:cBhvr>
                                    </p:animEffect>
                                    <p:anim calcmode="lin" valueType="num">
                                      <p:cBhvr>
                                        <p:cTn id="252" dur="1000" fill="hold"/>
                                        <p:tgtEl>
                                          <p:spTgt spid="141"/>
                                        </p:tgtEl>
                                        <p:attrNameLst>
                                          <p:attrName>ppt_x</p:attrName>
                                        </p:attrNameLst>
                                      </p:cBhvr>
                                      <p:tavLst>
                                        <p:tav tm="0">
                                          <p:val>
                                            <p:strVal val="#ppt_x"/>
                                          </p:val>
                                        </p:tav>
                                        <p:tav tm="100000">
                                          <p:val>
                                            <p:strVal val="#ppt_x"/>
                                          </p:val>
                                        </p:tav>
                                      </p:tavLst>
                                    </p:anim>
                                    <p:anim calcmode="lin" valueType="num">
                                      <p:cBhvr>
                                        <p:cTn id="253" dur="1000" fill="hold"/>
                                        <p:tgtEl>
                                          <p:spTgt spid="141"/>
                                        </p:tgtEl>
                                        <p:attrNameLst>
                                          <p:attrName>ppt_y</p:attrName>
                                        </p:attrNameLst>
                                      </p:cBhvr>
                                      <p:tavLst>
                                        <p:tav tm="0">
                                          <p:val>
                                            <p:strVal val="#ppt_y+.1"/>
                                          </p:val>
                                        </p:tav>
                                        <p:tav tm="100000">
                                          <p:val>
                                            <p:strVal val="#ppt_y"/>
                                          </p:val>
                                        </p:tav>
                                      </p:tavLst>
                                    </p:anim>
                                  </p:childTnLst>
                                </p:cTn>
                              </p:par>
                              <p:par>
                                <p:cTn id="254" presetID="42" presetClass="entr" presetSubtype="0" fill="hold" grpId="0" nodeType="withEffect">
                                  <p:stCondLst>
                                    <p:cond delay="0"/>
                                  </p:stCondLst>
                                  <p:childTnLst>
                                    <p:set>
                                      <p:cBhvr>
                                        <p:cTn id="255" dur="1" fill="hold">
                                          <p:stCondLst>
                                            <p:cond delay="0"/>
                                          </p:stCondLst>
                                        </p:cTn>
                                        <p:tgtEl>
                                          <p:spTgt spid="143"/>
                                        </p:tgtEl>
                                        <p:attrNameLst>
                                          <p:attrName>style.visibility</p:attrName>
                                        </p:attrNameLst>
                                      </p:cBhvr>
                                      <p:to>
                                        <p:strVal val="visible"/>
                                      </p:to>
                                    </p:set>
                                    <p:animEffect transition="in" filter="fade">
                                      <p:cBhvr>
                                        <p:cTn id="256" dur="1000"/>
                                        <p:tgtEl>
                                          <p:spTgt spid="143"/>
                                        </p:tgtEl>
                                      </p:cBhvr>
                                    </p:animEffect>
                                    <p:anim calcmode="lin" valueType="num">
                                      <p:cBhvr>
                                        <p:cTn id="257" dur="1000" fill="hold"/>
                                        <p:tgtEl>
                                          <p:spTgt spid="143"/>
                                        </p:tgtEl>
                                        <p:attrNameLst>
                                          <p:attrName>ppt_x</p:attrName>
                                        </p:attrNameLst>
                                      </p:cBhvr>
                                      <p:tavLst>
                                        <p:tav tm="0">
                                          <p:val>
                                            <p:strVal val="#ppt_x"/>
                                          </p:val>
                                        </p:tav>
                                        <p:tav tm="100000">
                                          <p:val>
                                            <p:strVal val="#ppt_x"/>
                                          </p:val>
                                        </p:tav>
                                      </p:tavLst>
                                    </p:anim>
                                    <p:anim calcmode="lin" valueType="num">
                                      <p:cBhvr>
                                        <p:cTn id="258"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par>
                    <p:cTn id="259" fill="hold">
                      <p:stCondLst>
                        <p:cond delay="indefinite"/>
                      </p:stCondLst>
                      <p:childTnLst>
                        <p:par>
                          <p:cTn id="260" fill="hold">
                            <p:stCondLst>
                              <p:cond delay="0"/>
                            </p:stCondLst>
                            <p:childTnLst>
                              <p:par>
                                <p:cTn id="261" presetID="42" presetClass="entr" presetSubtype="0" fill="hold" nodeType="clickEffect">
                                  <p:stCondLst>
                                    <p:cond delay="0"/>
                                  </p:stCondLst>
                                  <p:childTnLst>
                                    <p:set>
                                      <p:cBhvr>
                                        <p:cTn id="262" dur="1" fill="hold">
                                          <p:stCondLst>
                                            <p:cond delay="0"/>
                                          </p:stCondLst>
                                        </p:cTn>
                                        <p:tgtEl>
                                          <p:spTgt spid="145"/>
                                        </p:tgtEl>
                                        <p:attrNameLst>
                                          <p:attrName>style.visibility</p:attrName>
                                        </p:attrNameLst>
                                      </p:cBhvr>
                                      <p:to>
                                        <p:strVal val="visible"/>
                                      </p:to>
                                    </p:set>
                                    <p:animEffect transition="in" filter="fade">
                                      <p:cBhvr>
                                        <p:cTn id="263" dur="1000"/>
                                        <p:tgtEl>
                                          <p:spTgt spid="145"/>
                                        </p:tgtEl>
                                      </p:cBhvr>
                                    </p:animEffect>
                                    <p:anim calcmode="lin" valueType="num">
                                      <p:cBhvr>
                                        <p:cTn id="264" dur="1000" fill="hold"/>
                                        <p:tgtEl>
                                          <p:spTgt spid="145"/>
                                        </p:tgtEl>
                                        <p:attrNameLst>
                                          <p:attrName>ppt_x</p:attrName>
                                        </p:attrNameLst>
                                      </p:cBhvr>
                                      <p:tavLst>
                                        <p:tav tm="0">
                                          <p:val>
                                            <p:strVal val="#ppt_x"/>
                                          </p:val>
                                        </p:tav>
                                        <p:tav tm="100000">
                                          <p:val>
                                            <p:strVal val="#ppt_x"/>
                                          </p:val>
                                        </p:tav>
                                      </p:tavLst>
                                    </p:anim>
                                    <p:anim calcmode="lin" valueType="num">
                                      <p:cBhvr>
                                        <p:cTn id="265" dur="1000" fill="hold"/>
                                        <p:tgtEl>
                                          <p:spTgt spid="145"/>
                                        </p:tgtEl>
                                        <p:attrNameLst>
                                          <p:attrName>ppt_y</p:attrName>
                                        </p:attrNameLst>
                                      </p:cBhvr>
                                      <p:tavLst>
                                        <p:tav tm="0">
                                          <p:val>
                                            <p:strVal val="#ppt_y+.1"/>
                                          </p:val>
                                        </p:tav>
                                        <p:tav tm="100000">
                                          <p:val>
                                            <p:strVal val="#ppt_y"/>
                                          </p:val>
                                        </p:tav>
                                      </p:tavLst>
                                    </p:anim>
                                  </p:childTnLst>
                                </p:cTn>
                              </p:par>
                              <p:par>
                                <p:cTn id="266" presetID="42" presetClass="entr" presetSubtype="0" fill="hold" nodeType="withEffect">
                                  <p:stCondLst>
                                    <p:cond delay="0"/>
                                  </p:stCondLst>
                                  <p:childTnLst>
                                    <p:set>
                                      <p:cBhvr>
                                        <p:cTn id="267" dur="1" fill="hold">
                                          <p:stCondLst>
                                            <p:cond delay="0"/>
                                          </p:stCondLst>
                                        </p:cTn>
                                        <p:tgtEl>
                                          <p:spTgt spid="155"/>
                                        </p:tgtEl>
                                        <p:attrNameLst>
                                          <p:attrName>style.visibility</p:attrName>
                                        </p:attrNameLst>
                                      </p:cBhvr>
                                      <p:to>
                                        <p:strVal val="visible"/>
                                      </p:to>
                                    </p:set>
                                    <p:animEffect transition="in" filter="fade">
                                      <p:cBhvr>
                                        <p:cTn id="268" dur="1000"/>
                                        <p:tgtEl>
                                          <p:spTgt spid="155"/>
                                        </p:tgtEl>
                                      </p:cBhvr>
                                    </p:animEffect>
                                    <p:anim calcmode="lin" valueType="num">
                                      <p:cBhvr>
                                        <p:cTn id="269" dur="1000" fill="hold"/>
                                        <p:tgtEl>
                                          <p:spTgt spid="155"/>
                                        </p:tgtEl>
                                        <p:attrNameLst>
                                          <p:attrName>ppt_x</p:attrName>
                                        </p:attrNameLst>
                                      </p:cBhvr>
                                      <p:tavLst>
                                        <p:tav tm="0">
                                          <p:val>
                                            <p:strVal val="#ppt_x"/>
                                          </p:val>
                                        </p:tav>
                                        <p:tav tm="100000">
                                          <p:val>
                                            <p:strVal val="#ppt_x"/>
                                          </p:val>
                                        </p:tav>
                                      </p:tavLst>
                                    </p:anim>
                                    <p:anim calcmode="lin" valueType="num">
                                      <p:cBhvr>
                                        <p:cTn id="270" dur="1000" fill="hold"/>
                                        <p:tgtEl>
                                          <p:spTgt spid="155"/>
                                        </p:tgtEl>
                                        <p:attrNameLst>
                                          <p:attrName>ppt_y</p:attrName>
                                        </p:attrNameLst>
                                      </p:cBhvr>
                                      <p:tavLst>
                                        <p:tav tm="0">
                                          <p:val>
                                            <p:strVal val="#ppt_y+.1"/>
                                          </p:val>
                                        </p:tav>
                                        <p:tav tm="100000">
                                          <p:val>
                                            <p:strVal val="#ppt_y"/>
                                          </p:val>
                                        </p:tav>
                                      </p:tavLst>
                                    </p:anim>
                                  </p:childTnLst>
                                </p:cTn>
                              </p:par>
                              <p:par>
                                <p:cTn id="271" presetID="42" presetClass="entr" presetSubtype="0" fill="hold" grpId="0" nodeType="withEffect">
                                  <p:stCondLst>
                                    <p:cond delay="0"/>
                                  </p:stCondLst>
                                  <p:childTnLst>
                                    <p:set>
                                      <p:cBhvr>
                                        <p:cTn id="272" dur="1" fill="hold">
                                          <p:stCondLst>
                                            <p:cond delay="0"/>
                                          </p:stCondLst>
                                        </p:cTn>
                                        <p:tgtEl>
                                          <p:spTgt spid="152"/>
                                        </p:tgtEl>
                                        <p:attrNameLst>
                                          <p:attrName>style.visibility</p:attrName>
                                        </p:attrNameLst>
                                      </p:cBhvr>
                                      <p:to>
                                        <p:strVal val="visible"/>
                                      </p:to>
                                    </p:set>
                                    <p:animEffect transition="in" filter="fade">
                                      <p:cBhvr>
                                        <p:cTn id="273" dur="1000"/>
                                        <p:tgtEl>
                                          <p:spTgt spid="152"/>
                                        </p:tgtEl>
                                      </p:cBhvr>
                                    </p:animEffect>
                                    <p:anim calcmode="lin" valueType="num">
                                      <p:cBhvr>
                                        <p:cTn id="274" dur="1000" fill="hold"/>
                                        <p:tgtEl>
                                          <p:spTgt spid="152"/>
                                        </p:tgtEl>
                                        <p:attrNameLst>
                                          <p:attrName>ppt_x</p:attrName>
                                        </p:attrNameLst>
                                      </p:cBhvr>
                                      <p:tavLst>
                                        <p:tav tm="0">
                                          <p:val>
                                            <p:strVal val="#ppt_x"/>
                                          </p:val>
                                        </p:tav>
                                        <p:tav tm="100000">
                                          <p:val>
                                            <p:strVal val="#ppt_x"/>
                                          </p:val>
                                        </p:tav>
                                      </p:tavLst>
                                    </p:anim>
                                    <p:anim calcmode="lin" valueType="num">
                                      <p:cBhvr>
                                        <p:cTn id="275" dur="1000" fill="hold"/>
                                        <p:tgtEl>
                                          <p:spTgt spid="152"/>
                                        </p:tgtEl>
                                        <p:attrNameLst>
                                          <p:attrName>ppt_y</p:attrName>
                                        </p:attrNameLst>
                                      </p:cBhvr>
                                      <p:tavLst>
                                        <p:tav tm="0">
                                          <p:val>
                                            <p:strVal val="#ppt_y+.1"/>
                                          </p:val>
                                        </p:tav>
                                        <p:tav tm="100000">
                                          <p:val>
                                            <p:strVal val="#ppt_y"/>
                                          </p:val>
                                        </p:tav>
                                      </p:tavLst>
                                    </p:anim>
                                  </p:childTnLst>
                                </p:cTn>
                              </p:par>
                              <p:par>
                                <p:cTn id="276" presetID="42" presetClass="entr" presetSubtype="0" fill="hold" nodeType="withEffect">
                                  <p:stCondLst>
                                    <p:cond delay="0"/>
                                  </p:stCondLst>
                                  <p:childTnLst>
                                    <p:set>
                                      <p:cBhvr>
                                        <p:cTn id="277" dur="1" fill="hold">
                                          <p:stCondLst>
                                            <p:cond delay="0"/>
                                          </p:stCondLst>
                                        </p:cTn>
                                        <p:tgtEl>
                                          <p:spTgt spid="160"/>
                                        </p:tgtEl>
                                        <p:attrNameLst>
                                          <p:attrName>style.visibility</p:attrName>
                                        </p:attrNameLst>
                                      </p:cBhvr>
                                      <p:to>
                                        <p:strVal val="visible"/>
                                      </p:to>
                                    </p:set>
                                    <p:animEffect transition="in" filter="fade">
                                      <p:cBhvr>
                                        <p:cTn id="278" dur="1000"/>
                                        <p:tgtEl>
                                          <p:spTgt spid="160"/>
                                        </p:tgtEl>
                                      </p:cBhvr>
                                    </p:animEffect>
                                    <p:anim calcmode="lin" valueType="num">
                                      <p:cBhvr>
                                        <p:cTn id="279" dur="1000" fill="hold"/>
                                        <p:tgtEl>
                                          <p:spTgt spid="160"/>
                                        </p:tgtEl>
                                        <p:attrNameLst>
                                          <p:attrName>ppt_x</p:attrName>
                                        </p:attrNameLst>
                                      </p:cBhvr>
                                      <p:tavLst>
                                        <p:tav tm="0">
                                          <p:val>
                                            <p:strVal val="#ppt_x"/>
                                          </p:val>
                                        </p:tav>
                                        <p:tav tm="100000">
                                          <p:val>
                                            <p:strVal val="#ppt_x"/>
                                          </p:val>
                                        </p:tav>
                                      </p:tavLst>
                                    </p:anim>
                                    <p:anim calcmode="lin" valueType="num">
                                      <p:cBhvr>
                                        <p:cTn id="280" dur="1000" fill="hold"/>
                                        <p:tgtEl>
                                          <p:spTgt spid="160"/>
                                        </p:tgtEl>
                                        <p:attrNameLst>
                                          <p:attrName>ppt_y</p:attrName>
                                        </p:attrNameLst>
                                      </p:cBhvr>
                                      <p:tavLst>
                                        <p:tav tm="0">
                                          <p:val>
                                            <p:strVal val="#ppt_y+.1"/>
                                          </p:val>
                                        </p:tav>
                                        <p:tav tm="100000">
                                          <p:val>
                                            <p:strVal val="#ppt_y"/>
                                          </p:val>
                                        </p:tav>
                                      </p:tavLst>
                                    </p:anim>
                                  </p:childTnLst>
                                </p:cTn>
                              </p:par>
                              <p:par>
                                <p:cTn id="281" presetID="42" presetClass="entr" presetSubtype="0" fill="hold" nodeType="withEffect">
                                  <p:stCondLst>
                                    <p:cond delay="0"/>
                                  </p:stCondLst>
                                  <p:childTnLst>
                                    <p:set>
                                      <p:cBhvr>
                                        <p:cTn id="282" dur="1" fill="hold">
                                          <p:stCondLst>
                                            <p:cond delay="0"/>
                                          </p:stCondLst>
                                        </p:cTn>
                                        <p:tgtEl>
                                          <p:spTgt spid="148"/>
                                        </p:tgtEl>
                                        <p:attrNameLst>
                                          <p:attrName>style.visibility</p:attrName>
                                        </p:attrNameLst>
                                      </p:cBhvr>
                                      <p:to>
                                        <p:strVal val="visible"/>
                                      </p:to>
                                    </p:set>
                                    <p:animEffect transition="in" filter="fade">
                                      <p:cBhvr>
                                        <p:cTn id="283" dur="1000"/>
                                        <p:tgtEl>
                                          <p:spTgt spid="148"/>
                                        </p:tgtEl>
                                      </p:cBhvr>
                                    </p:animEffect>
                                    <p:anim calcmode="lin" valueType="num">
                                      <p:cBhvr>
                                        <p:cTn id="284" dur="1000" fill="hold"/>
                                        <p:tgtEl>
                                          <p:spTgt spid="148"/>
                                        </p:tgtEl>
                                        <p:attrNameLst>
                                          <p:attrName>ppt_x</p:attrName>
                                        </p:attrNameLst>
                                      </p:cBhvr>
                                      <p:tavLst>
                                        <p:tav tm="0">
                                          <p:val>
                                            <p:strVal val="#ppt_x"/>
                                          </p:val>
                                        </p:tav>
                                        <p:tav tm="100000">
                                          <p:val>
                                            <p:strVal val="#ppt_x"/>
                                          </p:val>
                                        </p:tav>
                                      </p:tavLst>
                                    </p:anim>
                                    <p:anim calcmode="lin" valueType="num">
                                      <p:cBhvr>
                                        <p:cTn id="285" dur="1000" fill="hold"/>
                                        <p:tgtEl>
                                          <p:spTgt spid="148"/>
                                        </p:tgtEl>
                                        <p:attrNameLst>
                                          <p:attrName>ppt_y</p:attrName>
                                        </p:attrNameLst>
                                      </p:cBhvr>
                                      <p:tavLst>
                                        <p:tav tm="0">
                                          <p:val>
                                            <p:strVal val="#ppt_y+.1"/>
                                          </p:val>
                                        </p:tav>
                                        <p:tav tm="100000">
                                          <p:val>
                                            <p:strVal val="#ppt_y"/>
                                          </p:val>
                                        </p:tav>
                                      </p:tavLst>
                                    </p:anim>
                                  </p:childTnLst>
                                </p:cTn>
                              </p:par>
                              <p:par>
                                <p:cTn id="286" presetID="42" presetClass="entr" presetSubtype="0" fill="hold" grpId="0" nodeType="withEffect">
                                  <p:stCondLst>
                                    <p:cond delay="0"/>
                                  </p:stCondLst>
                                  <p:childTnLst>
                                    <p:set>
                                      <p:cBhvr>
                                        <p:cTn id="287" dur="1" fill="hold">
                                          <p:stCondLst>
                                            <p:cond delay="0"/>
                                          </p:stCondLst>
                                        </p:cTn>
                                        <p:tgtEl>
                                          <p:spTgt spid="166"/>
                                        </p:tgtEl>
                                        <p:attrNameLst>
                                          <p:attrName>style.visibility</p:attrName>
                                        </p:attrNameLst>
                                      </p:cBhvr>
                                      <p:to>
                                        <p:strVal val="visible"/>
                                      </p:to>
                                    </p:set>
                                    <p:animEffect transition="in" filter="fade">
                                      <p:cBhvr>
                                        <p:cTn id="288" dur="1000"/>
                                        <p:tgtEl>
                                          <p:spTgt spid="166"/>
                                        </p:tgtEl>
                                      </p:cBhvr>
                                    </p:animEffect>
                                    <p:anim calcmode="lin" valueType="num">
                                      <p:cBhvr>
                                        <p:cTn id="289" dur="1000" fill="hold"/>
                                        <p:tgtEl>
                                          <p:spTgt spid="166"/>
                                        </p:tgtEl>
                                        <p:attrNameLst>
                                          <p:attrName>ppt_x</p:attrName>
                                        </p:attrNameLst>
                                      </p:cBhvr>
                                      <p:tavLst>
                                        <p:tav tm="0">
                                          <p:val>
                                            <p:strVal val="#ppt_x"/>
                                          </p:val>
                                        </p:tav>
                                        <p:tav tm="100000">
                                          <p:val>
                                            <p:strVal val="#ppt_x"/>
                                          </p:val>
                                        </p:tav>
                                      </p:tavLst>
                                    </p:anim>
                                    <p:anim calcmode="lin" valueType="num">
                                      <p:cBhvr>
                                        <p:cTn id="290" dur="1000" fill="hold"/>
                                        <p:tgtEl>
                                          <p:spTgt spid="166"/>
                                        </p:tgtEl>
                                        <p:attrNameLst>
                                          <p:attrName>ppt_y</p:attrName>
                                        </p:attrNameLst>
                                      </p:cBhvr>
                                      <p:tavLst>
                                        <p:tav tm="0">
                                          <p:val>
                                            <p:strVal val="#ppt_y+.1"/>
                                          </p:val>
                                        </p:tav>
                                        <p:tav tm="100000">
                                          <p:val>
                                            <p:strVal val="#ppt_y"/>
                                          </p:val>
                                        </p:tav>
                                      </p:tavLst>
                                    </p:anim>
                                  </p:childTnLst>
                                </p:cTn>
                              </p:par>
                            </p:childTnLst>
                          </p:cTn>
                        </p:par>
                      </p:childTnLst>
                    </p:cTn>
                  </p:par>
                  <p:par>
                    <p:cTn id="291" fill="hold">
                      <p:stCondLst>
                        <p:cond delay="indefinite"/>
                      </p:stCondLst>
                      <p:childTnLst>
                        <p:par>
                          <p:cTn id="292" fill="hold">
                            <p:stCondLst>
                              <p:cond delay="0"/>
                            </p:stCondLst>
                            <p:childTnLst>
                              <p:par>
                                <p:cTn id="293" presetID="1" presetClass="entr" presetSubtype="0" fill="hold" grpId="0" nodeType="clickEffect">
                                  <p:stCondLst>
                                    <p:cond delay="0"/>
                                  </p:stCondLst>
                                  <p:childTnLst>
                                    <p:set>
                                      <p:cBhvr>
                                        <p:cTn id="294" dur="1" fill="hold">
                                          <p:stCondLst>
                                            <p:cond delay="0"/>
                                          </p:stCondLst>
                                        </p:cTn>
                                        <p:tgtEl>
                                          <p:spTgt spid="168"/>
                                        </p:tgtEl>
                                        <p:attrNameLst>
                                          <p:attrName>style.visibility</p:attrName>
                                        </p:attrNameLst>
                                      </p:cBhvr>
                                      <p:to>
                                        <p:strVal val="visible"/>
                                      </p:to>
                                    </p:set>
                                  </p:childTnLst>
                                </p:cTn>
                              </p:par>
                              <p:par>
                                <p:cTn id="295" presetID="1" presetClass="entr" presetSubtype="0" fill="hold" grpId="0" nodeType="withEffect">
                                  <p:stCondLst>
                                    <p:cond delay="0"/>
                                  </p:stCondLst>
                                  <p:childTnLst>
                                    <p:set>
                                      <p:cBhvr>
                                        <p:cTn id="296" dur="1" fill="hold">
                                          <p:stCondLst>
                                            <p:cond delay="0"/>
                                          </p:stCondLst>
                                        </p:cTn>
                                        <p:tgtEl>
                                          <p:spTgt spid="173"/>
                                        </p:tgtEl>
                                        <p:attrNameLst>
                                          <p:attrName>style.visibility</p:attrName>
                                        </p:attrNameLst>
                                      </p:cBhvr>
                                      <p:to>
                                        <p:strVal val="visible"/>
                                      </p:to>
                                    </p:set>
                                  </p:childTnLst>
                                </p:cTn>
                              </p:par>
                              <p:par>
                                <p:cTn id="297" presetID="1" presetClass="entr" presetSubtype="0" fill="hold" grpId="0" nodeType="withEffect">
                                  <p:stCondLst>
                                    <p:cond delay="0"/>
                                  </p:stCondLst>
                                  <p:childTnLst>
                                    <p:set>
                                      <p:cBhvr>
                                        <p:cTn id="298" dur="1" fill="hold">
                                          <p:stCondLst>
                                            <p:cond delay="0"/>
                                          </p:stCondLst>
                                        </p:cTn>
                                        <p:tgtEl>
                                          <p:spTgt spid="174"/>
                                        </p:tgtEl>
                                        <p:attrNameLst>
                                          <p:attrName>style.visibility</p:attrName>
                                        </p:attrNameLst>
                                      </p:cBhvr>
                                      <p:to>
                                        <p:strVal val="visible"/>
                                      </p:to>
                                    </p:set>
                                  </p:childTnLst>
                                </p:cTn>
                              </p:par>
                            </p:childTnLst>
                          </p:cTn>
                        </p:par>
                      </p:childTnLst>
                    </p:cTn>
                  </p:par>
                  <p:par>
                    <p:cTn id="299" fill="hold">
                      <p:stCondLst>
                        <p:cond delay="indefinite"/>
                      </p:stCondLst>
                      <p:childTnLst>
                        <p:par>
                          <p:cTn id="300" fill="hold">
                            <p:stCondLst>
                              <p:cond delay="0"/>
                            </p:stCondLst>
                            <p:childTnLst>
                              <p:par>
                                <p:cTn id="301" presetID="42" presetClass="entr" presetSubtype="0" fill="hold" nodeType="clickEffect">
                                  <p:stCondLst>
                                    <p:cond delay="0"/>
                                  </p:stCondLst>
                                  <p:childTnLst>
                                    <p:set>
                                      <p:cBhvr>
                                        <p:cTn id="302" dur="1" fill="hold">
                                          <p:stCondLst>
                                            <p:cond delay="0"/>
                                          </p:stCondLst>
                                        </p:cTn>
                                        <p:tgtEl>
                                          <p:spTgt spid="175"/>
                                        </p:tgtEl>
                                        <p:attrNameLst>
                                          <p:attrName>style.visibility</p:attrName>
                                        </p:attrNameLst>
                                      </p:cBhvr>
                                      <p:to>
                                        <p:strVal val="visible"/>
                                      </p:to>
                                    </p:set>
                                    <p:animEffect transition="in" filter="fade">
                                      <p:cBhvr>
                                        <p:cTn id="303" dur="1000"/>
                                        <p:tgtEl>
                                          <p:spTgt spid="175"/>
                                        </p:tgtEl>
                                      </p:cBhvr>
                                    </p:animEffect>
                                    <p:anim calcmode="lin" valueType="num">
                                      <p:cBhvr>
                                        <p:cTn id="304" dur="1000" fill="hold"/>
                                        <p:tgtEl>
                                          <p:spTgt spid="175"/>
                                        </p:tgtEl>
                                        <p:attrNameLst>
                                          <p:attrName>ppt_x</p:attrName>
                                        </p:attrNameLst>
                                      </p:cBhvr>
                                      <p:tavLst>
                                        <p:tav tm="0">
                                          <p:val>
                                            <p:strVal val="#ppt_x"/>
                                          </p:val>
                                        </p:tav>
                                        <p:tav tm="100000">
                                          <p:val>
                                            <p:strVal val="#ppt_x"/>
                                          </p:val>
                                        </p:tav>
                                      </p:tavLst>
                                    </p:anim>
                                    <p:anim calcmode="lin" valueType="num">
                                      <p:cBhvr>
                                        <p:cTn id="305" dur="1000" fill="hold"/>
                                        <p:tgtEl>
                                          <p:spTgt spid="175"/>
                                        </p:tgtEl>
                                        <p:attrNameLst>
                                          <p:attrName>ppt_y</p:attrName>
                                        </p:attrNameLst>
                                      </p:cBhvr>
                                      <p:tavLst>
                                        <p:tav tm="0">
                                          <p:val>
                                            <p:strVal val="#ppt_y+.1"/>
                                          </p:val>
                                        </p:tav>
                                        <p:tav tm="100000">
                                          <p:val>
                                            <p:strVal val="#ppt_y"/>
                                          </p:val>
                                        </p:tav>
                                      </p:tavLst>
                                    </p:anim>
                                  </p:childTnLst>
                                </p:cTn>
                              </p:par>
                            </p:childTnLst>
                          </p:cTn>
                        </p:par>
                      </p:childTnLst>
                    </p:cTn>
                  </p:par>
                  <p:par>
                    <p:cTn id="306" fill="hold">
                      <p:stCondLst>
                        <p:cond delay="indefinite"/>
                      </p:stCondLst>
                      <p:childTnLst>
                        <p:par>
                          <p:cTn id="307" fill="hold">
                            <p:stCondLst>
                              <p:cond delay="0"/>
                            </p:stCondLst>
                            <p:childTnLst>
                              <p:par>
                                <p:cTn id="308" presetID="42" presetClass="entr" presetSubtype="0" fill="hold" grpId="0" nodeType="clickEffect">
                                  <p:stCondLst>
                                    <p:cond delay="0"/>
                                  </p:stCondLst>
                                  <p:childTnLst>
                                    <p:set>
                                      <p:cBhvr>
                                        <p:cTn id="309" dur="1" fill="hold">
                                          <p:stCondLst>
                                            <p:cond delay="0"/>
                                          </p:stCondLst>
                                        </p:cTn>
                                        <p:tgtEl>
                                          <p:spTgt spid="167"/>
                                        </p:tgtEl>
                                        <p:attrNameLst>
                                          <p:attrName>style.visibility</p:attrName>
                                        </p:attrNameLst>
                                      </p:cBhvr>
                                      <p:to>
                                        <p:strVal val="visible"/>
                                      </p:to>
                                    </p:set>
                                    <p:animEffect transition="in" filter="fade">
                                      <p:cBhvr>
                                        <p:cTn id="310" dur="1000"/>
                                        <p:tgtEl>
                                          <p:spTgt spid="167"/>
                                        </p:tgtEl>
                                      </p:cBhvr>
                                    </p:animEffect>
                                    <p:anim calcmode="lin" valueType="num">
                                      <p:cBhvr>
                                        <p:cTn id="311" dur="1000" fill="hold"/>
                                        <p:tgtEl>
                                          <p:spTgt spid="167"/>
                                        </p:tgtEl>
                                        <p:attrNameLst>
                                          <p:attrName>ppt_x</p:attrName>
                                        </p:attrNameLst>
                                      </p:cBhvr>
                                      <p:tavLst>
                                        <p:tav tm="0">
                                          <p:val>
                                            <p:strVal val="#ppt_x"/>
                                          </p:val>
                                        </p:tav>
                                        <p:tav tm="100000">
                                          <p:val>
                                            <p:strVal val="#ppt_x"/>
                                          </p:val>
                                        </p:tav>
                                      </p:tavLst>
                                    </p:anim>
                                    <p:anim calcmode="lin" valueType="num">
                                      <p:cBhvr>
                                        <p:cTn id="312" dur="1000" fill="hold"/>
                                        <p:tgtEl>
                                          <p:spTgt spid="167"/>
                                        </p:tgtEl>
                                        <p:attrNameLst>
                                          <p:attrName>ppt_y</p:attrName>
                                        </p:attrNameLst>
                                      </p:cBhvr>
                                      <p:tavLst>
                                        <p:tav tm="0">
                                          <p:val>
                                            <p:strVal val="#ppt_y+.1"/>
                                          </p:val>
                                        </p:tav>
                                        <p:tav tm="100000">
                                          <p:val>
                                            <p:strVal val="#ppt_y"/>
                                          </p:val>
                                        </p:tav>
                                      </p:tavLst>
                                    </p:anim>
                                  </p:childTnLst>
                                </p:cTn>
                              </p:par>
                              <p:par>
                                <p:cTn id="313" presetID="42" presetClass="entr" presetSubtype="0" fill="hold" grpId="0" nodeType="withEffect">
                                  <p:stCondLst>
                                    <p:cond delay="0"/>
                                  </p:stCondLst>
                                  <p:childTnLst>
                                    <p:set>
                                      <p:cBhvr>
                                        <p:cTn id="314" dur="1" fill="hold">
                                          <p:stCondLst>
                                            <p:cond delay="0"/>
                                          </p:stCondLst>
                                        </p:cTn>
                                        <p:tgtEl>
                                          <p:spTgt spid="169"/>
                                        </p:tgtEl>
                                        <p:attrNameLst>
                                          <p:attrName>style.visibility</p:attrName>
                                        </p:attrNameLst>
                                      </p:cBhvr>
                                      <p:to>
                                        <p:strVal val="visible"/>
                                      </p:to>
                                    </p:set>
                                    <p:animEffect transition="in" filter="fade">
                                      <p:cBhvr>
                                        <p:cTn id="315" dur="1000"/>
                                        <p:tgtEl>
                                          <p:spTgt spid="169"/>
                                        </p:tgtEl>
                                      </p:cBhvr>
                                    </p:animEffect>
                                    <p:anim calcmode="lin" valueType="num">
                                      <p:cBhvr>
                                        <p:cTn id="316" dur="1000" fill="hold"/>
                                        <p:tgtEl>
                                          <p:spTgt spid="169"/>
                                        </p:tgtEl>
                                        <p:attrNameLst>
                                          <p:attrName>ppt_x</p:attrName>
                                        </p:attrNameLst>
                                      </p:cBhvr>
                                      <p:tavLst>
                                        <p:tav tm="0">
                                          <p:val>
                                            <p:strVal val="#ppt_x"/>
                                          </p:val>
                                        </p:tav>
                                        <p:tav tm="100000">
                                          <p:val>
                                            <p:strVal val="#ppt_x"/>
                                          </p:val>
                                        </p:tav>
                                      </p:tavLst>
                                    </p:anim>
                                    <p:anim calcmode="lin" valueType="num">
                                      <p:cBhvr>
                                        <p:cTn id="317" dur="1000" fill="hold"/>
                                        <p:tgtEl>
                                          <p:spTgt spid="169"/>
                                        </p:tgtEl>
                                        <p:attrNameLst>
                                          <p:attrName>ppt_y</p:attrName>
                                        </p:attrNameLst>
                                      </p:cBhvr>
                                      <p:tavLst>
                                        <p:tav tm="0">
                                          <p:val>
                                            <p:strVal val="#ppt_y+.1"/>
                                          </p:val>
                                        </p:tav>
                                        <p:tav tm="100000">
                                          <p:val>
                                            <p:strVal val="#ppt_y"/>
                                          </p:val>
                                        </p:tav>
                                      </p:tavLst>
                                    </p:anim>
                                  </p:childTnLst>
                                </p:cTn>
                              </p:par>
                              <p:par>
                                <p:cTn id="318" presetID="42" presetClass="entr" presetSubtype="0" fill="hold" grpId="0" nodeType="withEffect">
                                  <p:stCondLst>
                                    <p:cond delay="0"/>
                                  </p:stCondLst>
                                  <p:childTnLst>
                                    <p:set>
                                      <p:cBhvr>
                                        <p:cTn id="319" dur="1" fill="hold">
                                          <p:stCondLst>
                                            <p:cond delay="0"/>
                                          </p:stCondLst>
                                        </p:cTn>
                                        <p:tgtEl>
                                          <p:spTgt spid="170"/>
                                        </p:tgtEl>
                                        <p:attrNameLst>
                                          <p:attrName>style.visibility</p:attrName>
                                        </p:attrNameLst>
                                      </p:cBhvr>
                                      <p:to>
                                        <p:strVal val="visible"/>
                                      </p:to>
                                    </p:set>
                                    <p:animEffect transition="in" filter="fade">
                                      <p:cBhvr>
                                        <p:cTn id="320" dur="1000"/>
                                        <p:tgtEl>
                                          <p:spTgt spid="170"/>
                                        </p:tgtEl>
                                      </p:cBhvr>
                                    </p:animEffect>
                                    <p:anim calcmode="lin" valueType="num">
                                      <p:cBhvr>
                                        <p:cTn id="321" dur="1000" fill="hold"/>
                                        <p:tgtEl>
                                          <p:spTgt spid="170"/>
                                        </p:tgtEl>
                                        <p:attrNameLst>
                                          <p:attrName>ppt_x</p:attrName>
                                        </p:attrNameLst>
                                      </p:cBhvr>
                                      <p:tavLst>
                                        <p:tav tm="0">
                                          <p:val>
                                            <p:strVal val="#ppt_x"/>
                                          </p:val>
                                        </p:tav>
                                        <p:tav tm="100000">
                                          <p:val>
                                            <p:strVal val="#ppt_x"/>
                                          </p:val>
                                        </p:tav>
                                      </p:tavLst>
                                    </p:anim>
                                    <p:anim calcmode="lin" valueType="num">
                                      <p:cBhvr>
                                        <p:cTn id="322" dur="1000" fill="hold"/>
                                        <p:tgtEl>
                                          <p:spTgt spid="170"/>
                                        </p:tgtEl>
                                        <p:attrNameLst>
                                          <p:attrName>ppt_y</p:attrName>
                                        </p:attrNameLst>
                                      </p:cBhvr>
                                      <p:tavLst>
                                        <p:tav tm="0">
                                          <p:val>
                                            <p:strVal val="#ppt_y+.1"/>
                                          </p:val>
                                        </p:tav>
                                        <p:tav tm="100000">
                                          <p:val>
                                            <p:strVal val="#ppt_y"/>
                                          </p:val>
                                        </p:tav>
                                      </p:tavLst>
                                    </p:anim>
                                  </p:childTnLst>
                                </p:cTn>
                              </p:par>
                              <p:par>
                                <p:cTn id="323" presetID="42" presetClass="entr" presetSubtype="0" fill="hold" grpId="0" nodeType="withEffect">
                                  <p:stCondLst>
                                    <p:cond delay="0"/>
                                  </p:stCondLst>
                                  <p:childTnLst>
                                    <p:set>
                                      <p:cBhvr>
                                        <p:cTn id="324" dur="1" fill="hold">
                                          <p:stCondLst>
                                            <p:cond delay="0"/>
                                          </p:stCondLst>
                                        </p:cTn>
                                        <p:tgtEl>
                                          <p:spTgt spid="171"/>
                                        </p:tgtEl>
                                        <p:attrNameLst>
                                          <p:attrName>style.visibility</p:attrName>
                                        </p:attrNameLst>
                                      </p:cBhvr>
                                      <p:to>
                                        <p:strVal val="visible"/>
                                      </p:to>
                                    </p:set>
                                    <p:animEffect transition="in" filter="fade">
                                      <p:cBhvr>
                                        <p:cTn id="325" dur="1000"/>
                                        <p:tgtEl>
                                          <p:spTgt spid="171"/>
                                        </p:tgtEl>
                                      </p:cBhvr>
                                    </p:animEffect>
                                    <p:anim calcmode="lin" valueType="num">
                                      <p:cBhvr>
                                        <p:cTn id="326" dur="1000" fill="hold"/>
                                        <p:tgtEl>
                                          <p:spTgt spid="171"/>
                                        </p:tgtEl>
                                        <p:attrNameLst>
                                          <p:attrName>ppt_x</p:attrName>
                                        </p:attrNameLst>
                                      </p:cBhvr>
                                      <p:tavLst>
                                        <p:tav tm="0">
                                          <p:val>
                                            <p:strVal val="#ppt_x"/>
                                          </p:val>
                                        </p:tav>
                                        <p:tav tm="100000">
                                          <p:val>
                                            <p:strVal val="#ppt_x"/>
                                          </p:val>
                                        </p:tav>
                                      </p:tavLst>
                                    </p:anim>
                                    <p:anim calcmode="lin" valueType="num">
                                      <p:cBhvr>
                                        <p:cTn id="327" dur="1000" fill="hold"/>
                                        <p:tgtEl>
                                          <p:spTgt spid="171"/>
                                        </p:tgtEl>
                                        <p:attrNameLst>
                                          <p:attrName>ppt_y</p:attrName>
                                        </p:attrNameLst>
                                      </p:cBhvr>
                                      <p:tavLst>
                                        <p:tav tm="0">
                                          <p:val>
                                            <p:strVal val="#ppt_y+.1"/>
                                          </p:val>
                                        </p:tav>
                                        <p:tav tm="100000">
                                          <p:val>
                                            <p:strVal val="#ppt_y"/>
                                          </p:val>
                                        </p:tav>
                                      </p:tavLst>
                                    </p:anim>
                                  </p:childTnLst>
                                </p:cTn>
                              </p:par>
                              <p:par>
                                <p:cTn id="328" presetID="2" presetClass="entr" presetSubtype="4" fill="hold" nodeType="withEffect">
                                  <p:stCondLst>
                                    <p:cond delay="0"/>
                                  </p:stCondLst>
                                  <p:childTnLst>
                                    <p:set>
                                      <p:cBhvr>
                                        <p:cTn id="329" dur="1" fill="hold">
                                          <p:stCondLst>
                                            <p:cond delay="0"/>
                                          </p:stCondLst>
                                        </p:cTn>
                                        <p:tgtEl>
                                          <p:spTgt spid="187"/>
                                        </p:tgtEl>
                                        <p:attrNameLst>
                                          <p:attrName>style.visibility</p:attrName>
                                        </p:attrNameLst>
                                      </p:cBhvr>
                                      <p:to>
                                        <p:strVal val="visible"/>
                                      </p:to>
                                    </p:set>
                                    <p:anim calcmode="lin" valueType="num">
                                      <p:cBhvr additive="base">
                                        <p:cTn id="330" dur="500" fill="hold"/>
                                        <p:tgtEl>
                                          <p:spTgt spid="187"/>
                                        </p:tgtEl>
                                        <p:attrNameLst>
                                          <p:attrName>ppt_x</p:attrName>
                                        </p:attrNameLst>
                                      </p:cBhvr>
                                      <p:tavLst>
                                        <p:tav tm="0">
                                          <p:val>
                                            <p:strVal val="#ppt_x"/>
                                          </p:val>
                                        </p:tav>
                                        <p:tav tm="100000">
                                          <p:val>
                                            <p:strVal val="#ppt_x"/>
                                          </p:val>
                                        </p:tav>
                                      </p:tavLst>
                                    </p:anim>
                                    <p:anim calcmode="lin" valueType="num">
                                      <p:cBhvr additive="base">
                                        <p:cTn id="331" dur="500" fill="hold"/>
                                        <p:tgtEl>
                                          <p:spTgt spid="1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5" grpId="0"/>
      <p:bldP spid="37" grpId="0"/>
      <p:bldP spid="52" grpId="0"/>
      <p:bldP spid="63" grpId="0" animBg="1"/>
      <p:bldP spid="87" grpId="0"/>
      <p:bldP spid="96" grpId="0"/>
      <p:bldP spid="99" grpId="0"/>
      <p:bldP spid="100" grpId="0"/>
      <p:bldP spid="106" grpId="0" animBg="1"/>
      <p:bldP spid="107" grpId="0"/>
      <p:bldP spid="108" grpId="0"/>
      <p:bldP spid="109" grpId="0"/>
      <p:bldP spid="110" grpId="0"/>
      <p:bldP spid="112" grpId="0"/>
      <p:bldP spid="114" grpId="0" animBg="1"/>
      <p:bldP spid="127" grpId="0"/>
      <p:bldP spid="134" grpId="0"/>
      <p:bldP spid="135" grpId="0"/>
      <p:bldP spid="137" grpId="0"/>
      <p:bldP spid="140" grpId="0" animBg="1"/>
      <p:bldP spid="143" grpId="0"/>
      <p:bldP spid="144" grpId="0"/>
      <p:bldP spid="152" grpId="0" animBg="1"/>
      <p:bldP spid="166" grpId="0"/>
      <p:bldP spid="167" grpId="0"/>
      <p:bldP spid="168" grpId="0"/>
      <p:bldP spid="169" grpId="0"/>
      <p:bldP spid="170" grpId="0"/>
      <p:bldP spid="171" grpId="0"/>
      <p:bldP spid="173" grpId="0"/>
      <p:bldP spid="174"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D3C1205-C05E-C41A-ED5B-C8649EA0A4B3}"/>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FD7BFFE3-BAD8-50FB-10A0-F1EF3A869696}"/>
              </a:ext>
            </a:extLst>
          </p:cNvPr>
          <p:cNvSpPr txBox="1"/>
          <p:nvPr/>
        </p:nvSpPr>
        <p:spPr>
          <a:xfrm>
            <a:off x="9624968" y="2523338"/>
            <a:ext cx="2067578" cy="276999"/>
          </a:xfrm>
          <a:prstGeom prst="rect">
            <a:avLst/>
          </a:prstGeom>
          <a:noFill/>
        </p:spPr>
        <p:txBody>
          <a:bodyPr wrap="square">
            <a:spAutoFit/>
          </a:bodyPr>
          <a:lstStyle/>
          <a:p>
            <a:r>
              <a:rPr lang="fr-FR" sz="1200" dirty="0">
                <a:latin typeface="Calibri" panose="020F0502020204030204" pitchFamily="34" charset="0"/>
                <a:cs typeface="Calibri" panose="020F0502020204030204" pitchFamily="34" charset="0"/>
              </a:rPr>
              <a:t>= 29</a:t>
            </a:r>
            <a:r>
              <a:rPr lang="fr-FR" sz="1200" baseline="30000" dirty="0">
                <a:latin typeface="Calibri" panose="020F0502020204030204" pitchFamily="34" charset="0"/>
                <a:cs typeface="Calibri" panose="020F0502020204030204" pitchFamily="34" charset="0"/>
              </a:rPr>
              <a:t>ème</a:t>
            </a:r>
            <a:r>
              <a:rPr lang="fr-FR" sz="1200" dirty="0">
                <a:latin typeface="Calibri" panose="020F0502020204030204" pitchFamily="34" charset="0"/>
                <a:cs typeface="Calibri" panose="020F0502020204030204" pitchFamily="34" charset="0"/>
              </a:rPr>
              <a:t> jour au mois de février</a:t>
            </a:r>
            <a:endParaRPr lang="fr-FR" sz="1200" dirty="0"/>
          </a:p>
        </p:txBody>
      </p:sp>
      <p:pic>
        <p:nvPicPr>
          <p:cNvPr id="10" name="Image 9">
            <a:extLst>
              <a:ext uri="{FF2B5EF4-FFF2-40B4-BE49-F238E27FC236}">
                <a16:creationId xmlns:a16="http://schemas.microsoft.com/office/drawing/2014/main" id="{CBCC886E-178A-8A37-5D2D-BF3CECC5820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54018" y="510715"/>
            <a:ext cx="7098556" cy="2085630"/>
          </a:xfrm>
          <a:prstGeom prst="rect">
            <a:avLst/>
          </a:prstGeom>
        </p:spPr>
      </p:pic>
      <p:pic>
        <p:nvPicPr>
          <p:cNvPr id="24" name="Image 23">
            <a:extLst>
              <a:ext uri="{FF2B5EF4-FFF2-40B4-BE49-F238E27FC236}">
                <a16:creationId xmlns:a16="http://schemas.microsoft.com/office/drawing/2014/main" id="{CD60BE7D-8E9C-40D3-3377-A28FAF226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0" y="2493318"/>
            <a:ext cx="4669727" cy="2210004"/>
          </a:xfrm>
          <a:prstGeom prst="rect">
            <a:avLst/>
          </a:prstGeom>
        </p:spPr>
      </p:pic>
      <p:pic>
        <p:nvPicPr>
          <p:cNvPr id="5" name="Image 4">
            <a:extLst>
              <a:ext uri="{FF2B5EF4-FFF2-40B4-BE49-F238E27FC236}">
                <a16:creationId xmlns:a16="http://schemas.microsoft.com/office/drawing/2014/main" id="{D743854B-557D-9703-4379-4F518BC7A9E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0650" y="548412"/>
            <a:ext cx="628403" cy="628403"/>
          </a:xfrm>
          <a:prstGeom prst="rect">
            <a:avLst/>
          </a:prstGeom>
        </p:spPr>
      </p:pic>
      <p:pic>
        <p:nvPicPr>
          <p:cNvPr id="6" name="Image 5">
            <a:hlinkClick r:id="rId5" action="ppaction://hlinksldjump"/>
            <a:extLst>
              <a:ext uri="{FF2B5EF4-FFF2-40B4-BE49-F238E27FC236}">
                <a16:creationId xmlns:a16="http://schemas.microsoft.com/office/drawing/2014/main" id="{C4B57F73-53BD-A37E-5F52-EFFEE36A7A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7" name="ZoneTexte 6">
            <a:extLst>
              <a:ext uri="{FF2B5EF4-FFF2-40B4-BE49-F238E27FC236}">
                <a16:creationId xmlns:a16="http://schemas.microsoft.com/office/drawing/2014/main" id="{B388B2D6-4BD3-640E-D868-8FACE3D9132C}"/>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20" name="Image 19">
            <a:extLst>
              <a:ext uri="{FF2B5EF4-FFF2-40B4-BE49-F238E27FC236}">
                <a16:creationId xmlns:a16="http://schemas.microsoft.com/office/drawing/2014/main" id="{A2D53694-603E-CD1D-CB57-630EA9CB56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79470" y="1363182"/>
            <a:ext cx="440318" cy="423135"/>
          </a:xfrm>
          <a:prstGeom prst="rect">
            <a:avLst/>
          </a:prstGeom>
        </p:spPr>
      </p:pic>
      <p:sp>
        <p:nvSpPr>
          <p:cNvPr id="21" name="ZoneTexte 20">
            <a:extLst>
              <a:ext uri="{FF2B5EF4-FFF2-40B4-BE49-F238E27FC236}">
                <a16:creationId xmlns:a16="http://schemas.microsoft.com/office/drawing/2014/main" id="{B8023D31-F162-F32E-37DC-5AC9B8A5A13C}"/>
              </a:ext>
            </a:extLst>
          </p:cNvPr>
          <p:cNvSpPr txBox="1"/>
          <p:nvPr/>
        </p:nvSpPr>
        <p:spPr>
          <a:xfrm>
            <a:off x="739053" y="611068"/>
            <a:ext cx="2483541" cy="830997"/>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Les subdivisions temporelles</a:t>
            </a:r>
            <a:endParaRPr lang="fr-FR" sz="2400" b="1" dirty="0"/>
          </a:p>
        </p:txBody>
      </p:sp>
      <p:grpSp>
        <p:nvGrpSpPr>
          <p:cNvPr id="4" name="Groupe 3">
            <a:extLst>
              <a:ext uri="{FF2B5EF4-FFF2-40B4-BE49-F238E27FC236}">
                <a16:creationId xmlns:a16="http://schemas.microsoft.com/office/drawing/2014/main" id="{4A59A391-DFC5-2877-DD53-0E477A00AD98}"/>
              </a:ext>
            </a:extLst>
          </p:cNvPr>
          <p:cNvGrpSpPr/>
          <p:nvPr/>
        </p:nvGrpSpPr>
        <p:grpSpPr>
          <a:xfrm>
            <a:off x="9825450" y="544699"/>
            <a:ext cx="1171521" cy="600624"/>
            <a:chOff x="9987503" y="544699"/>
            <a:chExt cx="1171521" cy="600624"/>
          </a:xfrm>
        </p:grpSpPr>
        <p:pic>
          <p:nvPicPr>
            <p:cNvPr id="11" name="Image 10">
              <a:hlinkClick r:id="rId8"/>
              <a:extLst>
                <a:ext uri="{FF2B5EF4-FFF2-40B4-BE49-F238E27FC236}">
                  <a16:creationId xmlns:a16="http://schemas.microsoft.com/office/drawing/2014/main" id="{576B3272-B5B7-4BCB-6879-135FDE7479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7503" y="544699"/>
              <a:ext cx="1171521" cy="600624"/>
            </a:xfrm>
            <a:prstGeom prst="rect">
              <a:avLst/>
            </a:prstGeom>
          </p:spPr>
        </p:pic>
        <p:pic>
          <p:nvPicPr>
            <p:cNvPr id="3" name="Image 2">
              <a:hlinkClick r:id="rId8"/>
              <a:extLst>
                <a:ext uri="{FF2B5EF4-FFF2-40B4-BE49-F238E27FC236}">
                  <a16:creationId xmlns:a16="http://schemas.microsoft.com/office/drawing/2014/main" id="{EB119A8D-A32E-9901-9ECA-F5AE239469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78566" y="550896"/>
              <a:ext cx="582008" cy="582008"/>
            </a:xfrm>
            <a:prstGeom prst="rect">
              <a:avLst/>
            </a:prstGeom>
          </p:spPr>
        </p:pic>
      </p:grpSp>
      <p:pic>
        <p:nvPicPr>
          <p:cNvPr id="13" name="Image 12">
            <a:extLst>
              <a:ext uri="{FF2B5EF4-FFF2-40B4-BE49-F238E27FC236}">
                <a16:creationId xmlns:a16="http://schemas.microsoft.com/office/drawing/2014/main" id="{DB9C7AC3-38FF-182F-2485-E26A212C95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6464046" y="2230627"/>
            <a:ext cx="406599" cy="136109"/>
          </a:xfrm>
          <a:prstGeom prst="rect">
            <a:avLst/>
          </a:prstGeom>
        </p:spPr>
      </p:pic>
      <p:sp>
        <p:nvSpPr>
          <p:cNvPr id="14" name="ZoneTexte 13">
            <a:extLst>
              <a:ext uri="{FF2B5EF4-FFF2-40B4-BE49-F238E27FC236}">
                <a16:creationId xmlns:a16="http://schemas.microsoft.com/office/drawing/2014/main" id="{52779CA7-37BB-6FAC-B1CC-FF78BAA76F6F}"/>
              </a:ext>
            </a:extLst>
          </p:cNvPr>
          <p:cNvSpPr txBox="1"/>
          <p:nvPr/>
        </p:nvSpPr>
        <p:spPr>
          <a:xfrm>
            <a:off x="6064966" y="2746028"/>
            <a:ext cx="1723292" cy="292388"/>
          </a:xfrm>
          <a:prstGeom prst="rect">
            <a:avLst/>
          </a:prstGeom>
          <a:noFill/>
        </p:spPr>
        <p:txBody>
          <a:bodyPr wrap="none" rtlCol="0">
            <a:spAutoFit/>
          </a:bodyPr>
          <a:lstStyle/>
          <a:p>
            <a:r>
              <a:rPr lang="fr-FR" sz="1300" b="1" dirty="0">
                <a:solidFill>
                  <a:srgbClr val="FF0000"/>
                </a:solidFill>
                <a:highlight>
                  <a:srgbClr val="FFFF00"/>
                </a:highlight>
                <a:latin typeface="Calibri" panose="020F0502020204030204" pitchFamily="34" charset="0"/>
                <a:cs typeface="Calibri" panose="020F0502020204030204" pitchFamily="34" charset="0"/>
              </a:rPr>
              <a:t>1 journée</a:t>
            </a:r>
            <a:r>
              <a:rPr lang="fr-FR" sz="1300" dirty="0">
                <a:latin typeface="Calibri" panose="020F0502020204030204" pitchFamily="34" charset="0"/>
                <a:cs typeface="Calibri" panose="020F0502020204030204" pitchFamily="34" charset="0"/>
              </a:rPr>
              <a:t> = </a:t>
            </a:r>
            <a:r>
              <a:rPr lang="fr-FR" sz="1300" b="1" dirty="0">
                <a:latin typeface="Calibri" panose="020F0502020204030204" pitchFamily="34" charset="0"/>
                <a:cs typeface="Calibri" panose="020F0502020204030204" pitchFamily="34" charset="0"/>
              </a:rPr>
              <a:t>24 heures</a:t>
            </a:r>
            <a:r>
              <a:rPr lang="fr-FR" sz="1300" dirty="0">
                <a:latin typeface="Calibri" panose="020F0502020204030204" pitchFamily="34" charset="0"/>
                <a:cs typeface="Calibri" panose="020F0502020204030204" pitchFamily="34" charset="0"/>
              </a:rPr>
              <a:t> </a:t>
            </a:r>
          </a:p>
        </p:txBody>
      </p:sp>
      <p:sp>
        <p:nvSpPr>
          <p:cNvPr id="19" name="ZoneTexte 18">
            <a:extLst>
              <a:ext uri="{FF2B5EF4-FFF2-40B4-BE49-F238E27FC236}">
                <a16:creationId xmlns:a16="http://schemas.microsoft.com/office/drawing/2014/main" id="{3E677BE0-A103-FD73-2FB0-055E92A252FF}"/>
              </a:ext>
            </a:extLst>
          </p:cNvPr>
          <p:cNvSpPr txBox="1"/>
          <p:nvPr/>
        </p:nvSpPr>
        <p:spPr>
          <a:xfrm>
            <a:off x="6064966" y="2493318"/>
            <a:ext cx="1996059" cy="292388"/>
          </a:xfrm>
          <a:prstGeom prst="rect">
            <a:avLst/>
          </a:prstGeom>
          <a:noFill/>
        </p:spPr>
        <p:txBody>
          <a:bodyPr wrap="none" rtlCol="0">
            <a:spAutoFit/>
          </a:bodyPr>
          <a:lstStyle/>
          <a:p>
            <a:r>
              <a:rPr lang="fr-FR" sz="1300" b="1" dirty="0">
                <a:solidFill>
                  <a:srgbClr val="FF0000"/>
                </a:solidFill>
                <a:highlight>
                  <a:srgbClr val="FFFF00"/>
                </a:highlight>
                <a:latin typeface="Calibri" panose="020F0502020204030204" pitchFamily="34" charset="0"/>
                <a:cs typeface="Calibri" panose="020F0502020204030204" pitchFamily="34" charset="0"/>
              </a:rPr>
              <a:t>1 année</a:t>
            </a:r>
            <a:r>
              <a:rPr lang="fr-FR" sz="1300" dirty="0">
                <a:latin typeface="Calibri" panose="020F0502020204030204" pitchFamily="34" charset="0"/>
                <a:cs typeface="Calibri" panose="020F0502020204030204" pitchFamily="34" charset="0"/>
              </a:rPr>
              <a:t> = </a:t>
            </a:r>
            <a:r>
              <a:rPr lang="fr-FR" sz="1300" b="1" dirty="0">
                <a:latin typeface="Calibri" panose="020F0502020204030204" pitchFamily="34" charset="0"/>
                <a:cs typeface="Calibri" panose="020F0502020204030204" pitchFamily="34" charset="0"/>
              </a:rPr>
              <a:t>365,25 journées</a:t>
            </a:r>
          </a:p>
        </p:txBody>
      </p:sp>
      <p:sp>
        <p:nvSpPr>
          <p:cNvPr id="25" name="Rectangle 24">
            <a:extLst>
              <a:ext uri="{FF2B5EF4-FFF2-40B4-BE49-F238E27FC236}">
                <a16:creationId xmlns:a16="http://schemas.microsoft.com/office/drawing/2014/main" id="{143A87E2-F99A-357A-75EB-5BFFB424FB43}"/>
              </a:ext>
            </a:extLst>
          </p:cNvPr>
          <p:cNvSpPr/>
          <p:nvPr/>
        </p:nvSpPr>
        <p:spPr>
          <a:xfrm>
            <a:off x="84016" y="4190260"/>
            <a:ext cx="586044" cy="16867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9057C342-BA04-729D-CA87-9883DDE3350A}"/>
              </a:ext>
            </a:extLst>
          </p:cNvPr>
          <p:cNvSpPr/>
          <p:nvPr/>
        </p:nvSpPr>
        <p:spPr>
          <a:xfrm>
            <a:off x="4142591" y="4190260"/>
            <a:ext cx="586044" cy="168675"/>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29">
            <a:extLst>
              <a:ext uri="{FF2B5EF4-FFF2-40B4-BE49-F238E27FC236}">
                <a16:creationId xmlns:a16="http://schemas.microsoft.com/office/drawing/2014/main" id="{0A143F91-9A16-94BA-5D6B-83951FDBF34D}"/>
              </a:ext>
            </a:extLst>
          </p:cNvPr>
          <p:cNvCxnSpPr>
            <a:endCxn id="26" idx="1"/>
          </p:cNvCxnSpPr>
          <p:nvPr/>
        </p:nvCxnSpPr>
        <p:spPr>
          <a:xfrm>
            <a:off x="670060" y="4274597"/>
            <a:ext cx="3472531" cy="0"/>
          </a:xfrm>
          <a:prstGeom prst="line">
            <a:avLst/>
          </a:prstGeom>
          <a:ln w="28575">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BFB083DE-2369-B9D0-8460-179BFAC04C31}"/>
              </a:ext>
            </a:extLst>
          </p:cNvPr>
          <p:cNvCxnSpPr>
            <a:cxnSpLocks/>
          </p:cNvCxnSpPr>
          <p:nvPr/>
        </p:nvCxnSpPr>
        <p:spPr>
          <a:xfrm flipV="1">
            <a:off x="4534763" y="2801095"/>
            <a:ext cx="0" cy="1390709"/>
          </a:xfrm>
          <a:prstGeom prst="straightConnector1">
            <a:avLst/>
          </a:prstGeom>
          <a:ln w="19050">
            <a:solidFill>
              <a:srgbClr val="00206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AB2D81F3-6F27-20E2-0BD9-0592D1932C59}"/>
              </a:ext>
            </a:extLst>
          </p:cNvPr>
          <p:cNvSpPr/>
          <p:nvPr/>
        </p:nvSpPr>
        <p:spPr>
          <a:xfrm>
            <a:off x="4281858" y="2588815"/>
            <a:ext cx="238313" cy="139458"/>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20E723BB-6566-964F-FE96-FB5CCBBAA591}"/>
              </a:ext>
            </a:extLst>
          </p:cNvPr>
          <p:cNvSpPr/>
          <p:nvPr/>
        </p:nvSpPr>
        <p:spPr>
          <a:xfrm>
            <a:off x="4330909" y="2456888"/>
            <a:ext cx="312112" cy="129099"/>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2" name="Connecteur droit avec flèche 51">
            <a:extLst>
              <a:ext uri="{FF2B5EF4-FFF2-40B4-BE49-F238E27FC236}">
                <a16:creationId xmlns:a16="http://schemas.microsoft.com/office/drawing/2014/main" id="{8BE417B4-A12E-3801-D83B-86266683F088}"/>
              </a:ext>
            </a:extLst>
          </p:cNvPr>
          <p:cNvCxnSpPr>
            <a:cxnSpLocks/>
          </p:cNvCxnSpPr>
          <p:nvPr/>
        </p:nvCxnSpPr>
        <p:spPr>
          <a:xfrm>
            <a:off x="4645675" y="2519952"/>
            <a:ext cx="171839" cy="5854"/>
          </a:xfrm>
          <a:prstGeom prst="straightConnector1">
            <a:avLst/>
          </a:prstGeom>
          <a:ln w="19050">
            <a:solidFill>
              <a:srgbClr val="00206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C673BF6C-2BDC-5447-A7DD-A1D06641C0A8}"/>
              </a:ext>
            </a:extLst>
          </p:cNvPr>
          <p:cNvCxnSpPr>
            <a:cxnSpLocks/>
          </p:cNvCxnSpPr>
          <p:nvPr/>
        </p:nvCxnSpPr>
        <p:spPr>
          <a:xfrm>
            <a:off x="4520171" y="2644909"/>
            <a:ext cx="286840" cy="0"/>
          </a:xfrm>
          <a:prstGeom prst="straightConnector1">
            <a:avLst/>
          </a:prstGeom>
          <a:ln w="19050">
            <a:solidFill>
              <a:srgbClr val="7030A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7" name="ZoneTexte 66">
            <a:extLst>
              <a:ext uri="{FF2B5EF4-FFF2-40B4-BE49-F238E27FC236}">
                <a16:creationId xmlns:a16="http://schemas.microsoft.com/office/drawing/2014/main" id="{24D442C2-8441-70B0-51A7-481DD6E289DA}"/>
              </a:ext>
            </a:extLst>
          </p:cNvPr>
          <p:cNvSpPr txBox="1"/>
          <p:nvPr/>
        </p:nvSpPr>
        <p:spPr>
          <a:xfrm>
            <a:off x="4777723" y="2365613"/>
            <a:ext cx="926857" cy="246221"/>
          </a:xfrm>
          <a:prstGeom prst="rect">
            <a:avLst/>
          </a:prstGeom>
          <a:noFill/>
        </p:spPr>
        <p:txBody>
          <a:bodyPr wrap="none" rtlCol="0">
            <a:spAutoFit/>
          </a:bodyPr>
          <a:lstStyle/>
          <a:p>
            <a:r>
              <a:rPr lang="fr-FR" sz="1000" b="1" dirty="0">
                <a:latin typeface="Calibri" panose="020F0502020204030204" pitchFamily="34" charset="0"/>
                <a:cs typeface="Calibri" panose="020F0502020204030204" pitchFamily="34" charset="0"/>
              </a:rPr>
              <a:t>jour le + court</a:t>
            </a:r>
          </a:p>
        </p:txBody>
      </p:sp>
      <p:sp>
        <p:nvSpPr>
          <p:cNvPr id="73" name="ZoneTexte 72">
            <a:extLst>
              <a:ext uri="{FF2B5EF4-FFF2-40B4-BE49-F238E27FC236}">
                <a16:creationId xmlns:a16="http://schemas.microsoft.com/office/drawing/2014/main" id="{9E93B843-D5CE-97D3-D274-02F47F84BDFC}"/>
              </a:ext>
            </a:extLst>
          </p:cNvPr>
          <p:cNvSpPr txBox="1"/>
          <p:nvPr/>
        </p:nvSpPr>
        <p:spPr>
          <a:xfrm>
            <a:off x="4777723" y="2519952"/>
            <a:ext cx="877163" cy="246221"/>
          </a:xfrm>
          <a:prstGeom prst="rect">
            <a:avLst/>
          </a:prstGeom>
          <a:noFill/>
        </p:spPr>
        <p:txBody>
          <a:bodyPr wrap="none" rtlCol="0">
            <a:spAutoFit/>
          </a:bodyPr>
          <a:lstStyle/>
          <a:p>
            <a:r>
              <a:rPr lang="fr-FR" sz="1000" b="1" dirty="0">
                <a:latin typeface="Calibri" panose="020F0502020204030204" pitchFamily="34" charset="0"/>
                <a:cs typeface="Calibri" panose="020F0502020204030204" pitchFamily="34" charset="0"/>
              </a:rPr>
              <a:t>jour le + long</a:t>
            </a:r>
          </a:p>
        </p:txBody>
      </p:sp>
      <p:sp>
        <p:nvSpPr>
          <p:cNvPr id="76" name="Rectangle 75">
            <a:extLst>
              <a:ext uri="{FF2B5EF4-FFF2-40B4-BE49-F238E27FC236}">
                <a16:creationId xmlns:a16="http://schemas.microsoft.com/office/drawing/2014/main" id="{7D470CC2-3549-A6BC-AE15-F2D168E3A120}"/>
              </a:ext>
            </a:extLst>
          </p:cNvPr>
          <p:cNvSpPr/>
          <p:nvPr/>
        </p:nvSpPr>
        <p:spPr>
          <a:xfrm>
            <a:off x="777009" y="4606092"/>
            <a:ext cx="238313" cy="139458"/>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17BB1C96-ED34-3472-62DF-C74472451DAB}"/>
              </a:ext>
            </a:extLst>
          </p:cNvPr>
          <p:cNvSpPr/>
          <p:nvPr/>
        </p:nvSpPr>
        <p:spPr>
          <a:xfrm>
            <a:off x="826060" y="4456409"/>
            <a:ext cx="238313" cy="133604"/>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7" name="Connecteur droit avec flèche 86">
            <a:extLst>
              <a:ext uri="{FF2B5EF4-FFF2-40B4-BE49-F238E27FC236}">
                <a16:creationId xmlns:a16="http://schemas.microsoft.com/office/drawing/2014/main" id="{B93F9BC6-F885-7732-7FA8-5D1005F262C2}"/>
              </a:ext>
            </a:extLst>
          </p:cNvPr>
          <p:cNvCxnSpPr>
            <a:cxnSpLocks/>
          </p:cNvCxnSpPr>
          <p:nvPr/>
        </p:nvCxnSpPr>
        <p:spPr>
          <a:xfrm>
            <a:off x="1069802" y="4528351"/>
            <a:ext cx="171839" cy="5854"/>
          </a:xfrm>
          <a:prstGeom prst="straightConnector1">
            <a:avLst/>
          </a:prstGeom>
          <a:ln w="19050">
            <a:solidFill>
              <a:srgbClr val="00206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cteur droit avec flèche 90">
            <a:extLst>
              <a:ext uri="{FF2B5EF4-FFF2-40B4-BE49-F238E27FC236}">
                <a16:creationId xmlns:a16="http://schemas.microsoft.com/office/drawing/2014/main" id="{34E47CE0-869D-0BA2-5CB0-E5ECFABEEA72}"/>
              </a:ext>
            </a:extLst>
          </p:cNvPr>
          <p:cNvCxnSpPr>
            <a:cxnSpLocks/>
          </p:cNvCxnSpPr>
          <p:nvPr/>
        </p:nvCxnSpPr>
        <p:spPr>
          <a:xfrm>
            <a:off x="988688" y="4653308"/>
            <a:ext cx="252953" cy="0"/>
          </a:xfrm>
          <a:prstGeom prst="straightConnector1">
            <a:avLst/>
          </a:prstGeom>
          <a:ln w="19050">
            <a:solidFill>
              <a:srgbClr val="7030A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94" name="ZoneTexte 93">
            <a:extLst>
              <a:ext uri="{FF2B5EF4-FFF2-40B4-BE49-F238E27FC236}">
                <a16:creationId xmlns:a16="http://schemas.microsoft.com/office/drawing/2014/main" id="{4AB98BAE-F997-4306-F2ED-785E01D848DE}"/>
              </a:ext>
            </a:extLst>
          </p:cNvPr>
          <p:cNvSpPr txBox="1"/>
          <p:nvPr/>
        </p:nvSpPr>
        <p:spPr>
          <a:xfrm>
            <a:off x="1213198" y="4555745"/>
            <a:ext cx="926857" cy="246221"/>
          </a:xfrm>
          <a:prstGeom prst="rect">
            <a:avLst/>
          </a:prstGeom>
          <a:noFill/>
        </p:spPr>
        <p:txBody>
          <a:bodyPr wrap="none" rtlCol="0">
            <a:spAutoFit/>
          </a:bodyPr>
          <a:lstStyle/>
          <a:p>
            <a:r>
              <a:rPr lang="fr-FR" sz="1000" b="1" dirty="0">
                <a:latin typeface="Calibri" panose="020F0502020204030204" pitchFamily="34" charset="0"/>
                <a:cs typeface="Calibri" panose="020F0502020204030204" pitchFamily="34" charset="0"/>
              </a:rPr>
              <a:t>jour le + court</a:t>
            </a:r>
          </a:p>
        </p:txBody>
      </p:sp>
      <p:sp>
        <p:nvSpPr>
          <p:cNvPr id="95" name="ZoneTexte 94">
            <a:extLst>
              <a:ext uri="{FF2B5EF4-FFF2-40B4-BE49-F238E27FC236}">
                <a16:creationId xmlns:a16="http://schemas.microsoft.com/office/drawing/2014/main" id="{78A1F884-3C28-3DC9-08A0-17809A05BC98}"/>
              </a:ext>
            </a:extLst>
          </p:cNvPr>
          <p:cNvSpPr txBox="1"/>
          <p:nvPr/>
        </p:nvSpPr>
        <p:spPr>
          <a:xfrm>
            <a:off x="1216692" y="4408167"/>
            <a:ext cx="877163" cy="246221"/>
          </a:xfrm>
          <a:prstGeom prst="rect">
            <a:avLst/>
          </a:prstGeom>
          <a:noFill/>
        </p:spPr>
        <p:txBody>
          <a:bodyPr wrap="none" rtlCol="0">
            <a:spAutoFit/>
          </a:bodyPr>
          <a:lstStyle/>
          <a:p>
            <a:r>
              <a:rPr lang="fr-FR" sz="1000" b="1" dirty="0">
                <a:latin typeface="Calibri" panose="020F0502020204030204" pitchFamily="34" charset="0"/>
                <a:cs typeface="Calibri" panose="020F0502020204030204" pitchFamily="34" charset="0"/>
              </a:rPr>
              <a:t>jour le + long</a:t>
            </a:r>
          </a:p>
        </p:txBody>
      </p:sp>
      <p:cxnSp>
        <p:nvCxnSpPr>
          <p:cNvPr id="97" name="Connecteur droit avec flèche 96">
            <a:extLst>
              <a:ext uri="{FF2B5EF4-FFF2-40B4-BE49-F238E27FC236}">
                <a16:creationId xmlns:a16="http://schemas.microsoft.com/office/drawing/2014/main" id="{18813C5F-D2CB-70B8-1139-4554EEE16DAB}"/>
              </a:ext>
            </a:extLst>
          </p:cNvPr>
          <p:cNvCxnSpPr>
            <a:cxnSpLocks/>
          </p:cNvCxnSpPr>
          <p:nvPr/>
        </p:nvCxnSpPr>
        <p:spPr>
          <a:xfrm>
            <a:off x="377038" y="4361132"/>
            <a:ext cx="0" cy="162079"/>
          </a:xfrm>
          <a:prstGeom prst="straightConnector1">
            <a:avLst/>
          </a:prstGeom>
          <a:ln w="19050">
            <a:solidFill>
              <a:srgbClr val="00206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246CB1AA-00B8-8175-3260-D5624FA51694}"/>
              </a:ext>
            </a:extLst>
          </p:cNvPr>
          <p:cNvSpPr/>
          <p:nvPr/>
        </p:nvSpPr>
        <p:spPr>
          <a:xfrm>
            <a:off x="2117655" y="2605606"/>
            <a:ext cx="617011" cy="195486"/>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Rectangle 100">
            <a:extLst>
              <a:ext uri="{FF2B5EF4-FFF2-40B4-BE49-F238E27FC236}">
                <a16:creationId xmlns:a16="http://schemas.microsoft.com/office/drawing/2014/main" id="{E5922A9B-CC04-FDFF-0FB4-54CA5B870B17}"/>
              </a:ext>
            </a:extLst>
          </p:cNvPr>
          <p:cNvSpPr/>
          <p:nvPr/>
        </p:nvSpPr>
        <p:spPr>
          <a:xfrm>
            <a:off x="2137007" y="4410606"/>
            <a:ext cx="617011" cy="195486"/>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2" name="Connecteur droit 101">
            <a:extLst>
              <a:ext uri="{FF2B5EF4-FFF2-40B4-BE49-F238E27FC236}">
                <a16:creationId xmlns:a16="http://schemas.microsoft.com/office/drawing/2014/main" id="{84C4AABC-C807-A0F7-383C-6DCF26759CA8}"/>
              </a:ext>
            </a:extLst>
          </p:cNvPr>
          <p:cNvCxnSpPr>
            <a:cxnSpLocks/>
          </p:cNvCxnSpPr>
          <p:nvPr/>
        </p:nvCxnSpPr>
        <p:spPr>
          <a:xfrm>
            <a:off x="2412588" y="2801092"/>
            <a:ext cx="0" cy="1607075"/>
          </a:xfrm>
          <a:prstGeom prst="line">
            <a:avLst/>
          </a:prstGeom>
          <a:ln w="28575">
            <a:solidFill>
              <a:schemeClr val="accent6">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05" name="Connecteur droit avec flèche 104">
            <a:extLst>
              <a:ext uri="{FF2B5EF4-FFF2-40B4-BE49-F238E27FC236}">
                <a16:creationId xmlns:a16="http://schemas.microsoft.com/office/drawing/2014/main" id="{69E1446A-77B8-C267-218D-9797BA8970E8}"/>
              </a:ext>
            </a:extLst>
          </p:cNvPr>
          <p:cNvCxnSpPr>
            <a:cxnSpLocks/>
          </p:cNvCxnSpPr>
          <p:nvPr/>
        </p:nvCxnSpPr>
        <p:spPr>
          <a:xfrm flipV="1">
            <a:off x="2426160" y="2365613"/>
            <a:ext cx="0" cy="220374"/>
          </a:xfrm>
          <a:prstGeom prst="straightConnector1">
            <a:avLst/>
          </a:prstGeom>
          <a:ln w="19050">
            <a:solidFill>
              <a:schemeClr val="accent6">
                <a:lumMod val="75000"/>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7" name="ZoneTexte 106">
            <a:extLst>
              <a:ext uri="{FF2B5EF4-FFF2-40B4-BE49-F238E27FC236}">
                <a16:creationId xmlns:a16="http://schemas.microsoft.com/office/drawing/2014/main" id="{E0D139D9-AEE0-CA17-E862-333596D06C03}"/>
              </a:ext>
            </a:extLst>
          </p:cNvPr>
          <p:cNvSpPr txBox="1"/>
          <p:nvPr/>
        </p:nvSpPr>
        <p:spPr>
          <a:xfrm>
            <a:off x="1906963" y="1811615"/>
            <a:ext cx="989655" cy="553998"/>
          </a:xfrm>
          <a:prstGeom prst="rect">
            <a:avLst/>
          </a:prstGeom>
          <a:noFill/>
        </p:spPr>
        <p:txBody>
          <a:bodyPr wrap="square" rtlCol="0">
            <a:spAutoFit/>
          </a:bodyPr>
          <a:lstStyle/>
          <a:p>
            <a:pPr algn="ctr"/>
            <a:r>
              <a:rPr lang="fr-FR" sz="1000" b="1" dirty="0">
                <a:latin typeface="Calibri" panose="020F0502020204030204" pitchFamily="34" charset="0"/>
                <a:cs typeface="Calibri" panose="020F0502020204030204" pitchFamily="34" charset="0"/>
              </a:rPr>
              <a:t>égalité de durée du jour et de la nuit</a:t>
            </a:r>
          </a:p>
        </p:txBody>
      </p:sp>
      <p:sp>
        <p:nvSpPr>
          <p:cNvPr id="108" name="Rectangle 107">
            <a:extLst>
              <a:ext uri="{FF2B5EF4-FFF2-40B4-BE49-F238E27FC236}">
                <a16:creationId xmlns:a16="http://schemas.microsoft.com/office/drawing/2014/main" id="{896B06BD-1C93-5D74-DC03-9C49979364EA}"/>
              </a:ext>
            </a:extLst>
          </p:cNvPr>
          <p:cNvSpPr/>
          <p:nvPr/>
        </p:nvSpPr>
        <p:spPr>
          <a:xfrm>
            <a:off x="84017" y="2447575"/>
            <a:ext cx="1260008" cy="298437"/>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Rectangle 108">
            <a:extLst>
              <a:ext uri="{FF2B5EF4-FFF2-40B4-BE49-F238E27FC236}">
                <a16:creationId xmlns:a16="http://schemas.microsoft.com/office/drawing/2014/main" id="{73989E9A-F92B-0622-E922-9207001E3DEF}"/>
              </a:ext>
            </a:extLst>
          </p:cNvPr>
          <p:cNvSpPr/>
          <p:nvPr/>
        </p:nvSpPr>
        <p:spPr>
          <a:xfrm>
            <a:off x="3532659" y="4465516"/>
            <a:ext cx="1260008" cy="298437"/>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0" name="Connecteur droit avec flèche 109">
            <a:extLst>
              <a:ext uri="{FF2B5EF4-FFF2-40B4-BE49-F238E27FC236}">
                <a16:creationId xmlns:a16="http://schemas.microsoft.com/office/drawing/2014/main" id="{C4A91A01-68C7-0A82-B7AE-914B6ACF7646}"/>
              </a:ext>
            </a:extLst>
          </p:cNvPr>
          <p:cNvCxnSpPr>
            <a:cxnSpLocks/>
          </p:cNvCxnSpPr>
          <p:nvPr/>
        </p:nvCxnSpPr>
        <p:spPr>
          <a:xfrm>
            <a:off x="2754018" y="4606092"/>
            <a:ext cx="786077" cy="0"/>
          </a:xfrm>
          <a:prstGeom prst="straightConnector1">
            <a:avLst/>
          </a:prstGeom>
          <a:ln w="19050">
            <a:solidFill>
              <a:schemeClr val="accent6">
                <a:lumMod val="75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onnecteur droit avec flèche 111">
            <a:extLst>
              <a:ext uri="{FF2B5EF4-FFF2-40B4-BE49-F238E27FC236}">
                <a16:creationId xmlns:a16="http://schemas.microsoft.com/office/drawing/2014/main" id="{D6CFF743-ACD1-AB03-905B-4D341D0B0C83}"/>
              </a:ext>
            </a:extLst>
          </p:cNvPr>
          <p:cNvCxnSpPr>
            <a:cxnSpLocks/>
          </p:cNvCxnSpPr>
          <p:nvPr/>
        </p:nvCxnSpPr>
        <p:spPr>
          <a:xfrm flipH="1">
            <a:off x="1331578" y="2611589"/>
            <a:ext cx="786077" cy="0"/>
          </a:xfrm>
          <a:prstGeom prst="straightConnector1">
            <a:avLst/>
          </a:prstGeom>
          <a:ln w="19050">
            <a:solidFill>
              <a:schemeClr val="accent6">
                <a:lumMod val="75000"/>
                <a:alpha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3" name="Image 112">
            <a:extLst>
              <a:ext uri="{FF2B5EF4-FFF2-40B4-BE49-F238E27FC236}">
                <a16:creationId xmlns:a16="http://schemas.microsoft.com/office/drawing/2014/main" id="{29C07CE6-9B73-F8DD-AEFD-78AF8EA986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09173" y="2586591"/>
            <a:ext cx="406599" cy="136109"/>
          </a:xfrm>
          <a:prstGeom prst="rect">
            <a:avLst/>
          </a:prstGeom>
        </p:spPr>
      </p:pic>
      <p:sp>
        <p:nvSpPr>
          <p:cNvPr id="114" name="ZoneTexte 113">
            <a:extLst>
              <a:ext uri="{FF2B5EF4-FFF2-40B4-BE49-F238E27FC236}">
                <a16:creationId xmlns:a16="http://schemas.microsoft.com/office/drawing/2014/main" id="{173F0E33-F631-91B3-7625-AA267E031314}"/>
              </a:ext>
            </a:extLst>
          </p:cNvPr>
          <p:cNvSpPr txBox="1"/>
          <p:nvPr/>
        </p:nvSpPr>
        <p:spPr>
          <a:xfrm>
            <a:off x="8420411" y="2526995"/>
            <a:ext cx="1325171" cy="276999"/>
          </a:xfrm>
          <a:prstGeom prst="rect">
            <a:avLst/>
          </a:prstGeom>
          <a:noFill/>
        </p:spPr>
        <p:txBody>
          <a:bodyPr wrap="none" rtlCol="0">
            <a:spAutoFit/>
          </a:bodyPr>
          <a:lstStyle/>
          <a:p>
            <a:r>
              <a:rPr lang="fr-FR" sz="1200" b="1" dirty="0">
                <a:latin typeface="Calibri" panose="020F0502020204030204" pitchFamily="34" charset="0"/>
                <a:cs typeface="Calibri" panose="020F0502020204030204" pitchFamily="34" charset="0"/>
              </a:rPr>
              <a:t>1 année bissextile</a:t>
            </a:r>
            <a:endParaRPr lang="fr-FR" sz="1200" dirty="0">
              <a:latin typeface="Calibri" panose="020F0502020204030204" pitchFamily="34" charset="0"/>
              <a:cs typeface="Calibri" panose="020F0502020204030204" pitchFamily="34" charset="0"/>
            </a:endParaRPr>
          </a:p>
        </p:txBody>
      </p:sp>
      <p:pic>
        <p:nvPicPr>
          <p:cNvPr id="115" name="Image 114">
            <a:extLst>
              <a:ext uri="{FF2B5EF4-FFF2-40B4-BE49-F238E27FC236}">
                <a16:creationId xmlns:a16="http://schemas.microsoft.com/office/drawing/2014/main" id="{4E4CB636-97F1-AC4B-B06B-D6A726A72D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36305" y="2847569"/>
            <a:ext cx="406599" cy="136109"/>
          </a:xfrm>
          <a:prstGeom prst="rect">
            <a:avLst/>
          </a:prstGeom>
        </p:spPr>
      </p:pic>
      <p:sp>
        <p:nvSpPr>
          <p:cNvPr id="116" name="ZoneTexte 115">
            <a:extLst>
              <a:ext uri="{FF2B5EF4-FFF2-40B4-BE49-F238E27FC236}">
                <a16:creationId xmlns:a16="http://schemas.microsoft.com/office/drawing/2014/main" id="{75C0C2FD-350F-DDD8-A4DC-19DA88BDDE8D}"/>
              </a:ext>
            </a:extLst>
          </p:cNvPr>
          <p:cNvSpPr txBox="1"/>
          <p:nvPr/>
        </p:nvSpPr>
        <p:spPr>
          <a:xfrm>
            <a:off x="8135720" y="2761734"/>
            <a:ext cx="2696892" cy="276999"/>
          </a:xfrm>
          <a:prstGeom prst="rect">
            <a:avLst/>
          </a:prstGeom>
          <a:noFill/>
        </p:spPr>
        <p:txBody>
          <a:bodyPr wrap="none" rtlCol="0">
            <a:spAutoFit/>
          </a:bodyPr>
          <a:lstStyle/>
          <a:p>
            <a:r>
              <a:rPr lang="fr-FR" sz="1200" dirty="0">
                <a:latin typeface="Calibri" panose="020F0502020204030204" pitchFamily="34" charset="0"/>
                <a:cs typeface="Calibri" panose="020F0502020204030204" pitchFamily="34" charset="0"/>
              </a:rPr>
              <a:t>durée du jour et de la nuit + ou – longue</a:t>
            </a:r>
          </a:p>
        </p:txBody>
      </p:sp>
      <p:pic>
        <p:nvPicPr>
          <p:cNvPr id="117" name="Image 116">
            <a:extLst>
              <a:ext uri="{FF2B5EF4-FFF2-40B4-BE49-F238E27FC236}">
                <a16:creationId xmlns:a16="http://schemas.microsoft.com/office/drawing/2014/main" id="{B802F8F1-452A-2CA0-A57C-61ABFA6E91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1234785" y="2851940"/>
            <a:ext cx="308332" cy="103214"/>
          </a:xfrm>
          <a:prstGeom prst="rect">
            <a:avLst/>
          </a:prstGeom>
        </p:spPr>
      </p:pic>
      <p:cxnSp>
        <p:nvCxnSpPr>
          <p:cNvPr id="118" name="Connecteur droit 117">
            <a:extLst>
              <a:ext uri="{FF2B5EF4-FFF2-40B4-BE49-F238E27FC236}">
                <a16:creationId xmlns:a16="http://schemas.microsoft.com/office/drawing/2014/main" id="{079DB2ED-BDE8-773F-F8B5-F1A8001184CD}"/>
              </a:ext>
            </a:extLst>
          </p:cNvPr>
          <p:cNvCxnSpPr>
            <a:cxnSpLocks/>
          </p:cNvCxnSpPr>
          <p:nvPr/>
        </p:nvCxnSpPr>
        <p:spPr>
          <a:xfrm>
            <a:off x="9819396" y="2748824"/>
            <a:ext cx="1810588" cy="0"/>
          </a:xfrm>
          <a:prstGeom prst="line">
            <a:avLst/>
          </a:prstGeom>
          <a:ln w="28575">
            <a:solidFill>
              <a:schemeClr val="accent2">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sp>
        <p:nvSpPr>
          <p:cNvPr id="121" name="ZoneTexte 120">
            <a:extLst>
              <a:ext uri="{FF2B5EF4-FFF2-40B4-BE49-F238E27FC236}">
                <a16:creationId xmlns:a16="http://schemas.microsoft.com/office/drawing/2014/main" id="{134B73C8-0533-351F-CE30-F1C597161FC1}"/>
              </a:ext>
            </a:extLst>
          </p:cNvPr>
          <p:cNvSpPr txBox="1"/>
          <p:nvPr/>
        </p:nvSpPr>
        <p:spPr>
          <a:xfrm>
            <a:off x="11005605" y="3529602"/>
            <a:ext cx="1250663" cy="1538883"/>
          </a:xfrm>
          <a:prstGeom prst="rect">
            <a:avLst/>
          </a:prstGeom>
          <a:noFill/>
        </p:spPr>
        <p:txBody>
          <a:bodyPr wrap="none" rtlCol="0">
            <a:spAutoFit/>
          </a:bodyPr>
          <a:lstStyle/>
          <a:p>
            <a:pPr algn="ctr"/>
            <a:r>
              <a:rPr lang="fr-FR" sz="1200" dirty="0">
                <a:solidFill>
                  <a:schemeClr val="bg1"/>
                </a:solidFill>
                <a:latin typeface="Calibri" panose="020F0502020204030204" pitchFamily="34" charset="0"/>
                <a:cs typeface="Calibri" panose="020F0502020204030204" pitchFamily="34" charset="0"/>
              </a:rPr>
              <a:t>si l’année est </a:t>
            </a:r>
            <a:br>
              <a:rPr lang="fr-FR" sz="1200" dirty="0">
                <a:solidFill>
                  <a:schemeClr val="bg1"/>
                </a:solidFill>
                <a:latin typeface="Calibri" panose="020F0502020204030204" pitchFamily="34" charset="0"/>
                <a:cs typeface="Calibri" panose="020F0502020204030204" pitchFamily="34" charset="0"/>
              </a:rPr>
            </a:br>
            <a:r>
              <a:rPr lang="fr-FR" sz="1200" dirty="0">
                <a:solidFill>
                  <a:schemeClr val="bg1"/>
                </a:solidFill>
                <a:latin typeface="Calibri" panose="020F0502020204030204" pitchFamily="34" charset="0"/>
                <a:cs typeface="Calibri" panose="020F0502020204030204" pitchFamily="34" charset="0"/>
              </a:rPr>
              <a:t>multiple de 100</a:t>
            </a:r>
          </a:p>
          <a:p>
            <a:pPr algn="ctr"/>
            <a:r>
              <a:rPr lang="fr-FR" sz="1200" b="1" dirty="0">
                <a:solidFill>
                  <a:schemeClr val="bg1"/>
                </a:solidFill>
                <a:latin typeface="Calibri" panose="020F0502020204030204" pitchFamily="34" charset="0"/>
                <a:cs typeface="Calibri" panose="020F0502020204030204" pitchFamily="34" charset="0"/>
              </a:rPr>
              <a:t>Ex: an 2000</a:t>
            </a:r>
            <a:br>
              <a:rPr lang="fr-FR" sz="1200" b="1" dirty="0">
                <a:solidFill>
                  <a:schemeClr val="bg1"/>
                </a:solidFill>
                <a:latin typeface="Calibri" panose="020F0502020204030204" pitchFamily="34" charset="0"/>
                <a:cs typeface="Calibri" panose="020F0502020204030204" pitchFamily="34" charset="0"/>
              </a:rPr>
            </a:br>
            <a:r>
              <a:rPr lang="fr-FR" sz="1100" b="1" dirty="0">
                <a:solidFill>
                  <a:schemeClr val="bg1"/>
                </a:solidFill>
                <a:latin typeface="Calibri" panose="020F0502020204030204" pitchFamily="34" charset="0"/>
                <a:cs typeface="Calibri" panose="020F0502020204030204" pitchFamily="34" charset="0"/>
              </a:rPr>
              <a:t>(année commune)</a:t>
            </a:r>
          </a:p>
          <a:p>
            <a:pPr algn="ctr"/>
            <a:r>
              <a:rPr lang="fr-FR" sz="1200" dirty="0">
                <a:solidFill>
                  <a:schemeClr val="bg1"/>
                </a:solidFill>
                <a:latin typeface="Calibri" panose="020F0502020204030204" pitchFamily="34" charset="0"/>
                <a:cs typeface="Calibri" panose="020F0502020204030204" pitchFamily="34" charset="0"/>
              </a:rPr>
              <a:t>Mais pas  si </a:t>
            </a:r>
            <a:br>
              <a:rPr lang="fr-FR" sz="1200" dirty="0">
                <a:solidFill>
                  <a:schemeClr val="bg1"/>
                </a:solidFill>
                <a:latin typeface="Calibri" panose="020F0502020204030204" pitchFamily="34" charset="0"/>
                <a:cs typeface="Calibri" panose="020F0502020204030204" pitchFamily="34" charset="0"/>
              </a:rPr>
            </a:br>
            <a:r>
              <a:rPr lang="fr-FR" sz="1200" dirty="0">
                <a:solidFill>
                  <a:schemeClr val="bg1"/>
                </a:solidFill>
                <a:latin typeface="Calibri" panose="020F0502020204030204" pitchFamily="34" charset="0"/>
                <a:cs typeface="Calibri" panose="020F0502020204030204" pitchFamily="34" charset="0"/>
              </a:rPr>
              <a:t>multiple de 400</a:t>
            </a:r>
          </a:p>
          <a:p>
            <a:pPr algn="ctr"/>
            <a:r>
              <a:rPr lang="fr-FR" sz="1200" b="1" dirty="0">
                <a:solidFill>
                  <a:schemeClr val="bg1"/>
                </a:solidFill>
                <a:latin typeface="Calibri" panose="020F0502020204030204" pitchFamily="34" charset="0"/>
                <a:cs typeface="Calibri" panose="020F0502020204030204" pitchFamily="34" charset="0"/>
              </a:rPr>
              <a:t>Ex: an 2400</a:t>
            </a:r>
          </a:p>
          <a:p>
            <a:pPr algn="ctr"/>
            <a:r>
              <a:rPr lang="fr-FR" sz="1100" b="1" dirty="0">
                <a:solidFill>
                  <a:schemeClr val="bg1"/>
                </a:solidFill>
                <a:latin typeface="Calibri" panose="020F0502020204030204" pitchFamily="34" charset="0"/>
                <a:cs typeface="Calibri" panose="020F0502020204030204" pitchFamily="34" charset="0"/>
              </a:rPr>
              <a:t>(année bissextile)</a:t>
            </a:r>
            <a:endParaRPr lang="fr-FR" sz="1200" dirty="0">
              <a:solidFill>
                <a:schemeClr val="bg1"/>
              </a:solidFill>
              <a:latin typeface="Calibri" panose="020F0502020204030204" pitchFamily="34" charset="0"/>
              <a:cs typeface="Calibri" panose="020F0502020204030204" pitchFamily="34" charset="0"/>
            </a:endParaRPr>
          </a:p>
        </p:txBody>
      </p:sp>
      <p:sp>
        <p:nvSpPr>
          <p:cNvPr id="122" name="ZoneTexte 121">
            <a:extLst>
              <a:ext uri="{FF2B5EF4-FFF2-40B4-BE49-F238E27FC236}">
                <a16:creationId xmlns:a16="http://schemas.microsoft.com/office/drawing/2014/main" id="{35A0E64F-8424-21F9-9A0A-376E85CC65D1}"/>
              </a:ext>
            </a:extLst>
          </p:cNvPr>
          <p:cNvSpPr txBox="1"/>
          <p:nvPr/>
        </p:nvSpPr>
        <p:spPr>
          <a:xfrm>
            <a:off x="6064966" y="2997121"/>
            <a:ext cx="1468672" cy="292388"/>
          </a:xfrm>
          <a:prstGeom prst="rect">
            <a:avLst/>
          </a:prstGeom>
          <a:noFill/>
        </p:spPr>
        <p:txBody>
          <a:bodyPr wrap="none" rtlCol="0">
            <a:spAutoFit/>
          </a:bodyPr>
          <a:lstStyle/>
          <a:p>
            <a:r>
              <a:rPr lang="fr-FR" sz="1300" b="1" dirty="0">
                <a:solidFill>
                  <a:srgbClr val="FF0000"/>
                </a:solidFill>
                <a:highlight>
                  <a:srgbClr val="FFFF00"/>
                </a:highlight>
                <a:latin typeface="Calibri" panose="020F0502020204030204" pitchFamily="34" charset="0"/>
                <a:cs typeface="Calibri" panose="020F0502020204030204" pitchFamily="34" charset="0"/>
              </a:rPr>
              <a:t>1 année</a:t>
            </a:r>
            <a:r>
              <a:rPr lang="fr-FR" sz="1300" dirty="0">
                <a:latin typeface="Calibri" panose="020F0502020204030204" pitchFamily="34" charset="0"/>
                <a:cs typeface="Calibri" panose="020F0502020204030204" pitchFamily="34" charset="0"/>
              </a:rPr>
              <a:t> = 12 mois </a:t>
            </a:r>
          </a:p>
        </p:txBody>
      </p:sp>
      <p:pic>
        <p:nvPicPr>
          <p:cNvPr id="123" name="Image 122">
            <a:extLst>
              <a:ext uri="{FF2B5EF4-FFF2-40B4-BE49-F238E27FC236}">
                <a16:creationId xmlns:a16="http://schemas.microsoft.com/office/drawing/2014/main" id="{5D6BE6A1-4CD1-5C0C-9E3F-74E58840AE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86765" y="3098662"/>
            <a:ext cx="406599" cy="136109"/>
          </a:xfrm>
          <a:prstGeom prst="rect">
            <a:avLst/>
          </a:prstGeom>
        </p:spPr>
      </p:pic>
      <p:sp>
        <p:nvSpPr>
          <p:cNvPr id="124" name="ZoneTexte 123">
            <a:extLst>
              <a:ext uri="{FF2B5EF4-FFF2-40B4-BE49-F238E27FC236}">
                <a16:creationId xmlns:a16="http://schemas.microsoft.com/office/drawing/2014/main" id="{02D53249-F30E-047E-A27A-B439E3F39771}"/>
              </a:ext>
            </a:extLst>
          </p:cNvPr>
          <p:cNvSpPr txBox="1"/>
          <p:nvPr/>
        </p:nvSpPr>
        <p:spPr>
          <a:xfrm>
            <a:off x="7881100" y="3012827"/>
            <a:ext cx="1388522" cy="276999"/>
          </a:xfrm>
          <a:prstGeom prst="rect">
            <a:avLst/>
          </a:prstGeom>
          <a:noFill/>
        </p:spPr>
        <p:txBody>
          <a:bodyPr wrap="none" rtlCol="0">
            <a:spAutoFit/>
          </a:bodyPr>
          <a:lstStyle/>
          <a:p>
            <a:r>
              <a:rPr lang="fr-FR" sz="1200" b="1" dirty="0">
                <a:solidFill>
                  <a:srgbClr val="FF0000"/>
                </a:solidFill>
                <a:highlight>
                  <a:srgbClr val="FFFF00"/>
                </a:highlight>
                <a:latin typeface="Calibri" panose="020F0502020204030204" pitchFamily="34" charset="0"/>
                <a:cs typeface="Calibri" panose="020F0502020204030204" pitchFamily="34" charset="0"/>
              </a:rPr>
              <a:t>1 mois</a:t>
            </a:r>
            <a:r>
              <a:rPr lang="fr-FR" sz="1200" dirty="0">
                <a:latin typeface="Calibri" panose="020F0502020204030204" pitchFamily="34" charset="0"/>
                <a:cs typeface="Calibri" panose="020F0502020204030204" pitchFamily="34" charset="0"/>
              </a:rPr>
              <a:t> = 1 lunaison</a:t>
            </a:r>
          </a:p>
        </p:txBody>
      </p:sp>
      <p:pic>
        <p:nvPicPr>
          <p:cNvPr id="125" name="Image 124">
            <a:extLst>
              <a:ext uri="{FF2B5EF4-FFF2-40B4-BE49-F238E27FC236}">
                <a16:creationId xmlns:a16="http://schemas.microsoft.com/office/drawing/2014/main" id="{8E4AF45D-F27D-65DA-9D22-1ED3BD0570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9066322" y="3258248"/>
            <a:ext cx="406599" cy="136109"/>
          </a:xfrm>
          <a:prstGeom prst="rect">
            <a:avLst/>
          </a:prstGeom>
        </p:spPr>
      </p:pic>
      <p:sp>
        <p:nvSpPr>
          <p:cNvPr id="126" name="ZoneTexte 125">
            <a:extLst>
              <a:ext uri="{FF2B5EF4-FFF2-40B4-BE49-F238E27FC236}">
                <a16:creationId xmlns:a16="http://schemas.microsoft.com/office/drawing/2014/main" id="{B2652C22-0839-0741-681A-FA6E6B121A06}"/>
              </a:ext>
            </a:extLst>
          </p:cNvPr>
          <p:cNvSpPr txBox="1"/>
          <p:nvPr/>
        </p:nvSpPr>
        <p:spPr>
          <a:xfrm>
            <a:off x="5216304" y="3459820"/>
            <a:ext cx="5780667" cy="276999"/>
          </a:xfrm>
          <a:prstGeom prst="rect">
            <a:avLst/>
          </a:prstGeom>
          <a:noFill/>
        </p:spPr>
        <p:txBody>
          <a:bodyPr wrap="square" rtlCol="0">
            <a:spAutoFit/>
          </a:bodyPr>
          <a:lstStyle/>
          <a:p>
            <a:pPr algn="ctr"/>
            <a:r>
              <a:rPr lang="fr-FR" sz="1200" dirty="0">
                <a:latin typeface="Calibri" panose="020F0502020204030204" pitchFamily="34" charset="0"/>
                <a:cs typeface="Calibri" panose="020F0502020204030204" pitchFamily="34" charset="0"/>
              </a:rPr>
              <a:t>Intervalle entre 2 nouvelles lunes (disparition de la lune du ciel nocturne) </a:t>
            </a:r>
            <a:r>
              <a:rPr lang="fr-FR" sz="1200" b="1" dirty="0">
                <a:effectLst/>
                <a:latin typeface="Arial" panose="020B0604020202020204" pitchFamily="34" charset="0"/>
              </a:rPr>
              <a:t>≈ 30 jours</a:t>
            </a:r>
            <a:endParaRPr lang="fr-FR" sz="1200" b="1" dirty="0">
              <a:latin typeface="Calibri" panose="020F0502020204030204" pitchFamily="34" charset="0"/>
              <a:cs typeface="Calibri" panose="020F0502020204030204" pitchFamily="34" charset="0"/>
            </a:endParaRPr>
          </a:p>
        </p:txBody>
      </p:sp>
      <p:sp>
        <p:nvSpPr>
          <p:cNvPr id="127" name="ZoneTexte 126">
            <a:extLst>
              <a:ext uri="{FF2B5EF4-FFF2-40B4-BE49-F238E27FC236}">
                <a16:creationId xmlns:a16="http://schemas.microsoft.com/office/drawing/2014/main" id="{A9F7DDB7-20E8-5391-FD75-50897B33B711}"/>
              </a:ext>
            </a:extLst>
          </p:cNvPr>
          <p:cNvSpPr txBox="1"/>
          <p:nvPr/>
        </p:nvSpPr>
        <p:spPr>
          <a:xfrm>
            <a:off x="6064966" y="3726440"/>
            <a:ext cx="1563248" cy="292388"/>
          </a:xfrm>
          <a:prstGeom prst="rect">
            <a:avLst/>
          </a:prstGeom>
          <a:noFill/>
        </p:spPr>
        <p:txBody>
          <a:bodyPr wrap="none" rtlCol="0">
            <a:spAutoFit/>
          </a:bodyPr>
          <a:lstStyle/>
          <a:p>
            <a:r>
              <a:rPr lang="fr-FR" sz="1300" b="1" dirty="0">
                <a:solidFill>
                  <a:srgbClr val="FF0000"/>
                </a:solidFill>
                <a:highlight>
                  <a:srgbClr val="FFFF00"/>
                </a:highlight>
                <a:latin typeface="Calibri" panose="020F0502020204030204" pitchFamily="34" charset="0"/>
                <a:cs typeface="Calibri" panose="020F0502020204030204" pitchFamily="34" charset="0"/>
              </a:rPr>
              <a:t>1 mois</a:t>
            </a:r>
            <a:r>
              <a:rPr lang="fr-FR" sz="1300" dirty="0">
                <a:latin typeface="Calibri" panose="020F0502020204030204" pitchFamily="34" charset="0"/>
                <a:cs typeface="Calibri" panose="020F0502020204030204" pitchFamily="34" charset="0"/>
              </a:rPr>
              <a:t> ≈ 4 semaines</a:t>
            </a:r>
          </a:p>
        </p:txBody>
      </p:sp>
      <p:pic>
        <p:nvPicPr>
          <p:cNvPr id="128" name="Image 127">
            <a:extLst>
              <a:ext uri="{FF2B5EF4-FFF2-40B4-BE49-F238E27FC236}">
                <a16:creationId xmlns:a16="http://schemas.microsoft.com/office/drawing/2014/main" id="{6CEBFA8A-CAAC-7460-FCC6-1B79E22E8F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8214" y="3827981"/>
            <a:ext cx="406599" cy="136109"/>
          </a:xfrm>
          <a:prstGeom prst="rect">
            <a:avLst/>
          </a:prstGeom>
        </p:spPr>
      </p:pic>
      <p:sp>
        <p:nvSpPr>
          <p:cNvPr id="129" name="ZoneTexte 128">
            <a:extLst>
              <a:ext uri="{FF2B5EF4-FFF2-40B4-BE49-F238E27FC236}">
                <a16:creationId xmlns:a16="http://schemas.microsoft.com/office/drawing/2014/main" id="{74D68D88-964A-B364-73DA-B58B71EEDCFE}"/>
              </a:ext>
            </a:extLst>
          </p:cNvPr>
          <p:cNvSpPr txBox="1"/>
          <p:nvPr/>
        </p:nvSpPr>
        <p:spPr>
          <a:xfrm>
            <a:off x="8022549" y="3742146"/>
            <a:ext cx="3135858" cy="276999"/>
          </a:xfrm>
          <a:prstGeom prst="rect">
            <a:avLst/>
          </a:prstGeom>
          <a:noFill/>
        </p:spPr>
        <p:txBody>
          <a:bodyPr wrap="none" rtlCol="0">
            <a:spAutoFit/>
          </a:bodyPr>
          <a:lstStyle/>
          <a:p>
            <a:r>
              <a:rPr lang="fr-FR" sz="1200" b="1" dirty="0">
                <a:solidFill>
                  <a:srgbClr val="FF0000"/>
                </a:solidFill>
                <a:highlight>
                  <a:srgbClr val="FFFF00"/>
                </a:highlight>
                <a:latin typeface="Calibri" panose="020F0502020204030204" pitchFamily="34" charset="0"/>
                <a:cs typeface="Calibri" panose="020F0502020204030204" pitchFamily="34" charset="0"/>
              </a:rPr>
              <a:t>1 semaine</a:t>
            </a:r>
            <a:r>
              <a:rPr lang="fr-FR" sz="1200" dirty="0">
                <a:latin typeface="Calibri" panose="020F0502020204030204" pitchFamily="34" charset="0"/>
                <a:cs typeface="Calibri" panose="020F0502020204030204" pitchFamily="34" charset="0"/>
              </a:rPr>
              <a:t> = 30 / 4 grandes phases de lunaison </a:t>
            </a:r>
          </a:p>
        </p:txBody>
      </p:sp>
      <p:pic>
        <p:nvPicPr>
          <p:cNvPr id="130" name="Image 129">
            <a:extLst>
              <a:ext uri="{FF2B5EF4-FFF2-40B4-BE49-F238E27FC236}">
                <a16:creationId xmlns:a16="http://schemas.microsoft.com/office/drawing/2014/main" id="{A4BCDD07-8E34-2D50-FC9E-57C17648EB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9852258" y="4194162"/>
            <a:ext cx="406599" cy="136109"/>
          </a:xfrm>
          <a:prstGeom prst="rect">
            <a:avLst/>
          </a:prstGeom>
        </p:spPr>
      </p:pic>
      <p:cxnSp>
        <p:nvCxnSpPr>
          <p:cNvPr id="131" name="Connecteur droit 130">
            <a:extLst>
              <a:ext uri="{FF2B5EF4-FFF2-40B4-BE49-F238E27FC236}">
                <a16:creationId xmlns:a16="http://schemas.microsoft.com/office/drawing/2014/main" id="{BBA72A85-3FD0-4F94-4284-A8D7DAD77C4F}"/>
              </a:ext>
            </a:extLst>
          </p:cNvPr>
          <p:cNvCxnSpPr>
            <a:cxnSpLocks/>
          </p:cNvCxnSpPr>
          <p:nvPr/>
        </p:nvCxnSpPr>
        <p:spPr>
          <a:xfrm>
            <a:off x="9201567" y="4043195"/>
            <a:ext cx="1804038" cy="0"/>
          </a:xfrm>
          <a:prstGeom prst="line">
            <a:avLst/>
          </a:prstGeom>
          <a:ln w="28575">
            <a:solidFill>
              <a:schemeClr val="accent2">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sp>
        <p:nvSpPr>
          <p:cNvPr id="134" name="ZoneTexte 133">
            <a:extLst>
              <a:ext uri="{FF2B5EF4-FFF2-40B4-BE49-F238E27FC236}">
                <a16:creationId xmlns:a16="http://schemas.microsoft.com/office/drawing/2014/main" id="{1A1AEA07-3611-3164-50D4-9E03583F74F8}"/>
              </a:ext>
            </a:extLst>
          </p:cNvPr>
          <p:cNvSpPr txBox="1"/>
          <p:nvPr/>
        </p:nvSpPr>
        <p:spPr>
          <a:xfrm>
            <a:off x="8043447" y="3920417"/>
            <a:ext cx="805759" cy="276999"/>
          </a:xfrm>
          <a:prstGeom prst="rect">
            <a:avLst/>
          </a:prstGeom>
          <a:noFill/>
        </p:spPr>
        <p:txBody>
          <a:bodyPr wrap="square" rtlCol="0">
            <a:spAutoFit/>
          </a:bodyPr>
          <a:lstStyle/>
          <a:p>
            <a:pPr algn="ctr"/>
            <a:r>
              <a:rPr lang="fr-FR" sz="1200" dirty="0">
                <a:latin typeface="Calibri" panose="020F0502020204030204" pitchFamily="34" charset="0"/>
                <a:cs typeface="Calibri" panose="020F0502020204030204" pitchFamily="34" charset="0"/>
              </a:rPr>
              <a:t>≈ 7 jours</a:t>
            </a:r>
            <a:endParaRPr lang="fr-FR" sz="1200" b="1" dirty="0">
              <a:latin typeface="Calibri" panose="020F0502020204030204" pitchFamily="34" charset="0"/>
              <a:cs typeface="Calibri" panose="020F0502020204030204" pitchFamily="34" charset="0"/>
            </a:endParaRPr>
          </a:p>
        </p:txBody>
      </p:sp>
      <p:sp>
        <p:nvSpPr>
          <p:cNvPr id="136" name="ZoneTexte 135">
            <a:extLst>
              <a:ext uri="{FF2B5EF4-FFF2-40B4-BE49-F238E27FC236}">
                <a16:creationId xmlns:a16="http://schemas.microsoft.com/office/drawing/2014/main" id="{A834EB3A-D60F-D5F3-514B-34B4D0F0C248}"/>
              </a:ext>
            </a:extLst>
          </p:cNvPr>
          <p:cNvSpPr txBox="1"/>
          <p:nvPr/>
        </p:nvSpPr>
        <p:spPr>
          <a:xfrm>
            <a:off x="9396599" y="4430466"/>
            <a:ext cx="1413973" cy="830997"/>
          </a:xfrm>
          <a:prstGeom prst="rect">
            <a:avLst/>
          </a:prstGeom>
          <a:noFill/>
        </p:spPr>
        <p:txBody>
          <a:bodyPr wrap="square">
            <a:spAutoFit/>
          </a:bodyPr>
          <a:lstStyle/>
          <a:p>
            <a:r>
              <a:rPr lang="fr-FR" sz="1200" dirty="0">
                <a:solidFill>
                  <a:srgbClr val="FF0000"/>
                </a:solidFill>
                <a:latin typeface="Calibri" panose="020F0502020204030204" pitchFamily="34" charset="0"/>
                <a:cs typeface="Calibri" panose="020F0502020204030204" pitchFamily="34" charset="0"/>
              </a:rPr>
              <a:t>1.</a:t>
            </a:r>
            <a:r>
              <a:rPr lang="fr-FR" sz="1200" dirty="0">
                <a:latin typeface="Calibri" panose="020F0502020204030204" pitchFamily="34" charset="0"/>
                <a:cs typeface="Calibri" panose="020F0502020204030204" pitchFamily="34" charset="0"/>
              </a:rPr>
              <a:t> Nouvelle Lune</a:t>
            </a:r>
          </a:p>
          <a:p>
            <a:r>
              <a:rPr lang="fr-FR" sz="1200" dirty="0">
                <a:solidFill>
                  <a:srgbClr val="FF0000"/>
                </a:solidFill>
                <a:latin typeface="Calibri" panose="020F0502020204030204" pitchFamily="34" charset="0"/>
                <a:cs typeface="Calibri" panose="020F0502020204030204" pitchFamily="34" charset="0"/>
              </a:rPr>
              <a:t>2.</a:t>
            </a:r>
            <a:r>
              <a:rPr lang="fr-FR" sz="1200" dirty="0">
                <a:latin typeface="Calibri" panose="020F0502020204030204" pitchFamily="34" charset="0"/>
                <a:cs typeface="Calibri" panose="020F0502020204030204" pitchFamily="34" charset="0"/>
              </a:rPr>
              <a:t> Premier Quartier</a:t>
            </a:r>
          </a:p>
          <a:p>
            <a:r>
              <a:rPr lang="fr-FR" sz="1200" dirty="0">
                <a:solidFill>
                  <a:srgbClr val="FF0000"/>
                </a:solidFill>
                <a:latin typeface="Calibri" panose="020F0502020204030204" pitchFamily="34" charset="0"/>
                <a:cs typeface="Calibri" panose="020F0502020204030204" pitchFamily="34" charset="0"/>
              </a:rPr>
              <a:t>3.</a:t>
            </a:r>
            <a:r>
              <a:rPr lang="fr-FR" sz="1200" dirty="0">
                <a:latin typeface="Calibri" panose="020F0502020204030204" pitchFamily="34" charset="0"/>
                <a:cs typeface="Calibri" panose="020F0502020204030204" pitchFamily="34" charset="0"/>
              </a:rPr>
              <a:t> Pleine Lune</a:t>
            </a:r>
          </a:p>
          <a:p>
            <a:r>
              <a:rPr lang="fr-FR" sz="1200" dirty="0">
                <a:solidFill>
                  <a:srgbClr val="FF0000"/>
                </a:solidFill>
                <a:latin typeface="Calibri" panose="020F0502020204030204" pitchFamily="34" charset="0"/>
                <a:cs typeface="Calibri" panose="020F0502020204030204" pitchFamily="34" charset="0"/>
              </a:rPr>
              <a:t>4.</a:t>
            </a:r>
            <a:r>
              <a:rPr lang="fr-FR" sz="1200" dirty="0">
                <a:latin typeface="Calibri" panose="020F0502020204030204" pitchFamily="34" charset="0"/>
                <a:cs typeface="Calibri" panose="020F0502020204030204" pitchFamily="34" charset="0"/>
              </a:rPr>
              <a:t> Dernier Quartier</a:t>
            </a:r>
          </a:p>
        </p:txBody>
      </p:sp>
      <p:pic>
        <p:nvPicPr>
          <p:cNvPr id="137" name="Image 136">
            <a:extLst>
              <a:ext uri="{FF2B5EF4-FFF2-40B4-BE49-F238E27FC236}">
                <a16:creationId xmlns:a16="http://schemas.microsoft.com/office/drawing/2014/main" id="{8F215937-8E34-DCC3-F5E5-5B5B70BFA5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9037944" y="4783698"/>
            <a:ext cx="406599" cy="136109"/>
          </a:xfrm>
          <a:prstGeom prst="rect">
            <a:avLst/>
          </a:prstGeom>
        </p:spPr>
      </p:pic>
      <p:sp>
        <p:nvSpPr>
          <p:cNvPr id="138" name="ZoneTexte 137">
            <a:extLst>
              <a:ext uri="{FF2B5EF4-FFF2-40B4-BE49-F238E27FC236}">
                <a16:creationId xmlns:a16="http://schemas.microsoft.com/office/drawing/2014/main" id="{032E786D-AF89-5ECA-E910-EFF892A76275}"/>
              </a:ext>
            </a:extLst>
          </p:cNvPr>
          <p:cNvSpPr txBox="1"/>
          <p:nvPr/>
        </p:nvSpPr>
        <p:spPr>
          <a:xfrm>
            <a:off x="5799802" y="4693259"/>
            <a:ext cx="3373925" cy="276999"/>
          </a:xfrm>
          <a:prstGeom prst="rect">
            <a:avLst/>
          </a:prstGeom>
          <a:noFill/>
        </p:spPr>
        <p:txBody>
          <a:bodyPr wrap="square" rtlCol="0">
            <a:spAutoFit/>
          </a:bodyPr>
          <a:lstStyle/>
          <a:p>
            <a:r>
              <a:rPr lang="fr-FR" sz="1200" b="1" dirty="0">
                <a:solidFill>
                  <a:srgbClr val="FF0000"/>
                </a:solidFill>
                <a:highlight>
                  <a:srgbClr val="FFFF00"/>
                </a:highlight>
                <a:latin typeface="Calibri" panose="020F0502020204030204" pitchFamily="34" charset="0"/>
                <a:cs typeface="Calibri" panose="020F0502020204030204" pitchFamily="34" charset="0"/>
              </a:rPr>
              <a:t>1 année lunaire</a:t>
            </a:r>
            <a:r>
              <a:rPr lang="fr-FR" sz="1200" dirty="0">
                <a:latin typeface="Calibri" panose="020F0502020204030204" pitchFamily="34" charset="0"/>
                <a:cs typeface="Calibri" panose="020F0502020204030204" pitchFamily="34" charset="0"/>
              </a:rPr>
              <a:t> = 30 jours X 12 mois </a:t>
            </a:r>
            <a:r>
              <a:rPr lang="fr-FR" sz="1200" b="1" dirty="0">
                <a:effectLst/>
                <a:latin typeface="Arial" panose="020B0604020202020204" pitchFamily="34" charset="0"/>
              </a:rPr>
              <a:t>≈ 360 jours</a:t>
            </a:r>
            <a:endParaRPr lang="fr-FR" sz="1200" b="1" dirty="0">
              <a:latin typeface="Calibri" panose="020F0502020204030204" pitchFamily="34" charset="0"/>
              <a:cs typeface="Calibri" panose="020F0502020204030204" pitchFamily="34" charset="0"/>
            </a:endParaRPr>
          </a:p>
        </p:txBody>
      </p:sp>
      <p:pic>
        <p:nvPicPr>
          <p:cNvPr id="139" name="Image 138">
            <a:extLst>
              <a:ext uri="{FF2B5EF4-FFF2-40B4-BE49-F238E27FC236}">
                <a16:creationId xmlns:a16="http://schemas.microsoft.com/office/drawing/2014/main" id="{CF18C94A-307C-885C-C4BB-825A1841FC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8448248" y="5104696"/>
            <a:ext cx="406599" cy="136109"/>
          </a:xfrm>
          <a:prstGeom prst="rect">
            <a:avLst/>
          </a:prstGeom>
        </p:spPr>
      </p:pic>
      <p:cxnSp>
        <p:nvCxnSpPr>
          <p:cNvPr id="140" name="Connecteur droit 139">
            <a:extLst>
              <a:ext uri="{FF2B5EF4-FFF2-40B4-BE49-F238E27FC236}">
                <a16:creationId xmlns:a16="http://schemas.microsoft.com/office/drawing/2014/main" id="{BD61E99D-57B2-94B1-34E0-B4F290CABACA}"/>
              </a:ext>
            </a:extLst>
          </p:cNvPr>
          <p:cNvCxnSpPr>
            <a:cxnSpLocks/>
          </p:cNvCxnSpPr>
          <p:nvPr/>
        </p:nvCxnSpPr>
        <p:spPr>
          <a:xfrm>
            <a:off x="8324761" y="4970258"/>
            <a:ext cx="713183" cy="0"/>
          </a:xfrm>
          <a:prstGeom prst="line">
            <a:avLst/>
          </a:prstGeom>
          <a:ln w="28575">
            <a:solidFill>
              <a:schemeClr val="accent2">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sp>
        <p:nvSpPr>
          <p:cNvPr id="142" name="ZoneTexte 141">
            <a:extLst>
              <a:ext uri="{FF2B5EF4-FFF2-40B4-BE49-F238E27FC236}">
                <a16:creationId xmlns:a16="http://schemas.microsoft.com/office/drawing/2014/main" id="{AF897A5B-82A2-BFDB-F3AA-7ABBB9C7A59F}"/>
              </a:ext>
            </a:extLst>
          </p:cNvPr>
          <p:cNvSpPr txBox="1"/>
          <p:nvPr/>
        </p:nvSpPr>
        <p:spPr>
          <a:xfrm>
            <a:off x="8544578" y="5351902"/>
            <a:ext cx="1393330" cy="276999"/>
          </a:xfrm>
          <a:prstGeom prst="rect">
            <a:avLst/>
          </a:prstGeom>
          <a:noFill/>
        </p:spPr>
        <p:txBody>
          <a:bodyPr wrap="none" rtlCol="0">
            <a:spAutoFit/>
          </a:bodyPr>
          <a:lstStyle/>
          <a:p>
            <a:r>
              <a:rPr lang="fr-FR" sz="1200" dirty="0">
                <a:latin typeface="Calibri" panose="020F0502020204030204" pitchFamily="34" charset="0"/>
                <a:cs typeface="Calibri" panose="020F0502020204030204" pitchFamily="34" charset="0"/>
              </a:rPr>
              <a:t>Calendrier CHINOIS</a:t>
            </a:r>
          </a:p>
        </p:txBody>
      </p:sp>
      <p:sp>
        <p:nvSpPr>
          <p:cNvPr id="143" name="ZoneTexte 142">
            <a:extLst>
              <a:ext uri="{FF2B5EF4-FFF2-40B4-BE49-F238E27FC236}">
                <a16:creationId xmlns:a16="http://schemas.microsoft.com/office/drawing/2014/main" id="{9677155D-79EF-D13A-D25D-1C79D9090E5E}"/>
              </a:ext>
            </a:extLst>
          </p:cNvPr>
          <p:cNvSpPr txBox="1"/>
          <p:nvPr/>
        </p:nvSpPr>
        <p:spPr>
          <a:xfrm>
            <a:off x="8544335" y="5555057"/>
            <a:ext cx="1651414" cy="276999"/>
          </a:xfrm>
          <a:prstGeom prst="rect">
            <a:avLst/>
          </a:prstGeom>
          <a:noFill/>
        </p:spPr>
        <p:txBody>
          <a:bodyPr wrap="none" rtlCol="0">
            <a:spAutoFit/>
          </a:bodyPr>
          <a:lstStyle/>
          <a:p>
            <a:r>
              <a:rPr lang="fr-FR" sz="1200" dirty="0">
                <a:latin typeface="Calibri" panose="020F0502020204030204" pitchFamily="34" charset="0"/>
                <a:cs typeface="Calibri" panose="020F0502020204030204" pitchFamily="34" charset="0"/>
              </a:rPr>
              <a:t>Calendrier MUSULMAN</a:t>
            </a:r>
          </a:p>
        </p:txBody>
      </p:sp>
      <p:pic>
        <p:nvPicPr>
          <p:cNvPr id="144" name="Image 143">
            <a:extLst>
              <a:ext uri="{FF2B5EF4-FFF2-40B4-BE49-F238E27FC236}">
                <a16:creationId xmlns:a16="http://schemas.microsoft.com/office/drawing/2014/main" id="{77B3A6B9-4B7B-DEAB-6498-7A0B962E62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62971" y="5487002"/>
            <a:ext cx="406599" cy="136109"/>
          </a:xfrm>
          <a:prstGeom prst="rect">
            <a:avLst/>
          </a:prstGeom>
        </p:spPr>
      </p:pic>
      <p:sp>
        <p:nvSpPr>
          <p:cNvPr id="145" name="ZoneTexte 144">
            <a:extLst>
              <a:ext uri="{FF2B5EF4-FFF2-40B4-BE49-F238E27FC236}">
                <a16:creationId xmlns:a16="http://schemas.microsoft.com/office/drawing/2014/main" id="{328FD1B4-FADA-AE29-BD10-41245C4E60EB}"/>
              </a:ext>
            </a:extLst>
          </p:cNvPr>
          <p:cNvSpPr txBox="1"/>
          <p:nvPr/>
        </p:nvSpPr>
        <p:spPr>
          <a:xfrm>
            <a:off x="10569570" y="5407172"/>
            <a:ext cx="1535549" cy="276999"/>
          </a:xfrm>
          <a:prstGeom prst="rect">
            <a:avLst/>
          </a:prstGeom>
          <a:noFill/>
        </p:spPr>
        <p:txBody>
          <a:bodyPr wrap="none" rtlCol="0">
            <a:spAutoFit/>
          </a:bodyPr>
          <a:lstStyle/>
          <a:p>
            <a:r>
              <a:rPr lang="fr-FR" sz="1200" dirty="0">
                <a:latin typeface="Calibri" panose="020F0502020204030204" pitchFamily="34" charset="0"/>
                <a:cs typeface="Calibri" panose="020F0502020204030204" pitchFamily="34" charset="0"/>
              </a:rPr>
              <a:t>Année créée par Dieu</a:t>
            </a:r>
          </a:p>
        </p:txBody>
      </p:sp>
      <p:sp>
        <p:nvSpPr>
          <p:cNvPr id="146" name="ZoneTexte 145">
            <a:extLst>
              <a:ext uri="{FF2B5EF4-FFF2-40B4-BE49-F238E27FC236}">
                <a16:creationId xmlns:a16="http://schemas.microsoft.com/office/drawing/2014/main" id="{7CCDE30A-298E-6B4D-1825-B185EA12EF68}"/>
              </a:ext>
            </a:extLst>
          </p:cNvPr>
          <p:cNvSpPr txBox="1"/>
          <p:nvPr/>
        </p:nvSpPr>
        <p:spPr>
          <a:xfrm>
            <a:off x="2539" y="5030048"/>
            <a:ext cx="5311849" cy="276999"/>
          </a:xfrm>
          <a:prstGeom prst="rect">
            <a:avLst/>
          </a:prstGeom>
          <a:noFill/>
        </p:spPr>
        <p:txBody>
          <a:bodyPr wrap="square" rtlCol="0">
            <a:spAutoFit/>
          </a:bodyPr>
          <a:lstStyle/>
          <a:p>
            <a:r>
              <a:rPr lang="fr-FR" sz="1200" b="1" dirty="0">
                <a:solidFill>
                  <a:srgbClr val="FF0000"/>
                </a:solidFill>
                <a:latin typeface="Calibri" panose="020F0502020204030204" pitchFamily="34" charset="0"/>
                <a:cs typeface="Calibri" panose="020F0502020204030204" pitchFamily="34" charset="0"/>
              </a:rPr>
              <a:t>Vers 3 000 av. J.C. :</a:t>
            </a:r>
            <a:r>
              <a:rPr lang="fr-FR" sz="1200" dirty="0">
                <a:latin typeface="Calibri" panose="020F0502020204030204" pitchFamily="34" charset="0"/>
                <a:cs typeface="Calibri" panose="020F0502020204030204" pitchFamily="34" charset="0"/>
              </a:rPr>
              <a:t> les Égyptiens sont les premiers à observer l’année de 365 jours</a:t>
            </a:r>
            <a:endParaRPr lang="fr-FR" sz="1200" b="1" dirty="0">
              <a:latin typeface="Calibri" panose="020F0502020204030204" pitchFamily="34" charset="0"/>
              <a:cs typeface="Calibri" panose="020F0502020204030204" pitchFamily="34" charset="0"/>
            </a:endParaRPr>
          </a:p>
        </p:txBody>
      </p:sp>
      <p:pic>
        <p:nvPicPr>
          <p:cNvPr id="147" name="Image 146">
            <a:extLst>
              <a:ext uri="{FF2B5EF4-FFF2-40B4-BE49-F238E27FC236}">
                <a16:creationId xmlns:a16="http://schemas.microsoft.com/office/drawing/2014/main" id="{236F113D-DA3E-957E-EF52-5B545E7425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97030" y="5138817"/>
            <a:ext cx="285798" cy="95671"/>
          </a:xfrm>
          <a:prstGeom prst="rect">
            <a:avLst/>
          </a:prstGeom>
        </p:spPr>
      </p:pic>
      <p:sp>
        <p:nvSpPr>
          <p:cNvPr id="148" name="ZoneTexte 147">
            <a:extLst>
              <a:ext uri="{FF2B5EF4-FFF2-40B4-BE49-F238E27FC236}">
                <a16:creationId xmlns:a16="http://schemas.microsoft.com/office/drawing/2014/main" id="{B2D90BB6-A9CC-D528-FA0E-C13826152D3B}"/>
              </a:ext>
            </a:extLst>
          </p:cNvPr>
          <p:cNvSpPr txBox="1"/>
          <p:nvPr/>
        </p:nvSpPr>
        <p:spPr>
          <a:xfrm>
            <a:off x="5482828" y="5048152"/>
            <a:ext cx="2230226" cy="276999"/>
          </a:xfrm>
          <a:prstGeom prst="rect">
            <a:avLst/>
          </a:prstGeom>
          <a:noFill/>
        </p:spPr>
        <p:txBody>
          <a:bodyPr wrap="none" rtlCol="0">
            <a:spAutoFit/>
          </a:bodyPr>
          <a:lstStyle/>
          <a:p>
            <a:r>
              <a:rPr lang="fr-FR" sz="1200" b="1" dirty="0">
                <a:latin typeface="Calibri" panose="020F0502020204030204" pitchFamily="34" charset="0"/>
                <a:cs typeface="Calibri" panose="020F0502020204030204" pitchFamily="34" charset="0"/>
              </a:rPr>
              <a:t>5 jours épagomènes</a:t>
            </a:r>
            <a:r>
              <a:rPr lang="fr-FR" sz="1200" dirty="0">
                <a:latin typeface="Calibri" panose="020F0502020204030204" pitchFamily="34" charset="0"/>
                <a:cs typeface="Calibri" panose="020F0502020204030204" pitchFamily="34" charset="0"/>
              </a:rPr>
              <a:t>, maléfiques</a:t>
            </a:r>
          </a:p>
        </p:txBody>
      </p:sp>
      <p:sp>
        <p:nvSpPr>
          <p:cNvPr id="149" name="ZoneTexte 148">
            <a:extLst>
              <a:ext uri="{FF2B5EF4-FFF2-40B4-BE49-F238E27FC236}">
                <a16:creationId xmlns:a16="http://schemas.microsoft.com/office/drawing/2014/main" id="{0E97D6BE-EF1F-4FE9-9162-58336FEF922A}"/>
              </a:ext>
            </a:extLst>
          </p:cNvPr>
          <p:cNvSpPr txBox="1"/>
          <p:nvPr/>
        </p:nvSpPr>
        <p:spPr>
          <a:xfrm>
            <a:off x="2538" y="5235935"/>
            <a:ext cx="5853996" cy="276999"/>
          </a:xfrm>
          <a:prstGeom prst="rect">
            <a:avLst/>
          </a:prstGeom>
          <a:noFill/>
        </p:spPr>
        <p:txBody>
          <a:bodyPr wrap="square" rtlCol="0">
            <a:spAutoFit/>
          </a:bodyPr>
          <a:lstStyle/>
          <a:p>
            <a:r>
              <a:rPr lang="fr-FR" sz="1200" b="1" dirty="0">
                <a:solidFill>
                  <a:srgbClr val="FF0000"/>
                </a:solidFill>
                <a:latin typeface="Calibri" panose="020F0502020204030204" pitchFamily="34" charset="0"/>
                <a:cs typeface="Calibri" panose="020F0502020204030204" pitchFamily="34" charset="0"/>
              </a:rPr>
              <a:t>238 av. J.C. :</a:t>
            </a:r>
            <a:r>
              <a:rPr lang="fr-FR" sz="1200" dirty="0">
                <a:latin typeface="Calibri" panose="020F0502020204030204" pitchFamily="34" charset="0"/>
                <a:cs typeface="Calibri" panose="020F0502020204030204" pitchFamily="34" charset="0"/>
              </a:rPr>
              <a:t> </a:t>
            </a:r>
            <a:r>
              <a:rPr lang="fr-FR" sz="1200" b="1" dirty="0">
                <a:latin typeface="Calibri" panose="020F0502020204030204" pitchFamily="34" charset="0"/>
                <a:cs typeface="Calibri" panose="020F0502020204030204" pitchFamily="34" charset="0"/>
              </a:rPr>
              <a:t>Décret de CANOPE</a:t>
            </a:r>
            <a:r>
              <a:rPr lang="fr-FR" sz="1200" dirty="0">
                <a:latin typeface="Calibri" panose="020F0502020204030204" pitchFamily="34" charset="0"/>
                <a:cs typeface="Calibri" panose="020F0502020204030204" pitchFamily="34" charset="0"/>
              </a:rPr>
              <a:t>, Ptolémée III – adoption de l’année solaire de 365,25 jours</a:t>
            </a:r>
            <a:endParaRPr lang="fr-FR" sz="1200" b="1" dirty="0">
              <a:latin typeface="Calibri" panose="020F0502020204030204" pitchFamily="34" charset="0"/>
              <a:cs typeface="Calibri" panose="020F0502020204030204" pitchFamily="34" charset="0"/>
            </a:endParaRPr>
          </a:p>
        </p:txBody>
      </p:sp>
      <p:pic>
        <p:nvPicPr>
          <p:cNvPr id="150" name="Image 149">
            <a:extLst>
              <a:ext uri="{FF2B5EF4-FFF2-40B4-BE49-F238E27FC236}">
                <a16:creationId xmlns:a16="http://schemas.microsoft.com/office/drawing/2014/main" id="{DAF84FD1-3563-742D-CA94-17F0DD0CA7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65769" y="5337922"/>
            <a:ext cx="285798" cy="95671"/>
          </a:xfrm>
          <a:prstGeom prst="rect">
            <a:avLst/>
          </a:prstGeom>
        </p:spPr>
      </p:pic>
      <p:sp>
        <p:nvSpPr>
          <p:cNvPr id="151" name="ZoneTexte 150">
            <a:extLst>
              <a:ext uri="{FF2B5EF4-FFF2-40B4-BE49-F238E27FC236}">
                <a16:creationId xmlns:a16="http://schemas.microsoft.com/office/drawing/2014/main" id="{6DDF11F6-8F71-9473-B2ED-D4EB47BCD529}"/>
              </a:ext>
            </a:extLst>
          </p:cNvPr>
          <p:cNvSpPr txBox="1"/>
          <p:nvPr/>
        </p:nvSpPr>
        <p:spPr>
          <a:xfrm>
            <a:off x="6051567" y="5247257"/>
            <a:ext cx="2512226" cy="276999"/>
          </a:xfrm>
          <a:prstGeom prst="rect">
            <a:avLst/>
          </a:prstGeom>
          <a:noFill/>
        </p:spPr>
        <p:txBody>
          <a:bodyPr wrap="none" rtlCol="0">
            <a:spAutoFit/>
          </a:bodyPr>
          <a:lstStyle/>
          <a:p>
            <a:r>
              <a:rPr lang="fr-FR" sz="1200" b="1" dirty="0">
                <a:latin typeface="Calibri" panose="020F0502020204030204" pitchFamily="34" charset="0"/>
                <a:cs typeface="Calibri" panose="020F0502020204030204" pitchFamily="34" charset="0"/>
              </a:rPr>
              <a:t>6</a:t>
            </a:r>
            <a:r>
              <a:rPr lang="fr-FR" sz="1200" b="1" baseline="30000" dirty="0">
                <a:latin typeface="Calibri" panose="020F0502020204030204" pitchFamily="34" charset="0"/>
                <a:cs typeface="Calibri" panose="020F0502020204030204" pitchFamily="34" charset="0"/>
              </a:rPr>
              <a:t>ème</a:t>
            </a:r>
            <a:r>
              <a:rPr lang="fr-FR" sz="1200" b="1" dirty="0">
                <a:latin typeface="Calibri" panose="020F0502020204030204" pitchFamily="34" charset="0"/>
                <a:cs typeface="Calibri" panose="020F0502020204030204" pitchFamily="34" charset="0"/>
              </a:rPr>
              <a:t> jour épagomène</a:t>
            </a:r>
            <a:r>
              <a:rPr lang="fr-FR" sz="1200" dirty="0">
                <a:latin typeface="Calibri" panose="020F0502020204030204" pitchFamily="34" charset="0"/>
                <a:cs typeface="Calibri" panose="020F0502020204030204" pitchFamily="34" charset="0"/>
              </a:rPr>
              <a:t>, tous les 4 ans</a:t>
            </a:r>
          </a:p>
        </p:txBody>
      </p:sp>
      <p:sp>
        <p:nvSpPr>
          <p:cNvPr id="152" name="ZoneTexte 151">
            <a:extLst>
              <a:ext uri="{FF2B5EF4-FFF2-40B4-BE49-F238E27FC236}">
                <a16:creationId xmlns:a16="http://schemas.microsoft.com/office/drawing/2014/main" id="{2505A1C2-B8BC-94FE-0020-DBA0CD7F67BC}"/>
              </a:ext>
            </a:extLst>
          </p:cNvPr>
          <p:cNvSpPr txBox="1"/>
          <p:nvPr/>
        </p:nvSpPr>
        <p:spPr>
          <a:xfrm>
            <a:off x="-4687" y="5470352"/>
            <a:ext cx="5970921" cy="276999"/>
          </a:xfrm>
          <a:prstGeom prst="rect">
            <a:avLst/>
          </a:prstGeom>
          <a:noFill/>
        </p:spPr>
        <p:txBody>
          <a:bodyPr wrap="square" rtlCol="0">
            <a:spAutoFit/>
          </a:bodyPr>
          <a:lstStyle/>
          <a:p>
            <a:r>
              <a:rPr lang="fr-FR" sz="1200" b="1" dirty="0">
                <a:solidFill>
                  <a:srgbClr val="FF0000"/>
                </a:solidFill>
                <a:latin typeface="Calibri" panose="020F0502020204030204" pitchFamily="34" charset="0"/>
                <a:cs typeface="Calibri" panose="020F0502020204030204" pitchFamily="34" charset="0"/>
              </a:rPr>
              <a:t>Vers 2 000 av. J.C. :</a:t>
            </a:r>
            <a:r>
              <a:rPr lang="fr-FR" sz="1200" dirty="0">
                <a:latin typeface="Calibri" panose="020F0502020204030204" pitchFamily="34" charset="0"/>
                <a:cs typeface="Calibri" panose="020F0502020204030204" pitchFamily="34" charset="0"/>
              </a:rPr>
              <a:t> </a:t>
            </a:r>
            <a:r>
              <a:rPr lang="fr-FR" sz="1200" b="1" dirty="0">
                <a:latin typeface="Calibri" panose="020F0502020204030204" pitchFamily="34" charset="0"/>
                <a:cs typeface="Calibri" panose="020F0502020204030204" pitchFamily="34" charset="0"/>
              </a:rPr>
              <a:t>Système SEXAGÉSIMAL (en base 60)</a:t>
            </a:r>
            <a:r>
              <a:rPr lang="fr-FR" sz="1200" dirty="0">
                <a:latin typeface="Calibri" panose="020F0502020204030204" pitchFamily="34" charset="0"/>
                <a:cs typeface="Calibri" panose="020F0502020204030204" pitchFamily="34" charset="0"/>
              </a:rPr>
              <a:t>, en MÉSOPOTAMIE (Proche-Orient) </a:t>
            </a:r>
            <a:endParaRPr lang="fr-FR" sz="1200" b="1" dirty="0">
              <a:latin typeface="Calibri" panose="020F0502020204030204" pitchFamily="34" charset="0"/>
              <a:cs typeface="Calibri" panose="020F0502020204030204" pitchFamily="34" charset="0"/>
            </a:endParaRPr>
          </a:p>
        </p:txBody>
      </p:sp>
      <p:pic>
        <p:nvPicPr>
          <p:cNvPr id="153" name="Image 152">
            <a:extLst>
              <a:ext uri="{FF2B5EF4-FFF2-40B4-BE49-F238E27FC236}">
                <a16:creationId xmlns:a16="http://schemas.microsoft.com/office/drawing/2014/main" id="{A8051FE4-4199-BBEB-C7F0-322D61A051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23335" y="5571383"/>
            <a:ext cx="285798" cy="95671"/>
          </a:xfrm>
          <a:prstGeom prst="rect">
            <a:avLst/>
          </a:prstGeom>
        </p:spPr>
      </p:pic>
      <p:sp>
        <p:nvSpPr>
          <p:cNvPr id="155" name="ZoneTexte 154">
            <a:extLst>
              <a:ext uri="{FF2B5EF4-FFF2-40B4-BE49-F238E27FC236}">
                <a16:creationId xmlns:a16="http://schemas.microsoft.com/office/drawing/2014/main" id="{0AC2E1D1-96D3-7599-E6B6-2CF31E7CE08C}"/>
              </a:ext>
            </a:extLst>
          </p:cNvPr>
          <p:cNvSpPr txBox="1"/>
          <p:nvPr/>
        </p:nvSpPr>
        <p:spPr>
          <a:xfrm>
            <a:off x="6084215" y="5475685"/>
            <a:ext cx="1518173" cy="276999"/>
          </a:xfrm>
          <a:prstGeom prst="rect">
            <a:avLst/>
          </a:prstGeom>
          <a:noFill/>
        </p:spPr>
        <p:txBody>
          <a:bodyPr wrap="none" rtlCol="0">
            <a:spAutoFit/>
          </a:bodyPr>
          <a:lstStyle/>
          <a:p>
            <a:r>
              <a:rPr lang="fr-FR" sz="1200" b="1" dirty="0">
                <a:solidFill>
                  <a:srgbClr val="FF0000"/>
                </a:solidFill>
                <a:highlight>
                  <a:srgbClr val="FFFF00"/>
                </a:highlight>
                <a:latin typeface="Calibri" panose="020F0502020204030204" pitchFamily="34" charset="0"/>
                <a:cs typeface="Calibri" panose="020F0502020204030204" pitchFamily="34" charset="0"/>
              </a:rPr>
              <a:t>1 heure</a:t>
            </a:r>
            <a:r>
              <a:rPr lang="fr-FR" sz="1200" dirty="0">
                <a:latin typeface="Calibri" panose="020F0502020204030204" pitchFamily="34" charset="0"/>
                <a:cs typeface="Calibri" panose="020F0502020204030204" pitchFamily="34" charset="0"/>
              </a:rPr>
              <a:t> = 60 minutes</a:t>
            </a:r>
          </a:p>
        </p:txBody>
      </p:sp>
      <p:sp>
        <p:nvSpPr>
          <p:cNvPr id="156" name="ZoneTexte 155">
            <a:extLst>
              <a:ext uri="{FF2B5EF4-FFF2-40B4-BE49-F238E27FC236}">
                <a16:creationId xmlns:a16="http://schemas.microsoft.com/office/drawing/2014/main" id="{5C5481AF-2458-481B-7D73-D46ACA044513}"/>
              </a:ext>
            </a:extLst>
          </p:cNvPr>
          <p:cNvSpPr txBox="1"/>
          <p:nvPr/>
        </p:nvSpPr>
        <p:spPr>
          <a:xfrm>
            <a:off x="6096000" y="5693556"/>
            <a:ext cx="1678729" cy="276999"/>
          </a:xfrm>
          <a:prstGeom prst="rect">
            <a:avLst/>
          </a:prstGeom>
          <a:noFill/>
        </p:spPr>
        <p:txBody>
          <a:bodyPr wrap="none" rtlCol="0">
            <a:spAutoFit/>
          </a:bodyPr>
          <a:lstStyle/>
          <a:p>
            <a:r>
              <a:rPr lang="fr-FR" sz="1200" b="1" dirty="0">
                <a:solidFill>
                  <a:srgbClr val="FF0000"/>
                </a:solidFill>
                <a:highlight>
                  <a:srgbClr val="FFFF00"/>
                </a:highlight>
                <a:latin typeface="Calibri" panose="020F0502020204030204" pitchFamily="34" charset="0"/>
                <a:cs typeface="Calibri" panose="020F0502020204030204" pitchFamily="34" charset="0"/>
              </a:rPr>
              <a:t>1 minute</a:t>
            </a:r>
            <a:r>
              <a:rPr lang="fr-FR" sz="1200" dirty="0">
                <a:latin typeface="Calibri" panose="020F0502020204030204" pitchFamily="34" charset="0"/>
                <a:cs typeface="Calibri" panose="020F0502020204030204" pitchFamily="34" charset="0"/>
              </a:rPr>
              <a:t> = 60 secondes</a:t>
            </a:r>
          </a:p>
        </p:txBody>
      </p:sp>
      <p:pic>
        <p:nvPicPr>
          <p:cNvPr id="2" name="Image 1">
            <a:extLst>
              <a:ext uri="{FF2B5EF4-FFF2-40B4-BE49-F238E27FC236}">
                <a16:creationId xmlns:a16="http://schemas.microsoft.com/office/drawing/2014/main" id="{9ACD60B4-7669-42D6-534D-83894309E7D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1493417" y="3349739"/>
            <a:ext cx="308332" cy="103214"/>
          </a:xfrm>
          <a:prstGeom prst="rect">
            <a:avLst/>
          </a:prstGeom>
        </p:spPr>
      </p:pic>
      <p:sp>
        <p:nvSpPr>
          <p:cNvPr id="15" name="ZoneTexte 14">
            <a:extLst>
              <a:ext uri="{FF2B5EF4-FFF2-40B4-BE49-F238E27FC236}">
                <a16:creationId xmlns:a16="http://schemas.microsoft.com/office/drawing/2014/main" id="{F2969F0B-C4A1-5091-D1D5-AD0155EC027C}"/>
              </a:ext>
            </a:extLst>
          </p:cNvPr>
          <p:cNvSpPr txBox="1"/>
          <p:nvPr/>
        </p:nvSpPr>
        <p:spPr>
          <a:xfrm>
            <a:off x="11253451" y="2997613"/>
            <a:ext cx="516809" cy="276999"/>
          </a:xfrm>
          <a:prstGeom prst="rect">
            <a:avLst/>
          </a:prstGeom>
          <a:noFill/>
        </p:spPr>
        <p:txBody>
          <a:bodyPr wrap="none" rtlCol="0">
            <a:spAutoFit/>
          </a:bodyPr>
          <a:lstStyle/>
          <a:p>
            <a:pPr algn="ctr"/>
            <a:r>
              <a:rPr lang="fr-FR" sz="1200" b="1" dirty="0">
                <a:solidFill>
                  <a:schemeClr val="bg1"/>
                </a:solidFill>
                <a:latin typeface="Calibri" panose="020F0502020204030204" pitchFamily="34" charset="0"/>
                <a:cs typeface="Calibri" panose="020F0502020204030204" pitchFamily="34" charset="0"/>
              </a:rPr>
              <a:t>SAUF</a:t>
            </a:r>
          </a:p>
        </p:txBody>
      </p:sp>
      <p:grpSp>
        <p:nvGrpSpPr>
          <p:cNvPr id="36" name="Groupe 35">
            <a:extLst>
              <a:ext uri="{FF2B5EF4-FFF2-40B4-BE49-F238E27FC236}">
                <a16:creationId xmlns:a16="http://schemas.microsoft.com/office/drawing/2014/main" id="{29BD76A2-E83F-B438-4C0B-8217D9350A97}"/>
              </a:ext>
            </a:extLst>
          </p:cNvPr>
          <p:cNvGrpSpPr/>
          <p:nvPr/>
        </p:nvGrpSpPr>
        <p:grpSpPr>
          <a:xfrm>
            <a:off x="4686221" y="2639512"/>
            <a:ext cx="1378745" cy="344166"/>
            <a:chOff x="4686221" y="2639512"/>
            <a:chExt cx="1378745" cy="344166"/>
          </a:xfrm>
        </p:grpSpPr>
        <p:cxnSp>
          <p:nvCxnSpPr>
            <p:cNvPr id="18" name="Connecteur droit avec flèche 17">
              <a:extLst>
                <a:ext uri="{FF2B5EF4-FFF2-40B4-BE49-F238E27FC236}">
                  <a16:creationId xmlns:a16="http://schemas.microsoft.com/office/drawing/2014/main" id="{DB970DBD-5134-BD00-1527-FED9445BBC24}"/>
                </a:ext>
              </a:extLst>
            </p:cNvPr>
            <p:cNvCxnSpPr>
              <a:cxnSpLocks/>
            </p:cNvCxnSpPr>
            <p:nvPr/>
          </p:nvCxnSpPr>
          <p:spPr>
            <a:xfrm flipH="1">
              <a:off x="4686221" y="2977142"/>
              <a:ext cx="1113581"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D4A14870-BDA8-5C08-20AA-5388CE5D1925}"/>
                </a:ext>
              </a:extLst>
            </p:cNvPr>
            <p:cNvCxnSpPr>
              <a:cxnSpLocks/>
            </p:cNvCxnSpPr>
            <p:nvPr/>
          </p:nvCxnSpPr>
          <p:spPr>
            <a:xfrm flipV="1">
              <a:off x="5798409" y="2644909"/>
              <a:ext cx="0" cy="338769"/>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762CB276-FD27-81CC-A3B1-3B9107B415CE}"/>
                </a:ext>
              </a:extLst>
            </p:cNvPr>
            <p:cNvCxnSpPr>
              <a:cxnSpLocks/>
              <a:stCxn id="19" idx="1"/>
            </p:cNvCxnSpPr>
            <p:nvPr/>
          </p:nvCxnSpPr>
          <p:spPr>
            <a:xfrm flipH="1">
              <a:off x="5823335" y="2639512"/>
              <a:ext cx="241631" cy="5397"/>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grpSp>
        <p:nvGrpSpPr>
          <p:cNvPr id="8" name="Groupe 7">
            <a:extLst>
              <a:ext uri="{FF2B5EF4-FFF2-40B4-BE49-F238E27FC236}">
                <a16:creationId xmlns:a16="http://schemas.microsoft.com/office/drawing/2014/main" id="{9E2EC4E9-C09F-0350-E689-269CE938FAB4}"/>
              </a:ext>
            </a:extLst>
          </p:cNvPr>
          <p:cNvGrpSpPr/>
          <p:nvPr/>
        </p:nvGrpSpPr>
        <p:grpSpPr>
          <a:xfrm>
            <a:off x="11074847" y="1336335"/>
            <a:ext cx="1006850" cy="495395"/>
            <a:chOff x="11074847" y="1336335"/>
            <a:chExt cx="1006850" cy="495395"/>
          </a:xfrm>
        </p:grpSpPr>
        <p:grpSp>
          <p:nvGrpSpPr>
            <p:cNvPr id="12" name="Groupe 11">
              <a:extLst>
                <a:ext uri="{FF2B5EF4-FFF2-40B4-BE49-F238E27FC236}">
                  <a16:creationId xmlns:a16="http://schemas.microsoft.com/office/drawing/2014/main" id="{DFFE9144-F474-95B1-E5A9-66E6E933349B}"/>
                </a:ext>
              </a:extLst>
            </p:cNvPr>
            <p:cNvGrpSpPr/>
            <p:nvPr/>
          </p:nvGrpSpPr>
          <p:grpSpPr>
            <a:xfrm>
              <a:off x="11074847" y="1336335"/>
              <a:ext cx="329186" cy="495395"/>
              <a:chOff x="10224094" y="565880"/>
              <a:chExt cx="329186" cy="495395"/>
            </a:xfrm>
          </p:grpSpPr>
          <p:pic>
            <p:nvPicPr>
              <p:cNvPr id="17" name="Image 16">
                <a:hlinkClick r:id="rId12" action="ppaction://hlinksldjump"/>
                <a:extLst>
                  <a:ext uri="{FF2B5EF4-FFF2-40B4-BE49-F238E27FC236}">
                    <a16:creationId xmlns:a16="http://schemas.microsoft.com/office/drawing/2014/main" id="{2B62DF2D-87D9-C98A-D2E1-5C8FFB45DBB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22" name="Image 21">
                <a:hlinkClick r:id="rId12" action="ppaction://hlinksldjump"/>
                <a:extLst>
                  <a:ext uri="{FF2B5EF4-FFF2-40B4-BE49-F238E27FC236}">
                    <a16:creationId xmlns:a16="http://schemas.microsoft.com/office/drawing/2014/main" id="{6EA0CEA0-B1DC-5D06-1B04-08DA53F2CE1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sp>
          <p:nvSpPr>
            <p:cNvPr id="16" name="ZoneTexte 15">
              <a:extLst>
                <a:ext uri="{FF2B5EF4-FFF2-40B4-BE49-F238E27FC236}">
                  <a16:creationId xmlns:a16="http://schemas.microsoft.com/office/drawing/2014/main" id="{A23EC607-6B1D-7C72-4A68-9A001C2C1EF0}"/>
                </a:ext>
              </a:extLst>
            </p:cNvPr>
            <p:cNvSpPr txBox="1"/>
            <p:nvPr/>
          </p:nvSpPr>
          <p:spPr>
            <a:xfrm>
              <a:off x="11316683" y="1420154"/>
              <a:ext cx="765014" cy="35740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Temps et univers</a:t>
              </a:r>
            </a:p>
          </p:txBody>
        </p:sp>
      </p:grpSp>
      <p:pic>
        <p:nvPicPr>
          <p:cNvPr id="23" name="Image 22" descr="Une image contenant Police, Graphique, typographie, graphisme&#10;&#10;Le contenu généré par l’IA peut être incorrect.">
            <a:hlinkClick r:id="rId15" action="ppaction://hlinksldjump"/>
            <a:extLst>
              <a:ext uri="{FF2B5EF4-FFF2-40B4-BE49-F238E27FC236}">
                <a16:creationId xmlns:a16="http://schemas.microsoft.com/office/drawing/2014/main" id="{773A27FE-0E3B-C8A3-F213-7E1C2854D4C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83279" y="942684"/>
            <a:ext cx="1087485" cy="232144"/>
          </a:xfrm>
          <a:prstGeom prst="rect">
            <a:avLst/>
          </a:prstGeom>
        </p:spPr>
      </p:pic>
    </p:spTree>
    <p:extLst>
      <p:ext uri="{BB962C8B-B14F-4D97-AF65-F5344CB8AC3E}">
        <p14:creationId xmlns:p14="http://schemas.microsoft.com/office/powerpoint/2010/main" val="188263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1000"/>
                                        <p:tgtEl>
                                          <p:spTgt spid="113"/>
                                        </p:tgtEl>
                                      </p:cBhvr>
                                    </p:animEffect>
                                    <p:anim calcmode="lin" valueType="num">
                                      <p:cBhvr>
                                        <p:cTn id="44" dur="1000" fill="hold"/>
                                        <p:tgtEl>
                                          <p:spTgt spid="113"/>
                                        </p:tgtEl>
                                        <p:attrNameLst>
                                          <p:attrName>ppt_x</p:attrName>
                                        </p:attrNameLst>
                                      </p:cBhvr>
                                      <p:tavLst>
                                        <p:tav tm="0">
                                          <p:val>
                                            <p:strVal val="#ppt_x"/>
                                          </p:val>
                                        </p:tav>
                                        <p:tav tm="100000">
                                          <p:val>
                                            <p:strVal val="#ppt_x"/>
                                          </p:val>
                                        </p:tav>
                                      </p:tavLst>
                                    </p:anim>
                                    <p:anim calcmode="lin" valueType="num">
                                      <p:cBhvr>
                                        <p:cTn id="45" dur="1000" fill="hold"/>
                                        <p:tgtEl>
                                          <p:spTgt spid="1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fade">
                                      <p:cBhvr>
                                        <p:cTn id="48" dur="1000"/>
                                        <p:tgtEl>
                                          <p:spTgt spid="114"/>
                                        </p:tgtEl>
                                      </p:cBhvr>
                                    </p:animEffect>
                                    <p:anim calcmode="lin" valueType="num">
                                      <p:cBhvr>
                                        <p:cTn id="49" dur="1000" fill="hold"/>
                                        <p:tgtEl>
                                          <p:spTgt spid="114"/>
                                        </p:tgtEl>
                                        <p:attrNameLst>
                                          <p:attrName>ppt_x</p:attrName>
                                        </p:attrNameLst>
                                      </p:cBhvr>
                                      <p:tavLst>
                                        <p:tav tm="0">
                                          <p:val>
                                            <p:strVal val="#ppt_x"/>
                                          </p:val>
                                        </p:tav>
                                        <p:tav tm="100000">
                                          <p:val>
                                            <p:strVal val="#ppt_x"/>
                                          </p:val>
                                        </p:tav>
                                      </p:tavLst>
                                    </p:anim>
                                    <p:anim calcmode="lin" valueType="num">
                                      <p:cBhvr>
                                        <p:cTn id="50"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17"/>
                                        </p:tgtEl>
                                        <p:attrNameLst>
                                          <p:attrName>style.visibility</p:attrName>
                                        </p:attrNameLst>
                                      </p:cBhvr>
                                      <p:to>
                                        <p:strVal val="visible"/>
                                      </p:to>
                                    </p:set>
                                    <p:anim calcmode="lin" valueType="num">
                                      <p:cBhvr additive="base">
                                        <p:cTn id="59" dur="500" fill="hold"/>
                                        <p:tgtEl>
                                          <p:spTgt spid="117"/>
                                        </p:tgtEl>
                                        <p:attrNameLst>
                                          <p:attrName>ppt_x</p:attrName>
                                        </p:attrNameLst>
                                      </p:cBhvr>
                                      <p:tavLst>
                                        <p:tav tm="0">
                                          <p:val>
                                            <p:strVal val="#ppt_x"/>
                                          </p:val>
                                        </p:tav>
                                        <p:tav tm="100000">
                                          <p:val>
                                            <p:strVal val="#ppt_x"/>
                                          </p:val>
                                        </p:tav>
                                      </p:tavLst>
                                    </p:anim>
                                    <p:anim calcmode="lin" valueType="num">
                                      <p:cBhvr additive="base">
                                        <p:cTn id="60" dur="500" fill="hold"/>
                                        <p:tgtEl>
                                          <p:spTgt spid="11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additive="base">
                                        <p:cTn id="67" dur="500" fill="hold"/>
                                        <p:tgtEl>
                                          <p:spTgt spid="2"/>
                                        </p:tgtEl>
                                        <p:attrNameLst>
                                          <p:attrName>ppt_x</p:attrName>
                                        </p:attrNameLst>
                                      </p:cBhvr>
                                      <p:tavLst>
                                        <p:tav tm="0">
                                          <p:val>
                                            <p:strVal val="#ppt_x"/>
                                          </p:val>
                                        </p:tav>
                                        <p:tav tm="100000">
                                          <p:val>
                                            <p:strVal val="#ppt_x"/>
                                          </p:val>
                                        </p:tav>
                                      </p:tavLst>
                                    </p:anim>
                                    <p:anim calcmode="lin" valueType="num">
                                      <p:cBhvr additive="base">
                                        <p:cTn id="68" dur="500" fill="hold"/>
                                        <p:tgtEl>
                                          <p:spTgt spid="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21"/>
                                        </p:tgtEl>
                                        <p:attrNameLst>
                                          <p:attrName>style.visibility</p:attrName>
                                        </p:attrNameLst>
                                      </p:cBhvr>
                                      <p:to>
                                        <p:strVal val="visible"/>
                                      </p:to>
                                    </p:set>
                                    <p:anim calcmode="lin" valueType="num">
                                      <p:cBhvr additive="base">
                                        <p:cTn id="71" dur="500" fill="hold"/>
                                        <p:tgtEl>
                                          <p:spTgt spid="121"/>
                                        </p:tgtEl>
                                        <p:attrNameLst>
                                          <p:attrName>ppt_x</p:attrName>
                                        </p:attrNameLst>
                                      </p:cBhvr>
                                      <p:tavLst>
                                        <p:tav tm="0">
                                          <p:val>
                                            <p:strVal val="#ppt_x"/>
                                          </p:val>
                                        </p:tav>
                                        <p:tav tm="100000">
                                          <p:val>
                                            <p:strVal val="#ppt_x"/>
                                          </p:val>
                                        </p:tav>
                                      </p:tavLst>
                                    </p:anim>
                                    <p:anim calcmode="lin" valueType="num">
                                      <p:cBhvr additive="base">
                                        <p:cTn id="72" dur="500" fill="hold"/>
                                        <p:tgtEl>
                                          <p:spTgt spid="121"/>
                                        </p:tgtEl>
                                        <p:attrNameLst>
                                          <p:attrName>ppt_y</p:attrName>
                                        </p:attrNameLst>
                                      </p:cBhvr>
                                      <p:tavLst>
                                        <p:tav tm="0">
                                          <p:val>
                                            <p:strVal val="1+#ppt_h/2"/>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
                                        </p:tgtEl>
                                        <p:attrNameLst>
                                          <p:attrName>style.visibility</p:attrName>
                                        </p:attrNameLst>
                                      </p:cBhvr>
                                      <p:to>
                                        <p:strVal val="visible"/>
                                      </p:to>
                                    </p:set>
                                    <p:animEffect transition="in" filter="fade">
                                      <p:cBhvr>
                                        <p:cTn id="75" dur="1000"/>
                                        <p:tgtEl>
                                          <p:spTgt spid="118"/>
                                        </p:tgtEl>
                                      </p:cBhvr>
                                    </p:animEffect>
                                    <p:anim calcmode="lin" valueType="num">
                                      <p:cBhvr>
                                        <p:cTn id="76" dur="1000" fill="hold"/>
                                        <p:tgtEl>
                                          <p:spTgt spid="118"/>
                                        </p:tgtEl>
                                        <p:attrNameLst>
                                          <p:attrName>ppt_x</p:attrName>
                                        </p:attrNameLst>
                                      </p:cBhvr>
                                      <p:tavLst>
                                        <p:tav tm="0">
                                          <p:val>
                                            <p:strVal val="#ppt_x"/>
                                          </p:val>
                                        </p:tav>
                                        <p:tav tm="100000">
                                          <p:val>
                                            <p:strVal val="#ppt_x"/>
                                          </p:val>
                                        </p:tav>
                                      </p:tavLst>
                                    </p:anim>
                                    <p:anim calcmode="lin" valueType="num">
                                      <p:cBhvr>
                                        <p:cTn id="77"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6"/>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2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01"/>
                                        </p:tgtEl>
                                        <p:attrNameLst>
                                          <p:attrName>style.visibility</p:attrName>
                                        </p:attrNameLst>
                                      </p:cBhvr>
                                      <p:to>
                                        <p:strVal val="visible"/>
                                      </p:to>
                                    </p:set>
                                    <p:animEffect transition="in" filter="fade">
                                      <p:cBhvr>
                                        <p:cTn id="88" dur="1000"/>
                                        <p:tgtEl>
                                          <p:spTgt spid="101"/>
                                        </p:tgtEl>
                                      </p:cBhvr>
                                    </p:animEffect>
                                    <p:anim calcmode="lin" valueType="num">
                                      <p:cBhvr>
                                        <p:cTn id="89" dur="1000" fill="hold"/>
                                        <p:tgtEl>
                                          <p:spTgt spid="101"/>
                                        </p:tgtEl>
                                        <p:attrNameLst>
                                          <p:attrName>ppt_x</p:attrName>
                                        </p:attrNameLst>
                                      </p:cBhvr>
                                      <p:tavLst>
                                        <p:tav tm="0">
                                          <p:val>
                                            <p:strVal val="#ppt_x"/>
                                          </p:val>
                                        </p:tav>
                                        <p:tav tm="100000">
                                          <p:val>
                                            <p:strVal val="#ppt_x"/>
                                          </p:val>
                                        </p:tav>
                                      </p:tavLst>
                                    </p:anim>
                                    <p:anim calcmode="lin" valueType="num">
                                      <p:cBhvr>
                                        <p:cTn id="90" dur="1000" fill="hold"/>
                                        <p:tgtEl>
                                          <p:spTgt spid="101"/>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10"/>
                                        </p:tgtEl>
                                        <p:attrNameLst>
                                          <p:attrName>style.visibility</p:attrName>
                                        </p:attrNameLst>
                                      </p:cBhvr>
                                      <p:to>
                                        <p:strVal val="visible"/>
                                      </p:to>
                                    </p:set>
                                    <p:animEffect transition="in" filter="fade">
                                      <p:cBhvr>
                                        <p:cTn id="93" dur="1000"/>
                                        <p:tgtEl>
                                          <p:spTgt spid="110"/>
                                        </p:tgtEl>
                                      </p:cBhvr>
                                    </p:animEffect>
                                    <p:anim calcmode="lin" valueType="num">
                                      <p:cBhvr>
                                        <p:cTn id="94" dur="1000" fill="hold"/>
                                        <p:tgtEl>
                                          <p:spTgt spid="110"/>
                                        </p:tgtEl>
                                        <p:attrNameLst>
                                          <p:attrName>ppt_x</p:attrName>
                                        </p:attrNameLst>
                                      </p:cBhvr>
                                      <p:tavLst>
                                        <p:tav tm="0">
                                          <p:val>
                                            <p:strVal val="#ppt_x"/>
                                          </p:val>
                                        </p:tav>
                                        <p:tav tm="100000">
                                          <p:val>
                                            <p:strVal val="#ppt_x"/>
                                          </p:val>
                                        </p:tav>
                                      </p:tavLst>
                                    </p:anim>
                                    <p:anim calcmode="lin" valueType="num">
                                      <p:cBhvr>
                                        <p:cTn id="95" dur="1000" fill="hold"/>
                                        <p:tgtEl>
                                          <p:spTgt spid="110"/>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109"/>
                                        </p:tgtEl>
                                        <p:attrNameLst>
                                          <p:attrName>style.visibility</p:attrName>
                                        </p:attrNameLst>
                                      </p:cBhvr>
                                      <p:to>
                                        <p:strVal val="visible"/>
                                      </p:to>
                                    </p:set>
                                    <p:animEffect transition="in" filter="fade">
                                      <p:cBhvr>
                                        <p:cTn id="98" dur="1000"/>
                                        <p:tgtEl>
                                          <p:spTgt spid="109"/>
                                        </p:tgtEl>
                                      </p:cBhvr>
                                    </p:animEffect>
                                    <p:anim calcmode="lin" valueType="num">
                                      <p:cBhvr>
                                        <p:cTn id="99" dur="1000" fill="hold"/>
                                        <p:tgtEl>
                                          <p:spTgt spid="109"/>
                                        </p:tgtEl>
                                        <p:attrNameLst>
                                          <p:attrName>ppt_x</p:attrName>
                                        </p:attrNameLst>
                                      </p:cBhvr>
                                      <p:tavLst>
                                        <p:tav tm="0">
                                          <p:val>
                                            <p:strVal val="#ppt_x"/>
                                          </p:val>
                                        </p:tav>
                                        <p:tav tm="100000">
                                          <p:val>
                                            <p:strVal val="#ppt_x"/>
                                          </p:val>
                                        </p:tav>
                                      </p:tavLst>
                                    </p:anim>
                                    <p:anim calcmode="lin" valueType="num">
                                      <p:cBhvr>
                                        <p:cTn id="100" dur="1000" fill="hold"/>
                                        <p:tgtEl>
                                          <p:spTgt spid="109"/>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102"/>
                                        </p:tgtEl>
                                        <p:attrNameLst>
                                          <p:attrName>style.visibility</p:attrName>
                                        </p:attrNameLst>
                                      </p:cBhvr>
                                      <p:to>
                                        <p:strVal val="visible"/>
                                      </p:to>
                                    </p:set>
                                    <p:animEffect transition="in" filter="fade">
                                      <p:cBhvr>
                                        <p:cTn id="103" dur="1000"/>
                                        <p:tgtEl>
                                          <p:spTgt spid="102"/>
                                        </p:tgtEl>
                                      </p:cBhvr>
                                    </p:animEffect>
                                    <p:anim calcmode="lin" valueType="num">
                                      <p:cBhvr>
                                        <p:cTn id="104" dur="1000" fill="hold"/>
                                        <p:tgtEl>
                                          <p:spTgt spid="102"/>
                                        </p:tgtEl>
                                        <p:attrNameLst>
                                          <p:attrName>ppt_x</p:attrName>
                                        </p:attrNameLst>
                                      </p:cBhvr>
                                      <p:tavLst>
                                        <p:tav tm="0">
                                          <p:val>
                                            <p:strVal val="#ppt_x"/>
                                          </p:val>
                                        </p:tav>
                                        <p:tav tm="100000">
                                          <p:val>
                                            <p:strVal val="#ppt_x"/>
                                          </p:val>
                                        </p:tav>
                                      </p:tavLst>
                                    </p:anim>
                                    <p:anim calcmode="lin" valueType="num">
                                      <p:cBhvr>
                                        <p:cTn id="105" dur="1000" fill="hold"/>
                                        <p:tgtEl>
                                          <p:spTgt spid="102"/>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100"/>
                                        </p:tgtEl>
                                        <p:attrNameLst>
                                          <p:attrName>style.visibility</p:attrName>
                                        </p:attrNameLst>
                                      </p:cBhvr>
                                      <p:to>
                                        <p:strVal val="visible"/>
                                      </p:to>
                                    </p:set>
                                    <p:animEffect transition="in" filter="fade">
                                      <p:cBhvr>
                                        <p:cTn id="108" dur="1000"/>
                                        <p:tgtEl>
                                          <p:spTgt spid="100"/>
                                        </p:tgtEl>
                                      </p:cBhvr>
                                    </p:animEffect>
                                    <p:anim calcmode="lin" valueType="num">
                                      <p:cBhvr>
                                        <p:cTn id="109" dur="1000" fill="hold"/>
                                        <p:tgtEl>
                                          <p:spTgt spid="100"/>
                                        </p:tgtEl>
                                        <p:attrNameLst>
                                          <p:attrName>ppt_x</p:attrName>
                                        </p:attrNameLst>
                                      </p:cBhvr>
                                      <p:tavLst>
                                        <p:tav tm="0">
                                          <p:val>
                                            <p:strVal val="#ppt_x"/>
                                          </p:val>
                                        </p:tav>
                                        <p:tav tm="100000">
                                          <p:val>
                                            <p:strVal val="#ppt_x"/>
                                          </p:val>
                                        </p:tav>
                                      </p:tavLst>
                                    </p:anim>
                                    <p:anim calcmode="lin" valueType="num">
                                      <p:cBhvr>
                                        <p:cTn id="110" dur="1000" fill="hold"/>
                                        <p:tgtEl>
                                          <p:spTgt spid="100"/>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105"/>
                                        </p:tgtEl>
                                        <p:attrNameLst>
                                          <p:attrName>style.visibility</p:attrName>
                                        </p:attrNameLst>
                                      </p:cBhvr>
                                      <p:to>
                                        <p:strVal val="visible"/>
                                      </p:to>
                                    </p:set>
                                    <p:animEffect transition="in" filter="fade">
                                      <p:cBhvr>
                                        <p:cTn id="113" dur="1000"/>
                                        <p:tgtEl>
                                          <p:spTgt spid="105"/>
                                        </p:tgtEl>
                                      </p:cBhvr>
                                    </p:animEffect>
                                    <p:anim calcmode="lin" valueType="num">
                                      <p:cBhvr>
                                        <p:cTn id="114" dur="1000" fill="hold"/>
                                        <p:tgtEl>
                                          <p:spTgt spid="105"/>
                                        </p:tgtEl>
                                        <p:attrNameLst>
                                          <p:attrName>ppt_x</p:attrName>
                                        </p:attrNameLst>
                                      </p:cBhvr>
                                      <p:tavLst>
                                        <p:tav tm="0">
                                          <p:val>
                                            <p:strVal val="#ppt_x"/>
                                          </p:val>
                                        </p:tav>
                                        <p:tav tm="100000">
                                          <p:val>
                                            <p:strVal val="#ppt_x"/>
                                          </p:val>
                                        </p:tav>
                                      </p:tavLst>
                                    </p:anim>
                                    <p:anim calcmode="lin" valueType="num">
                                      <p:cBhvr>
                                        <p:cTn id="115" dur="1000" fill="hold"/>
                                        <p:tgtEl>
                                          <p:spTgt spid="105"/>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107"/>
                                        </p:tgtEl>
                                        <p:attrNameLst>
                                          <p:attrName>style.visibility</p:attrName>
                                        </p:attrNameLst>
                                      </p:cBhvr>
                                      <p:to>
                                        <p:strVal val="visible"/>
                                      </p:to>
                                    </p:set>
                                    <p:animEffect transition="in" filter="fade">
                                      <p:cBhvr>
                                        <p:cTn id="118" dur="1000"/>
                                        <p:tgtEl>
                                          <p:spTgt spid="107"/>
                                        </p:tgtEl>
                                      </p:cBhvr>
                                    </p:animEffect>
                                    <p:anim calcmode="lin" valueType="num">
                                      <p:cBhvr>
                                        <p:cTn id="119" dur="1000" fill="hold"/>
                                        <p:tgtEl>
                                          <p:spTgt spid="107"/>
                                        </p:tgtEl>
                                        <p:attrNameLst>
                                          <p:attrName>ppt_x</p:attrName>
                                        </p:attrNameLst>
                                      </p:cBhvr>
                                      <p:tavLst>
                                        <p:tav tm="0">
                                          <p:val>
                                            <p:strVal val="#ppt_x"/>
                                          </p:val>
                                        </p:tav>
                                        <p:tav tm="100000">
                                          <p:val>
                                            <p:strVal val="#ppt_x"/>
                                          </p:val>
                                        </p:tav>
                                      </p:tavLst>
                                    </p:anim>
                                    <p:anim calcmode="lin" valueType="num">
                                      <p:cBhvr>
                                        <p:cTn id="120" dur="1000" fill="hold"/>
                                        <p:tgtEl>
                                          <p:spTgt spid="107"/>
                                        </p:tgtEl>
                                        <p:attrNameLst>
                                          <p:attrName>ppt_y</p:attrName>
                                        </p:attrNameLst>
                                      </p:cBhvr>
                                      <p:tavLst>
                                        <p:tav tm="0">
                                          <p:val>
                                            <p:strVal val="#ppt_y+.1"/>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112"/>
                                        </p:tgtEl>
                                        <p:attrNameLst>
                                          <p:attrName>style.visibility</p:attrName>
                                        </p:attrNameLst>
                                      </p:cBhvr>
                                      <p:to>
                                        <p:strVal val="visible"/>
                                      </p:to>
                                    </p:set>
                                    <p:animEffect transition="in" filter="fade">
                                      <p:cBhvr>
                                        <p:cTn id="123" dur="1000"/>
                                        <p:tgtEl>
                                          <p:spTgt spid="112"/>
                                        </p:tgtEl>
                                      </p:cBhvr>
                                    </p:animEffect>
                                    <p:anim calcmode="lin" valueType="num">
                                      <p:cBhvr>
                                        <p:cTn id="124" dur="1000" fill="hold"/>
                                        <p:tgtEl>
                                          <p:spTgt spid="112"/>
                                        </p:tgtEl>
                                        <p:attrNameLst>
                                          <p:attrName>ppt_x</p:attrName>
                                        </p:attrNameLst>
                                      </p:cBhvr>
                                      <p:tavLst>
                                        <p:tav tm="0">
                                          <p:val>
                                            <p:strVal val="#ppt_x"/>
                                          </p:val>
                                        </p:tav>
                                        <p:tav tm="100000">
                                          <p:val>
                                            <p:strVal val="#ppt_x"/>
                                          </p:val>
                                        </p:tav>
                                      </p:tavLst>
                                    </p:anim>
                                    <p:anim calcmode="lin" valueType="num">
                                      <p:cBhvr>
                                        <p:cTn id="125" dur="1000" fill="hold"/>
                                        <p:tgtEl>
                                          <p:spTgt spid="112"/>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108"/>
                                        </p:tgtEl>
                                        <p:attrNameLst>
                                          <p:attrName>style.visibility</p:attrName>
                                        </p:attrNameLst>
                                      </p:cBhvr>
                                      <p:to>
                                        <p:strVal val="visible"/>
                                      </p:to>
                                    </p:set>
                                    <p:animEffect transition="in" filter="fade">
                                      <p:cBhvr>
                                        <p:cTn id="128" dur="1000"/>
                                        <p:tgtEl>
                                          <p:spTgt spid="108"/>
                                        </p:tgtEl>
                                      </p:cBhvr>
                                    </p:animEffect>
                                    <p:anim calcmode="lin" valueType="num">
                                      <p:cBhvr>
                                        <p:cTn id="129" dur="1000" fill="hold"/>
                                        <p:tgtEl>
                                          <p:spTgt spid="108"/>
                                        </p:tgtEl>
                                        <p:attrNameLst>
                                          <p:attrName>ppt_x</p:attrName>
                                        </p:attrNameLst>
                                      </p:cBhvr>
                                      <p:tavLst>
                                        <p:tav tm="0">
                                          <p:val>
                                            <p:strVal val="#ppt_x"/>
                                          </p:val>
                                        </p:tav>
                                        <p:tav tm="100000">
                                          <p:val>
                                            <p:strVal val="#ppt_x"/>
                                          </p:val>
                                        </p:tav>
                                      </p:tavLst>
                                    </p:anim>
                                    <p:anim calcmode="lin" valueType="num">
                                      <p:cBhvr>
                                        <p:cTn id="130"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25"/>
                                        </p:tgtEl>
                                        <p:attrNameLst>
                                          <p:attrName>style.visibility</p:attrName>
                                        </p:attrNameLst>
                                      </p:cBhvr>
                                      <p:to>
                                        <p:strVal val="visible"/>
                                      </p:to>
                                    </p:set>
                                    <p:animEffect transition="in" filter="fade">
                                      <p:cBhvr>
                                        <p:cTn id="135" dur="1000"/>
                                        <p:tgtEl>
                                          <p:spTgt spid="25"/>
                                        </p:tgtEl>
                                      </p:cBhvr>
                                    </p:animEffect>
                                    <p:anim calcmode="lin" valueType="num">
                                      <p:cBhvr>
                                        <p:cTn id="136" dur="1000" fill="hold"/>
                                        <p:tgtEl>
                                          <p:spTgt spid="25"/>
                                        </p:tgtEl>
                                        <p:attrNameLst>
                                          <p:attrName>ppt_x</p:attrName>
                                        </p:attrNameLst>
                                      </p:cBhvr>
                                      <p:tavLst>
                                        <p:tav tm="0">
                                          <p:val>
                                            <p:strVal val="#ppt_x"/>
                                          </p:val>
                                        </p:tav>
                                        <p:tav tm="100000">
                                          <p:val>
                                            <p:strVal val="#ppt_x"/>
                                          </p:val>
                                        </p:tav>
                                      </p:tavLst>
                                    </p:anim>
                                    <p:anim calcmode="lin" valueType="num">
                                      <p:cBhvr>
                                        <p:cTn id="137" dur="1000" fill="hold"/>
                                        <p:tgtEl>
                                          <p:spTgt spid="25"/>
                                        </p:tgtEl>
                                        <p:attrNameLst>
                                          <p:attrName>ppt_y</p:attrName>
                                        </p:attrNameLst>
                                      </p:cBhvr>
                                      <p:tavLst>
                                        <p:tav tm="0">
                                          <p:val>
                                            <p:strVal val="#ppt_y+.1"/>
                                          </p:val>
                                        </p:tav>
                                        <p:tav tm="100000">
                                          <p:val>
                                            <p:strVal val="#ppt_y"/>
                                          </p:val>
                                        </p:tav>
                                      </p:tavLst>
                                    </p:anim>
                                  </p:childTnLst>
                                </p:cTn>
                              </p:par>
                              <p:par>
                                <p:cTn id="138" presetID="42" presetClass="entr" presetSubtype="0" fill="hold" nodeType="withEffect">
                                  <p:stCondLst>
                                    <p:cond delay="0"/>
                                  </p:stCondLst>
                                  <p:childTnLst>
                                    <p:set>
                                      <p:cBhvr>
                                        <p:cTn id="139" dur="1" fill="hold">
                                          <p:stCondLst>
                                            <p:cond delay="0"/>
                                          </p:stCondLst>
                                        </p:cTn>
                                        <p:tgtEl>
                                          <p:spTgt spid="97"/>
                                        </p:tgtEl>
                                        <p:attrNameLst>
                                          <p:attrName>style.visibility</p:attrName>
                                        </p:attrNameLst>
                                      </p:cBhvr>
                                      <p:to>
                                        <p:strVal val="visible"/>
                                      </p:to>
                                    </p:set>
                                    <p:animEffect transition="in" filter="fade">
                                      <p:cBhvr>
                                        <p:cTn id="140" dur="1000"/>
                                        <p:tgtEl>
                                          <p:spTgt spid="97"/>
                                        </p:tgtEl>
                                      </p:cBhvr>
                                    </p:animEffect>
                                    <p:anim calcmode="lin" valueType="num">
                                      <p:cBhvr>
                                        <p:cTn id="141" dur="1000" fill="hold"/>
                                        <p:tgtEl>
                                          <p:spTgt spid="97"/>
                                        </p:tgtEl>
                                        <p:attrNameLst>
                                          <p:attrName>ppt_x</p:attrName>
                                        </p:attrNameLst>
                                      </p:cBhvr>
                                      <p:tavLst>
                                        <p:tav tm="0">
                                          <p:val>
                                            <p:strVal val="#ppt_x"/>
                                          </p:val>
                                        </p:tav>
                                        <p:tav tm="100000">
                                          <p:val>
                                            <p:strVal val="#ppt_x"/>
                                          </p:val>
                                        </p:tav>
                                      </p:tavLst>
                                    </p:anim>
                                    <p:anim calcmode="lin" valueType="num">
                                      <p:cBhvr>
                                        <p:cTn id="142" dur="1000" fill="hold"/>
                                        <p:tgtEl>
                                          <p:spTgt spid="97"/>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0"/>
                                  </p:stCondLst>
                                  <p:childTnLst>
                                    <p:set>
                                      <p:cBhvr>
                                        <p:cTn id="144" dur="1" fill="hold">
                                          <p:stCondLst>
                                            <p:cond delay="0"/>
                                          </p:stCondLst>
                                        </p:cTn>
                                        <p:tgtEl>
                                          <p:spTgt spid="76"/>
                                        </p:tgtEl>
                                        <p:attrNameLst>
                                          <p:attrName>style.visibility</p:attrName>
                                        </p:attrNameLst>
                                      </p:cBhvr>
                                      <p:to>
                                        <p:strVal val="visible"/>
                                      </p:to>
                                    </p:set>
                                    <p:animEffect transition="in" filter="fade">
                                      <p:cBhvr>
                                        <p:cTn id="145" dur="1000"/>
                                        <p:tgtEl>
                                          <p:spTgt spid="76"/>
                                        </p:tgtEl>
                                      </p:cBhvr>
                                    </p:animEffect>
                                    <p:anim calcmode="lin" valueType="num">
                                      <p:cBhvr>
                                        <p:cTn id="146" dur="1000" fill="hold"/>
                                        <p:tgtEl>
                                          <p:spTgt spid="76"/>
                                        </p:tgtEl>
                                        <p:attrNameLst>
                                          <p:attrName>ppt_x</p:attrName>
                                        </p:attrNameLst>
                                      </p:cBhvr>
                                      <p:tavLst>
                                        <p:tav tm="0">
                                          <p:val>
                                            <p:strVal val="#ppt_x"/>
                                          </p:val>
                                        </p:tav>
                                        <p:tav tm="100000">
                                          <p:val>
                                            <p:strVal val="#ppt_x"/>
                                          </p:val>
                                        </p:tav>
                                      </p:tavLst>
                                    </p:anim>
                                    <p:anim calcmode="lin" valueType="num">
                                      <p:cBhvr>
                                        <p:cTn id="147" dur="1000" fill="hold"/>
                                        <p:tgtEl>
                                          <p:spTgt spid="76"/>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0"/>
                                  </p:stCondLst>
                                  <p:childTnLst>
                                    <p:set>
                                      <p:cBhvr>
                                        <p:cTn id="149" dur="1" fill="hold">
                                          <p:stCondLst>
                                            <p:cond delay="0"/>
                                          </p:stCondLst>
                                        </p:cTn>
                                        <p:tgtEl>
                                          <p:spTgt spid="85"/>
                                        </p:tgtEl>
                                        <p:attrNameLst>
                                          <p:attrName>style.visibility</p:attrName>
                                        </p:attrNameLst>
                                      </p:cBhvr>
                                      <p:to>
                                        <p:strVal val="visible"/>
                                      </p:to>
                                    </p:set>
                                    <p:animEffect transition="in" filter="fade">
                                      <p:cBhvr>
                                        <p:cTn id="150" dur="1000"/>
                                        <p:tgtEl>
                                          <p:spTgt spid="85"/>
                                        </p:tgtEl>
                                      </p:cBhvr>
                                    </p:animEffect>
                                    <p:anim calcmode="lin" valueType="num">
                                      <p:cBhvr>
                                        <p:cTn id="151" dur="1000" fill="hold"/>
                                        <p:tgtEl>
                                          <p:spTgt spid="85"/>
                                        </p:tgtEl>
                                        <p:attrNameLst>
                                          <p:attrName>ppt_x</p:attrName>
                                        </p:attrNameLst>
                                      </p:cBhvr>
                                      <p:tavLst>
                                        <p:tav tm="0">
                                          <p:val>
                                            <p:strVal val="#ppt_x"/>
                                          </p:val>
                                        </p:tav>
                                        <p:tav tm="100000">
                                          <p:val>
                                            <p:strVal val="#ppt_x"/>
                                          </p:val>
                                        </p:tav>
                                      </p:tavLst>
                                    </p:anim>
                                    <p:anim calcmode="lin" valueType="num">
                                      <p:cBhvr>
                                        <p:cTn id="152" dur="1000" fill="hold"/>
                                        <p:tgtEl>
                                          <p:spTgt spid="85"/>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0"/>
                                  </p:stCondLst>
                                  <p:childTnLst>
                                    <p:set>
                                      <p:cBhvr>
                                        <p:cTn id="154" dur="1" fill="hold">
                                          <p:stCondLst>
                                            <p:cond delay="0"/>
                                          </p:stCondLst>
                                        </p:cTn>
                                        <p:tgtEl>
                                          <p:spTgt spid="94"/>
                                        </p:tgtEl>
                                        <p:attrNameLst>
                                          <p:attrName>style.visibility</p:attrName>
                                        </p:attrNameLst>
                                      </p:cBhvr>
                                      <p:to>
                                        <p:strVal val="visible"/>
                                      </p:to>
                                    </p:set>
                                    <p:animEffect transition="in" filter="fade">
                                      <p:cBhvr>
                                        <p:cTn id="155" dur="1000"/>
                                        <p:tgtEl>
                                          <p:spTgt spid="94"/>
                                        </p:tgtEl>
                                      </p:cBhvr>
                                    </p:animEffect>
                                    <p:anim calcmode="lin" valueType="num">
                                      <p:cBhvr>
                                        <p:cTn id="156" dur="1000" fill="hold"/>
                                        <p:tgtEl>
                                          <p:spTgt spid="94"/>
                                        </p:tgtEl>
                                        <p:attrNameLst>
                                          <p:attrName>ppt_x</p:attrName>
                                        </p:attrNameLst>
                                      </p:cBhvr>
                                      <p:tavLst>
                                        <p:tav tm="0">
                                          <p:val>
                                            <p:strVal val="#ppt_x"/>
                                          </p:val>
                                        </p:tav>
                                        <p:tav tm="100000">
                                          <p:val>
                                            <p:strVal val="#ppt_x"/>
                                          </p:val>
                                        </p:tav>
                                      </p:tavLst>
                                    </p:anim>
                                    <p:anim calcmode="lin" valueType="num">
                                      <p:cBhvr>
                                        <p:cTn id="157" dur="1000" fill="hold"/>
                                        <p:tgtEl>
                                          <p:spTgt spid="94"/>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95"/>
                                        </p:tgtEl>
                                        <p:attrNameLst>
                                          <p:attrName>style.visibility</p:attrName>
                                        </p:attrNameLst>
                                      </p:cBhvr>
                                      <p:to>
                                        <p:strVal val="visible"/>
                                      </p:to>
                                    </p:set>
                                    <p:animEffect transition="in" filter="fade">
                                      <p:cBhvr>
                                        <p:cTn id="160" dur="1000"/>
                                        <p:tgtEl>
                                          <p:spTgt spid="95"/>
                                        </p:tgtEl>
                                      </p:cBhvr>
                                    </p:animEffect>
                                    <p:anim calcmode="lin" valueType="num">
                                      <p:cBhvr>
                                        <p:cTn id="161" dur="1000" fill="hold"/>
                                        <p:tgtEl>
                                          <p:spTgt spid="95"/>
                                        </p:tgtEl>
                                        <p:attrNameLst>
                                          <p:attrName>ppt_x</p:attrName>
                                        </p:attrNameLst>
                                      </p:cBhvr>
                                      <p:tavLst>
                                        <p:tav tm="0">
                                          <p:val>
                                            <p:strVal val="#ppt_x"/>
                                          </p:val>
                                        </p:tav>
                                        <p:tav tm="100000">
                                          <p:val>
                                            <p:strVal val="#ppt_x"/>
                                          </p:val>
                                        </p:tav>
                                      </p:tavLst>
                                    </p:anim>
                                    <p:anim calcmode="lin" valueType="num">
                                      <p:cBhvr>
                                        <p:cTn id="162" dur="1000" fill="hold"/>
                                        <p:tgtEl>
                                          <p:spTgt spid="95"/>
                                        </p:tgtEl>
                                        <p:attrNameLst>
                                          <p:attrName>ppt_y</p:attrName>
                                        </p:attrNameLst>
                                      </p:cBhvr>
                                      <p:tavLst>
                                        <p:tav tm="0">
                                          <p:val>
                                            <p:strVal val="#ppt_y+.1"/>
                                          </p:val>
                                        </p:tav>
                                        <p:tav tm="100000">
                                          <p:val>
                                            <p:strVal val="#ppt_y"/>
                                          </p:val>
                                        </p:tav>
                                      </p:tavLst>
                                    </p:anim>
                                  </p:childTnLst>
                                </p:cTn>
                              </p:par>
                              <p:par>
                                <p:cTn id="163" presetID="42" presetClass="entr" presetSubtype="0" fill="hold" nodeType="withEffect">
                                  <p:stCondLst>
                                    <p:cond delay="0"/>
                                  </p:stCondLst>
                                  <p:childTnLst>
                                    <p:set>
                                      <p:cBhvr>
                                        <p:cTn id="164" dur="1" fill="hold">
                                          <p:stCondLst>
                                            <p:cond delay="0"/>
                                          </p:stCondLst>
                                        </p:cTn>
                                        <p:tgtEl>
                                          <p:spTgt spid="30"/>
                                        </p:tgtEl>
                                        <p:attrNameLst>
                                          <p:attrName>style.visibility</p:attrName>
                                        </p:attrNameLst>
                                      </p:cBhvr>
                                      <p:to>
                                        <p:strVal val="visible"/>
                                      </p:to>
                                    </p:set>
                                    <p:animEffect transition="in" filter="fade">
                                      <p:cBhvr>
                                        <p:cTn id="165" dur="1000"/>
                                        <p:tgtEl>
                                          <p:spTgt spid="30"/>
                                        </p:tgtEl>
                                      </p:cBhvr>
                                    </p:animEffect>
                                    <p:anim calcmode="lin" valueType="num">
                                      <p:cBhvr>
                                        <p:cTn id="166" dur="1000" fill="hold"/>
                                        <p:tgtEl>
                                          <p:spTgt spid="30"/>
                                        </p:tgtEl>
                                        <p:attrNameLst>
                                          <p:attrName>ppt_x</p:attrName>
                                        </p:attrNameLst>
                                      </p:cBhvr>
                                      <p:tavLst>
                                        <p:tav tm="0">
                                          <p:val>
                                            <p:strVal val="#ppt_x"/>
                                          </p:val>
                                        </p:tav>
                                        <p:tav tm="100000">
                                          <p:val>
                                            <p:strVal val="#ppt_x"/>
                                          </p:val>
                                        </p:tav>
                                      </p:tavLst>
                                    </p:anim>
                                    <p:anim calcmode="lin" valueType="num">
                                      <p:cBhvr>
                                        <p:cTn id="167" dur="1000" fill="hold"/>
                                        <p:tgtEl>
                                          <p:spTgt spid="30"/>
                                        </p:tgtEl>
                                        <p:attrNameLst>
                                          <p:attrName>ppt_y</p:attrName>
                                        </p:attrNameLst>
                                      </p:cBhvr>
                                      <p:tavLst>
                                        <p:tav tm="0">
                                          <p:val>
                                            <p:strVal val="#ppt_y+.1"/>
                                          </p:val>
                                        </p:tav>
                                        <p:tav tm="100000">
                                          <p:val>
                                            <p:strVal val="#ppt_y"/>
                                          </p:val>
                                        </p:tav>
                                      </p:tavLst>
                                    </p:anim>
                                  </p:childTnLst>
                                </p:cTn>
                              </p:par>
                              <p:par>
                                <p:cTn id="168" presetID="42" presetClass="entr" presetSubtype="0" fill="hold" grpId="0" nodeType="withEffect">
                                  <p:stCondLst>
                                    <p:cond delay="0"/>
                                  </p:stCondLst>
                                  <p:childTnLst>
                                    <p:set>
                                      <p:cBhvr>
                                        <p:cTn id="169" dur="1" fill="hold">
                                          <p:stCondLst>
                                            <p:cond delay="0"/>
                                          </p:stCondLst>
                                        </p:cTn>
                                        <p:tgtEl>
                                          <p:spTgt spid="26"/>
                                        </p:tgtEl>
                                        <p:attrNameLst>
                                          <p:attrName>style.visibility</p:attrName>
                                        </p:attrNameLst>
                                      </p:cBhvr>
                                      <p:to>
                                        <p:strVal val="visible"/>
                                      </p:to>
                                    </p:set>
                                    <p:animEffect transition="in" filter="fade">
                                      <p:cBhvr>
                                        <p:cTn id="170" dur="1000"/>
                                        <p:tgtEl>
                                          <p:spTgt spid="26"/>
                                        </p:tgtEl>
                                      </p:cBhvr>
                                    </p:animEffect>
                                    <p:anim calcmode="lin" valueType="num">
                                      <p:cBhvr>
                                        <p:cTn id="171" dur="1000" fill="hold"/>
                                        <p:tgtEl>
                                          <p:spTgt spid="26"/>
                                        </p:tgtEl>
                                        <p:attrNameLst>
                                          <p:attrName>ppt_x</p:attrName>
                                        </p:attrNameLst>
                                      </p:cBhvr>
                                      <p:tavLst>
                                        <p:tav tm="0">
                                          <p:val>
                                            <p:strVal val="#ppt_x"/>
                                          </p:val>
                                        </p:tav>
                                        <p:tav tm="100000">
                                          <p:val>
                                            <p:strVal val="#ppt_x"/>
                                          </p:val>
                                        </p:tav>
                                      </p:tavLst>
                                    </p:anim>
                                    <p:anim calcmode="lin" valueType="num">
                                      <p:cBhvr>
                                        <p:cTn id="172" dur="1000" fill="hold"/>
                                        <p:tgtEl>
                                          <p:spTgt spid="26"/>
                                        </p:tgtEl>
                                        <p:attrNameLst>
                                          <p:attrName>ppt_y</p:attrName>
                                        </p:attrNameLst>
                                      </p:cBhvr>
                                      <p:tavLst>
                                        <p:tav tm="0">
                                          <p:val>
                                            <p:strVal val="#ppt_y+.1"/>
                                          </p:val>
                                        </p:tav>
                                        <p:tav tm="100000">
                                          <p:val>
                                            <p:strVal val="#ppt_y"/>
                                          </p:val>
                                        </p:tav>
                                      </p:tavLst>
                                    </p:anim>
                                  </p:childTnLst>
                                </p:cTn>
                              </p:par>
                              <p:par>
                                <p:cTn id="173" presetID="42" presetClass="entr" presetSubtype="0" fill="hold" nodeType="withEffect">
                                  <p:stCondLst>
                                    <p:cond delay="0"/>
                                  </p:stCondLst>
                                  <p:childTnLst>
                                    <p:set>
                                      <p:cBhvr>
                                        <p:cTn id="174" dur="1" fill="hold">
                                          <p:stCondLst>
                                            <p:cond delay="0"/>
                                          </p:stCondLst>
                                        </p:cTn>
                                        <p:tgtEl>
                                          <p:spTgt spid="32"/>
                                        </p:tgtEl>
                                        <p:attrNameLst>
                                          <p:attrName>style.visibility</p:attrName>
                                        </p:attrNameLst>
                                      </p:cBhvr>
                                      <p:to>
                                        <p:strVal val="visible"/>
                                      </p:to>
                                    </p:set>
                                    <p:animEffect transition="in" filter="fade">
                                      <p:cBhvr>
                                        <p:cTn id="175" dur="1000"/>
                                        <p:tgtEl>
                                          <p:spTgt spid="32"/>
                                        </p:tgtEl>
                                      </p:cBhvr>
                                    </p:animEffect>
                                    <p:anim calcmode="lin" valueType="num">
                                      <p:cBhvr>
                                        <p:cTn id="176" dur="1000" fill="hold"/>
                                        <p:tgtEl>
                                          <p:spTgt spid="32"/>
                                        </p:tgtEl>
                                        <p:attrNameLst>
                                          <p:attrName>ppt_x</p:attrName>
                                        </p:attrNameLst>
                                      </p:cBhvr>
                                      <p:tavLst>
                                        <p:tav tm="0">
                                          <p:val>
                                            <p:strVal val="#ppt_x"/>
                                          </p:val>
                                        </p:tav>
                                        <p:tav tm="100000">
                                          <p:val>
                                            <p:strVal val="#ppt_x"/>
                                          </p:val>
                                        </p:tav>
                                      </p:tavLst>
                                    </p:anim>
                                    <p:anim calcmode="lin" valueType="num">
                                      <p:cBhvr>
                                        <p:cTn id="177" dur="1000" fill="hold"/>
                                        <p:tgtEl>
                                          <p:spTgt spid="32"/>
                                        </p:tgtEl>
                                        <p:attrNameLst>
                                          <p:attrName>ppt_y</p:attrName>
                                        </p:attrNameLst>
                                      </p:cBhvr>
                                      <p:tavLst>
                                        <p:tav tm="0">
                                          <p:val>
                                            <p:strVal val="#ppt_y+.1"/>
                                          </p:val>
                                        </p:tav>
                                        <p:tav tm="100000">
                                          <p:val>
                                            <p:strVal val="#ppt_y"/>
                                          </p:val>
                                        </p:tav>
                                      </p:tavLst>
                                    </p:anim>
                                  </p:childTnLst>
                                </p:cTn>
                              </p:par>
                              <p:par>
                                <p:cTn id="178" presetID="42" presetClass="entr" presetSubtype="0" fill="hold" grpId="0" nodeType="withEffect">
                                  <p:stCondLst>
                                    <p:cond delay="0"/>
                                  </p:stCondLst>
                                  <p:childTnLst>
                                    <p:set>
                                      <p:cBhvr>
                                        <p:cTn id="179" dur="1" fill="hold">
                                          <p:stCondLst>
                                            <p:cond delay="0"/>
                                          </p:stCondLst>
                                        </p:cTn>
                                        <p:tgtEl>
                                          <p:spTgt spid="48"/>
                                        </p:tgtEl>
                                        <p:attrNameLst>
                                          <p:attrName>style.visibility</p:attrName>
                                        </p:attrNameLst>
                                      </p:cBhvr>
                                      <p:to>
                                        <p:strVal val="visible"/>
                                      </p:to>
                                    </p:set>
                                    <p:animEffect transition="in" filter="fade">
                                      <p:cBhvr>
                                        <p:cTn id="180" dur="1000"/>
                                        <p:tgtEl>
                                          <p:spTgt spid="48"/>
                                        </p:tgtEl>
                                      </p:cBhvr>
                                    </p:animEffect>
                                    <p:anim calcmode="lin" valueType="num">
                                      <p:cBhvr>
                                        <p:cTn id="181" dur="1000" fill="hold"/>
                                        <p:tgtEl>
                                          <p:spTgt spid="48"/>
                                        </p:tgtEl>
                                        <p:attrNameLst>
                                          <p:attrName>ppt_x</p:attrName>
                                        </p:attrNameLst>
                                      </p:cBhvr>
                                      <p:tavLst>
                                        <p:tav tm="0">
                                          <p:val>
                                            <p:strVal val="#ppt_x"/>
                                          </p:val>
                                        </p:tav>
                                        <p:tav tm="100000">
                                          <p:val>
                                            <p:strVal val="#ppt_x"/>
                                          </p:val>
                                        </p:tav>
                                      </p:tavLst>
                                    </p:anim>
                                    <p:anim calcmode="lin" valueType="num">
                                      <p:cBhvr>
                                        <p:cTn id="182" dur="1000" fill="hold"/>
                                        <p:tgtEl>
                                          <p:spTgt spid="48"/>
                                        </p:tgtEl>
                                        <p:attrNameLst>
                                          <p:attrName>ppt_y</p:attrName>
                                        </p:attrNameLst>
                                      </p:cBhvr>
                                      <p:tavLst>
                                        <p:tav tm="0">
                                          <p:val>
                                            <p:strVal val="#ppt_y+.1"/>
                                          </p:val>
                                        </p:tav>
                                        <p:tav tm="100000">
                                          <p:val>
                                            <p:strVal val="#ppt_y"/>
                                          </p:val>
                                        </p:tav>
                                      </p:tavLst>
                                    </p:anim>
                                  </p:childTnLst>
                                </p:cTn>
                              </p:par>
                              <p:par>
                                <p:cTn id="183" presetID="42" presetClass="entr" presetSubtype="0" fill="hold" nodeType="withEffect">
                                  <p:stCondLst>
                                    <p:cond delay="0"/>
                                  </p:stCondLst>
                                  <p:childTnLst>
                                    <p:set>
                                      <p:cBhvr>
                                        <p:cTn id="184" dur="1" fill="hold">
                                          <p:stCondLst>
                                            <p:cond delay="0"/>
                                          </p:stCondLst>
                                        </p:cTn>
                                        <p:tgtEl>
                                          <p:spTgt spid="64"/>
                                        </p:tgtEl>
                                        <p:attrNameLst>
                                          <p:attrName>style.visibility</p:attrName>
                                        </p:attrNameLst>
                                      </p:cBhvr>
                                      <p:to>
                                        <p:strVal val="visible"/>
                                      </p:to>
                                    </p:set>
                                    <p:animEffect transition="in" filter="fade">
                                      <p:cBhvr>
                                        <p:cTn id="185" dur="1000"/>
                                        <p:tgtEl>
                                          <p:spTgt spid="64"/>
                                        </p:tgtEl>
                                      </p:cBhvr>
                                    </p:animEffect>
                                    <p:anim calcmode="lin" valueType="num">
                                      <p:cBhvr>
                                        <p:cTn id="186" dur="1000" fill="hold"/>
                                        <p:tgtEl>
                                          <p:spTgt spid="64"/>
                                        </p:tgtEl>
                                        <p:attrNameLst>
                                          <p:attrName>ppt_x</p:attrName>
                                        </p:attrNameLst>
                                      </p:cBhvr>
                                      <p:tavLst>
                                        <p:tav tm="0">
                                          <p:val>
                                            <p:strVal val="#ppt_x"/>
                                          </p:val>
                                        </p:tav>
                                        <p:tav tm="100000">
                                          <p:val>
                                            <p:strVal val="#ppt_x"/>
                                          </p:val>
                                        </p:tav>
                                      </p:tavLst>
                                    </p:anim>
                                    <p:anim calcmode="lin" valueType="num">
                                      <p:cBhvr>
                                        <p:cTn id="187" dur="1000" fill="hold"/>
                                        <p:tgtEl>
                                          <p:spTgt spid="64"/>
                                        </p:tgtEl>
                                        <p:attrNameLst>
                                          <p:attrName>ppt_y</p:attrName>
                                        </p:attrNameLst>
                                      </p:cBhvr>
                                      <p:tavLst>
                                        <p:tav tm="0">
                                          <p:val>
                                            <p:strVal val="#ppt_y+.1"/>
                                          </p:val>
                                        </p:tav>
                                        <p:tav tm="100000">
                                          <p:val>
                                            <p:strVal val="#ppt_y"/>
                                          </p:val>
                                        </p:tav>
                                      </p:tavLst>
                                    </p:anim>
                                  </p:childTnLst>
                                </p:cTn>
                              </p:par>
                              <p:par>
                                <p:cTn id="188" presetID="42" presetClass="entr" presetSubtype="0" fill="hold" nodeType="withEffect">
                                  <p:stCondLst>
                                    <p:cond delay="0"/>
                                  </p:stCondLst>
                                  <p:childTnLst>
                                    <p:set>
                                      <p:cBhvr>
                                        <p:cTn id="189" dur="1" fill="hold">
                                          <p:stCondLst>
                                            <p:cond delay="0"/>
                                          </p:stCondLst>
                                        </p:cTn>
                                        <p:tgtEl>
                                          <p:spTgt spid="52"/>
                                        </p:tgtEl>
                                        <p:attrNameLst>
                                          <p:attrName>style.visibility</p:attrName>
                                        </p:attrNameLst>
                                      </p:cBhvr>
                                      <p:to>
                                        <p:strVal val="visible"/>
                                      </p:to>
                                    </p:set>
                                    <p:animEffect transition="in" filter="fade">
                                      <p:cBhvr>
                                        <p:cTn id="190" dur="1000"/>
                                        <p:tgtEl>
                                          <p:spTgt spid="52"/>
                                        </p:tgtEl>
                                      </p:cBhvr>
                                    </p:animEffect>
                                    <p:anim calcmode="lin" valueType="num">
                                      <p:cBhvr>
                                        <p:cTn id="191" dur="1000" fill="hold"/>
                                        <p:tgtEl>
                                          <p:spTgt spid="52"/>
                                        </p:tgtEl>
                                        <p:attrNameLst>
                                          <p:attrName>ppt_x</p:attrName>
                                        </p:attrNameLst>
                                      </p:cBhvr>
                                      <p:tavLst>
                                        <p:tav tm="0">
                                          <p:val>
                                            <p:strVal val="#ppt_x"/>
                                          </p:val>
                                        </p:tav>
                                        <p:tav tm="100000">
                                          <p:val>
                                            <p:strVal val="#ppt_x"/>
                                          </p:val>
                                        </p:tav>
                                      </p:tavLst>
                                    </p:anim>
                                    <p:anim calcmode="lin" valueType="num">
                                      <p:cBhvr>
                                        <p:cTn id="192" dur="1000" fill="hold"/>
                                        <p:tgtEl>
                                          <p:spTgt spid="52"/>
                                        </p:tgtEl>
                                        <p:attrNameLst>
                                          <p:attrName>ppt_y</p:attrName>
                                        </p:attrNameLst>
                                      </p:cBhvr>
                                      <p:tavLst>
                                        <p:tav tm="0">
                                          <p:val>
                                            <p:strVal val="#ppt_y+.1"/>
                                          </p:val>
                                        </p:tav>
                                        <p:tav tm="100000">
                                          <p:val>
                                            <p:strVal val="#ppt_y"/>
                                          </p:val>
                                        </p:tav>
                                      </p:tavLst>
                                    </p:anim>
                                  </p:childTnLst>
                                </p:cTn>
                              </p:par>
                              <p:par>
                                <p:cTn id="193" presetID="42" presetClass="entr" presetSubtype="0" fill="hold" grpId="0" nodeType="withEffect">
                                  <p:stCondLst>
                                    <p:cond delay="0"/>
                                  </p:stCondLst>
                                  <p:childTnLst>
                                    <p:set>
                                      <p:cBhvr>
                                        <p:cTn id="194" dur="1" fill="hold">
                                          <p:stCondLst>
                                            <p:cond delay="0"/>
                                          </p:stCondLst>
                                        </p:cTn>
                                        <p:tgtEl>
                                          <p:spTgt spid="50"/>
                                        </p:tgtEl>
                                        <p:attrNameLst>
                                          <p:attrName>style.visibility</p:attrName>
                                        </p:attrNameLst>
                                      </p:cBhvr>
                                      <p:to>
                                        <p:strVal val="visible"/>
                                      </p:to>
                                    </p:set>
                                    <p:animEffect transition="in" filter="fade">
                                      <p:cBhvr>
                                        <p:cTn id="195" dur="1000"/>
                                        <p:tgtEl>
                                          <p:spTgt spid="50"/>
                                        </p:tgtEl>
                                      </p:cBhvr>
                                    </p:animEffect>
                                    <p:anim calcmode="lin" valueType="num">
                                      <p:cBhvr>
                                        <p:cTn id="196" dur="1000" fill="hold"/>
                                        <p:tgtEl>
                                          <p:spTgt spid="50"/>
                                        </p:tgtEl>
                                        <p:attrNameLst>
                                          <p:attrName>ppt_x</p:attrName>
                                        </p:attrNameLst>
                                      </p:cBhvr>
                                      <p:tavLst>
                                        <p:tav tm="0">
                                          <p:val>
                                            <p:strVal val="#ppt_x"/>
                                          </p:val>
                                        </p:tav>
                                        <p:tav tm="100000">
                                          <p:val>
                                            <p:strVal val="#ppt_x"/>
                                          </p:val>
                                        </p:tav>
                                      </p:tavLst>
                                    </p:anim>
                                    <p:anim calcmode="lin" valueType="num">
                                      <p:cBhvr>
                                        <p:cTn id="197" dur="1000" fill="hold"/>
                                        <p:tgtEl>
                                          <p:spTgt spid="50"/>
                                        </p:tgtEl>
                                        <p:attrNameLst>
                                          <p:attrName>ppt_y</p:attrName>
                                        </p:attrNameLst>
                                      </p:cBhvr>
                                      <p:tavLst>
                                        <p:tav tm="0">
                                          <p:val>
                                            <p:strVal val="#ppt_y+.1"/>
                                          </p:val>
                                        </p:tav>
                                        <p:tav tm="100000">
                                          <p:val>
                                            <p:strVal val="#ppt_y"/>
                                          </p:val>
                                        </p:tav>
                                      </p:tavLst>
                                    </p:anim>
                                  </p:childTnLst>
                                </p:cTn>
                              </p:par>
                              <p:par>
                                <p:cTn id="198" presetID="42" presetClass="entr" presetSubtype="0" fill="hold" grpId="0" nodeType="withEffect">
                                  <p:stCondLst>
                                    <p:cond delay="0"/>
                                  </p:stCondLst>
                                  <p:childTnLst>
                                    <p:set>
                                      <p:cBhvr>
                                        <p:cTn id="199" dur="1" fill="hold">
                                          <p:stCondLst>
                                            <p:cond delay="0"/>
                                          </p:stCondLst>
                                        </p:cTn>
                                        <p:tgtEl>
                                          <p:spTgt spid="73"/>
                                        </p:tgtEl>
                                        <p:attrNameLst>
                                          <p:attrName>style.visibility</p:attrName>
                                        </p:attrNameLst>
                                      </p:cBhvr>
                                      <p:to>
                                        <p:strVal val="visible"/>
                                      </p:to>
                                    </p:set>
                                    <p:animEffect transition="in" filter="fade">
                                      <p:cBhvr>
                                        <p:cTn id="200" dur="1000"/>
                                        <p:tgtEl>
                                          <p:spTgt spid="73"/>
                                        </p:tgtEl>
                                      </p:cBhvr>
                                    </p:animEffect>
                                    <p:anim calcmode="lin" valueType="num">
                                      <p:cBhvr>
                                        <p:cTn id="201" dur="1000" fill="hold"/>
                                        <p:tgtEl>
                                          <p:spTgt spid="73"/>
                                        </p:tgtEl>
                                        <p:attrNameLst>
                                          <p:attrName>ppt_x</p:attrName>
                                        </p:attrNameLst>
                                      </p:cBhvr>
                                      <p:tavLst>
                                        <p:tav tm="0">
                                          <p:val>
                                            <p:strVal val="#ppt_x"/>
                                          </p:val>
                                        </p:tav>
                                        <p:tav tm="100000">
                                          <p:val>
                                            <p:strVal val="#ppt_x"/>
                                          </p:val>
                                        </p:tav>
                                      </p:tavLst>
                                    </p:anim>
                                    <p:anim calcmode="lin" valueType="num">
                                      <p:cBhvr>
                                        <p:cTn id="202" dur="1000" fill="hold"/>
                                        <p:tgtEl>
                                          <p:spTgt spid="73"/>
                                        </p:tgtEl>
                                        <p:attrNameLst>
                                          <p:attrName>ppt_y</p:attrName>
                                        </p:attrNameLst>
                                      </p:cBhvr>
                                      <p:tavLst>
                                        <p:tav tm="0">
                                          <p:val>
                                            <p:strVal val="#ppt_y+.1"/>
                                          </p:val>
                                        </p:tav>
                                        <p:tav tm="100000">
                                          <p:val>
                                            <p:strVal val="#ppt_y"/>
                                          </p:val>
                                        </p:tav>
                                      </p:tavLst>
                                    </p:anim>
                                  </p:childTnLst>
                                </p:cTn>
                              </p:par>
                              <p:par>
                                <p:cTn id="203" presetID="42" presetClass="entr" presetSubtype="0" fill="hold" grpId="0" nodeType="withEffect">
                                  <p:stCondLst>
                                    <p:cond delay="0"/>
                                  </p:stCondLst>
                                  <p:childTnLst>
                                    <p:set>
                                      <p:cBhvr>
                                        <p:cTn id="204" dur="1" fill="hold">
                                          <p:stCondLst>
                                            <p:cond delay="0"/>
                                          </p:stCondLst>
                                        </p:cTn>
                                        <p:tgtEl>
                                          <p:spTgt spid="67"/>
                                        </p:tgtEl>
                                        <p:attrNameLst>
                                          <p:attrName>style.visibility</p:attrName>
                                        </p:attrNameLst>
                                      </p:cBhvr>
                                      <p:to>
                                        <p:strVal val="visible"/>
                                      </p:to>
                                    </p:set>
                                    <p:animEffect transition="in" filter="fade">
                                      <p:cBhvr>
                                        <p:cTn id="205" dur="1000"/>
                                        <p:tgtEl>
                                          <p:spTgt spid="67"/>
                                        </p:tgtEl>
                                      </p:cBhvr>
                                    </p:animEffect>
                                    <p:anim calcmode="lin" valueType="num">
                                      <p:cBhvr>
                                        <p:cTn id="206" dur="1000" fill="hold"/>
                                        <p:tgtEl>
                                          <p:spTgt spid="67"/>
                                        </p:tgtEl>
                                        <p:attrNameLst>
                                          <p:attrName>ppt_x</p:attrName>
                                        </p:attrNameLst>
                                      </p:cBhvr>
                                      <p:tavLst>
                                        <p:tav tm="0">
                                          <p:val>
                                            <p:strVal val="#ppt_x"/>
                                          </p:val>
                                        </p:tav>
                                        <p:tav tm="100000">
                                          <p:val>
                                            <p:strVal val="#ppt_x"/>
                                          </p:val>
                                        </p:tav>
                                      </p:tavLst>
                                    </p:anim>
                                    <p:anim calcmode="lin" valueType="num">
                                      <p:cBhvr>
                                        <p:cTn id="207" dur="1000" fill="hold"/>
                                        <p:tgtEl>
                                          <p:spTgt spid="67"/>
                                        </p:tgtEl>
                                        <p:attrNameLst>
                                          <p:attrName>ppt_y</p:attrName>
                                        </p:attrNameLst>
                                      </p:cBhvr>
                                      <p:tavLst>
                                        <p:tav tm="0">
                                          <p:val>
                                            <p:strVal val="#ppt_y+.1"/>
                                          </p:val>
                                        </p:tav>
                                        <p:tav tm="100000">
                                          <p:val>
                                            <p:strVal val="#ppt_y"/>
                                          </p:val>
                                        </p:tav>
                                      </p:tavLst>
                                    </p:anim>
                                  </p:childTnLst>
                                </p:cTn>
                              </p:par>
                              <p:par>
                                <p:cTn id="208" presetID="42" presetClass="entr" presetSubtype="0" fill="hold" nodeType="withEffect">
                                  <p:stCondLst>
                                    <p:cond delay="0"/>
                                  </p:stCondLst>
                                  <p:childTnLst>
                                    <p:set>
                                      <p:cBhvr>
                                        <p:cTn id="209" dur="1" fill="hold">
                                          <p:stCondLst>
                                            <p:cond delay="0"/>
                                          </p:stCondLst>
                                        </p:cTn>
                                        <p:tgtEl>
                                          <p:spTgt spid="91"/>
                                        </p:tgtEl>
                                        <p:attrNameLst>
                                          <p:attrName>style.visibility</p:attrName>
                                        </p:attrNameLst>
                                      </p:cBhvr>
                                      <p:to>
                                        <p:strVal val="visible"/>
                                      </p:to>
                                    </p:set>
                                    <p:animEffect transition="in" filter="fade">
                                      <p:cBhvr>
                                        <p:cTn id="210" dur="1000"/>
                                        <p:tgtEl>
                                          <p:spTgt spid="91"/>
                                        </p:tgtEl>
                                      </p:cBhvr>
                                    </p:animEffect>
                                    <p:anim calcmode="lin" valueType="num">
                                      <p:cBhvr>
                                        <p:cTn id="211" dur="1000" fill="hold"/>
                                        <p:tgtEl>
                                          <p:spTgt spid="91"/>
                                        </p:tgtEl>
                                        <p:attrNameLst>
                                          <p:attrName>ppt_x</p:attrName>
                                        </p:attrNameLst>
                                      </p:cBhvr>
                                      <p:tavLst>
                                        <p:tav tm="0">
                                          <p:val>
                                            <p:strVal val="#ppt_x"/>
                                          </p:val>
                                        </p:tav>
                                        <p:tav tm="100000">
                                          <p:val>
                                            <p:strVal val="#ppt_x"/>
                                          </p:val>
                                        </p:tav>
                                      </p:tavLst>
                                    </p:anim>
                                    <p:anim calcmode="lin" valueType="num">
                                      <p:cBhvr>
                                        <p:cTn id="212" dur="1000" fill="hold"/>
                                        <p:tgtEl>
                                          <p:spTgt spid="91"/>
                                        </p:tgtEl>
                                        <p:attrNameLst>
                                          <p:attrName>ppt_y</p:attrName>
                                        </p:attrNameLst>
                                      </p:cBhvr>
                                      <p:tavLst>
                                        <p:tav tm="0">
                                          <p:val>
                                            <p:strVal val="#ppt_y+.1"/>
                                          </p:val>
                                        </p:tav>
                                        <p:tav tm="100000">
                                          <p:val>
                                            <p:strVal val="#ppt_y"/>
                                          </p:val>
                                        </p:tav>
                                      </p:tavLst>
                                    </p:anim>
                                  </p:childTnLst>
                                </p:cTn>
                              </p:par>
                              <p:par>
                                <p:cTn id="213" presetID="42" presetClass="entr" presetSubtype="0" fill="hold" nodeType="withEffect">
                                  <p:stCondLst>
                                    <p:cond delay="0"/>
                                  </p:stCondLst>
                                  <p:childTnLst>
                                    <p:set>
                                      <p:cBhvr>
                                        <p:cTn id="214" dur="1" fill="hold">
                                          <p:stCondLst>
                                            <p:cond delay="0"/>
                                          </p:stCondLst>
                                        </p:cTn>
                                        <p:tgtEl>
                                          <p:spTgt spid="87"/>
                                        </p:tgtEl>
                                        <p:attrNameLst>
                                          <p:attrName>style.visibility</p:attrName>
                                        </p:attrNameLst>
                                      </p:cBhvr>
                                      <p:to>
                                        <p:strVal val="visible"/>
                                      </p:to>
                                    </p:set>
                                    <p:animEffect transition="in" filter="fade">
                                      <p:cBhvr>
                                        <p:cTn id="215" dur="1000"/>
                                        <p:tgtEl>
                                          <p:spTgt spid="87"/>
                                        </p:tgtEl>
                                      </p:cBhvr>
                                    </p:animEffect>
                                    <p:anim calcmode="lin" valueType="num">
                                      <p:cBhvr>
                                        <p:cTn id="216" dur="1000" fill="hold"/>
                                        <p:tgtEl>
                                          <p:spTgt spid="87"/>
                                        </p:tgtEl>
                                        <p:attrNameLst>
                                          <p:attrName>ppt_x</p:attrName>
                                        </p:attrNameLst>
                                      </p:cBhvr>
                                      <p:tavLst>
                                        <p:tav tm="0">
                                          <p:val>
                                            <p:strVal val="#ppt_x"/>
                                          </p:val>
                                        </p:tav>
                                        <p:tav tm="100000">
                                          <p:val>
                                            <p:strVal val="#ppt_x"/>
                                          </p:val>
                                        </p:tav>
                                      </p:tavLst>
                                    </p:anim>
                                    <p:anim calcmode="lin" valueType="num">
                                      <p:cBhvr>
                                        <p:cTn id="217"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218" fill="hold">
                      <p:stCondLst>
                        <p:cond delay="indefinite"/>
                      </p:stCondLst>
                      <p:childTnLst>
                        <p:par>
                          <p:cTn id="219" fill="hold">
                            <p:stCondLst>
                              <p:cond delay="0"/>
                            </p:stCondLst>
                            <p:childTnLst>
                              <p:par>
                                <p:cTn id="220" presetID="42" presetClass="entr" presetSubtype="0" fill="hold" grpId="0" nodeType="clickEffect">
                                  <p:stCondLst>
                                    <p:cond delay="0"/>
                                  </p:stCondLst>
                                  <p:childTnLst>
                                    <p:set>
                                      <p:cBhvr>
                                        <p:cTn id="221" dur="1" fill="hold">
                                          <p:stCondLst>
                                            <p:cond delay="0"/>
                                          </p:stCondLst>
                                        </p:cTn>
                                        <p:tgtEl>
                                          <p:spTgt spid="14"/>
                                        </p:tgtEl>
                                        <p:attrNameLst>
                                          <p:attrName>style.visibility</p:attrName>
                                        </p:attrNameLst>
                                      </p:cBhvr>
                                      <p:to>
                                        <p:strVal val="visible"/>
                                      </p:to>
                                    </p:set>
                                    <p:animEffect transition="in" filter="fade">
                                      <p:cBhvr>
                                        <p:cTn id="222" dur="1000"/>
                                        <p:tgtEl>
                                          <p:spTgt spid="14"/>
                                        </p:tgtEl>
                                      </p:cBhvr>
                                    </p:animEffect>
                                    <p:anim calcmode="lin" valueType="num">
                                      <p:cBhvr>
                                        <p:cTn id="223" dur="1000" fill="hold"/>
                                        <p:tgtEl>
                                          <p:spTgt spid="14"/>
                                        </p:tgtEl>
                                        <p:attrNameLst>
                                          <p:attrName>ppt_x</p:attrName>
                                        </p:attrNameLst>
                                      </p:cBhvr>
                                      <p:tavLst>
                                        <p:tav tm="0">
                                          <p:val>
                                            <p:strVal val="#ppt_x"/>
                                          </p:val>
                                        </p:tav>
                                        <p:tav tm="100000">
                                          <p:val>
                                            <p:strVal val="#ppt_x"/>
                                          </p:val>
                                        </p:tav>
                                      </p:tavLst>
                                    </p:anim>
                                    <p:anim calcmode="lin" valueType="num">
                                      <p:cBhvr>
                                        <p:cTn id="224" dur="1000" fill="hold"/>
                                        <p:tgtEl>
                                          <p:spTgt spid="14"/>
                                        </p:tgtEl>
                                        <p:attrNameLst>
                                          <p:attrName>ppt_y</p:attrName>
                                        </p:attrNameLst>
                                      </p:cBhvr>
                                      <p:tavLst>
                                        <p:tav tm="0">
                                          <p:val>
                                            <p:strVal val="#ppt_y+.1"/>
                                          </p:val>
                                        </p:tav>
                                        <p:tav tm="100000">
                                          <p:val>
                                            <p:strVal val="#ppt_y"/>
                                          </p:val>
                                        </p:tav>
                                      </p:tavLst>
                                    </p:anim>
                                  </p:childTnLst>
                                </p:cTn>
                              </p:par>
                              <p:par>
                                <p:cTn id="225" presetID="42" presetClass="entr" presetSubtype="0" fill="hold" nodeType="withEffect">
                                  <p:stCondLst>
                                    <p:cond delay="0"/>
                                  </p:stCondLst>
                                  <p:childTnLst>
                                    <p:set>
                                      <p:cBhvr>
                                        <p:cTn id="226" dur="1" fill="hold">
                                          <p:stCondLst>
                                            <p:cond delay="0"/>
                                          </p:stCondLst>
                                        </p:cTn>
                                        <p:tgtEl>
                                          <p:spTgt spid="115"/>
                                        </p:tgtEl>
                                        <p:attrNameLst>
                                          <p:attrName>style.visibility</p:attrName>
                                        </p:attrNameLst>
                                      </p:cBhvr>
                                      <p:to>
                                        <p:strVal val="visible"/>
                                      </p:to>
                                    </p:set>
                                    <p:animEffect transition="in" filter="fade">
                                      <p:cBhvr>
                                        <p:cTn id="227" dur="1000"/>
                                        <p:tgtEl>
                                          <p:spTgt spid="115"/>
                                        </p:tgtEl>
                                      </p:cBhvr>
                                    </p:animEffect>
                                    <p:anim calcmode="lin" valueType="num">
                                      <p:cBhvr>
                                        <p:cTn id="228" dur="1000" fill="hold"/>
                                        <p:tgtEl>
                                          <p:spTgt spid="115"/>
                                        </p:tgtEl>
                                        <p:attrNameLst>
                                          <p:attrName>ppt_x</p:attrName>
                                        </p:attrNameLst>
                                      </p:cBhvr>
                                      <p:tavLst>
                                        <p:tav tm="0">
                                          <p:val>
                                            <p:strVal val="#ppt_x"/>
                                          </p:val>
                                        </p:tav>
                                        <p:tav tm="100000">
                                          <p:val>
                                            <p:strVal val="#ppt_x"/>
                                          </p:val>
                                        </p:tav>
                                      </p:tavLst>
                                    </p:anim>
                                    <p:anim calcmode="lin" valueType="num">
                                      <p:cBhvr>
                                        <p:cTn id="229" dur="1000" fill="hold"/>
                                        <p:tgtEl>
                                          <p:spTgt spid="115"/>
                                        </p:tgtEl>
                                        <p:attrNameLst>
                                          <p:attrName>ppt_y</p:attrName>
                                        </p:attrNameLst>
                                      </p:cBhvr>
                                      <p:tavLst>
                                        <p:tav tm="0">
                                          <p:val>
                                            <p:strVal val="#ppt_y+.1"/>
                                          </p:val>
                                        </p:tav>
                                        <p:tav tm="100000">
                                          <p:val>
                                            <p:strVal val="#ppt_y"/>
                                          </p:val>
                                        </p:tav>
                                      </p:tavLst>
                                    </p:anim>
                                  </p:childTnLst>
                                </p:cTn>
                              </p:par>
                              <p:par>
                                <p:cTn id="230" presetID="42" presetClass="entr" presetSubtype="0" fill="hold" grpId="0" nodeType="withEffect">
                                  <p:stCondLst>
                                    <p:cond delay="0"/>
                                  </p:stCondLst>
                                  <p:childTnLst>
                                    <p:set>
                                      <p:cBhvr>
                                        <p:cTn id="231" dur="1" fill="hold">
                                          <p:stCondLst>
                                            <p:cond delay="0"/>
                                          </p:stCondLst>
                                        </p:cTn>
                                        <p:tgtEl>
                                          <p:spTgt spid="116"/>
                                        </p:tgtEl>
                                        <p:attrNameLst>
                                          <p:attrName>style.visibility</p:attrName>
                                        </p:attrNameLst>
                                      </p:cBhvr>
                                      <p:to>
                                        <p:strVal val="visible"/>
                                      </p:to>
                                    </p:set>
                                    <p:animEffect transition="in" filter="fade">
                                      <p:cBhvr>
                                        <p:cTn id="232" dur="1000"/>
                                        <p:tgtEl>
                                          <p:spTgt spid="116"/>
                                        </p:tgtEl>
                                      </p:cBhvr>
                                    </p:animEffect>
                                    <p:anim calcmode="lin" valueType="num">
                                      <p:cBhvr>
                                        <p:cTn id="233" dur="1000" fill="hold"/>
                                        <p:tgtEl>
                                          <p:spTgt spid="116"/>
                                        </p:tgtEl>
                                        <p:attrNameLst>
                                          <p:attrName>ppt_x</p:attrName>
                                        </p:attrNameLst>
                                      </p:cBhvr>
                                      <p:tavLst>
                                        <p:tav tm="0">
                                          <p:val>
                                            <p:strVal val="#ppt_x"/>
                                          </p:val>
                                        </p:tav>
                                        <p:tav tm="100000">
                                          <p:val>
                                            <p:strVal val="#ppt_x"/>
                                          </p:val>
                                        </p:tav>
                                      </p:tavLst>
                                    </p:anim>
                                    <p:anim calcmode="lin" valueType="num">
                                      <p:cBhvr>
                                        <p:cTn id="234"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235" fill="hold">
                      <p:stCondLst>
                        <p:cond delay="indefinite"/>
                      </p:stCondLst>
                      <p:childTnLst>
                        <p:par>
                          <p:cTn id="236" fill="hold">
                            <p:stCondLst>
                              <p:cond delay="0"/>
                            </p:stCondLst>
                            <p:childTnLst>
                              <p:par>
                                <p:cTn id="237" presetID="42" presetClass="entr" presetSubtype="0" fill="hold" grpId="0" nodeType="clickEffect">
                                  <p:stCondLst>
                                    <p:cond delay="0"/>
                                  </p:stCondLst>
                                  <p:childTnLst>
                                    <p:set>
                                      <p:cBhvr>
                                        <p:cTn id="238" dur="1" fill="hold">
                                          <p:stCondLst>
                                            <p:cond delay="0"/>
                                          </p:stCondLst>
                                        </p:cTn>
                                        <p:tgtEl>
                                          <p:spTgt spid="122"/>
                                        </p:tgtEl>
                                        <p:attrNameLst>
                                          <p:attrName>style.visibility</p:attrName>
                                        </p:attrNameLst>
                                      </p:cBhvr>
                                      <p:to>
                                        <p:strVal val="visible"/>
                                      </p:to>
                                    </p:set>
                                    <p:animEffect transition="in" filter="fade">
                                      <p:cBhvr>
                                        <p:cTn id="239" dur="1000"/>
                                        <p:tgtEl>
                                          <p:spTgt spid="122"/>
                                        </p:tgtEl>
                                      </p:cBhvr>
                                    </p:animEffect>
                                    <p:anim calcmode="lin" valueType="num">
                                      <p:cBhvr>
                                        <p:cTn id="240" dur="1000" fill="hold"/>
                                        <p:tgtEl>
                                          <p:spTgt spid="122"/>
                                        </p:tgtEl>
                                        <p:attrNameLst>
                                          <p:attrName>ppt_x</p:attrName>
                                        </p:attrNameLst>
                                      </p:cBhvr>
                                      <p:tavLst>
                                        <p:tav tm="0">
                                          <p:val>
                                            <p:strVal val="#ppt_x"/>
                                          </p:val>
                                        </p:tav>
                                        <p:tav tm="100000">
                                          <p:val>
                                            <p:strVal val="#ppt_x"/>
                                          </p:val>
                                        </p:tav>
                                      </p:tavLst>
                                    </p:anim>
                                    <p:anim calcmode="lin" valueType="num">
                                      <p:cBhvr>
                                        <p:cTn id="241" dur="1000" fill="hold"/>
                                        <p:tgtEl>
                                          <p:spTgt spid="122"/>
                                        </p:tgtEl>
                                        <p:attrNameLst>
                                          <p:attrName>ppt_y</p:attrName>
                                        </p:attrNameLst>
                                      </p:cBhvr>
                                      <p:tavLst>
                                        <p:tav tm="0">
                                          <p:val>
                                            <p:strVal val="#ppt_y+.1"/>
                                          </p:val>
                                        </p:tav>
                                        <p:tav tm="100000">
                                          <p:val>
                                            <p:strVal val="#ppt_y"/>
                                          </p:val>
                                        </p:tav>
                                      </p:tavLst>
                                    </p:anim>
                                  </p:childTnLst>
                                </p:cTn>
                              </p:par>
                              <p:par>
                                <p:cTn id="242" presetID="42" presetClass="entr" presetSubtype="0" fill="hold" nodeType="withEffect">
                                  <p:stCondLst>
                                    <p:cond delay="0"/>
                                  </p:stCondLst>
                                  <p:childTnLst>
                                    <p:set>
                                      <p:cBhvr>
                                        <p:cTn id="243" dur="1" fill="hold">
                                          <p:stCondLst>
                                            <p:cond delay="0"/>
                                          </p:stCondLst>
                                        </p:cTn>
                                        <p:tgtEl>
                                          <p:spTgt spid="123"/>
                                        </p:tgtEl>
                                        <p:attrNameLst>
                                          <p:attrName>style.visibility</p:attrName>
                                        </p:attrNameLst>
                                      </p:cBhvr>
                                      <p:to>
                                        <p:strVal val="visible"/>
                                      </p:to>
                                    </p:set>
                                    <p:animEffect transition="in" filter="fade">
                                      <p:cBhvr>
                                        <p:cTn id="244" dur="1000"/>
                                        <p:tgtEl>
                                          <p:spTgt spid="123"/>
                                        </p:tgtEl>
                                      </p:cBhvr>
                                    </p:animEffect>
                                    <p:anim calcmode="lin" valueType="num">
                                      <p:cBhvr>
                                        <p:cTn id="245" dur="1000" fill="hold"/>
                                        <p:tgtEl>
                                          <p:spTgt spid="123"/>
                                        </p:tgtEl>
                                        <p:attrNameLst>
                                          <p:attrName>ppt_x</p:attrName>
                                        </p:attrNameLst>
                                      </p:cBhvr>
                                      <p:tavLst>
                                        <p:tav tm="0">
                                          <p:val>
                                            <p:strVal val="#ppt_x"/>
                                          </p:val>
                                        </p:tav>
                                        <p:tav tm="100000">
                                          <p:val>
                                            <p:strVal val="#ppt_x"/>
                                          </p:val>
                                        </p:tav>
                                      </p:tavLst>
                                    </p:anim>
                                    <p:anim calcmode="lin" valueType="num">
                                      <p:cBhvr>
                                        <p:cTn id="246" dur="1000" fill="hold"/>
                                        <p:tgtEl>
                                          <p:spTgt spid="123"/>
                                        </p:tgtEl>
                                        <p:attrNameLst>
                                          <p:attrName>ppt_y</p:attrName>
                                        </p:attrNameLst>
                                      </p:cBhvr>
                                      <p:tavLst>
                                        <p:tav tm="0">
                                          <p:val>
                                            <p:strVal val="#ppt_y+.1"/>
                                          </p:val>
                                        </p:tav>
                                        <p:tav tm="100000">
                                          <p:val>
                                            <p:strVal val="#ppt_y"/>
                                          </p:val>
                                        </p:tav>
                                      </p:tavLst>
                                    </p:anim>
                                  </p:childTnLst>
                                </p:cTn>
                              </p:par>
                              <p:par>
                                <p:cTn id="247" presetID="42" presetClass="entr" presetSubtype="0" fill="hold" grpId="0" nodeType="withEffect">
                                  <p:stCondLst>
                                    <p:cond delay="0"/>
                                  </p:stCondLst>
                                  <p:childTnLst>
                                    <p:set>
                                      <p:cBhvr>
                                        <p:cTn id="248" dur="1" fill="hold">
                                          <p:stCondLst>
                                            <p:cond delay="0"/>
                                          </p:stCondLst>
                                        </p:cTn>
                                        <p:tgtEl>
                                          <p:spTgt spid="124"/>
                                        </p:tgtEl>
                                        <p:attrNameLst>
                                          <p:attrName>style.visibility</p:attrName>
                                        </p:attrNameLst>
                                      </p:cBhvr>
                                      <p:to>
                                        <p:strVal val="visible"/>
                                      </p:to>
                                    </p:set>
                                    <p:animEffect transition="in" filter="fade">
                                      <p:cBhvr>
                                        <p:cTn id="249" dur="1000"/>
                                        <p:tgtEl>
                                          <p:spTgt spid="124"/>
                                        </p:tgtEl>
                                      </p:cBhvr>
                                    </p:animEffect>
                                    <p:anim calcmode="lin" valueType="num">
                                      <p:cBhvr>
                                        <p:cTn id="250" dur="1000" fill="hold"/>
                                        <p:tgtEl>
                                          <p:spTgt spid="124"/>
                                        </p:tgtEl>
                                        <p:attrNameLst>
                                          <p:attrName>ppt_x</p:attrName>
                                        </p:attrNameLst>
                                      </p:cBhvr>
                                      <p:tavLst>
                                        <p:tav tm="0">
                                          <p:val>
                                            <p:strVal val="#ppt_x"/>
                                          </p:val>
                                        </p:tav>
                                        <p:tav tm="100000">
                                          <p:val>
                                            <p:strVal val="#ppt_x"/>
                                          </p:val>
                                        </p:tav>
                                      </p:tavLst>
                                    </p:anim>
                                    <p:anim calcmode="lin" valueType="num">
                                      <p:cBhvr>
                                        <p:cTn id="251" dur="1000" fill="hold"/>
                                        <p:tgtEl>
                                          <p:spTgt spid="124"/>
                                        </p:tgtEl>
                                        <p:attrNameLst>
                                          <p:attrName>ppt_y</p:attrName>
                                        </p:attrNameLst>
                                      </p:cBhvr>
                                      <p:tavLst>
                                        <p:tav tm="0">
                                          <p:val>
                                            <p:strVal val="#ppt_y+.1"/>
                                          </p:val>
                                        </p:tav>
                                        <p:tav tm="100000">
                                          <p:val>
                                            <p:strVal val="#ppt_y"/>
                                          </p:val>
                                        </p:tav>
                                      </p:tavLst>
                                    </p:anim>
                                  </p:childTnLst>
                                </p:cTn>
                              </p:par>
                              <p:par>
                                <p:cTn id="252" presetID="42" presetClass="entr" presetSubtype="0" fill="hold" nodeType="withEffect">
                                  <p:stCondLst>
                                    <p:cond delay="0"/>
                                  </p:stCondLst>
                                  <p:childTnLst>
                                    <p:set>
                                      <p:cBhvr>
                                        <p:cTn id="253" dur="1" fill="hold">
                                          <p:stCondLst>
                                            <p:cond delay="0"/>
                                          </p:stCondLst>
                                        </p:cTn>
                                        <p:tgtEl>
                                          <p:spTgt spid="125"/>
                                        </p:tgtEl>
                                        <p:attrNameLst>
                                          <p:attrName>style.visibility</p:attrName>
                                        </p:attrNameLst>
                                      </p:cBhvr>
                                      <p:to>
                                        <p:strVal val="visible"/>
                                      </p:to>
                                    </p:set>
                                    <p:animEffect transition="in" filter="fade">
                                      <p:cBhvr>
                                        <p:cTn id="254" dur="1000"/>
                                        <p:tgtEl>
                                          <p:spTgt spid="125"/>
                                        </p:tgtEl>
                                      </p:cBhvr>
                                    </p:animEffect>
                                    <p:anim calcmode="lin" valueType="num">
                                      <p:cBhvr>
                                        <p:cTn id="255" dur="1000" fill="hold"/>
                                        <p:tgtEl>
                                          <p:spTgt spid="125"/>
                                        </p:tgtEl>
                                        <p:attrNameLst>
                                          <p:attrName>ppt_x</p:attrName>
                                        </p:attrNameLst>
                                      </p:cBhvr>
                                      <p:tavLst>
                                        <p:tav tm="0">
                                          <p:val>
                                            <p:strVal val="#ppt_x"/>
                                          </p:val>
                                        </p:tav>
                                        <p:tav tm="100000">
                                          <p:val>
                                            <p:strVal val="#ppt_x"/>
                                          </p:val>
                                        </p:tav>
                                      </p:tavLst>
                                    </p:anim>
                                    <p:anim calcmode="lin" valueType="num">
                                      <p:cBhvr>
                                        <p:cTn id="256" dur="1000" fill="hold"/>
                                        <p:tgtEl>
                                          <p:spTgt spid="125"/>
                                        </p:tgtEl>
                                        <p:attrNameLst>
                                          <p:attrName>ppt_y</p:attrName>
                                        </p:attrNameLst>
                                      </p:cBhvr>
                                      <p:tavLst>
                                        <p:tav tm="0">
                                          <p:val>
                                            <p:strVal val="#ppt_y+.1"/>
                                          </p:val>
                                        </p:tav>
                                        <p:tav tm="100000">
                                          <p:val>
                                            <p:strVal val="#ppt_y"/>
                                          </p:val>
                                        </p:tav>
                                      </p:tavLst>
                                    </p:anim>
                                  </p:childTnLst>
                                </p:cTn>
                              </p:par>
                              <p:par>
                                <p:cTn id="257" presetID="42" presetClass="entr" presetSubtype="0" fill="hold" grpId="0" nodeType="withEffect">
                                  <p:stCondLst>
                                    <p:cond delay="0"/>
                                  </p:stCondLst>
                                  <p:childTnLst>
                                    <p:set>
                                      <p:cBhvr>
                                        <p:cTn id="258" dur="1" fill="hold">
                                          <p:stCondLst>
                                            <p:cond delay="0"/>
                                          </p:stCondLst>
                                        </p:cTn>
                                        <p:tgtEl>
                                          <p:spTgt spid="126"/>
                                        </p:tgtEl>
                                        <p:attrNameLst>
                                          <p:attrName>style.visibility</p:attrName>
                                        </p:attrNameLst>
                                      </p:cBhvr>
                                      <p:to>
                                        <p:strVal val="visible"/>
                                      </p:to>
                                    </p:set>
                                    <p:animEffect transition="in" filter="fade">
                                      <p:cBhvr>
                                        <p:cTn id="259" dur="1000"/>
                                        <p:tgtEl>
                                          <p:spTgt spid="126"/>
                                        </p:tgtEl>
                                      </p:cBhvr>
                                    </p:animEffect>
                                    <p:anim calcmode="lin" valueType="num">
                                      <p:cBhvr>
                                        <p:cTn id="260" dur="1000" fill="hold"/>
                                        <p:tgtEl>
                                          <p:spTgt spid="126"/>
                                        </p:tgtEl>
                                        <p:attrNameLst>
                                          <p:attrName>ppt_x</p:attrName>
                                        </p:attrNameLst>
                                      </p:cBhvr>
                                      <p:tavLst>
                                        <p:tav tm="0">
                                          <p:val>
                                            <p:strVal val="#ppt_x"/>
                                          </p:val>
                                        </p:tav>
                                        <p:tav tm="100000">
                                          <p:val>
                                            <p:strVal val="#ppt_x"/>
                                          </p:val>
                                        </p:tav>
                                      </p:tavLst>
                                    </p:anim>
                                    <p:anim calcmode="lin" valueType="num">
                                      <p:cBhvr>
                                        <p:cTn id="261" dur="1000" fill="hold"/>
                                        <p:tgtEl>
                                          <p:spTgt spid="126"/>
                                        </p:tgtEl>
                                        <p:attrNameLst>
                                          <p:attrName>ppt_y</p:attrName>
                                        </p:attrNameLst>
                                      </p:cBhvr>
                                      <p:tavLst>
                                        <p:tav tm="0">
                                          <p:val>
                                            <p:strVal val="#ppt_y+.1"/>
                                          </p:val>
                                        </p:tav>
                                        <p:tav tm="100000">
                                          <p:val>
                                            <p:strVal val="#ppt_y"/>
                                          </p:val>
                                        </p:tav>
                                      </p:tavLst>
                                    </p:anim>
                                  </p:childTnLst>
                                </p:cTn>
                              </p:par>
                            </p:childTnLst>
                          </p:cTn>
                        </p:par>
                      </p:childTnLst>
                    </p:cTn>
                  </p:par>
                  <p:par>
                    <p:cTn id="262" fill="hold">
                      <p:stCondLst>
                        <p:cond delay="indefinite"/>
                      </p:stCondLst>
                      <p:childTnLst>
                        <p:par>
                          <p:cTn id="263" fill="hold">
                            <p:stCondLst>
                              <p:cond delay="0"/>
                            </p:stCondLst>
                            <p:childTnLst>
                              <p:par>
                                <p:cTn id="264" presetID="42" presetClass="entr" presetSubtype="0" fill="hold" grpId="0" nodeType="clickEffect">
                                  <p:stCondLst>
                                    <p:cond delay="0"/>
                                  </p:stCondLst>
                                  <p:childTnLst>
                                    <p:set>
                                      <p:cBhvr>
                                        <p:cTn id="265" dur="1" fill="hold">
                                          <p:stCondLst>
                                            <p:cond delay="0"/>
                                          </p:stCondLst>
                                        </p:cTn>
                                        <p:tgtEl>
                                          <p:spTgt spid="127"/>
                                        </p:tgtEl>
                                        <p:attrNameLst>
                                          <p:attrName>style.visibility</p:attrName>
                                        </p:attrNameLst>
                                      </p:cBhvr>
                                      <p:to>
                                        <p:strVal val="visible"/>
                                      </p:to>
                                    </p:set>
                                    <p:animEffect transition="in" filter="fade">
                                      <p:cBhvr>
                                        <p:cTn id="266" dur="1000"/>
                                        <p:tgtEl>
                                          <p:spTgt spid="127"/>
                                        </p:tgtEl>
                                      </p:cBhvr>
                                    </p:animEffect>
                                    <p:anim calcmode="lin" valueType="num">
                                      <p:cBhvr>
                                        <p:cTn id="267" dur="1000" fill="hold"/>
                                        <p:tgtEl>
                                          <p:spTgt spid="127"/>
                                        </p:tgtEl>
                                        <p:attrNameLst>
                                          <p:attrName>ppt_x</p:attrName>
                                        </p:attrNameLst>
                                      </p:cBhvr>
                                      <p:tavLst>
                                        <p:tav tm="0">
                                          <p:val>
                                            <p:strVal val="#ppt_x"/>
                                          </p:val>
                                        </p:tav>
                                        <p:tav tm="100000">
                                          <p:val>
                                            <p:strVal val="#ppt_x"/>
                                          </p:val>
                                        </p:tav>
                                      </p:tavLst>
                                    </p:anim>
                                    <p:anim calcmode="lin" valueType="num">
                                      <p:cBhvr>
                                        <p:cTn id="268" dur="1000" fill="hold"/>
                                        <p:tgtEl>
                                          <p:spTgt spid="127"/>
                                        </p:tgtEl>
                                        <p:attrNameLst>
                                          <p:attrName>ppt_y</p:attrName>
                                        </p:attrNameLst>
                                      </p:cBhvr>
                                      <p:tavLst>
                                        <p:tav tm="0">
                                          <p:val>
                                            <p:strVal val="#ppt_y+.1"/>
                                          </p:val>
                                        </p:tav>
                                        <p:tav tm="100000">
                                          <p:val>
                                            <p:strVal val="#ppt_y"/>
                                          </p:val>
                                        </p:tav>
                                      </p:tavLst>
                                    </p:anim>
                                  </p:childTnLst>
                                </p:cTn>
                              </p:par>
                              <p:par>
                                <p:cTn id="269" presetID="42" presetClass="entr" presetSubtype="0" fill="hold" nodeType="withEffect">
                                  <p:stCondLst>
                                    <p:cond delay="0"/>
                                  </p:stCondLst>
                                  <p:childTnLst>
                                    <p:set>
                                      <p:cBhvr>
                                        <p:cTn id="270" dur="1" fill="hold">
                                          <p:stCondLst>
                                            <p:cond delay="0"/>
                                          </p:stCondLst>
                                        </p:cTn>
                                        <p:tgtEl>
                                          <p:spTgt spid="128"/>
                                        </p:tgtEl>
                                        <p:attrNameLst>
                                          <p:attrName>style.visibility</p:attrName>
                                        </p:attrNameLst>
                                      </p:cBhvr>
                                      <p:to>
                                        <p:strVal val="visible"/>
                                      </p:to>
                                    </p:set>
                                    <p:animEffect transition="in" filter="fade">
                                      <p:cBhvr>
                                        <p:cTn id="271" dur="1000"/>
                                        <p:tgtEl>
                                          <p:spTgt spid="128"/>
                                        </p:tgtEl>
                                      </p:cBhvr>
                                    </p:animEffect>
                                    <p:anim calcmode="lin" valueType="num">
                                      <p:cBhvr>
                                        <p:cTn id="272" dur="1000" fill="hold"/>
                                        <p:tgtEl>
                                          <p:spTgt spid="128"/>
                                        </p:tgtEl>
                                        <p:attrNameLst>
                                          <p:attrName>ppt_x</p:attrName>
                                        </p:attrNameLst>
                                      </p:cBhvr>
                                      <p:tavLst>
                                        <p:tav tm="0">
                                          <p:val>
                                            <p:strVal val="#ppt_x"/>
                                          </p:val>
                                        </p:tav>
                                        <p:tav tm="100000">
                                          <p:val>
                                            <p:strVal val="#ppt_x"/>
                                          </p:val>
                                        </p:tav>
                                      </p:tavLst>
                                    </p:anim>
                                    <p:anim calcmode="lin" valueType="num">
                                      <p:cBhvr>
                                        <p:cTn id="273" dur="1000" fill="hold"/>
                                        <p:tgtEl>
                                          <p:spTgt spid="128"/>
                                        </p:tgtEl>
                                        <p:attrNameLst>
                                          <p:attrName>ppt_y</p:attrName>
                                        </p:attrNameLst>
                                      </p:cBhvr>
                                      <p:tavLst>
                                        <p:tav tm="0">
                                          <p:val>
                                            <p:strVal val="#ppt_y+.1"/>
                                          </p:val>
                                        </p:tav>
                                        <p:tav tm="100000">
                                          <p:val>
                                            <p:strVal val="#ppt_y"/>
                                          </p:val>
                                        </p:tav>
                                      </p:tavLst>
                                    </p:anim>
                                  </p:childTnLst>
                                </p:cTn>
                              </p:par>
                              <p:par>
                                <p:cTn id="274" presetID="42" presetClass="entr" presetSubtype="0" fill="hold" grpId="0" nodeType="withEffect">
                                  <p:stCondLst>
                                    <p:cond delay="0"/>
                                  </p:stCondLst>
                                  <p:childTnLst>
                                    <p:set>
                                      <p:cBhvr>
                                        <p:cTn id="275" dur="1" fill="hold">
                                          <p:stCondLst>
                                            <p:cond delay="0"/>
                                          </p:stCondLst>
                                        </p:cTn>
                                        <p:tgtEl>
                                          <p:spTgt spid="134"/>
                                        </p:tgtEl>
                                        <p:attrNameLst>
                                          <p:attrName>style.visibility</p:attrName>
                                        </p:attrNameLst>
                                      </p:cBhvr>
                                      <p:to>
                                        <p:strVal val="visible"/>
                                      </p:to>
                                    </p:set>
                                    <p:animEffect transition="in" filter="fade">
                                      <p:cBhvr>
                                        <p:cTn id="276" dur="1000"/>
                                        <p:tgtEl>
                                          <p:spTgt spid="134"/>
                                        </p:tgtEl>
                                      </p:cBhvr>
                                    </p:animEffect>
                                    <p:anim calcmode="lin" valueType="num">
                                      <p:cBhvr>
                                        <p:cTn id="277" dur="1000" fill="hold"/>
                                        <p:tgtEl>
                                          <p:spTgt spid="134"/>
                                        </p:tgtEl>
                                        <p:attrNameLst>
                                          <p:attrName>ppt_x</p:attrName>
                                        </p:attrNameLst>
                                      </p:cBhvr>
                                      <p:tavLst>
                                        <p:tav tm="0">
                                          <p:val>
                                            <p:strVal val="#ppt_x"/>
                                          </p:val>
                                        </p:tav>
                                        <p:tav tm="100000">
                                          <p:val>
                                            <p:strVal val="#ppt_x"/>
                                          </p:val>
                                        </p:tav>
                                      </p:tavLst>
                                    </p:anim>
                                    <p:anim calcmode="lin" valueType="num">
                                      <p:cBhvr>
                                        <p:cTn id="278" dur="1000" fill="hold"/>
                                        <p:tgtEl>
                                          <p:spTgt spid="134"/>
                                        </p:tgtEl>
                                        <p:attrNameLst>
                                          <p:attrName>ppt_y</p:attrName>
                                        </p:attrNameLst>
                                      </p:cBhvr>
                                      <p:tavLst>
                                        <p:tav tm="0">
                                          <p:val>
                                            <p:strVal val="#ppt_y+.1"/>
                                          </p:val>
                                        </p:tav>
                                        <p:tav tm="100000">
                                          <p:val>
                                            <p:strVal val="#ppt_y"/>
                                          </p:val>
                                        </p:tav>
                                      </p:tavLst>
                                    </p:anim>
                                  </p:childTnLst>
                                </p:cTn>
                              </p:par>
                              <p:par>
                                <p:cTn id="279" presetID="42" presetClass="entr" presetSubtype="0" fill="hold" nodeType="withEffect">
                                  <p:stCondLst>
                                    <p:cond delay="0"/>
                                  </p:stCondLst>
                                  <p:childTnLst>
                                    <p:set>
                                      <p:cBhvr>
                                        <p:cTn id="280" dur="1" fill="hold">
                                          <p:stCondLst>
                                            <p:cond delay="0"/>
                                          </p:stCondLst>
                                        </p:cTn>
                                        <p:tgtEl>
                                          <p:spTgt spid="131"/>
                                        </p:tgtEl>
                                        <p:attrNameLst>
                                          <p:attrName>style.visibility</p:attrName>
                                        </p:attrNameLst>
                                      </p:cBhvr>
                                      <p:to>
                                        <p:strVal val="visible"/>
                                      </p:to>
                                    </p:set>
                                    <p:animEffect transition="in" filter="fade">
                                      <p:cBhvr>
                                        <p:cTn id="281" dur="1000"/>
                                        <p:tgtEl>
                                          <p:spTgt spid="131"/>
                                        </p:tgtEl>
                                      </p:cBhvr>
                                    </p:animEffect>
                                    <p:anim calcmode="lin" valueType="num">
                                      <p:cBhvr>
                                        <p:cTn id="282" dur="1000" fill="hold"/>
                                        <p:tgtEl>
                                          <p:spTgt spid="131"/>
                                        </p:tgtEl>
                                        <p:attrNameLst>
                                          <p:attrName>ppt_x</p:attrName>
                                        </p:attrNameLst>
                                      </p:cBhvr>
                                      <p:tavLst>
                                        <p:tav tm="0">
                                          <p:val>
                                            <p:strVal val="#ppt_x"/>
                                          </p:val>
                                        </p:tav>
                                        <p:tav tm="100000">
                                          <p:val>
                                            <p:strVal val="#ppt_x"/>
                                          </p:val>
                                        </p:tav>
                                      </p:tavLst>
                                    </p:anim>
                                    <p:anim calcmode="lin" valueType="num">
                                      <p:cBhvr>
                                        <p:cTn id="283" dur="1000" fill="hold"/>
                                        <p:tgtEl>
                                          <p:spTgt spid="131"/>
                                        </p:tgtEl>
                                        <p:attrNameLst>
                                          <p:attrName>ppt_y</p:attrName>
                                        </p:attrNameLst>
                                      </p:cBhvr>
                                      <p:tavLst>
                                        <p:tav tm="0">
                                          <p:val>
                                            <p:strVal val="#ppt_y+.1"/>
                                          </p:val>
                                        </p:tav>
                                        <p:tav tm="100000">
                                          <p:val>
                                            <p:strVal val="#ppt_y"/>
                                          </p:val>
                                        </p:tav>
                                      </p:tavLst>
                                    </p:anim>
                                  </p:childTnLst>
                                </p:cTn>
                              </p:par>
                              <p:par>
                                <p:cTn id="284" presetID="42" presetClass="entr" presetSubtype="0" fill="hold" grpId="0" nodeType="withEffect">
                                  <p:stCondLst>
                                    <p:cond delay="0"/>
                                  </p:stCondLst>
                                  <p:childTnLst>
                                    <p:set>
                                      <p:cBhvr>
                                        <p:cTn id="285" dur="1" fill="hold">
                                          <p:stCondLst>
                                            <p:cond delay="0"/>
                                          </p:stCondLst>
                                        </p:cTn>
                                        <p:tgtEl>
                                          <p:spTgt spid="129"/>
                                        </p:tgtEl>
                                        <p:attrNameLst>
                                          <p:attrName>style.visibility</p:attrName>
                                        </p:attrNameLst>
                                      </p:cBhvr>
                                      <p:to>
                                        <p:strVal val="visible"/>
                                      </p:to>
                                    </p:set>
                                    <p:animEffect transition="in" filter="fade">
                                      <p:cBhvr>
                                        <p:cTn id="286" dur="1000"/>
                                        <p:tgtEl>
                                          <p:spTgt spid="129"/>
                                        </p:tgtEl>
                                      </p:cBhvr>
                                    </p:animEffect>
                                    <p:anim calcmode="lin" valueType="num">
                                      <p:cBhvr>
                                        <p:cTn id="287" dur="1000" fill="hold"/>
                                        <p:tgtEl>
                                          <p:spTgt spid="129"/>
                                        </p:tgtEl>
                                        <p:attrNameLst>
                                          <p:attrName>ppt_x</p:attrName>
                                        </p:attrNameLst>
                                      </p:cBhvr>
                                      <p:tavLst>
                                        <p:tav tm="0">
                                          <p:val>
                                            <p:strVal val="#ppt_x"/>
                                          </p:val>
                                        </p:tav>
                                        <p:tav tm="100000">
                                          <p:val>
                                            <p:strVal val="#ppt_x"/>
                                          </p:val>
                                        </p:tav>
                                      </p:tavLst>
                                    </p:anim>
                                    <p:anim calcmode="lin" valueType="num">
                                      <p:cBhvr>
                                        <p:cTn id="288" dur="1000" fill="hold"/>
                                        <p:tgtEl>
                                          <p:spTgt spid="129"/>
                                        </p:tgtEl>
                                        <p:attrNameLst>
                                          <p:attrName>ppt_y</p:attrName>
                                        </p:attrNameLst>
                                      </p:cBhvr>
                                      <p:tavLst>
                                        <p:tav tm="0">
                                          <p:val>
                                            <p:strVal val="#ppt_y+.1"/>
                                          </p:val>
                                        </p:tav>
                                        <p:tav tm="100000">
                                          <p:val>
                                            <p:strVal val="#ppt_y"/>
                                          </p:val>
                                        </p:tav>
                                      </p:tavLst>
                                    </p:anim>
                                  </p:childTnLst>
                                </p:cTn>
                              </p:par>
                              <p:par>
                                <p:cTn id="289" presetID="42" presetClass="entr" presetSubtype="0" fill="hold" nodeType="withEffect">
                                  <p:stCondLst>
                                    <p:cond delay="0"/>
                                  </p:stCondLst>
                                  <p:childTnLst>
                                    <p:set>
                                      <p:cBhvr>
                                        <p:cTn id="290" dur="1" fill="hold">
                                          <p:stCondLst>
                                            <p:cond delay="0"/>
                                          </p:stCondLst>
                                        </p:cTn>
                                        <p:tgtEl>
                                          <p:spTgt spid="130"/>
                                        </p:tgtEl>
                                        <p:attrNameLst>
                                          <p:attrName>style.visibility</p:attrName>
                                        </p:attrNameLst>
                                      </p:cBhvr>
                                      <p:to>
                                        <p:strVal val="visible"/>
                                      </p:to>
                                    </p:set>
                                    <p:animEffect transition="in" filter="fade">
                                      <p:cBhvr>
                                        <p:cTn id="291" dur="1000"/>
                                        <p:tgtEl>
                                          <p:spTgt spid="130"/>
                                        </p:tgtEl>
                                      </p:cBhvr>
                                    </p:animEffect>
                                    <p:anim calcmode="lin" valueType="num">
                                      <p:cBhvr>
                                        <p:cTn id="292" dur="1000" fill="hold"/>
                                        <p:tgtEl>
                                          <p:spTgt spid="130"/>
                                        </p:tgtEl>
                                        <p:attrNameLst>
                                          <p:attrName>ppt_x</p:attrName>
                                        </p:attrNameLst>
                                      </p:cBhvr>
                                      <p:tavLst>
                                        <p:tav tm="0">
                                          <p:val>
                                            <p:strVal val="#ppt_x"/>
                                          </p:val>
                                        </p:tav>
                                        <p:tav tm="100000">
                                          <p:val>
                                            <p:strVal val="#ppt_x"/>
                                          </p:val>
                                        </p:tav>
                                      </p:tavLst>
                                    </p:anim>
                                    <p:anim calcmode="lin" valueType="num">
                                      <p:cBhvr>
                                        <p:cTn id="293" dur="1000" fill="hold"/>
                                        <p:tgtEl>
                                          <p:spTgt spid="130"/>
                                        </p:tgtEl>
                                        <p:attrNameLst>
                                          <p:attrName>ppt_y</p:attrName>
                                        </p:attrNameLst>
                                      </p:cBhvr>
                                      <p:tavLst>
                                        <p:tav tm="0">
                                          <p:val>
                                            <p:strVal val="#ppt_y+.1"/>
                                          </p:val>
                                        </p:tav>
                                        <p:tav tm="100000">
                                          <p:val>
                                            <p:strVal val="#ppt_y"/>
                                          </p:val>
                                        </p:tav>
                                      </p:tavLst>
                                    </p:anim>
                                  </p:childTnLst>
                                </p:cTn>
                              </p:par>
                              <p:par>
                                <p:cTn id="294" presetID="42" presetClass="entr" presetSubtype="0" fill="hold" grpId="0" nodeType="withEffect">
                                  <p:stCondLst>
                                    <p:cond delay="0"/>
                                  </p:stCondLst>
                                  <p:childTnLst>
                                    <p:set>
                                      <p:cBhvr>
                                        <p:cTn id="295" dur="1" fill="hold">
                                          <p:stCondLst>
                                            <p:cond delay="0"/>
                                          </p:stCondLst>
                                        </p:cTn>
                                        <p:tgtEl>
                                          <p:spTgt spid="136"/>
                                        </p:tgtEl>
                                        <p:attrNameLst>
                                          <p:attrName>style.visibility</p:attrName>
                                        </p:attrNameLst>
                                      </p:cBhvr>
                                      <p:to>
                                        <p:strVal val="visible"/>
                                      </p:to>
                                    </p:set>
                                    <p:animEffect transition="in" filter="fade">
                                      <p:cBhvr>
                                        <p:cTn id="296" dur="1000"/>
                                        <p:tgtEl>
                                          <p:spTgt spid="136"/>
                                        </p:tgtEl>
                                      </p:cBhvr>
                                    </p:animEffect>
                                    <p:anim calcmode="lin" valueType="num">
                                      <p:cBhvr>
                                        <p:cTn id="297" dur="1000" fill="hold"/>
                                        <p:tgtEl>
                                          <p:spTgt spid="136"/>
                                        </p:tgtEl>
                                        <p:attrNameLst>
                                          <p:attrName>ppt_x</p:attrName>
                                        </p:attrNameLst>
                                      </p:cBhvr>
                                      <p:tavLst>
                                        <p:tav tm="0">
                                          <p:val>
                                            <p:strVal val="#ppt_x"/>
                                          </p:val>
                                        </p:tav>
                                        <p:tav tm="100000">
                                          <p:val>
                                            <p:strVal val="#ppt_x"/>
                                          </p:val>
                                        </p:tav>
                                      </p:tavLst>
                                    </p:anim>
                                    <p:anim calcmode="lin" valueType="num">
                                      <p:cBhvr>
                                        <p:cTn id="298" dur="1000" fill="hold"/>
                                        <p:tgtEl>
                                          <p:spTgt spid="136"/>
                                        </p:tgtEl>
                                        <p:attrNameLst>
                                          <p:attrName>ppt_y</p:attrName>
                                        </p:attrNameLst>
                                      </p:cBhvr>
                                      <p:tavLst>
                                        <p:tav tm="0">
                                          <p:val>
                                            <p:strVal val="#ppt_y+.1"/>
                                          </p:val>
                                        </p:tav>
                                        <p:tav tm="100000">
                                          <p:val>
                                            <p:strVal val="#ppt_y"/>
                                          </p:val>
                                        </p:tav>
                                      </p:tavLst>
                                    </p:anim>
                                  </p:childTnLst>
                                </p:cTn>
                              </p:par>
                            </p:childTnLst>
                          </p:cTn>
                        </p:par>
                      </p:childTnLst>
                    </p:cTn>
                  </p:par>
                  <p:par>
                    <p:cTn id="299" fill="hold">
                      <p:stCondLst>
                        <p:cond delay="indefinite"/>
                      </p:stCondLst>
                      <p:childTnLst>
                        <p:par>
                          <p:cTn id="300" fill="hold">
                            <p:stCondLst>
                              <p:cond delay="0"/>
                            </p:stCondLst>
                            <p:childTnLst>
                              <p:par>
                                <p:cTn id="301" presetID="42" presetClass="entr" presetSubtype="0" fill="hold" nodeType="clickEffect">
                                  <p:stCondLst>
                                    <p:cond delay="0"/>
                                  </p:stCondLst>
                                  <p:childTnLst>
                                    <p:set>
                                      <p:cBhvr>
                                        <p:cTn id="302" dur="1" fill="hold">
                                          <p:stCondLst>
                                            <p:cond delay="0"/>
                                          </p:stCondLst>
                                        </p:cTn>
                                        <p:tgtEl>
                                          <p:spTgt spid="137"/>
                                        </p:tgtEl>
                                        <p:attrNameLst>
                                          <p:attrName>style.visibility</p:attrName>
                                        </p:attrNameLst>
                                      </p:cBhvr>
                                      <p:to>
                                        <p:strVal val="visible"/>
                                      </p:to>
                                    </p:set>
                                    <p:animEffect transition="in" filter="fade">
                                      <p:cBhvr>
                                        <p:cTn id="303" dur="1000"/>
                                        <p:tgtEl>
                                          <p:spTgt spid="137"/>
                                        </p:tgtEl>
                                      </p:cBhvr>
                                    </p:animEffect>
                                    <p:anim calcmode="lin" valueType="num">
                                      <p:cBhvr>
                                        <p:cTn id="304" dur="1000" fill="hold"/>
                                        <p:tgtEl>
                                          <p:spTgt spid="137"/>
                                        </p:tgtEl>
                                        <p:attrNameLst>
                                          <p:attrName>ppt_x</p:attrName>
                                        </p:attrNameLst>
                                      </p:cBhvr>
                                      <p:tavLst>
                                        <p:tav tm="0">
                                          <p:val>
                                            <p:strVal val="#ppt_x"/>
                                          </p:val>
                                        </p:tav>
                                        <p:tav tm="100000">
                                          <p:val>
                                            <p:strVal val="#ppt_x"/>
                                          </p:val>
                                        </p:tav>
                                      </p:tavLst>
                                    </p:anim>
                                    <p:anim calcmode="lin" valueType="num">
                                      <p:cBhvr>
                                        <p:cTn id="305" dur="1000" fill="hold"/>
                                        <p:tgtEl>
                                          <p:spTgt spid="137"/>
                                        </p:tgtEl>
                                        <p:attrNameLst>
                                          <p:attrName>ppt_y</p:attrName>
                                        </p:attrNameLst>
                                      </p:cBhvr>
                                      <p:tavLst>
                                        <p:tav tm="0">
                                          <p:val>
                                            <p:strVal val="#ppt_y+.1"/>
                                          </p:val>
                                        </p:tav>
                                        <p:tav tm="100000">
                                          <p:val>
                                            <p:strVal val="#ppt_y"/>
                                          </p:val>
                                        </p:tav>
                                      </p:tavLst>
                                    </p:anim>
                                  </p:childTnLst>
                                </p:cTn>
                              </p:par>
                              <p:par>
                                <p:cTn id="306" presetID="42" presetClass="entr" presetSubtype="0" fill="hold" nodeType="withEffect">
                                  <p:stCondLst>
                                    <p:cond delay="0"/>
                                  </p:stCondLst>
                                  <p:childTnLst>
                                    <p:set>
                                      <p:cBhvr>
                                        <p:cTn id="307" dur="1" fill="hold">
                                          <p:stCondLst>
                                            <p:cond delay="0"/>
                                          </p:stCondLst>
                                        </p:cTn>
                                        <p:tgtEl>
                                          <p:spTgt spid="140"/>
                                        </p:tgtEl>
                                        <p:attrNameLst>
                                          <p:attrName>style.visibility</p:attrName>
                                        </p:attrNameLst>
                                      </p:cBhvr>
                                      <p:to>
                                        <p:strVal val="visible"/>
                                      </p:to>
                                    </p:set>
                                    <p:animEffect transition="in" filter="fade">
                                      <p:cBhvr>
                                        <p:cTn id="308" dur="1000"/>
                                        <p:tgtEl>
                                          <p:spTgt spid="140"/>
                                        </p:tgtEl>
                                      </p:cBhvr>
                                    </p:animEffect>
                                    <p:anim calcmode="lin" valueType="num">
                                      <p:cBhvr>
                                        <p:cTn id="309" dur="1000" fill="hold"/>
                                        <p:tgtEl>
                                          <p:spTgt spid="140"/>
                                        </p:tgtEl>
                                        <p:attrNameLst>
                                          <p:attrName>ppt_x</p:attrName>
                                        </p:attrNameLst>
                                      </p:cBhvr>
                                      <p:tavLst>
                                        <p:tav tm="0">
                                          <p:val>
                                            <p:strVal val="#ppt_x"/>
                                          </p:val>
                                        </p:tav>
                                        <p:tav tm="100000">
                                          <p:val>
                                            <p:strVal val="#ppt_x"/>
                                          </p:val>
                                        </p:tav>
                                      </p:tavLst>
                                    </p:anim>
                                    <p:anim calcmode="lin" valueType="num">
                                      <p:cBhvr>
                                        <p:cTn id="310" dur="1000" fill="hold"/>
                                        <p:tgtEl>
                                          <p:spTgt spid="140"/>
                                        </p:tgtEl>
                                        <p:attrNameLst>
                                          <p:attrName>ppt_y</p:attrName>
                                        </p:attrNameLst>
                                      </p:cBhvr>
                                      <p:tavLst>
                                        <p:tav tm="0">
                                          <p:val>
                                            <p:strVal val="#ppt_y+.1"/>
                                          </p:val>
                                        </p:tav>
                                        <p:tav tm="100000">
                                          <p:val>
                                            <p:strVal val="#ppt_y"/>
                                          </p:val>
                                        </p:tav>
                                      </p:tavLst>
                                    </p:anim>
                                  </p:childTnLst>
                                </p:cTn>
                              </p:par>
                              <p:par>
                                <p:cTn id="311" presetID="42" presetClass="entr" presetSubtype="0" fill="hold" grpId="0" nodeType="withEffect">
                                  <p:stCondLst>
                                    <p:cond delay="0"/>
                                  </p:stCondLst>
                                  <p:childTnLst>
                                    <p:set>
                                      <p:cBhvr>
                                        <p:cTn id="312" dur="1" fill="hold">
                                          <p:stCondLst>
                                            <p:cond delay="0"/>
                                          </p:stCondLst>
                                        </p:cTn>
                                        <p:tgtEl>
                                          <p:spTgt spid="138"/>
                                        </p:tgtEl>
                                        <p:attrNameLst>
                                          <p:attrName>style.visibility</p:attrName>
                                        </p:attrNameLst>
                                      </p:cBhvr>
                                      <p:to>
                                        <p:strVal val="visible"/>
                                      </p:to>
                                    </p:set>
                                    <p:animEffect transition="in" filter="fade">
                                      <p:cBhvr>
                                        <p:cTn id="313" dur="1000"/>
                                        <p:tgtEl>
                                          <p:spTgt spid="138"/>
                                        </p:tgtEl>
                                      </p:cBhvr>
                                    </p:animEffect>
                                    <p:anim calcmode="lin" valueType="num">
                                      <p:cBhvr>
                                        <p:cTn id="314" dur="1000" fill="hold"/>
                                        <p:tgtEl>
                                          <p:spTgt spid="138"/>
                                        </p:tgtEl>
                                        <p:attrNameLst>
                                          <p:attrName>ppt_x</p:attrName>
                                        </p:attrNameLst>
                                      </p:cBhvr>
                                      <p:tavLst>
                                        <p:tav tm="0">
                                          <p:val>
                                            <p:strVal val="#ppt_x"/>
                                          </p:val>
                                        </p:tav>
                                        <p:tav tm="100000">
                                          <p:val>
                                            <p:strVal val="#ppt_x"/>
                                          </p:val>
                                        </p:tav>
                                      </p:tavLst>
                                    </p:anim>
                                    <p:anim calcmode="lin" valueType="num">
                                      <p:cBhvr>
                                        <p:cTn id="315" dur="1000" fill="hold"/>
                                        <p:tgtEl>
                                          <p:spTgt spid="138"/>
                                        </p:tgtEl>
                                        <p:attrNameLst>
                                          <p:attrName>ppt_y</p:attrName>
                                        </p:attrNameLst>
                                      </p:cBhvr>
                                      <p:tavLst>
                                        <p:tav tm="0">
                                          <p:val>
                                            <p:strVal val="#ppt_y+.1"/>
                                          </p:val>
                                        </p:tav>
                                        <p:tav tm="100000">
                                          <p:val>
                                            <p:strVal val="#ppt_y"/>
                                          </p:val>
                                        </p:tav>
                                      </p:tavLst>
                                    </p:anim>
                                  </p:childTnLst>
                                </p:cTn>
                              </p:par>
                              <p:par>
                                <p:cTn id="316" presetID="42" presetClass="entr" presetSubtype="0" fill="hold" nodeType="withEffect">
                                  <p:stCondLst>
                                    <p:cond delay="0"/>
                                  </p:stCondLst>
                                  <p:childTnLst>
                                    <p:set>
                                      <p:cBhvr>
                                        <p:cTn id="317" dur="1" fill="hold">
                                          <p:stCondLst>
                                            <p:cond delay="0"/>
                                          </p:stCondLst>
                                        </p:cTn>
                                        <p:tgtEl>
                                          <p:spTgt spid="139"/>
                                        </p:tgtEl>
                                        <p:attrNameLst>
                                          <p:attrName>style.visibility</p:attrName>
                                        </p:attrNameLst>
                                      </p:cBhvr>
                                      <p:to>
                                        <p:strVal val="visible"/>
                                      </p:to>
                                    </p:set>
                                    <p:animEffect transition="in" filter="fade">
                                      <p:cBhvr>
                                        <p:cTn id="318" dur="1000"/>
                                        <p:tgtEl>
                                          <p:spTgt spid="139"/>
                                        </p:tgtEl>
                                      </p:cBhvr>
                                    </p:animEffect>
                                    <p:anim calcmode="lin" valueType="num">
                                      <p:cBhvr>
                                        <p:cTn id="319" dur="1000" fill="hold"/>
                                        <p:tgtEl>
                                          <p:spTgt spid="139"/>
                                        </p:tgtEl>
                                        <p:attrNameLst>
                                          <p:attrName>ppt_x</p:attrName>
                                        </p:attrNameLst>
                                      </p:cBhvr>
                                      <p:tavLst>
                                        <p:tav tm="0">
                                          <p:val>
                                            <p:strVal val="#ppt_x"/>
                                          </p:val>
                                        </p:tav>
                                        <p:tav tm="100000">
                                          <p:val>
                                            <p:strVal val="#ppt_x"/>
                                          </p:val>
                                        </p:tav>
                                      </p:tavLst>
                                    </p:anim>
                                    <p:anim calcmode="lin" valueType="num">
                                      <p:cBhvr>
                                        <p:cTn id="320" dur="1000" fill="hold"/>
                                        <p:tgtEl>
                                          <p:spTgt spid="139"/>
                                        </p:tgtEl>
                                        <p:attrNameLst>
                                          <p:attrName>ppt_y</p:attrName>
                                        </p:attrNameLst>
                                      </p:cBhvr>
                                      <p:tavLst>
                                        <p:tav tm="0">
                                          <p:val>
                                            <p:strVal val="#ppt_y+.1"/>
                                          </p:val>
                                        </p:tav>
                                        <p:tav tm="100000">
                                          <p:val>
                                            <p:strVal val="#ppt_y"/>
                                          </p:val>
                                        </p:tav>
                                      </p:tavLst>
                                    </p:anim>
                                  </p:childTnLst>
                                </p:cTn>
                              </p:par>
                              <p:par>
                                <p:cTn id="321" presetID="42" presetClass="entr" presetSubtype="0" fill="hold" grpId="0" nodeType="withEffect">
                                  <p:stCondLst>
                                    <p:cond delay="0"/>
                                  </p:stCondLst>
                                  <p:childTnLst>
                                    <p:set>
                                      <p:cBhvr>
                                        <p:cTn id="322" dur="1" fill="hold">
                                          <p:stCondLst>
                                            <p:cond delay="0"/>
                                          </p:stCondLst>
                                        </p:cTn>
                                        <p:tgtEl>
                                          <p:spTgt spid="143"/>
                                        </p:tgtEl>
                                        <p:attrNameLst>
                                          <p:attrName>style.visibility</p:attrName>
                                        </p:attrNameLst>
                                      </p:cBhvr>
                                      <p:to>
                                        <p:strVal val="visible"/>
                                      </p:to>
                                    </p:set>
                                    <p:animEffect transition="in" filter="fade">
                                      <p:cBhvr>
                                        <p:cTn id="323" dur="1000"/>
                                        <p:tgtEl>
                                          <p:spTgt spid="143"/>
                                        </p:tgtEl>
                                      </p:cBhvr>
                                    </p:animEffect>
                                    <p:anim calcmode="lin" valueType="num">
                                      <p:cBhvr>
                                        <p:cTn id="324" dur="1000" fill="hold"/>
                                        <p:tgtEl>
                                          <p:spTgt spid="143"/>
                                        </p:tgtEl>
                                        <p:attrNameLst>
                                          <p:attrName>ppt_x</p:attrName>
                                        </p:attrNameLst>
                                      </p:cBhvr>
                                      <p:tavLst>
                                        <p:tav tm="0">
                                          <p:val>
                                            <p:strVal val="#ppt_x"/>
                                          </p:val>
                                        </p:tav>
                                        <p:tav tm="100000">
                                          <p:val>
                                            <p:strVal val="#ppt_x"/>
                                          </p:val>
                                        </p:tav>
                                      </p:tavLst>
                                    </p:anim>
                                    <p:anim calcmode="lin" valueType="num">
                                      <p:cBhvr>
                                        <p:cTn id="325" dur="1000" fill="hold"/>
                                        <p:tgtEl>
                                          <p:spTgt spid="143"/>
                                        </p:tgtEl>
                                        <p:attrNameLst>
                                          <p:attrName>ppt_y</p:attrName>
                                        </p:attrNameLst>
                                      </p:cBhvr>
                                      <p:tavLst>
                                        <p:tav tm="0">
                                          <p:val>
                                            <p:strVal val="#ppt_y+.1"/>
                                          </p:val>
                                        </p:tav>
                                        <p:tav tm="100000">
                                          <p:val>
                                            <p:strVal val="#ppt_y"/>
                                          </p:val>
                                        </p:tav>
                                      </p:tavLst>
                                    </p:anim>
                                  </p:childTnLst>
                                </p:cTn>
                              </p:par>
                              <p:par>
                                <p:cTn id="326" presetID="42" presetClass="entr" presetSubtype="0" fill="hold" grpId="0" nodeType="withEffect">
                                  <p:stCondLst>
                                    <p:cond delay="0"/>
                                  </p:stCondLst>
                                  <p:childTnLst>
                                    <p:set>
                                      <p:cBhvr>
                                        <p:cTn id="327" dur="1" fill="hold">
                                          <p:stCondLst>
                                            <p:cond delay="0"/>
                                          </p:stCondLst>
                                        </p:cTn>
                                        <p:tgtEl>
                                          <p:spTgt spid="142"/>
                                        </p:tgtEl>
                                        <p:attrNameLst>
                                          <p:attrName>style.visibility</p:attrName>
                                        </p:attrNameLst>
                                      </p:cBhvr>
                                      <p:to>
                                        <p:strVal val="visible"/>
                                      </p:to>
                                    </p:set>
                                    <p:animEffect transition="in" filter="fade">
                                      <p:cBhvr>
                                        <p:cTn id="328" dur="1000"/>
                                        <p:tgtEl>
                                          <p:spTgt spid="142"/>
                                        </p:tgtEl>
                                      </p:cBhvr>
                                    </p:animEffect>
                                    <p:anim calcmode="lin" valueType="num">
                                      <p:cBhvr>
                                        <p:cTn id="329" dur="1000" fill="hold"/>
                                        <p:tgtEl>
                                          <p:spTgt spid="142"/>
                                        </p:tgtEl>
                                        <p:attrNameLst>
                                          <p:attrName>ppt_x</p:attrName>
                                        </p:attrNameLst>
                                      </p:cBhvr>
                                      <p:tavLst>
                                        <p:tav tm="0">
                                          <p:val>
                                            <p:strVal val="#ppt_x"/>
                                          </p:val>
                                        </p:tav>
                                        <p:tav tm="100000">
                                          <p:val>
                                            <p:strVal val="#ppt_x"/>
                                          </p:val>
                                        </p:tav>
                                      </p:tavLst>
                                    </p:anim>
                                    <p:anim calcmode="lin" valueType="num">
                                      <p:cBhvr>
                                        <p:cTn id="330" dur="1000" fill="hold"/>
                                        <p:tgtEl>
                                          <p:spTgt spid="142"/>
                                        </p:tgtEl>
                                        <p:attrNameLst>
                                          <p:attrName>ppt_y</p:attrName>
                                        </p:attrNameLst>
                                      </p:cBhvr>
                                      <p:tavLst>
                                        <p:tav tm="0">
                                          <p:val>
                                            <p:strVal val="#ppt_y+.1"/>
                                          </p:val>
                                        </p:tav>
                                        <p:tav tm="100000">
                                          <p:val>
                                            <p:strVal val="#ppt_y"/>
                                          </p:val>
                                        </p:tav>
                                      </p:tavLst>
                                    </p:anim>
                                  </p:childTnLst>
                                </p:cTn>
                              </p:par>
                              <p:par>
                                <p:cTn id="331" presetID="42" presetClass="entr" presetSubtype="0" fill="hold" nodeType="withEffect">
                                  <p:stCondLst>
                                    <p:cond delay="0"/>
                                  </p:stCondLst>
                                  <p:childTnLst>
                                    <p:set>
                                      <p:cBhvr>
                                        <p:cTn id="332" dur="1" fill="hold">
                                          <p:stCondLst>
                                            <p:cond delay="0"/>
                                          </p:stCondLst>
                                        </p:cTn>
                                        <p:tgtEl>
                                          <p:spTgt spid="144"/>
                                        </p:tgtEl>
                                        <p:attrNameLst>
                                          <p:attrName>style.visibility</p:attrName>
                                        </p:attrNameLst>
                                      </p:cBhvr>
                                      <p:to>
                                        <p:strVal val="visible"/>
                                      </p:to>
                                    </p:set>
                                    <p:animEffect transition="in" filter="fade">
                                      <p:cBhvr>
                                        <p:cTn id="333" dur="1000"/>
                                        <p:tgtEl>
                                          <p:spTgt spid="144"/>
                                        </p:tgtEl>
                                      </p:cBhvr>
                                    </p:animEffect>
                                    <p:anim calcmode="lin" valueType="num">
                                      <p:cBhvr>
                                        <p:cTn id="334" dur="1000" fill="hold"/>
                                        <p:tgtEl>
                                          <p:spTgt spid="144"/>
                                        </p:tgtEl>
                                        <p:attrNameLst>
                                          <p:attrName>ppt_x</p:attrName>
                                        </p:attrNameLst>
                                      </p:cBhvr>
                                      <p:tavLst>
                                        <p:tav tm="0">
                                          <p:val>
                                            <p:strVal val="#ppt_x"/>
                                          </p:val>
                                        </p:tav>
                                        <p:tav tm="100000">
                                          <p:val>
                                            <p:strVal val="#ppt_x"/>
                                          </p:val>
                                        </p:tav>
                                      </p:tavLst>
                                    </p:anim>
                                    <p:anim calcmode="lin" valueType="num">
                                      <p:cBhvr>
                                        <p:cTn id="335" dur="1000" fill="hold"/>
                                        <p:tgtEl>
                                          <p:spTgt spid="144"/>
                                        </p:tgtEl>
                                        <p:attrNameLst>
                                          <p:attrName>ppt_y</p:attrName>
                                        </p:attrNameLst>
                                      </p:cBhvr>
                                      <p:tavLst>
                                        <p:tav tm="0">
                                          <p:val>
                                            <p:strVal val="#ppt_y+.1"/>
                                          </p:val>
                                        </p:tav>
                                        <p:tav tm="100000">
                                          <p:val>
                                            <p:strVal val="#ppt_y"/>
                                          </p:val>
                                        </p:tav>
                                      </p:tavLst>
                                    </p:anim>
                                  </p:childTnLst>
                                </p:cTn>
                              </p:par>
                              <p:par>
                                <p:cTn id="336" presetID="42" presetClass="entr" presetSubtype="0" fill="hold" grpId="0" nodeType="withEffect">
                                  <p:stCondLst>
                                    <p:cond delay="0"/>
                                  </p:stCondLst>
                                  <p:childTnLst>
                                    <p:set>
                                      <p:cBhvr>
                                        <p:cTn id="337" dur="1" fill="hold">
                                          <p:stCondLst>
                                            <p:cond delay="0"/>
                                          </p:stCondLst>
                                        </p:cTn>
                                        <p:tgtEl>
                                          <p:spTgt spid="145"/>
                                        </p:tgtEl>
                                        <p:attrNameLst>
                                          <p:attrName>style.visibility</p:attrName>
                                        </p:attrNameLst>
                                      </p:cBhvr>
                                      <p:to>
                                        <p:strVal val="visible"/>
                                      </p:to>
                                    </p:set>
                                    <p:animEffect transition="in" filter="fade">
                                      <p:cBhvr>
                                        <p:cTn id="338" dur="1000"/>
                                        <p:tgtEl>
                                          <p:spTgt spid="145"/>
                                        </p:tgtEl>
                                      </p:cBhvr>
                                    </p:animEffect>
                                    <p:anim calcmode="lin" valueType="num">
                                      <p:cBhvr>
                                        <p:cTn id="339" dur="1000" fill="hold"/>
                                        <p:tgtEl>
                                          <p:spTgt spid="145"/>
                                        </p:tgtEl>
                                        <p:attrNameLst>
                                          <p:attrName>ppt_x</p:attrName>
                                        </p:attrNameLst>
                                      </p:cBhvr>
                                      <p:tavLst>
                                        <p:tav tm="0">
                                          <p:val>
                                            <p:strVal val="#ppt_x"/>
                                          </p:val>
                                        </p:tav>
                                        <p:tav tm="100000">
                                          <p:val>
                                            <p:strVal val="#ppt_x"/>
                                          </p:val>
                                        </p:tav>
                                      </p:tavLst>
                                    </p:anim>
                                    <p:anim calcmode="lin" valueType="num">
                                      <p:cBhvr>
                                        <p:cTn id="340"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par>
                    <p:cTn id="341" fill="hold">
                      <p:stCondLst>
                        <p:cond delay="indefinite"/>
                      </p:stCondLst>
                      <p:childTnLst>
                        <p:par>
                          <p:cTn id="342" fill="hold">
                            <p:stCondLst>
                              <p:cond delay="0"/>
                            </p:stCondLst>
                            <p:childTnLst>
                              <p:par>
                                <p:cTn id="343" presetID="42" presetClass="entr" presetSubtype="0" fill="hold" grpId="0" nodeType="clickEffect">
                                  <p:stCondLst>
                                    <p:cond delay="0"/>
                                  </p:stCondLst>
                                  <p:childTnLst>
                                    <p:set>
                                      <p:cBhvr>
                                        <p:cTn id="344" dur="1" fill="hold">
                                          <p:stCondLst>
                                            <p:cond delay="0"/>
                                          </p:stCondLst>
                                        </p:cTn>
                                        <p:tgtEl>
                                          <p:spTgt spid="146"/>
                                        </p:tgtEl>
                                        <p:attrNameLst>
                                          <p:attrName>style.visibility</p:attrName>
                                        </p:attrNameLst>
                                      </p:cBhvr>
                                      <p:to>
                                        <p:strVal val="visible"/>
                                      </p:to>
                                    </p:set>
                                    <p:animEffect transition="in" filter="fade">
                                      <p:cBhvr>
                                        <p:cTn id="345" dur="1000"/>
                                        <p:tgtEl>
                                          <p:spTgt spid="146"/>
                                        </p:tgtEl>
                                      </p:cBhvr>
                                    </p:animEffect>
                                    <p:anim calcmode="lin" valueType="num">
                                      <p:cBhvr>
                                        <p:cTn id="346" dur="1000" fill="hold"/>
                                        <p:tgtEl>
                                          <p:spTgt spid="146"/>
                                        </p:tgtEl>
                                        <p:attrNameLst>
                                          <p:attrName>ppt_x</p:attrName>
                                        </p:attrNameLst>
                                      </p:cBhvr>
                                      <p:tavLst>
                                        <p:tav tm="0">
                                          <p:val>
                                            <p:strVal val="#ppt_x"/>
                                          </p:val>
                                        </p:tav>
                                        <p:tav tm="100000">
                                          <p:val>
                                            <p:strVal val="#ppt_x"/>
                                          </p:val>
                                        </p:tav>
                                      </p:tavLst>
                                    </p:anim>
                                    <p:anim calcmode="lin" valueType="num">
                                      <p:cBhvr>
                                        <p:cTn id="347" dur="1000" fill="hold"/>
                                        <p:tgtEl>
                                          <p:spTgt spid="146"/>
                                        </p:tgtEl>
                                        <p:attrNameLst>
                                          <p:attrName>ppt_y</p:attrName>
                                        </p:attrNameLst>
                                      </p:cBhvr>
                                      <p:tavLst>
                                        <p:tav tm="0">
                                          <p:val>
                                            <p:strVal val="#ppt_y+.1"/>
                                          </p:val>
                                        </p:tav>
                                        <p:tav tm="100000">
                                          <p:val>
                                            <p:strVal val="#ppt_y"/>
                                          </p:val>
                                        </p:tav>
                                      </p:tavLst>
                                    </p:anim>
                                  </p:childTnLst>
                                </p:cTn>
                              </p:par>
                              <p:par>
                                <p:cTn id="348" presetID="42" presetClass="entr" presetSubtype="0" fill="hold" nodeType="withEffect">
                                  <p:stCondLst>
                                    <p:cond delay="0"/>
                                  </p:stCondLst>
                                  <p:childTnLst>
                                    <p:set>
                                      <p:cBhvr>
                                        <p:cTn id="349" dur="1" fill="hold">
                                          <p:stCondLst>
                                            <p:cond delay="0"/>
                                          </p:stCondLst>
                                        </p:cTn>
                                        <p:tgtEl>
                                          <p:spTgt spid="147"/>
                                        </p:tgtEl>
                                        <p:attrNameLst>
                                          <p:attrName>style.visibility</p:attrName>
                                        </p:attrNameLst>
                                      </p:cBhvr>
                                      <p:to>
                                        <p:strVal val="visible"/>
                                      </p:to>
                                    </p:set>
                                    <p:animEffect transition="in" filter="fade">
                                      <p:cBhvr>
                                        <p:cTn id="350" dur="1000"/>
                                        <p:tgtEl>
                                          <p:spTgt spid="147"/>
                                        </p:tgtEl>
                                      </p:cBhvr>
                                    </p:animEffect>
                                    <p:anim calcmode="lin" valueType="num">
                                      <p:cBhvr>
                                        <p:cTn id="351" dur="1000" fill="hold"/>
                                        <p:tgtEl>
                                          <p:spTgt spid="147"/>
                                        </p:tgtEl>
                                        <p:attrNameLst>
                                          <p:attrName>ppt_x</p:attrName>
                                        </p:attrNameLst>
                                      </p:cBhvr>
                                      <p:tavLst>
                                        <p:tav tm="0">
                                          <p:val>
                                            <p:strVal val="#ppt_x"/>
                                          </p:val>
                                        </p:tav>
                                        <p:tav tm="100000">
                                          <p:val>
                                            <p:strVal val="#ppt_x"/>
                                          </p:val>
                                        </p:tav>
                                      </p:tavLst>
                                    </p:anim>
                                    <p:anim calcmode="lin" valueType="num">
                                      <p:cBhvr>
                                        <p:cTn id="352" dur="1000" fill="hold"/>
                                        <p:tgtEl>
                                          <p:spTgt spid="147"/>
                                        </p:tgtEl>
                                        <p:attrNameLst>
                                          <p:attrName>ppt_y</p:attrName>
                                        </p:attrNameLst>
                                      </p:cBhvr>
                                      <p:tavLst>
                                        <p:tav tm="0">
                                          <p:val>
                                            <p:strVal val="#ppt_y+.1"/>
                                          </p:val>
                                        </p:tav>
                                        <p:tav tm="100000">
                                          <p:val>
                                            <p:strVal val="#ppt_y"/>
                                          </p:val>
                                        </p:tav>
                                      </p:tavLst>
                                    </p:anim>
                                  </p:childTnLst>
                                </p:cTn>
                              </p:par>
                              <p:par>
                                <p:cTn id="353" presetID="42" presetClass="entr" presetSubtype="0" fill="hold" grpId="0" nodeType="withEffect">
                                  <p:stCondLst>
                                    <p:cond delay="0"/>
                                  </p:stCondLst>
                                  <p:childTnLst>
                                    <p:set>
                                      <p:cBhvr>
                                        <p:cTn id="354" dur="1" fill="hold">
                                          <p:stCondLst>
                                            <p:cond delay="0"/>
                                          </p:stCondLst>
                                        </p:cTn>
                                        <p:tgtEl>
                                          <p:spTgt spid="148"/>
                                        </p:tgtEl>
                                        <p:attrNameLst>
                                          <p:attrName>style.visibility</p:attrName>
                                        </p:attrNameLst>
                                      </p:cBhvr>
                                      <p:to>
                                        <p:strVal val="visible"/>
                                      </p:to>
                                    </p:set>
                                    <p:animEffect transition="in" filter="fade">
                                      <p:cBhvr>
                                        <p:cTn id="355" dur="1000"/>
                                        <p:tgtEl>
                                          <p:spTgt spid="148"/>
                                        </p:tgtEl>
                                      </p:cBhvr>
                                    </p:animEffect>
                                    <p:anim calcmode="lin" valueType="num">
                                      <p:cBhvr>
                                        <p:cTn id="356" dur="1000" fill="hold"/>
                                        <p:tgtEl>
                                          <p:spTgt spid="148"/>
                                        </p:tgtEl>
                                        <p:attrNameLst>
                                          <p:attrName>ppt_x</p:attrName>
                                        </p:attrNameLst>
                                      </p:cBhvr>
                                      <p:tavLst>
                                        <p:tav tm="0">
                                          <p:val>
                                            <p:strVal val="#ppt_x"/>
                                          </p:val>
                                        </p:tav>
                                        <p:tav tm="100000">
                                          <p:val>
                                            <p:strVal val="#ppt_x"/>
                                          </p:val>
                                        </p:tav>
                                      </p:tavLst>
                                    </p:anim>
                                    <p:anim calcmode="lin" valueType="num">
                                      <p:cBhvr>
                                        <p:cTn id="357" dur="1000" fill="hold"/>
                                        <p:tgtEl>
                                          <p:spTgt spid="148"/>
                                        </p:tgtEl>
                                        <p:attrNameLst>
                                          <p:attrName>ppt_y</p:attrName>
                                        </p:attrNameLst>
                                      </p:cBhvr>
                                      <p:tavLst>
                                        <p:tav tm="0">
                                          <p:val>
                                            <p:strVal val="#ppt_y+.1"/>
                                          </p:val>
                                        </p:tav>
                                        <p:tav tm="100000">
                                          <p:val>
                                            <p:strVal val="#ppt_y"/>
                                          </p:val>
                                        </p:tav>
                                      </p:tavLst>
                                    </p:anim>
                                  </p:childTnLst>
                                </p:cTn>
                              </p:par>
                            </p:childTnLst>
                          </p:cTn>
                        </p:par>
                      </p:childTnLst>
                    </p:cTn>
                  </p:par>
                  <p:par>
                    <p:cTn id="358" fill="hold">
                      <p:stCondLst>
                        <p:cond delay="indefinite"/>
                      </p:stCondLst>
                      <p:childTnLst>
                        <p:par>
                          <p:cTn id="359" fill="hold">
                            <p:stCondLst>
                              <p:cond delay="0"/>
                            </p:stCondLst>
                            <p:childTnLst>
                              <p:par>
                                <p:cTn id="360" presetID="42" presetClass="entr" presetSubtype="0" fill="hold" grpId="0" nodeType="clickEffect">
                                  <p:stCondLst>
                                    <p:cond delay="0"/>
                                  </p:stCondLst>
                                  <p:childTnLst>
                                    <p:set>
                                      <p:cBhvr>
                                        <p:cTn id="361" dur="1" fill="hold">
                                          <p:stCondLst>
                                            <p:cond delay="0"/>
                                          </p:stCondLst>
                                        </p:cTn>
                                        <p:tgtEl>
                                          <p:spTgt spid="149"/>
                                        </p:tgtEl>
                                        <p:attrNameLst>
                                          <p:attrName>style.visibility</p:attrName>
                                        </p:attrNameLst>
                                      </p:cBhvr>
                                      <p:to>
                                        <p:strVal val="visible"/>
                                      </p:to>
                                    </p:set>
                                    <p:animEffect transition="in" filter="fade">
                                      <p:cBhvr>
                                        <p:cTn id="362" dur="1000"/>
                                        <p:tgtEl>
                                          <p:spTgt spid="149"/>
                                        </p:tgtEl>
                                      </p:cBhvr>
                                    </p:animEffect>
                                    <p:anim calcmode="lin" valueType="num">
                                      <p:cBhvr>
                                        <p:cTn id="363" dur="1000" fill="hold"/>
                                        <p:tgtEl>
                                          <p:spTgt spid="149"/>
                                        </p:tgtEl>
                                        <p:attrNameLst>
                                          <p:attrName>ppt_x</p:attrName>
                                        </p:attrNameLst>
                                      </p:cBhvr>
                                      <p:tavLst>
                                        <p:tav tm="0">
                                          <p:val>
                                            <p:strVal val="#ppt_x"/>
                                          </p:val>
                                        </p:tav>
                                        <p:tav tm="100000">
                                          <p:val>
                                            <p:strVal val="#ppt_x"/>
                                          </p:val>
                                        </p:tav>
                                      </p:tavLst>
                                    </p:anim>
                                    <p:anim calcmode="lin" valueType="num">
                                      <p:cBhvr>
                                        <p:cTn id="364" dur="1000" fill="hold"/>
                                        <p:tgtEl>
                                          <p:spTgt spid="149"/>
                                        </p:tgtEl>
                                        <p:attrNameLst>
                                          <p:attrName>ppt_y</p:attrName>
                                        </p:attrNameLst>
                                      </p:cBhvr>
                                      <p:tavLst>
                                        <p:tav tm="0">
                                          <p:val>
                                            <p:strVal val="#ppt_y+.1"/>
                                          </p:val>
                                        </p:tav>
                                        <p:tav tm="100000">
                                          <p:val>
                                            <p:strVal val="#ppt_y"/>
                                          </p:val>
                                        </p:tav>
                                      </p:tavLst>
                                    </p:anim>
                                  </p:childTnLst>
                                </p:cTn>
                              </p:par>
                              <p:par>
                                <p:cTn id="365" presetID="42" presetClass="entr" presetSubtype="0" fill="hold" nodeType="withEffect">
                                  <p:stCondLst>
                                    <p:cond delay="0"/>
                                  </p:stCondLst>
                                  <p:childTnLst>
                                    <p:set>
                                      <p:cBhvr>
                                        <p:cTn id="366" dur="1" fill="hold">
                                          <p:stCondLst>
                                            <p:cond delay="0"/>
                                          </p:stCondLst>
                                        </p:cTn>
                                        <p:tgtEl>
                                          <p:spTgt spid="150"/>
                                        </p:tgtEl>
                                        <p:attrNameLst>
                                          <p:attrName>style.visibility</p:attrName>
                                        </p:attrNameLst>
                                      </p:cBhvr>
                                      <p:to>
                                        <p:strVal val="visible"/>
                                      </p:to>
                                    </p:set>
                                    <p:animEffect transition="in" filter="fade">
                                      <p:cBhvr>
                                        <p:cTn id="367" dur="1000"/>
                                        <p:tgtEl>
                                          <p:spTgt spid="150"/>
                                        </p:tgtEl>
                                      </p:cBhvr>
                                    </p:animEffect>
                                    <p:anim calcmode="lin" valueType="num">
                                      <p:cBhvr>
                                        <p:cTn id="368" dur="1000" fill="hold"/>
                                        <p:tgtEl>
                                          <p:spTgt spid="150"/>
                                        </p:tgtEl>
                                        <p:attrNameLst>
                                          <p:attrName>ppt_x</p:attrName>
                                        </p:attrNameLst>
                                      </p:cBhvr>
                                      <p:tavLst>
                                        <p:tav tm="0">
                                          <p:val>
                                            <p:strVal val="#ppt_x"/>
                                          </p:val>
                                        </p:tav>
                                        <p:tav tm="100000">
                                          <p:val>
                                            <p:strVal val="#ppt_x"/>
                                          </p:val>
                                        </p:tav>
                                      </p:tavLst>
                                    </p:anim>
                                    <p:anim calcmode="lin" valueType="num">
                                      <p:cBhvr>
                                        <p:cTn id="369" dur="1000" fill="hold"/>
                                        <p:tgtEl>
                                          <p:spTgt spid="150"/>
                                        </p:tgtEl>
                                        <p:attrNameLst>
                                          <p:attrName>ppt_y</p:attrName>
                                        </p:attrNameLst>
                                      </p:cBhvr>
                                      <p:tavLst>
                                        <p:tav tm="0">
                                          <p:val>
                                            <p:strVal val="#ppt_y+.1"/>
                                          </p:val>
                                        </p:tav>
                                        <p:tav tm="100000">
                                          <p:val>
                                            <p:strVal val="#ppt_y"/>
                                          </p:val>
                                        </p:tav>
                                      </p:tavLst>
                                    </p:anim>
                                  </p:childTnLst>
                                </p:cTn>
                              </p:par>
                              <p:par>
                                <p:cTn id="370" presetID="42" presetClass="entr" presetSubtype="0" fill="hold" grpId="0" nodeType="withEffect">
                                  <p:stCondLst>
                                    <p:cond delay="0"/>
                                  </p:stCondLst>
                                  <p:childTnLst>
                                    <p:set>
                                      <p:cBhvr>
                                        <p:cTn id="371" dur="1" fill="hold">
                                          <p:stCondLst>
                                            <p:cond delay="0"/>
                                          </p:stCondLst>
                                        </p:cTn>
                                        <p:tgtEl>
                                          <p:spTgt spid="151"/>
                                        </p:tgtEl>
                                        <p:attrNameLst>
                                          <p:attrName>style.visibility</p:attrName>
                                        </p:attrNameLst>
                                      </p:cBhvr>
                                      <p:to>
                                        <p:strVal val="visible"/>
                                      </p:to>
                                    </p:set>
                                    <p:animEffect transition="in" filter="fade">
                                      <p:cBhvr>
                                        <p:cTn id="372" dur="1000"/>
                                        <p:tgtEl>
                                          <p:spTgt spid="151"/>
                                        </p:tgtEl>
                                      </p:cBhvr>
                                    </p:animEffect>
                                    <p:anim calcmode="lin" valueType="num">
                                      <p:cBhvr>
                                        <p:cTn id="373" dur="1000" fill="hold"/>
                                        <p:tgtEl>
                                          <p:spTgt spid="151"/>
                                        </p:tgtEl>
                                        <p:attrNameLst>
                                          <p:attrName>ppt_x</p:attrName>
                                        </p:attrNameLst>
                                      </p:cBhvr>
                                      <p:tavLst>
                                        <p:tav tm="0">
                                          <p:val>
                                            <p:strVal val="#ppt_x"/>
                                          </p:val>
                                        </p:tav>
                                        <p:tav tm="100000">
                                          <p:val>
                                            <p:strVal val="#ppt_x"/>
                                          </p:val>
                                        </p:tav>
                                      </p:tavLst>
                                    </p:anim>
                                    <p:anim calcmode="lin" valueType="num">
                                      <p:cBhvr>
                                        <p:cTn id="374"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par>
                    <p:cTn id="375" fill="hold">
                      <p:stCondLst>
                        <p:cond delay="indefinite"/>
                      </p:stCondLst>
                      <p:childTnLst>
                        <p:par>
                          <p:cTn id="376" fill="hold">
                            <p:stCondLst>
                              <p:cond delay="0"/>
                            </p:stCondLst>
                            <p:childTnLst>
                              <p:par>
                                <p:cTn id="377" presetID="42" presetClass="entr" presetSubtype="0" fill="hold" grpId="0" nodeType="clickEffect">
                                  <p:stCondLst>
                                    <p:cond delay="0"/>
                                  </p:stCondLst>
                                  <p:childTnLst>
                                    <p:set>
                                      <p:cBhvr>
                                        <p:cTn id="378" dur="1" fill="hold">
                                          <p:stCondLst>
                                            <p:cond delay="0"/>
                                          </p:stCondLst>
                                        </p:cTn>
                                        <p:tgtEl>
                                          <p:spTgt spid="152"/>
                                        </p:tgtEl>
                                        <p:attrNameLst>
                                          <p:attrName>style.visibility</p:attrName>
                                        </p:attrNameLst>
                                      </p:cBhvr>
                                      <p:to>
                                        <p:strVal val="visible"/>
                                      </p:to>
                                    </p:set>
                                    <p:animEffect transition="in" filter="fade">
                                      <p:cBhvr>
                                        <p:cTn id="379" dur="1000"/>
                                        <p:tgtEl>
                                          <p:spTgt spid="152"/>
                                        </p:tgtEl>
                                      </p:cBhvr>
                                    </p:animEffect>
                                    <p:anim calcmode="lin" valueType="num">
                                      <p:cBhvr>
                                        <p:cTn id="380" dur="1000" fill="hold"/>
                                        <p:tgtEl>
                                          <p:spTgt spid="152"/>
                                        </p:tgtEl>
                                        <p:attrNameLst>
                                          <p:attrName>ppt_x</p:attrName>
                                        </p:attrNameLst>
                                      </p:cBhvr>
                                      <p:tavLst>
                                        <p:tav tm="0">
                                          <p:val>
                                            <p:strVal val="#ppt_x"/>
                                          </p:val>
                                        </p:tav>
                                        <p:tav tm="100000">
                                          <p:val>
                                            <p:strVal val="#ppt_x"/>
                                          </p:val>
                                        </p:tav>
                                      </p:tavLst>
                                    </p:anim>
                                    <p:anim calcmode="lin" valueType="num">
                                      <p:cBhvr>
                                        <p:cTn id="381" dur="1000" fill="hold"/>
                                        <p:tgtEl>
                                          <p:spTgt spid="152"/>
                                        </p:tgtEl>
                                        <p:attrNameLst>
                                          <p:attrName>ppt_y</p:attrName>
                                        </p:attrNameLst>
                                      </p:cBhvr>
                                      <p:tavLst>
                                        <p:tav tm="0">
                                          <p:val>
                                            <p:strVal val="#ppt_y+.1"/>
                                          </p:val>
                                        </p:tav>
                                        <p:tav tm="100000">
                                          <p:val>
                                            <p:strVal val="#ppt_y"/>
                                          </p:val>
                                        </p:tav>
                                      </p:tavLst>
                                    </p:anim>
                                  </p:childTnLst>
                                </p:cTn>
                              </p:par>
                              <p:par>
                                <p:cTn id="382" presetID="42" presetClass="entr" presetSubtype="0" fill="hold" nodeType="withEffect">
                                  <p:stCondLst>
                                    <p:cond delay="0"/>
                                  </p:stCondLst>
                                  <p:childTnLst>
                                    <p:set>
                                      <p:cBhvr>
                                        <p:cTn id="383" dur="1" fill="hold">
                                          <p:stCondLst>
                                            <p:cond delay="0"/>
                                          </p:stCondLst>
                                        </p:cTn>
                                        <p:tgtEl>
                                          <p:spTgt spid="153"/>
                                        </p:tgtEl>
                                        <p:attrNameLst>
                                          <p:attrName>style.visibility</p:attrName>
                                        </p:attrNameLst>
                                      </p:cBhvr>
                                      <p:to>
                                        <p:strVal val="visible"/>
                                      </p:to>
                                    </p:set>
                                    <p:animEffect transition="in" filter="fade">
                                      <p:cBhvr>
                                        <p:cTn id="384" dur="1000"/>
                                        <p:tgtEl>
                                          <p:spTgt spid="153"/>
                                        </p:tgtEl>
                                      </p:cBhvr>
                                    </p:animEffect>
                                    <p:anim calcmode="lin" valueType="num">
                                      <p:cBhvr>
                                        <p:cTn id="385" dur="1000" fill="hold"/>
                                        <p:tgtEl>
                                          <p:spTgt spid="153"/>
                                        </p:tgtEl>
                                        <p:attrNameLst>
                                          <p:attrName>ppt_x</p:attrName>
                                        </p:attrNameLst>
                                      </p:cBhvr>
                                      <p:tavLst>
                                        <p:tav tm="0">
                                          <p:val>
                                            <p:strVal val="#ppt_x"/>
                                          </p:val>
                                        </p:tav>
                                        <p:tav tm="100000">
                                          <p:val>
                                            <p:strVal val="#ppt_x"/>
                                          </p:val>
                                        </p:tav>
                                      </p:tavLst>
                                    </p:anim>
                                    <p:anim calcmode="lin" valueType="num">
                                      <p:cBhvr>
                                        <p:cTn id="386" dur="1000" fill="hold"/>
                                        <p:tgtEl>
                                          <p:spTgt spid="153"/>
                                        </p:tgtEl>
                                        <p:attrNameLst>
                                          <p:attrName>ppt_y</p:attrName>
                                        </p:attrNameLst>
                                      </p:cBhvr>
                                      <p:tavLst>
                                        <p:tav tm="0">
                                          <p:val>
                                            <p:strVal val="#ppt_y+.1"/>
                                          </p:val>
                                        </p:tav>
                                        <p:tav tm="100000">
                                          <p:val>
                                            <p:strVal val="#ppt_y"/>
                                          </p:val>
                                        </p:tav>
                                      </p:tavLst>
                                    </p:anim>
                                  </p:childTnLst>
                                </p:cTn>
                              </p:par>
                              <p:par>
                                <p:cTn id="387" presetID="42" presetClass="entr" presetSubtype="0" fill="hold" grpId="0" nodeType="withEffect">
                                  <p:stCondLst>
                                    <p:cond delay="0"/>
                                  </p:stCondLst>
                                  <p:childTnLst>
                                    <p:set>
                                      <p:cBhvr>
                                        <p:cTn id="388" dur="1" fill="hold">
                                          <p:stCondLst>
                                            <p:cond delay="0"/>
                                          </p:stCondLst>
                                        </p:cTn>
                                        <p:tgtEl>
                                          <p:spTgt spid="155"/>
                                        </p:tgtEl>
                                        <p:attrNameLst>
                                          <p:attrName>style.visibility</p:attrName>
                                        </p:attrNameLst>
                                      </p:cBhvr>
                                      <p:to>
                                        <p:strVal val="visible"/>
                                      </p:to>
                                    </p:set>
                                    <p:animEffect transition="in" filter="fade">
                                      <p:cBhvr>
                                        <p:cTn id="389" dur="1000"/>
                                        <p:tgtEl>
                                          <p:spTgt spid="155"/>
                                        </p:tgtEl>
                                      </p:cBhvr>
                                    </p:animEffect>
                                    <p:anim calcmode="lin" valueType="num">
                                      <p:cBhvr>
                                        <p:cTn id="390" dur="1000" fill="hold"/>
                                        <p:tgtEl>
                                          <p:spTgt spid="155"/>
                                        </p:tgtEl>
                                        <p:attrNameLst>
                                          <p:attrName>ppt_x</p:attrName>
                                        </p:attrNameLst>
                                      </p:cBhvr>
                                      <p:tavLst>
                                        <p:tav tm="0">
                                          <p:val>
                                            <p:strVal val="#ppt_x"/>
                                          </p:val>
                                        </p:tav>
                                        <p:tav tm="100000">
                                          <p:val>
                                            <p:strVal val="#ppt_x"/>
                                          </p:val>
                                        </p:tav>
                                      </p:tavLst>
                                    </p:anim>
                                    <p:anim calcmode="lin" valueType="num">
                                      <p:cBhvr>
                                        <p:cTn id="391" dur="1000" fill="hold"/>
                                        <p:tgtEl>
                                          <p:spTgt spid="155"/>
                                        </p:tgtEl>
                                        <p:attrNameLst>
                                          <p:attrName>ppt_y</p:attrName>
                                        </p:attrNameLst>
                                      </p:cBhvr>
                                      <p:tavLst>
                                        <p:tav tm="0">
                                          <p:val>
                                            <p:strVal val="#ppt_y+.1"/>
                                          </p:val>
                                        </p:tav>
                                        <p:tav tm="100000">
                                          <p:val>
                                            <p:strVal val="#ppt_y"/>
                                          </p:val>
                                        </p:tav>
                                      </p:tavLst>
                                    </p:anim>
                                  </p:childTnLst>
                                </p:cTn>
                              </p:par>
                              <p:par>
                                <p:cTn id="392" presetID="42" presetClass="entr" presetSubtype="0" fill="hold" grpId="0" nodeType="withEffect">
                                  <p:stCondLst>
                                    <p:cond delay="0"/>
                                  </p:stCondLst>
                                  <p:childTnLst>
                                    <p:set>
                                      <p:cBhvr>
                                        <p:cTn id="393" dur="1" fill="hold">
                                          <p:stCondLst>
                                            <p:cond delay="0"/>
                                          </p:stCondLst>
                                        </p:cTn>
                                        <p:tgtEl>
                                          <p:spTgt spid="156"/>
                                        </p:tgtEl>
                                        <p:attrNameLst>
                                          <p:attrName>style.visibility</p:attrName>
                                        </p:attrNameLst>
                                      </p:cBhvr>
                                      <p:to>
                                        <p:strVal val="visible"/>
                                      </p:to>
                                    </p:set>
                                    <p:animEffect transition="in" filter="fade">
                                      <p:cBhvr>
                                        <p:cTn id="394" dur="1000"/>
                                        <p:tgtEl>
                                          <p:spTgt spid="156"/>
                                        </p:tgtEl>
                                      </p:cBhvr>
                                    </p:animEffect>
                                    <p:anim calcmode="lin" valueType="num">
                                      <p:cBhvr>
                                        <p:cTn id="395" dur="1000" fill="hold"/>
                                        <p:tgtEl>
                                          <p:spTgt spid="156"/>
                                        </p:tgtEl>
                                        <p:attrNameLst>
                                          <p:attrName>ppt_x</p:attrName>
                                        </p:attrNameLst>
                                      </p:cBhvr>
                                      <p:tavLst>
                                        <p:tav tm="0">
                                          <p:val>
                                            <p:strVal val="#ppt_x"/>
                                          </p:val>
                                        </p:tav>
                                        <p:tav tm="100000">
                                          <p:val>
                                            <p:strVal val="#ppt_x"/>
                                          </p:val>
                                        </p:tav>
                                      </p:tavLst>
                                    </p:anim>
                                    <p:anim calcmode="lin" valueType="num">
                                      <p:cBhvr>
                                        <p:cTn id="396" dur="1000" fill="hold"/>
                                        <p:tgtEl>
                                          <p:spTgt spid="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P spid="14" grpId="0"/>
      <p:bldP spid="19" grpId="0"/>
      <p:bldP spid="25" grpId="0" animBg="1"/>
      <p:bldP spid="26" grpId="0" animBg="1"/>
      <p:bldP spid="48" grpId="0" animBg="1"/>
      <p:bldP spid="50" grpId="0" animBg="1"/>
      <p:bldP spid="67" grpId="0"/>
      <p:bldP spid="73" grpId="0"/>
      <p:bldP spid="76" grpId="0" animBg="1"/>
      <p:bldP spid="85" grpId="0" animBg="1"/>
      <p:bldP spid="94" grpId="0"/>
      <p:bldP spid="95" grpId="0"/>
      <p:bldP spid="100" grpId="0" animBg="1"/>
      <p:bldP spid="101" grpId="0" animBg="1"/>
      <p:bldP spid="107" grpId="0"/>
      <p:bldP spid="108" grpId="0" animBg="1"/>
      <p:bldP spid="109" grpId="0" animBg="1"/>
      <p:bldP spid="114" grpId="0"/>
      <p:bldP spid="116" grpId="0"/>
      <p:bldP spid="121" grpId="0"/>
      <p:bldP spid="122" grpId="0"/>
      <p:bldP spid="124" grpId="0"/>
      <p:bldP spid="126" grpId="0"/>
      <p:bldP spid="127" grpId="0"/>
      <p:bldP spid="129" grpId="0"/>
      <p:bldP spid="134" grpId="0"/>
      <p:bldP spid="136" grpId="0"/>
      <p:bldP spid="138" grpId="0"/>
      <p:bldP spid="142" grpId="0"/>
      <p:bldP spid="143" grpId="0"/>
      <p:bldP spid="145" grpId="0"/>
      <p:bldP spid="146" grpId="0"/>
      <p:bldP spid="148" grpId="0"/>
      <p:bldP spid="149" grpId="0"/>
      <p:bldP spid="151" grpId="0"/>
      <p:bldP spid="152" grpId="0"/>
      <p:bldP spid="155" grpId="0"/>
      <p:bldP spid="156"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C94D0BBD-6897-BBC0-76C0-AAD7A487D92C}"/>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5" name="Image 4">
            <a:hlinkClick r:id="rId2" action="ppaction://hlinksldjump"/>
            <a:extLst>
              <a:ext uri="{FF2B5EF4-FFF2-40B4-BE49-F238E27FC236}">
                <a16:creationId xmlns:a16="http://schemas.microsoft.com/office/drawing/2014/main" id="{D5F519BA-ECC9-50F1-284C-258BFAAE64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10" name="ZoneTexte 9">
            <a:extLst>
              <a:ext uri="{FF2B5EF4-FFF2-40B4-BE49-F238E27FC236}">
                <a16:creationId xmlns:a16="http://schemas.microsoft.com/office/drawing/2014/main" id="{C3F61164-866B-956B-309D-63ED0EB817CB}"/>
              </a:ext>
            </a:extLst>
          </p:cNvPr>
          <p:cNvSpPr txBox="1"/>
          <p:nvPr/>
        </p:nvSpPr>
        <p:spPr>
          <a:xfrm>
            <a:off x="47625" y="896161"/>
            <a:ext cx="1691489" cy="369332"/>
          </a:xfrm>
          <a:prstGeom prst="rect">
            <a:avLst/>
          </a:prstGeom>
          <a:noFill/>
        </p:spPr>
        <p:txBody>
          <a:bodyPr wrap="none" rtlCol="0">
            <a:spAutoFit/>
          </a:bodyPr>
          <a:lstStyle/>
          <a:p>
            <a:r>
              <a:rPr lang="fr-FR" b="1" dirty="0">
                <a:solidFill>
                  <a:srgbClr val="FF0000"/>
                </a:solidFill>
              </a:rPr>
              <a:t>DOCUMENT 1</a:t>
            </a:r>
          </a:p>
        </p:txBody>
      </p:sp>
      <p:sp>
        <p:nvSpPr>
          <p:cNvPr id="11" name="ZoneTexte 10">
            <a:extLst>
              <a:ext uri="{FF2B5EF4-FFF2-40B4-BE49-F238E27FC236}">
                <a16:creationId xmlns:a16="http://schemas.microsoft.com/office/drawing/2014/main" id="{1B65F639-D0D4-8212-9CCA-FCBACC5E0C2E}"/>
              </a:ext>
            </a:extLst>
          </p:cNvPr>
          <p:cNvSpPr txBox="1"/>
          <p:nvPr/>
        </p:nvSpPr>
        <p:spPr>
          <a:xfrm>
            <a:off x="1714927" y="897289"/>
            <a:ext cx="1691489" cy="369332"/>
          </a:xfrm>
          <a:prstGeom prst="rect">
            <a:avLst/>
          </a:prstGeom>
          <a:noFill/>
        </p:spPr>
        <p:txBody>
          <a:bodyPr wrap="square">
            <a:spAutoFit/>
          </a:bodyPr>
          <a:lstStyle/>
          <a:p>
            <a:pPr algn="just"/>
            <a:r>
              <a:rPr lang="fr-FR" b="1" dirty="0"/>
              <a:t>Le TEMPS </a:t>
            </a:r>
            <a:r>
              <a:rPr lang="fr-FR" sz="1400" b="1" dirty="0"/>
              <a:t>et</a:t>
            </a:r>
          </a:p>
        </p:txBody>
      </p:sp>
      <p:sp>
        <p:nvSpPr>
          <p:cNvPr id="38" name="ZoneTexte 37">
            <a:extLst>
              <a:ext uri="{FF2B5EF4-FFF2-40B4-BE49-F238E27FC236}">
                <a16:creationId xmlns:a16="http://schemas.microsoft.com/office/drawing/2014/main" id="{77FDB0A8-4589-298E-3301-3C4CA745C3DC}"/>
              </a:ext>
            </a:extLst>
          </p:cNvPr>
          <p:cNvSpPr txBox="1"/>
          <p:nvPr/>
        </p:nvSpPr>
        <p:spPr>
          <a:xfrm>
            <a:off x="6658397" y="896160"/>
            <a:ext cx="1691489" cy="369332"/>
          </a:xfrm>
          <a:prstGeom prst="rect">
            <a:avLst/>
          </a:prstGeom>
          <a:noFill/>
        </p:spPr>
        <p:txBody>
          <a:bodyPr wrap="none" rtlCol="0">
            <a:spAutoFit/>
          </a:bodyPr>
          <a:lstStyle/>
          <a:p>
            <a:r>
              <a:rPr lang="fr-FR" b="1" dirty="0">
                <a:solidFill>
                  <a:srgbClr val="FF0000"/>
                </a:solidFill>
              </a:rPr>
              <a:t>DOCUMENT 2</a:t>
            </a:r>
          </a:p>
        </p:txBody>
      </p:sp>
      <p:sp>
        <p:nvSpPr>
          <p:cNvPr id="39" name="ZoneTexte 38">
            <a:extLst>
              <a:ext uri="{FF2B5EF4-FFF2-40B4-BE49-F238E27FC236}">
                <a16:creationId xmlns:a16="http://schemas.microsoft.com/office/drawing/2014/main" id="{47AE7049-8696-F2E6-BCEF-55484D1064C1}"/>
              </a:ext>
            </a:extLst>
          </p:cNvPr>
          <p:cNvSpPr txBox="1"/>
          <p:nvPr/>
        </p:nvSpPr>
        <p:spPr>
          <a:xfrm>
            <a:off x="8325699" y="897288"/>
            <a:ext cx="1691489" cy="369332"/>
          </a:xfrm>
          <a:prstGeom prst="rect">
            <a:avLst/>
          </a:prstGeom>
          <a:noFill/>
        </p:spPr>
        <p:txBody>
          <a:bodyPr wrap="square">
            <a:spAutoFit/>
          </a:bodyPr>
          <a:lstStyle/>
          <a:p>
            <a:pPr algn="just"/>
            <a:r>
              <a:rPr lang="fr-FR" b="1" dirty="0"/>
              <a:t>Le TEMPS et</a:t>
            </a:r>
          </a:p>
        </p:txBody>
      </p:sp>
      <p:sp>
        <p:nvSpPr>
          <p:cNvPr id="42" name="ZoneTexte 41">
            <a:extLst>
              <a:ext uri="{FF2B5EF4-FFF2-40B4-BE49-F238E27FC236}">
                <a16:creationId xmlns:a16="http://schemas.microsoft.com/office/drawing/2014/main" id="{F458DA39-612E-C2DA-FAAD-5F0F6EC42062}"/>
              </a:ext>
            </a:extLst>
          </p:cNvPr>
          <p:cNvSpPr txBox="1"/>
          <p:nvPr/>
        </p:nvSpPr>
        <p:spPr>
          <a:xfrm>
            <a:off x="47625" y="2817297"/>
            <a:ext cx="1691489" cy="369332"/>
          </a:xfrm>
          <a:prstGeom prst="rect">
            <a:avLst/>
          </a:prstGeom>
          <a:noFill/>
        </p:spPr>
        <p:txBody>
          <a:bodyPr wrap="none" rtlCol="0">
            <a:spAutoFit/>
          </a:bodyPr>
          <a:lstStyle/>
          <a:p>
            <a:r>
              <a:rPr lang="fr-FR" b="1" dirty="0">
                <a:solidFill>
                  <a:srgbClr val="FF0000"/>
                </a:solidFill>
              </a:rPr>
              <a:t>DOCUMENT 3</a:t>
            </a:r>
          </a:p>
        </p:txBody>
      </p:sp>
      <p:sp>
        <p:nvSpPr>
          <p:cNvPr id="43" name="ZoneTexte 42">
            <a:extLst>
              <a:ext uri="{FF2B5EF4-FFF2-40B4-BE49-F238E27FC236}">
                <a16:creationId xmlns:a16="http://schemas.microsoft.com/office/drawing/2014/main" id="{AE096C2D-B6CE-017C-6015-F5EA127DE450}"/>
              </a:ext>
            </a:extLst>
          </p:cNvPr>
          <p:cNvSpPr txBox="1"/>
          <p:nvPr/>
        </p:nvSpPr>
        <p:spPr>
          <a:xfrm>
            <a:off x="1714927" y="2818425"/>
            <a:ext cx="1550722" cy="369332"/>
          </a:xfrm>
          <a:prstGeom prst="rect">
            <a:avLst/>
          </a:prstGeom>
          <a:noFill/>
        </p:spPr>
        <p:txBody>
          <a:bodyPr wrap="square">
            <a:spAutoFit/>
          </a:bodyPr>
          <a:lstStyle/>
          <a:p>
            <a:pPr algn="just"/>
            <a:r>
              <a:rPr lang="fr-FR" b="1" dirty="0"/>
              <a:t>Le TEMPS et</a:t>
            </a:r>
          </a:p>
        </p:txBody>
      </p:sp>
      <p:sp>
        <p:nvSpPr>
          <p:cNvPr id="46" name="ZoneTexte 45">
            <a:extLst>
              <a:ext uri="{FF2B5EF4-FFF2-40B4-BE49-F238E27FC236}">
                <a16:creationId xmlns:a16="http://schemas.microsoft.com/office/drawing/2014/main" id="{7AED985A-6BA6-2F27-C429-B30C3C3D71DC}"/>
              </a:ext>
            </a:extLst>
          </p:cNvPr>
          <p:cNvSpPr txBox="1"/>
          <p:nvPr/>
        </p:nvSpPr>
        <p:spPr>
          <a:xfrm>
            <a:off x="6652601" y="2817297"/>
            <a:ext cx="1691489" cy="369332"/>
          </a:xfrm>
          <a:prstGeom prst="rect">
            <a:avLst/>
          </a:prstGeom>
          <a:noFill/>
        </p:spPr>
        <p:txBody>
          <a:bodyPr wrap="none" rtlCol="0">
            <a:spAutoFit/>
          </a:bodyPr>
          <a:lstStyle/>
          <a:p>
            <a:r>
              <a:rPr lang="fr-FR" b="1" dirty="0">
                <a:solidFill>
                  <a:srgbClr val="FF0000"/>
                </a:solidFill>
              </a:rPr>
              <a:t>DOCUMENT 4</a:t>
            </a:r>
          </a:p>
        </p:txBody>
      </p:sp>
      <p:sp>
        <p:nvSpPr>
          <p:cNvPr id="47" name="ZoneTexte 46">
            <a:extLst>
              <a:ext uri="{FF2B5EF4-FFF2-40B4-BE49-F238E27FC236}">
                <a16:creationId xmlns:a16="http://schemas.microsoft.com/office/drawing/2014/main" id="{51211921-37AB-B8CD-F1C4-338EB02B96EB}"/>
              </a:ext>
            </a:extLst>
          </p:cNvPr>
          <p:cNvSpPr txBox="1"/>
          <p:nvPr/>
        </p:nvSpPr>
        <p:spPr>
          <a:xfrm>
            <a:off x="8319903" y="2818425"/>
            <a:ext cx="1691489" cy="369332"/>
          </a:xfrm>
          <a:prstGeom prst="rect">
            <a:avLst/>
          </a:prstGeom>
          <a:noFill/>
        </p:spPr>
        <p:txBody>
          <a:bodyPr wrap="square">
            <a:spAutoFit/>
          </a:bodyPr>
          <a:lstStyle/>
          <a:p>
            <a:pPr algn="just"/>
            <a:r>
              <a:rPr lang="fr-FR" b="1" dirty="0"/>
              <a:t>Le TEMPS et </a:t>
            </a:r>
          </a:p>
        </p:txBody>
      </p:sp>
      <p:sp>
        <p:nvSpPr>
          <p:cNvPr id="49" name="ZoneTexte 48">
            <a:extLst>
              <a:ext uri="{FF2B5EF4-FFF2-40B4-BE49-F238E27FC236}">
                <a16:creationId xmlns:a16="http://schemas.microsoft.com/office/drawing/2014/main" id="{5C4FA58C-23F1-8C5E-8709-E904B1C9E18B}"/>
              </a:ext>
            </a:extLst>
          </p:cNvPr>
          <p:cNvSpPr txBox="1"/>
          <p:nvPr/>
        </p:nvSpPr>
        <p:spPr>
          <a:xfrm>
            <a:off x="3035894" y="923393"/>
            <a:ext cx="1397498" cy="369332"/>
          </a:xfrm>
          <a:prstGeom prst="rect">
            <a:avLst/>
          </a:prstGeom>
          <a:noFill/>
        </p:spPr>
        <p:txBody>
          <a:bodyPr wrap="none" rtlCol="0">
            <a:spAutoFit/>
          </a:bodyPr>
          <a:lstStyle/>
          <a:p>
            <a:r>
              <a:rPr lang="fr-FR" b="1" dirty="0">
                <a:solidFill>
                  <a:srgbClr val="002060"/>
                </a:solidFill>
                <a:latin typeface="Calibri" panose="020F0502020204030204" pitchFamily="34" charset="0"/>
                <a:cs typeface="Calibri" panose="020F0502020204030204" pitchFamily="34" charset="0"/>
              </a:rPr>
              <a:t>les SCIENCES</a:t>
            </a:r>
          </a:p>
        </p:txBody>
      </p:sp>
      <p:sp>
        <p:nvSpPr>
          <p:cNvPr id="50" name="ZoneTexte 49">
            <a:extLst>
              <a:ext uri="{FF2B5EF4-FFF2-40B4-BE49-F238E27FC236}">
                <a16:creationId xmlns:a16="http://schemas.microsoft.com/office/drawing/2014/main" id="{CE56313E-85A1-7ABB-6758-961E7ECAB913}"/>
              </a:ext>
            </a:extLst>
          </p:cNvPr>
          <p:cNvSpPr txBox="1"/>
          <p:nvPr/>
        </p:nvSpPr>
        <p:spPr>
          <a:xfrm>
            <a:off x="9691324" y="911996"/>
            <a:ext cx="1574277" cy="369332"/>
          </a:xfrm>
          <a:prstGeom prst="rect">
            <a:avLst/>
          </a:prstGeom>
          <a:noFill/>
        </p:spPr>
        <p:txBody>
          <a:bodyPr wrap="none" rtlCol="0">
            <a:spAutoFit/>
          </a:bodyPr>
          <a:lstStyle/>
          <a:p>
            <a:r>
              <a:rPr lang="fr-FR" b="1" dirty="0">
                <a:solidFill>
                  <a:srgbClr val="002060"/>
                </a:solidFill>
                <a:latin typeface="Calibri" panose="020F0502020204030204" pitchFamily="34" charset="0"/>
                <a:cs typeface="Calibri" panose="020F0502020204030204" pitchFamily="34" charset="0"/>
              </a:rPr>
              <a:t>la TECHNIQUE</a:t>
            </a:r>
          </a:p>
        </p:txBody>
      </p:sp>
      <p:sp>
        <p:nvSpPr>
          <p:cNvPr id="51" name="ZoneTexte 50">
            <a:extLst>
              <a:ext uri="{FF2B5EF4-FFF2-40B4-BE49-F238E27FC236}">
                <a16:creationId xmlns:a16="http://schemas.microsoft.com/office/drawing/2014/main" id="{417BC7F4-EA23-DD2D-1671-99ECFB192A59}"/>
              </a:ext>
            </a:extLst>
          </p:cNvPr>
          <p:cNvSpPr txBox="1"/>
          <p:nvPr/>
        </p:nvSpPr>
        <p:spPr>
          <a:xfrm>
            <a:off x="3060187" y="2844530"/>
            <a:ext cx="1218603" cy="369332"/>
          </a:xfrm>
          <a:prstGeom prst="rect">
            <a:avLst/>
          </a:prstGeom>
          <a:noFill/>
        </p:spPr>
        <p:txBody>
          <a:bodyPr wrap="none" rtlCol="0">
            <a:spAutoFit/>
          </a:bodyPr>
          <a:lstStyle/>
          <a:p>
            <a:r>
              <a:rPr lang="fr-FR" b="1" dirty="0">
                <a:solidFill>
                  <a:srgbClr val="002060"/>
                </a:solidFill>
                <a:latin typeface="Calibri" panose="020F0502020204030204" pitchFamily="34" charset="0"/>
                <a:cs typeface="Calibri" panose="020F0502020204030204" pitchFamily="34" charset="0"/>
              </a:rPr>
              <a:t>le MONDE</a:t>
            </a:r>
          </a:p>
        </p:txBody>
      </p:sp>
      <p:sp>
        <p:nvSpPr>
          <p:cNvPr id="52" name="ZoneTexte 51">
            <a:extLst>
              <a:ext uri="{FF2B5EF4-FFF2-40B4-BE49-F238E27FC236}">
                <a16:creationId xmlns:a16="http://schemas.microsoft.com/office/drawing/2014/main" id="{E5BD4190-EC58-4DC3-E901-A94A88F068E5}"/>
              </a:ext>
            </a:extLst>
          </p:cNvPr>
          <p:cNvSpPr txBox="1"/>
          <p:nvPr/>
        </p:nvSpPr>
        <p:spPr>
          <a:xfrm>
            <a:off x="9670751" y="2826774"/>
            <a:ext cx="1402307" cy="369332"/>
          </a:xfrm>
          <a:prstGeom prst="rect">
            <a:avLst/>
          </a:prstGeom>
          <a:noFill/>
        </p:spPr>
        <p:txBody>
          <a:bodyPr wrap="none" rtlCol="0">
            <a:spAutoFit/>
          </a:bodyPr>
          <a:lstStyle/>
          <a:p>
            <a:r>
              <a:rPr lang="fr-FR" b="1" dirty="0">
                <a:solidFill>
                  <a:srgbClr val="002060"/>
                </a:solidFill>
                <a:latin typeface="Calibri" panose="020F0502020204030204" pitchFamily="34" charset="0"/>
                <a:cs typeface="Calibri" panose="020F0502020204030204" pitchFamily="34" charset="0"/>
              </a:rPr>
              <a:t>l’HUMANITÉ</a:t>
            </a:r>
          </a:p>
        </p:txBody>
      </p:sp>
      <p:sp>
        <p:nvSpPr>
          <p:cNvPr id="53" name="ZoneTexte 52">
            <a:extLst>
              <a:ext uri="{FF2B5EF4-FFF2-40B4-BE49-F238E27FC236}">
                <a16:creationId xmlns:a16="http://schemas.microsoft.com/office/drawing/2014/main" id="{9D19B9E3-A1AB-307B-7B55-D0FA40D2181C}"/>
              </a:ext>
            </a:extLst>
          </p:cNvPr>
          <p:cNvSpPr txBox="1"/>
          <p:nvPr/>
        </p:nvSpPr>
        <p:spPr>
          <a:xfrm>
            <a:off x="92492" y="4694364"/>
            <a:ext cx="4751008" cy="984885"/>
          </a:xfrm>
          <a:prstGeom prst="rect">
            <a:avLst/>
          </a:prstGeom>
          <a:noFill/>
        </p:spPr>
        <p:txBody>
          <a:bodyPr wrap="square" rtlCol="0">
            <a:spAutoFit/>
          </a:bodyPr>
          <a:lstStyle/>
          <a:p>
            <a:r>
              <a:rPr lang="fr-FR" sz="2200" b="1" dirty="0">
                <a:solidFill>
                  <a:schemeClr val="bg1"/>
                </a:solidFill>
                <a:latin typeface="Calibri" panose="020F0502020204030204" pitchFamily="34" charset="0"/>
                <a:cs typeface="Calibri" panose="020F0502020204030204" pitchFamily="34" charset="0"/>
              </a:rPr>
              <a:t>5 )</a:t>
            </a:r>
            <a:r>
              <a:rPr lang="fr-FR" sz="2200" b="1" dirty="0">
                <a:latin typeface="Calibri" panose="020F0502020204030204" pitchFamily="34" charset="0"/>
                <a:cs typeface="Calibri" panose="020F0502020204030204" pitchFamily="34" charset="0"/>
              </a:rPr>
              <a:t> </a:t>
            </a:r>
            <a:r>
              <a:rPr lang="fr-FR" sz="2200" b="1" dirty="0">
                <a:solidFill>
                  <a:srgbClr val="FF0000"/>
                </a:solidFill>
                <a:latin typeface="Calibri" panose="020F0502020204030204" pitchFamily="34" charset="0"/>
                <a:cs typeface="Calibri" panose="020F0502020204030204" pitchFamily="34" charset="0"/>
              </a:rPr>
              <a:t>DOC 1, 2, 3, 4</a:t>
            </a:r>
            <a:r>
              <a:rPr lang="fr-FR" sz="2200" b="1" dirty="0">
                <a:latin typeface="Calibri" panose="020F0502020204030204" pitchFamily="34" charset="0"/>
                <a:cs typeface="Calibri" panose="020F0502020204030204" pitchFamily="34" charset="0"/>
              </a:rPr>
              <a:t> </a:t>
            </a:r>
            <a:br>
              <a:rPr lang="fr-FR" sz="2200" b="1"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Qu’est-ce qu’une </a:t>
            </a:r>
            <a:r>
              <a:rPr lang="fr-FR" b="1" dirty="0">
                <a:latin typeface="Calibri" panose="020F0502020204030204" pitchFamily="34" charset="0"/>
                <a:cs typeface="Calibri" panose="020F0502020204030204" pitchFamily="34" charset="0"/>
              </a:rPr>
              <a:t>citation</a:t>
            </a:r>
            <a:r>
              <a:rPr lang="fr-FR" dirty="0">
                <a:latin typeface="Calibri" panose="020F0502020204030204" pitchFamily="34" charset="0"/>
                <a:cs typeface="Calibri" panose="020F0502020204030204" pitchFamily="34" charset="0"/>
              </a:rPr>
              <a:t> ? </a:t>
            </a:r>
            <a:br>
              <a:rPr lang="fr-FR"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À quel </a:t>
            </a:r>
            <a:r>
              <a:rPr lang="fr-FR" b="1" dirty="0">
                <a:latin typeface="Calibri" panose="020F0502020204030204" pitchFamily="34" charset="0"/>
                <a:cs typeface="Calibri" panose="020F0502020204030204" pitchFamily="34" charset="0"/>
              </a:rPr>
              <a:t>thème</a:t>
            </a:r>
            <a:r>
              <a:rPr lang="fr-FR" dirty="0">
                <a:latin typeface="Calibri" panose="020F0502020204030204" pitchFamily="34" charset="0"/>
                <a:cs typeface="Calibri" panose="020F0502020204030204" pitchFamily="34" charset="0"/>
              </a:rPr>
              <a:t> se rapporte toutes ces citations ?</a:t>
            </a:r>
          </a:p>
        </p:txBody>
      </p:sp>
      <p:sp>
        <p:nvSpPr>
          <p:cNvPr id="54" name="ZoneTexte 53">
            <a:extLst>
              <a:ext uri="{FF2B5EF4-FFF2-40B4-BE49-F238E27FC236}">
                <a16:creationId xmlns:a16="http://schemas.microsoft.com/office/drawing/2014/main" id="{B757A491-F6E8-06E8-6F80-21D3D1B52C08}"/>
              </a:ext>
            </a:extLst>
          </p:cNvPr>
          <p:cNvSpPr txBox="1"/>
          <p:nvPr/>
        </p:nvSpPr>
        <p:spPr>
          <a:xfrm>
            <a:off x="92492" y="5704477"/>
            <a:ext cx="5544828" cy="1200329"/>
          </a:xfrm>
          <a:prstGeom prst="rect">
            <a:avLst/>
          </a:prstGeom>
          <a:noFill/>
        </p:spPr>
        <p:txBody>
          <a:bodyPr wrap="square" rtlCol="0">
            <a:spAutoFit/>
          </a:bodyPr>
          <a:lstStyle/>
          <a:p>
            <a:r>
              <a:rPr lang="fr-FR" dirty="0">
                <a:solidFill>
                  <a:srgbClr val="FFFF00"/>
                </a:solidFill>
                <a:latin typeface="Calibri" panose="020F0502020204030204" pitchFamily="34" charset="0"/>
                <a:cs typeface="Calibri" panose="020F0502020204030204" pitchFamily="34" charset="0"/>
              </a:rPr>
              <a:t>Une citation est un </a:t>
            </a:r>
            <a:r>
              <a:rPr lang="fr-FR" b="1" dirty="0">
                <a:solidFill>
                  <a:srgbClr val="FFFF00"/>
                </a:solidFill>
                <a:latin typeface="Calibri" panose="020F0502020204030204" pitchFamily="34" charset="0"/>
                <a:cs typeface="Calibri" panose="020F0502020204030204" pitchFamily="34" charset="0"/>
              </a:rPr>
              <a:t>court extrait</a:t>
            </a:r>
            <a:r>
              <a:rPr lang="fr-FR" dirty="0">
                <a:solidFill>
                  <a:srgbClr val="FFFF00"/>
                </a:solidFill>
                <a:latin typeface="Calibri" panose="020F0502020204030204" pitchFamily="34" charset="0"/>
                <a:cs typeface="Calibri" panose="020F0502020204030204" pitchFamily="34" charset="0"/>
              </a:rPr>
              <a:t> de texte, de propos </a:t>
            </a:r>
            <a:r>
              <a:rPr lang="fr-FR" b="1" dirty="0">
                <a:solidFill>
                  <a:srgbClr val="FFFF00"/>
                </a:solidFill>
                <a:latin typeface="Calibri" panose="020F0502020204030204" pitchFamily="34" charset="0"/>
                <a:cs typeface="Calibri" panose="020F0502020204030204" pitchFamily="34" charset="0"/>
              </a:rPr>
              <a:t>d’</a:t>
            </a:r>
            <a:r>
              <a:rPr lang="fr-FR" dirty="0">
                <a:solidFill>
                  <a:srgbClr val="FFFF00"/>
                </a:solidFill>
                <a:latin typeface="Calibri" panose="020F0502020204030204" pitchFamily="34" charset="0"/>
                <a:cs typeface="Calibri" panose="020F0502020204030204" pitchFamily="34" charset="0"/>
              </a:rPr>
              <a:t>un </a:t>
            </a:r>
            <a:r>
              <a:rPr lang="fr-FR" b="1" dirty="0">
                <a:solidFill>
                  <a:srgbClr val="FFFF00"/>
                </a:solidFill>
                <a:latin typeface="Calibri" panose="020F0502020204030204" pitchFamily="34" charset="0"/>
                <a:cs typeface="Calibri" panose="020F0502020204030204" pitchFamily="34" charset="0"/>
              </a:rPr>
              <a:t>auteur, </a:t>
            </a:r>
            <a:r>
              <a:rPr lang="fr-FR" dirty="0">
                <a:solidFill>
                  <a:srgbClr val="FFFF00"/>
                </a:solidFill>
                <a:latin typeface="Calibri" panose="020F0502020204030204" pitchFamily="34" charset="0"/>
                <a:cs typeface="Calibri" panose="020F0502020204030204" pitchFamily="34" charset="0"/>
              </a:rPr>
              <a:t>souvent un </a:t>
            </a:r>
            <a:r>
              <a:rPr lang="fr-FR" b="1" dirty="0">
                <a:solidFill>
                  <a:srgbClr val="FFFF00"/>
                </a:solidFill>
                <a:latin typeface="Calibri" panose="020F0502020204030204" pitchFamily="34" charset="0"/>
                <a:cs typeface="Calibri" panose="020F0502020204030204" pitchFamily="34" charset="0"/>
              </a:rPr>
              <a:t>aphorisme (pensée profonde synthétisée), </a:t>
            </a:r>
            <a:r>
              <a:rPr lang="fr-FR" dirty="0">
                <a:solidFill>
                  <a:srgbClr val="FFFF00"/>
                </a:solidFill>
                <a:latin typeface="Calibri" panose="020F0502020204030204" pitchFamily="34" charset="0"/>
                <a:cs typeface="Calibri" panose="020F0502020204030204" pitchFamily="34" charset="0"/>
              </a:rPr>
              <a:t>cité </a:t>
            </a:r>
            <a:r>
              <a:rPr lang="fr-FR" b="1" dirty="0">
                <a:solidFill>
                  <a:srgbClr val="FFFF00"/>
                </a:solidFill>
                <a:latin typeface="Calibri" panose="020F0502020204030204" pitchFamily="34" charset="0"/>
                <a:cs typeface="Calibri" panose="020F0502020204030204" pitchFamily="34" charset="0"/>
              </a:rPr>
              <a:t>entre guillemets</a:t>
            </a:r>
            <a:r>
              <a:rPr lang="fr-FR" dirty="0">
                <a:solidFill>
                  <a:srgbClr val="FFFF00"/>
                </a:solidFill>
                <a:latin typeface="Calibri" panose="020F0502020204030204" pitchFamily="34" charset="0"/>
                <a:cs typeface="Calibri" panose="020F0502020204030204" pitchFamily="34" charset="0"/>
              </a:rPr>
              <a:t>.</a:t>
            </a:r>
          </a:p>
          <a:p>
            <a:r>
              <a:rPr lang="fr-FR" dirty="0">
                <a:solidFill>
                  <a:srgbClr val="FFFF00"/>
                </a:solidFill>
                <a:latin typeface="Calibri" panose="020F0502020204030204" pitchFamily="34" charset="0"/>
                <a:cs typeface="Calibri" panose="020F0502020204030204" pitchFamily="34" charset="0"/>
              </a:rPr>
              <a:t>Ces citations recouvrent toutes le </a:t>
            </a:r>
            <a:r>
              <a:rPr lang="fr-FR" b="1" dirty="0">
                <a:solidFill>
                  <a:srgbClr val="FFFF00"/>
                </a:solidFill>
                <a:latin typeface="Calibri" panose="020F0502020204030204" pitchFamily="34" charset="0"/>
                <a:cs typeface="Calibri" panose="020F0502020204030204" pitchFamily="34" charset="0"/>
              </a:rPr>
              <a:t>thème du temps</a:t>
            </a:r>
            <a:r>
              <a:rPr lang="fr-FR" dirty="0">
                <a:solidFill>
                  <a:srgbClr val="FFFF00"/>
                </a:solidFill>
                <a:latin typeface="Calibri" panose="020F0502020204030204" pitchFamily="34" charset="0"/>
                <a:cs typeface="Calibri" panose="020F0502020204030204" pitchFamily="34" charset="0"/>
              </a:rPr>
              <a:t>.</a:t>
            </a:r>
          </a:p>
        </p:txBody>
      </p:sp>
      <p:sp>
        <p:nvSpPr>
          <p:cNvPr id="55" name="ZoneTexte 54">
            <a:extLst>
              <a:ext uri="{FF2B5EF4-FFF2-40B4-BE49-F238E27FC236}">
                <a16:creationId xmlns:a16="http://schemas.microsoft.com/office/drawing/2014/main" id="{E78511E6-A97A-74F6-D74F-4CEF24644652}"/>
              </a:ext>
            </a:extLst>
          </p:cNvPr>
          <p:cNvSpPr txBox="1"/>
          <p:nvPr/>
        </p:nvSpPr>
        <p:spPr>
          <a:xfrm>
            <a:off x="6402074" y="4694364"/>
            <a:ext cx="5679276" cy="984885"/>
          </a:xfrm>
          <a:prstGeom prst="rect">
            <a:avLst/>
          </a:prstGeom>
          <a:noFill/>
        </p:spPr>
        <p:txBody>
          <a:bodyPr wrap="square" rtlCol="0">
            <a:spAutoFit/>
          </a:bodyPr>
          <a:lstStyle/>
          <a:p>
            <a:r>
              <a:rPr lang="fr-FR" sz="2200" b="1" dirty="0">
                <a:solidFill>
                  <a:schemeClr val="bg1"/>
                </a:solidFill>
                <a:latin typeface="Calibri" panose="020F0502020204030204" pitchFamily="34" charset="0"/>
                <a:cs typeface="Calibri" panose="020F0502020204030204" pitchFamily="34" charset="0"/>
              </a:rPr>
              <a:t>6 )</a:t>
            </a:r>
            <a:r>
              <a:rPr lang="fr-FR" sz="2200" b="1" dirty="0">
                <a:latin typeface="Calibri" panose="020F0502020204030204" pitchFamily="34" charset="0"/>
                <a:cs typeface="Calibri" panose="020F0502020204030204" pitchFamily="34" charset="0"/>
              </a:rPr>
              <a:t> </a:t>
            </a:r>
            <a:r>
              <a:rPr lang="fr-FR" sz="2200" b="1" dirty="0">
                <a:solidFill>
                  <a:srgbClr val="FF0000"/>
                </a:solidFill>
                <a:latin typeface="Calibri" panose="020F0502020204030204" pitchFamily="34" charset="0"/>
                <a:cs typeface="Calibri" panose="020F0502020204030204" pitchFamily="34" charset="0"/>
              </a:rPr>
              <a:t>DOC 1, 2, 3, 4</a:t>
            </a:r>
            <a:r>
              <a:rPr lang="fr-FR" sz="2200" b="1" dirty="0">
                <a:latin typeface="Calibri" panose="020F0502020204030204" pitchFamily="34" charset="0"/>
                <a:cs typeface="Calibri" panose="020F0502020204030204" pitchFamily="34" charset="0"/>
              </a:rPr>
              <a:t> </a:t>
            </a:r>
            <a:br>
              <a:rPr lang="fr-FR" sz="2200" b="1"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À quel </a:t>
            </a:r>
            <a:r>
              <a:rPr lang="fr-FR" b="1" dirty="0">
                <a:latin typeface="Calibri" panose="020F0502020204030204" pitchFamily="34" charset="0"/>
                <a:cs typeface="Calibri" panose="020F0502020204030204" pitchFamily="34" charset="0"/>
              </a:rPr>
              <a:t>autre thème</a:t>
            </a:r>
            <a:r>
              <a:rPr lang="fr-FR" dirty="0">
                <a:latin typeface="Calibri" panose="020F0502020204030204" pitchFamily="34" charset="0"/>
                <a:cs typeface="Calibri" panose="020F0502020204030204" pitchFamily="34" charset="0"/>
              </a:rPr>
              <a:t>, le jeu est-il associé dans chacune des citations ? </a:t>
            </a:r>
            <a:r>
              <a:rPr lang="fr-FR" b="1" dirty="0">
                <a:latin typeface="Calibri" panose="020F0502020204030204" pitchFamily="34" charset="0"/>
                <a:cs typeface="Calibri" panose="020F0502020204030204" pitchFamily="34" charset="0"/>
              </a:rPr>
              <a:t>Compléter les titres</a:t>
            </a:r>
            <a:r>
              <a:rPr lang="fr-FR" dirty="0">
                <a:latin typeface="Calibri" panose="020F0502020204030204" pitchFamily="34" charset="0"/>
                <a:cs typeface="Calibri" panose="020F0502020204030204" pitchFamily="34" charset="0"/>
              </a:rPr>
              <a:t>…</a:t>
            </a:r>
          </a:p>
        </p:txBody>
      </p:sp>
      <p:pic>
        <p:nvPicPr>
          <p:cNvPr id="2" name="Image 1">
            <a:extLst>
              <a:ext uri="{FF2B5EF4-FFF2-40B4-BE49-F238E27FC236}">
                <a16:creationId xmlns:a16="http://schemas.microsoft.com/office/drawing/2014/main" id="{15D0E747-7283-F7F4-E5CE-4D870A315E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6214" y="3194852"/>
            <a:ext cx="865966" cy="865966"/>
          </a:xfrm>
          <a:prstGeom prst="rect">
            <a:avLst/>
          </a:prstGeom>
        </p:spPr>
      </p:pic>
      <p:sp>
        <p:nvSpPr>
          <p:cNvPr id="3" name="ZoneTexte 2">
            <a:extLst>
              <a:ext uri="{FF2B5EF4-FFF2-40B4-BE49-F238E27FC236}">
                <a16:creationId xmlns:a16="http://schemas.microsoft.com/office/drawing/2014/main" id="{1B353DB0-14D2-C9FE-F2A4-7583768572CC}"/>
              </a:ext>
            </a:extLst>
          </p:cNvPr>
          <p:cNvSpPr txBox="1"/>
          <p:nvPr/>
        </p:nvSpPr>
        <p:spPr>
          <a:xfrm>
            <a:off x="6628413" y="4060818"/>
            <a:ext cx="1691490" cy="584775"/>
          </a:xfrm>
          <a:prstGeom prst="rect">
            <a:avLst/>
          </a:prstGeom>
          <a:noFill/>
        </p:spPr>
        <p:txBody>
          <a:bodyPr wrap="square" rtlCol="0">
            <a:spAutoFit/>
          </a:bodyPr>
          <a:lstStyle/>
          <a:p>
            <a:pPr algn="ctr">
              <a:spcAft>
                <a:spcPts val="600"/>
              </a:spcAft>
            </a:pPr>
            <a:r>
              <a:rPr lang="fr-FR" sz="1600" b="1" dirty="0">
                <a:solidFill>
                  <a:srgbClr val="7030A0"/>
                </a:solidFill>
                <a:latin typeface="Calibri" panose="020F0502020204030204" pitchFamily="34" charset="0"/>
                <a:cs typeface="Calibri" panose="020F0502020204030204" pitchFamily="34" charset="0"/>
              </a:rPr>
              <a:t>Erwin SCHRÖDINGER</a:t>
            </a:r>
            <a:endParaRPr lang="fr-FR" sz="1600" b="1" dirty="0">
              <a:solidFill>
                <a:srgbClr val="FF0000"/>
              </a:solidFill>
            </a:endParaRPr>
          </a:p>
        </p:txBody>
      </p:sp>
      <p:sp>
        <p:nvSpPr>
          <p:cNvPr id="6" name="ZoneTexte 5">
            <a:extLst>
              <a:ext uri="{FF2B5EF4-FFF2-40B4-BE49-F238E27FC236}">
                <a16:creationId xmlns:a16="http://schemas.microsoft.com/office/drawing/2014/main" id="{8C56CAB0-D4E9-BE05-DB09-A9402ACD3988}"/>
              </a:ext>
            </a:extLst>
          </p:cNvPr>
          <p:cNvSpPr txBox="1"/>
          <p:nvPr/>
        </p:nvSpPr>
        <p:spPr>
          <a:xfrm>
            <a:off x="8303707" y="3300973"/>
            <a:ext cx="3022187" cy="1077218"/>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 Aimez une fille de tout votre cœur, et embrassez-la sur la bouche : alors le temps s’arrêtera, et l’espace cessera d’exister. »</a:t>
            </a:r>
          </a:p>
        </p:txBody>
      </p:sp>
      <p:grpSp>
        <p:nvGrpSpPr>
          <p:cNvPr id="15" name="Groupe 14">
            <a:extLst>
              <a:ext uri="{FF2B5EF4-FFF2-40B4-BE49-F238E27FC236}">
                <a16:creationId xmlns:a16="http://schemas.microsoft.com/office/drawing/2014/main" id="{1D573A9D-63D2-3AB7-0F91-00E5FB3D8730}"/>
              </a:ext>
            </a:extLst>
          </p:cNvPr>
          <p:cNvGrpSpPr/>
          <p:nvPr/>
        </p:nvGrpSpPr>
        <p:grpSpPr>
          <a:xfrm>
            <a:off x="11322951" y="2687241"/>
            <a:ext cx="329186" cy="495395"/>
            <a:chOff x="10224094" y="565880"/>
            <a:chExt cx="329186" cy="495395"/>
          </a:xfrm>
        </p:grpSpPr>
        <p:pic>
          <p:nvPicPr>
            <p:cNvPr id="8" name="Image 7">
              <a:hlinkClick r:id="rId5" action="ppaction://hlinksldjump"/>
              <a:extLst>
                <a:ext uri="{FF2B5EF4-FFF2-40B4-BE49-F238E27FC236}">
                  <a16:creationId xmlns:a16="http://schemas.microsoft.com/office/drawing/2014/main" id="{FA4CA6F8-6ACA-A986-9D98-51731E33BE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14" name="Image 13">
              <a:hlinkClick r:id="rId5" action="ppaction://hlinksldjump"/>
              <a:extLst>
                <a:ext uri="{FF2B5EF4-FFF2-40B4-BE49-F238E27FC236}">
                  <a16:creationId xmlns:a16="http://schemas.microsoft.com/office/drawing/2014/main" id="{D7AFACF3-8AB6-301F-67CA-81ACF491A1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pic>
        <p:nvPicPr>
          <p:cNvPr id="16" name="Image 15">
            <a:extLst>
              <a:ext uri="{FF2B5EF4-FFF2-40B4-BE49-F238E27FC236}">
                <a16:creationId xmlns:a16="http://schemas.microsoft.com/office/drawing/2014/main" id="{B565CDEA-F7BC-D7B9-5B90-35EEB8D438B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68722" y="1291597"/>
            <a:ext cx="865966" cy="865966"/>
          </a:xfrm>
          <a:prstGeom prst="rect">
            <a:avLst/>
          </a:prstGeom>
        </p:spPr>
      </p:pic>
      <p:sp>
        <p:nvSpPr>
          <p:cNvPr id="17" name="ZoneTexte 16">
            <a:extLst>
              <a:ext uri="{FF2B5EF4-FFF2-40B4-BE49-F238E27FC236}">
                <a16:creationId xmlns:a16="http://schemas.microsoft.com/office/drawing/2014/main" id="{EA86D1AB-0A97-EED3-7F11-9BA64A55685E}"/>
              </a:ext>
            </a:extLst>
          </p:cNvPr>
          <p:cNvSpPr txBox="1"/>
          <p:nvPr/>
        </p:nvSpPr>
        <p:spPr>
          <a:xfrm>
            <a:off x="-59079" y="2157563"/>
            <a:ext cx="1691490" cy="584775"/>
          </a:xfrm>
          <a:prstGeom prst="rect">
            <a:avLst/>
          </a:prstGeom>
          <a:noFill/>
        </p:spPr>
        <p:txBody>
          <a:bodyPr wrap="square" rtlCol="0">
            <a:spAutoFit/>
          </a:bodyPr>
          <a:lstStyle/>
          <a:p>
            <a:pPr algn="ctr">
              <a:spcAft>
                <a:spcPts val="600"/>
              </a:spcAft>
            </a:pPr>
            <a:r>
              <a:rPr lang="fr-FR" sz="1600" b="1" dirty="0" err="1">
                <a:solidFill>
                  <a:srgbClr val="7030A0"/>
                </a:solidFill>
                <a:latin typeface="Calibri" panose="020F0502020204030204" pitchFamily="34" charset="0"/>
                <a:cs typeface="Calibri" panose="020F0502020204030204" pitchFamily="34" charset="0"/>
              </a:rPr>
              <a:t>Publilius</a:t>
            </a:r>
            <a:br>
              <a:rPr lang="fr-FR" sz="1600" b="1" dirty="0">
                <a:solidFill>
                  <a:srgbClr val="7030A0"/>
                </a:solidFill>
                <a:latin typeface="Calibri" panose="020F0502020204030204" pitchFamily="34" charset="0"/>
                <a:cs typeface="Calibri" panose="020F0502020204030204" pitchFamily="34" charset="0"/>
              </a:rPr>
            </a:br>
            <a:r>
              <a:rPr lang="fr-FR" sz="1600" b="1" dirty="0">
                <a:solidFill>
                  <a:srgbClr val="7030A0"/>
                </a:solidFill>
                <a:latin typeface="Calibri" panose="020F0502020204030204" pitchFamily="34" charset="0"/>
                <a:cs typeface="Calibri" panose="020F0502020204030204" pitchFamily="34" charset="0"/>
              </a:rPr>
              <a:t>SYRUS</a:t>
            </a:r>
            <a:endParaRPr lang="fr-FR" sz="1600" b="1" dirty="0">
              <a:solidFill>
                <a:srgbClr val="FF0000"/>
              </a:solidFill>
            </a:endParaRPr>
          </a:p>
        </p:txBody>
      </p:sp>
      <p:sp>
        <p:nvSpPr>
          <p:cNvPr id="18" name="ZoneTexte 17">
            <a:extLst>
              <a:ext uri="{FF2B5EF4-FFF2-40B4-BE49-F238E27FC236}">
                <a16:creationId xmlns:a16="http://schemas.microsoft.com/office/drawing/2014/main" id="{362FE17E-79F3-559E-D4D4-C1C402B415F5}"/>
              </a:ext>
            </a:extLst>
          </p:cNvPr>
          <p:cNvSpPr txBox="1"/>
          <p:nvPr/>
        </p:nvSpPr>
        <p:spPr>
          <a:xfrm>
            <a:off x="1616215" y="1397718"/>
            <a:ext cx="2693775" cy="584775"/>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 Le temps de la réflexion est une économie de temps. »</a:t>
            </a:r>
          </a:p>
        </p:txBody>
      </p:sp>
      <p:pic>
        <p:nvPicPr>
          <p:cNvPr id="19" name="Image 18">
            <a:extLst>
              <a:ext uri="{FF2B5EF4-FFF2-40B4-BE49-F238E27FC236}">
                <a16:creationId xmlns:a16="http://schemas.microsoft.com/office/drawing/2014/main" id="{5ED5BB52-4F02-AA3E-848A-B7E78E4571D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025865" y="1289551"/>
            <a:ext cx="865966" cy="865966"/>
          </a:xfrm>
          <a:prstGeom prst="rect">
            <a:avLst/>
          </a:prstGeom>
        </p:spPr>
      </p:pic>
      <p:sp>
        <p:nvSpPr>
          <p:cNvPr id="20" name="ZoneTexte 19">
            <a:extLst>
              <a:ext uri="{FF2B5EF4-FFF2-40B4-BE49-F238E27FC236}">
                <a16:creationId xmlns:a16="http://schemas.microsoft.com/office/drawing/2014/main" id="{AD072272-FADF-6255-AE42-C441C00B33BC}"/>
              </a:ext>
            </a:extLst>
          </p:cNvPr>
          <p:cNvSpPr txBox="1"/>
          <p:nvPr/>
        </p:nvSpPr>
        <p:spPr>
          <a:xfrm>
            <a:off x="6598064" y="2155517"/>
            <a:ext cx="1691490" cy="584775"/>
          </a:xfrm>
          <a:prstGeom prst="rect">
            <a:avLst/>
          </a:prstGeom>
          <a:noFill/>
        </p:spPr>
        <p:txBody>
          <a:bodyPr wrap="square" rtlCol="0">
            <a:spAutoFit/>
          </a:bodyPr>
          <a:lstStyle/>
          <a:p>
            <a:pPr algn="ctr">
              <a:spcAft>
                <a:spcPts val="600"/>
              </a:spcAft>
            </a:pPr>
            <a:r>
              <a:rPr lang="fr-FR" sz="1600" b="1" dirty="0">
                <a:solidFill>
                  <a:srgbClr val="7030A0"/>
                </a:solidFill>
                <a:latin typeface="Calibri" panose="020F0502020204030204" pitchFamily="34" charset="0"/>
                <a:cs typeface="Calibri" panose="020F0502020204030204" pitchFamily="34" charset="0"/>
              </a:rPr>
              <a:t>Jacques</a:t>
            </a:r>
            <a:br>
              <a:rPr lang="fr-FR" sz="1600" b="1" dirty="0">
                <a:solidFill>
                  <a:srgbClr val="7030A0"/>
                </a:solidFill>
                <a:latin typeface="Calibri" panose="020F0502020204030204" pitchFamily="34" charset="0"/>
                <a:cs typeface="Calibri" panose="020F0502020204030204" pitchFamily="34" charset="0"/>
              </a:rPr>
            </a:br>
            <a:r>
              <a:rPr lang="fr-FR" sz="1600" b="1" dirty="0">
                <a:solidFill>
                  <a:srgbClr val="7030A0"/>
                </a:solidFill>
                <a:latin typeface="Calibri" panose="020F0502020204030204" pitchFamily="34" charset="0"/>
                <a:cs typeface="Calibri" panose="020F0502020204030204" pitchFamily="34" charset="0"/>
              </a:rPr>
              <a:t>ELLUL</a:t>
            </a:r>
          </a:p>
        </p:txBody>
      </p:sp>
      <p:sp>
        <p:nvSpPr>
          <p:cNvPr id="21" name="ZoneTexte 20">
            <a:extLst>
              <a:ext uri="{FF2B5EF4-FFF2-40B4-BE49-F238E27FC236}">
                <a16:creationId xmlns:a16="http://schemas.microsoft.com/office/drawing/2014/main" id="{FD965258-0BD1-A923-217B-A598C0E3C318}"/>
              </a:ext>
            </a:extLst>
          </p:cNvPr>
          <p:cNvSpPr txBox="1"/>
          <p:nvPr/>
        </p:nvSpPr>
        <p:spPr>
          <a:xfrm>
            <a:off x="8273358" y="1395672"/>
            <a:ext cx="3022187" cy="830997"/>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 La technique progresse pour gagner du temps, mais elle ne sait pas quoi faire du temps gagné. »</a:t>
            </a:r>
          </a:p>
        </p:txBody>
      </p:sp>
      <p:sp>
        <p:nvSpPr>
          <p:cNvPr id="22" name="ZoneTexte 21">
            <a:extLst>
              <a:ext uri="{FF2B5EF4-FFF2-40B4-BE49-F238E27FC236}">
                <a16:creationId xmlns:a16="http://schemas.microsoft.com/office/drawing/2014/main" id="{0FAC7610-0A1C-304F-E03E-8308E6133042}"/>
              </a:ext>
            </a:extLst>
          </p:cNvPr>
          <p:cNvSpPr txBox="1"/>
          <p:nvPr/>
        </p:nvSpPr>
        <p:spPr>
          <a:xfrm>
            <a:off x="-98366" y="468215"/>
            <a:ext cx="4492580" cy="461665"/>
          </a:xfrm>
          <a:prstGeom prst="rect">
            <a:avLst/>
          </a:prstGeom>
          <a:noFill/>
        </p:spPr>
        <p:txBody>
          <a:bodyPr wrap="square">
            <a:spAutoFit/>
          </a:bodyPr>
          <a:lstStyle/>
          <a:p>
            <a:pPr algn="ctr"/>
            <a:r>
              <a:rPr lang="fr-FR" sz="2400" b="1" dirty="0">
                <a:solidFill>
                  <a:srgbClr val="7030A0"/>
                </a:solidFill>
                <a:latin typeface="Calibri" panose="020F0502020204030204" pitchFamily="34" charset="0"/>
                <a:cs typeface="Calibri" panose="020F0502020204030204" pitchFamily="34" charset="0"/>
              </a:rPr>
              <a:t>Séance 1</a:t>
            </a:r>
            <a:r>
              <a:rPr lang="fr-FR" sz="2400" b="1" dirty="0">
                <a:solidFill>
                  <a:srgbClr val="FF0000"/>
                </a:solidFill>
                <a:latin typeface="Calibri" panose="020F0502020204030204" pitchFamily="34" charset="0"/>
                <a:cs typeface="Calibri" panose="020F0502020204030204" pitchFamily="34" charset="0"/>
              </a:rPr>
              <a:t> </a:t>
            </a:r>
            <a:r>
              <a:rPr lang="fr-FR" sz="2400" b="1" dirty="0">
                <a:solidFill>
                  <a:schemeClr val="bg2"/>
                </a:solidFill>
                <a:latin typeface="Calibri" panose="020F0502020204030204" pitchFamily="34" charset="0"/>
                <a:cs typeface="Calibri" panose="020F0502020204030204" pitchFamily="34" charset="0"/>
              </a:rPr>
              <a:t>-</a:t>
            </a:r>
            <a:r>
              <a:rPr lang="fr-FR" sz="2400" b="1" dirty="0">
                <a:solidFill>
                  <a:srgbClr val="FF0000"/>
                </a:solidFill>
                <a:latin typeface="Calibri" panose="020F0502020204030204" pitchFamily="34" charset="0"/>
                <a:cs typeface="Calibri" panose="020F0502020204030204" pitchFamily="34" charset="0"/>
              </a:rPr>
              <a:t> </a:t>
            </a:r>
            <a:r>
              <a:rPr lang="fr-FR" sz="2400" b="1" dirty="0">
                <a:latin typeface="Calibri" panose="020F0502020204030204" pitchFamily="34" charset="0"/>
                <a:cs typeface="Calibri" panose="020F0502020204030204" pitchFamily="34" charset="0"/>
              </a:rPr>
              <a:t>Entrée dans le thème</a:t>
            </a:r>
          </a:p>
        </p:txBody>
      </p:sp>
      <p:grpSp>
        <p:nvGrpSpPr>
          <p:cNvPr id="24" name="Groupe 23">
            <a:extLst>
              <a:ext uri="{FF2B5EF4-FFF2-40B4-BE49-F238E27FC236}">
                <a16:creationId xmlns:a16="http://schemas.microsoft.com/office/drawing/2014/main" id="{A5C2C2F8-A582-AA44-2B33-D1B0F64B98ED}"/>
              </a:ext>
            </a:extLst>
          </p:cNvPr>
          <p:cNvGrpSpPr/>
          <p:nvPr/>
        </p:nvGrpSpPr>
        <p:grpSpPr>
          <a:xfrm>
            <a:off x="11277078" y="770097"/>
            <a:ext cx="329186" cy="495395"/>
            <a:chOff x="10224094" y="565880"/>
            <a:chExt cx="329186" cy="495395"/>
          </a:xfrm>
        </p:grpSpPr>
        <p:pic>
          <p:nvPicPr>
            <p:cNvPr id="25" name="Image 24">
              <a:hlinkClick r:id="rId10" action="ppaction://hlinksldjump"/>
              <a:extLst>
                <a:ext uri="{FF2B5EF4-FFF2-40B4-BE49-F238E27FC236}">
                  <a16:creationId xmlns:a16="http://schemas.microsoft.com/office/drawing/2014/main" id="{AB0EB7B0-E9ED-A3DA-EA9A-67AA9B56A5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26" name="Image 25">
              <a:hlinkClick r:id="rId10" action="ppaction://hlinksldjump"/>
              <a:extLst>
                <a:ext uri="{FF2B5EF4-FFF2-40B4-BE49-F238E27FC236}">
                  <a16:creationId xmlns:a16="http://schemas.microsoft.com/office/drawing/2014/main" id="{7DE968D5-377E-737E-4203-2A8B8A9FA0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pic>
        <p:nvPicPr>
          <p:cNvPr id="27" name="Image 26">
            <a:extLst>
              <a:ext uri="{FF2B5EF4-FFF2-40B4-BE49-F238E27FC236}">
                <a16:creationId xmlns:a16="http://schemas.microsoft.com/office/drawing/2014/main" id="{1D41E933-A2ED-2418-EC8A-4156E0341C8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52946" y="3249697"/>
            <a:ext cx="865966" cy="865966"/>
          </a:xfrm>
          <a:prstGeom prst="rect">
            <a:avLst/>
          </a:prstGeom>
        </p:spPr>
      </p:pic>
      <p:sp>
        <p:nvSpPr>
          <p:cNvPr id="29" name="ZoneTexte 28">
            <a:extLst>
              <a:ext uri="{FF2B5EF4-FFF2-40B4-BE49-F238E27FC236}">
                <a16:creationId xmlns:a16="http://schemas.microsoft.com/office/drawing/2014/main" id="{874E25FE-C2BA-A20E-42C9-09FA1719250F}"/>
              </a:ext>
            </a:extLst>
          </p:cNvPr>
          <p:cNvSpPr txBox="1"/>
          <p:nvPr/>
        </p:nvSpPr>
        <p:spPr>
          <a:xfrm>
            <a:off x="25145" y="4115663"/>
            <a:ext cx="1691490" cy="584775"/>
          </a:xfrm>
          <a:prstGeom prst="rect">
            <a:avLst/>
          </a:prstGeom>
          <a:noFill/>
        </p:spPr>
        <p:txBody>
          <a:bodyPr wrap="square" rtlCol="0">
            <a:spAutoFit/>
          </a:bodyPr>
          <a:lstStyle/>
          <a:p>
            <a:pPr algn="ctr">
              <a:spcAft>
                <a:spcPts val="600"/>
              </a:spcAft>
            </a:pPr>
            <a:r>
              <a:rPr lang="fr-FR" sz="1600" b="1" dirty="0">
                <a:solidFill>
                  <a:srgbClr val="7030A0"/>
                </a:solidFill>
                <a:latin typeface="Calibri" panose="020F0502020204030204" pitchFamily="34" charset="0"/>
                <a:cs typeface="Calibri" panose="020F0502020204030204" pitchFamily="34" charset="0"/>
              </a:rPr>
              <a:t>Martin</a:t>
            </a:r>
            <a:br>
              <a:rPr lang="fr-FR" sz="1600" b="1" dirty="0">
                <a:solidFill>
                  <a:srgbClr val="7030A0"/>
                </a:solidFill>
                <a:latin typeface="Calibri" panose="020F0502020204030204" pitchFamily="34" charset="0"/>
                <a:cs typeface="Calibri" panose="020F0502020204030204" pitchFamily="34" charset="0"/>
              </a:rPr>
            </a:br>
            <a:r>
              <a:rPr lang="fr-FR" sz="1600" b="1" dirty="0">
                <a:solidFill>
                  <a:srgbClr val="7030A0"/>
                </a:solidFill>
                <a:latin typeface="Calibri" panose="020F0502020204030204" pitchFamily="34" charset="0"/>
                <a:cs typeface="Calibri" panose="020F0502020204030204" pitchFamily="34" charset="0"/>
              </a:rPr>
              <a:t>HEIDEGGER</a:t>
            </a:r>
            <a:endParaRPr lang="fr-FR" sz="1600" b="1" dirty="0">
              <a:solidFill>
                <a:srgbClr val="FF0000"/>
              </a:solidFill>
            </a:endParaRPr>
          </a:p>
        </p:txBody>
      </p:sp>
      <p:sp>
        <p:nvSpPr>
          <p:cNvPr id="30" name="ZoneTexte 29">
            <a:extLst>
              <a:ext uri="{FF2B5EF4-FFF2-40B4-BE49-F238E27FC236}">
                <a16:creationId xmlns:a16="http://schemas.microsoft.com/office/drawing/2014/main" id="{8C59116F-D0E1-51A4-A4D8-F791A500D774}"/>
              </a:ext>
            </a:extLst>
          </p:cNvPr>
          <p:cNvSpPr txBox="1"/>
          <p:nvPr/>
        </p:nvSpPr>
        <p:spPr>
          <a:xfrm>
            <a:off x="1700439" y="3355818"/>
            <a:ext cx="2693775" cy="830997"/>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 Le temps n’est pas quelque chose qui passe, mais ce dans quoi passe tout ce qui est. »</a:t>
            </a:r>
          </a:p>
        </p:txBody>
      </p:sp>
      <p:grpSp>
        <p:nvGrpSpPr>
          <p:cNvPr id="31" name="Groupe 30">
            <a:extLst>
              <a:ext uri="{FF2B5EF4-FFF2-40B4-BE49-F238E27FC236}">
                <a16:creationId xmlns:a16="http://schemas.microsoft.com/office/drawing/2014/main" id="{64D16865-B45B-5E1C-C747-7BEE1136F789}"/>
              </a:ext>
            </a:extLst>
          </p:cNvPr>
          <p:cNvGrpSpPr/>
          <p:nvPr/>
        </p:nvGrpSpPr>
        <p:grpSpPr>
          <a:xfrm>
            <a:off x="4592310" y="774527"/>
            <a:ext cx="329186" cy="495395"/>
            <a:chOff x="10224094" y="565880"/>
            <a:chExt cx="329186" cy="495395"/>
          </a:xfrm>
        </p:grpSpPr>
        <p:pic>
          <p:nvPicPr>
            <p:cNvPr id="32" name="Image 31">
              <a:hlinkClick r:id="rId12" action="ppaction://hlinksldjump"/>
              <a:extLst>
                <a:ext uri="{FF2B5EF4-FFF2-40B4-BE49-F238E27FC236}">
                  <a16:creationId xmlns:a16="http://schemas.microsoft.com/office/drawing/2014/main" id="{3C7A3DD9-2039-B1DC-DA85-1AF1996D80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33" name="Image 32">
              <a:hlinkClick r:id="rId12" action="ppaction://hlinksldjump"/>
              <a:extLst>
                <a:ext uri="{FF2B5EF4-FFF2-40B4-BE49-F238E27FC236}">
                  <a16:creationId xmlns:a16="http://schemas.microsoft.com/office/drawing/2014/main" id="{A9540C4F-6724-A1A4-4552-8751D47D53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grpSp>
        <p:nvGrpSpPr>
          <p:cNvPr id="34" name="Groupe 33">
            <a:extLst>
              <a:ext uri="{FF2B5EF4-FFF2-40B4-BE49-F238E27FC236}">
                <a16:creationId xmlns:a16="http://schemas.microsoft.com/office/drawing/2014/main" id="{45D98066-5767-30B0-CD98-576A720C9237}"/>
              </a:ext>
            </a:extLst>
          </p:cNvPr>
          <p:cNvGrpSpPr/>
          <p:nvPr/>
        </p:nvGrpSpPr>
        <p:grpSpPr>
          <a:xfrm>
            <a:off x="4565272" y="2682893"/>
            <a:ext cx="329186" cy="495395"/>
            <a:chOff x="10224094" y="565880"/>
            <a:chExt cx="329186" cy="495395"/>
          </a:xfrm>
        </p:grpSpPr>
        <p:pic>
          <p:nvPicPr>
            <p:cNvPr id="35" name="Image 34">
              <a:hlinkClick r:id="rId13" action="ppaction://hlinksldjump"/>
              <a:extLst>
                <a:ext uri="{FF2B5EF4-FFF2-40B4-BE49-F238E27FC236}">
                  <a16:creationId xmlns:a16="http://schemas.microsoft.com/office/drawing/2014/main" id="{0068377B-B968-B951-5CED-54C7245AC5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36" name="Image 35">
              <a:hlinkClick r:id="rId13" action="ppaction://hlinksldjump"/>
              <a:extLst>
                <a:ext uri="{FF2B5EF4-FFF2-40B4-BE49-F238E27FC236}">
                  <a16:creationId xmlns:a16="http://schemas.microsoft.com/office/drawing/2014/main" id="{EB127A3F-23D2-5C9B-DAB0-23BFD577D6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sp>
        <p:nvSpPr>
          <p:cNvPr id="56" name="Rectangle 55">
            <a:extLst>
              <a:ext uri="{FF2B5EF4-FFF2-40B4-BE49-F238E27FC236}">
                <a16:creationId xmlns:a16="http://schemas.microsoft.com/office/drawing/2014/main" id="{D6E33E9C-1CCD-9E08-5D02-3A92A0994B82}"/>
              </a:ext>
            </a:extLst>
          </p:cNvPr>
          <p:cNvSpPr/>
          <p:nvPr/>
        </p:nvSpPr>
        <p:spPr>
          <a:xfrm>
            <a:off x="7047516" y="204151"/>
            <a:ext cx="711568" cy="266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7" name="Rectangle 56">
            <a:extLst>
              <a:ext uri="{FF2B5EF4-FFF2-40B4-BE49-F238E27FC236}">
                <a16:creationId xmlns:a16="http://schemas.microsoft.com/office/drawing/2014/main" id="{7983A43B-56E7-4DA5-F4D6-3DAA93F0787B}"/>
              </a:ext>
            </a:extLst>
          </p:cNvPr>
          <p:cNvSpPr/>
          <p:nvPr/>
        </p:nvSpPr>
        <p:spPr>
          <a:xfrm>
            <a:off x="8158702" y="205596"/>
            <a:ext cx="834377" cy="266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9" name="Rectangle 58">
            <a:extLst>
              <a:ext uri="{FF2B5EF4-FFF2-40B4-BE49-F238E27FC236}">
                <a16:creationId xmlns:a16="http://schemas.microsoft.com/office/drawing/2014/main" id="{2FECC96A-D797-CEC2-C31A-DE284CCD94E6}"/>
              </a:ext>
            </a:extLst>
          </p:cNvPr>
          <p:cNvSpPr/>
          <p:nvPr/>
        </p:nvSpPr>
        <p:spPr>
          <a:xfrm>
            <a:off x="6096000" y="204151"/>
            <a:ext cx="642506" cy="266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0" name="Rectangle 59">
            <a:extLst>
              <a:ext uri="{FF2B5EF4-FFF2-40B4-BE49-F238E27FC236}">
                <a16:creationId xmlns:a16="http://schemas.microsoft.com/office/drawing/2014/main" id="{5EA33E43-6657-BEB9-BD7C-36B588A8DD2F}"/>
              </a:ext>
            </a:extLst>
          </p:cNvPr>
          <p:cNvSpPr/>
          <p:nvPr/>
        </p:nvSpPr>
        <p:spPr>
          <a:xfrm>
            <a:off x="5022606" y="201885"/>
            <a:ext cx="834377" cy="266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297324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1000" fill="hold"/>
                                        <p:tgtEl>
                                          <p:spTgt spid="4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ppt_x</p:attrName>
                                        </p:attrNameLst>
                                      </p:cBhvr>
                                      <p:tavLst>
                                        <p:tav tm="0">
                                          <p:val>
                                            <p:strVal val="#ppt_x"/>
                                          </p:val>
                                        </p:tav>
                                        <p:tav tm="100000">
                                          <p:val>
                                            <p:strVal val="#ppt_x"/>
                                          </p:val>
                                        </p:tav>
                                      </p:tavLst>
                                    </p:anim>
                                    <p:anim calcmode="lin" valueType="num">
                                      <p:cBhvr>
                                        <p:cTn id="54" dur="1000" fill="hold"/>
                                        <p:tgtEl>
                                          <p:spTgt spid="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anim calcmode="lin" valueType="num">
                                      <p:cBhvr>
                                        <p:cTn id="83" dur="1000" fill="hold"/>
                                        <p:tgtEl>
                                          <p:spTgt spid="19"/>
                                        </p:tgtEl>
                                        <p:attrNameLst>
                                          <p:attrName>ppt_x</p:attrName>
                                        </p:attrNameLst>
                                      </p:cBhvr>
                                      <p:tavLst>
                                        <p:tav tm="0">
                                          <p:val>
                                            <p:strVal val="#ppt_x"/>
                                          </p:val>
                                        </p:tav>
                                        <p:tav tm="100000">
                                          <p:val>
                                            <p:strVal val="#ppt_x"/>
                                          </p:val>
                                        </p:tav>
                                      </p:tavLst>
                                    </p:anim>
                                    <p:anim calcmode="lin" valueType="num">
                                      <p:cBhvr>
                                        <p:cTn id="84" dur="1000" fill="hold"/>
                                        <p:tgtEl>
                                          <p:spTgt spid="1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1000"/>
                                        <p:tgtEl>
                                          <p:spTgt spid="20"/>
                                        </p:tgtEl>
                                      </p:cBhvr>
                                    </p:animEffect>
                                    <p:anim calcmode="lin" valueType="num">
                                      <p:cBhvr>
                                        <p:cTn id="88" dur="1000" fill="hold"/>
                                        <p:tgtEl>
                                          <p:spTgt spid="20"/>
                                        </p:tgtEl>
                                        <p:attrNameLst>
                                          <p:attrName>ppt_x</p:attrName>
                                        </p:attrNameLst>
                                      </p:cBhvr>
                                      <p:tavLst>
                                        <p:tav tm="0">
                                          <p:val>
                                            <p:strVal val="#ppt_x"/>
                                          </p:val>
                                        </p:tav>
                                        <p:tav tm="100000">
                                          <p:val>
                                            <p:strVal val="#ppt_x"/>
                                          </p:val>
                                        </p:tav>
                                      </p:tavLst>
                                    </p:anim>
                                    <p:anim calcmode="lin" valueType="num">
                                      <p:cBhvr>
                                        <p:cTn id="89" dur="1000" fill="hold"/>
                                        <p:tgtEl>
                                          <p:spTgt spid="2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1000"/>
                                        <p:tgtEl>
                                          <p:spTgt spid="21"/>
                                        </p:tgtEl>
                                      </p:cBhvr>
                                    </p:animEffect>
                                    <p:anim calcmode="lin" valueType="num">
                                      <p:cBhvr>
                                        <p:cTn id="93" dur="1000" fill="hold"/>
                                        <p:tgtEl>
                                          <p:spTgt spid="21"/>
                                        </p:tgtEl>
                                        <p:attrNameLst>
                                          <p:attrName>ppt_x</p:attrName>
                                        </p:attrNameLst>
                                      </p:cBhvr>
                                      <p:tavLst>
                                        <p:tav tm="0">
                                          <p:val>
                                            <p:strVal val="#ppt_x"/>
                                          </p:val>
                                        </p:tav>
                                        <p:tav tm="100000">
                                          <p:val>
                                            <p:strVal val="#ppt_x"/>
                                          </p:val>
                                        </p:tav>
                                      </p:tavLst>
                                    </p:anim>
                                    <p:anim calcmode="lin" valueType="num">
                                      <p:cBhvr>
                                        <p:cTn id="94" dur="1000" fill="hold"/>
                                        <p:tgtEl>
                                          <p:spTgt spid="21"/>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1000"/>
                                        <p:tgtEl>
                                          <p:spTgt spid="24"/>
                                        </p:tgtEl>
                                      </p:cBhvr>
                                    </p:animEffect>
                                    <p:anim calcmode="lin" valueType="num">
                                      <p:cBhvr>
                                        <p:cTn id="98" dur="1000" fill="hold"/>
                                        <p:tgtEl>
                                          <p:spTgt spid="24"/>
                                        </p:tgtEl>
                                        <p:attrNameLst>
                                          <p:attrName>ppt_x</p:attrName>
                                        </p:attrNameLst>
                                      </p:cBhvr>
                                      <p:tavLst>
                                        <p:tav tm="0">
                                          <p:val>
                                            <p:strVal val="#ppt_x"/>
                                          </p:val>
                                        </p:tav>
                                        <p:tav tm="100000">
                                          <p:val>
                                            <p:strVal val="#ppt_x"/>
                                          </p:val>
                                        </p:tav>
                                      </p:tavLst>
                                    </p:anim>
                                    <p:anim calcmode="lin" valueType="num">
                                      <p:cBhvr>
                                        <p:cTn id="99" dur="1000" fill="hold"/>
                                        <p:tgtEl>
                                          <p:spTgt spid="24"/>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fade">
                                      <p:cBhvr>
                                        <p:cTn id="102" dur="1000"/>
                                        <p:tgtEl>
                                          <p:spTgt spid="27"/>
                                        </p:tgtEl>
                                      </p:cBhvr>
                                    </p:animEffect>
                                    <p:anim calcmode="lin" valueType="num">
                                      <p:cBhvr>
                                        <p:cTn id="103" dur="1000" fill="hold"/>
                                        <p:tgtEl>
                                          <p:spTgt spid="27"/>
                                        </p:tgtEl>
                                        <p:attrNameLst>
                                          <p:attrName>ppt_x</p:attrName>
                                        </p:attrNameLst>
                                      </p:cBhvr>
                                      <p:tavLst>
                                        <p:tav tm="0">
                                          <p:val>
                                            <p:strVal val="#ppt_x"/>
                                          </p:val>
                                        </p:tav>
                                        <p:tav tm="100000">
                                          <p:val>
                                            <p:strVal val="#ppt_x"/>
                                          </p:val>
                                        </p:tav>
                                      </p:tavLst>
                                    </p:anim>
                                    <p:anim calcmode="lin" valueType="num">
                                      <p:cBhvr>
                                        <p:cTn id="104" dur="1000" fill="hold"/>
                                        <p:tgtEl>
                                          <p:spTgt spid="27"/>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1000"/>
                                        <p:tgtEl>
                                          <p:spTgt spid="29"/>
                                        </p:tgtEl>
                                      </p:cBhvr>
                                    </p:animEffect>
                                    <p:anim calcmode="lin" valueType="num">
                                      <p:cBhvr>
                                        <p:cTn id="108" dur="1000" fill="hold"/>
                                        <p:tgtEl>
                                          <p:spTgt spid="29"/>
                                        </p:tgtEl>
                                        <p:attrNameLst>
                                          <p:attrName>ppt_x</p:attrName>
                                        </p:attrNameLst>
                                      </p:cBhvr>
                                      <p:tavLst>
                                        <p:tav tm="0">
                                          <p:val>
                                            <p:strVal val="#ppt_x"/>
                                          </p:val>
                                        </p:tav>
                                        <p:tav tm="100000">
                                          <p:val>
                                            <p:strVal val="#ppt_x"/>
                                          </p:val>
                                        </p:tav>
                                      </p:tavLst>
                                    </p:anim>
                                    <p:anim calcmode="lin" valueType="num">
                                      <p:cBhvr>
                                        <p:cTn id="109" dur="1000" fill="hold"/>
                                        <p:tgtEl>
                                          <p:spTgt spid="29"/>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1000"/>
                                        <p:tgtEl>
                                          <p:spTgt spid="30"/>
                                        </p:tgtEl>
                                      </p:cBhvr>
                                    </p:animEffect>
                                    <p:anim calcmode="lin" valueType="num">
                                      <p:cBhvr>
                                        <p:cTn id="113" dur="1000" fill="hold"/>
                                        <p:tgtEl>
                                          <p:spTgt spid="30"/>
                                        </p:tgtEl>
                                        <p:attrNameLst>
                                          <p:attrName>ppt_x</p:attrName>
                                        </p:attrNameLst>
                                      </p:cBhvr>
                                      <p:tavLst>
                                        <p:tav tm="0">
                                          <p:val>
                                            <p:strVal val="#ppt_x"/>
                                          </p:val>
                                        </p:tav>
                                        <p:tav tm="100000">
                                          <p:val>
                                            <p:strVal val="#ppt_x"/>
                                          </p:val>
                                        </p:tav>
                                      </p:tavLst>
                                    </p:anim>
                                    <p:anim calcmode="lin" valueType="num">
                                      <p:cBhvr>
                                        <p:cTn id="114" dur="1000" fill="hold"/>
                                        <p:tgtEl>
                                          <p:spTgt spid="30"/>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fade">
                                      <p:cBhvr>
                                        <p:cTn id="117" dur="1000"/>
                                        <p:tgtEl>
                                          <p:spTgt spid="31"/>
                                        </p:tgtEl>
                                      </p:cBhvr>
                                    </p:animEffect>
                                    <p:anim calcmode="lin" valueType="num">
                                      <p:cBhvr>
                                        <p:cTn id="118" dur="1000" fill="hold"/>
                                        <p:tgtEl>
                                          <p:spTgt spid="31"/>
                                        </p:tgtEl>
                                        <p:attrNameLst>
                                          <p:attrName>ppt_x</p:attrName>
                                        </p:attrNameLst>
                                      </p:cBhvr>
                                      <p:tavLst>
                                        <p:tav tm="0">
                                          <p:val>
                                            <p:strVal val="#ppt_x"/>
                                          </p:val>
                                        </p:tav>
                                        <p:tav tm="100000">
                                          <p:val>
                                            <p:strVal val="#ppt_x"/>
                                          </p:val>
                                        </p:tav>
                                      </p:tavLst>
                                    </p:anim>
                                    <p:anim calcmode="lin" valueType="num">
                                      <p:cBhvr>
                                        <p:cTn id="119" dur="1000" fill="hold"/>
                                        <p:tgtEl>
                                          <p:spTgt spid="31"/>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34"/>
                                        </p:tgtEl>
                                        <p:attrNameLst>
                                          <p:attrName>style.visibility</p:attrName>
                                        </p:attrNameLst>
                                      </p:cBhvr>
                                      <p:to>
                                        <p:strVal val="visible"/>
                                      </p:to>
                                    </p:set>
                                    <p:animEffect transition="in" filter="fade">
                                      <p:cBhvr>
                                        <p:cTn id="122" dur="1000"/>
                                        <p:tgtEl>
                                          <p:spTgt spid="34"/>
                                        </p:tgtEl>
                                      </p:cBhvr>
                                    </p:animEffect>
                                    <p:anim calcmode="lin" valueType="num">
                                      <p:cBhvr>
                                        <p:cTn id="123" dur="1000" fill="hold"/>
                                        <p:tgtEl>
                                          <p:spTgt spid="34"/>
                                        </p:tgtEl>
                                        <p:attrNameLst>
                                          <p:attrName>ppt_x</p:attrName>
                                        </p:attrNameLst>
                                      </p:cBhvr>
                                      <p:tavLst>
                                        <p:tav tm="0">
                                          <p:val>
                                            <p:strVal val="#ppt_x"/>
                                          </p:val>
                                        </p:tav>
                                        <p:tav tm="100000">
                                          <p:val>
                                            <p:strVal val="#ppt_x"/>
                                          </p:val>
                                        </p:tav>
                                      </p:tavLst>
                                    </p:anim>
                                    <p:anim calcmode="lin" valueType="num">
                                      <p:cBhvr>
                                        <p:cTn id="1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grpId="0" nodeType="clickEffect">
                                  <p:stCondLst>
                                    <p:cond delay="0"/>
                                  </p:stCondLst>
                                  <p:childTnLst>
                                    <p:set>
                                      <p:cBhvr>
                                        <p:cTn id="128" dur="1" fill="hold">
                                          <p:stCondLst>
                                            <p:cond delay="0"/>
                                          </p:stCondLst>
                                        </p:cTn>
                                        <p:tgtEl>
                                          <p:spTgt spid="53"/>
                                        </p:tgtEl>
                                        <p:attrNameLst>
                                          <p:attrName>style.visibility</p:attrName>
                                        </p:attrNameLst>
                                      </p:cBhvr>
                                      <p:to>
                                        <p:strVal val="visible"/>
                                      </p:to>
                                    </p:set>
                                    <p:animEffect transition="in" filter="fade">
                                      <p:cBhvr>
                                        <p:cTn id="129" dur="1000"/>
                                        <p:tgtEl>
                                          <p:spTgt spid="53"/>
                                        </p:tgtEl>
                                      </p:cBhvr>
                                    </p:animEffect>
                                    <p:anim calcmode="lin" valueType="num">
                                      <p:cBhvr>
                                        <p:cTn id="130" dur="1000" fill="hold"/>
                                        <p:tgtEl>
                                          <p:spTgt spid="53"/>
                                        </p:tgtEl>
                                        <p:attrNameLst>
                                          <p:attrName>ppt_x</p:attrName>
                                        </p:attrNameLst>
                                      </p:cBhvr>
                                      <p:tavLst>
                                        <p:tav tm="0">
                                          <p:val>
                                            <p:strVal val="#ppt_x"/>
                                          </p:val>
                                        </p:tav>
                                        <p:tav tm="100000">
                                          <p:val>
                                            <p:strVal val="#ppt_x"/>
                                          </p:val>
                                        </p:tav>
                                      </p:tavLst>
                                    </p:anim>
                                    <p:anim calcmode="lin" valueType="num">
                                      <p:cBhvr>
                                        <p:cTn id="13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54"/>
                                        </p:tgtEl>
                                        <p:attrNameLst>
                                          <p:attrName>style.visibility</p:attrName>
                                        </p:attrNameLst>
                                      </p:cBhvr>
                                      <p:to>
                                        <p:strVal val="visible"/>
                                      </p:to>
                                    </p:set>
                                    <p:anim calcmode="lin" valueType="num">
                                      <p:cBhvr additive="base">
                                        <p:cTn id="136" dur="500" fill="hold"/>
                                        <p:tgtEl>
                                          <p:spTgt spid="54"/>
                                        </p:tgtEl>
                                        <p:attrNameLst>
                                          <p:attrName>ppt_x</p:attrName>
                                        </p:attrNameLst>
                                      </p:cBhvr>
                                      <p:tavLst>
                                        <p:tav tm="0">
                                          <p:val>
                                            <p:strVal val="#ppt_x"/>
                                          </p:val>
                                        </p:tav>
                                        <p:tav tm="100000">
                                          <p:val>
                                            <p:strVal val="#ppt_x"/>
                                          </p:val>
                                        </p:tav>
                                      </p:tavLst>
                                    </p:anim>
                                    <p:anim calcmode="lin" valueType="num">
                                      <p:cBhvr additive="base">
                                        <p:cTn id="137"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55"/>
                                        </p:tgtEl>
                                        <p:attrNameLst>
                                          <p:attrName>style.visibility</p:attrName>
                                        </p:attrNameLst>
                                      </p:cBhvr>
                                      <p:to>
                                        <p:strVal val="visible"/>
                                      </p:to>
                                    </p:set>
                                    <p:animEffect transition="in" filter="fade">
                                      <p:cBhvr>
                                        <p:cTn id="142" dur="1000"/>
                                        <p:tgtEl>
                                          <p:spTgt spid="55"/>
                                        </p:tgtEl>
                                      </p:cBhvr>
                                    </p:animEffect>
                                    <p:anim calcmode="lin" valueType="num">
                                      <p:cBhvr>
                                        <p:cTn id="143" dur="1000" fill="hold"/>
                                        <p:tgtEl>
                                          <p:spTgt spid="55"/>
                                        </p:tgtEl>
                                        <p:attrNameLst>
                                          <p:attrName>ppt_x</p:attrName>
                                        </p:attrNameLst>
                                      </p:cBhvr>
                                      <p:tavLst>
                                        <p:tav tm="0">
                                          <p:val>
                                            <p:strVal val="#ppt_x"/>
                                          </p:val>
                                        </p:tav>
                                        <p:tav tm="100000">
                                          <p:val>
                                            <p:strVal val="#ppt_x"/>
                                          </p:val>
                                        </p:tav>
                                      </p:tavLst>
                                    </p:anim>
                                    <p:anim calcmode="lin" valueType="num">
                                      <p:cBhvr>
                                        <p:cTn id="14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6" presetClass="entr" presetSubtype="0" fill="hold" grpId="0" nodeType="clickEffect">
                                  <p:stCondLst>
                                    <p:cond delay="0"/>
                                  </p:stCondLst>
                                  <p:childTnLst>
                                    <p:set>
                                      <p:cBhvr>
                                        <p:cTn id="148" dur="1" fill="hold">
                                          <p:stCondLst>
                                            <p:cond delay="0"/>
                                          </p:stCondLst>
                                        </p:cTn>
                                        <p:tgtEl>
                                          <p:spTgt spid="56"/>
                                        </p:tgtEl>
                                        <p:attrNameLst>
                                          <p:attrName>style.visibility</p:attrName>
                                        </p:attrNameLst>
                                      </p:cBhvr>
                                      <p:to>
                                        <p:strVal val="visible"/>
                                      </p:to>
                                    </p:set>
                                    <p:animEffect transition="in" filter="wipe(down)">
                                      <p:cBhvr>
                                        <p:cTn id="149" dur="580">
                                          <p:stCondLst>
                                            <p:cond delay="0"/>
                                          </p:stCondLst>
                                        </p:cTn>
                                        <p:tgtEl>
                                          <p:spTgt spid="56"/>
                                        </p:tgtEl>
                                      </p:cBhvr>
                                    </p:animEffect>
                                    <p:anim calcmode="lin" valueType="num">
                                      <p:cBhvr>
                                        <p:cTn id="15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55" dur="26">
                                          <p:stCondLst>
                                            <p:cond delay="650"/>
                                          </p:stCondLst>
                                        </p:cTn>
                                        <p:tgtEl>
                                          <p:spTgt spid="56"/>
                                        </p:tgtEl>
                                      </p:cBhvr>
                                      <p:to x="100000" y="60000"/>
                                    </p:animScale>
                                    <p:animScale>
                                      <p:cBhvr>
                                        <p:cTn id="156" dur="166" decel="50000">
                                          <p:stCondLst>
                                            <p:cond delay="676"/>
                                          </p:stCondLst>
                                        </p:cTn>
                                        <p:tgtEl>
                                          <p:spTgt spid="56"/>
                                        </p:tgtEl>
                                      </p:cBhvr>
                                      <p:to x="100000" y="100000"/>
                                    </p:animScale>
                                    <p:animScale>
                                      <p:cBhvr>
                                        <p:cTn id="157" dur="26">
                                          <p:stCondLst>
                                            <p:cond delay="1312"/>
                                          </p:stCondLst>
                                        </p:cTn>
                                        <p:tgtEl>
                                          <p:spTgt spid="56"/>
                                        </p:tgtEl>
                                      </p:cBhvr>
                                      <p:to x="100000" y="80000"/>
                                    </p:animScale>
                                    <p:animScale>
                                      <p:cBhvr>
                                        <p:cTn id="158" dur="166" decel="50000">
                                          <p:stCondLst>
                                            <p:cond delay="1338"/>
                                          </p:stCondLst>
                                        </p:cTn>
                                        <p:tgtEl>
                                          <p:spTgt spid="56"/>
                                        </p:tgtEl>
                                      </p:cBhvr>
                                      <p:to x="100000" y="100000"/>
                                    </p:animScale>
                                    <p:animScale>
                                      <p:cBhvr>
                                        <p:cTn id="159" dur="26">
                                          <p:stCondLst>
                                            <p:cond delay="1642"/>
                                          </p:stCondLst>
                                        </p:cTn>
                                        <p:tgtEl>
                                          <p:spTgt spid="56"/>
                                        </p:tgtEl>
                                      </p:cBhvr>
                                      <p:to x="100000" y="90000"/>
                                    </p:animScale>
                                    <p:animScale>
                                      <p:cBhvr>
                                        <p:cTn id="160" dur="166" decel="50000">
                                          <p:stCondLst>
                                            <p:cond delay="1668"/>
                                          </p:stCondLst>
                                        </p:cTn>
                                        <p:tgtEl>
                                          <p:spTgt spid="56"/>
                                        </p:tgtEl>
                                      </p:cBhvr>
                                      <p:to x="100000" y="100000"/>
                                    </p:animScale>
                                    <p:animScale>
                                      <p:cBhvr>
                                        <p:cTn id="161" dur="26">
                                          <p:stCondLst>
                                            <p:cond delay="1808"/>
                                          </p:stCondLst>
                                        </p:cTn>
                                        <p:tgtEl>
                                          <p:spTgt spid="56"/>
                                        </p:tgtEl>
                                      </p:cBhvr>
                                      <p:to x="100000" y="95000"/>
                                    </p:animScale>
                                    <p:animScale>
                                      <p:cBhvr>
                                        <p:cTn id="162" dur="166" decel="50000">
                                          <p:stCondLst>
                                            <p:cond delay="1834"/>
                                          </p:stCondLst>
                                        </p:cTn>
                                        <p:tgtEl>
                                          <p:spTgt spid="56"/>
                                        </p:tgtEl>
                                      </p:cBhvr>
                                      <p:to x="100000" y="100000"/>
                                    </p:animScale>
                                  </p:childTnLst>
                                </p:cTn>
                              </p:par>
                              <p:par>
                                <p:cTn id="163" presetID="26" presetClass="entr" presetSubtype="0" fill="hold" grpId="0" nodeType="withEffect">
                                  <p:stCondLst>
                                    <p:cond delay="0"/>
                                  </p:stCondLst>
                                  <p:childTnLst>
                                    <p:set>
                                      <p:cBhvr>
                                        <p:cTn id="164" dur="1" fill="hold">
                                          <p:stCondLst>
                                            <p:cond delay="0"/>
                                          </p:stCondLst>
                                        </p:cTn>
                                        <p:tgtEl>
                                          <p:spTgt spid="49"/>
                                        </p:tgtEl>
                                        <p:attrNameLst>
                                          <p:attrName>style.visibility</p:attrName>
                                        </p:attrNameLst>
                                      </p:cBhvr>
                                      <p:to>
                                        <p:strVal val="visible"/>
                                      </p:to>
                                    </p:set>
                                    <p:animEffect transition="in" filter="wipe(down)">
                                      <p:cBhvr>
                                        <p:cTn id="165" dur="580">
                                          <p:stCondLst>
                                            <p:cond delay="0"/>
                                          </p:stCondLst>
                                        </p:cTn>
                                        <p:tgtEl>
                                          <p:spTgt spid="49"/>
                                        </p:tgtEl>
                                      </p:cBhvr>
                                    </p:animEffect>
                                    <p:anim calcmode="lin" valueType="num">
                                      <p:cBhvr>
                                        <p:cTn id="166"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71" dur="26">
                                          <p:stCondLst>
                                            <p:cond delay="650"/>
                                          </p:stCondLst>
                                        </p:cTn>
                                        <p:tgtEl>
                                          <p:spTgt spid="49"/>
                                        </p:tgtEl>
                                      </p:cBhvr>
                                      <p:to x="100000" y="60000"/>
                                    </p:animScale>
                                    <p:animScale>
                                      <p:cBhvr>
                                        <p:cTn id="172" dur="166" decel="50000">
                                          <p:stCondLst>
                                            <p:cond delay="676"/>
                                          </p:stCondLst>
                                        </p:cTn>
                                        <p:tgtEl>
                                          <p:spTgt spid="49"/>
                                        </p:tgtEl>
                                      </p:cBhvr>
                                      <p:to x="100000" y="100000"/>
                                    </p:animScale>
                                    <p:animScale>
                                      <p:cBhvr>
                                        <p:cTn id="173" dur="26">
                                          <p:stCondLst>
                                            <p:cond delay="1312"/>
                                          </p:stCondLst>
                                        </p:cTn>
                                        <p:tgtEl>
                                          <p:spTgt spid="49"/>
                                        </p:tgtEl>
                                      </p:cBhvr>
                                      <p:to x="100000" y="80000"/>
                                    </p:animScale>
                                    <p:animScale>
                                      <p:cBhvr>
                                        <p:cTn id="174" dur="166" decel="50000">
                                          <p:stCondLst>
                                            <p:cond delay="1338"/>
                                          </p:stCondLst>
                                        </p:cTn>
                                        <p:tgtEl>
                                          <p:spTgt spid="49"/>
                                        </p:tgtEl>
                                      </p:cBhvr>
                                      <p:to x="100000" y="100000"/>
                                    </p:animScale>
                                    <p:animScale>
                                      <p:cBhvr>
                                        <p:cTn id="175" dur="26">
                                          <p:stCondLst>
                                            <p:cond delay="1642"/>
                                          </p:stCondLst>
                                        </p:cTn>
                                        <p:tgtEl>
                                          <p:spTgt spid="49"/>
                                        </p:tgtEl>
                                      </p:cBhvr>
                                      <p:to x="100000" y="90000"/>
                                    </p:animScale>
                                    <p:animScale>
                                      <p:cBhvr>
                                        <p:cTn id="176" dur="166" decel="50000">
                                          <p:stCondLst>
                                            <p:cond delay="1668"/>
                                          </p:stCondLst>
                                        </p:cTn>
                                        <p:tgtEl>
                                          <p:spTgt spid="49"/>
                                        </p:tgtEl>
                                      </p:cBhvr>
                                      <p:to x="100000" y="100000"/>
                                    </p:animScale>
                                    <p:animScale>
                                      <p:cBhvr>
                                        <p:cTn id="177" dur="26">
                                          <p:stCondLst>
                                            <p:cond delay="1808"/>
                                          </p:stCondLst>
                                        </p:cTn>
                                        <p:tgtEl>
                                          <p:spTgt spid="49"/>
                                        </p:tgtEl>
                                      </p:cBhvr>
                                      <p:to x="100000" y="95000"/>
                                    </p:animScale>
                                    <p:animScale>
                                      <p:cBhvr>
                                        <p:cTn id="178" dur="166" decel="50000">
                                          <p:stCondLst>
                                            <p:cond delay="1834"/>
                                          </p:stCondLst>
                                        </p:cTn>
                                        <p:tgtEl>
                                          <p:spTgt spid="49"/>
                                        </p:tgtEl>
                                      </p:cBhvr>
                                      <p:to x="100000" y="100000"/>
                                    </p:animScale>
                                  </p:childTnLst>
                                </p:cTn>
                              </p:par>
                            </p:childTnLst>
                          </p:cTn>
                        </p:par>
                      </p:childTnLst>
                    </p:cTn>
                  </p:par>
                  <p:par>
                    <p:cTn id="179" fill="hold">
                      <p:stCondLst>
                        <p:cond delay="indefinite"/>
                      </p:stCondLst>
                      <p:childTnLst>
                        <p:par>
                          <p:cTn id="180" fill="hold">
                            <p:stCondLst>
                              <p:cond delay="0"/>
                            </p:stCondLst>
                            <p:childTnLst>
                              <p:par>
                                <p:cTn id="181" presetID="26" presetClass="entr" presetSubtype="0" fill="hold" grpId="0" nodeType="clickEffect">
                                  <p:stCondLst>
                                    <p:cond delay="0"/>
                                  </p:stCondLst>
                                  <p:childTnLst>
                                    <p:set>
                                      <p:cBhvr>
                                        <p:cTn id="182" dur="1" fill="hold">
                                          <p:stCondLst>
                                            <p:cond delay="0"/>
                                          </p:stCondLst>
                                        </p:cTn>
                                        <p:tgtEl>
                                          <p:spTgt spid="50"/>
                                        </p:tgtEl>
                                        <p:attrNameLst>
                                          <p:attrName>style.visibility</p:attrName>
                                        </p:attrNameLst>
                                      </p:cBhvr>
                                      <p:to>
                                        <p:strVal val="visible"/>
                                      </p:to>
                                    </p:set>
                                    <p:animEffect transition="in" filter="wipe(down)">
                                      <p:cBhvr>
                                        <p:cTn id="183" dur="580">
                                          <p:stCondLst>
                                            <p:cond delay="0"/>
                                          </p:stCondLst>
                                        </p:cTn>
                                        <p:tgtEl>
                                          <p:spTgt spid="50"/>
                                        </p:tgtEl>
                                      </p:cBhvr>
                                    </p:animEffect>
                                    <p:anim calcmode="lin" valueType="num">
                                      <p:cBhvr>
                                        <p:cTn id="18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89" dur="26">
                                          <p:stCondLst>
                                            <p:cond delay="650"/>
                                          </p:stCondLst>
                                        </p:cTn>
                                        <p:tgtEl>
                                          <p:spTgt spid="50"/>
                                        </p:tgtEl>
                                      </p:cBhvr>
                                      <p:to x="100000" y="60000"/>
                                    </p:animScale>
                                    <p:animScale>
                                      <p:cBhvr>
                                        <p:cTn id="190" dur="166" decel="50000">
                                          <p:stCondLst>
                                            <p:cond delay="676"/>
                                          </p:stCondLst>
                                        </p:cTn>
                                        <p:tgtEl>
                                          <p:spTgt spid="50"/>
                                        </p:tgtEl>
                                      </p:cBhvr>
                                      <p:to x="100000" y="100000"/>
                                    </p:animScale>
                                    <p:animScale>
                                      <p:cBhvr>
                                        <p:cTn id="191" dur="26">
                                          <p:stCondLst>
                                            <p:cond delay="1312"/>
                                          </p:stCondLst>
                                        </p:cTn>
                                        <p:tgtEl>
                                          <p:spTgt spid="50"/>
                                        </p:tgtEl>
                                      </p:cBhvr>
                                      <p:to x="100000" y="80000"/>
                                    </p:animScale>
                                    <p:animScale>
                                      <p:cBhvr>
                                        <p:cTn id="192" dur="166" decel="50000">
                                          <p:stCondLst>
                                            <p:cond delay="1338"/>
                                          </p:stCondLst>
                                        </p:cTn>
                                        <p:tgtEl>
                                          <p:spTgt spid="50"/>
                                        </p:tgtEl>
                                      </p:cBhvr>
                                      <p:to x="100000" y="100000"/>
                                    </p:animScale>
                                    <p:animScale>
                                      <p:cBhvr>
                                        <p:cTn id="193" dur="26">
                                          <p:stCondLst>
                                            <p:cond delay="1642"/>
                                          </p:stCondLst>
                                        </p:cTn>
                                        <p:tgtEl>
                                          <p:spTgt spid="50"/>
                                        </p:tgtEl>
                                      </p:cBhvr>
                                      <p:to x="100000" y="90000"/>
                                    </p:animScale>
                                    <p:animScale>
                                      <p:cBhvr>
                                        <p:cTn id="194" dur="166" decel="50000">
                                          <p:stCondLst>
                                            <p:cond delay="1668"/>
                                          </p:stCondLst>
                                        </p:cTn>
                                        <p:tgtEl>
                                          <p:spTgt spid="50"/>
                                        </p:tgtEl>
                                      </p:cBhvr>
                                      <p:to x="100000" y="100000"/>
                                    </p:animScale>
                                    <p:animScale>
                                      <p:cBhvr>
                                        <p:cTn id="195" dur="26">
                                          <p:stCondLst>
                                            <p:cond delay="1808"/>
                                          </p:stCondLst>
                                        </p:cTn>
                                        <p:tgtEl>
                                          <p:spTgt spid="50"/>
                                        </p:tgtEl>
                                      </p:cBhvr>
                                      <p:to x="100000" y="95000"/>
                                    </p:animScale>
                                    <p:animScale>
                                      <p:cBhvr>
                                        <p:cTn id="196" dur="166" decel="50000">
                                          <p:stCondLst>
                                            <p:cond delay="1834"/>
                                          </p:stCondLst>
                                        </p:cTn>
                                        <p:tgtEl>
                                          <p:spTgt spid="50"/>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57"/>
                                        </p:tgtEl>
                                        <p:attrNameLst>
                                          <p:attrName>style.visibility</p:attrName>
                                        </p:attrNameLst>
                                      </p:cBhvr>
                                      <p:to>
                                        <p:strVal val="visible"/>
                                      </p:to>
                                    </p:set>
                                    <p:animEffect transition="in" filter="wipe(down)">
                                      <p:cBhvr>
                                        <p:cTn id="199" dur="580">
                                          <p:stCondLst>
                                            <p:cond delay="0"/>
                                          </p:stCondLst>
                                        </p:cTn>
                                        <p:tgtEl>
                                          <p:spTgt spid="57"/>
                                        </p:tgtEl>
                                      </p:cBhvr>
                                    </p:animEffect>
                                    <p:anim calcmode="lin" valueType="num">
                                      <p:cBhvr>
                                        <p:cTn id="200"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05" dur="26">
                                          <p:stCondLst>
                                            <p:cond delay="650"/>
                                          </p:stCondLst>
                                        </p:cTn>
                                        <p:tgtEl>
                                          <p:spTgt spid="57"/>
                                        </p:tgtEl>
                                      </p:cBhvr>
                                      <p:to x="100000" y="60000"/>
                                    </p:animScale>
                                    <p:animScale>
                                      <p:cBhvr>
                                        <p:cTn id="206" dur="166" decel="50000">
                                          <p:stCondLst>
                                            <p:cond delay="676"/>
                                          </p:stCondLst>
                                        </p:cTn>
                                        <p:tgtEl>
                                          <p:spTgt spid="57"/>
                                        </p:tgtEl>
                                      </p:cBhvr>
                                      <p:to x="100000" y="100000"/>
                                    </p:animScale>
                                    <p:animScale>
                                      <p:cBhvr>
                                        <p:cTn id="207" dur="26">
                                          <p:stCondLst>
                                            <p:cond delay="1312"/>
                                          </p:stCondLst>
                                        </p:cTn>
                                        <p:tgtEl>
                                          <p:spTgt spid="57"/>
                                        </p:tgtEl>
                                      </p:cBhvr>
                                      <p:to x="100000" y="80000"/>
                                    </p:animScale>
                                    <p:animScale>
                                      <p:cBhvr>
                                        <p:cTn id="208" dur="166" decel="50000">
                                          <p:stCondLst>
                                            <p:cond delay="1338"/>
                                          </p:stCondLst>
                                        </p:cTn>
                                        <p:tgtEl>
                                          <p:spTgt spid="57"/>
                                        </p:tgtEl>
                                      </p:cBhvr>
                                      <p:to x="100000" y="100000"/>
                                    </p:animScale>
                                    <p:animScale>
                                      <p:cBhvr>
                                        <p:cTn id="209" dur="26">
                                          <p:stCondLst>
                                            <p:cond delay="1642"/>
                                          </p:stCondLst>
                                        </p:cTn>
                                        <p:tgtEl>
                                          <p:spTgt spid="57"/>
                                        </p:tgtEl>
                                      </p:cBhvr>
                                      <p:to x="100000" y="90000"/>
                                    </p:animScale>
                                    <p:animScale>
                                      <p:cBhvr>
                                        <p:cTn id="210" dur="166" decel="50000">
                                          <p:stCondLst>
                                            <p:cond delay="1668"/>
                                          </p:stCondLst>
                                        </p:cTn>
                                        <p:tgtEl>
                                          <p:spTgt spid="57"/>
                                        </p:tgtEl>
                                      </p:cBhvr>
                                      <p:to x="100000" y="100000"/>
                                    </p:animScale>
                                    <p:animScale>
                                      <p:cBhvr>
                                        <p:cTn id="211" dur="26">
                                          <p:stCondLst>
                                            <p:cond delay="1808"/>
                                          </p:stCondLst>
                                        </p:cTn>
                                        <p:tgtEl>
                                          <p:spTgt spid="57"/>
                                        </p:tgtEl>
                                      </p:cBhvr>
                                      <p:to x="100000" y="95000"/>
                                    </p:animScale>
                                    <p:animScale>
                                      <p:cBhvr>
                                        <p:cTn id="212" dur="166" decel="50000">
                                          <p:stCondLst>
                                            <p:cond delay="1834"/>
                                          </p:stCondLst>
                                        </p:cTn>
                                        <p:tgtEl>
                                          <p:spTgt spid="57"/>
                                        </p:tgtEl>
                                      </p:cBhvr>
                                      <p:to x="100000" y="100000"/>
                                    </p:animScale>
                                  </p:childTnLst>
                                </p:cTn>
                              </p:par>
                            </p:childTnLst>
                          </p:cTn>
                        </p:par>
                      </p:childTnLst>
                    </p:cTn>
                  </p:par>
                  <p:par>
                    <p:cTn id="213" fill="hold">
                      <p:stCondLst>
                        <p:cond delay="indefinite"/>
                      </p:stCondLst>
                      <p:childTnLst>
                        <p:par>
                          <p:cTn id="214" fill="hold">
                            <p:stCondLst>
                              <p:cond delay="0"/>
                            </p:stCondLst>
                            <p:childTnLst>
                              <p:par>
                                <p:cTn id="215" presetID="26" presetClass="entr" presetSubtype="0" fill="hold" grpId="0" nodeType="clickEffect">
                                  <p:stCondLst>
                                    <p:cond delay="0"/>
                                  </p:stCondLst>
                                  <p:childTnLst>
                                    <p:set>
                                      <p:cBhvr>
                                        <p:cTn id="216" dur="1" fill="hold">
                                          <p:stCondLst>
                                            <p:cond delay="0"/>
                                          </p:stCondLst>
                                        </p:cTn>
                                        <p:tgtEl>
                                          <p:spTgt spid="59"/>
                                        </p:tgtEl>
                                        <p:attrNameLst>
                                          <p:attrName>style.visibility</p:attrName>
                                        </p:attrNameLst>
                                      </p:cBhvr>
                                      <p:to>
                                        <p:strVal val="visible"/>
                                      </p:to>
                                    </p:set>
                                    <p:animEffect transition="in" filter="wipe(down)">
                                      <p:cBhvr>
                                        <p:cTn id="217" dur="580">
                                          <p:stCondLst>
                                            <p:cond delay="0"/>
                                          </p:stCondLst>
                                        </p:cTn>
                                        <p:tgtEl>
                                          <p:spTgt spid="59"/>
                                        </p:tgtEl>
                                      </p:cBhvr>
                                    </p:animEffect>
                                    <p:anim calcmode="lin" valueType="num">
                                      <p:cBhvr>
                                        <p:cTn id="218"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219"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220"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221"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222"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223" dur="26">
                                          <p:stCondLst>
                                            <p:cond delay="650"/>
                                          </p:stCondLst>
                                        </p:cTn>
                                        <p:tgtEl>
                                          <p:spTgt spid="59"/>
                                        </p:tgtEl>
                                      </p:cBhvr>
                                      <p:to x="100000" y="60000"/>
                                    </p:animScale>
                                    <p:animScale>
                                      <p:cBhvr>
                                        <p:cTn id="224" dur="166" decel="50000">
                                          <p:stCondLst>
                                            <p:cond delay="676"/>
                                          </p:stCondLst>
                                        </p:cTn>
                                        <p:tgtEl>
                                          <p:spTgt spid="59"/>
                                        </p:tgtEl>
                                      </p:cBhvr>
                                      <p:to x="100000" y="100000"/>
                                    </p:animScale>
                                    <p:animScale>
                                      <p:cBhvr>
                                        <p:cTn id="225" dur="26">
                                          <p:stCondLst>
                                            <p:cond delay="1312"/>
                                          </p:stCondLst>
                                        </p:cTn>
                                        <p:tgtEl>
                                          <p:spTgt spid="59"/>
                                        </p:tgtEl>
                                      </p:cBhvr>
                                      <p:to x="100000" y="80000"/>
                                    </p:animScale>
                                    <p:animScale>
                                      <p:cBhvr>
                                        <p:cTn id="226" dur="166" decel="50000">
                                          <p:stCondLst>
                                            <p:cond delay="1338"/>
                                          </p:stCondLst>
                                        </p:cTn>
                                        <p:tgtEl>
                                          <p:spTgt spid="59"/>
                                        </p:tgtEl>
                                      </p:cBhvr>
                                      <p:to x="100000" y="100000"/>
                                    </p:animScale>
                                    <p:animScale>
                                      <p:cBhvr>
                                        <p:cTn id="227" dur="26">
                                          <p:stCondLst>
                                            <p:cond delay="1642"/>
                                          </p:stCondLst>
                                        </p:cTn>
                                        <p:tgtEl>
                                          <p:spTgt spid="59"/>
                                        </p:tgtEl>
                                      </p:cBhvr>
                                      <p:to x="100000" y="90000"/>
                                    </p:animScale>
                                    <p:animScale>
                                      <p:cBhvr>
                                        <p:cTn id="228" dur="166" decel="50000">
                                          <p:stCondLst>
                                            <p:cond delay="1668"/>
                                          </p:stCondLst>
                                        </p:cTn>
                                        <p:tgtEl>
                                          <p:spTgt spid="59"/>
                                        </p:tgtEl>
                                      </p:cBhvr>
                                      <p:to x="100000" y="100000"/>
                                    </p:animScale>
                                    <p:animScale>
                                      <p:cBhvr>
                                        <p:cTn id="229" dur="26">
                                          <p:stCondLst>
                                            <p:cond delay="1808"/>
                                          </p:stCondLst>
                                        </p:cTn>
                                        <p:tgtEl>
                                          <p:spTgt spid="59"/>
                                        </p:tgtEl>
                                      </p:cBhvr>
                                      <p:to x="100000" y="95000"/>
                                    </p:animScale>
                                    <p:animScale>
                                      <p:cBhvr>
                                        <p:cTn id="230" dur="166" decel="50000">
                                          <p:stCondLst>
                                            <p:cond delay="1834"/>
                                          </p:stCondLst>
                                        </p:cTn>
                                        <p:tgtEl>
                                          <p:spTgt spid="59"/>
                                        </p:tgtEl>
                                      </p:cBhvr>
                                      <p:to x="100000" y="100000"/>
                                    </p:animScale>
                                  </p:childTnLst>
                                </p:cTn>
                              </p:par>
                              <p:par>
                                <p:cTn id="231" presetID="26" presetClass="entr" presetSubtype="0" fill="hold" grpId="0" nodeType="withEffect">
                                  <p:stCondLst>
                                    <p:cond delay="0"/>
                                  </p:stCondLst>
                                  <p:childTnLst>
                                    <p:set>
                                      <p:cBhvr>
                                        <p:cTn id="232" dur="1" fill="hold">
                                          <p:stCondLst>
                                            <p:cond delay="0"/>
                                          </p:stCondLst>
                                        </p:cTn>
                                        <p:tgtEl>
                                          <p:spTgt spid="51"/>
                                        </p:tgtEl>
                                        <p:attrNameLst>
                                          <p:attrName>style.visibility</p:attrName>
                                        </p:attrNameLst>
                                      </p:cBhvr>
                                      <p:to>
                                        <p:strVal val="visible"/>
                                      </p:to>
                                    </p:set>
                                    <p:animEffect transition="in" filter="wipe(down)">
                                      <p:cBhvr>
                                        <p:cTn id="233" dur="580">
                                          <p:stCondLst>
                                            <p:cond delay="0"/>
                                          </p:stCondLst>
                                        </p:cTn>
                                        <p:tgtEl>
                                          <p:spTgt spid="51"/>
                                        </p:tgtEl>
                                      </p:cBhvr>
                                    </p:animEffect>
                                    <p:anim calcmode="lin" valueType="num">
                                      <p:cBhvr>
                                        <p:cTn id="234"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39" dur="26">
                                          <p:stCondLst>
                                            <p:cond delay="650"/>
                                          </p:stCondLst>
                                        </p:cTn>
                                        <p:tgtEl>
                                          <p:spTgt spid="51"/>
                                        </p:tgtEl>
                                      </p:cBhvr>
                                      <p:to x="100000" y="60000"/>
                                    </p:animScale>
                                    <p:animScale>
                                      <p:cBhvr>
                                        <p:cTn id="240" dur="166" decel="50000">
                                          <p:stCondLst>
                                            <p:cond delay="676"/>
                                          </p:stCondLst>
                                        </p:cTn>
                                        <p:tgtEl>
                                          <p:spTgt spid="51"/>
                                        </p:tgtEl>
                                      </p:cBhvr>
                                      <p:to x="100000" y="100000"/>
                                    </p:animScale>
                                    <p:animScale>
                                      <p:cBhvr>
                                        <p:cTn id="241" dur="26">
                                          <p:stCondLst>
                                            <p:cond delay="1312"/>
                                          </p:stCondLst>
                                        </p:cTn>
                                        <p:tgtEl>
                                          <p:spTgt spid="51"/>
                                        </p:tgtEl>
                                      </p:cBhvr>
                                      <p:to x="100000" y="80000"/>
                                    </p:animScale>
                                    <p:animScale>
                                      <p:cBhvr>
                                        <p:cTn id="242" dur="166" decel="50000">
                                          <p:stCondLst>
                                            <p:cond delay="1338"/>
                                          </p:stCondLst>
                                        </p:cTn>
                                        <p:tgtEl>
                                          <p:spTgt spid="51"/>
                                        </p:tgtEl>
                                      </p:cBhvr>
                                      <p:to x="100000" y="100000"/>
                                    </p:animScale>
                                    <p:animScale>
                                      <p:cBhvr>
                                        <p:cTn id="243" dur="26">
                                          <p:stCondLst>
                                            <p:cond delay="1642"/>
                                          </p:stCondLst>
                                        </p:cTn>
                                        <p:tgtEl>
                                          <p:spTgt spid="51"/>
                                        </p:tgtEl>
                                      </p:cBhvr>
                                      <p:to x="100000" y="90000"/>
                                    </p:animScale>
                                    <p:animScale>
                                      <p:cBhvr>
                                        <p:cTn id="244" dur="166" decel="50000">
                                          <p:stCondLst>
                                            <p:cond delay="1668"/>
                                          </p:stCondLst>
                                        </p:cTn>
                                        <p:tgtEl>
                                          <p:spTgt spid="51"/>
                                        </p:tgtEl>
                                      </p:cBhvr>
                                      <p:to x="100000" y="100000"/>
                                    </p:animScale>
                                    <p:animScale>
                                      <p:cBhvr>
                                        <p:cTn id="245" dur="26">
                                          <p:stCondLst>
                                            <p:cond delay="1808"/>
                                          </p:stCondLst>
                                        </p:cTn>
                                        <p:tgtEl>
                                          <p:spTgt spid="51"/>
                                        </p:tgtEl>
                                      </p:cBhvr>
                                      <p:to x="100000" y="95000"/>
                                    </p:animScale>
                                    <p:animScale>
                                      <p:cBhvr>
                                        <p:cTn id="246" dur="166" decel="50000">
                                          <p:stCondLst>
                                            <p:cond delay="1834"/>
                                          </p:stCondLst>
                                        </p:cTn>
                                        <p:tgtEl>
                                          <p:spTgt spid="51"/>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26" presetClass="entr" presetSubtype="0" fill="hold" grpId="0" nodeType="clickEffect">
                                  <p:stCondLst>
                                    <p:cond delay="0"/>
                                  </p:stCondLst>
                                  <p:childTnLst>
                                    <p:set>
                                      <p:cBhvr>
                                        <p:cTn id="250" dur="1" fill="hold">
                                          <p:stCondLst>
                                            <p:cond delay="0"/>
                                          </p:stCondLst>
                                        </p:cTn>
                                        <p:tgtEl>
                                          <p:spTgt spid="60"/>
                                        </p:tgtEl>
                                        <p:attrNameLst>
                                          <p:attrName>style.visibility</p:attrName>
                                        </p:attrNameLst>
                                      </p:cBhvr>
                                      <p:to>
                                        <p:strVal val="visible"/>
                                      </p:to>
                                    </p:set>
                                    <p:animEffect transition="in" filter="wipe(down)">
                                      <p:cBhvr>
                                        <p:cTn id="251" dur="580">
                                          <p:stCondLst>
                                            <p:cond delay="0"/>
                                          </p:stCondLst>
                                        </p:cTn>
                                        <p:tgtEl>
                                          <p:spTgt spid="60"/>
                                        </p:tgtEl>
                                      </p:cBhvr>
                                    </p:animEffect>
                                    <p:anim calcmode="lin" valueType="num">
                                      <p:cBhvr>
                                        <p:cTn id="252"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253"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254"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255"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256"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257" dur="26">
                                          <p:stCondLst>
                                            <p:cond delay="650"/>
                                          </p:stCondLst>
                                        </p:cTn>
                                        <p:tgtEl>
                                          <p:spTgt spid="60"/>
                                        </p:tgtEl>
                                      </p:cBhvr>
                                      <p:to x="100000" y="60000"/>
                                    </p:animScale>
                                    <p:animScale>
                                      <p:cBhvr>
                                        <p:cTn id="258" dur="166" decel="50000">
                                          <p:stCondLst>
                                            <p:cond delay="676"/>
                                          </p:stCondLst>
                                        </p:cTn>
                                        <p:tgtEl>
                                          <p:spTgt spid="60"/>
                                        </p:tgtEl>
                                      </p:cBhvr>
                                      <p:to x="100000" y="100000"/>
                                    </p:animScale>
                                    <p:animScale>
                                      <p:cBhvr>
                                        <p:cTn id="259" dur="26">
                                          <p:stCondLst>
                                            <p:cond delay="1312"/>
                                          </p:stCondLst>
                                        </p:cTn>
                                        <p:tgtEl>
                                          <p:spTgt spid="60"/>
                                        </p:tgtEl>
                                      </p:cBhvr>
                                      <p:to x="100000" y="80000"/>
                                    </p:animScale>
                                    <p:animScale>
                                      <p:cBhvr>
                                        <p:cTn id="260" dur="166" decel="50000">
                                          <p:stCondLst>
                                            <p:cond delay="1338"/>
                                          </p:stCondLst>
                                        </p:cTn>
                                        <p:tgtEl>
                                          <p:spTgt spid="60"/>
                                        </p:tgtEl>
                                      </p:cBhvr>
                                      <p:to x="100000" y="100000"/>
                                    </p:animScale>
                                    <p:animScale>
                                      <p:cBhvr>
                                        <p:cTn id="261" dur="26">
                                          <p:stCondLst>
                                            <p:cond delay="1642"/>
                                          </p:stCondLst>
                                        </p:cTn>
                                        <p:tgtEl>
                                          <p:spTgt spid="60"/>
                                        </p:tgtEl>
                                      </p:cBhvr>
                                      <p:to x="100000" y="90000"/>
                                    </p:animScale>
                                    <p:animScale>
                                      <p:cBhvr>
                                        <p:cTn id="262" dur="166" decel="50000">
                                          <p:stCondLst>
                                            <p:cond delay="1668"/>
                                          </p:stCondLst>
                                        </p:cTn>
                                        <p:tgtEl>
                                          <p:spTgt spid="60"/>
                                        </p:tgtEl>
                                      </p:cBhvr>
                                      <p:to x="100000" y="100000"/>
                                    </p:animScale>
                                    <p:animScale>
                                      <p:cBhvr>
                                        <p:cTn id="263" dur="26">
                                          <p:stCondLst>
                                            <p:cond delay="1808"/>
                                          </p:stCondLst>
                                        </p:cTn>
                                        <p:tgtEl>
                                          <p:spTgt spid="60"/>
                                        </p:tgtEl>
                                      </p:cBhvr>
                                      <p:to x="100000" y="95000"/>
                                    </p:animScale>
                                    <p:animScale>
                                      <p:cBhvr>
                                        <p:cTn id="264" dur="166" decel="50000">
                                          <p:stCondLst>
                                            <p:cond delay="1834"/>
                                          </p:stCondLst>
                                        </p:cTn>
                                        <p:tgtEl>
                                          <p:spTgt spid="60"/>
                                        </p:tgtEl>
                                      </p:cBhvr>
                                      <p:to x="100000" y="100000"/>
                                    </p:animScale>
                                  </p:childTnLst>
                                </p:cTn>
                              </p:par>
                              <p:par>
                                <p:cTn id="265" presetID="26" presetClass="entr" presetSubtype="0" fill="hold" grpId="0" nodeType="withEffect">
                                  <p:stCondLst>
                                    <p:cond delay="0"/>
                                  </p:stCondLst>
                                  <p:childTnLst>
                                    <p:set>
                                      <p:cBhvr>
                                        <p:cTn id="266" dur="1" fill="hold">
                                          <p:stCondLst>
                                            <p:cond delay="0"/>
                                          </p:stCondLst>
                                        </p:cTn>
                                        <p:tgtEl>
                                          <p:spTgt spid="52"/>
                                        </p:tgtEl>
                                        <p:attrNameLst>
                                          <p:attrName>style.visibility</p:attrName>
                                        </p:attrNameLst>
                                      </p:cBhvr>
                                      <p:to>
                                        <p:strVal val="visible"/>
                                      </p:to>
                                    </p:set>
                                    <p:animEffect transition="in" filter="wipe(down)">
                                      <p:cBhvr>
                                        <p:cTn id="267" dur="580">
                                          <p:stCondLst>
                                            <p:cond delay="0"/>
                                          </p:stCondLst>
                                        </p:cTn>
                                        <p:tgtEl>
                                          <p:spTgt spid="52"/>
                                        </p:tgtEl>
                                      </p:cBhvr>
                                    </p:animEffect>
                                    <p:anim calcmode="lin" valueType="num">
                                      <p:cBhvr>
                                        <p:cTn id="268"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269"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270"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271"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272"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273" dur="26">
                                          <p:stCondLst>
                                            <p:cond delay="650"/>
                                          </p:stCondLst>
                                        </p:cTn>
                                        <p:tgtEl>
                                          <p:spTgt spid="52"/>
                                        </p:tgtEl>
                                      </p:cBhvr>
                                      <p:to x="100000" y="60000"/>
                                    </p:animScale>
                                    <p:animScale>
                                      <p:cBhvr>
                                        <p:cTn id="274" dur="166" decel="50000">
                                          <p:stCondLst>
                                            <p:cond delay="676"/>
                                          </p:stCondLst>
                                        </p:cTn>
                                        <p:tgtEl>
                                          <p:spTgt spid="52"/>
                                        </p:tgtEl>
                                      </p:cBhvr>
                                      <p:to x="100000" y="100000"/>
                                    </p:animScale>
                                    <p:animScale>
                                      <p:cBhvr>
                                        <p:cTn id="275" dur="26">
                                          <p:stCondLst>
                                            <p:cond delay="1312"/>
                                          </p:stCondLst>
                                        </p:cTn>
                                        <p:tgtEl>
                                          <p:spTgt spid="52"/>
                                        </p:tgtEl>
                                      </p:cBhvr>
                                      <p:to x="100000" y="80000"/>
                                    </p:animScale>
                                    <p:animScale>
                                      <p:cBhvr>
                                        <p:cTn id="276" dur="166" decel="50000">
                                          <p:stCondLst>
                                            <p:cond delay="1338"/>
                                          </p:stCondLst>
                                        </p:cTn>
                                        <p:tgtEl>
                                          <p:spTgt spid="52"/>
                                        </p:tgtEl>
                                      </p:cBhvr>
                                      <p:to x="100000" y="100000"/>
                                    </p:animScale>
                                    <p:animScale>
                                      <p:cBhvr>
                                        <p:cTn id="277" dur="26">
                                          <p:stCondLst>
                                            <p:cond delay="1642"/>
                                          </p:stCondLst>
                                        </p:cTn>
                                        <p:tgtEl>
                                          <p:spTgt spid="52"/>
                                        </p:tgtEl>
                                      </p:cBhvr>
                                      <p:to x="100000" y="90000"/>
                                    </p:animScale>
                                    <p:animScale>
                                      <p:cBhvr>
                                        <p:cTn id="278" dur="166" decel="50000">
                                          <p:stCondLst>
                                            <p:cond delay="1668"/>
                                          </p:stCondLst>
                                        </p:cTn>
                                        <p:tgtEl>
                                          <p:spTgt spid="52"/>
                                        </p:tgtEl>
                                      </p:cBhvr>
                                      <p:to x="100000" y="100000"/>
                                    </p:animScale>
                                    <p:animScale>
                                      <p:cBhvr>
                                        <p:cTn id="279" dur="26">
                                          <p:stCondLst>
                                            <p:cond delay="1808"/>
                                          </p:stCondLst>
                                        </p:cTn>
                                        <p:tgtEl>
                                          <p:spTgt spid="52"/>
                                        </p:tgtEl>
                                      </p:cBhvr>
                                      <p:to x="100000" y="95000"/>
                                    </p:animScale>
                                    <p:animScale>
                                      <p:cBhvr>
                                        <p:cTn id="280" dur="166" decel="50000">
                                          <p:stCondLst>
                                            <p:cond delay="1834"/>
                                          </p:stCondLst>
                                        </p:cTn>
                                        <p:tgtEl>
                                          <p:spTgt spid="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8" grpId="0"/>
      <p:bldP spid="39" grpId="0"/>
      <p:bldP spid="42" grpId="0"/>
      <p:bldP spid="43" grpId="0"/>
      <p:bldP spid="46" grpId="0"/>
      <p:bldP spid="47" grpId="0"/>
      <p:bldP spid="49" grpId="0"/>
      <p:bldP spid="50" grpId="0"/>
      <p:bldP spid="51" grpId="0"/>
      <p:bldP spid="52" grpId="0"/>
      <p:bldP spid="53" grpId="0"/>
      <p:bldP spid="54" grpId="0"/>
      <p:bldP spid="55" grpId="0"/>
      <p:bldP spid="3" grpId="0"/>
      <p:bldP spid="6" grpId="0"/>
      <p:bldP spid="17" grpId="0"/>
      <p:bldP spid="18" grpId="0"/>
      <p:bldP spid="20" grpId="0"/>
      <p:bldP spid="21" grpId="0"/>
      <p:bldP spid="29" grpId="0"/>
      <p:bldP spid="30" grpId="0"/>
      <p:bldP spid="56" grpId="0" animBg="1"/>
      <p:bldP spid="57" grpId="0" animBg="1"/>
      <p:bldP spid="59" grpId="0" animBg="1"/>
      <p:bldP spid="60"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209FA8B3-518F-7A4E-053C-5107E4271180}"/>
              </a:ext>
            </a:extLst>
          </p:cNvPr>
          <p:cNvGraphicFramePr>
            <a:graphicFrameLocks noGrp="1"/>
          </p:cNvGraphicFramePr>
          <p:nvPr>
            <p:extLst>
              <p:ext uri="{D42A27DB-BD31-4B8C-83A1-F6EECF244321}">
                <p14:modId xmlns:p14="http://schemas.microsoft.com/office/powerpoint/2010/main" val="1715042825"/>
              </p:ext>
            </p:extLst>
          </p:nvPr>
        </p:nvGraphicFramePr>
        <p:xfrm>
          <a:off x="7532233" y="530672"/>
          <a:ext cx="3826277" cy="2809240"/>
        </p:xfrm>
        <a:graphic>
          <a:graphicData uri="http://schemas.openxmlformats.org/drawingml/2006/table">
            <a:tbl>
              <a:tblPr firstRow="1" bandRow="1">
                <a:tableStyleId>{5940675A-B579-460E-94D1-54222C63F5DA}</a:tableStyleId>
              </a:tblPr>
              <a:tblGrid>
                <a:gridCol w="347321">
                  <a:extLst>
                    <a:ext uri="{9D8B030D-6E8A-4147-A177-3AD203B41FA5}">
                      <a16:colId xmlns:a16="http://schemas.microsoft.com/office/drawing/2014/main" val="2268655523"/>
                    </a:ext>
                  </a:extLst>
                </a:gridCol>
                <a:gridCol w="3478956">
                  <a:extLst>
                    <a:ext uri="{9D8B030D-6E8A-4147-A177-3AD203B41FA5}">
                      <a16:colId xmlns:a16="http://schemas.microsoft.com/office/drawing/2014/main" val="2799229896"/>
                    </a:ext>
                  </a:extLst>
                </a:gridCol>
              </a:tblGrid>
              <a:tr h="370840">
                <a:tc gridSpan="2">
                  <a:txBody>
                    <a:bodyPr/>
                    <a:lstStyle/>
                    <a:p>
                      <a:pPr algn="ctr"/>
                      <a:r>
                        <a:rPr lang="fr-FR" sz="1500" b="1" dirty="0">
                          <a:solidFill>
                            <a:srgbClr val="FFFF00"/>
                          </a:solidFill>
                          <a:latin typeface="Calibri" panose="020F0502020204030204" pitchFamily="34" charset="0"/>
                          <a:cs typeface="Calibri" panose="020F0502020204030204" pitchFamily="34" charset="0"/>
                        </a:rPr>
                        <a:t>Quelques </a:t>
                      </a:r>
                      <a:r>
                        <a:rPr lang="fr-FR" sz="1500" b="1" dirty="0">
                          <a:solidFill>
                            <a:srgbClr val="FF0000"/>
                          </a:solidFill>
                          <a:latin typeface="Calibri" panose="020F0502020204030204" pitchFamily="34" charset="0"/>
                          <a:cs typeface="Calibri" panose="020F0502020204030204" pitchFamily="34" charset="0"/>
                        </a:rPr>
                        <a:t>INSTRUMENTS</a:t>
                      </a:r>
                      <a:r>
                        <a:rPr lang="fr-FR" sz="1500" b="1" dirty="0">
                          <a:solidFill>
                            <a:srgbClr val="FFFF00"/>
                          </a:solidFill>
                          <a:latin typeface="Calibri" panose="020F0502020204030204" pitchFamily="34" charset="0"/>
                          <a:cs typeface="Calibri" panose="020F0502020204030204" pitchFamily="34" charset="0"/>
                        </a:rPr>
                        <a:t> de mesure du temps</a:t>
                      </a:r>
                    </a:p>
                  </a:txBody>
                  <a:tcPr/>
                </a:tc>
                <a:tc hMerge="1">
                  <a:txBody>
                    <a:bodyPr/>
                    <a:lstStyle/>
                    <a:p>
                      <a:endParaRPr lang="fr-FR"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72391137"/>
                  </a:ext>
                </a:extLst>
              </a:tr>
              <a:tr h="295852">
                <a:tc>
                  <a:txBody>
                    <a:bodyPr/>
                    <a:lstStyle/>
                    <a:p>
                      <a:pPr algn="ctr"/>
                      <a:r>
                        <a:rPr lang="fr-FR" sz="1400" b="1" dirty="0">
                          <a:solidFill>
                            <a:srgbClr val="FF0000"/>
                          </a:solidFill>
                          <a:latin typeface="Calibri" panose="020F0502020204030204" pitchFamily="34" charset="0"/>
                          <a:cs typeface="Calibri" panose="020F0502020204030204" pitchFamily="34" charset="0"/>
                        </a:rPr>
                        <a:t>1</a:t>
                      </a:r>
                    </a:p>
                  </a:txBody>
                  <a:tcPr/>
                </a:tc>
                <a:tc>
                  <a:txBody>
                    <a:bodyPr/>
                    <a:lstStyle/>
                    <a:p>
                      <a:endParaRPr lang="fr-FR" sz="13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525479356"/>
                  </a:ext>
                </a:extLst>
              </a:tr>
              <a:tr h="295852">
                <a:tc>
                  <a:txBody>
                    <a:bodyPr/>
                    <a:lstStyle/>
                    <a:p>
                      <a:pPr algn="ctr"/>
                      <a:r>
                        <a:rPr lang="fr-FR" sz="1400" b="1" dirty="0">
                          <a:solidFill>
                            <a:srgbClr val="FF0000"/>
                          </a:solidFill>
                          <a:latin typeface="Calibri" panose="020F0502020204030204" pitchFamily="34" charset="0"/>
                          <a:cs typeface="Calibri" panose="020F0502020204030204" pitchFamily="34" charset="0"/>
                        </a:rPr>
                        <a:t>2</a:t>
                      </a:r>
                    </a:p>
                  </a:txBody>
                  <a:tcPr/>
                </a:tc>
                <a:tc>
                  <a:txBody>
                    <a:bodyPr/>
                    <a:lstStyle/>
                    <a:p>
                      <a:endParaRPr lang="fr-FR" sz="13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46089722"/>
                  </a:ext>
                </a:extLst>
              </a:tr>
              <a:tr h="295852">
                <a:tc>
                  <a:txBody>
                    <a:bodyPr/>
                    <a:lstStyle/>
                    <a:p>
                      <a:pPr algn="ctr"/>
                      <a:r>
                        <a:rPr lang="fr-FR" sz="1400" b="1" dirty="0">
                          <a:solidFill>
                            <a:srgbClr val="FF0000"/>
                          </a:solidFill>
                          <a:latin typeface="Calibri" panose="020F0502020204030204" pitchFamily="34" charset="0"/>
                          <a:cs typeface="Calibri" panose="020F0502020204030204" pitchFamily="34" charset="0"/>
                        </a:rPr>
                        <a:t>3</a:t>
                      </a:r>
                    </a:p>
                  </a:txBody>
                  <a:tcPr/>
                </a:tc>
                <a:tc>
                  <a:txBody>
                    <a:bodyPr/>
                    <a:lstStyle/>
                    <a:p>
                      <a:endParaRPr lang="fr-FR" sz="13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19260224"/>
                  </a:ext>
                </a:extLst>
              </a:tr>
              <a:tr h="295852">
                <a:tc>
                  <a:txBody>
                    <a:bodyPr/>
                    <a:lstStyle/>
                    <a:p>
                      <a:pPr algn="ctr"/>
                      <a:r>
                        <a:rPr lang="fr-FR" sz="1400" b="1" dirty="0">
                          <a:solidFill>
                            <a:srgbClr val="FF0000"/>
                          </a:solidFill>
                          <a:latin typeface="Calibri" panose="020F0502020204030204" pitchFamily="34" charset="0"/>
                          <a:cs typeface="Calibri" panose="020F0502020204030204" pitchFamily="34" charset="0"/>
                        </a:rPr>
                        <a:t>4</a:t>
                      </a:r>
                    </a:p>
                  </a:txBody>
                  <a:tcPr/>
                </a:tc>
                <a:tc>
                  <a:txBody>
                    <a:bodyPr/>
                    <a:lstStyle/>
                    <a:p>
                      <a:endParaRPr lang="fr-FR" sz="13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31490219"/>
                  </a:ext>
                </a:extLst>
              </a:tr>
              <a:tr h="295852">
                <a:tc>
                  <a:txBody>
                    <a:bodyPr/>
                    <a:lstStyle/>
                    <a:p>
                      <a:pPr algn="ctr"/>
                      <a:r>
                        <a:rPr lang="fr-FR" sz="1400" b="1" dirty="0">
                          <a:solidFill>
                            <a:srgbClr val="FF0000"/>
                          </a:solidFill>
                          <a:latin typeface="Calibri" panose="020F0502020204030204" pitchFamily="34" charset="0"/>
                          <a:cs typeface="Calibri" panose="020F0502020204030204" pitchFamily="34" charset="0"/>
                        </a:rPr>
                        <a:t>5</a:t>
                      </a:r>
                    </a:p>
                  </a:txBody>
                  <a:tcPr/>
                </a:tc>
                <a:tc>
                  <a:txBody>
                    <a:bodyPr/>
                    <a:lstStyle/>
                    <a:p>
                      <a:endParaRPr lang="fr-FR" sz="13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25983170"/>
                  </a:ext>
                </a:extLst>
              </a:tr>
              <a:tr h="295852">
                <a:tc>
                  <a:txBody>
                    <a:bodyPr/>
                    <a:lstStyle/>
                    <a:p>
                      <a:pPr algn="ctr"/>
                      <a:r>
                        <a:rPr lang="fr-FR" sz="1400" b="1" dirty="0">
                          <a:solidFill>
                            <a:srgbClr val="FF0000"/>
                          </a:solidFill>
                          <a:latin typeface="Calibri" panose="020F0502020204030204" pitchFamily="34" charset="0"/>
                          <a:cs typeface="Calibri" panose="020F0502020204030204" pitchFamily="34" charset="0"/>
                        </a:rPr>
                        <a:t>6</a:t>
                      </a:r>
                    </a:p>
                  </a:txBody>
                  <a:tcPr/>
                </a:tc>
                <a:tc>
                  <a:txBody>
                    <a:bodyPr/>
                    <a:lstStyle/>
                    <a:p>
                      <a:endParaRPr lang="fr-FR" sz="13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28066232"/>
                  </a:ext>
                </a:extLst>
              </a:tr>
              <a:tr h="295852">
                <a:tc>
                  <a:txBody>
                    <a:bodyPr/>
                    <a:lstStyle/>
                    <a:p>
                      <a:pPr algn="ctr"/>
                      <a:r>
                        <a:rPr lang="fr-FR" sz="1400" b="1" dirty="0">
                          <a:solidFill>
                            <a:srgbClr val="FF0000"/>
                          </a:solidFill>
                          <a:latin typeface="Calibri" panose="020F0502020204030204" pitchFamily="34" charset="0"/>
                          <a:cs typeface="Calibri" panose="020F0502020204030204" pitchFamily="34" charset="0"/>
                        </a:rPr>
                        <a:t>7</a:t>
                      </a:r>
                    </a:p>
                  </a:txBody>
                  <a:tcPr/>
                </a:tc>
                <a:tc>
                  <a:txBody>
                    <a:bodyPr/>
                    <a:lstStyle/>
                    <a:p>
                      <a:endParaRPr lang="fr-FR" sz="13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9070270"/>
                  </a:ext>
                </a:extLst>
              </a:tr>
              <a:tr h="295852">
                <a:tc>
                  <a:txBody>
                    <a:bodyPr/>
                    <a:lstStyle/>
                    <a:p>
                      <a:pPr algn="ctr"/>
                      <a:r>
                        <a:rPr lang="fr-FR" sz="1400" b="1" dirty="0">
                          <a:solidFill>
                            <a:srgbClr val="FF0000"/>
                          </a:solidFill>
                          <a:latin typeface="Calibri" panose="020F0502020204030204" pitchFamily="34" charset="0"/>
                          <a:cs typeface="Calibri" panose="020F0502020204030204" pitchFamily="34" charset="0"/>
                        </a:rPr>
                        <a:t>8</a:t>
                      </a:r>
                    </a:p>
                  </a:txBody>
                  <a:tcPr/>
                </a:tc>
                <a:tc>
                  <a:txBody>
                    <a:bodyPr/>
                    <a:lstStyle/>
                    <a:p>
                      <a:endParaRPr lang="fr-FR" sz="13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220678552"/>
                  </a:ext>
                </a:extLst>
              </a:tr>
            </a:tbl>
          </a:graphicData>
        </a:graphic>
      </p:graphicFrame>
      <p:pic>
        <p:nvPicPr>
          <p:cNvPr id="4" name="Image 3">
            <a:extLst>
              <a:ext uri="{FF2B5EF4-FFF2-40B4-BE49-F238E27FC236}">
                <a16:creationId xmlns:a16="http://schemas.microsoft.com/office/drawing/2014/main" id="{117371E0-814B-6381-E992-1C1EB64100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650" y="548412"/>
            <a:ext cx="628403" cy="628403"/>
          </a:xfrm>
          <a:prstGeom prst="rect">
            <a:avLst/>
          </a:prstGeom>
        </p:spPr>
      </p:pic>
      <p:pic>
        <p:nvPicPr>
          <p:cNvPr id="5" name="Image 4">
            <a:hlinkClick r:id="rId3" action="ppaction://hlinksldjump"/>
            <a:extLst>
              <a:ext uri="{FF2B5EF4-FFF2-40B4-BE49-F238E27FC236}">
                <a16:creationId xmlns:a16="http://schemas.microsoft.com/office/drawing/2014/main" id="{C88DC716-00D4-A1A0-F910-E20F058846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6" name="ZoneTexte 5">
            <a:extLst>
              <a:ext uri="{FF2B5EF4-FFF2-40B4-BE49-F238E27FC236}">
                <a16:creationId xmlns:a16="http://schemas.microsoft.com/office/drawing/2014/main" id="{31471C95-5A42-D352-8D02-8B1E6436C0FA}"/>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7" name="Image 6">
            <a:extLst>
              <a:ext uri="{FF2B5EF4-FFF2-40B4-BE49-F238E27FC236}">
                <a16:creationId xmlns:a16="http://schemas.microsoft.com/office/drawing/2014/main" id="{92FBEDAC-73B4-AEED-8435-817053CA36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84900" y="798550"/>
            <a:ext cx="440318" cy="423135"/>
          </a:xfrm>
          <a:prstGeom prst="rect">
            <a:avLst/>
          </a:prstGeom>
        </p:spPr>
      </p:pic>
      <p:sp>
        <p:nvSpPr>
          <p:cNvPr id="8" name="ZoneTexte 7">
            <a:extLst>
              <a:ext uri="{FF2B5EF4-FFF2-40B4-BE49-F238E27FC236}">
                <a16:creationId xmlns:a16="http://schemas.microsoft.com/office/drawing/2014/main" id="{B06A9F8F-B2BB-18D1-23A3-0896CD09E96B}"/>
              </a:ext>
            </a:extLst>
          </p:cNvPr>
          <p:cNvSpPr txBox="1"/>
          <p:nvPr/>
        </p:nvSpPr>
        <p:spPr>
          <a:xfrm>
            <a:off x="739053" y="433508"/>
            <a:ext cx="4683973"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Les Outils de MESURE DU TEMPS</a:t>
            </a:r>
            <a:endParaRPr lang="fr-FR" sz="2400" b="1" dirty="0"/>
          </a:p>
        </p:txBody>
      </p:sp>
      <p:grpSp>
        <p:nvGrpSpPr>
          <p:cNvPr id="9" name="Groupe 8">
            <a:extLst>
              <a:ext uri="{FF2B5EF4-FFF2-40B4-BE49-F238E27FC236}">
                <a16:creationId xmlns:a16="http://schemas.microsoft.com/office/drawing/2014/main" id="{83BDABA8-E92E-38D7-208F-77D012C09C1B}"/>
              </a:ext>
            </a:extLst>
          </p:cNvPr>
          <p:cNvGrpSpPr/>
          <p:nvPr/>
        </p:nvGrpSpPr>
        <p:grpSpPr>
          <a:xfrm>
            <a:off x="6418554" y="534975"/>
            <a:ext cx="936181" cy="479968"/>
            <a:chOff x="9987503" y="544699"/>
            <a:chExt cx="1171521" cy="600624"/>
          </a:xfrm>
        </p:grpSpPr>
        <p:pic>
          <p:nvPicPr>
            <p:cNvPr id="10" name="Image 9">
              <a:hlinkClick r:id="rId6"/>
              <a:extLst>
                <a:ext uri="{FF2B5EF4-FFF2-40B4-BE49-F238E27FC236}">
                  <a16:creationId xmlns:a16="http://schemas.microsoft.com/office/drawing/2014/main" id="{99CAA83E-87F8-1712-1460-AD2CC37DD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7503" y="544699"/>
              <a:ext cx="1171521" cy="600624"/>
            </a:xfrm>
            <a:prstGeom prst="rect">
              <a:avLst/>
            </a:prstGeom>
          </p:spPr>
        </p:pic>
        <p:pic>
          <p:nvPicPr>
            <p:cNvPr id="11" name="Image 10">
              <a:hlinkClick r:id="rId6"/>
              <a:extLst>
                <a:ext uri="{FF2B5EF4-FFF2-40B4-BE49-F238E27FC236}">
                  <a16:creationId xmlns:a16="http://schemas.microsoft.com/office/drawing/2014/main" id="{61EC24C1-315F-E0D6-335E-EF1611A807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8566" y="550896"/>
              <a:ext cx="582008" cy="582008"/>
            </a:xfrm>
            <a:prstGeom prst="rect">
              <a:avLst/>
            </a:prstGeom>
          </p:spPr>
        </p:pic>
      </p:grpSp>
      <p:pic>
        <p:nvPicPr>
          <p:cNvPr id="13" name="Image 12">
            <a:extLst>
              <a:ext uri="{FF2B5EF4-FFF2-40B4-BE49-F238E27FC236}">
                <a16:creationId xmlns:a16="http://schemas.microsoft.com/office/drawing/2014/main" id="{BCF989ED-5854-512A-A15A-3BEF54A8CE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5093" y="3395758"/>
            <a:ext cx="3411004" cy="3411004"/>
          </a:xfrm>
          <a:prstGeom prst="rect">
            <a:avLst/>
          </a:prstGeom>
        </p:spPr>
      </p:pic>
      <p:sp>
        <p:nvSpPr>
          <p:cNvPr id="2" name="ZoneTexte 1">
            <a:extLst>
              <a:ext uri="{FF2B5EF4-FFF2-40B4-BE49-F238E27FC236}">
                <a16:creationId xmlns:a16="http://schemas.microsoft.com/office/drawing/2014/main" id="{26E5A3B8-68FD-B82F-0E4D-A9E2519AD40E}"/>
              </a:ext>
            </a:extLst>
          </p:cNvPr>
          <p:cNvSpPr txBox="1"/>
          <p:nvPr/>
        </p:nvSpPr>
        <p:spPr>
          <a:xfrm>
            <a:off x="7852288" y="927556"/>
            <a:ext cx="3336844"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 Le </a:t>
            </a:r>
            <a:r>
              <a:rPr lang="fr-FR" sz="1200" b="1" dirty="0">
                <a:latin typeface="Calibri" panose="020F0502020204030204" pitchFamily="34" charset="0"/>
                <a:cs typeface="Calibri" panose="020F0502020204030204" pitchFamily="34" charset="0"/>
              </a:rPr>
              <a:t>GNOMON</a:t>
            </a:r>
            <a:r>
              <a:rPr lang="fr-FR" sz="1200" dirty="0">
                <a:latin typeface="Calibri" panose="020F0502020204030204" pitchFamily="34" charset="0"/>
                <a:cs typeface="Calibri" panose="020F0502020204030204" pitchFamily="34" charset="0"/>
              </a:rPr>
              <a:t> – bâton planté dans le sol</a:t>
            </a:r>
          </a:p>
        </p:txBody>
      </p:sp>
      <p:sp>
        <p:nvSpPr>
          <p:cNvPr id="12" name="ZoneTexte 11">
            <a:extLst>
              <a:ext uri="{FF2B5EF4-FFF2-40B4-BE49-F238E27FC236}">
                <a16:creationId xmlns:a16="http://schemas.microsoft.com/office/drawing/2014/main" id="{23058202-F824-94EC-C697-7986BFF9E9A9}"/>
              </a:ext>
            </a:extLst>
          </p:cNvPr>
          <p:cNvSpPr txBox="1"/>
          <p:nvPr/>
        </p:nvSpPr>
        <p:spPr>
          <a:xfrm>
            <a:off x="7852288" y="1204555"/>
            <a:ext cx="3407408"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 Le </a:t>
            </a:r>
            <a:r>
              <a:rPr lang="fr-FR" sz="1200" b="1" dirty="0">
                <a:latin typeface="Calibri" panose="020F0502020204030204" pitchFamily="34" charset="0"/>
                <a:cs typeface="Calibri" panose="020F0502020204030204" pitchFamily="34" charset="0"/>
              </a:rPr>
              <a:t>CADRAN SOLAIRE</a:t>
            </a:r>
            <a:r>
              <a:rPr lang="fr-FR" sz="1200" dirty="0">
                <a:latin typeface="Calibri" panose="020F0502020204030204" pitchFamily="34" charset="0"/>
                <a:cs typeface="Calibri" panose="020F0502020204030204" pitchFamily="34" charset="0"/>
              </a:rPr>
              <a:t> – gnomon + table graduée</a:t>
            </a:r>
          </a:p>
        </p:txBody>
      </p:sp>
      <p:sp>
        <p:nvSpPr>
          <p:cNvPr id="14" name="ZoneTexte 13">
            <a:extLst>
              <a:ext uri="{FF2B5EF4-FFF2-40B4-BE49-F238E27FC236}">
                <a16:creationId xmlns:a16="http://schemas.microsoft.com/office/drawing/2014/main" id="{8F07462E-AFA1-C6A3-0924-B1B071EB1F3E}"/>
              </a:ext>
            </a:extLst>
          </p:cNvPr>
          <p:cNvSpPr txBox="1"/>
          <p:nvPr/>
        </p:nvSpPr>
        <p:spPr>
          <a:xfrm>
            <a:off x="7852288" y="1517066"/>
            <a:ext cx="3407408"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 La </a:t>
            </a:r>
            <a:r>
              <a:rPr lang="fr-FR" sz="1200" b="1" dirty="0">
                <a:latin typeface="Calibri" panose="020F0502020204030204" pitchFamily="34" charset="0"/>
                <a:cs typeface="Calibri" panose="020F0502020204030204" pitchFamily="34" charset="0"/>
              </a:rPr>
              <a:t>CLEPSYDRE</a:t>
            </a:r>
            <a:r>
              <a:rPr lang="fr-FR" sz="1200" dirty="0">
                <a:latin typeface="Calibri" panose="020F0502020204030204" pitchFamily="34" charset="0"/>
                <a:cs typeface="Calibri" panose="020F0502020204030204" pitchFamily="34" charset="0"/>
              </a:rPr>
              <a:t> – chronomètre à eau</a:t>
            </a:r>
          </a:p>
        </p:txBody>
      </p:sp>
      <p:sp>
        <p:nvSpPr>
          <p:cNvPr id="15" name="ZoneTexte 14">
            <a:extLst>
              <a:ext uri="{FF2B5EF4-FFF2-40B4-BE49-F238E27FC236}">
                <a16:creationId xmlns:a16="http://schemas.microsoft.com/office/drawing/2014/main" id="{AD10F74C-E464-10D6-7F19-01724431C995}"/>
              </a:ext>
            </a:extLst>
          </p:cNvPr>
          <p:cNvSpPr txBox="1"/>
          <p:nvPr/>
        </p:nvSpPr>
        <p:spPr>
          <a:xfrm>
            <a:off x="7852288" y="1828212"/>
            <a:ext cx="3407408"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 Le </a:t>
            </a:r>
            <a:r>
              <a:rPr lang="fr-FR" sz="1200" b="1" dirty="0">
                <a:latin typeface="Calibri" panose="020F0502020204030204" pitchFamily="34" charset="0"/>
                <a:cs typeface="Calibri" panose="020F0502020204030204" pitchFamily="34" charset="0"/>
              </a:rPr>
              <a:t>SABLIER</a:t>
            </a:r>
            <a:r>
              <a:rPr lang="fr-FR" sz="1200" dirty="0">
                <a:latin typeface="Calibri" panose="020F0502020204030204" pitchFamily="34" charset="0"/>
                <a:cs typeface="Calibri" panose="020F0502020204030204" pitchFamily="34" charset="0"/>
              </a:rPr>
              <a:t> – chronomètre à sable</a:t>
            </a:r>
          </a:p>
        </p:txBody>
      </p:sp>
      <p:sp>
        <p:nvSpPr>
          <p:cNvPr id="16" name="ZoneTexte 15">
            <a:extLst>
              <a:ext uri="{FF2B5EF4-FFF2-40B4-BE49-F238E27FC236}">
                <a16:creationId xmlns:a16="http://schemas.microsoft.com/office/drawing/2014/main" id="{EF53F491-9250-3A49-E3DC-01DFBF9D535B}"/>
              </a:ext>
            </a:extLst>
          </p:cNvPr>
          <p:cNvSpPr txBox="1"/>
          <p:nvPr/>
        </p:nvSpPr>
        <p:spPr>
          <a:xfrm>
            <a:off x="7852288" y="2134416"/>
            <a:ext cx="3407408"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 La </a:t>
            </a:r>
            <a:r>
              <a:rPr lang="fr-FR" sz="1200" b="1" dirty="0">
                <a:latin typeface="Calibri" panose="020F0502020204030204" pitchFamily="34" charset="0"/>
                <a:cs typeface="Calibri" panose="020F0502020204030204" pitchFamily="34" charset="0"/>
              </a:rPr>
              <a:t>PENDULE</a:t>
            </a:r>
            <a:r>
              <a:rPr lang="fr-FR" sz="1200" dirty="0">
                <a:latin typeface="Calibri" panose="020F0502020204030204" pitchFamily="34" charset="0"/>
                <a:cs typeface="Calibri" panose="020F0502020204030204" pitchFamily="34" charset="0"/>
              </a:rPr>
              <a:t> – horloge à pendule, à balancier</a:t>
            </a:r>
          </a:p>
        </p:txBody>
      </p:sp>
      <p:sp>
        <p:nvSpPr>
          <p:cNvPr id="17" name="ZoneTexte 16">
            <a:extLst>
              <a:ext uri="{FF2B5EF4-FFF2-40B4-BE49-F238E27FC236}">
                <a16:creationId xmlns:a16="http://schemas.microsoft.com/office/drawing/2014/main" id="{74ECB369-B2C1-2668-0DEC-110CF1171AAA}"/>
              </a:ext>
            </a:extLst>
          </p:cNvPr>
          <p:cNvSpPr txBox="1"/>
          <p:nvPr/>
        </p:nvSpPr>
        <p:spPr>
          <a:xfrm>
            <a:off x="7852288" y="2430960"/>
            <a:ext cx="3407408"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 La </a:t>
            </a:r>
            <a:r>
              <a:rPr lang="fr-FR" sz="1200" b="1" dirty="0">
                <a:latin typeface="Calibri" panose="020F0502020204030204" pitchFamily="34" charset="0"/>
                <a:cs typeface="Calibri" panose="020F0502020204030204" pitchFamily="34" charset="0"/>
              </a:rPr>
              <a:t>MONTRE À GOUSSET</a:t>
            </a:r>
            <a:r>
              <a:rPr lang="fr-FR" sz="1200" dirty="0">
                <a:latin typeface="Calibri" panose="020F0502020204030204" pitchFamily="34" charset="0"/>
                <a:cs typeface="Calibri" panose="020F0502020204030204" pitchFamily="34" charset="0"/>
              </a:rPr>
              <a:t> – horloge de poche</a:t>
            </a:r>
          </a:p>
        </p:txBody>
      </p:sp>
      <p:sp>
        <p:nvSpPr>
          <p:cNvPr id="18" name="ZoneTexte 17">
            <a:extLst>
              <a:ext uri="{FF2B5EF4-FFF2-40B4-BE49-F238E27FC236}">
                <a16:creationId xmlns:a16="http://schemas.microsoft.com/office/drawing/2014/main" id="{A3D413F2-2F4A-FEA0-28C2-CB3049F8E199}"/>
              </a:ext>
            </a:extLst>
          </p:cNvPr>
          <p:cNvSpPr txBox="1"/>
          <p:nvPr/>
        </p:nvSpPr>
        <p:spPr>
          <a:xfrm>
            <a:off x="7852288" y="2746936"/>
            <a:ext cx="3407408"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 La </a:t>
            </a:r>
            <a:r>
              <a:rPr lang="fr-FR" sz="1200" b="1" dirty="0">
                <a:latin typeface="Calibri" panose="020F0502020204030204" pitchFamily="34" charset="0"/>
                <a:cs typeface="Calibri" panose="020F0502020204030204" pitchFamily="34" charset="0"/>
              </a:rPr>
              <a:t>MONTRE-BRACELET</a:t>
            </a:r>
            <a:r>
              <a:rPr lang="fr-FR" sz="1200" dirty="0">
                <a:latin typeface="Calibri" panose="020F0502020204030204" pitchFamily="34" charset="0"/>
                <a:cs typeface="Calibri" panose="020F0502020204030204" pitchFamily="34" charset="0"/>
              </a:rPr>
              <a:t>– horloge de poignet</a:t>
            </a:r>
          </a:p>
        </p:txBody>
      </p:sp>
      <p:sp>
        <p:nvSpPr>
          <p:cNvPr id="19" name="ZoneTexte 18">
            <a:extLst>
              <a:ext uri="{FF2B5EF4-FFF2-40B4-BE49-F238E27FC236}">
                <a16:creationId xmlns:a16="http://schemas.microsoft.com/office/drawing/2014/main" id="{8E5A4620-C2B7-40D1-D6A2-AE1BAD8A160E}"/>
              </a:ext>
            </a:extLst>
          </p:cNvPr>
          <p:cNvSpPr txBox="1"/>
          <p:nvPr/>
        </p:nvSpPr>
        <p:spPr>
          <a:xfrm>
            <a:off x="7852287" y="3043424"/>
            <a:ext cx="3497099"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 L’</a:t>
            </a:r>
            <a:r>
              <a:rPr lang="fr-FR" sz="1200" b="1" dirty="0">
                <a:latin typeface="Calibri" panose="020F0502020204030204" pitchFamily="34" charset="0"/>
                <a:cs typeface="Calibri" panose="020F0502020204030204" pitchFamily="34" charset="0"/>
              </a:rPr>
              <a:t>HORLOGE ATOMIQUE</a:t>
            </a:r>
            <a:r>
              <a:rPr lang="fr-FR" sz="1200" dirty="0">
                <a:latin typeface="Calibri" panose="020F0502020204030204" pitchFamily="34" charset="0"/>
                <a:cs typeface="Calibri" panose="020F0502020204030204" pitchFamily="34" charset="0"/>
              </a:rPr>
              <a:t> – avec oscillateur à quartz</a:t>
            </a:r>
          </a:p>
        </p:txBody>
      </p:sp>
      <p:sp>
        <p:nvSpPr>
          <p:cNvPr id="23" name="ZoneTexte 22">
            <a:extLst>
              <a:ext uri="{FF2B5EF4-FFF2-40B4-BE49-F238E27FC236}">
                <a16:creationId xmlns:a16="http://schemas.microsoft.com/office/drawing/2014/main" id="{10E604EA-972C-12C5-23E6-B161AF097E74}"/>
              </a:ext>
            </a:extLst>
          </p:cNvPr>
          <p:cNvSpPr txBox="1"/>
          <p:nvPr/>
        </p:nvSpPr>
        <p:spPr>
          <a:xfrm>
            <a:off x="772497" y="728591"/>
            <a:ext cx="6533346" cy="323165"/>
          </a:xfrm>
          <a:prstGeom prst="rect">
            <a:avLst/>
          </a:prstGeom>
          <a:noFill/>
        </p:spPr>
        <p:txBody>
          <a:bodyPr wrap="square">
            <a:spAutoFit/>
          </a:bodyPr>
          <a:lstStyle/>
          <a:p>
            <a:r>
              <a:rPr lang="fr-FR" sz="1500" b="1" dirty="0">
                <a:solidFill>
                  <a:srgbClr val="FFFF00"/>
                </a:solidFill>
                <a:latin typeface="Calibri" panose="020F0502020204030204" pitchFamily="34" charset="0"/>
                <a:cs typeface="Calibri" panose="020F0502020204030204" pitchFamily="34" charset="0"/>
              </a:rPr>
              <a:t>Quelques </a:t>
            </a:r>
            <a:r>
              <a:rPr lang="fr-FR" sz="1500" b="1" dirty="0">
                <a:solidFill>
                  <a:srgbClr val="FF0000"/>
                </a:solidFill>
                <a:latin typeface="Calibri" panose="020F0502020204030204" pitchFamily="34" charset="0"/>
                <a:cs typeface="Calibri" panose="020F0502020204030204" pitchFamily="34" charset="0"/>
              </a:rPr>
              <a:t>CALENDRIERS</a:t>
            </a:r>
            <a:r>
              <a:rPr lang="fr-FR" sz="1500" b="1" dirty="0">
                <a:solidFill>
                  <a:srgbClr val="FFFF00"/>
                </a:solidFill>
                <a:latin typeface="Calibri" panose="020F0502020204030204" pitchFamily="34" charset="0"/>
                <a:cs typeface="Calibri" panose="020F0502020204030204" pitchFamily="34" charset="0"/>
              </a:rPr>
              <a:t> </a:t>
            </a:r>
            <a:r>
              <a:rPr lang="fr-FR" sz="1400" b="1" dirty="0">
                <a:solidFill>
                  <a:srgbClr val="7030A0"/>
                </a:solidFill>
                <a:latin typeface="Calibri" panose="020F0502020204030204" pitchFamily="34" charset="0"/>
                <a:cs typeface="Calibri" panose="020F0502020204030204" pitchFamily="34" charset="0"/>
              </a:rPr>
              <a:t>→ </a:t>
            </a:r>
            <a:r>
              <a:rPr lang="fr-FR" sz="1200" i="1" dirty="0">
                <a:latin typeface="Calibri" panose="020F0502020204030204" pitchFamily="34" charset="0"/>
                <a:cs typeface="Calibri" panose="020F0502020204030204" pitchFamily="34" charset="0"/>
              </a:rPr>
              <a:t>système de repérage des dates en fonction du temps. </a:t>
            </a:r>
            <a:endParaRPr lang="fr-FR" sz="1200" i="1" dirty="0"/>
          </a:p>
        </p:txBody>
      </p:sp>
      <p:sp>
        <p:nvSpPr>
          <p:cNvPr id="31" name="ZoneTexte 30">
            <a:extLst>
              <a:ext uri="{FF2B5EF4-FFF2-40B4-BE49-F238E27FC236}">
                <a16:creationId xmlns:a16="http://schemas.microsoft.com/office/drawing/2014/main" id="{3F1965D5-555B-4FDD-86A7-24B2E93EB75B}"/>
              </a:ext>
            </a:extLst>
          </p:cNvPr>
          <p:cNvSpPr txBox="1"/>
          <p:nvPr/>
        </p:nvSpPr>
        <p:spPr>
          <a:xfrm>
            <a:off x="53422" y="970472"/>
            <a:ext cx="7379997" cy="307777"/>
          </a:xfrm>
          <a:prstGeom prst="rect">
            <a:avLst/>
          </a:prstGeom>
          <a:noFill/>
        </p:spPr>
        <p:txBody>
          <a:bodyPr wrap="square">
            <a:spAutoFit/>
          </a:bodyPr>
          <a:lstStyle/>
          <a:p>
            <a:pPr algn="ctr"/>
            <a:r>
              <a:rPr lang="fr-FR" sz="1400" dirty="0">
                <a:solidFill>
                  <a:srgbClr val="7030A0"/>
                </a:solidFill>
                <a:latin typeface="Calibri" panose="020F0502020204030204" pitchFamily="34" charset="0"/>
                <a:cs typeface="Calibri" panose="020F0502020204030204" pitchFamily="34" charset="0"/>
              </a:rPr>
              <a:t>Aujourd’hui, environ  </a:t>
            </a:r>
            <a:r>
              <a:rPr lang="fr-FR" sz="1400" b="1" dirty="0">
                <a:solidFill>
                  <a:srgbClr val="7030A0"/>
                </a:solidFill>
                <a:latin typeface="Calibri" panose="020F0502020204030204" pitchFamily="34" charset="0"/>
                <a:cs typeface="Calibri" panose="020F0502020204030204" pitchFamily="34" charset="0"/>
              </a:rPr>
              <a:t>40 calendriers</a:t>
            </a:r>
            <a:r>
              <a:rPr lang="fr-FR" sz="1400" dirty="0">
                <a:solidFill>
                  <a:srgbClr val="7030A0"/>
                </a:solidFill>
                <a:latin typeface="Calibri" panose="020F0502020204030204" pitchFamily="34" charset="0"/>
                <a:cs typeface="Calibri" panose="020F0502020204030204" pitchFamily="34" charset="0"/>
              </a:rPr>
              <a:t> sont utilisés dans le monde. Pami eux,…</a:t>
            </a:r>
            <a:endParaRPr lang="fr-FR" sz="1500" dirty="0">
              <a:solidFill>
                <a:srgbClr val="7030A0"/>
              </a:solidFill>
            </a:endParaRPr>
          </a:p>
        </p:txBody>
      </p:sp>
      <p:grpSp>
        <p:nvGrpSpPr>
          <p:cNvPr id="101" name="Groupe 100">
            <a:extLst>
              <a:ext uri="{FF2B5EF4-FFF2-40B4-BE49-F238E27FC236}">
                <a16:creationId xmlns:a16="http://schemas.microsoft.com/office/drawing/2014/main" id="{707AD03A-DA98-C258-EE7F-1A314D625E8A}"/>
              </a:ext>
            </a:extLst>
          </p:cNvPr>
          <p:cNvGrpSpPr/>
          <p:nvPr/>
        </p:nvGrpSpPr>
        <p:grpSpPr>
          <a:xfrm>
            <a:off x="147931" y="2068732"/>
            <a:ext cx="7245048" cy="836161"/>
            <a:chOff x="147931" y="2068732"/>
            <a:chExt cx="7245048" cy="836161"/>
          </a:xfrm>
        </p:grpSpPr>
        <p:pic>
          <p:nvPicPr>
            <p:cNvPr id="32" name="Image 31">
              <a:extLst>
                <a:ext uri="{FF2B5EF4-FFF2-40B4-BE49-F238E27FC236}">
                  <a16:creationId xmlns:a16="http://schemas.microsoft.com/office/drawing/2014/main" id="{5324E74D-39C4-3FD1-6AD0-C5E6A3959B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967" y="2068732"/>
              <a:ext cx="968885" cy="836161"/>
            </a:xfrm>
            <a:prstGeom prst="rect">
              <a:avLst/>
            </a:prstGeom>
          </p:spPr>
        </p:pic>
        <p:sp>
          <p:nvSpPr>
            <p:cNvPr id="33" name="ZoneTexte 32">
              <a:hlinkClick r:id="rId11"/>
              <a:extLst>
                <a:ext uri="{FF2B5EF4-FFF2-40B4-BE49-F238E27FC236}">
                  <a16:creationId xmlns:a16="http://schemas.microsoft.com/office/drawing/2014/main" id="{1DEC519F-011A-170A-97DA-AF69BAAA4F5A}"/>
                </a:ext>
              </a:extLst>
            </p:cNvPr>
            <p:cNvSpPr txBox="1"/>
            <p:nvPr/>
          </p:nvSpPr>
          <p:spPr>
            <a:xfrm>
              <a:off x="147931" y="2293496"/>
              <a:ext cx="1023921" cy="292388"/>
            </a:xfrm>
            <a:prstGeom prst="rect">
              <a:avLst/>
            </a:prstGeom>
            <a:noFill/>
          </p:spPr>
          <p:txBody>
            <a:bodyPr wrap="square">
              <a:spAutoFit/>
            </a:bodyPr>
            <a:lstStyle/>
            <a:p>
              <a:r>
                <a:rPr lang="fr-FR" sz="1300" b="1" dirty="0">
                  <a:solidFill>
                    <a:srgbClr val="FF0000"/>
                  </a:solidFill>
                  <a:latin typeface="Calibri" panose="020F0502020204030204" pitchFamily="34" charset="0"/>
                  <a:cs typeface="Calibri" panose="020F0502020204030204" pitchFamily="34" charset="0"/>
                </a:rPr>
                <a:t>JULIEN</a:t>
              </a:r>
              <a:endParaRPr lang="fr-FR" sz="1300" dirty="0"/>
            </a:p>
          </p:txBody>
        </p:sp>
        <p:sp>
          <p:nvSpPr>
            <p:cNvPr id="52" name="ZoneTexte 51">
              <a:extLst>
                <a:ext uri="{FF2B5EF4-FFF2-40B4-BE49-F238E27FC236}">
                  <a16:creationId xmlns:a16="http://schemas.microsoft.com/office/drawing/2014/main" id="{B3DC3D0C-F21B-9F4E-323E-1B5EE6B7F7F8}"/>
                </a:ext>
              </a:extLst>
            </p:cNvPr>
            <p:cNvSpPr txBox="1"/>
            <p:nvPr/>
          </p:nvSpPr>
          <p:spPr>
            <a:xfrm>
              <a:off x="1171852" y="2128941"/>
              <a:ext cx="2423604" cy="615553"/>
            </a:xfrm>
            <a:prstGeom prst="rect">
              <a:avLst/>
            </a:prstGeom>
            <a:noFill/>
          </p:spPr>
          <p:txBody>
            <a:bodyPr wrap="square">
              <a:spAutoFit/>
            </a:bodyPr>
            <a:lstStyle/>
            <a:p>
              <a:r>
                <a:rPr lang="fr-FR" sz="1200" b="1" dirty="0">
                  <a:solidFill>
                    <a:srgbClr val="FF0000"/>
                  </a:solidFill>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 </a:t>
              </a:r>
              <a:r>
                <a:rPr lang="fr-FR" sz="1200" b="1" dirty="0">
                  <a:solidFill>
                    <a:schemeClr val="bg1"/>
                  </a:solidFill>
                  <a:latin typeface="Calibri" panose="020F0502020204030204" pitchFamily="34" charset="0"/>
                  <a:cs typeface="Calibri" panose="020F0502020204030204" pitchFamily="34" charset="0"/>
                </a:rPr>
                <a:t>45 av. J.-C.</a:t>
              </a:r>
              <a:r>
                <a:rPr lang="fr-FR" sz="1200" dirty="0">
                  <a:solidFill>
                    <a:schemeClr val="bg1"/>
                  </a:solidFill>
                  <a:latin typeface="Calibri" panose="020F0502020204030204" pitchFamily="34" charset="0"/>
                  <a:cs typeface="Calibri" panose="020F0502020204030204" pitchFamily="34" charset="0"/>
                </a:rPr>
                <a:t> – </a:t>
              </a:r>
              <a:r>
                <a:rPr lang="fr-FR" sz="1200" b="1" dirty="0">
                  <a:solidFill>
                    <a:schemeClr val="bg1"/>
                  </a:solidFill>
                  <a:latin typeface="Calibri" panose="020F0502020204030204" pitchFamily="34" charset="0"/>
                  <a:cs typeface="Calibri" panose="020F0502020204030204" pitchFamily="34" charset="0"/>
                </a:rPr>
                <a:t>Jules CÉSAR</a:t>
              </a:r>
              <a:r>
                <a:rPr lang="fr-FR" sz="1200" dirty="0">
                  <a:solidFill>
                    <a:schemeClr val="bg1"/>
                  </a:solidFill>
                  <a:latin typeface="Calibri" panose="020F0502020204030204" pitchFamily="34" charset="0"/>
                  <a:cs typeface="Calibri" panose="020F0502020204030204" pitchFamily="34" charset="0"/>
                </a:rPr>
                <a:t> :</a:t>
              </a:r>
            </a:p>
            <a:p>
              <a:r>
                <a:rPr lang="fr-FR" sz="1100" dirty="0">
                  <a:solidFill>
                    <a:schemeClr val="bg1"/>
                  </a:solidFill>
                  <a:latin typeface="Calibri" panose="020F0502020204030204" pitchFamily="34" charset="0"/>
                  <a:cs typeface="Calibri" panose="020F0502020204030204" pitchFamily="34" charset="0"/>
                </a:rPr>
                <a:t>Année solaire pour remplacer le calendrier romain républicain.</a:t>
              </a:r>
            </a:p>
          </p:txBody>
        </p:sp>
        <p:cxnSp>
          <p:nvCxnSpPr>
            <p:cNvPr id="53" name="Connecteur droit avec flèche 52">
              <a:extLst>
                <a:ext uri="{FF2B5EF4-FFF2-40B4-BE49-F238E27FC236}">
                  <a16:creationId xmlns:a16="http://schemas.microsoft.com/office/drawing/2014/main" id="{A31F71F3-29EB-B488-6349-5956FC5705CA}"/>
                </a:ext>
              </a:extLst>
            </p:cNvPr>
            <p:cNvCxnSpPr>
              <a:cxnSpLocks/>
            </p:cNvCxnSpPr>
            <p:nvPr/>
          </p:nvCxnSpPr>
          <p:spPr>
            <a:xfrm>
              <a:off x="4450709" y="2435202"/>
              <a:ext cx="230820"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54" name="ZoneTexte 53">
              <a:extLst>
                <a:ext uri="{FF2B5EF4-FFF2-40B4-BE49-F238E27FC236}">
                  <a16:creationId xmlns:a16="http://schemas.microsoft.com/office/drawing/2014/main" id="{31CCD6FE-7C1F-420A-8459-A9C49AF4ED55}"/>
                </a:ext>
              </a:extLst>
            </p:cNvPr>
            <p:cNvSpPr txBox="1"/>
            <p:nvPr/>
          </p:nvSpPr>
          <p:spPr>
            <a:xfrm>
              <a:off x="6244021" y="2184839"/>
              <a:ext cx="1148958" cy="630942"/>
            </a:xfrm>
            <a:prstGeom prst="rect">
              <a:avLst/>
            </a:prstGeom>
            <a:noFill/>
          </p:spPr>
          <p:txBody>
            <a:bodyPr wrap="square">
              <a:spAutoFit/>
            </a:bodyPr>
            <a:lstStyle/>
            <a:p>
              <a:pPr algn="ctr"/>
              <a:r>
                <a:rPr lang="fr-FR" sz="1100" dirty="0">
                  <a:solidFill>
                    <a:schemeClr val="bg1"/>
                  </a:solidFill>
                  <a:latin typeface="Calibri" panose="020F0502020204030204" pitchFamily="34" charset="0"/>
                  <a:cs typeface="Calibri" panose="020F0502020204030204" pitchFamily="34" charset="0"/>
                </a:rPr>
                <a:t>Année actuelle :</a:t>
              </a:r>
            </a:p>
            <a:p>
              <a:pPr algn="ctr"/>
              <a:r>
                <a:rPr lang="fr-FR" sz="2400" b="1" dirty="0">
                  <a:solidFill>
                    <a:srgbClr val="FF0000"/>
                  </a:solidFill>
                  <a:latin typeface="Calibri" panose="020F0502020204030204" pitchFamily="34" charset="0"/>
                  <a:cs typeface="Calibri" panose="020F0502020204030204" pitchFamily="34" charset="0"/>
                </a:rPr>
                <a:t>2025</a:t>
              </a:r>
              <a:endParaRPr lang="fr-FR" sz="2400" dirty="0">
                <a:solidFill>
                  <a:srgbClr val="FF0000"/>
                </a:solidFill>
                <a:latin typeface="Calibri" panose="020F0502020204030204" pitchFamily="34" charset="0"/>
                <a:cs typeface="Calibri" panose="020F0502020204030204" pitchFamily="34" charset="0"/>
              </a:endParaRPr>
            </a:p>
          </p:txBody>
        </p:sp>
        <p:sp>
          <p:nvSpPr>
            <p:cNvPr id="55" name="ZoneTexte 54">
              <a:extLst>
                <a:ext uri="{FF2B5EF4-FFF2-40B4-BE49-F238E27FC236}">
                  <a16:creationId xmlns:a16="http://schemas.microsoft.com/office/drawing/2014/main" id="{5B948FB0-A40F-C9BF-850F-DDC4B381A2E0}"/>
                </a:ext>
              </a:extLst>
            </p:cNvPr>
            <p:cNvSpPr txBox="1"/>
            <p:nvPr/>
          </p:nvSpPr>
          <p:spPr>
            <a:xfrm>
              <a:off x="4536719" y="2219787"/>
              <a:ext cx="1698195" cy="430887"/>
            </a:xfrm>
            <a:prstGeom prst="rect">
              <a:avLst/>
            </a:prstGeom>
            <a:noFill/>
          </p:spPr>
          <p:txBody>
            <a:bodyPr wrap="square">
              <a:spAutoFit/>
            </a:bodyPr>
            <a:lstStyle/>
            <a:p>
              <a:pPr algn="ctr"/>
              <a:r>
                <a:rPr lang="fr-FR" sz="1100" dirty="0">
                  <a:solidFill>
                    <a:schemeClr val="bg1"/>
                  </a:solidFill>
                  <a:latin typeface="Calibri" panose="020F0502020204030204" pitchFamily="34" charset="0"/>
                  <a:cs typeface="Calibri" panose="020F0502020204030204" pitchFamily="34" charset="0"/>
                </a:rPr>
                <a:t>Églises chrétiennes orthodoxes</a:t>
              </a:r>
              <a:endParaRPr lang="fr-FR" sz="2400" dirty="0">
                <a:solidFill>
                  <a:srgbClr val="FF0000"/>
                </a:solidFill>
                <a:latin typeface="Calibri" panose="020F0502020204030204" pitchFamily="34" charset="0"/>
                <a:cs typeface="Calibri" panose="020F0502020204030204" pitchFamily="34" charset="0"/>
              </a:endParaRPr>
            </a:p>
          </p:txBody>
        </p:sp>
        <p:pic>
          <p:nvPicPr>
            <p:cNvPr id="57" name="Image 56">
              <a:extLst>
                <a:ext uri="{FF2B5EF4-FFF2-40B4-BE49-F238E27FC236}">
                  <a16:creationId xmlns:a16="http://schemas.microsoft.com/office/drawing/2014/main" id="{E492CFCA-3695-183D-BE7A-48AB45C0FF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64805" y="2145531"/>
              <a:ext cx="722573" cy="546438"/>
            </a:xfrm>
            <a:prstGeom prst="rect">
              <a:avLst/>
            </a:prstGeom>
          </p:spPr>
        </p:pic>
        <p:sp>
          <p:nvSpPr>
            <p:cNvPr id="58" name="ZoneTexte 57">
              <a:extLst>
                <a:ext uri="{FF2B5EF4-FFF2-40B4-BE49-F238E27FC236}">
                  <a16:creationId xmlns:a16="http://schemas.microsoft.com/office/drawing/2014/main" id="{D6EC1DA6-6A43-EA2E-B967-967F02504432}"/>
                </a:ext>
              </a:extLst>
            </p:cNvPr>
            <p:cNvSpPr txBox="1"/>
            <p:nvPr/>
          </p:nvSpPr>
          <p:spPr>
            <a:xfrm>
              <a:off x="3588633" y="2229943"/>
              <a:ext cx="854220" cy="292388"/>
            </a:xfrm>
            <a:prstGeom prst="rect">
              <a:avLst/>
            </a:prstGeom>
            <a:noFill/>
          </p:spPr>
          <p:txBody>
            <a:bodyPr wrap="square">
              <a:spAutoFit/>
            </a:bodyPr>
            <a:lstStyle/>
            <a:p>
              <a:r>
                <a:rPr lang="fr-FR" sz="1300" b="1" dirty="0">
                  <a:solidFill>
                    <a:schemeClr val="bg1"/>
                  </a:solidFill>
                  <a:latin typeface="Calibri" panose="020F0502020204030204" pitchFamily="34" charset="0"/>
                  <a:cs typeface="Calibri" panose="020F0502020204030204" pitchFamily="34" charset="0"/>
                </a:rPr>
                <a:t>EUROPE</a:t>
              </a:r>
              <a:endParaRPr lang="fr-FR" sz="1300" dirty="0">
                <a:solidFill>
                  <a:schemeClr val="bg1"/>
                </a:solidFill>
              </a:endParaRPr>
            </a:p>
          </p:txBody>
        </p:sp>
      </p:grpSp>
      <p:grpSp>
        <p:nvGrpSpPr>
          <p:cNvPr id="100" name="Groupe 99">
            <a:extLst>
              <a:ext uri="{FF2B5EF4-FFF2-40B4-BE49-F238E27FC236}">
                <a16:creationId xmlns:a16="http://schemas.microsoft.com/office/drawing/2014/main" id="{A8F08EF8-952D-2F90-39FF-19FEF1356308}"/>
              </a:ext>
            </a:extLst>
          </p:cNvPr>
          <p:cNvGrpSpPr/>
          <p:nvPr/>
        </p:nvGrpSpPr>
        <p:grpSpPr>
          <a:xfrm>
            <a:off x="140821" y="1280105"/>
            <a:ext cx="7292598" cy="845074"/>
            <a:chOff x="140821" y="1280105"/>
            <a:chExt cx="7292598" cy="845074"/>
          </a:xfrm>
        </p:grpSpPr>
        <p:sp>
          <p:nvSpPr>
            <p:cNvPr id="30" name="Rectangle 29">
              <a:extLst>
                <a:ext uri="{FF2B5EF4-FFF2-40B4-BE49-F238E27FC236}">
                  <a16:creationId xmlns:a16="http://schemas.microsoft.com/office/drawing/2014/main" id="{09A7D077-7223-836B-7796-548420A47C60}"/>
                </a:ext>
              </a:extLst>
            </p:cNvPr>
            <p:cNvSpPr/>
            <p:nvPr/>
          </p:nvSpPr>
          <p:spPr>
            <a:xfrm>
              <a:off x="140821" y="1308368"/>
              <a:ext cx="7292598" cy="816811"/>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68162B5A-61B2-D3BF-17E3-98919B7808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967" y="1280105"/>
              <a:ext cx="968885" cy="836161"/>
            </a:xfrm>
            <a:prstGeom prst="rect">
              <a:avLst/>
            </a:prstGeom>
          </p:spPr>
        </p:pic>
        <p:sp>
          <p:nvSpPr>
            <p:cNvPr id="25" name="ZoneTexte 24">
              <a:hlinkClick r:id="rId13"/>
              <a:extLst>
                <a:ext uri="{FF2B5EF4-FFF2-40B4-BE49-F238E27FC236}">
                  <a16:creationId xmlns:a16="http://schemas.microsoft.com/office/drawing/2014/main" id="{78FD1FB0-A3F4-5476-693B-B62801D5BDCF}"/>
                </a:ext>
              </a:extLst>
            </p:cNvPr>
            <p:cNvSpPr txBox="1"/>
            <p:nvPr/>
          </p:nvSpPr>
          <p:spPr>
            <a:xfrm>
              <a:off x="147931" y="1504869"/>
              <a:ext cx="1023921" cy="292388"/>
            </a:xfrm>
            <a:prstGeom prst="rect">
              <a:avLst/>
            </a:prstGeom>
            <a:noFill/>
          </p:spPr>
          <p:txBody>
            <a:bodyPr wrap="square">
              <a:spAutoFit/>
            </a:bodyPr>
            <a:lstStyle/>
            <a:p>
              <a:r>
                <a:rPr lang="fr-FR" sz="1300" b="1" dirty="0">
                  <a:solidFill>
                    <a:srgbClr val="FF0000"/>
                  </a:solidFill>
                  <a:latin typeface="Calibri" panose="020F0502020204030204" pitchFamily="34" charset="0"/>
                  <a:cs typeface="Calibri" panose="020F0502020204030204" pitchFamily="34" charset="0"/>
                </a:rPr>
                <a:t>GRÉGORIEN</a:t>
              </a:r>
              <a:endParaRPr lang="fr-FR" sz="1300" dirty="0"/>
            </a:p>
          </p:txBody>
        </p:sp>
        <p:pic>
          <p:nvPicPr>
            <p:cNvPr id="45" name="Image 44">
              <a:extLst>
                <a:ext uri="{FF2B5EF4-FFF2-40B4-BE49-F238E27FC236}">
                  <a16:creationId xmlns:a16="http://schemas.microsoft.com/office/drawing/2014/main" id="{3782430A-0B5C-3DE8-2FF7-C0C8795918A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78602" y="1329154"/>
              <a:ext cx="738062" cy="738062"/>
            </a:xfrm>
            <a:prstGeom prst="rect">
              <a:avLst/>
            </a:prstGeom>
          </p:spPr>
        </p:pic>
        <p:sp>
          <p:nvSpPr>
            <p:cNvPr id="46" name="ZoneTexte 45">
              <a:extLst>
                <a:ext uri="{FF2B5EF4-FFF2-40B4-BE49-F238E27FC236}">
                  <a16:creationId xmlns:a16="http://schemas.microsoft.com/office/drawing/2014/main" id="{8D2DDE1D-D417-AB49-55EA-918ACF28DD80}"/>
                </a:ext>
              </a:extLst>
            </p:cNvPr>
            <p:cNvSpPr txBox="1"/>
            <p:nvPr/>
          </p:nvSpPr>
          <p:spPr>
            <a:xfrm>
              <a:off x="1164742" y="1320123"/>
              <a:ext cx="2341938" cy="784830"/>
            </a:xfrm>
            <a:prstGeom prst="rect">
              <a:avLst/>
            </a:prstGeom>
            <a:noFill/>
          </p:spPr>
          <p:txBody>
            <a:bodyPr wrap="square">
              <a:spAutoFit/>
            </a:bodyPr>
            <a:lstStyle/>
            <a:p>
              <a:r>
                <a:rPr lang="fr-FR" sz="1200" b="1" dirty="0">
                  <a:solidFill>
                    <a:srgbClr val="FF0000"/>
                  </a:solidFill>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 </a:t>
              </a:r>
              <a:r>
                <a:rPr lang="fr-FR" sz="1200" b="1" dirty="0">
                  <a:solidFill>
                    <a:schemeClr val="bg1"/>
                  </a:solidFill>
                  <a:latin typeface="Calibri" panose="020F0502020204030204" pitchFamily="34" charset="0"/>
                  <a:cs typeface="Calibri" panose="020F0502020204030204" pitchFamily="34" charset="0"/>
                </a:rPr>
                <a:t>1582</a:t>
              </a:r>
              <a:r>
                <a:rPr lang="fr-FR" sz="1200" dirty="0">
                  <a:solidFill>
                    <a:schemeClr val="bg1"/>
                  </a:solidFill>
                  <a:latin typeface="Calibri" panose="020F0502020204030204" pitchFamily="34" charset="0"/>
                  <a:cs typeface="Calibri" panose="020F0502020204030204" pitchFamily="34" charset="0"/>
                </a:rPr>
                <a:t> – Pape </a:t>
              </a:r>
              <a:r>
                <a:rPr lang="fr-FR" sz="1200" b="1" dirty="0">
                  <a:solidFill>
                    <a:schemeClr val="bg1"/>
                  </a:solidFill>
                  <a:latin typeface="Calibri" panose="020F0502020204030204" pitchFamily="34" charset="0"/>
                  <a:cs typeface="Calibri" panose="020F0502020204030204" pitchFamily="34" charset="0"/>
                </a:rPr>
                <a:t>Grégoire XIII</a:t>
              </a:r>
              <a:r>
                <a:rPr lang="fr-FR" sz="1200" dirty="0">
                  <a:solidFill>
                    <a:schemeClr val="bg1"/>
                  </a:solidFill>
                  <a:latin typeface="Calibri" panose="020F0502020204030204" pitchFamily="34" charset="0"/>
                  <a:cs typeface="Calibri" panose="020F0502020204030204" pitchFamily="34" charset="0"/>
                </a:rPr>
                <a:t> :</a:t>
              </a:r>
            </a:p>
            <a:p>
              <a:r>
                <a:rPr lang="fr-FR" sz="1100" dirty="0">
                  <a:solidFill>
                    <a:schemeClr val="bg1"/>
                  </a:solidFill>
                  <a:latin typeface="Calibri" panose="020F0502020204030204" pitchFamily="34" charset="0"/>
                  <a:cs typeface="Calibri" panose="020F0502020204030204" pitchFamily="34" charset="0"/>
                </a:rPr>
                <a:t>Le lendemain du jeudi 4 octobre 1582 est le vendredi 15 octobre 1582</a:t>
              </a:r>
            </a:p>
            <a:p>
              <a:r>
                <a:rPr lang="fr-FR" sz="1100" dirty="0">
                  <a:solidFill>
                    <a:schemeClr val="bg1"/>
                  </a:solidFill>
                  <a:latin typeface="Calibri" panose="020F0502020204030204" pitchFamily="34" charset="0"/>
                  <a:cs typeface="Calibri" panose="020F0502020204030204" pitchFamily="34" charset="0"/>
                </a:rPr>
                <a:t>(correction du calendrier julien)</a:t>
              </a:r>
            </a:p>
          </p:txBody>
        </p:sp>
        <p:cxnSp>
          <p:nvCxnSpPr>
            <p:cNvPr id="48" name="Connecteur droit avec flèche 47">
              <a:extLst>
                <a:ext uri="{FF2B5EF4-FFF2-40B4-BE49-F238E27FC236}">
                  <a16:creationId xmlns:a16="http://schemas.microsoft.com/office/drawing/2014/main" id="{88A6D939-D5FE-034E-CA67-3FD158A9F648}"/>
                </a:ext>
              </a:extLst>
            </p:cNvPr>
            <p:cNvCxnSpPr>
              <a:cxnSpLocks/>
            </p:cNvCxnSpPr>
            <p:nvPr/>
          </p:nvCxnSpPr>
          <p:spPr>
            <a:xfrm>
              <a:off x="4460774" y="1698185"/>
              <a:ext cx="230820"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F669F830-B925-F371-B8E7-0C89967AC164}"/>
                </a:ext>
              </a:extLst>
            </p:cNvPr>
            <p:cNvSpPr txBox="1"/>
            <p:nvPr/>
          </p:nvSpPr>
          <p:spPr>
            <a:xfrm>
              <a:off x="6234914" y="1402976"/>
              <a:ext cx="1148958" cy="630942"/>
            </a:xfrm>
            <a:prstGeom prst="rect">
              <a:avLst/>
            </a:prstGeom>
            <a:noFill/>
          </p:spPr>
          <p:txBody>
            <a:bodyPr wrap="square">
              <a:spAutoFit/>
            </a:bodyPr>
            <a:lstStyle/>
            <a:p>
              <a:pPr algn="ctr"/>
              <a:r>
                <a:rPr lang="fr-FR" sz="1100" dirty="0">
                  <a:solidFill>
                    <a:schemeClr val="bg1"/>
                  </a:solidFill>
                  <a:latin typeface="Calibri" panose="020F0502020204030204" pitchFamily="34" charset="0"/>
                  <a:cs typeface="Calibri" panose="020F0502020204030204" pitchFamily="34" charset="0"/>
                </a:rPr>
                <a:t>Année actuelle :</a:t>
              </a:r>
            </a:p>
            <a:p>
              <a:pPr algn="ctr"/>
              <a:r>
                <a:rPr lang="fr-FR" sz="2400" b="1" dirty="0">
                  <a:solidFill>
                    <a:srgbClr val="FF0000"/>
                  </a:solidFill>
                  <a:latin typeface="Calibri" panose="020F0502020204030204" pitchFamily="34" charset="0"/>
                  <a:cs typeface="Calibri" panose="020F0502020204030204" pitchFamily="34" charset="0"/>
                </a:rPr>
                <a:t>2025</a:t>
              </a:r>
              <a:endParaRPr lang="fr-FR" sz="2400" dirty="0">
                <a:solidFill>
                  <a:srgbClr val="FF0000"/>
                </a:solidFill>
                <a:latin typeface="Calibri" panose="020F0502020204030204" pitchFamily="34" charset="0"/>
                <a:cs typeface="Calibri" panose="020F0502020204030204" pitchFamily="34" charset="0"/>
              </a:endParaRPr>
            </a:p>
          </p:txBody>
        </p:sp>
        <p:sp>
          <p:nvSpPr>
            <p:cNvPr id="51" name="ZoneTexte 50">
              <a:extLst>
                <a:ext uri="{FF2B5EF4-FFF2-40B4-BE49-F238E27FC236}">
                  <a16:creationId xmlns:a16="http://schemas.microsoft.com/office/drawing/2014/main" id="{F14B8536-6909-020C-B7CD-A633CDEAB9F9}"/>
                </a:ext>
              </a:extLst>
            </p:cNvPr>
            <p:cNvSpPr txBox="1"/>
            <p:nvPr/>
          </p:nvSpPr>
          <p:spPr>
            <a:xfrm>
              <a:off x="4586266" y="1429065"/>
              <a:ext cx="1698195" cy="600164"/>
            </a:xfrm>
            <a:prstGeom prst="rect">
              <a:avLst/>
            </a:prstGeom>
            <a:noFill/>
          </p:spPr>
          <p:txBody>
            <a:bodyPr wrap="square">
              <a:spAutoFit/>
            </a:bodyPr>
            <a:lstStyle/>
            <a:p>
              <a:pPr algn="ctr"/>
              <a:r>
                <a:rPr lang="fr-FR" sz="1100" dirty="0">
                  <a:solidFill>
                    <a:schemeClr val="bg1"/>
                  </a:solidFill>
                  <a:latin typeface="Calibri" panose="020F0502020204030204" pitchFamily="34" charset="0"/>
                  <a:cs typeface="Calibri" panose="020F0502020204030204" pitchFamily="34" charset="0"/>
                </a:rPr>
                <a:t>Calendrier de </a:t>
              </a:r>
              <a:r>
                <a:rPr lang="fr-FR" sz="1100" b="1" dirty="0">
                  <a:solidFill>
                    <a:schemeClr val="bg1"/>
                  </a:solidFill>
                  <a:latin typeface="Calibri" panose="020F0502020204030204" pitchFamily="34" charset="0"/>
                  <a:cs typeface="Calibri" panose="020F0502020204030204" pitchFamily="34" charset="0"/>
                </a:rPr>
                <a:t>référence dans le monde</a:t>
              </a:r>
              <a:r>
                <a:rPr lang="fr-FR" sz="1100" dirty="0">
                  <a:solidFill>
                    <a:schemeClr val="bg1"/>
                  </a:solidFill>
                  <a:latin typeface="Calibri" panose="020F0502020204030204" pitchFamily="34" charset="0"/>
                  <a:cs typeface="Calibri" panose="020F0502020204030204" pitchFamily="34" charset="0"/>
                </a:rPr>
                <a:t> pour les </a:t>
              </a:r>
              <a:r>
                <a:rPr lang="fr-FR" sz="1100" b="1" cap="all" dirty="0">
                  <a:solidFill>
                    <a:schemeClr val="bg1"/>
                  </a:solidFill>
                  <a:latin typeface="Calibri" panose="020F0502020204030204" pitchFamily="34" charset="0"/>
                  <a:cs typeface="Calibri" panose="020F0502020204030204" pitchFamily="34" charset="0"/>
                </a:rPr>
                <a:t>usages civils</a:t>
              </a:r>
              <a:r>
                <a:rPr lang="fr-FR" sz="1100" dirty="0">
                  <a:solidFill>
                    <a:schemeClr val="bg1"/>
                  </a:solidFill>
                  <a:latin typeface="Calibri" panose="020F0502020204030204" pitchFamily="34" charset="0"/>
                  <a:cs typeface="Calibri" panose="020F0502020204030204" pitchFamily="34" charset="0"/>
                </a:rPr>
                <a:t>.</a:t>
              </a:r>
              <a:endParaRPr lang="fr-FR" sz="2400" dirty="0">
                <a:solidFill>
                  <a:srgbClr val="FF0000"/>
                </a:solidFill>
                <a:latin typeface="Calibri" panose="020F0502020204030204" pitchFamily="34" charset="0"/>
                <a:cs typeface="Calibri" panose="020F0502020204030204" pitchFamily="34" charset="0"/>
              </a:endParaRPr>
            </a:p>
          </p:txBody>
        </p:sp>
        <p:sp>
          <p:nvSpPr>
            <p:cNvPr id="59" name="ZoneTexte 58">
              <a:extLst>
                <a:ext uri="{FF2B5EF4-FFF2-40B4-BE49-F238E27FC236}">
                  <a16:creationId xmlns:a16="http://schemas.microsoft.com/office/drawing/2014/main" id="{E92D6A7E-7409-4268-08BE-A8C776B6994F}"/>
                </a:ext>
              </a:extLst>
            </p:cNvPr>
            <p:cNvSpPr txBox="1"/>
            <p:nvPr/>
          </p:nvSpPr>
          <p:spPr>
            <a:xfrm>
              <a:off x="3499069" y="1535824"/>
              <a:ext cx="738062" cy="292388"/>
            </a:xfrm>
            <a:prstGeom prst="rect">
              <a:avLst/>
            </a:prstGeom>
            <a:noFill/>
          </p:spPr>
          <p:txBody>
            <a:bodyPr wrap="square">
              <a:spAutoFit/>
            </a:bodyPr>
            <a:lstStyle/>
            <a:p>
              <a:r>
                <a:rPr lang="fr-FR" sz="1300" b="1" dirty="0">
                  <a:latin typeface="Calibri" panose="020F0502020204030204" pitchFamily="34" charset="0"/>
                  <a:cs typeface="Calibri" panose="020F0502020204030204" pitchFamily="34" charset="0"/>
                </a:rPr>
                <a:t>MONDE</a:t>
              </a:r>
              <a:endParaRPr lang="fr-FR" sz="1300" dirty="0"/>
            </a:p>
          </p:txBody>
        </p:sp>
      </p:grpSp>
      <p:grpSp>
        <p:nvGrpSpPr>
          <p:cNvPr id="102" name="Groupe 101">
            <a:extLst>
              <a:ext uri="{FF2B5EF4-FFF2-40B4-BE49-F238E27FC236}">
                <a16:creationId xmlns:a16="http://schemas.microsoft.com/office/drawing/2014/main" id="{27B1C312-8AB9-5770-4307-541615044F6D}"/>
              </a:ext>
            </a:extLst>
          </p:cNvPr>
          <p:cNvGrpSpPr/>
          <p:nvPr/>
        </p:nvGrpSpPr>
        <p:grpSpPr>
          <a:xfrm>
            <a:off x="147931" y="2842994"/>
            <a:ext cx="7295553" cy="874277"/>
            <a:chOff x="147931" y="2842994"/>
            <a:chExt cx="7295553" cy="874277"/>
          </a:xfrm>
        </p:grpSpPr>
        <p:pic>
          <p:nvPicPr>
            <p:cNvPr id="34" name="Image 33">
              <a:extLst>
                <a:ext uri="{FF2B5EF4-FFF2-40B4-BE49-F238E27FC236}">
                  <a16:creationId xmlns:a16="http://schemas.microsoft.com/office/drawing/2014/main" id="{6DA25009-5308-999F-4AF4-8E715D16BE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967" y="2842994"/>
              <a:ext cx="968885" cy="836161"/>
            </a:xfrm>
            <a:prstGeom prst="rect">
              <a:avLst/>
            </a:prstGeom>
          </p:spPr>
        </p:pic>
        <p:sp>
          <p:nvSpPr>
            <p:cNvPr id="35" name="ZoneTexte 34">
              <a:hlinkClick r:id="rId15"/>
              <a:extLst>
                <a:ext uri="{FF2B5EF4-FFF2-40B4-BE49-F238E27FC236}">
                  <a16:creationId xmlns:a16="http://schemas.microsoft.com/office/drawing/2014/main" id="{48DE2888-8CA4-E51B-956D-4F4ED9DEA9C7}"/>
                </a:ext>
              </a:extLst>
            </p:cNvPr>
            <p:cNvSpPr txBox="1"/>
            <p:nvPr/>
          </p:nvSpPr>
          <p:spPr>
            <a:xfrm>
              <a:off x="147931" y="3094392"/>
              <a:ext cx="1023921" cy="292388"/>
            </a:xfrm>
            <a:prstGeom prst="rect">
              <a:avLst/>
            </a:prstGeom>
            <a:noFill/>
          </p:spPr>
          <p:txBody>
            <a:bodyPr wrap="square">
              <a:spAutoFit/>
            </a:bodyPr>
            <a:lstStyle/>
            <a:p>
              <a:r>
                <a:rPr lang="fr-FR" sz="1300" b="1" dirty="0">
                  <a:solidFill>
                    <a:srgbClr val="FF0000"/>
                  </a:solidFill>
                  <a:latin typeface="Calibri" panose="020F0502020204030204" pitchFamily="34" charset="0"/>
                  <a:cs typeface="Calibri" panose="020F0502020204030204" pitchFamily="34" charset="0"/>
                </a:rPr>
                <a:t>HÉBRAÏQUE</a:t>
              </a:r>
              <a:endParaRPr lang="fr-FR" sz="1300" dirty="0"/>
            </a:p>
          </p:txBody>
        </p:sp>
        <p:sp>
          <p:nvSpPr>
            <p:cNvPr id="60" name="ZoneTexte 59">
              <a:extLst>
                <a:ext uri="{FF2B5EF4-FFF2-40B4-BE49-F238E27FC236}">
                  <a16:creationId xmlns:a16="http://schemas.microsoft.com/office/drawing/2014/main" id="{2F0B0EB7-E301-E89C-E33B-744CC5600F7A}"/>
                </a:ext>
              </a:extLst>
            </p:cNvPr>
            <p:cNvSpPr txBox="1"/>
            <p:nvPr/>
          </p:nvSpPr>
          <p:spPr>
            <a:xfrm>
              <a:off x="1226888" y="2917052"/>
              <a:ext cx="2423604" cy="800219"/>
            </a:xfrm>
            <a:prstGeom prst="rect">
              <a:avLst/>
            </a:prstGeom>
            <a:noFill/>
          </p:spPr>
          <p:txBody>
            <a:bodyPr wrap="square">
              <a:spAutoFit/>
            </a:bodyPr>
            <a:lstStyle/>
            <a:p>
              <a:r>
                <a:rPr lang="fr-FR" sz="1200" b="1" dirty="0">
                  <a:solidFill>
                    <a:srgbClr val="FF0000"/>
                  </a:solidFill>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 </a:t>
              </a:r>
              <a:r>
                <a:rPr lang="fr-FR" sz="1200" b="1" dirty="0">
                  <a:solidFill>
                    <a:schemeClr val="bg1"/>
                  </a:solidFill>
                  <a:latin typeface="Calibri" panose="020F0502020204030204" pitchFamily="34" charset="0"/>
                  <a:cs typeface="Calibri" panose="020F0502020204030204" pitchFamily="34" charset="0"/>
                </a:rPr>
                <a:t>3 761 av. J.-C.</a:t>
              </a:r>
              <a:r>
                <a:rPr lang="fr-FR" sz="1200" dirty="0">
                  <a:solidFill>
                    <a:schemeClr val="bg1"/>
                  </a:solidFill>
                  <a:latin typeface="Calibri" panose="020F0502020204030204" pitchFamily="34" charset="0"/>
                  <a:cs typeface="Calibri" panose="020F0502020204030204" pitchFamily="34" charset="0"/>
                </a:rPr>
                <a:t> – </a:t>
              </a:r>
              <a:r>
                <a:rPr lang="fr-FR" sz="1200" b="1" dirty="0">
                  <a:solidFill>
                    <a:schemeClr val="bg1"/>
                  </a:solidFill>
                  <a:latin typeface="Calibri" panose="020F0502020204030204" pitchFamily="34" charset="0"/>
                  <a:cs typeface="Calibri" panose="020F0502020204030204" pitchFamily="34" charset="0"/>
                </a:rPr>
                <a:t>1</a:t>
              </a:r>
              <a:r>
                <a:rPr lang="fr-FR" sz="1200" b="1" baseline="30000" dirty="0">
                  <a:solidFill>
                    <a:schemeClr val="bg1"/>
                  </a:solidFill>
                  <a:latin typeface="Calibri" panose="020F0502020204030204" pitchFamily="34" charset="0"/>
                  <a:cs typeface="Calibri" panose="020F0502020204030204" pitchFamily="34" charset="0"/>
                </a:rPr>
                <a:t>er</a:t>
              </a:r>
              <a:r>
                <a:rPr lang="fr-FR" sz="1200" b="1" dirty="0">
                  <a:solidFill>
                    <a:schemeClr val="bg1"/>
                  </a:solidFill>
                  <a:latin typeface="Calibri" panose="020F0502020204030204" pitchFamily="34" charset="0"/>
                  <a:cs typeface="Calibri" panose="020F0502020204030204" pitchFamily="34" charset="0"/>
                </a:rPr>
                <a:t> jour de la création du monde </a:t>
              </a:r>
              <a:r>
                <a:rPr lang="fr-FR" sz="1200" dirty="0">
                  <a:solidFill>
                    <a:schemeClr val="bg1"/>
                  </a:solidFill>
                  <a:latin typeface="Calibri" panose="020F0502020204030204" pitchFamily="34" charset="0"/>
                  <a:cs typeface="Calibri" panose="020F0502020204030204" pitchFamily="34" charset="0"/>
                </a:rPr>
                <a:t>:</a:t>
              </a:r>
            </a:p>
            <a:p>
              <a:r>
                <a:rPr lang="fr-FR" sz="1100" dirty="0">
                  <a:solidFill>
                    <a:schemeClr val="bg1"/>
                  </a:solidFill>
                  <a:latin typeface="Calibri" panose="020F0502020204030204" pitchFamily="34" charset="0"/>
                  <a:cs typeface="Calibri" panose="020F0502020204030204" pitchFamily="34" charset="0"/>
                </a:rPr>
                <a:t>semaines de 7 jours du dimanche au samedi, jour du chabbat.</a:t>
              </a:r>
            </a:p>
          </p:txBody>
        </p:sp>
        <p:sp>
          <p:nvSpPr>
            <p:cNvPr id="61" name="ZoneTexte 60">
              <a:extLst>
                <a:ext uri="{FF2B5EF4-FFF2-40B4-BE49-F238E27FC236}">
                  <a16:creationId xmlns:a16="http://schemas.microsoft.com/office/drawing/2014/main" id="{432D8BE4-6BF4-D37E-BC4F-0918CAC51053}"/>
                </a:ext>
              </a:extLst>
            </p:cNvPr>
            <p:cNvSpPr txBox="1"/>
            <p:nvPr/>
          </p:nvSpPr>
          <p:spPr>
            <a:xfrm>
              <a:off x="6294526" y="3048213"/>
              <a:ext cx="1148958" cy="630942"/>
            </a:xfrm>
            <a:prstGeom prst="rect">
              <a:avLst/>
            </a:prstGeom>
            <a:noFill/>
          </p:spPr>
          <p:txBody>
            <a:bodyPr wrap="square">
              <a:spAutoFit/>
            </a:bodyPr>
            <a:lstStyle/>
            <a:p>
              <a:pPr algn="ctr"/>
              <a:r>
                <a:rPr lang="fr-FR" sz="1100" dirty="0">
                  <a:solidFill>
                    <a:schemeClr val="bg1"/>
                  </a:solidFill>
                  <a:latin typeface="Calibri" panose="020F0502020204030204" pitchFamily="34" charset="0"/>
                  <a:cs typeface="Calibri" panose="020F0502020204030204" pitchFamily="34" charset="0"/>
                </a:rPr>
                <a:t>Année actuelle :</a:t>
              </a:r>
            </a:p>
            <a:p>
              <a:pPr algn="ctr"/>
              <a:r>
                <a:rPr lang="fr-FR" sz="2400" b="1" dirty="0">
                  <a:solidFill>
                    <a:srgbClr val="FF0000"/>
                  </a:solidFill>
                  <a:latin typeface="Calibri" panose="020F0502020204030204" pitchFamily="34" charset="0"/>
                  <a:cs typeface="Calibri" panose="020F0502020204030204" pitchFamily="34" charset="0"/>
                </a:rPr>
                <a:t>5785</a:t>
              </a:r>
              <a:endParaRPr lang="fr-FR" sz="2400" dirty="0">
                <a:solidFill>
                  <a:srgbClr val="FF0000"/>
                </a:solidFill>
                <a:latin typeface="Calibri" panose="020F0502020204030204" pitchFamily="34" charset="0"/>
                <a:cs typeface="Calibri" panose="020F0502020204030204" pitchFamily="34" charset="0"/>
              </a:endParaRPr>
            </a:p>
          </p:txBody>
        </p:sp>
        <p:cxnSp>
          <p:nvCxnSpPr>
            <p:cNvPr id="63" name="Connecteur droit avec flèche 62">
              <a:extLst>
                <a:ext uri="{FF2B5EF4-FFF2-40B4-BE49-F238E27FC236}">
                  <a16:creationId xmlns:a16="http://schemas.microsoft.com/office/drawing/2014/main" id="{1C4FBEDB-5A0D-53B1-E141-6EF740D20ACB}"/>
                </a:ext>
              </a:extLst>
            </p:cNvPr>
            <p:cNvCxnSpPr>
              <a:cxnSpLocks/>
            </p:cNvCxnSpPr>
            <p:nvPr/>
          </p:nvCxnSpPr>
          <p:spPr>
            <a:xfrm>
              <a:off x="4443019" y="3317161"/>
              <a:ext cx="230820"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4309E682-BEAF-09D2-ABE4-197DADC0AEA6}"/>
                </a:ext>
              </a:extLst>
            </p:cNvPr>
            <p:cNvSpPr txBox="1"/>
            <p:nvPr/>
          </p:nvSpPr>
          <p:spPr>
            <a:xfrm>
              <a:off x="4576184" y="3058503"/>
              <a:ext cx="1698195" cy="600164"/>
            </a:xfrm>
            <a:prstGeom prst="rect">
              <a:avLst/>
            </a:prstGeom>
            <a:noFill/>
          </p:spPr>
          <p:txBody>
            <a:bodyPr wrap="square">
              <a:spAutoFit/>
            </a:bodyPr>
            <a:lstStyle/>
            <a:p>
              <a:pPr algn="ctr"/>
              <a:r>
                <a:rPr lang="fr-FR" sz="1100" dirty="0">
                  <a:solidFill>
                    <a:schemeClr val="bg1"/>
                  </a:solidFill>
                  <a:latin typeface="Calibri" panose="020F0502020204030204" pitchFamily="34" charset="0"/>
                  <a:cs typeface="Calibri" panose="020F0502020204030204" pitchFamily="34" charset="0"/>
                </a:rPr>
                <a:t>Diaspora (« dispersion ») juive à travers le monde pour les fêtes religieuses</a:t>
              </a:r>
              <a:endParaRPr lang="fr-FR" sz="2400" dirty="0">
                <a:solidFill>
                  <a:srgbClr val="FF0000"/>
                </a:solidFill>
                <a:latin typeface="Calibri" panose="020F0502020204030204" pitchFamily="34" charset="0"/>
                <a:cs typeface="Calibri" panose="020F0502020204030204" pitchFamily="34" charset="0"/>
              </a:endParaRPr>
            </a:p>
          </p:txBody>
        </p:sp>
        <p:pic>
          <p:nvPicPr>
            <p:cNvPr id="67" name="Image 66">
              <a:extLst>
                <a:ext uri="{FF2B5EF4-FFF2-40B4-BE49-F238E27FC236}">
                  <a16:creationId xmlns:a16="http://schemas.microsoft.com/office/drawing/2014/main" id="{F08C5A52-9626-8E9D-1FE5-A8F2DC1C420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5793" y="2896700"/>
              <a:ext cx="738062" cy="738062"/>
            </a:xfrm>
            <a:prstGeom prst="rect">
              <a:avLst/>
            </a:prstGeom>
          </p:spPr>
        </p:pic>
        <p:sp>
          <p:nvSpPr>
            <p:cNvPr id="68" name="ZoneTexte 67">
              <a:extLst>
                <a:ext uri="{FF2B5EF4-FFF2-40B4-BE49-F238E27FC236}">
                  <a16:creationId xmlns:a16="http://schemas.microsoft.com/office/drawing/2014/main" id="{A5A9399C-0F0E-63D0-9DE4-093704B64096}"/>
                </a:ext>
              </a:extLst>
            </p:cNvPr>
            <p:cNvSpPr txBox="1"/>
            <p:nvPr/>
          </p:nvSpPr>
          <p:spPr>
            <a:xfrm>
              <a:off x="3646260" y="3103370"/>
              <a:ext cx="738062" cy="292388"/>
            </a:xfrm>
            <a:prstGeom prst="rect">
              <a:avLst/>
            </a:prstGeom>
            <a:noFill/>
          </p:spPr>
          <p:txBody>
            <a:bodyPr wrap="square">
              <a:spAutoFit/>
            </a:bodyPr>
            <a:lstStyle/>
            <a:p>
              <a:r>
                <a:rPr lang="fr-FR" sz="1300" b="1" dirty="0">
                  <a:latin typeface="Calibri" panose="020F0502020204030204" pitchFamily="34" charset="0"/>
                  <a:cs typeface="Calibri" panose="020F0502020204030204" pitchFamily="34" charset="0"/>
                </a:rPr>
                <a:t>MONDE</a:t>
              </a:r>
              <a:endParaRPr lang="fr-FR" sz="1300" dirty="0"/>
            </a:p>
          </p:txBody>
        </p:sp>
      </p:grpSp>
      <p:grpSp>
        <p:nvGrpSpPr>
          <p:cNvPr id="103" name="Groupe 102">
            <a:extLst>
              <a:ext uri="{FF2B5EF4-FFF2-40B4-BE49-F238E27FC236}">
                <a16:creationId xmlns:a16="http://schemas.microsoft.com/office/drawing/2014/main" id="{13B65FFA-3252-8155-83AE-B6957DA21327}"/>
              </a:ext>
            </a:extLst>
          </p:cNvPr>
          <p:cNvGrpSpPr/>
          <p:nvPr/>
        </p:nvGrpSpPr>
        <p:grpSpPr>
          <a:xfrm>
            <a:off x="147931" y="3608378"/>
            <a:ext cx="7295553" cy="852823"/>
            <a:chOff x="147931" y="3608378"/>
            <a:chExt cx="7295553" cy="852823"/>
          </a:xfrm>
        </p:grpSpPr>
        <p:pic>
          <p:nvPicPr>
            <p:cNvPr id="36" name="Image 35">
              <a:extLst>
                <a:ext uri="{FF2B5EF4-FFF2-40B4-BE49-F238E27FC236}">
                  <a16:creationId xmlns:a16="http://schemas.microsoft.com/office/drawing/2014/main" id="{EFEA7BE6-7DAE-E9B0-23F0-4CBDD9509A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967" y="3608378"/>
              <a:ext cx="968885" cy="836161"/>
            </a:xfrm>
            <a:prstGeom prst="rect">
              <a:avLst/>
            </a:prstGeom>
          </p:spPr>
        </p:pic>
        <p:sp>
          <p:nvSpPr>
            <p:cNvPr id="37" name="ZoneTexte 36">
              <a:hlinkClick r:id="rId16"/>
              <a:extLst>
                <a:ext uri="{FF2B5EF4-FFF2-40B4-BE49-F238E27FC236}">
                  <a16:creationId xmlns:a16="http://schemas.microsoft.com/office/drawing/2014/main" id="{569AFF50-E388-DB70-3F6B-9FBA9C8FD05D}"/>
                </a:ext>
              </a:extLst>
            </p:cNvPr>
            <p:cNvSpPr txBox="1"/>
            <p:nvPr/>
          </p:nvSpPr>
          <p:spPr>
            <a:xfrm>
              <a:off x="147931" y="3833142"/>
              <a:ext cx="1130453" cy="492443"/>
            </a:xfrm>
            <a:prstGeom prst="rect">
              <a:avLst/>
            </a:prstGeom>
            <a:noFill/>
          </p:spPr>
          <p:txBody>
            <a:bodyPr wrap="square">
              <a:spAutoFit/>
            </a:bodyPr>
            <a:lstStyle/>
            <a:p>
              <a:r>
                <a:rPr lang="fr-FR" sz="1300" b="1" dirty="0">
                  <a:solidFill>
                    <a:srgbClr val="FF0000"/>
                  </a:solidFill>
                  <a:latin typeface="Calibri" panose="020F0502020204030204" pitchFamily="34" charset="0"/>
                  <a:cs typeface="Calibri" panose="020F0502020204030204" pitchFamily="34" charset="0"/>
                </a:rPr>
                <a:t>MUSULMAN</a:t>
              </a:r>
            </a:p>
            <a:p>
              <a:r>
                <a:rPr lang="fr-FR" sz="1300" b="1" dirty="0">
                  <a:solidFill>
                    <a:srgbClr val="FF0000"/>
                  </a:solidFill>
                  <a:latin typeface="Calibri" panose="020F0502020204030204" pitchFamily="34" charset="0"/>
                  <a:cs typeface="Calibri" panose="020F0502020204030204" pitchFamily="34" charset="0"/>
                </a:rPr>
                <a:t>ou HÉGIRIEN</a:t>
              </a:r>
              <a:endParaRPr lang="fr-FR" sz="1300" dirty="0"/>
            </a:p>
          </p:txBody>
        </p:sp>
        <p:sp>
          <p:nvSpPr>
            <p:cNvPr id="69" name="ZoneTexte 68">
              <a:extLst>
                <a:ext uri="{FF2B5EF4-FFF2-40B4-BE49-F238E27FC236}">
                  <a16:creationId xmlns:a16="http://schemas.microsoft.com/office/drawing/2014/main" id="{839BBE1F-425A-3292-DA2B-E73EE7D2893B}"/>
                </a:ext>
              </a:extLst>
            </p:cNvPr>
            <p:cNvSpPr txBox="1"/>
            <p:nvPr/>
          </p:nvSpPr>
          <p:spPr>
            <a:xfrm>
              <a:off x="1226888" y="3676371"/>
              <a:ext cx="2423604" cy="784830"/>
            </a:xfrm>
            <a:prstGeom prst="rect">
              <a:avLst/>
            </a:prstGeom>
            <a:noFill/>
          </p:spPr>
          <p:txBody>
            <a:bodyPr wrap="square">
              <a:spAutoFit/>
            </a:bodyPr>
            <a:lstStyle/>
            <a:p>
              <a:r>
                <a:rPr lang="fr-FR" sz="1200" b="1" dirty="0">
                  <a:solidFill>
                    <a:srgbClr val="FF0000"/>
                  </a:solidFill>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 </a:t>
              </a:r>
              <a:r>
                <a:rPr lang="fr-FR" sz="1200" b="1" dirty="0">
                  <a:solidFill>
                    <a:schemeClr val="bg1"/>
                  </a:solidFill>
                  <a:latin typeface="Calibri" panose="020F0502020204030204" pitchFamily="34" charset="0"/>
                  <a:cs typeface="Calibri" panose="020F0502020204030204" pitchFamily="34" charset="0"/>
                </a:rPr>
                <a:t>622</a:t>
              </a:r>
              <a:r>
                <a:rPr lang="fr-FR" sz="1200" dirty="0">
                  <a:solidFill>
                    <a:schemeClr val="bg1"/>
                  </a:solidFill>
                  <a:latin typeface="Calibri" panose="020F0502020204030204" pitchFamily="34" charset="0"/>
                  <a:cs typeface="Calibri" panose="020F0502020204030204" pitchFamily="34" charset="0"/>
                </a:rPr>
                <a:t> – </a:t>
              </a:r>
              <a:r>
                <a:rPr lang="fr-FR" sz="1200" b="1" dirty="0">
                  <a:solidFill>
                    <a:schemeClr val="bg1"/>
                  </a:solidFill>
                  <a:latin typeface="Calibri" panose="020F0502020204030204" pitchFamily="34" charset="0"/>
                  <a:cs typeface="Calibri" panose="020F0502020204030204" pitchFamily="34" charset="0"/>
                </a:rPr>
                <a:t>MAHOMET </a:t>
              </a:r>
              <a:r>
                <a:rPr lang="fr-FR" sz="1200" dirty="0">
                  <a:solidFill>
                    <a:schemeClr val="bg1"/>
                  </a:solidFill>
                  <a:latin typeface="Calibri" panose="020F0502020204030204" pitchFamily="34" charset="0"/>
                  <a:cs typeface="Calibri" panose="020F0502020204030204" pitchFamily="34" charset="0"/>
                </a:rPr>
                <a:t>: </a:t>
              </a:r>
            </a:p>
            <a:p>
              <a:r>
                <a:rPr lang="fr-FR" sz="1100" dirty="0">
                  <a:solidFill>
                    <a:schemeClr val="bg1"/>
                  </a:solidFill>
                  <a:latin typeface="Calibri" panose="020F0502020204030204" pitchFamily="34" charset="0"/>
                  <a:cs typeface="Calibri" panose="020F0502020204030204" pitchFamily="34" charset="0"/>
                </a:rPr>
                <a:t>départ de LA MECQUE (ville natale du Prophète) pour MÉDINE, choix du lien de la croyance sur le lien du sang.</a:t>
              </a:r>
            </a:p>
          </p:txBody>
        </p:sp>
        <p:sp>
          <p:nvSpPr>
            <p:cNvPr id="70" name="ZoneTexte 69">
              <a:extLst>
                <a:ext uri="{FF2B5EF4-FFF2-40B4-BE49-F238E27FC236}">
                  <a16:creationId xmlns:a16="http://schemas.microsoft.com/office/drawing/2014/main" id="{AFE467D2-494D-9242-A1FD-677281F0F10B}"/>
                </a:ext>
              </a:extLst>
            </p:cNvPr>
            <p:cNvSpPr txBox="1"/>
            <p:nvPr/>
          </p:nvSpPr>
          <p:spPr>
            <a:xfrm>
              <a:off x="6294526" y="3807532"/>
              <a:ext cx="1148958" cy="630942"/>
            </a:xfrm>
            <a:prstGeom prst="rect">
              <a:avLst/>
            </a:prstGeom>
            <a:noFill/>
          </p:spPr>
          <p:txBody>
            <a:bodyPr wrap="square">
              <a:spAutoFit/>
            </a:bodyPr>
            <a:lstStyle/>
            <a:p>
              <a:pPr algn="ctr"/>
              <a:r>
                <a:rPr lang="fr-FR" sz="1100" dirty="0">
                  <a:solidFill>
                    <a:schemeClr val="bg1"/>
                  </a:solidFill>
                  <a:latin typeface="Calibri" panose="020F0502020204030204" pitchFamily="34" charset="0"/>
                  <a:cs typeface="Calibri" panose="020F0502020204030204" pitchFamily="34" charset="0"/>
                </a:rPr>
                <a:t>Année actuelle :</a:t>
              </a:r>
            </a:p>
            <a:p>
              <a:pPr algn="ctr"/>
              <a:r>
                <a:rPr lang="fr-FR" sz="2400" b="1" dirty="0">
                  <a:solidFill>
                    <a:srgbClr val="FF0000"/>
                  </a:solidFill>
                  <a:latin typeface="Calibri" panose="020F0502020204030204" pitchFamily="34" charset="0"/>
                  <a:cs typeface="Calibri" panose="020F0502020204030204" pitchFamily="34" charset="0"/>
                </a:rPr>
                <a:t>1446</a:t>
              </a:r>
              <a:endParaRPr lang="fr-FR" sz="2400" dirty="0">
                <a:solidFill>
                  <a:srgbClr val="FF0000"/>
                </a:solidFill>
                <a:latin typeface="Calibri" panose="020F0502020204030204" pitchFamily="34" charset="0"/>
                <a:cs typeface="Calibri" panose="020F0502020204030204" pitchFamily="34" charset="0"/>
              </a:endParaRPr>
            </a:p>
          </p:txBody>
        </p:sp>
        <p:cxnSp>
          <p:nvCxnSpPr>
            <p:cNvPr id="71" name="Connecteur droit avec flèche 70">
              <a:extLst>
                <a:ext uri="{FF2B5EF4-FFF2-40B4-BE49-F238E27FC236}">
                  <a16:creationId xmlns:a16="http://schemas.microsoft.com/office/drawing/2014/main" id="{357FA417-061C-CB37-383C-14098DB8FB4B}"/>
                </a:ext>
              </a:extLst>
            </p:cNvPr>
            <p:cNvCxnSpPr>
              <a:cxnSpLocks/>
            </p:cNvCxnSpPr>
            <p:nvPr/>
          </p:nvCxnSpPr>
          <p:spPr>
            <a:xfrm>
              <a:off x="4433201" y="4034131"/>
              <a:ext cx="230820"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72" name="ZoneTexte 71">
              <a:extLst>
                <a:ext uri="{FF2B5EF4-FFF2-40B4-BE49-F238E27FC236}">
                  <a16:creationId xmlns:a16="http://schemas.microsoft.com/office/drawing/2014/main" id="{65978AAE-4023-D86B-9D1C-24C9B64B7381}"/>
                </a:ext>
              </a:extLst>
            </p:cNvPr>
            <p:cNvSpPr txBox="1"/>
            <p:nvPr/>
          </p:nvSpPr>
          <p:spPr>
            <a:xfrm>
              <a:off x="4576184" y="3817822"/>
              <a:ext cx="1698195" cy="600164"/>
            </a:xfrm>
            <a:prstGeom prst="rect">
              <a:avLst/>
            </a:prstGeom>
            <a:noFill/>
          </p:spPr>
          <p:txBody>
            <a:bodyPr wrap="square">
              <a:spAutoFit/>
            </a:bodyPr>
            <a:lstStyle/>
            <a:p>
              <a:pPr algn="ctr"/>
              <a:r>
                <a:rPr lang="fr-FR" sz="1100" dirty="0">
                  <a:solidFill>
                    <a:schemeClr val="bg1"/>
                  </a:solidFill>
                  <a:latin typeface="Calibri" panose="020F0502020204030204" pitchFamily="34" charset="0"/>
                  <a:cs typeface="Calibri" panose="020F0502020204030204" pitchFamily="34" charset="0"/>
                </a:rPr>
                <a:t>Principalement pour déterminer les dates des fêtes religieuses</a:t>
              </a:r>
              <a:endParaRPr lang="fr-FR" sz="2400" dirty="0">
                <a:solidFill>
                  <a:srgbClr val="FF0000"/>
                </a:solidFill>
                <a:latin typeface="Calibri" panose="020F0502020204030204" pitchFamily="34" charset="0"/>
                <a:cs typeface="Calibri" panose="020F0502020204030204" pitchFamily="34" charset="0"/>
              </a:endParaRPr>
            </a:p>
          </p:txBody>
        </p:sp>
        <p:pic>
          <p:nvPicPr>
            <p:cNvPr id="76" name="Image 75">
              <a:extLst>
                <a:ext uri="{FF2B5EF4-FFF2-40B4-BE49-F238E27FC236}">
                  <a16:creationId xmlns:a16="http://schemas.microsoft.com/office/drawing/2014/main" id="{161D6A6D-48DE-5BC1-5C78-F35D9A4242A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27295" y="3656430"/>
              <a:ext cx="732327" cy="732327"/>
            </a:xfrm>
            <a:prstGeom prst="rect">
              <a:avLst/>
            </a:prstGeom>
          </p:spPr>
        </p:pic>
        <p:sp>
          <p:nvSpPr>
            <p:cNvPr id="77" name="ZoneTexte 76">
              <a:extLst>
                <a:ext uri="{FF2B5EF4-FFF2-40B4-BE49-F238E27FC236}">
                  <a16:creationId xmlns:a16="http://schemas.microsoft.com/office/drawing/2014/main" id="{7D5A4C7F-BCDB-7A62-2A6C-ABF889385660}"/>
                </a:ext>
              </a:extLst>
            </p:cNvPr>
            <p:cNvSpPr txBox="1"/>
            <p:nvPr/>
          </p:nvSpPr>
          <p:spPr>
            <a:xfrm>
              <a:off x="3585920" y="3815305"/>
              <a:ext cx="816099" cy="492443"/>
            </a:xfrm>
            <a:prstGeom prst="rect">
              <a:avLst/>
            </a:prstGeom>
            <a:noFill/>
          </p:spPr>
          <p:txBody>
            <a:bodyPr wrap="square">
              <a:spAutoFit/>
            </a:bodyPr>
            <a:lstStyle/>
            <a:p>
              <a:pPr algn="ctr"/>
              <a:r>
                <a:rPr lang="fr-FR" sz="1300" b="1" dirty="0">
                  <a:solidFill>
                    <a:schemeClr val="bg1"/>
                  </a:solidFill>
                  <a:latin typeface="Calibri" panose="020F0502020204030204" pitchFamily="34" charset="0"/>
                  <a:cs typeface="Calibri" panose="020F0502020204030204" pitchFamily="34" charset="0"/>
                </a:rPr>
                <a:t>AFRIQUE</a:t>
              </a:r>
            </a:p>
            <a:p>
              <a:pPr algn="ctr"/>
              <a:r>
                <a:rPr lang="fr-FR" sz="1300" b="1" dirty="0">
                  <a:solidFill>
                    <a:schemeClr val="bg1"/>
                  </a:solidFill>
                  <a:latin typeface="Calibri" panose="020F0502020204030204" pitchFamily="34" charset="0"/>
                  <a:cs typeface="Calibri" panose="020F0502020204030204" pitchFamily="34" charset="0"/>
                </a:rPr>
                <a:t>ASIE</a:t>
              </a:r>
              <a:endParaRPr lang="fr-FR" sz="1300" dirty="0">
                <a:solidFill>
                  <a:schemeClr val="bg1"/>
                </a:solidFill>
              </a:endParaRPr>
            </a:p>
          </p:txBody>
        </p:sp>
      </p:grpSp>
      <p:grpSp>
        <p:nvGrpSpPr>
          <p:cNvPr id="104" name="Groupe 103">
            <a:extLst>
              <a:ext uri="{FF2B5EF4-FFF2-40B4-BE49-F238E27FC236}">
                <a16:creationId xmlns:a16="http://schemas.microsoft.com/office/drawing/2014/main" id="{F922EDCB-16EA-0279-162A-16F66FC3EBFE}"/>
              </a:ext>
            </a:extLst>
          </p:cNvPr>
          <p:cNvGrpSpPr/>
          <p:nvPr/>
        </p:nvGrpSpPr>
        <p:grpSpPr>
          <a:xfrm>
            <a:off x="147931" y="4382686"/>
            <a:ext cx="7303441" cy="853871"/>
            <a:chOff x="147931" y="4382686"/>
            <a:chExt cx="7303441" cy="853871"/>
          </a:xfrm>
        </p:grpSpPr>
        <p:pic>
          <p:nvPicPr>
            <p:cNvPr id="38" name="Image 37">
              <a:extLst>
                <a:ext uri="{FF2B5EF4-FFF2-40B4-BE49-F238E27FC236}">
                  <a16:creationId xmlns:a16="http://schemas.microsoft.com/office/drawing/2014/main" id="{FEB0049A-FFA7-D277-086E-F5C6AD49EE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967" y="4400396"/>
              <a:ext cx="968885" cy="836161"/>
            </a:xfrm>
            <a:prstGeom prst="rect">
              <a:avLst/>
            </a:prstGeom>
          </p:spPr>
        </p:pic>
        <p:sp>
          <p:nvSpPr>
            <p:cNvPr id="39" name="ZoneTexte 38">
              <a:hlinkClick r:id="rId18"/>
              <a:extLst>
                <a:ext uri="{FF2B5EF4-FFF2-40B4-BE49-F238E27FC236}">
                  <a16:creationId xmlns:a16="http://schemas.microsoft.com/office/drawing/2014/main" id="{23A58BF3-8783-2FC3-0D2A-05CFA1FB2198}"/>
                </a:ext>
              </a:extLst>
            </p:cNvPr>
            <p:cNvSpPr txBox="1"/>
            <p:nvPr/>
          </p:nvSpPr>
          <p:spPr>
            <a:xfrm>
              <a:off x="147931" y="4625160"/>
              <a:ext cx="1023921" cy="292388"/>
            </a:xfrm>
            <a:prstGeom prst="rect">
              <a:avLst/>
            </a:prstGeom>
            <a:noFill/>
          </p:spPr>
          <p:txBody>
            <a:bodyPr wrap="square">
              <a:spAutoFit/>
            </a:bodyPr>
            <a:lstStyle/>
            <a:p>
              <a:r>
                <a:rPr lang="fr-FR" sz="1300" b="1" dirty="0">
                  <a:solidFill>
                    <a:srgbClr val="FF0000"/>
                  </a:solidFill>
                  <a:latin typeface="Calibri" panose="020F0502020204030204" pitchFamily="34" charset="0"/>
                  <a:cs typeface="Calibri" panose="020F0502020204030204" pitchFamily="34" charset="0"/>
                </a:rPr>
                <a:t>CHINOIS</a:t>
              </a:r>
              <a:endParaRPr lang="fr-FR" sz="1300" dirty="0"/>
            </a:p>
          </p:txBody>
        </p:sp>
        <p:sp>
          <p:nvSpPr>
            <p:cNvPr id="80" name="ZoneTexte 79">
              <a:extLst>
                <a:ext uri="{FF2B5EF4-FFF2-40B4-BE49-F238E27FC236}">
                  <a16:creationId xmlns:a16="http://schemas.microsoft.com/office/drawing/2014/main" id="{E7B10E80-D5DF-E110-7670-9097F01DD670}"/>
                </a:ext>
              </a:extLst>
            </p:cNvPr>
            <p:cNvSpPr txBox="1"/>
            <p:nvPr/>
          </p:nvSpPr>
          <p:spPr>
            <a:xfrm>
              <a:off x="1216822" y="4458484"/>
              <a:ext cx="2520677" cy="615553"/>
            </a:xfrm>
            <a:prstGeom prst="rect">
              <a:avLst/>
            </a:prstGeom>
            <a:noFill/>
          </p:spPr>
          <p:txBody>
            <a:bodyPr wrap="square">
              <a:spAutoFit/>
            </a:bodyPr>
            <a:lstStyle/>
            <a:p>
              <a:r>
                <a:rPr lang="fr-FR" sz="1200" b="1" dirty="0">
                  <a:solidFill>
                    <a:srgbClr val="FF0000"/>
                  </a:solidFill>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 </a:t>
              </a:r>
              <a:r>
                <a:rPr lang="fr-FR" sz="1200" b="1" dirty="0">
                  <a:solidFill>
                    <a:schemeClr val="bg1"/>
                  </a:solidFill>
                  <a:latin typeface="Calibri" panose="020F0502020204030204" pitchFamily="34" charset="0"/>
                  <a:cs typeface="Calibri" panose="020F0502020204030204" pitchFamily="34" charset="0"/>
                </a:rPr>
                <a:t>2 697 av. J.-C.</a:t>
              </a:r>
              <a:r>
                <a:rPr lang="fr-FR" sz="1200" dirty="0">
                  <a:solidFill>
                    <a:schemeClr val="bg1"/>
                  </a:solidFill>
                  <a:latin typeface="Calibri" panose="020F0502020204030204" pitchFamily="34" charset="0"/>
                  <a:cs typeface="Calibri" panose="020F0502020204030204" pitchFamily="34" charset="0"/>
                </a:rPr>
                <a:t> – </a:t>
              </a:r>
              <a:r>
                <a:rPr lang="fr-FR" sz="1200" b="1" dirty="0">
                  <a:solidFill>
                    <a:schemeClr val="bg1"/>
                  </a:solidFill>
                  <a:latin typeface="Calibri" panose="020F0502020204030204" pitchFamily="34" charset="0"/>
                  <a:cs typeface="Calibri" panose="020F0502020204030204" pitchFamily="34" charset="0"/>
                </a:rPr>
                <a:t>Empereur jaune </a:t>
              </a:r>
              <a:r>
                <a:rPr lang="fr-FR" sz="1200" dirty="0">
                  <a:solidFill>
                    <a:schemeClr val="bg1"/>
                  </a:solidFill>
                  <a:latin typeface="Calibri" panose="020F0502020204030204" pitchFamily="34" charset="0"/>
                  <a:cs typeface="Calibri" panose="020F0502020204030204" pitchFamily="34" charset="0"/>
                </a:rPr>
                <a:t>: </a:t>
              </a:r>
              <a:r>
                <a:rPr lang="fr-FR" sz="1100" dirty="0">
                  <a:solidFill>
                    <a:schemeClr val="bg1"/>
                  </a:solidFill>
                  <a:latin typeface="Calibri" panose="020F0502020204030204" pitchFamily="34" charset="0"/>
                  <a:cs typeface="Calibri" panose="020F0502020204030204" pitchFamily="34" charset="0"/>
                </a:rPr>
                <a:t>le 1</a:t>
              </a:r>
              <a:r>
                <a:rPr lang="fr-FR" sz="1100" baseline="30000" dirty="0">
                  <a:solidFill>
                    <a:schemeClr val="bg1"/>
                  </a:solidFill>
                  <a:latin typeface="Calibri" panose="020F0502020204030204" pitchFamily="34" charset="0"/>
                  <a:cs typeface="Calibri" panose="020F0502020204030204" pitchFamily="34" charset="0"/>
                </a:rPr>
                <a:t>er</a:t>
              </a:r>
              <a:r>
                <a:rPr lang="fr-FR" sz="1100" dirty="0">
                  <a:solidFill>
                    <a:schemeClr val="bg1"/>
                  </a:solidFill>
                  <a:latin typeface="Calibri" panose="020F0502020204030204" pitchFamily="34" charset="0"/>
                  <a:cs typeface="Calibri" panose="020F0502020204030204" pitchFamily="34" charset="0"/>
                </a:rPr>
                <a:t> jour de chaque mois coïncide avec la nouvelle lune.</a:t>
              </a:r>
            </a:p>
          </p:txBody>
        </p:sp>
        <p:sp>
          <p:nvSpPr>
            <p:cNvPr id="81" name="ZoneTexte 80">
              <a:extLst>
                <a:ext uri="{FF2B5EF4-FFF2-40B4-BE49-F238E27FC236}">
                  <a16:creationId xmlns:a16="http://schemas.microsoft.com/office/drawing/2014/main" id="{F1CAE66D-68CF-5C36-C334-AC392FF1F795}"/>
                </a:ext>
              </a:extLst>
            </p:cNvPr>
            <p:cNvSpPr txBox="1"/>
            <p:nvPr/>
          </p:nvSpPr>
          <p:spPr>
            <a:xfrm>
              <a:off x="6302414" y="4382686"/>
              <a:ext cx="1148958" cy="800219"/>
            </a:xfrm>
            <a:prstGeom prst="rect">
              <a:avLst/>
            </a:prstGeom>
            <a:noFill/>
          </p:spPr>
          <p:txBody>
            <a:bodyPr wrap="square">
              <a:spAutoFit/>
            </a:bodyPr>
            <a:lstStyle/>
            <a:p>
              <a:pPr algn="ctr"/>
              <a:r>
                <a:rPr lang="fr-FR" sz="2400" b="1" dirty="0">
                  <a:solidFill>
                    <a:srgbClr val="FF0000"/>
                  </a:solidFill>
                  <a:latin typeface="Calibri" panose="020F0502020204030204" pitchFamily="34" charset="0"/>
                  <a:cs typeface="Calibri" panose="020F0502020204030204" pitchFamily="34" charset="0"/>
                </a:rPr>
                <a:t>4722</a:t>
              </a:r>
            </a:p>
            <a:p>
              <a:pPr algn="ctr"/>
              <a:r>
                <a:rPr lang="fr-FR" sz="1100" b="1" dirty="0">
                  <a:solidFill>
                    <a:schemeClr val="bg1"/>
                  </a:solidFill>
                  <a:latin typeface="Calibri" panose="020F0502020204030204" pitchFamily="34" charset="0"/>
                  <a:cs typeface="Calibri" panose="020F0502020204030204" pitchFamily="34" charset="0"/>
                </a:rPr>
                <a:t>Année du Serpent de bois</a:t>
              </a:r>
            </a:p>
          </p:txBody>
        </p:sp>
        <p:cxnSp>
          <p:nvCxnSpPr>
            <p:cNvPr id="82" name="Connecteur droit avec flèche 81">
              <a:extLst>
                <a:ext uri="{FF2B5EF4-FFF2-40B4-BE49-F238E27FC236}">
                  <a16:creationId xmlns:a16="http://schemas.microsoft.com/office/drawing/2014/main" id="{76699207-131A-572D-2E42-0FF39FF530A0}"/>
                </a:ext>
              </a:extLst>
            </p:cNvPr>
            <p:cNvCxnSpPr>
              <a:cxnSpLocks/>
            </p:cNvCxnSpPr>
            <p:nvPr/>
          </p:nvCxnSpPr>
          <p:spPr>
            <a:xfrm>
              <a:off x="4450709" y="4838508"/>
              <a:ext cx="230820"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83" name="ZoneTexte 82">
              <a:extLst>
                <a:ext uri="{FF2B5EF4-FFF2-40B4-BE49-F238E27FC236}">
                  <a16:creationId xmlns:a16="http://schemas.microsoft.com/office/drawing/2014/main" id="{ED1BE415-1AC6-67E7-637C-897AC6ABEBC2}"/>
                </a:ext>
              </a:extLst>
            </p:cNvPr>
            <p:cNvSpPr txBox="1"/>
            <p:nvPr/>
          </p:nvSpPr>
          <p:spPr>
            <a:xfrm>
              <a:off x="4527415" y="4430337"/>
              <a:ext cx="1852435" cy="769441"/>
            </a:xfrm>
            <a:prstGeom prst="rect">
              <a:avLst/>
            </a:prstGeom>
            <a:noFill/>
          </p:spPr>
          <p:txBody>
            <a:bodyPr wrap="square">
              <a:spAutoFit/>
            </a:bodyPr>
            <a:lstStyle/>
            <a:p>
              <a:pPr algn="ctr"/>
              <a:r>
                <a:rPr lang="fr-FR" sz="1100" dirty="0">
                  <a:solidFill>
                    <a:schemeClr val="bg1"/>
                  </a:solidFill>
                  <a:latin typeface="Calibri" panose="020F0502020204030204" pitchFamily="34" charset="0"/>
                  <a:cs typeface="Calibri" panose="020F0502020204030204" pitchFamily="34" charset="0"/>
                </a:rPr>
                <a:t>Pour déterminer les fêtes traditionnelles  comme le </a:t>
              </a:r>
              <a:r>
                <a:rPr lang="fr-FR" sz="1100" b="1" dirty="0">
                  <a:solidFill>
                    <a:schemeClr val="bg1"/>
                  </a:solidFill>
                  <a:latin typeface="Calibri" panose="020F0502020204030204" pitchFamily="34" charset="0"/>
                  <a:cs typeface="Calibri" panose="020F0502020204030204" pitchFamily="34" charset="0"/>
                </a:rPr>
                <a:t>Nouvel an chinois </a:t>
              </a:r>
              <a:br>
                <a:rPr lang="fr-FR" sz="1100" b="1" dirty="0">
                  <a:solidFill>
                    <a:schemeClr val="bg1"/>
                  </a:solidFill>
                  <a:latin typeface="Calibri" panose="020F0502020204030204" pitchFamily="34" charset="0"/>
                  <a:cs typeface="Calibri" panose="020F0502020204030204" pitchFamily="34" charset="0"/>
                </a:rPr>
              </a:br>
              <a:r>
                <a:rPr lang="fr-FR" sz="1100" b="1" dirty="0">
                  <a:solidFill>
                    <a:schemeClr val="bg1"/>
                  </a:solidFill>
                  <a:latin typeface="Calibri" panose="020F0502020204030204" pitchFamily="34" charset="0"/>
                  <a:cs typeface="Calibri" panose="020F0502020204030204" pitchFamily="34" charset="0"/>
                </a:rPr>
                <a:t>(Fête du printemps)</a:t>
              </a:r>
              <a:endParaRPr lang="fr-FR" sz="2400" b="1" dirty="0">
                <a:solidFill>
                  <a:srgbClr val="FF0000"/>
                </a:solidFill>
                <a:latin typeface="Calibri" panose="020F0502020204030204" pitchFamily="34" charset="0"/>
                <a:cs typeface="Calibri" panose="020F0502020204030204" pitchFamily="34" charset="0"/>
              </a:endParaRPr>
            </a:p>
          </p:txBody>
        </p:sp>
        <p:pic>
          <p:nvPicPr>
            <p:cNvPr id="87" name="Image 86">
              <a:extLst>
                <a:ext uri="{FF2B5EF4-FFF2-40B4-BE49-F238E27FC236}">
                  <a16:creationId xmlns:a16="http://schemas.microsoft.com/office/drawing/2014/main" id="{632AD2F1-7971-9697-2E7B-8D022C47D3D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34295" y="4410425"/>
              <a:ext cx="745078" cy="745078"/>
            </a:xfrm>
            <a:prstGeom prst="rect">
              <a:avLst/>
            </a:prstGeom>
          </p:spPr>
        </p:pic>
        <p:sp>
          <p:nvSpPr>
            <p:cNvPr id="85" name="ZoneTexte 84">
              <a:extLst>
                <a:ext uri="{FF2B5EF4-FFF2-40B4-BE49-F238E27FC236}">
                  <a16:creationId xmlns:a16="http://schemas.microsoft.com/office/drawing/2014/main" id="{3563D863-B546-969B-233A-EA2CA2CB993F}"/>
                </a:ext>
              </a:extLst>
            </p:cNvPr>
            <p:cNvSpPr txBox="1"/>
            <p:nvPr/>
          </p:nvSpPr>
          <p:spPr>
            <a:xfrm>
              <a:off x="3613005" y="4528993"/>
              <a:ext cx="787657" cy="492443"/>
            </a:xfrm>
            <a:prstGeom prst="rect">
              <a:avLst/>
            </a:prstGeom>
            <a:noFill/>
          </p:spPr>
          <p:txBody>
            <a:bodyPr wrap="square">
              <a:spAutoFit/>
            </a:bodyPr>
            <a:lstStyle/>
            <a:p>
              <a:pPr algn="ctr"/>
              <a:r>
                <a:rPr lang="fr-FR" sz="1300" b="1" dirty="0">
                  <a:solidFill>
                    <a:schemeClr val="bg1"/>
                  </a:solidFill>
                  <a:latin typeface="Calibri" panose="020F0502020204030204" pitchFamily="34" charset="0"/>
                  <a:cs typeface="Calibri" panose="020F0502020204030204" pitchFamily="34" charset="0"/>
                </a:rPr>
                <a:t>CHINE</a:t>
              </a:r>
            </a:p>
            <a:p>
              <a:pPr algn="ctr"/>
              <a:r>
                <a:rPr lang="fr-FR" sz="1300" b="1" dirty="0">
                  <a:solidFill>
                    <a:schemeClr val="bg1"/>
                  </a:solidFill>
                  <a:latin typeface="Calibri" panose="020F0502020204030204" pitchFamily="34" charset="0"/>
                  <a:cs typeface="Calibri" panose="020F0502020204030204" pitchFamily="34" charset="0"/>
                </a:rPr>
                <a:t>TAÏWAN</a:t>
              </a:r>
              <a:endParaRPr lang="fr-FR" sz="1300" dirty="0">
                <a:solidFill>
                  <a:schemeClr val="bg1"/>
                </a:solidFill>
              </a:endParaRPr>
            </a:p>
          </p:txBody>
        </p:sp>
      </p:grpSp>
      <p:grpSp>
        <p:nvGrpSpPr>
          <p:cNvPr id="105" name="Groupe 104">
            <a:extLst>
              <a:ext uri="{FF2B5EF4-FFF2-40B4-BE49-F238E27FC236}">
                <a16:creationId xmlns:a16="http://schemas.microsoft.com/office/drawing/2014/main" id="{576A4409-245A-6B78-8F22-B9926D85E791}"/>
              </a:ext>
            </a:extLst>
          </p:cNvPr>
          <p:cNvGrpSpPr/>
          <p:nvPr/>
        </p:nvGrpSpPr>
        <p:grpSpPr>
          <a:xfrm>
            <a:off x="140821" y="5174645"/>
            <a:ext cx="7756027" cy="967633"/>
            <a:chOff x="140821" y="5174645"/>
            <a:chExt cx="7756027" cy="967633"/>
          </a:xfrm>
        </p:grpSpPr>
        <p:pic>
          <p:nvPicPr>
            <p:cNvPr id="40" name="Image 39">
              <a:extLst>
                <a:ext uri="{FF2B5EF4-FFF2-40B4-BE49-F238E27FC236}">
                  <a16:creationId xmlns:a16="http://schemas.microsoft.com/office/drawing/2014/main" id="{D9551F35-7CC0-FF4B-00A9-D8DFCF3447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5857" y="5174645"/>
              <a:ext cx="968885" cy="836161"/>
            </a:xfrm>
            <a:prstGeom prst="rect">
              <a:avLst/>
            </a:prstGeom>
          </p:spPr>
        </p:pic>
        <p:sp>
          <p:nvSpPr>
            <p:cNvPr id="41" name="ZoneTexte 40">
              <a:hlinkClick r:id="rId20"/>
              <a:extLst>
                <a:ext uri="{FF2B5EF4-FFF2-40B4-BE49-F238E27FC236}">
                  <a16:creationId xmlns:a16="http://schemas.microsoft.com/office/drawing/2014/main" id="{EE5FF529-0DB3-F597-90CD-F36CDC1B7D6D}"/>
                </a:ext>
              </a:extLst>
            </p:cNvPr>
            <p:cNvSpPr txBox="1"/>
            <p:nvPr/>
          </p:nvSpPr>
          <p:spPr>
            <a:xfrm>
              <a:off x="140821" y="5399409"/>
              <a:ext cx="1023921" cy="492443"/>
            </a:xfrm>
            <a:prstGeom prst="rect">
              <a:avLst/>
            </a:prstGeom>
            <a:noFill/>
          </p:spPr>
          <p:txBody>
            <a:bodyPr wrap="square">
              <a:spAutoFit/>
            </a:bodyPr>
            <a:lstStyle/>
            <a:p>
              <a:r>
                <a:rPr lang="fr-FR" sz="1300" b="1" dirty="0">
                  <a:solidFill>
                    <a:srgbClr val="FF0000"/>
                  </a:solidFill>
                  <a:latin typeface="Calibri" panose="020F0502020204030204" pitchFamily="34" charset="0"/>
                  <a:cs typeface="Calibri" panose="020F0502020204030204" pitchFamily="34" charset="0"/>
                </a:rPr>
                <a:t>HINDOU ou</a:t>
              </a:r>
            </a:p>
            <a:p>
              <a:r>
                <a:rPr lang="fr-FR" sz="1300" b="1" dirty="0">
                  <a:solidFill>
                    <a:srgbClr val="FF0000"/>
                  </a:solidFill>
                  <a:latin typeface="Calibri" panose="020F0502020204030204" pitchFamily="34" charset="0"/>
                  <a:cs typeface="Calibri" panose="020F0502020204030204" pitchFamily="34" charset="0"/>
                </a:rPr>
                <a:t>VÉDIQUE</a:t>
              </a:r>
              <a:endParaRPr lang="fr-FR" sz="1300" dirty="0"/>
            </a:p>
          </p:txBody>
        </p:sp>
        <p:sp>
          <p:nvSpPr>
            <p:cNvPr id="88" name="ZoneTexte 87">
              <a:extLst>
                <a:ext uri="{FF2B5EF4-FFF2-40B4-BE49-F238E27FC236}">
                  <a16:creationId xmlns:a16="http://schemas.microsoft.com/office/drawing/2014/main" id="{F10400B7-D10A-0060-BB80-AA2860CAEB38}"/>
                </a:ext>
              </a:extLst>
            </p:cNvPr>
            <p:cNvSpPr txBox="1"/>
            <p:nvPr/>
          </p:nvSpPr>
          <p:spPr>
            <a:xfrm>
              <a:off x="1191999" y="5188171"/>
              <a:ext cx="2520677" cy="954107"/>
            </a:xfrm>
            <a:prstGeom prst="rect">
              <a:avLst/>
            </a:prstGeom>
            <a:noFill/>
          </p:spPr>
          <p:txBody>
            <a:bodyPr wrap="square">
              <a:spAutoFit/>
            </a:bodyPr>
            <a:lstStyle/>
            <a:p>
              <a:r>
                <a:rPr lang="fr-FR" sz="1200" b="1" dirty="0">
                  <a:solidFill>
                    <a:srgbClr val="FF0000"/>
                  </a:solidFill>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 </a:t>
              </a:r>
              <a:r>
                <a:rPr lang="fr-FR" sz="1200" b="1" dirty="0">
                  <a:solidFill>
                    <a:schemeClr val="bg1"/>
                  </a:solidFill>
                  <a:latin typeface="Calibri" panose="020F0502020204030204" pitchFamily="34" charset="0"/>
                  <a:cs typeface="Calibri" panose="020F0502020204030204" pitchFamily="34" charset="0"/>
                </a:rPr>
                <a:t>3 102 av. J.-C.</a:t>
              </a:r>
              <a:r>
                <a:rPr lang="fr-FR" sz="1200" dirty="0">
                  <a:solidFill>
                    <a:schemeClr val="bg1"/>
                  </a:solidFill>
                  <a:latin typeface="Calibri" panose="020F0502020204030204" pitchFamily="34" charset="0"/>
                  <a:cs typeface="Calibri" panose="020F0502020204030204" pitchFamily="34" charset="0"/>
                </a:rPr>
                <a:t> – </a:t>
              </a:r>
              <a:r>
                <a:rPr lang="fr-FR" sz="1200" b="1" dirty="0">
                  <a:solidFill>
                    <a:schemeClr val="bg1"/>
                  </a:solidFill>
                  <a:latin typeface="Calibri" panose="020F0502020204030204" pitchFamily="34" charset="0"/>
                  <a:cs typeface="Calibri" panose="020F0502020204030204" pitchFamily="34" charset="0"/>
                </a:rPr>
                <a:t>Rig-Véda </a:t>
              </a:r>
              <a:r>
                <a:rPr lang="fr-FR" sz="1200" dirty="0">
                  <a:solidFill>
                    <a:schemeClr val="bg1"/>
                  </a:solidFill>
                  <a:latin typeface="Calibri" panose="020F0502020204030204" pitchFamily="34" charset="0"/>
                  <a:cs typeface="Calibri" panose="020F0502020204030204" pitchFamily="34" charset="0"/>
                </a:rPr>
                <a:t>: </a:t>
              </a:r>
              <a:r>
                <a:rPr lang="fr-FR" sz="1100" dirty="0">
                  <a:solidFill>
                    <a:schemeClr val="bg1"/>
                  </a:solidFill>
                  <a:latin typeface="Calibri" panose="020F0502020204030204" pitchFamily="34" charset="0"/>
                  <a:cs typeface="Calibri" panose="020F0502020204030204" pitchFamily="34" charset="0"/>
                </a:rPr>
                <a:t>texte sacré de l’hindouisme (religion). </a:t>
              </a:r>
              <a:br>
                <a:rPr lang="fr-FR" sz="1100" dirty="0">
                  <a:solidFill>
                    <a:schemeClr val="bg1"/>
                  </a:solidFill>
                  <a:latin typeface="Calibri" panose="020F0502020204030204" pitchFamily="34" charset="0"/>
                  <a:cs typeface="Calibri" panose="020F0502020204030204" pitchFamily="34" charset="0"/>
                </a:rPr>
              </a:br>
              <a:r>
                <a:rPr lang="fr-FR" sz="1100" dirty="0">
                  <a:solidFill>
                    <a:schemeClr val="bg1"/>
                  </a:solidFill>
                  <a:latin typeface="Calibri" panose="020F0502020204030204" pitchFamily="34" charset="0"/>
                  <a:cs typeface="Calibri" panose="020F0502020204030204" pitchFamily="34" charset="0"/>
                </a:rPr>
                <a:t>Ce Calendrier compte une année zéro.</a:t>
              </a:r>
            </a:p>
            <a:p>
              <a:r>
                <a:rPr lang="fr-FR" sz="1100" b="1" dirty="0">
                  <a:solidFill>
                    <a:srgbClr val="FF0000"/>
                  </a:solidFill>
                  <a:latin typeface="Calibri" panose="020F0502020204030204" pitchFamily="34" charset="0"/>
                  <a:cs typeface="Calibri" panose="020F0502020204030204" pitchFamily="34" charset="0"/>
                </a:rPr>
                <a:t>→</a:t>
              </a:r>
              <a:r>
                <a:rPr lang="fr-FR" sz="1100" dirty="0">
                  <a:latin typeface="Calibri" panose="020F0502020204030204" pitchFamily="34" charset="0"/>
                  <a:cs typeface="Calibri" panose="020F0502020204030204" pitchFamily="34" charset="0"/>
                </a:rPr>
                <a:t> </a:t>
              </a:r>
              <a:r>
                <a:rPr lang="fr-FR" sz="1100" b="1" dirty="0">
                  <a:solidFill>
                    <a:schemeClr val="bg1"/>
                  </a:solidFill>
                  <a:latin typeface="Calibri" panose="020F0502020204030204" pitchFamily="34" charset="0"/>
                  <a:cs typeface="Calibri" panose="020F0502020204030204" pitchFamily="34" charset="0"/>
                </a:rPr>
                <a:t>78 av. J.-C.</a:t>
              </a:r>
              <a:r>
                <a:rPr lang="fr-FR" sz="1100" dirty="0">
                  <a:solidFill>
                    <a:schemeClr val="bg1"/>
                  </a:solidFill>
                  <a:latin typeface="Calibri" panose="020F0502020204030204" pitchFamily="34" charset="0"/>
                  <a:cs typeface="Calibri" panose="020F0502020204030204" pitchFamily="34" charset="0"/>
                </a:rPr>
                <a:t> – </a:t>
              </a:r>
              <a:r>
                <a:rPr lang="fr-FR" sz="1100" b="1" dirty="0">
                  <a:solidFill>
                    <a:schemeClr val="bg1"/>
                  </a:solidFill>
                  <a:latin typeface="Calibri" panose="020F0502020204030204" pitchFamily="34" charset="0"/>
                  <a:cs typeface="Calibri" panose="020F0502020204030204" pitchFamily="34" charset="0"/>
                </a:rPr>
                <a:t>Calendrier national indien </a:t>
              </a:r>
              <a:r>
                <a:rPr lang="fr-FR" sz="1100" dirty="0">
                  <a:solidFill>
                    <a:schemeClr val="bg1"/>
                  </a:solidFill>
                  <a:latin typeface="Calibri" panose="020F0502020204030204" pitchFamily="34" charset="0"/>
                  <a:cs typeface="Calibri" panose="020F0502020204030204" pitchFamily="34" charset="0"/>
                </a:rPr>
                <a:t>: depuis 1947.</a:t>
              </a:r>
            </a:p>
          </p:txBody>
        </p:sp>
        <p:sp>
          <p:nvSpPr>
            <p:cNvPr id="89" name="ZoneTexte 88">
              <a:extLst>
                <a:ext uri="{FF2B5EF4-FFF2-40B4-BE49-F238E27FC236}">
                  <a16:creationId xmlns:a16="http://schemas.microsoft.com/office/drawing/2014/main" id="{2D11FD3B-B8AC-E3CC-BDF7-67DB73EE084B}"/>
                </a:ext>
              </a:extLst>
            </p:cNvPr>
            <p:cNvSpPr txBox="1"/>
            <p:nvPr/>
          </p:nvSpPr>
          <p:spPr>
            <a:xfrm>
              <a:off x="5981339" y="5220711"/>
              <a:ext cx="1915509" cy="80021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Année actuelle :</a:t>
              </a:r>
            </a:p>
            <a:p>
              <a:pPr algn="ctr"/>
              <a:r>
                <a:rPr lang="fr-FR" sz="2400" b="1" dirty="0">
                  <a:solidFill>
                    <a:srgbClr val="FF0000"/>
                  </a:solidFill>
                  <a:latin typeface="Calibri" panose="020F0502020204030204" pitchFamily="34" charset="0"/>
                  <a:cs typeface="Calibri" panose="020F0502020204030204" pitchFamily="34" charset="0"/>
                </a:rPr>
                <a:t>1946</a:t>
              </a:r>
            </a:p>
            <a:p>
              <a:pPr algn="ctr"/>
              <a:r>
                <a:rPr lang="fr-FR" sz="1100" dirty="0">
                  <a:solidFill>
                    <a:schemeClr val="bg1"/>
                  </a:solidFill>
                  <a:latin typeface="Calibri" panose="020F0502020204030204" pitchFamily="34" charset="0"/>
                  <a:cs typeface="Calibri" panose="020F0502020204030204" pitchFamily="34" charset="0"/>
                </a:rPr>
                <a:t>(calendrier national </a:t>
              </a:r>
              <a:r>
                <a:rPr lang="fr-FR" sz="1100" b="1" dirty="0">
                  <a:solidFill>
                    <a:schemeClr val="bg1"/>
                  </a:solidFill>
                  <a:latin typeface="Calibri" panose="020F0502020204030204" pitchFamily="34" charset="0"/>
                  <a:cs typeface="Calibri" panose="020F0502020204030204" pitchFamily="34" charset="0"/>
                </a:rPr>
                <a:t>indien)</a:t>
              </a:r>
            </a:p>
          </p:txBody>
        </p:sp>
        <p:cxnSp>
          <p:nvCxnSpPr>
            <p:cNvPr id="90" name="Connecteur droit avec flèche 89">
              <a:extLst>
                <a:ext uri="{FF2B5EF4-FFF2-40B4-BE49-F238E27FC236}">
                  <a16:creationId xmlns:a16="http://schemas.microsoft.com/office/drawing/2014/main" id="{60266CA7-6B8E-F47A-F383-E812658113EA}"/>
                </a:ext>
              </a:extLst>
            </p:cNvPr>
            <p:cNvCxnSpPr>
              <a:cxnSpLocks/>
            </p:cNvCxnSpPr>
            <p:nvPr/>
          </p:nvCxnSpPr>
          <p:spPr>
            <a:xfrm>
              <a:off x="4425886" y="5568195"/>
              <a:ext cx="230820"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91" name="ZoneTexte 90">
              <a:extLst>
                <a:ext uri="{FF2B5EF4-FFF2-40B4-BE49-F238E27FC236}">
                  <a16:creationId xmlns:a16="http://schemas.microsoft.com/office/drawing/2014/main" id="{2FEBC41D-C588-A16E-4196-B617C1C9C710}"/>
                </a:ext>
              </a:extLst>
            </p:cNvPr>
            <p:cNvSpPr txBox="1"/>
            <p:nvPr/>
          </p:nvSpPr>
          <p:spPr>
            <a:xfrm>
              <a:off x="4527415" y="5240331"/>
              <a:ext cx="1852435" cy="600164"/>
            </a:xfrm>
            <a:prstGeom prst="rect">
              <a:avLst/>
            </a:prstGeom>
            <a:noFill/>
          </p:spPr>
          <p:txBody>
            <a:bodyPr wrap="square">
              <a:spAutoFit/>
            </a:bodyPr>
            <a:lstStyle/>
            <a:p>
              <a:pPr algn="ctr"/>
              <a:r>
                <a:rPr lang="fr-FR" sz="1100" dirty="0">
                  <a:solidFill>
                    <a:schemeClr val="bg1"/>
                  </a:solidFill>
                  <a:latin typeface="Calibri" panose="020F0502020204030204" pitchFamily="34" charset="0"/>
                  <a:cs typeface="Calibri" panose="020F0502020204030204" pitchFamily="34" charset="0"/>
                </a:rPr>
                <a:t>Pour déterminer de fêtes religieuses et de rites traditionnels.</a:t>
              </a:r>
              <a:endParaRPr lang="fr-FR" sz="2400" b="1" dirty="0">
                <a:solidFill>
                  <a:srgbClr val="FF0000"/>
                </a:solidFill>
                <a:latin typeface="Calibri" panose="020F0502020204030204" pitchFamily="34" charset="0"/>
                <a:cs typeface="Calibri" panose="020F0502020204030204" pitchFamily="34" charset="0"/>
              </a:endParaRPr>
            </a:p>
          </p:txBody>
        </p:sp>
        <p:pic>
          <p:nvPicPr>
            <p:cNvPr id="92" name="Image 91">
              <a:extLst>
                <a:ext uri="{FF2B5EF4-FFF2-40B4-BE49-F238E27FC236}">
                  <a16:creationId xmlns:a16="http://schemas.microsoft.com/office/drawing/2014/main" id="{CCE8A62D-2018-3CED-529D-0084DF592A9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09472" y="5175624"/>
              <a:ext cx="745078" cy="745078"/>
            </a:xfrm>
            <a:prstGeom prst="rect">
              <a:avLst/>
            </a:prstGeom>
          </p:spPr>
        </p:pic>
        <p:sp>
          <p:nvSpPr>
            <p:cNvPr id="93" name="ZoneTexte 92">
              <a:extLst>
                <a:ext uri="{FF2B5EF4-FFF2-40B4-BE49-F238E27FC236}">
                  <a16:creationId xmlns:a16="http://schemas.microsoft.com/office/drawing/2014/main" id="{DD26311C-B058-4B72-C64A-719FA813053D}"/>
                </a:ext>
              </a:extLst>
            </p:cNvPr>
            <p:cNvSpPr txBox="1"/>
            <p:nvPr/>
          </p:nvSpPr>
          <p:spPr>
            <a:xfrm>
              <a:off x="3506680" y="5178778"/>
              <a:ext cx="968885" cy="692497"/>
            </a:xfrm>
            <a:prstGeom prst="rect">
              <a:avLst/>
            </a:prstGeom>
            <a:noFill/>
          </p:spPr>
          <p:txBody>
            <a:bodyPr wrap="square">
              <a:spAutoFit/>
            </a:bodyPr>
            <a:lstStyle/>
            <a:p>
              <a:pPr algn="ctr"/>
              <a:r>
                <a:rPr lang="fr-FR" sz="1300" b="1" dirty="0">
                  <a:solidFill>
                    <a:schemeClr val="bg1"/>
                  </a:solidFill>
                  <a:latin typeface="Calibri" panose="020F0502020204030204" pitchFamily="34" charset="0"/>
                  <a:cs typeface="Calibri" panose="020F0502020204030204" pitchFamily="34" charset="0"/>
                </a:rPr>
                <a:t>INDE</a:t>
              </a:r>
            </a:p>
            <a:p>
              <a:pPr algn="ctr"/>
              <a:r>
                <a:rPr lang="fr-FR" sz="1300" b="1" dirty="0">
                  <a:solidFill>
                    <a:schemeClr val="bg1"/>
                  </a:solidFill>
                  <a:latin typeface="Calibri" panose="020F0502020204030204" pitchFamily="34" charset="0"/>
                  <a:cs typeface="Calibri" panose="020F0502020204030204" pitchFamily="34" charset="0"/>
                </a:rPr>
                <a:t>NÉPAL</a:t>
              </a:r>
            </a:p>
            <a:p>
              <a:pPr algn="ctr"/>
              <a:r>
                <a:rPr lang="fr-FR" sz="1300" b="1" dirty="0">
                  <a:solidFill>
                    <a:schemeClr val="bg1"/>
                  </a:solidFill>
                  <a:latin typeface="Calibri" panose="020F0502020204030204" pitchFamily="34" charset="0"/>
                  <a:cs typeface="Calibri" panose="020F0502020204030204" pitchFamily="34" charset="0"/>
                </a:rPr>
                <a:t>INDONÉSIE</a:t>
              </a:r>
            </a:p>
          </p:txBody>
        </p:sp>
      </p:grpSp>
      <p:grpSp>
        <p:nvGrpSpPr>
          <p:cNvPr id="106" name="Groupe 105">
            <a:extLst>
              <a:ext uri="{FF2B5EF4-FFF2-40B4-BE49-F238E27FC236}">
                <a16:creationId xmlns:a16="http://schemas.microsoft.com/office/drawing/2014/main" id="{A192B51F-490D-65E8-5ECB-D8833DAECDB6}"/>
              </a:ext>
            </a:extLst>
          </p:cNvPr>
          <p:cNvGrpSpPr/>
          <p:nvPr/>
        </p:nvGrpSpPr>
        <p:grpSpPr>
          <a:xfrm>
            <a:off x="143027" y="5966416"/>
            <a:ext cx="7709260" cy="917261"/>
            <a:chOff x="143027" y="5966416"/>
            <a:chExt cx="7709260" cy="917261"/>
          </a:xfrm>
        </p:grpSpPr>
        <p:pic>
          <p:nvPicPr>
            <p:cNvPr id="42" name="Image 41">
              <a:extLst>
                <a:ext uri="{FF2B5EF4-FFF2-40B4-BE49-F238E27FC236}">
                  <a16:creationId xmlns:a16="http://schemas.microsoft.com/office/drawing/2014/main" id="{5DD83147-A594-7F42-78B9-A1C99EA031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063" y="5966416"/>
              <a:ext cx="968885" cy="836161"/>
            </a:xfrm>
            <a:prstGeom prst="rect">
              <a:avLst/>
            </a:prstGeom>
          </p:spPr>
        </p:pic>
        <p:sp>
          <p:nvSpPr>
            <p:cNvPr id="43" name="ZoneTexte 42">
              <a:hlinkClick r:id="rId21"/>
              <a:extLst>
                <a:ext uri="{FF2B5EF4-FFF2-40B4-BE49-F238E27FC236}">
                  <a16:creationId xmlns:a16="http://schemas.microsoft.com/office/drawing/2014/main" id="{78098BCD-52EA-DDA8-2A9E-0D583ECA99C8}"/>
                </a:ext>
              </a:extLst>
            </p:cNvPr>
            <p:cNvSpPr txBox="1"/>
            <p:nvPr/>
          </p:nvSpPr>
          <p:spPr>
            <a:xfrm>
              <a:off x="143027" y="6191180"/>
              <a:ext cx="1023921" cy="692497"/>
            </a:xfrm>
            <a:prstGeom prst="rect">
              <a:avLst/>
            </a:prstGeom>
            <a:noFill/>
          </p:spPr>
          <p:txBody>
            <a:bodyPr wrap="square">
              <a:spAutoFit/>
            </a:bodyPr>
            <a:lstStyle/>
            <a:p>
              <a:r>
                <a:rPr lang="fr-FR" sz="1300" b="1" dirty="0">
                  <a:solidFill>
                    <a:srgbClr val="FF0000"/>
                  </a:solidFill>
                  <a:latin typeface="Calibri" panose="020F0502020204030204" pitchFamily="34" charset="0"/>
                  <a:cs typeface="Calibri" panose="020F0502020204030204" pitchFamily="34" charset="0"/>
                </a:rPr>
                <a:t>PERSAN ou</a:t>
              </a:r>
              <a:br>
                <a:rPr lang="fr-FR" sz="1300" b="1" dirty="0">
                  <a:solidFill>
                    <a:srgbClr val="FF0000"/>
                  </a:solidFill>
                  <a:latin typeface="Calibri" panose="020F0502020204030204" pitchFamily="34" charset="0"/>
                  <a:cs typeface="Calibri" panose="020F0502020204030204" pitchFamily="34" charset="0"/>
                </a:rPr>
              </a:br>
              <a:r>
                <a:rPr lang="fr-FR" sz="1300" b="1" dirty="0">
                  <a:solidFill>
                    <a:srgbClr val="FF0000"/>
                  </a:solidFill>
                  <a:latin typeface="Calibri" panose="020F0502020204030204" pitchFamily="34" charset="0"/>
                  <a:cs typeface="Calibri" panose="020F0502020204030204" pitchFamily="34" charset="0"/>
                </a:rPr>
                <a:t>JALALI ou</a:t>
              </a:r>
              <a:br>
                <a:rPr lang="fr-FR" sz="1300" b="1" dirty="0">
                  <a:solidFill>
                    <a:srgbClr val="FF0000"/>
                  </a:solidFill>
                  <a:latin typeface="Calibri" panose="020F0502020204030204" pitchFamily="34" charset="0"/>
                  <a:cs typeface="Calibri" panose="020F0502020204030204" pitchFamily="34" charset="0"/>
                </a:rPr>
              </a:br>
              <a:r>
                <a:rPr lang="fr-FR" sz="1300" b="1" dirty="0">
                  <a:solidFill>
                    <a:srgbClr val="FF0000"/>
                  </a:solidFill>
                  <a:latin typeface="Calibri" panose="020F0502020204030204" pitchFamily="34" charset="0"/>
                  <a:cs typeface="Calibri" panose="020F0502020204030204" pitchFamily="34" charset="0"/>
                </a:rPr>
                <a:t>IRANIEN</a:t>
              </a:r>
              <a:endParaRPr lang="fr-FR" sz="1300" dirty="0"/>
            </a:p>
          </p:txBody>
        </p:sp>
        <p:sp>
          <p:nvSpPr>
            <p:cNvPr id="94" name="ZoneTexte 93">
              <a:extLst>
                <a:ext uri="{FF2B5EF4-FFF2-40B4-BE49-F238E27FC236}">
                  <a16:creationId xmlns:a16="http://schemas.microsoft.com/office/drawing/2014/main" id="{FDEF32D6-D035-658F-B690-7F11FBC5FCE1}"/>
                </a:ext>
              </a:extLst>
            </p:cNvPr>
            <p:cNvSpPr txBox="1"/>
            <p:nvPr/>
          </p:nvSpPr>
          <p:spPr>
            <a:xfrm>
              <a:off x="1171852" y="6078044"/>
              <a:ext cx="2520677" cy="615553"/>
            </a:xfrm>
            <a:prstGeom prst="rect">
              <a:avLst/>
            </a:prstGeom>
            <a:noFill/>
          </p:spPr>
          <p:txBody>
            <a:bodyPr wrap="square">
              <a:spAutoFit/>
            </a:bodyPr>
            <a:lstStyle/>
            <a:p>
              <a:r>
                <a:rPr lang="fr-FR" sz="1200" b="1" dirty="0">
                  <a:solidFill>
                    <a:srgbClr val="FF0000"/>
                  </a:solidFill>
                  <a:latin typeface="Calibri" panose="020F0502020204030204" pitchFamily="34" charset="0"/>
                  <a:cs typeface="Calibri" panose="020F0502020204030204" pitchFamily="34" charset="0"/>
                </a:rPr>
                <a:t>→</a:t>
              </a:r>
              <a:r>
                <a:rPr lang="fr-FR" sz="1200" dirty="0">
                  <a:latin typeface="Calibri" panose="020F0502020204030204" pitchFamily="34" charset="0"/>
                  <a:cs typeface="Calibri" panose="020F0502020204030204" pitchFamily="34" charset="0"/>
                </a:rPr>
                <a:t> </a:t>
              </a:r>
              <a:r>
                <a:rPr lang="fr-FR" sz="1200" b="1" dirty="0">
                  <a:solidFill>
                    <a:schemeClr val="bg1"/>
                  </a:solidFill>
                  <a:latin typeface="Calibri" panose="020F0502020204030204" pitchFamily="34" charset="0"/>
                  <a:cs typeface="Calibri" panose="020F0502020204030204" pitchFamily="34" charset="0"/>
                </a:rPr>
                <a:t>622</a:t>
              </a:r>
              <a:r>
                <a:rPr lang="fr-FR" sz="1200" dirty="0">
                  <a:solidFill>
                    <a:schemeClr val="bg1"/>
                  </a:solidFill>
                  <a:latin typeface="Calibri" panose="020F0502020204030204" pitchFamily="34" charset="0"/>
                  <a:cs typeface="Calibri" panose="020F0502020204030204" pitchFamily="34" charset="0"/>
                </a:rPr>
                <a:t> – </a:t>
              </a:r>
              <a:r>
                <a:rPr lang="fr-FR" sz="1200" b="1" dirty="0">
                  <a:solidFill>
                    <a:schemeClr val="bg1"/>
                  </a:solidFill>
                  <a:latin typeface="Calibri" panose="020F0502020204030204" pitchFamily="34" charset="0"/>
                  <a:cs typeface="Calibri" panose="020F0502020204030204" pitchFamily="34" charset="0"/>
                </a:rPr>
                <a:t>Hégire </a:t>
              </a:r>
              <a:r>
                <a:rPr lang="fr-FR" sz="1200" dirty="0">
                  <a:solidFill>
                    <a:schemeClr val="bg1"/>
                  </a:solidFill>
                  <a:latin typeface="Calibri" panose="020F0502020204030204" pitchFamily="34" charset="0"/>
                  <a:cs typeface="Calibri" panose="020F0502020204030204" pitchFamily="34" charset="0"/>
                </a:rPr>
                <a:t>: </a:t>
              </a:r>
              <a:r>
                <a:rPr lang="fr-FR" sz="1100" dirty="0">
                  <a:solidFill>
                    <a:schemeClr val="bg1"/>
                  </a:solidFill>
                  <a:latin typeface="Calibri" panose="020F0502020204030204" pitchFamily="34" charset="0"/>
                  <a:cs typeface="Calibri" panose="020F0502020204030204" pitchFamily="34" charset="0"/>
                </a:rPr>
                <a:t>mis en place par Omar KENYYAM, poète et savant persan du XI</a:t>
              </a:r>
              <a:r>
                <a:rPr lang="fr-FR" sz="1200" baseline="30000" dirty="0">
                  <a:solidFill>
                    <a:schemeClr val="bg1"/>
                  </a:solidFill>
                  <a:latin typeface="Calibri" panose="020F0502020204030204" pitchFamily="34" charset="0"/>
                  <a:cs typeface="Calibri" panose="020F0502020204030204" pitchFamily="34" charset="0"/>
                </a:rPr>
                <a:t>e</a:t>
              </a:r>
              <a:r>
                <a:rPr lang="fr-FR" sz="1100" dirty="0">
                  <a:solidFill>
                    <a:schemeClr val="bg1"/>
                  </a:solidFill>
                  <a:latin typeface="Calibri" panose="020F0502020204030204" pitchFamily="34" charset="0"/>
                  <a:cs typeface="Calibri" panose="020F0502020204030204" pitchFamily="34" charset="0"/>
                </a:rPr>
                <a:t> s.</a:t>
              </a:r>
            </a:p>
          </p:txBody>
        </p:sp>
        <p:sp>
          <p:nvSpPr>
            <p:cNvPr id="95" name="ZoneTexte 94">
              <a:extLst>
                <a:ext uri="{FF2B5EF4-FFF2-40B4-BE49-F238E27FC236}">
                  <a16:creationId xmlns:a16="http://schemas.microsoft.com/office/drawing/2014/main" id="{0DFFA341-73AB-92FE-CF3D-163AA753D20D}"/>
                </a:ext>
              </a:extLst>
            </p:cNvPr>
            <p:cNvSpPr txBox="1"/>
            <p:nvPr/>
          </p:nvSpPr>
          <p:spPr>
            <a:xfrm>
              <a:off x="5936778" y="6099426"/>
              <a:ext cx="1915509" cy="63094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Année actuelle :</a:t>
              </a:r>
            </a:p>
            <a:p>
              <a:pPr algn="ctr"/>
              <a:r>
                <a:rPr lang="fr-FR" sz="2400" b="1" dirty="0">
                  <a:solidFill>
                    <a:srgbClr val="FF0000"/>
                  </a:solidFill>
                  <a:latin typeface="Calibri" panose="020F0502020204030204" pitchFamily="34" charset="0"/>
                  <a:cs typeface="Calibri" panose="020F0502020204030204" pitchFamily="34" charset="0"/>
                </a:rPr>
                <a:t>1404</a:t>
              </a:r>
            </a:p>
          </p:txBody>
        </p:sp>
        <p:cxnSp>
          <p:nvCxnSpPr>
            <p:cNvPr id="96" name="Connecteur droit avec flèche 95">
              <a:extLst>
                <a:ext uri="{FF2B5EF4-FFF2-40B4-BE49-F238E27FC236}">
                  <a16:creationId xmlns:a16="http://schemas.microsoft.com/office/drawing/2014/main" id="{B6D083DD-C0E5-1A15-DD04-2E03ED1F6A6F}"/>
                </a:ext>
              </a:extLst>
            </p:cNvPr>
            <p:cNvCxnSpPr>
              <a:cxnSpLocks/>
            </p:cNvCxnSpPr>
            <p:nvPr/>
          </p:nvCxnSpPr>
          <p:spPr>
            <a:xfrm>
              <a:off x="4405739" y="6403377"/>
              <a:ext cx="230820"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97" name="ZoneTexte 96">
              <a:extLst>
                <a:ext uri="{FF2B5EF4-FFF2-40B4-BE49-F238E27FC236}">
                  <a16:creationId xmlns:a16="http://schemas.microsoft.com/office/drawing/2014/main" id="{E122F2EA-32FE-743B-9FC3-C690DDF6CEC9}"/>
                </a:ext>
              </a:extLst>
            </p:cNvPr>
            <p:cNvSpPr txBox="1"/>
            <p:nvPr/>
          </p:nvSpPr>
          <p:spPr>
            <a:xfrm>
              <a:off x="4507268" y="6130204"/>
              <a:ext cx="1852435" cy="600164"/>
            </a:xfrm>
            <a:prstGeom prst="rect">
              <a:avLst/>
            </a:prstGeom>
            <a:noFill/>
          </p:spPr>
          <p:txBody>
            <a:bodyPr wrap="square">
              <a:spAutoFit/>
            </a:bodyPr>
            <a:lstStyle/>
            <a:p>
              <a:pPr algn="ctr"/>
              <a:r>
                <a:rPr lang="fr-FR" sz="1100" dirty="0">
                  <a:solidFill>
                    <a:schemeClr val="bg1"/>
                  </a:solidFill>
                  <a:latin typeface="Calibri" panose="020F0502020204030204" pitchFamily="34" charset="0"/>
                  <a:cs typeface="Calibri" panose="020F0502020204030204" pitchFamily="34" charset="0"/>
                </a:rPr>
                <a:t>Calendrier administratif et civil, dans les deux pays concernés</a:t>
              </a:r>
              <a:endParaRPr lang="fr-FR" sz="2400" b="1" dirty="0">
                <a:solidFill>
                  <a:srgbClr val="FF0000"/>
                </a:solidFill>
                <a:latin typeface="Calibri" panose="020F0502020204030204" pitchFamily="34" charset="0"/>
                <a:cs typeface="Calibri" panose="020F0502020204030204" pitchFamily="34" charset="0"/>
              </a:endParaRPr>
            </a:p>
          </p:txBody>
        </p:sp>
        <p:pic>
          <p:nvPicPr>
            <p:cNvPr id="98" name="Image 97">
              <a:extLst>
                <a:ext uri="{FF2B5EF4-FFF2-40B4-BE49-F238E27FC236}">
                  <a16:creationId xmlns:a16="http://schemas.microsoft.com/office/drawing/2014/main" id="{1340FF8B-0B3B-9692-9D66-AD94AD1E8AF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3589325" y="6010806"/>
              <a:ext cx="745078" cy="745078"/>
            </a:xfrm>
            <a:prstGeom prst="rect">
              <a:avLst/>
            </a:prstGeom>
          </p:spPr>
        </p:pic>
        <p:sp>
          <p:nvSpPr>
            <p:cNvPr id="99" name="ZoneTexte 98">
              <a:extLst>
                <a:ext uri="{FF2B5EF4-FFF2-40B4-BE49-F238E27FC236}">
                  <a16:creationId xmlns:a16="http://schemas.microsoft.com/office/drawing/2014/main" id="{50EFA041-4A4A-E7F7-E3A2-62448F18120C}"/>
                </a:ext>
              </a:extLst>
            </p:cNvPr>
            <p:cNvSpPr txBox="1"/>
            <p:nvPr/>
          </p:nvSpPr>
          <p:spPr>
            <a:xfrm>
              <a:off x="3461142" y="6209516"/>
              <a:ext cx="1040882" cy="461665"/>
            </a:xfrm>
            <a:prstGeom prst="rect">
              <a:avLst/>
            </a:prstGeom>
            <a:noFill/>
          </p:spPr>
          <p:txBody>
            <a:bodyPr wrap="square">
              <a:spAutoFit/>
            </a:bodyPr>
            <a:lstStyle/>
            <a:p>
              <a:pPr algn="ctr"/>
              <a:r>
                <a:rPr lang="fr-FR" sz="1300" b="1" dirty="0">
                  <a:solidFill>
                    <a:schemeClr val="bg1"/>
                  </a:solidFill>
                  <a:latin typeface="Calibri" panose="020F0502020204030204" pitchFamily="34" charset="0"/>
                  <a:cs typeface="Calibri" panose="020F0502020204030204" pitchFamily="34" charset="0"/>
                </a:rPr>
                <a:t>IRAN</a:t>
              </a:r>
            </a:p>
            <a:p>
              <a:pPr algn="ctr"/>
              <a:r>
                <a:rPr lang="fr-FR" sz="1100" b="1" dirty="0">
                  <a:solidFill>
                    <a:schemeClr val="bg1"/>
                  </a:solidFill>
                  <a:latin typeface="Calibri" panose="020F0502020204030204" pitchFamily="34" charset="0"/>
                  <a:cs typeface="Calibri" panose="020F0502020204030204" pitchFamily="34" charset="0"/>
                </a:rPr>
                <a:t>AFGHANISTAN</a:t>
              </a:r>
            </a:p>
          </p:txBody>
        </p:sp>
      </p:grpSp>
      <p:grpSp>
        <p:nvGrpSpPr>
          <p:cNvPr id="20" name="Groupe 19">
            <a:extLst>
              <a:ext uri="{FF2B5EF4-FFF2-40B4-BE49-F238E27FC236}">
                <a16:creationId xmlns:a16="http://schemas.microsoft.com/office/drawing/2014/main" id="{5FA56BD8-4527-0F02-EC5B-02059E78C769}"/>
              </a:ext>
            </a:extLst>
          </p:cNvPr>
          <p:cNvGrpSpPr/>
          <p:nvPr/>
        </p:nvGrpSpPr>
        <p:grpSpPr>
          <a:xfrm>
            <a:off x="11370196" y="1372313"/>
            <a:ext cx="765014" cy="838141"/>
            <a:chOff x="10835199" y="1336335"/>
            <a:chExt cx="765014" cy="838141"/>
          </a:xfrm>
        </p:grpSpPr>
        <p:grpSp>
          <p:nvGrpSpPr>
            <p:cNvPr id="22" name="Groupe 21">
              <a:extLst>
                <a:ext uri="{FF2B5EF4-FFF2-40B4-BE49-F238E27FC236}">
                  <a16:creationId xmlns:a16="http://schemas.microsoft.com/office/drawing/2014/main" id="{E0753AFE-DCB2-0BAA-5C88-6550559DCE18}"/>
                </a:ext>
              </a:extLst>
            </p:cNvPr>
            <p:cNvGrpSpPr/>
            <p:nvPr/>
          </p:nvGrpSpPr>
          <p:grpSpPr>
            <a:xfrm>
              <a:off x="11074847" y="1336335"/>
              <a:ext cx="329186" cy="495395"/>
              <a:chOff x="10224094" y="565880"/>
              <a:chExt cx="329186" cy="495395"/>
            </a:xfrm>
          </p:grpSpPr>
          <p:pic>
            <p:nvPicPr>
              <p:cNvPr id="26" name="Image 25">
                <a:hlinkClick r:id="rId23" action="ppaction://hlinksldjump"/>
                <a:extLst>
                  <a:ext uri="{FF2B5EF4-FFF2-40B4-BE49-F238E27FC236}">
                    <a16:creationId xmlns:a16="http://schemas.microsoft.com/office/drawing/2014/main" id="{6B8546C4-EC69-7000-E8B6-AC514CBD7AB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27" name="Image 26">
                <a:hlinkClick r:id="rId23" action="ppaction://hlinksldjump"/>
                <a:extLst>
                  <a:ext uri="{FF2B5EF4-FFF2-40B4-BE49-F238E27FC236}">
                    <a16:creationId xmlns:a16="http://schemas.microsoft.com/office/drawing/2014/main" id="{45E904F5-4898-3C87-2ACA-F543DB28077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sp>
          <p:nvSpPr>
            <p:cNvPr id="24" name="ZoneTexte 23">
              <a:extLst>
                <a:ext uri="{FF2B5EF4-FFF2-40B4-BE49-F238E27FC236}">
                  <a16:creationId xmlns:a16="http://schemas.microsoft.com/office/drawing/2014/main" id="{87C45084-A25B-B3B8-130F-D968F7BB0A20}"/>
                </a:ext>
              </a:extLst>
            </p:cNvPr>
            <p:cNvSpPr txBox="1"/>
            <p:nvPr/>
          </p:nvSpPr>
          <p:spPr>
            <a:xfrm>
              <a:off x="10835199" y="1817070"/>
              <a:ext cx="765014" cy="35740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Temps et univers</a:t>
              </a:r>
            </a:p>
          </p:txBody>
        </p:sp>
      </p:grpSp>
      <p:pic>
        <p:nvPicPr>
          <p:cNvPr id="28" name="Image 27" descr="Une image contenant Police, Graphique, typographie, graphisme&#10;&#10;Le contenu généré par l’IA peut être incorrect.">
            <a:hlinkClick r:id="rId26" action="ppaction://hlinksldjump"/>
            <a:extLst>
              <a:ext uri="{FF2B5EF4-FFF2-40B4-BE49-F238E27FC236}">
                <a16:creationId xmlns:a16="http://schemas.microsoft.com/office/drawing/2014/main" id="{2C6F2229-76A8-921F-2848-A379ACD5025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996502" y="3432334"/>
            <a:ext cx="1087485" cy="232144"/>
          </a:xfrm>
          <a:prstGeom prst="rect">
            <a:avLst/>
          </a:prstGeom>
        </p:spPr>
      </p:pic>
    </p:spTree>
    <p:extLst>
      <p:ext uri="{BB962C8B-B14F-4D97-AF65-F5344CB8AC3E}">
        <p14:creationId xmlns:p14="http://schemas.microsoft.com/office/powerpoint/2010/main" val="335630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1"/>
                                        </p:tgtEl>
                                        <p:attrNameLst>
                                          <p:attrName>style.visibility</p:attrName>
                                        </p:attrNameLst>
                                      </p:cBhvr>
                                      <p:to>
                                        <p:strVal val="visible"/>
                                      </p:to>
                                    </p:set>
                                    <p:animEffect transition="in" filter="fade">
                                      <p:cBhvr>
                                        <p:cTn id="39" dur="1000"/>
                                        <p:tgtEl>
                                          <p:spTgt spid="101"/>
                                        </p:tgtEl>
                                      </p:cBhvr>
                                    </p:animEffect>
                                    <p:anim calcmode="lin" valueType="num">
                                      <p:cBhvr>
                                        <p:cTn id="40" dur="1000" fill="hold"/>
                                        <p:tgtEl>
                                          <p:spTgt spid="101"/>
                                        </p:tgtEl>
                                        <p:attrNameLst>
                                          <p:attrName>ppt_x</p:attrName>
                                        </p:attrNameLst>
                                      </p:cBhvr>
                                      <p:tavLst>
                                        <p:tav tm="0">
                                          <p:val>
                                            <p:strVal val="#ppt_x"/>
                                          </p:val>
                                        </p:tav>
                                        <p:tav tm="100000">
                                          <p:val>
                                            <p:strVal val="#ppt_x"/>
                                          </p:val>
                                        </p:tav>
                                      </p:tavLst>
                                    </p:anim>
                                    <p:anim calcmode="lin" valueType="num">
                                      <p:cBhvr>
                                        <p:cTn id="41"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2"/>
                                        </p:tgtEl>
                                        <p:attrNameLst>
                                          <p:attrName>style.visibility</p:attrName>
                                        </p:attrNameLst>
                                      </p:cBhvr>
                                      <p:to>
                                        <p:strVal val="visible"/>
                                      </p:to>
                                    </p:set>
                                    <p:animEffect transition="in" filter="fade">
                                      <p:cBhvr>
                                        <p:cTn id="46" dur="1000"/>
                                        <p:tgtEl>
                                          <p:spTgt spid="102"/>
                                        </p:tgtEl>
                                      </p:cBhvr>
                                    </p:animEffect>
                                    <p:anim calcmode="lin" valueType="num">
                                      <p:cBhvr>
                                        <p:cTn id="47" dur="1000" fill="hold"/>
                                        <p:tgtEl>
                                          <p:spTgt spid="102"/>
                                        </p:tgtEl>
                                        <p:attrNameLst>
                                          <p:attrName>ppt_x</p:attrName>
                                        </p:attrNameLst>
                                      </p:cBhvr>
                                      <p:tavLst>
                                        <p:tav tm="0">
                                          <p:val>
                                            <p:strVal val="#ppt_x"/>
                                          </p:val>
                                        </p:tav>
                                        <p:tav tm="100000">
                                          <p:val>
                                            <p:strVal val="#ppt_x"/>
                                          </p:val>
                                        </p:tav>
                                      </p:tavLst>
                                    </p:anim>
                                    <p:anim calcmode="lin" valueType="num">
                                      <p:cBhvr>
                                        <p:cTn id="48"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03"/>
                                        </p:tgtEl>
                                        <p:attrNameLst>
                                          <p:attrName>style.visibility</p:attrName>
                                        </p:attrNameLst>
                                      </p:cBhvr>
                                      <p:to>
                                        <p:strVal val="visible"/>
                                      </p:to>
                                    </p:set>
                                    <p:animEffect transition="in" filter="fade">
                                      <p:cBhvr>
                                        <p:cTn id="53" dur="1000"/>
                                        <p:tgtEl>
                                          <p:spTgt spid="103"/>
                                        </p:tgtEl>
                                      </p:cBhvr>
                                    </p:animEffect>
                                    <p:anim calcmode="lin" valueType="num">
                                      <p:cBhvr>
                                        <p:cTn id="54" dur="1000" fill="hold"/>
                                        <p:tgtEl>
                                          <p:spTgt spid="103"/>
                                        </p:tgtEl>
                                        <p:attrNameLst>
                                          <p:attrName>ppt_x</p:attrName>
                                        </p:attrNameLst>
                                      </p:cBhvr>
                                      <p:tavLst>
                                        <p:tav tm="0">
                                          <p:val>
                                            <p:strVal val="#ppt_x"/>
                                          </p:val>
                                        </p:tav>
                                        <p:tav tm="100000">
                                          <p:val>
                                            <p:strVal val="#ppt_x"/>
                                          </p:val>
                                        </p:tav>
                                      </p:tavLst>
                                    </p:anim>
                                    <p:anim calcmode="lin" valueType="num">
                                      <p:cBhvr>
                                        <p:cTn id="55"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fade">
                                      <p:cBhvr>
                                        <p:cTn id="60" dur="1000"/>
                                        <p:tgtEl>
                                          <p:spTgt spid="104"/>
                                        </p:tgtEl>
                                      </p:cBhvr>
                                    </p:animEffect>
                                    <p:anim calcmode="lin" valueType="num">
                                      <p:cBhvr>
                                        <p:cTn id="61" dur="1000" fill="hold"/>
                                        <p:tgtEl>
                                          <p:spTgt spid="104"/>
                                        </p:tgtEl>
                                        <p:attrNameLst>
                                          <p:attrName>ppt_x</p:attrName>
                                        </p:attrNameLst>
                                      </p:cBhvr>
                                      <p:tavLst>
                                        <p:tav tm="0">
                                          <p:val>
                                            <p:strVal val="#ppt_x"/>
                                          </p:val>
                                        </p:tav>
                                        <p:tav tm="100000">
                                          <p:val>
                                            <p:strVal val="#ppt_x"/>
                                          </p:val>
                                        </p:tav>
                                      </p:tavLst>
                                    </p:anim>
                                    <p:anim calcmode="lin" valueType="num">
                                      <p:cBhvr>
                                        <p:cTn id="62"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05"/>
                                        </p:tgtEl>
                                        <p:attrNameLst>
                                          <p:attrName>style.visibility</p:attrName>
                                        </p:attrNameLst>
                                      </p:cBhvr>
                                      <p:to>
                                        <p:strVal val="visible"/>
                                      </p:to>
                                    </p:set>
                                    <p:animEffect transition="in" filter="fade">
                                      <p:cBhvr>
                                        <p:cTn id="67" dur="1000"/>
                                        <p:tgtEl>
                                          <p:spTgt spid="105"/>
                                        </p:tgtEl>
                                      </p:cBhvr>
                                    </p:animEffect>
                                    <p:anim calcmode="lin" valueType="num">
                                      <p:cBhvr>
                                        <p:cTn id="68" dur="1000" fill="hold"/>
                                        <p:tgtEl>
                                          <p:spTgt spid="105"/>
                                        </p:tgtEl>
                                        <p:attrNameLst>
                                          <p:attrName>ppt_x</p:attrName>
                                        </p:attrNameLst>
                                      </p:cBhvr>
                                      <p:tavLst>
                                        <p:tav tm="0">
                                          <p:val>
                                            <p:strVal val="#ppt_x"/>
                                          </p:val>
                                        </p:tav>
                                        <p:tav tm="100000">
                                          <p:val>
                                            <p:strVal val="#ppt_x"/>
                                          </p:val>
                                        </p:tav>
                                      </p:tavLst>
                                    </p:anim>
                                    <p:anim calcmode="lin" valueType="num">
                                      <p:cBhvr>
                                        <p:cTn id="69"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06"/>
                                        </p:tgtEl>
                                        <p:attrNameLst>
                                          <p:attrName>style.visibility</p:attrName>
                                        </p:attrNameLst>
                                      </p:cBhvr>
                                      <p:to>
                                        <p:strVal val="visible"/>
                                      </p:to>
                                    </p:set>
                                    <p:animEffect transition="in" filter="fade">
                                      <p:cBhvr>
                                        <p:cTn id="74" dur="1000"/>
                                        <p:tgtEl>
                                          <p:spTgt spid="106"/>
                                        </p:tgtEl>
                                      </p:cBhvr>
                                    </p:animEffect>
                                    <p:anim calcmode="lin" valueType="num">
                                      <p:cBhvr>
                                        <p:cTn id="75" dur="1000" fill="hold"/>
                                        <p:tgtEl>
                                          <p:spTgt spid="106"/>
                                        </p:tgtEl>
                                        <p:attrNameLst>
                                          <p:attrName>ppt_x</p:attrName>
                                        </p:attrNameLst>
                                      </p:cBhvr>
                                      <p:tavLst>
                                        <p:tav tm="0">
                                          <p:val>
                                            <p:strVal val="#ppt_x"/>
                                          </p:val>
                                        </p:tav>
                                        <p:tav tm="100000">
                                          <p:val>
                                            <p:strVal val="#ppt_x"/>
                                          </p:val>
                                        </p:tav>
                                      </p:tavLst>
                                    </p:anim>
                                    <p:anim calcmode="lin" valueType="num">
                                      <p:cBhvr>
                                        <p:cTn id="76"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1000"/>
                                        <p:tgtEl>
                                          <p:spTgt spid="13"/>
                                        </p:tgtEl>
                                      </p:cBhvr>
                                    </p:animEffect>
                                    <p:anim calcmode="lin" valueType="num">
                                      <p:cBhvr>
                                        <p:cTn id="82" dur="1000" fill="hold"/>
                                        <p:tgtEl>
                                          <p:spTgt spid="13"/>
                                        </p:tgtEl>
                                        <p:attrNameLst>
                                          <p:attrName>ppt_x</p:attrName>
                                        </p:attrNameLst>
                                      </p:cBhvr>
                                      <p:tavLst>
                                        <p:tav tm="0">
                                          <p:val>
                                            <p:strVal val="#ppt_x"/>
                                          </p:val>
                                        </p:tav>
                                        <p:tav tm="100000">
                                          <p:val>
                                            <p:strVal val="#ppt_x"/>
                                          </p:val>
                                        </p:tav>
                                      </p:tavLst>
                                    </p:anim>
                                    <p:anim calcmode="lin" valueType="num">
                                      <p:cBhvr>
                                        <p:cTn id="8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3"/>
                                        </p:tgtEl>
                                        <p:attrNameLst>
                                          <p:attrName>style.visibility</p:attrName>
                                        </p:attrNameLst>
                                      </p:cBhvr>
                                      <p:to>
                                        <p:strVal val="visible"/>
                                      </p:to>
                                    </p:set>
                                    <p:anim calcmode="lin" valueType="num">
                                      <p:cBhvr additive="base">
                                        <p:cTn id="88" dur="500" fill="hold"/>
                                        <p:tgtEl>
                                          <p:spTgt spid="3"/>
                                        </p:tgtEl>
                                        <p:attrNameLst>
                                          <p:attrName>ppt_x</p:attrName>
                                        </p:attrNameLst>
                                      </p:cBhvr>
                                      <p:tavLst>
                                        <p:tav tm="0">
                                          <p:val>
                                            <p:strVal val="#ppt_x"/>
                                          </p:val>
                                        </p:tav>
                                        <p:tav tm="100000">
                                          <p:val>
                                            <p:strVal val="#ppt_x"/>
                                          </p:val>
                                        </p:tav>
                                      </p:tavLst>
                                    </p:anim>
                                    <p:anim calcmode="lin" valueType="num">
                                      <p:cBhvr additive="base">
                                        <p:cTn id="8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
                                        </p:tgtEl>
                                        <p:attrNameLst>
                                          <p:attrName>style.visibility</p:attrName>
                                        </p:attrNameLst>
                                      </p:cBhvr>
                                      <p:to>
                                        <p:strVal val="visible"/>
                                      </p:to>
                                    </p:set>
                                    <p:animEffect transition="in" filter="fade">
                                      <p:cBhvr>
                                        <p:cTn id="94" dur="1000"/>
                                        <p:tgtEl>
                                          <p:spTgt spid="2"/>
                                        </p:tgtEl>
                                      </p:cBhvr>
                                    </p:animEffect>
                                    <p:anim calcmode="lin" valueType="num">
                                      <p:cBhvr>
                                        <p:cTn id="95" dur="1000" fill="hold"/>
                                        <p:tgtEl>
                                          <p:spTgt spid="2"/>
                                        </p:tgtEl>
                                        <p:attrNameLst>
                                          <p:attrName>ppt_x</p:attrName>
                                        </p:attrNameLst>
                                      </p:cBhvr>
                                      <p:tavLst>
                                        <p:tav tm="0">
                                          <p:val>
                                            <p:strVal val="#ppt_x"/>
                                          </p:val>
                                        </p:tav>
                                        <p:tav tm="100000">
                                          <p:val>
                                            <p:strVal val="#ppt_x"/>
                                          </p:val>
                                        </p:tav>
                                      </p:tavLst>
                                    </p:anim>
                                    <p:anim calcmode="lin" valueType="num">
                                      <p:cBhvr>
                                        <p:cTn id="9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1000"/>
                                        <p:tgtEl>
                                          <p:spTgt spid="12"/>
                                        </p:tgtEl>
                                      </p:cBhvr>
                                    </p:animEffect>
                                    <p:anim calcmode="lin" valueType="num">
                                      <p:cBhvr>
                                        <p:cTn id="102" dur="1000" fill="hold"/>
                                        <p:tgtEl>
                                          <p:spTgt spid="12"/>
                                        </p:tgtEl>
                                        <p:attrNameLst>
                                          <p:attrName>ppt_x</p:attrName>
                                        </p:attrNameLst>
                                      </p:cBhvr>
                                      <p:tavLst>
                                        <p:tav tm="0">
                                          <p:val>
                                            <p:strVal val="#ppt_x"/>
                                          </p:val>
                                        </p:tav>
                                        <p:tav tm="100000">
                                          <p:val>
                                            <p:strVal val="#ppt_x"/>
                                          </p:val>
                                        </p:tav>
                                      </p:tavLst>
                                    </p:anim>
                                    <p:anim calcmode="lin" valueType="num">
                                      <p:cBhvr>
                                        <p:cTn id="10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14"/>
                                        </p:tgtEl>
                                        <p:attrNameLst>
                                          <p:attrName>style.visibility</p:attrName>
                                        </p:attrNameLst>
                                      </p:cBhvr>
                                      <p:to>
                                        <p:strVal val="visible"/>
                                      </p:to>
                                    </p:set>
                                    <p:animEffect transition="in" filter="fade">
                                      <p:cBhvr>
                                        <p:cTn id="108" dur="1000"/>
                                        <p:tgtEl>
                                          <p:spTgt spid="14"/>
                                        </p:tgtEl>
                                      </p:cBhvr>
                                    </p:animEffect>
                                    <p:anim calcmode="lin" valueType="num">
                                      <p:cBhvr>
                                        <p:cTn id="109" dur="1000" fill="hold"/>
                                        <p:tgtEl>
                                          <p:spTgt spid="14"/>
                                        </p:tgtEl>
                                        <p:attrNameLst>
                                          <p:attrName>ppt_x</p:attrName>
                                        </p:attrNameLst>
                                      </p:cBhvr>
                                      <p:tavLst>
                                        <p:tav tm="0">
                                          <p:val>
                                            <p:strVal val="#ppt_x"/>
                                          </p:val>
                                        </p:tav>
                                        <p:tav tm="100000">
                                          <p:val>
                                            <p:strVal val="#ppt_x"/>
                                          </p:val>
                                        </p:tav>
                                      </p:tavLst>
                                    </p:anim>
                                    <p:anim calcmode="lin" valueType="num">
                                      <p:cBhvr>
                                        <p:cTn id="11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1000"/>
                                        <p:tgtEl>
                                          <p:spTgt spid="15"/>
                                        </p:tgtEl>
                                      </p:cBhvr>
                                    </p:animEffect>
                                    <p:anim calcmode="lin" valueType="num">
                                      <p:cBhvr>
                                        <p:cTn id="116" dur="1000" fill="hold"/>
                                        <p:tgtEl>
                                          <p:spTgt spid="15"/>
                                        </p:tgtEl>
                                        <p:attrNameLst>
                                          <p:attrName>ppt_x</p:attrName>
                                        </p:attrNameLst>
                                      </p:cBhvr>
                                      <p:tavLst>
                                        <p:tav tm="0">
                                          <p:val>
                                            <p:strVal val="#ppt_x"/>
                                          </p:val>
                                        </p:tav>
                                        <p:tav tm="100000">
                                          <p:val>
                                            <p:strVal val="#ppt_x"/>
                                          </p:val>
                                        </p:tav>
                                      </p:tavLst>
                                    </p:anim>
                                    <p:anim calcmode="lin" valueType="num">
                                      <p:cBhvr>
                                        <p:cTn id="1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16"/>
                                        </p:tgtEl>
                                        <p:attrNameLst>
                                          <p:attrName>style.visibility</p:attrName>
                                        </p:attrNameLst>
                                      </p:cBhvr>
                                      <p:to>
                                        <p:strVal val="visible"/>
                                      </p:to>
                                    </p:set>
                                    <p:animEffect transition="in" filter="fade">
                                      <p:cBhvr>
                                        <p:cTn id="122" dur="1000"/>
                                        <p:tgtEl>
                                          <p:spTgt spid="16"/>
                                        </p:tgtEl>
                                      </p:cBhvr>
                                    </p:animEffect>
                                    <p:anim calcmode="lin" valueType="num">
                                      <p:cBhvr>
                                        <p:cTn id="123" dur="1000" fill="hold"/>
                                        <p:tgtEl>
                                          <p:spTgt spid="16"/>
                                        </p:tgtEl>
                                        <p:attrNameLst>
                                          <p:attrName>ppt_x</p:attrName>
                                        </p:attrNameLst>
                                      </p:cBhvr>
                                      <p:tavLst>
                                        <p:tav tm="0">
                                          <p:val>
                                            <p:strVal val="#ppt_x"/>
                                          </p:val>
                                        </p:tav>
                                        <p:tav tm="100000">
                                          <p:val>
                                            <p:strVal val="#ppt_x"/>
                                          </p:val>
                                        </p:tav>
                                      </p:tavLst>
                                    </p:anim>
                                    <p:anim calcmode="lin" valueType="num">
                                      <p:cBhvr>
                                        <p:cTn id="1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grpId="0" nodeType="clickEffect">
                                  <p:stCondLst>
                                    <p:cond delay="0"/>
                                  </p:stCondLst>
                                  <p:childTnLst>
                                    <p:set>
                                      <p:cBhvr>
                                        <p:cTn id="128" dur="1" fill="hold">
                                          <p:stCondLst>
                                            <p:cond delay="0"/>
                                          </p:stCondLst>
                                        </p:cTn>
                                        <p:tgtEl>
                                          <p:spTgt spid="17"/>
                                        </p:tgtEl>
                                        <p:attrNameLst>
                                          <p:attrName>style.visibility</p:attrName>
                                        </p:attrNameLst>
                                      </p:cBhvr>
                                      <p:to>
                                        <p:strVal val="visible"/>
                                      </p:to>
                                    </p:set>
                                    <p:animEffect transition="in" filter="fade">
                                      <p:cBhvr>
                                        <p:cTn id="129" dur="1000"/>
                                        <p:tgtEl>
                                          <p:spTgt spid="17"/>
                                        </p:tgtEl>
                                      </p:cBhvr>
                                    </p:animEffect>
                                    <p:anim calcmode="lin" valueType="num">
                                      <p:cBhvr>
                                        <p:cTn id="130" dur="1000" fill="hold"/>
                                        <p:tgtEl>
                                          <p:spTgt spid="17"/>
                                        </p:tgtEl>
                                        <p:attrNameLst>
                                          <p:attrName>ppt_x</p:attrName>
                                        </p:attrNameLst>
                                      </p:cBhvr>
                                      <p:tavLst>
                                        <p:tav tm="0">
                                          <p:val>
                                            <p:strVal val="#ppt_x"/>
                                          </p:val>
                                        </p:tav>
                                        <p:tav tm="100000">
                                          <p:val>
                                            <p:strVal val="#ppt_x"/>
                                          </p:val>
                                        </p:tav>
                                      </p:tavLst>
                                    </p:anim>
                                    <p:anim calcmode="lin" valueType="num">
                                      <p:cBhvr>
                                        <p:cTn id="1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18"/>
                                        </p:tgtEl>
                                        <p:attrNameLst>
                                          <p:attrName>style.visibility</p:attrName>
                                        </p:attrNameLst>
                                      </p:cBhvr>
                                      <p:to>
                                        <p:strVal val="visible"/>
                                      </p:to>
                                    </p:set>
                                    <p:animEffect transition="in" filter="fade">
                                      <p:cBhvr>
                                        <p:cTn id="136" dur="1000"/>
                                        <p:tgtEl>
                                          <p:spTgt spid="18"/>
                                        </p:tgtEl>
                                      </p:cBhvr>
                                    </p:animEffect>
                                    <p:anim calcmode="lin" valueType="num">
                                      <p:cBhvr>
                                        <p:cTn id="137" dur="1000" fill="hold"/>
                                        <p:tgtEl>
                                          <p:spTgt spid="18"/>
                                        </p:tgtEl>
                                        <p:attrNameLst>
                                          <p:attrName>ppt_x</p:attrName>
                                        </p:attrNameLst>
                                      </p:cBhvr>
                                      <p:tavLst>
                                        <p:tav tm="0">
                                          <p:val>
                                            <p:strVal val="#ppt_x"/>
                                          </p:val>
                                        </p:tav>
                                        <p:tav tm="100000">
                                          <p:val>
                                            <p:strVal val="#ppt_x"/>
                                          </p:val>
                                        </p:tav>
                                      </p:tavLst>
                                    </p:anim>
                                    <p:anim calcmode="lin" valueType="num">
                                      <p:cBhvr>
                                        <p:cTn id="1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19"/>
                                        </p:tgtEl>
                                        <p:attrNameLst>
                                          <p:attrName>style.visibility</p:attrName>
                                        </p:attrNameLst>
                                      </p:cBhvr>
                                      <p:to>
                                        <p:strVal val="visible"/>
                                      </p:to>
                                    </p:set>
                                    <p:animEffect transition="in" filter="fade">
                                      <p:cBhvr>
                                        <p:cTn id="143" dur="1000"/>
                                        <p:tgtEl>
                                          <p:spTgt spid="19"/>
                                        </p:tgtEl>
                                      </p:cBhvr>
                                    </p:animEffect>
                                    <p:anim calcmode="lin" valueType="num">
                                      <p:cBhvr>
                                        <p:cTn id="144" dur="1000" fill="hold"/>
                                        <p:tgtEl>
                                          <p:spTgt spid="19"/>
                                        </p:tgtEl>
                                        <p:attrNameLst>
                                          <p:attrName>ppt_x</p:attrName>
                                        </p:attrNameLst>
                                      </p:cBhvr>
                                      <p:tavLst>
                                        <p:tav tm="0">
                                          <p:val>
                                            <p:strVal val="#ppt_x"/>
                                          </p:val>
                                        </p:tav>
                                        <p:tav tm="100000">
                                          <p:val>
                                            <p:strVal val="#ppt_x"/>
                                          </p:val>
                                        </p:tav>
                                      </p:tavLst>
                                    </p:anim>
                                    <p:anim calcmode="lin" valueType="num">
                                      <p:cBhvr>
                                        <p:cTn id="1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2" grpId="0"/>
      <p:bldP spid="14" grpId="0"/>
      <p:bldP spid="15" grpId="0"/>
      <p:bldP spid="16" grpId="0"/>
      <p:bldP spid="17" grpId="0"/>
      <p:bldP spid="18" grpId="0"/>
      <p:bldP spid="19" grpId="0"/>
      <p:bldP spid="23" grpId="0"/>
      <p:bldP spid="31"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A2A4510-6242-8950-0C72-B2B9DB66296C}"/>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963929D4-F304-4A73-13A3-7024EAA17F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650" y="548412"/>
            <a:ext cx="628403" cy="628403"/>
          </a:xfrm>
          <a:prstGeom prst="rect">
            <a:avLst/>
          </a:prstGeom>
        </p:spPr>
      </p:pic>
      <p:pic>
        <p:nvPicPr>
          <p:cNvPr id="5" name="Image 4">
            <a:hlinkClick r:id="rId3" action="ppaction://hlinksldjump"/>
            <a:extLst>
              <a:ext uri="{FF2B5EF4-FFF2-40B4-BE49-F238E27FC236}">
                <a16:creationId xmlns:a16="http://schemas.microsoft.com/office/drawing/2014/main" id="{7A9B71CC-9660-D98A-EF01-9238FD8771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6" name="ZoneTexte 5">
            <a:extLst>
              <a:ext uri="{FF2B5EF4-FFF2-40B4-BE49-F238E27FC236}">
                <a16:creationId xmlns:a16="http://schemas.microsoft.com/office/drawing/2014/main" id="{0A141DB1-5F48-DBFA-C6B3-66285347811E}"/>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7" name="Image 6">
            <a:extLst>
              <a:ext uri="{FF2B5EF4-FFF2-40B4-BE49-F238E27FC236}">
                <a16:creationId xmlns:a16="http://schemas.microsoft.com/office/drawing/2014/main" id="{12CB4264-1BB9-4D24-F286-80C134CF30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1032" y="1892727"/>
            <a:ext cx="440318" cy="423135"/>
          </a:xfrm>
          <a:prstGeom prst="rect">
            <a:avLst/>
          </a:prstGeom>
        </p:spPr>
      </p:pic>
      <p:sp>
        <p:nvSpPr>
          <p:cNvPr id="20" name="ZoneTexte 19">
            <a:extLst>
              <a:ext uri="{FF2B5EF4-FFF2-40B4-BE49-F238E27FC236}">
                <a16:creationId xmlns:a16="http://schemas.microsoft.com/office/drawing/2014/main" id="{0C8E3D2B-8768-2CF3-B3C1-0509892733B6}"/>
              </a:ext>
            </a:extLst>
          </p:cNvPr>
          <p:cNvSpPr txBox="1"/>
          <p:nvPr/>
        </p:nvSpPr>
        <p:spPr>
          <a:xfrm>
            <a:off x="739053" y="433508"/>
            <a:ext cx="1551386"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La SKHOLÈ</a:t>
            </a:r>
            <a:endParaRPr lang="fr-FR" sz="2400" b="1" dirty="0"/>
          </a:p>
        </p:txBody>
      </p:sp>
      <p:pic>
        <p:nvPicPr>
          <p:cNvPr id="24" name="Image 23">
            <a:extLst>
              <a:ext uri="{FF2B5EF4-FFF2-40B4-BE49-F238E27FC236}">
                <a16:creationId xmlns:a16="http://schemas.microsoft.com/office/drawing/2014/main" id="{6B2FA8D1-796E-6BB1-9F96-597E5F9ED99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7231" y="802840"/>
            <a:ext cx="11041537" cy="1993393"/>
          </a:xfrm>
          <a:prstGeom prst="rect">
            <a:avLst/>
          </a:prstGeom>
        </p:spPr>
      </p:pic>
      <p:cxnSp>
        <p:nvCxnSpPr>
          <p:cNvPr id="27" name="Connecteur droit avec flèche 26">
            <a:extLst>
              <a:ext uri="{FF2B5EF4-FFF2-40B4-BE49-F238E27FC236}">
                <a16:creationId xmlns:a16="http://schemas.microsoft.com/office/drawing/2014/main" id="{B1173960-972B-E8CD-607B-8D5AD669CE0B}"/>
              </a:ext>
            </a:extLst>
          </p:cNvPr>
          <p:cNvCxnSpPr>
            <a:cxnSpLocks/>
          </p:cNvCxnSpPr>
          <p:nvPr/>
        </p:nvCxnSpPr>
        <p:spPr>
          <a:xfrm>
            <a:off x="4526280" y="1554480"/>
            <a:ext cx="0" cy="502920"/>
          </a:xfrm>
          <a:prstGeom prst="straightConnector1">
            <a:avLst/>
          </a:prstGeom>
          <a:ln w="38100">
            <a:solidFill>
              <a:srgbClr val="00206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D5C31608-339D-7564-B2B7-7107BCFCCFBC}"/>
              </a:ext>
            </a:extLst>
          </p:cNvPr>
          <p:cNvSpPr txBox="1"/>
          <p:nvPr/>
        </p:nvSpPr>
        <p:spPr>
          <a:xfrm>
            <a:off x="3805868" y="1121184"/>
            <a:ext cx="1552028" cy="461665"/>
          </a:xfrm>
          <a:prstGeom prst="rect">
            <a:avLst/>
          </a:prstGeom>
          <a:noFill/>
        </p:spPr>
        <p:txBody>
          <a:bodyPr wrap="none" rtlCol="0">
            <a:spAutoFit/>
          </a:bodyPr>
          <a:lstStyle/>
          <a:p>
            <a:pPr algn="ctr"/>
            <a:r>
              <a:rPr lang="fr-FR" sz="1200" b="1" dirty="0">
                <a:solidFill>
                  <a:srgbClr val="FF0000"/>
                </a:solidFill>
              </a:rPr>
              <a:t>-490 ­─ -479</a:t>
            </a:r>
          </a:p>
          <a:p>
            <a:r>
              <a:rPr lang="fr-FR" sz="1200" b="1" dirty="0"/>
              <a:t>Guerres médiques</a:t>
            </a:r>
          </a:p>
        </p:txBody>
      </p:sp>
      <p:cxnSp>
        <p:nvCxnSpPr>
          <p:cNvPr id="44" name="Connecteur droit avec flèche 43">
            <a:extLst>
              <a:ext uri="{FF2B5EF4-FFF2-40B4-BE49-F238E27FC236}">
                <a16:creationId xmlns:a16="http://schemas.microsoft.com/office/drawing/2014/main" id="{F0582160-4FB6-B92B-62B7-D4CA4BE347C7}"/>
              </a:ext>
            </a:extLst>
          </p:cNvPr>
          <p:cNvCxnSpPr>
            <a:cxnSpLocks/>
          </p:cNvCxnSpPr>
          <p:nvPr/>
        </p:nvCxnSpPr>
        <p:spPr>
          <a:xfrm flipV="1">
            <a:off x="4581882" y="920016"/>
            <a:ext cx="0" cy="237744"/>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56" name="ZoneTexte 55">
            <a:extLst>
              <a:ext uri="{FF2B5EF4-FFF2-40B4-BE49-F238E27FC236}">
                <a16:creationId xmlns:a16="http://schemas.microsoft.com/office/drawing/2014/main" id="{90E03D39-C4C0-F2E6-EC20-2B71EE853730}"/>
              </a:ext>
            </a:extLst>
          </p:cNvPr>
          <p:cNvSpPr txBox="1"/>
          <p:nvPr/>
        </p:nvSpPr>
        <p:spPr>
          <a:xfrm>
            <a:off x="3696087" y="646633"/>
            <a:ext cx="1656223" cy="276999"/>
          </a:xfrm>
          <a:prstGeom prst="rect">
            <a:avLst/>
          </a:prstGeom>
          <a:noFill/>
        </p:spPr>
        <p:txBody>
          <a:bodyPr wrap="none" rtlCol="0">
            <a:spAutoFit/>
          </a:bodyPr>
          <a:lstStyle/>
          <a:p>
            <a:r>
              <a:rPr lang="fr-FR" sz="1200" b="1" i="1" cap="all" dirty="0">
                <a:solidFill>
                  <a:srgbClr val="FF0000"/>
                </a:solidFill>
              </a:rPr>
              <a:t>victoire grecque</a:t>
            </a:r>
          </a:p>
        </p:txBody>
      </p:sp>
      <p:cxnSp>
        <p:nvCxnSpPr>
          <p:cNvPr id="65" name="Connecteur droit avec flèche 64">
            <a:extLst>
              <a:ext uri="{FF2B5EF4-FFF2-40B4-BE49-F238E27FC236}">
                <a16:creationId xmlns:a16="http://schemas.microsoft.com/office/drawing/2014/main" id="{9D340CA5-33F3-D0BD-76C1-FC9D1CB61111}"/>
              </a:ext>
            </a:extLst>
          </p:cNvPr>
          <p:cNvCxnSpPr>
            <a:cxnSpLocks/>
          </p:cNvCxnSpPr>
          <p:nvPr/>
        </p:nvCxnSpPr>
        <p:spPr>
          <a:xfrm>
            <a:off x="5773650" y="1117406"/>
            <a:ext cx="270564"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9" name="Accolade fermante 8">
            <a:extLst>
              <a:ext uri="{FF2B5EF4-FFF2-40B4-BE49-F238E27FC236}">
                <a16:creationId xmlns:a16="http://schemas.microsoft.com/office/drawing/2014/main" id="{DFAD2325-7C7C-9ACF-A89F-F885C180E6CE}"/>
              </a:ext>
            </a:extLst>
          </p:cNvPr>
          <p:cNvSpPr/>
          <p:nvPr/>
        </p:nvSpPr>
        <p:spPr>
          <a:xfrm>
            <a:off x="5506258" y="703051"/>
            <a:ext cx="193846" cy="833130"/>
          </a:xfrm>
          <a:prstGeom prst="rightBrace">
            <a:avLst/>
          </a:prstGeom>
          <a:ln w="381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ZoneTexte 9">
            <a:extLst>
              <a:ext uri="{FF2B5EF4-FFF2-40B4-BE49-F238E27FC236}">
                <a16:creationId xmlns:a16="http://schemas.microsoft.com/office/drawing/2014/main" id="{AC4C1E58-AEA6-8A6C-4342-3261F973C738}"/>
              </a:ext>
            </a:extLst>
          </p:cNvPr>
          <p:cNvSpPr txBox="1"/>
          <p:nvPr/>
        </p:nvSpPr>
        <p:spPr>
          <a:xfrm rot="16200000">
            <a:off x="4898696" y="963518"/>
            <a:ext cx="922047" cy="307777"/>
          </a:xfrm>
          <a:prstGeom prst="rect">
            <a:avLst/>
          </a:prstGeom>
          <a:noFill/>
        </p:spPr>
        <p:txBody>
          <a:bodyPr wrap="none" rtlCol="0">
            <a:spAutoFit/>
          </a:bodyPr>
          <a:lstStyle/>
          <a:p>
            <a:r>
              <a:rPr lang="fr-FR" sz="1400" b="1" dirty="0">
                <a:solidFill>
                  <a:srgbClr val="FFFF00"/>
                </a:solidFill>
              </a:rPr>
              <a:t>HISTOIRE</a:t>
            </a:r>
          </a:p>
        </p:txBody>
      </p:sp>
      <p:sp>
        <p:nvSpPr>
          <p:cNvPr id="12" name="ZoneTexte 11">
            <a:extLst>
              <a:ext uri="{FF2B5EF4-FFF2-40B4-BE49-F238E27FC236}">
                <a16:creationId xmlns:a16="http://schemas.microsoft.com/office/drawing/2014/main" id="{24485A5A-7601-3B3F-90A7-90D9572CCEDA}"/>
              </a:ext>
            </a:extLst>
          </p:cNvPr>
          <p:cNvSpPr txBox="1"/>
          <p:nvPr/>
        </p:nvSpPr>
        <p:spPr>
          <a:xfrm>
            <a:off x="6007998" y="555140"/>
            <a:ext cx="5280355" cy="276999"/>
          </a:xfrm>
          <a:prstGeom prst="rect">
            <a:avLst/>
          </a:prstGeom>
          <a:noFill/>
        </p:spPr>
        <p:txBody>
          <a:bodyPr wrap="square" rtlCol="0">
            <a:spAutoFit/>
          </a:bodyPr>
          <a:lstStyle/>
          <a:p>
            <a:r>
              <a:rPr lang="fr-FR" sz="1200" i="1" dirty="0"/>
              <a:t>dévalorisation de l’idéal du guerrier homérique (brutal, sanguinaire) ;</a:t>
            </a:r>
          </a:p>
        </p:txBody>
      </p:sp>
      <p:cxnSp>
        <p:nvCxnSpPr>
          <p:cNvPr id="14" name="Connecteur droit avec flèche 13">
            <a:extLst>
              <a:ext uri="{FF2B5EF4-FFF2-40B4-BE49-F238E27FC236}">
                <a16:creationId xmlns:a16="http://schemas.microsoft.com/office/drawing/2014/main" id="{4C1EED1C-DB95-CA34-6F2F-2BE251F14229}"/>
              </a:ext>
            </a:extLst>
          </p:cNvPr>
          <p:cNvCxnSpPr>
            <a:cxnSpLocks/>
          </p:cNvCxnSpPr>
          <p:nvPr/>
        </p:nvCxnSpPr>
        <p:spPr>
          <a:xfrm flipV="1">
            <a:off x="5773650" y="810381"/>
            <a:ext cx="270564" cy="21927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CE2F0688-73B5-EBE0-1AD1-67733B7826E8}"/>
              </a:ext>
            </a:extLst>
          </p:cNvPr>
          <p:cNvSpPr txBox="1"/>
          <p:nvPr/>
        </p:nvSpPr>
        <p:spPr>
          <a:xfrm>
            <a:off x="6026106" y="961902"/>
            <a:ext cx="5784539" cy="276999"/>
          </a:xfrm>
          <a:prstGeom prst="rect">
            <a:avLst/>
          </a:prstGeom>
          <a:noFill/>
        </p:spPr>
        <p:txBody>
          <a:bodyPr wrap="square" rtlCol="0">
            <a:spAutoFit/>
          </a:bodyPr>
          <a:lstStyle/>
          <a:p>
            <a:r>
              <a:rPr lang="fr-FR" sz="1200" i="1" dirty="0"/>
              <a:t>Prise de conscience de la diversité des croyances et coutumes grecques ;</a:t>
            </a:r>
          </a:p>
        </p:txBody>
      </p:sp>
      <p:cxnSp>
        <p:nvCxnSpPr>
          <p:cNvPr id="18" name="Connecteur droit avec flèche 17">
            <a:extLst>
              <a:ext uri="{FF2B5EF4-FFF2-40B4-BE49-F238E27FC236}">
                <a16:creationId xmlns:a16="http://schemas.microsoft.com/office/drawing/2014/main" id="{8C582462-9E49-1243-EF9F-E3FFDA130D28}"/>
              </a:ext>
            </a:extLst>
          </p:cNvPr>
          <p:cNvCxnSpPr>
            <a:cxnSpLocks/>
          </p:cNvCxnSpPr>
          <p:nvPr/>
        </p:nvCxnSpPr>
        <p:spPr>
          <a:xfrm>
            <a:off x="5773650" y="1238901"/>
            <a:ext cx="270564" cy="21927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F6AD5FD8-F553-6C2A-99C4-B0A517EACE27}"/>
              </a:ext>
            </a:extLst>
          </p:cNvPr>
          <p:cNvSpPr txBox="1"/>
          <p:nvPr/>
        </p:nvSpPr>
        <p:spPr>
          <a:xfrm>
            <a:off x="6000531" y="1303027"/>
            <a:ext cx="1332416" cy="307777"/>
          </a:xfrm>
          <a:prstGeom prst="rect">
            <a:avLst/>
          </a:prstGeom>
          <a:noFill/>
        </p:spPr>
        <p:txBody>
          <a:bodyPr wrap="none" rtlCol="0">
            <a:spAutoFit/>
          </a:bodyPr>
          <a:lstStyle/>
          <a:p>
            <a:r>
              <a:rPr lang="fr-FR" sz="1400" b="1" dirty="0">
                <a:solidFill>
                  <a:srgbClr val="FFFF00"/>
                </a:solidFill>
              </a:rPr>
              <a:t>GÉOGRAPHIE</a:t>
            </a:r>
          </a:p>
        </p:txBody>
      </p:sp>
      <p:cxnSp>
        <p:nvCxnSpPr>
          <p:cNvPr id="21" name="Connecteur droit avec flèche 20">
            <a:extLst>
              <a:ext uri="{FF2B5EF4-FFF2-40B4-BE49-F238E27FC236}">
                <a16:creationId xmlns:a16="http://schemas.microsoft.com/office/drawing/2014/main" id="{645BA865-E38D-665D-90F8-44EECEB287E7}"/>
              </a:ext>
            </a:extLst>
          </p:cNvPr>
          <p:cNvCxnSpPr>
            <a:cxnSpLocks/>
          </p:cNvCxnSpPr>
          <p:nvPr/>
        </p:nvCxnSpPr>
        <p:spPr>
          <a:xfrm>
            <a:off x="7297435" y="1465793"/>
            <a:ext cx="270564"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936BCFF3-D329-62F9-C6B0-DE23A6749C88}"/>
              </a:ext>
            </a:extLst>
          </p:cNvPr>
          <p:cNvSpPr txBox="1"/>
          <p:nvPr/>
        </p:nvSpPr>
        <p:spPr>
          <a:xfrm>
            <a:off x="7614825" y="1301431"/>
            <a:ext cx="4290521" cy="461665"/>
          </a:xfrm>
          <a:prstGeom prst="rect">
            <a:avLst/>
          </a:prstGeom>
          <a:noFill/>
        </p:spPr>
        <p:txBody>
          <a:bodyPr wrap="square" rtlCol="0">
            <a:spAutoFit/>
          </a:bodyPr>
          <a:lstStyle/>
          <a:p>
            <a:r>
              <a:rPr lang="fr-FR" sz="1200" i="1" dirty="0"/>
              <a:t>Prise de conscience de la diversité des îles grecques et de la nécessité de s’entendre au lieu de se combattre.</a:t>
            </a:r>
          </a:p>
        </p:txBody>
      </p:sp>
      <p:cxnSp>
        <p:nvCxnSpPr>
          <p:cNvPr id="23" name="Connecteur droit avec flèche 22">
            <a:extLst>
              <a:ext uri="{FF2B5EF4-FFF2-40B4-BE49-F238E27FC236}">
                <a16:creationId xmlns:a16="http://schemas.microsoft.com/office/drawing/2014/main" id="{16D17EFC-D3FB-BC02-C834-413576B372CB}"/>
              </a:ext>
            </a:extLst>
          </p:cNvPr>
          <p:cNvCxnSpPr>
            <a:cxnSpLocks/>
          </p:cNvCxnSpPr>
          <p:nvPr/>
        </p:nvCxnSpPr>
        <p:spPr>
          <a:xfrm flipV="1">
            <a:off x="4526280" y="2518139"/>
            <a:ext cx="0" cy="502920"/>
          </a:xfrm>
          <a:prstGeom prst="straightConnector1">
            <a:avLst/>
          </a:prstGeom>
          <a:ln w="38100">
            <a:solidFill>
              <a:srgbClr val="00206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758B190F-50B2-F748-E7AC-33F323A46B39}"/>
              </a:ext>
            </a:extLst>
          </p:cNvPr>
          <p:cNvSpPr txBox="1"/>
          <p:nvPr/>
        </p:nvSpPr>
        <p:spPr>
          <a:xfrm>
            <a:off x="575769" y="3245245"/>
            <a:ext cx="4093885" cy="523220"/>
          </a:xfrm>
          <a:prstGeom prst="rect">
            <a:avLst/>
          </a:prstGeom>
          <a:noFill/>
        </p:spPr>
        <p:txBody>
          <a:bodyPr wrap="square">
            <a:spAutoFit/>
          </a:bodyPr>
          <a:lstStyle/>
          <a:p>
            <a:r>
              <a:rPr lang="fr-FR" sz="1400" b="1" dirty="0">
                <a:solidFill>
                  <a:srgbClr val="FF0000"/>
                </a:solidFill>
                <a:latin typeface="Calibri" panose="020F0502020204030204" pitchFamily="34" charset="0"/>
                <a:cs typeface="Calibri" panose="020F0502020204030204" pitchFamily="34" charset="0"/>
              </a:rPr>
              <a:t>PROTAGORAS</a:t>
            </a:r>
            <a:r>
              <a:rPr lang="fr-FR" sz="1400" dirty="0">
                <a:latin typeface="Calibri" panose="020F0502020204030204" pitchFamily="34" charset="0"/>
                <a:cs typeface="Calibri" panose="020F0502020204030204" pitchFamily="34" charset="0"/>
              </a:rPr>
              <a:t>, </a:t>
            </a:r>
            <a:r>
              <a:rPr lang="fr-FR" sz="1400" i="1" dirty="0">
                <a:latin typeface="Calibri" panose="020F0502020204030204" pitchFamily="34" charset="0"/>
                <a:cs typeface="Calibri" panose="020F0502020204030204" pitchFamily="34" charset="0"/>
              </a:rPr>
              <a:t>Philosophe grec,</a:t>
            </a:r>
            <a:r>
              <a:rPr lang="fr-FR" sz="1400" dirty="0">
                <a:latin typeface="Calibri" panose="020F0502020204030204" pitchFamily="34" charset="0"/>
                <a:cs typeface="Calibri" panose="020F0502020204030204" pitchFamily="34" charset="0"/>
              </a:rPr>
              <a:t> </a:t>
            </a:r>
            <a:r>
              <a:rPr lang="fr-FR" sz="1400" b="1" dirty="0">
                <a:solidFill>
                  <a:schemeClr val="accent3">
                    <a:lumMod val="75000"/>
                  </a:schemeClr>
                </a:solidFill>
                <a:latin typeface="Calibri" panose="020F0502020204030204" pitchFamily="34" charset="0"/>
                <a:cs typeface="Calibri" panose="020F0502020204030204" pitchFamily="34" charset="0"/>
              </a:rPr>
              <a:t>(-490 - -420 av. J.-C.)</a:t>
            </a:r>
          </a:p>
          <a:p>
            <a:r>
              <a:rPr lang="fr-FR" sz="1400" dirty="0">
                <a:solidFill>
                  <a:schemeClr val="bg1"/>
                </a:solidFill>
                <a:latin typeface="Calibri" panose="020F0502020204030204" pitchFamily="34" charset="0"/>
                <a:cs typeface="Calibri" panose="020F0502020204030204" pitchFamily="34" charset="0"/>
              </a:rPr>
              <a:t>« L’homme est la mesure de toute chose. »</a:t>
            </a:r>
            <a:endParaRPr lang="fr-FR" sz="1400" dirty="0">
              <a:latin typeface="Calibri" panose="020F0502020204030204" pitchFamily="34" charset="0"/>
              <a:cs typeface="Calibri" panose="020F0502020204030204" pitchFamily="34" charset="0"/>
            </a:endParaRPr>
          </a:p>
        </p:txBody>
      </p:sp>
      <p:pic>
        <p:nvPicPr>
          <p:cNvPr id="26" name="Image 25">
            <a:extLst>
              <a:ext uri="{FF2B5EF4-FFF2-40B4-BE49-F238E27FC236}">
                <a16:creationId xmlns:a16="http://schemas.microsoft.com/office/drawing/2014/main" id="{E8691218-735D-8C62-C9EF-B5C1FBDFEFD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96903" y="2742325"/>
            <a:ext cx="502920" cy="502920"/>
          </a:xfrm>
          <a:prstGeom prst="rect">
            <a:avLst/>
          </a:prstGeom>
        </p:spPr>
      </p:pic>
      <p:sp>
        <p:nvSpPr>
          <p:cNvPr id="30" name="ZoneTexte 29">
            <a:extLst>
              <a:ext uri="{FF2B5EF4-FFF2-40B4-BE49-F238E27FC236}">
                <a16:creationId xmlns:a16="http://schemas.microsoft.com/office/drawing/2014/main" id="{1415E958-3F12-1CD8-AAE7-698CB15D3444}"/>
              </a:ext>
            </a:extLst>
          </p:cNvPr>
          <p:cNvSpPr txBox="1"/>
          <p:nvPr/>
        </p:nvSpPr>
        <p:spPr>
          <a:xfrm>
            <a:off x="624112" y="4056277"/>
            <a:ext cx="2943861" cy="646331"/>
          </a:xfrm>
          <a:prstGeom prst="rect">
            <a:avLst/>
          </a:prstGeom>
          <a:noFill/>
        </p:spPr>
        <p:txBody>
          <a:bodyPr wrap="square">
            <a:spAutoFit/>
          </a:bodyPr>
          <a:lstStyle/>
          <a:p>
            <a:r>
              <a:rPr lang="fr-FR" sz="1200" i="1" dirty="0"/>
              <a:t>L’homme en général, le membre de la Cité, est doté d'un sens commun et peut juger par lui-même</a:t>
            </a:r>
          </a:p>
        </p:txBody>
      </p:sp>
      <p:cxnSp>
        <p:nvCxnSpPr>
          <p:cNvPr id="31" name="Connecteur droit avec flèche 30">
            <a:extLst>
              <a:ext uri="{FF2B5EF4-FFF2-40B4-BE49-F238E27FC236}">
                <a16:creationId xmlns:a16="http://schemas.microsoft.com/office/drawing/2014/main" id="{48BF875B-EF15-A4C4-819E-467BB9610846}"/>
              </a:ext>
            </a:extLst>
          </p:cNvPr>
          <p:cNvCxnSpPr>
            <a:cxnSpLocks/>
          </p:cNvCxnSpPr>
          <p:nvPr/>
        </p:nvCxnSpPr>
        <p:spPr>
          <a:xfrm rot="5400000">
            <a:off x="2092700" y="3903747"/>
            <a:ext cx="270564"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D1B12497-E2B2-FF53-03E2-22B2DBAE7C39}"/>
              </a:ext>
            </a:extLst>
          </p:cNvPr>
          <p:cNvCxnSpPr>
            <a:cxnSpLocks/>
          </p:cNvCxnSpPr>
          <p:nvPr/>
        </p:nvCxnSpPr>
        <p:spPr>
          <a:xfrm>
            <a:off x="2611589" y="3021059"/>
            <a:ext cx="1895149" cy="8878"/>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36E964F5-4C03-F6C9-B85C-ABD77E4A3C01}"/>
              </a:ext>
            </a:extLst>
          </p:cNvPr>
          <p:cNvCxnSpPr>
            <a:cxnSpLocks/>
          </p:cNvCxnSpPr>
          <p:nvPr/>
        </p:nvCxnSpPr>
        <p:spPr>
          <a:xfrm flipH="1">
            <a:off x="3535304" y="1451526"/>
            <a:ext cx="270564"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97FE332-6653-44DA-0309-0BBC999B7694}"/>
              </a:ext>
            </a:extLst>
          </p:cNvPr>
          <p:cNvSpPr txBox="1"/>
          <p:nvPr/>
        </p:nvSpPr>
        <p:spPr>
          <a:xfrm>
            <a:off x="1439934" y="1126195"/>
            <a:ext cx="2147255" cy="646331"/>
          </a:xfrm>
          <a:prstGeom prst="rect">
            <a:avLst/>
          </a:prstGeom>
          <a:noFill/>
        </p:spPr>
        <p:txBody>
          <a:bodyPr wrap="square" rtlCol="0">
            <a:spAutoFit/>
          </a:bodyPr>
          <a:lstStyle/>
          <a:p>
            <a:r>
              <a:rPr lang="fr-FR" sz="1200" i="1" dirty="0"/>
              <a:t>Nécessité pour les Grecs de se protéger des Perses, ennemi commun.</a:t>
            </a:r>
          </a:p>
        </p:txBody>
      </p:sp>
      <p:cxnSp>
        <p:nvCxnSpPr>
          <p:cNvPr id="39" name="Connecteur droit avec flèche 38">
            <a:extLst>
              <a:ext uri="{FF2B5EF4-FFF2-40B4-BE49-F238E27FC236}">
                <a16:creationId xmlns:a16="http://schemas.microsoft.com/office/drawing/2014/main" id="{9951243D-0955-B452-E201-DF78B77F2A79}"/>
              </a:ext>
            </a:extLst>
          </p:cNvPr>
          <p:cNvCxnSpPr>
            <a:cxnSpLocks/>
          </p:cNvCxnSpPr>
          <p:nvPr/>
        </p:nvCxnSpPr>
        <p:spPr>
          <a:xfrm>
            <a:off x="6409827" y="2527017"/>
            <a:ext cx="0" cy="502920"/>
          </a:xfrm>
          <a:prstGeom prst="straightConnector1">
            <a:avLst/>
          </a:prstGeom>
          <a:ln w="38100">
            <a:solidFill>
              <a:srgbClr val="00206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D231EE65-7EB3-2FD7-2BEA-0376F00CFC0F}"/>
              </a:ext>
            </a:extLst>
          </p:cNvPr>
          <p:cNvSpPr txBox="1"/>
          <p:nvPr/>
        </p:nvSpPr>
        <p:spPr>
          <a:xfrm>
            <a:off x="5779512" y="2944743"/>
            <a:ext cx="1260629"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L’OTIUM</a:t>
            </a:r>
            <a:endParaRPr lang="fr-FR" sz="2400" dirty="0"/>
          </a:p>
        </p:txBody>
      </p:sp>
      <p:sp>
        <p:nvSpPr>
          <p:cNvPr id="43" name="ZoneTexte 42">
            <a:extLst>
              <a:ext uri="{FF2B5EF4-FFF2-40B4-BE49-F238E27FC236}">
                <a16:creationId xmlns:a16="http://schemas.microsoft.com/office/drawing/2014/main" id="{4FEDC02A-759F-2507-378E-EE6DB24844DC}"/>
              </a:ext>
            </a:extLst>
          </p:cNvPr>
          <p:cNvSpPr txBox="1"/>
          <p:nvPr/>
        </p:nvSpPr>
        <p:spPr>
          <a:xfrm>
            <a:off x="5024763" y="3245245"/>
            <a:ext cx="2894120" cy="523220"/>
          </a:xfrm>
          <a:prstGeom prst="rect">
            <a:avLst/>
          </a:prstGeom>
          <a:noFill/>
        </p:spPr>
        <p:txBody>
          <a:bodyPr wrap="square">
            <a:spAutoFit/>
          </a:bodyPr>
          <a:lstStyle/>
          <a:p>
            <a:r>
              <a:rPr lang="fr-FR" sz="1400" dirty="0"/>
              <a:t>ensemble des formes de loisir,</a:t>
            </a:r>
            <a:br>
              <a:rPr lang="fr-FR" sz="1400" dirty="0"/>
            </a:br>
            <a:r>
              <a:rPr lang="fr-FR" sz="1400" dirty="0"/>
              <a:t>plus seulement le loisir fécond...</a:t>
            </a:r>
          </a:p>
        </p:txBody>
      </p:sp>
      <p:sp>
        <p:nvSpPr>
          <p:cNvPr id="45" name="ZoneTexte 44">
            <a:extLst>
              <a:ext uri="{FF2B5EF4-FFF2-40B4-BE49-F238E27FC236}">
                <a16:creationId xmlns:a16="http://schemas.microsoft.com/office/drawing/2014/main" id="{52B2CCB6-AE00-2838-77AE-61A484DFB360}"/>
              </a:ext>
            </a:extLst>
          </p:cNvPr>
          <p:cNvSpPr txBox="1"/>
          <p:nvPr/>
        </p:nvSpPr>
        <p:spPr>
          <a:xfrm>
            <a:off x="748335" y="749909"/>
            <a:ext cx="2818322" cy="307777"/>
          </a:xfrm>
          <a:prstGeom prst="rect">
            <a:avLst/>
          </a:prstGeom>
          <a:noFill/>
        </p:spPr>
        <p:txBody>
          <a:bodyPr wrap="square">
            <a:spAutoFit/>
          </a:bodyPr>
          <a:lstStyle/>
          <a:p>
            <a:r>
              <a:rPr lang="fr-FR" sz="1400" dirty="0"/>
              <a:t>loisir fécond, pour soi et autrui.</a:t>
            </a:r>
          </a:p>
        </p:txBody>
      </p:sp>
      <p:cxnSp>
        <p:nvCxnSpPr>
          <p:cNvPr id="46" name="Connecteur droit avec flèche 45">
            <a:extLst>
              <a:ext uri="{FF2B5EF4-FFF2-40B4-BE49-F238E27FC236}">
                <a16:creationId xmlns:a16="http://schemas.microsoft.com/office/drawing/2014/main" id="{6390FA50-B8B4-8212-CED6-BB151B95D1CA}"/>
              </a:ext>
            </a:extLst>
          </p:cNvPr>
          <p:cNvCxnSpPr>
            <a:cxnSpLocks/>
          </p:cNvCxnSpPr>
          <p:nvPr/>
        </p:nvCxnSpPr>
        <p:spPr>
          <a:xfrm rot="5400000">
            <a:off x="6275711" y="3903747"/>
            <a:ext cx="270564"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DC78AB43-DC53-0258-E364-DEEC66E83814}"/>
              </a:ext>
            </a:extLst>
          </p:cNvPr>
          <p:cNvSpPr txBox="1"/>
          <p:nvPr/>
        </p:nvSpPr>
        <p:spPr>
          <a:xfrm>
            <a:off x="5032161" y="3983773"/>
            <a:ext cx="2818322" cy="369332"/>
          </a:xfrm>
          <a:prstGeom prst="rect">
            <a:avLst/>
          </a:prstGeom>
          <a:noFill/>
        </p:spPr>
        <p:txBody>
          <a:bodyPr wrap="square">
            <a:spAutoFit/>
          </a:bodyPr>
          <a:lstStyle/>
          <a:p>
            <a:r>
              <a:rPr lang="fr-FR" sz="1400" dirty="0"/>
              <a:t>… dépassée par </a:t>
            </a:r>
            <a:r>
              <a:rPr lang="fr-FR" b="1" dirty="0">
                <a:solidFill>
                  <a:srgbClr val="FF0000"/>
                </a:solidFill>
                <a:latin typeface="Calibri" panose="020F0502020204030204" pitchFamily="34" charset="0"/>
                <a:cs typeface="Calibri" panose="020F0502020204030204" pitchFamily="34" charset="0"/>
              </a:rPr>
              <a:t>le TRAVAIL</a:t>
            </a:r>
            <a:r>
              <a:rPr lang="fr-FR" sz="1400" dirty="0"/>
              <a:t>.</a:t>
            </a:r>
          </a:p>
        </p:txBody>
      </p:sp>
      <p:cxnSp>
        <p:nvCxnSpPr>
          <p:cNvPr id="48" name="Connecteur droit avec flèche 47">
            <a:extLst>
              <a:ext uri="{FF2B5EF4-FFF2-40B4-BE49-F238E27FC236}">
                <a16:creationId xmlns:a16="http://schemas.microsoft.com/office/drawing/2014/main" id="{D60EBC23-D053-F8A3-F56C-C1C571418714}"/>
              </a:ext>
            </a:extLst>
          </p:cNvPr>
          <p:cNvCxnSpPr>
            <a:cxnSpLocks/>
          </p:cNvCxnSpPr>
          <p:nvPr/>
        </p:nvCxnSpPr>
        <p:spPr>
          <a:xfrm flipH="1">
            <a:off x="4506738" y="3103071"/>
            <a:ext cx="17432" cy="1599537"/>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36F5C629-7FCA-5B09-8B6E-77349347DD79}"/>
              </a:ext>
            </a:extLst>
          </p:cNvPr>
          <p:cNvCxnSpPr>
            <a:cxnSpLocks/>
          </p:cNvCxnSpPr>
          <p:nvPr/>
        </p:nvCxnSpPr>
        <p:spPr>
          <a:xfrm>
            <a:off x="6394866" y="4397198"/>
            <a:ext cx="0" cy="323166"/>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54" name="ZoneTexte 53">
            <a:extLst>
              <a:ext uri="{FF2B5EF4-FFF2-40B4-BE49-F238E27FC236}">
                <a16:creationId xmlns:a16="http://schemas.microsoft.com/office/drawing/2014/main" id="{E3E2CF84-BB55-69B5-9EC3-FA7D18CB62E7}"/>
              </a:ext>
            </a:extLst>
          </p:cNvPr>
          <p:cNvSpPr txBox="1"/>
          <p:nvPr/>
        </p:nvSpPr>
        <p:spPr>
          <a:xfrm>
            <a:off x="4062270" y="4702608"/>
            <a:ext cx="1280335" cy="954107"/>
          </a:xfrm>
          <a:prstGeom prst="rect">
            <a:avLst/>
          </a:prstGeom>
          <a:noFill/>
        </p:spPr>
        <p:txBody>
          <a:bodyPr wrap="square">
            <a:spAutoFit/>
          </a:bodyPr>
          <a:lstStyle/>
          <a:p>
            <a:r>
              <a:rPr lang="fr-FR" sz="1400" dirty="0"/>
              <a:t>Connaître </a:t>
            </a:r>
          </a:p>
          <a:p>
            <a:r>
              <a:rPr lang="fr-FR" sz="1400" dirty="0"/>
              <a:t>la NATURE, </a:t>
            </a:r>
          </a:p>
          <a:p>
            <a:r>
              <a:rPr lang="fr-FR" sz="1400" dirty="0"/>
              <a:t>ses lois, </a:t>
            </a:r>
          </a:p>
          <a:p>
            <a:r>
              <a:rPr lang="fr-FR" sz="1400" dirty="0"/>
              <a:t>la protéger !</a:t>
            </a:r>
          </a:p>
        </p:txBody>
      </p:sp>
      <p:sp>
        <p:nvSpPr>
          <p:cNvPr id="55" name="ZoneTexte 54">
            <a:extLst>
              <a:ext uri="{FF2B5EF4-FFF2-40B4-BE49-F238E27FC236}">
                <a16:creationId xmlns:a16="http://schemas.microsoft.com/office/drawing/2014/main" id="{726E84A0-16D4-7850-00A9-27FD9E005E85}"/>
              </a:ext>
            </a:extLst>
          </p:cNvPr>
          <p:cNvSpPr txBox="1"/>
          <p:nvPr/>
        </p:nvSpPr>
        <p:spPr>
          <a:xfrm>
            <a:off x="5700104" y="4779552"/>
            <a:ext cx="2055737" cy="307777"/>
          </a:xfrm>
          <a:prstGeom prst="rect">
            <a:avLst/>
          </a:prstGeom>
          <a:noFill/>
        </p:spPr>
        <p:txBody>
          <a:bodyPr wrap="square">
            <a:spAutoFit/>
          </a:bodyPr>
          <a:lstStyle/>
          <a:p>
            <a:r>
              <a:rPr lang="fr-FR" sz="1400" dirty="0"/>
              <a:t>Dominer la NATURE !</a:t>
            </a:r>
          </a:p>
        </p:txBody>
      </p:sp>
      <p:sp>
        <p:nvSpPr>
          <p:cNvPr id="57" name="ZoneTexte 56">
            <a:extLst>
              <a:ext uri="{FF2B5EF4-FFF2-40B4-BE49-F238E27FC236}">
                <a16:creationId xmlns:a16="http://schemas.microsoft.com/office/drawing/2014/main" id="{5B4112C0-C020-4673-F190-51DD13DFC063}"/>
              </a:ext>
            </a:extLst>
          </p:cNvPr>
          <p:cNvSpPr txBox="1"/>
          <p:nvPr/>
        </p:nvSpPr>
        <p:spPr>
          <a:xfrm>
            <a:off x="5424256" y="4779552"/>
            <a:ext cx="349393" cy="369332"/>
          </a:xfrm>
          <a:prstGeom prst="rect">
            <a:avLst/>
          </a:prstGeom>
          <a:noFill/>
        </p:spPr>
        <p:txBody>
          <a:bodyPr wrap="square" rtlCol="0">
            <a:spAutoFit/>
          </a:bodyPr>
          <a:lstStyle/>
          <a:p>
            <a:pPr algn="ctr"/>
            <a:r>
              <a:rPr lang="fr-FR" b="1" dirty="0"/>
              <a:t>#</a:t>
            </a:r>
          </a:p>
        </p:txBody>
      </p:sp>
      <p:cxnSp>
        <p:nvCxnSpPr>
          <p:cNvPr id="59" name="Connecteur droit avec flèche 58">
            <a:extLst>
              <a:ext uri="{FF2B5EF4-FFF2-40B4-BE49-F238E27FC236}">
                <a16:creationId xmlns:a16="http://schemas.microsoft.com/office/drawing/2014/main" id="{9AE32EC7-1E39-6985-A692-A710D3E4E73A}"/>
              </a:ext>
            </a:extLst>
          </p:cNvPr>
          <p:cNvCxnSpPr>
            <a:cxnSpLocks/>
          </p:cNvCxnSpPr>
          <p:nvPr/>
        </p:nvCxnSpPr>
        <p:spPr>
          <a:xfrm>
            <a:off x="6394866" y="5148884"/>
            <a:ext cx="0" cy="323166"/>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D9D6E7B4-59A7-D21D-573E-4112D2B23C56}"/>
              </a:ext>
            </a:extLst>
          </p:cNvPr>
          <p:cNvSpPr txBox="1"/>
          <p:nvPr/>
        </p:nvSpPr>
        <p:spPr>
          <a:xfrm>
            <a:off x="5642480" y="5472050"/>
            <a:ext cx="2317823" cy="461665"/>
          </a:xfrm>
          <a:prstGeom prst="rect">
            <a:avLst/>
          </a:prstGeom>
          <a:noFill/>
        </p:spPr>
        <p:txBody>
          <a:bodyPr wrap="square">
            <a:spAutoFit/>
          </a:bodyPr>
          <a:lstStyle/>
          <a:p>
            <a:r>
              <a:rPr lang="fr-FR" sz="1200" i="1" dirty="0"/>
              <a:t>par le nec otium, le </a:t>
            </a:r>
            <a:r>
              <a:rPr lang="fr-FR" sz="1200" b="1" dirty="0"/>
              <a:t>négoce</a:t>
            </a:r>
            <a:r>
              <a:rPr lang="fr-FR" sz="1200" i="1" dirty="0"/>
              <a:t>, négation de l’otium</a:t>
            </a:r>
          </a:p>
        </p:txBody>
      </p:sp>
      <p:cxnSp>
        <p:nvCxnSpPr>
          <p:cNvPr id="61" name="Connecteur droit avec flèche 60">
            <a:extLst>
              <a:ext uri="{FF2B5EF4-FFF2-40B4-BE49-F238E27FC236}">
                <a16:creationId xmlns:a16="http://schemas.microsoft.com/office/drawing/2014/main" id="{0DA20F3C-E810-3EA0-5D4D-3B15C39AC06F}"/>
              </a:ext>
            </a:extLst>
          </p:cNvPr>
          <p:cNvCxnSpPr>
            <a:cxnSpLocks/>
          </p:cNvCxnSpPr>
          <p:nvPr/>
        </p:nvCxnSpPr>
        <p:spPr>
          <a:xfrm>
            <a:off x="8488660" y="2509261"/>
            <a:ext cx="0" cy="502920"/>
          </a:xfrm>
          <a:prstGeom prst="straightConnector1">
            <a:avLst/>
          </a:prstGeom>
          <a:ln w="38100">
            <a:solidFill>
              <a:srgbClr val="00206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2" name="ZoneTexte 61">
            <a:extLst>
              <a:ext uri="{FF2B5EF4-FFF2-40B4-BE49-F238E27FC236}">
                <a16:creationId xmlns:a16="http://schemas.microsoft.com/office/drawing/2014/main" id="{36D67EC1-03E5-FAED-3365-02F92F186973}"/>
              </a:ext>
            </a:extLst>
          </p:cNvPr>
          <p:cNvSpPr txBox="1"/>
          <p:nvPr/>
        </p:nvSpPr>
        <p:spPr>
          <a:xfrm>
            <a:off x="7918883" y="2985650"/>
            <a:ext cx="1687237" cy="954107"/>
          </a:xfrm>
          <a:prstGeom prst="rect">
            <a:avLst/>
          </a:prstGeom>
          <a:noFill/>
        </p:spPr>
        <p:txBody>
          <a:bodyPr wrap="square">
            <a:spAutoFit/>
          </a:bodyPr>
          <a:lstStyle/>
          <a:p>
            <a:r>
              <a:rPr lang="fr-FR" sz="1400" dirty="0"/>
              <a:t>Le christianisme remplace l'otium par la </a:t>
            </a:r>
            <a:r>
              <a:rPr lang="fr-FR" sz="1400" b="1" dirty="0">
                <a:solidFill>
                  <a:srgbClr val="FF0000"/>
                </a:solidFill>
              </a:rPr>
              <a:t>MORALE religieuse</a:t>
            </a:r>
            <a:r>
              <a:rPr lang="fr-FR" sz="1400" dirty="0"/>
              <a:t>…</a:t>
            </a:r>
          </a:p>
        </p:txBody>
      </p:sp>
      <p:cxnSp>
        <p:nvCxnSpPr>
          <p:cNvPr id="64" name="Connecteur droit avec flèche 63">
            <a:extLst>
              <a:ext uri="{FF2B5EF4-FFF2-40B4-BE49-F238E27FC236}">
                <a16:creationId xmlns:a16="http://schemas.microsoft.com/office/drawing/2014/main" id="{EB75D8C0-5BAA-6BB9-201D-14A1315B2163}"/>
              </a:ext>
            </a:extLst>
          </p:cNvPr>
          <p:cNvCxnSpPr>
            <a:cxnSpLocks/>
          </p:cNvCxnSpPr>
          <p:nvPr/>
        </p:nvCxnSpPr>
        <p:spPr>
          <a:xfrm rot="5400000">
            <a:off x="8353378" y="4119055"/>
            <a:ext cx="270564"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6" name="ZoneTexte 65">
            <a:extLst>
              <a:ext uri="{FF2B5EF4-FFF2-40B4-BE49-F238E27FC236}">
                <a16:creationId xmlns:a16="http://schemas.microsoft.com/office/drawing/2014/main" id="{7FAAAC52-A01E-E5A4-7AD1-0E23E0E399D4}"/>
              </a:ext>
            </a:extLst>
          </p:cNvPr>
          <p:cNvSpPr txBox="1"/>
          <p:nvPr/>
        </p:nvSpPr>
        <p:spPr>
          <a:xfrm>
            <a:off x="7610096" y="4262923"/>
            <a:ext cx="2061701" cy="461665"/>
          </a:xfrm>
          <a:prstGeom prst="rect">
            <a:avLst/>
          </a:prstGeom>
          <a:noFill/>
        </p:spPr>
        <p:txBody>
          <a:bodyPr wrap="square">
            <a:spAutoFit/>
          </a:bodyPr>
          <a:lstStyle/>
          <a:p>
            <a:r>
              <a:rPr lang="fr-FR" sz="1200" i="1" dirty="0"/>
              <a:t>… et la seule philosophie incarnée en Jésus Christ !</a:t>
            </a:r>
          </a:p>
        </p:txBody>
      </p:sp>
      <p:cxnSp>
        <p:nvCxnSpPr>
          <p:cNvPr id="67" name="Connecteur droit avec flèche 66">
            <a:extLst>
              <a:ext uri="{FF2B5EF4-FFF2-40B4-BE49-F238E27FC236}">
                <a16:creationId xmlns:a16="http://schemas.microsoft.com/office/drawing/2014/main" id="{F3259EFF-6480-5114-4529-28C3A7EE8182}"/>
              </a:ext>
            </a:extLst>
          </p:cNvPr>
          <p:cNvCxnSpPr>
            <a:cxnSpLocks/>
          </p:cNvCxnSpPr>
          <p:nvPr/>
        </p:nvCxnSpPr>
        <p:spPr>
          <a:xfrm rot="5400000">
            <a:off x="8353378" y="4946023"/>
            <a:ext cx="270564"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3B01B55E-BE74-526E-1B78-E9FE9C4DA944}"/>
              </a:ext>
            </a:extLst>
          </p:cNvPr>
          <p:cNvSpPr txBox="1"/>
          <p:nvPr/>
        </p:nvSpPr>
        <p:spPr>
          <a:xfrm>
            <a:off x="7407692" y="5087328"/>
            <a:ext cx="2554835" cy="276999"/>
          </a:xfrm>
          <a:prstGeom prst="rect">
            <a:avLst/>
          </a:prstGeom>
          <a:noFill/>
        </p:spPr>
        <p:txBody>
          <a:bodyPr wrap="square">
            <a:spAutoFit/>
          </a:bodyPr>
          <a:lstStyle/>
          <a:p>
            <a:r>
              <a:rPr lang="fr-FR" sz="1200" i="1" dirty="0"/>
              <a:t>tue et torture les libres-penseurs.</a:t>
            </a:r>
          </a:p>
        </p:txBody>
      </p:sp>
      <p:cxnSp>
        <p:nvCxnSpPr>
          <p:cNvPr id="76" name="Connecteur droit avec flèche 75">
            <a:extLst>
              <a:ext uri="{FF2B5EF4-FFF2-40B4-BE49-F238E27FC236}">
                <a16:creationId xmlns:a16="http://schemas.microsoft.com/office/drawing/2014/main" id="{42093F9C-FAC0-BF75-39E4-55BEAA6B3185}"/>
              </a:ext>
            </a:extLst>
          </p:cNvPr>
          <p:cNvCxnSpPr>
            <a:cxnSpLocks/>
          </p:cNvCxnSpPr>
          <p:nvPr/>
        </p:nvCxnSpPr>
        <p:spPr>
          <a:xfrm rot="5400000">
            <a:off x="10117463" y="4062336"/>
            <a:ext cx="270564"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77" name="ZoneTexte 76">
            <a:extLst>
              <a:ext uri="{FF2B5EF4-FFF2-40B4-BE49-F238E27FC236}">
                <a16:creationId xmlns:a16="http://schemas.microsoft.com/office/drawing/2014/main" id="{280BBD02-E910-3964-3023-D0A923E9883B}"/>
              </a:ext>
            </a:extLst>
          </p:cNvPr>
          <p:cNvSpPr txBox="1"/>
          <p:nvPr/>
        </p:nvSpPr>
        <p:spPr>
          <a:xfrm>
            <a:off x="9608793" y="4168439"/>
            <a:ext cx="2114516" cy="276999"/>
          </a:xfrm>
          <a:prstGeom prst="rect">
            <a:avLst/>
          </a:prstGeom>
          <a:noFill/>
        </p:spPr>
        <p:txBody>
          <a:bodyPr wrap="square">
            <a:spAutoFit/>
          </a:bodyPr>
          <a:lstStyle/>
          <a:p>
            <a:r>
              <a:rPr lang="fr-FR" sz="1200" i="1" dirty="0"/>
              <a:t>Redécouverte de l’otium</a:t>
            </a:r>
          </a:p>
        </p:txBody>
      </p:sp>
      <p:grpSp>
        <p:nvGrpSpPr>
          <p:cNvPr id="97" name="Groupe 96">
            <a:extLst>
              <a:ext uri="{FF2B5EF4-FFF2-40B4-BE49-F238E27FC236}">
                <a16:creationId xmlns:a16="http://schemas.microsoft.com/office/drawing/2014/main" id="{329142A9-4604-0796-87DB-993F09895A52}"/>
              </a:ext>
            </a:extLst>
          </p:cNvPr>
          <p:cNvGrpSpPr/>
          <p:nvPr/>
        </p:nvGrpSpPr>
        <p:grpSpPr>
          <a:xfrm>
            <a:off x="9738672" y="2472645"/>
            <a:ext cx="1687237" cy="1433735"/>
            <a:chOff x="9738672" y="2472645"/>
            <a:chExt cx="1687237" cy="1433735"/>
          </a:xfrm>
        </p:grpSpPr>
        <p:grpSp>
          <p:nvGrpSpPr>
            <p:cNvPr id="71" name="Groupe 70">
              <a:extLst>
                <a:ext uri="{FF2B5EF4-FFF2-40B4-BE49-F238E27FC236}">
                  <a16:creationId xmlns:a16="http://schemas.microsoft.com/office/drawing/2014/main" id="{00BA80C7-C1D6-33DA-3F20-73E1DB98AF66}"/>
                </a:ext>
              </a:extLst>
            </p:cNvPr>
            <p:cNvGrpSpPr/>
            <p:nvPr/>
          </p:nvGrpSpPr>
          <p:grpSpPr>
            <a:xfrm>
              <a:off x="10175897" y="2472645"/>
              <a:ext cx="153697" cy="647176"/>
              <a:chOff x="10018286" y="2800487"/>
              <a:chExt cx="153697" cy="647176"/>
            </a:xfrm>
          </p:grpSpPr>
          <p:cxnSp>
            <p:nvCxnSpPr>
              <p:cNvPr id="69" name="Connecteur droit avec flèche 68">
                <a:extLst>
                  <a:ext uri="{FF2B5EF4-FFF2-40B4-BE49-F238E27FC236}">
                    <a16:creationId xmlns:a16="http://schemas.microsoft.com/office/drawing/2014/main" id="{DEFCC346-6832-819C-B361-5AEEE69ABA9D}"/>
                  </a:ext>
                </a:extLst>
              </p:cNvPr>
              <p:cNvCxnSpPr>
                <a:cxnSpLocks/>
              </p:cNvCxnSpPr>
              <p:nvPr/>
            </p:nvCxnSpPr>
            <p:spPr>
              <a:xfrm>
                <a:off x="10095135" y="2944743"/>
                <a:ext cx="0" cy="502920"/>
              </a:xfrm>
              <a:prstGeom prst="straightConnector1">
                <a:avLst/>
              </a:prstGeom>
              <a:ln w="38100">
                <a:solidFill>
                  <a:srgbClr val="00206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70" name="Ellipse 69">
                <a:extLst>
                  <a:ext uri="{FF2B5EF4-FFF2-40B4-BE49-F238E27FC236}">
                    <a16:creationId xmlns:a16="http://schemas.microsoft.com/office/drawing/2014/main" id="{BB6CF8EF-E7EC-7F6E-7AF4-16250EEE5156}"/>
                  </a:ext>
                </a:extLst>
              </p:cNvPr>
              <p:cNvSpPr/>
              <p:nvPr/>
            </p:nvSpPr>
            <p:spPr>
              <a:xfrm>
                <a:off x="10018286" y="2800487"/>
                <a:ext cx="153697" cy="153697"/>
              </a:xfrm>
              <a:prstGeom prst="ellipse">
                <a:avLst/>
              </a:prstGeom>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2" name="Groupe 71">
              <a:extLst>
                <a:ext uri="{FF2B5EF4-FFF2-40B4-BE49-F238E27FC236}">
                  <a16:creationId xmlns:a16="http://schemas.microsoft.com/office/drawing/2014/main" id="{78652E06-486A-D5FC-568F-3B291B8EAB68}"/>
                </a:ext>
              </a:extLst>
            </p:cNvPr>
            <p:cNvGrpSpPr/>
            <p:nvPr/>
          </p:nvGrpSpPr>
          <p:grpSpPr>
            <a:xfrm>
              <a:off x="10011152" y="2472645"/>
              <a:ext cx="153697" cy="647176"/>
              <a:chOff x="10018286" y="2800487"/>
              <a:chExt cx="153697" cy="647176"/>
            </a:xfrm>
          </p:grpSpPr>
          <p:cxnSp>
            <p:nvCxnSpPr>
              <p:cNvPr id="73" name="Connecteur droit avec flèche 72">
                <a:extLst>
                  <a:ext uri="{FF2B5EF4-FFF2-40B4-BE49-F238E27FC236}">
                    <a16:creationId xmlns:a16="http://schemas.microsoft.com/office/drawing/2014/main" id="{B48A74C4-2780-A11E-C500-7D24D3663049}"/>
                  </a:ext>
                </a:extLst>
              </p:cNvPr>
              <p:cNvCxnSpPr>
                <a:cxnSpLocks/>
              </p:cNvCxnSpPr>
              <p:nvPr/>
            </p:nvCxnSpPr>
            <p:spPr>
              <a:xfrm>
                <a:off x="10095135" y="2944743"/>
                <a:ext cx="0" cy="502920"/>
              </a:xfrm>
              <a:prstGeom prst="straightConnector1">
                <a:avLst/>
              </a:prstGeom>
              <a:ln w="38100">
                <a:solidFill>
                  <a:srgbClr val="00206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74" name="Ellipse 73">
                <a:extLst>
                  <a:ext uri="{FF2B5EF4-FFF2-40B4-BE49-F238E27FC236}">
                    <a16:creationId xmlns:a16="http://schemas.microsoft.com/office/drawing/2014/main" id="{0C9007FC-9F99-C4EA-D9FD-565E23224AC8}"/>
                  </a:ext>
                </a:extLst>
              </p:cNvPr>
              <p:cNvSpPr/>
              <p:nvPr/>
            </p:nvSpPr>
            <p:spPr>
              <a:xfrm>
                <a:off x="10018286" y="2800487"/>
                <a:ext cx="153697" cy="153697"/>
              </a:xfrm>
              <a:prstGeom prst="ellipse">
                <a:avLst/>
              </a:prstGeom>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5" name="ZoneTexte 74">
              <a:extLst>
                <a:ext uri="{FF2B5EF4-FFF2-40B4-BE49-F238E27FC236}">
                  <a16:creationId xmlns:a16="http://schemas.microsoft.com/office/drawing/2014/main" id="{F0E87895-6721-C9E0-D938-86C6E03D5F63}"/>
                </a:ext>
              </a:extLst>
            </p:cNvPr>
            <p:cNvSpPr txBox="1"/>
            <p:nvPr/>
          </p:nvSpPr>
          <p:spPr>
            <a:xfrm>
              <a:off x="9738672" y="3075383"/>
              <a:ext cx="1687237" cy="830997"/>
            </a:xfrm>
            <a:prstGeom prst="rect">
              <a:avLst/>
            </a:prstGeom>
            <a:noFill/>
          </p:spPr>
          <p:txBody>
            <a:bodyPr wrap="square">
              <a:spAutoFit/>
            </a:bodyPr>
            <a:lstStyle/>
            <a:p>
              <a:r>
                <a:rPr lang="fr-FR" sz="1200" b="1" dirty="0">
                  <a:solidFill>
                    <a:schemeClr val="bg1"/>
                  </a:solidFill>
                </a:rPr>
                <a:t>Renaissance</a:t>
              </a:r>
            </a:p>
            <a:p>
              <a:r>
                <a:rPr lang="fr-FR" sz="1200" b="1" dirty="0">
                  <a:solidFill>
                    <a:schemeClr val="bg1"/>
                  </a:solidFill>
                </a:rPr>
                <a:t>Lumières</a:t>
              </a:r>
            </a:p>
            <a:p>
              <a:r>
                <a:rPr lang="fr-FR" sz="1200" b="1" dirty="0">
                  <a:solidFill>
                    <a:schemeClr val="bg1"/>
                  </a:solidFill>
                </a:rPr>
                <a:t>Révolution française</a:t>
              </a:r>
            </a:p>
            <a:p>
              <a:r>
                <a:rPr lang="fr-FR" sz="1200" b="1" dirty="0">
                  <a:solidFill>
                    <a:schemeClr val="bg1"/>
                  </a:solidFill>
                </a:rPr>
                <a:t>III</a:t>
              </a:r>
              <a:r>
                <a:rPr lang="fr-FR" sz="1200" b="1" baseline="30000" dirty="0">
                  <a:solidFill>
                    <a:schemeClr val="bg1"/>
                  </a:solidFill>
                </a:rPr>
                <a:t>ème </a:t>
              </a:r>
              <a:r>
                <a:rPr lang="fr-FR" sz="1200" b="1" dirty="0">
                  <a:solidFill>
                    <a:schemeClr val="bg1"/>
                  </a:solidFill>
                </a:rPr>
                <a:t>République</a:t>
              </a:r>
            </a:p>
          </p:txBody>
        </p:sp>
        <p:grpSp>
          <p:nvGrpSpPr>
            <p:cNvPr id="78" name="Groupe 77">
              <a:extLst>
                <a:ext uri="{FF2B5EF4-FFF2-40B4-BE49-F238E27FC236}">
                  <a16:creationId xmlns:a16="http://schemas.microsoft.com/office/drawing/2014/main" id="{35D959B6-DB8E-42AA-0E3B-13490C6227F4}"/>
                </a:ext>
              </a:extLst>
            </p:cNvPr>
            <p:cNvGrpSpPr/>
            <p:nvPr/>
          </p:nvGrpSpPr>
          <p:grpSpPr>
            <a:xfrm>
              <a:off x="10347555" y="2472645"/>
              <a:ext cx="153697" cy="647176"/>
              <a:chOff x="10018286" y="2800487"/>
              <a:chExt cx="153697" cy="647176"/>
            </a:xfrm>
          </p:grpSpPr>
          <p:cxnSp>
            <p:nvCxnSpPr>
              <p:cNvPr id="79" name="Connecteur droit avec flèche 78">
                <a:extLst>
                  <a:ext uri="{FF2B5EF4-FFF2-40B4-BE49-F238E27FC236}">
                    <a16:creationId xmlns:a16="http://schemas.microsoft.com/office/drawing/2014/main" id="{40C940C7-72A6-219B-BF7D-DFDEA075862E}"/>
                  </a:ext>
                </a:extLst>
              </p:cNvPr>
              <p:cNvCxnSpPr>
                <a:cxnSpLocks/>
              </p:cNvCxnSpPr>
              <p:nvPr/>
            </p:nvCxnSpPr>
            <p:spPr>
              <a:xfrm>
                <a:off x="10095135" y="2944743"/>
                <a:ext cx="0" cy="502920"/>
              </a:xfrm>
              <a:prstGeom prst="straightConnector1">
                <a:avLst/>
              </a:prstGeom>
              <a:ln w="38100">
                <a:solidFill>
                  <a:srgbClr val="00206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80" name="Ellipse 79">
                <a:extLst>
                  <a:ext uri="{FF2B5EF4-FFF2-40B4-BE49-F238E27FC236}">
                    <a16:creationId xmlns:a16="http://schemas.microsoft.com/office/drawing/2014/main" id="{3CBB97D9-CB45-5A09-162B-52BCC4321E1F}"/>
                  </a:ext>
                </a:extLst>
              </p:cNvPr>
              <p:cNvSpPr/>
              <p:nvPr/>
            </p:nvSpPr>
            <p:spPr>
              <a:xfrm>
                <a:off x="10018286" y="2800487"/>
                <a:ext cx="153697" cy="153697"/>
              </a:xfrm>
              <a:prstGeom prst="ellipse">
                <a:avLst/>
              </a:prstGeom>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1" name="Groupe 80">
              <a:extLst>
                <a:ext uri="{FF2B5EF4-FFF2-40B4-BE49-F238E27FC236}">
                  <a16:creationId xmlns:a16="http://schemas.microsoft.com/office/drawing/2014/main" id="{DC962C5E-745C-E091-3472-872A1179B699}"/>
                </a:ext>
              </a:extLst>
            </p:cNvPr>
            <p:cNvGrpSpPr/>
            <p:nvPr/>
          </p:nvGrpSpPr>
          <p:grpSpPr>
            <a:xfrm>
              <a:off x="10512354" y="2475818"/>
              <a:ext cx="153697" cy="647176"/>
              <a:chOff x="10018286" y="2800487"/>
              <a:chExt cx="153697" cy="647176"/>
            </a:xfrm>
          </p:grpSpPr>
          <p:cxnSp>
            <p:nvCxnSpPr>
              <p:cNvPr id="82" name="Connecteur droit avec flèche 81">
                <a:extLst>
                  <a:ext uri="{FF2B5EF4-FFF2-40B4-BE49-F238E27FC236}">
                    <a16:creationId xmlns:a16="http://schemas.microsoft.com/office/drawing/2014/main" id="{492C3382-C926-41C7-F608-B497AEC1C075}"/>
                  </a:ext>
                </a:extLst>
              </p:cNvPr>
              <p:cNvCxnSpPr>
                <a:cxnSpLocks/>
              </p:cNvCxnSpPr>
              <p:nvPr/>
            </p:nvCxnSpPr>
            <p:spPr>
              <a:xfrm>
                <a:off x="10095135" y="2944743"/>
                <a:ext cx="0" cy="502920"/>
              </a:xfrm>
              <a:prstGeom prst="straightConnector1">
                <a:avLst/>
              </a:prstGeom>
              <a:ln w="38100">
                <a:solidFill>
                  <a:srgbClr val="00206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83" name="Ellipse 82">
                <a:extLst>
                  <a:ext uri="{FF2B5EF4-FFF2-40B4-BE49-F238E27FC236}">
                    <a16:creationId xmlns:a16="http://schemas.microsoft.com/office/drawing/2014/main" id="{D25931D6-218A-CAC3-E08C-5A7EDD012C8C}"/>
                  </a:ext>
                </a:extLst>
              </p:cNvPr>
              <p:cNvSpPr/>
              <p:nvPr/>
            </p:nvSpPr>
            <p:spPr>
              <a:xfrm>
                <a:off x="10018286" y="2800487"/>
                <a:ext cx="153697" cy="153697"/>
              </a:xfrm>
              <a:prstGeom prst="ellipse">
                <a:avLst/>
              </a:prstGeom>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88" name="ZoneTexte 87">
            <a:extLst>
              <a:ext uri="{FF2B5EF4-FFF2-40B4-BE49-F238E27FC236}">
                <a16:creationId xmlns:a16="http://schemas.microsoft.com/office/drawing/2014/main" id="{D7D30845-AD69-BEB8-EB25-74E977FA720C}"/>
              </a:ext>
            </a:extLst>
          </p:cNvPr>
          <p:cNvSpPr txBox="1"/>
          <p:nvPr/>
        </p:nvSpPr>
        <p:spPr>
          <a:xfrm>
            <a:off x="10666051" y="4702608"/>
            <a:ext cx="1488962" cy="461665"/>
          </a:xfrm>
          <a:prstGeom prst="rect">
            <a:avLst/>
          </a:prstGeom>
          <a:noFill/>
        </p:spPr>
        <p:txBody>
          <a:bodyPr wrap="square">
            <a:spAutoFit/>
          </a:bodyPr>
          <a:lstStyle/>
          <a:p>
            <a:r>
              <a:rPr lang="fr-FR" sz="1200" b="1" dirty="0">
                <a:solidFill>
                  <a:schemeClr val="bg1"/>
                </a:solidFill>
              </a:rPr>
              <a:t>IV</a:t>
            </a:r>
            <a:r>
              <a:rPr lang="fr-FR" sz="1200" b="1" baseline="30000" dirty="0">
                <a:solidFill>
                  <a:schemeClr val="bg1"/>
                </a:solidFill>
              </a:rPr>
              <a:t>ème </a:t>
            </a:r>
            <a:r>
              <a:rPr lang="fr-FR" sz="1200" b="1" dirty="0">
                <a:solidFill>
                  <a:schemeClr val="bg1"/>
                </a:solidFill>
              </a:rPr>
              <a:t>République</a:t>
            </a:r>
          </a:p>
          <a:p>
            <a:r>
              <a:rPr lang="fr-FR" sz="1200" b="1" dirty="0">
                <a:solidFill>
                  <a:schemeClr val="bg1"/>
                </a:solidFill>
              </a:rPr>
              <a:t>V</a:t>
            </a:r>
            <a:r>
              <a:rPr lang="fr-FR" sz="1200" b="1" baseline="30000" dirty="0">
                <a:solidFill>
                  <a:schemeClr val="bg1"/>
                </a:solidFill>
              </a:rPr>
              <a:t>ème </a:t>
            </a:r>
            <a:r>
              <a:rPr lang="fr-FR" sz="1200" b="1" dirty="0">
                <a:solidFill>
                  <a:schemeClr val="bg1"/>
                </a:solidFill>
              </a:rPr>
              <a:t>République</a:t>
            </a:r>
            <a:endParaRPr lang="fr-FR" sz="1800" b="1" dirty="0">
              <a:solidFill>
                <a:schemeClr val="bg1"/>
              </a:solidFill>
            </a:endParaRPr>
          </a:p>
        </p:txBody>
      </p:sp>
      <p:grpSp>
        <p:nvGrpSpPr>
          <p:cNvPr id="94" name="Groupe 93">
            <a:extLst>
              <a:ext uri="{FF2B5EF4-FFF2-40B4-BE49-F238E27FC236}">
                <a16:creationId xmlns:a16="http://schemas.microsoft.com/office/drawing/2014/main" id="{4F3F3408-1463-234A-21E4-AD234AAD99D1}"/>
              </a:ext>
            </a:extLst>
          </p:cNvPr>
          <p:cNvGrpSpPr/>
          <p:nvPr/>
        </p:nvGrpSpPr>
        <p:grpSpPr>
          <a:xfrm>
            <a:off x="11015380" y="2463204"/>
            <a:ext cx="901475" cy="2293788"/>
            <a:chOff x="11015380" y="2463204"/>
            <a:chExt cx="901475" cy="2293788"/>
          </a:xfrm>
        </p:grpSpPr>
        <p:cxnSp>
          <p:nvCxnSpPr>
            <p:cNvPr id="85" name="Connecteur droit avec flèche 84">
              <a:extLst>
                <a:ext uri="{FF2B5EF4-FFF2-40B4-BE49-F238E27FC236}">
                  <a16:creationId xmlns:a16="http://schemas.microsoft.com/office/drawing/2014/main" id="{74BEE46E-F2DF-1832-4200-4FD9A4E93702}"/>
                </a:ext>
              </a:extLst>
            </p:cNvPr>
            <p:cNvCxnSpPr>
              <a:cxnSpLocks/>
            </p:cNvCxnSpPr>
            <p:nvPr/>
          </p:nvCxnSpPr>
          <p:spPr>
            <a:xfrm flipH="1">
              <a:off x="11854866" y="2542459"/>
              <a:ext cx="61989" cy="2214533"/>
            </a:xfrm>
            <a:prstGeom prst="straightConnector1">
              <a:avLst/>
            </a:prstGeom>
            <a:ln w="38100">
              <a:solidFill>
                <a:srgbClr val="00206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86" name="Ellipse 85">
              <a:extLst>
                <a:ext uri="{FF2B5EF4-FFF2-40B4-BE49-F238E27FC236}">
                  <a16:creationId xmlns:a16="http://schemas.microsoft.com/office/drawing/2014/main" id="{5DE9685E-713E-C885-E2B0-196CE0101F92}"/>
                </a:ext>
              </a:extLst>
            </p:cNvPr>
            <p:cNvSpPr/>
            <p:nvPr/>
          </p:nvSpPr>
          <p:spPr>
            <a:xfrm>
              <a:off x="11015380" y="2463204"/>
              <a:ext cx="153697" cy="153697"/>
            </a:xfrm>
            <a:prstGeom prst="ellipse">
              <a:avLst/>
            </a:prstGeom>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9" name="Connecteur droit 88">
              <a:extLst>
                <a:ext uri="{FF2B5EF4-FFF2-40B4-BE49-F238E27FC236}">
                  <a16:creationId xmlns:a16="http://schemas.microsoft.com/office/drawing/2014/main" id="{BE10D457-9CDC-239C-3492-9A0B7459ECF4}"/>
                </a:ext>
              </a:extLst>
            </p:cNvPr>
            <p:cNvCxnSpPr>
              <a:cxnSpLocks/>
            </p:cNvCxnSpPr>
            <p:nvPr/>
          </p:nvCxnSpPr>
          <p:spPr>
            <a:xfrm>
              <a:off x="11156619" y="2538385"/>
              <a:ext cx="748727" cy="0"/>
            </a:xfrm>
            <a:prstGeom prst="line">
              <a:avLst/>
            </a:prstGeom>
            <a:ln w="381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grpSp>
      <p:cxnSp>
        <p:nvCxnSpPr>
          <p:cNvPr id="93" name="Connecteur droit avec flèche 92">
            <a:extLst>
              <a:ext uri="{FF2B5EF4-FFF2-40B4-BE49-F238E27FC236}">
                <a16:creationId xmlns:a16="http://schemas.microsoft.com/office/drawing/2014/main" id="{7B2102B1-2154-CD24-A23F-37BA6220FECE}"/>
              </a:ext>
            </a:extLst>
          </p:cNvPr>
          <p:cNvCxnSpPr>
            <a:cxnSpLocks/>
          </p:cNvCxnSpPr>
          <p:nvPr/>
        </p:nvCxnSpPr>
        <p:spPr>
          <a:xfrm rot="5400000">
            <a:off x="11153072" y="5310467"/>
            <a:ext cx="270564"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95" name="ZoneTexte 94">
            <a:extLst>
              <a:ext uri="{FF2B5EF4-FFF2-40B4-BE49-F238E27FC236}">
                <a16:creationId xmlns:a16="http://schemas.microsoft.com/office/drawing/2014/main" id="{F266B075-798D-9AFC-58CF-EC5D8F3647BF}"/>
              </a:ext>
            </a:extLst>
          </p:cNvPr>
          <p:cNvSpPr txBox="1"/>
          <p:nvPr/>
        </p:nvSpPr>
        <p:spPr>
          <a:xfrm>
            <a:off x="9911639" y="5421443"/>
            <a:ext cx="2207482" cy="461665"/>
          </a:xfrm>
          <a:prstGeom prst="rect">
            <a:avLst/>
          </a:prstGeom>
          <a:noFill/>
        </p:spPr>
        <p:txBody>
          <a:bodyPr wrap="square">
            <a:spAutoFit/>
          </a:bodyPr>
          <a:lstStyle/>
          <a:p>
            <a:r>
              <a:rPr lang="fr-FR" sz="1200" i="1" dirty="0"/>
              <a:t>disparition de l’otium avec les réformes scolaires</a:t>
            </a:r>
          </a:p>
        </p:txBody>
      </p:sp>
      <p:grpSp>
        <p:nvGrpSpPr>
          <p:cNvPr id="96" name="Groupe 95">
            <a:extLst>
              <a:ext uri="{FF2B5EF4-FFF2-40B4-BE49-F238E27FC236}">
                <a16:creationId xmlns:a16="http://schemas.microsoft.com/office/drawing/2014/main" id="{F544C133-CFBC-0AA8-9089-E9C10AB7AFC0}"/>
              </a:ext>
            </a:extLst>
          </p:cNvPr>
          <p:cNvGrpSpPr/>
          <p:nvPr/>
        </p:nvGrpSpPr>
        <p:grpSpPr>
          <a:xfrm>
            <a:off x="-1883" y="4353564"/>
            <a:ext cx="3706654" cy="2402852"/>
            <a:chOff x="-1883" y="4353564"/>
            <a:chExt cx="3706654" cy="2402852"/>
          </a:xfrm>
        </p:grpSpPr>
        <p:pic>
          <p:nvPicPr>
            <p:cNvPr id="16" name="Image 15">
              <a:extLst>
                <a:ext uri="{FF2B5EF4-FFF2-40B4-BE49-F238E27FC236}">
                  <a16:creationId xmlns:a16="http://schemas.microsoft.com/office/drawing/2014/main" id="{6C8B52E5-0184-48FD-19C1-00D1FFA0F8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15" y="4353564"/>
              <a:ext cx="246552" cy="367961"/>
            </a:xfrm>
            <a:prstGeom prst="rect">
              <a:avLst/>
            </a:prstGeom>
          </p:spPr>
        </p:pic>
        <p:sp>
          <p:nvSpPr>
            <p:cNvPr id="11" name="Rectangle 10">
              <a:extLst>
                <a:ext uri="{FF2B5EF4-FFF2-40B4-BE49-F238E27FC236}">
                  <a16:creationId xmlns:a16="http://schemas.microsoft.com/office/drawing/2014/main" id="{4E191364-5634-E78E-5348-22733B778184}"/>
                </a:ext>
              </a:extLst>
            </p:cNvPr>
            <p:cNvSpPr/>
            <p:nvPr/>
          </p:nvSpPr>
          <p:spPr>
            <a:xfrm>
              <a:off x="115397" y="4779552"/>
              <a:ext cx="3589374" cy="95225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A250D9B0-B570-A918-EDD6-149661DD6F7E}"/>
                </a:ext>
              </a:extLst>
            </p:cNvPr>
            <p:cNvSpPr/>
            <p:nvPr/>
          </p:nvSpPr>
          <p:spPr>
            <a:xfrm>
              <a:off x="115397" y="5776673"/>
              <a:ext cx="3575747" cy="95225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a:extLst>
                <a:ext uri="{FF2B5EF4-FFF2-40B4-BE49-F238E27FC236}">
                  <a16:creationId xmlns:a16="http://schemas.microsoft.com/office/drawing/2014/main" id="{A3A56AD7-9022-9C24-1C66-03405819BCA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33418" y="4811962"/>
              <a:ext cx="502920" cy="502920"/>
            </a:xfrm>
            <a:prstGeom prst="rect">
              <a:avLst/>
            </a:prstGeom>
          </p:spPr>
        </p:pic>
        <p:pic>
          <p:nvPicPr>
            <p:cNvPr id="32" name="Image 31">
              <a:extLst>
                <a:ext uri="{FF2B5EF4-FFF2-40B4-BE49-F238E27FC236}">
                  <a16:creationId xmlns:a16="http://schemas.microsoft.com/office/drawing/2014/main" id="{D07758F1-C7B1-D7D8-68AB-105B15084E0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73391" y="5824618"/>
              <a:ext cx="502920" cy="502920"/>
            </a:xfrm>
            <a:prstGeom prst="rect">
              <a:avLst/>
            </a:prstGeom>
          </p:spPr>
        </p:pic>
        <p:sp>
          <p:nvSpPr>
            <p:cNvPr id="50" name="ZoneTexte 49">
              <a:extLst>
                <a:ext uri="{FF2B5EF4-FFF2-40B4-BE49-F238E27FC236}">
                  <a16:creationId xmlns:a16="http://schemas.microsoft.com/office/drawing/2014/main" id="{5B11333A-91BC-EE71-4A4A-EADB177BDB7F}"/>
                </a:ext>
              </a:extLst>
            </p:cNvPr>
            <p:cNvSpPr txBox="1"/>
            <p:nvPr/>
          </p:nvSpPr>
          <p:spPr>
            <a:xfrm>
              <a:off x="-1883" y="5267554"/>
              <a:ext cx="978227" cy="307777"/>
            </a:xfrm>
            <a:prstGeom prst="rect">
              <a:avLst/>
            </a:prstGeom>
            <a:noFill/>
          </p:spPr>
          <p:txBody>
            <a:bodyPr wrap="square">
              <a:spAutoFit/>
            </a:bodyPr>
            <a:lstStyle/>
            <a:p>
              <a:pPr algn="ctr"/>
              <a:r>
                <a:rPr lang="fr-FR" sz="1400" b="1" dirty="0">
                  <a:solidFill>
                    <a:srgbClr val="FF0000"/>
                  </a:solidFill>
                  <a:latin typeface="Calibri" panose="020F0502020204030204" pitchFamily="34" charset="0"/>
                  <a:cs typeface="Calibri" panose="020F0502020204030204" pitchFamily="34" charset="0"/>
                </a:rPr>
                <a:t>SOCRATE</a:t>
              </a:r>
              <a:endParaRPr lang="fr-FR" sz="1400" dirty="0"/>
            </a:p>
          </p:txBody>
        </p:sp>
        <p:sp>
          <p:nvSpPr>
            <p:cNvPr id="51" name="ZoneTexte 50">
              <a:extLst>
                <a:ext uri="{FF2B5EF4-FFF2-40B4-BE49-F238E27FC236}">
                  <a16:creationId xmlns:a16="http://schemas.microsoft.com/office/drawing/2014/main" id="{F8600111-EBE3-E1CA-B451-3779B6D800CB}"/>
                </a:ext>
              </a:extLst>
            </p:cNvPr>
            <p:cNvSpPr txBox="1"/>
            <p:nvPr/>
          </p:nvSpPr>
          <p:spPr>
            <a:xfrm>
              <a:off x="32240" y="5469137"/>
              <a:ext cx="967011" cy="276999"/>
            </a:xfrm>
            <a:prstGeom prst="rect">
              <a:avLst/>
            </a:prstGeom>
            <a:noFill/>
          </p:spPr>
          <p:txBody>
            <a:bodyPr wrap="square">
              <a:spAutoFit/>
            </a:bodyPr>
            <a:lstStyle/>
            <a:p>
              <a:pPr algn="ctr"/>
              <a:r>
                <a:rPr lang="fr-FR" sz="1200" b="1" dirty="0">
                  <a:latin typeface="Calibri" panose="020F0502020204030204" pitchFamily="34" charset="0"/>
                  <a:cs typeface="Calibri" panose="020F0502020204030204" pitchFamily="34" charset="0"/>
                </a:rPr>
                <a:t>-470 – -399</a:t>
              </a:r>
              <a:endParaRPr lang="fr-FR" sz="1200" dirty="0"/>
            </a:p>
          </p:txBody>
        </p:sp>
        <p:pic>
          <p:nvPicPr>
            <p:cNvPr id="58" name="Image 57">
              <a:hlinkClick r:id="rId11"/>
              <a:extLst>
                <a:ext uri="{FF2B5EF4-FFF2-40B4-BE49-F238E27FC236}">
                  <a16:creationId xmlns:a16="http://schemas.microsoft.com/office/drawing/2014/main" id="{F615D2E1-C42D-40FF-FB54-9397CD6402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7033" y="5083335"/>
              <a:ext cx="237859" cy="237859"/>
            </a:xfrm>
            <a:prstGeom prst="rect">
              <a:avLst/>
            </a:prstGeom>
          </p:spPr>
        </p:pic>
        <p:sp>
          <p:nvSpPr>
            <p:cNvPr id="63" name="ZoneTexte 62">
              <a:extLst>
                <a:ext uri="{FF2B5EF4-FFF2-40B4-BE49-F238E27FC236}">
                  <a16:creationId xmlns:a16="http://schemas.microsoft.com/office/drawing/2014/main" id="{39C727BD-2FD3-3FE4-8058-AD10B3600636}"/>
                </a:ext>
              </a:extLst>
            </p:cNvPr>
            <p:cNvSpPr txBox="1"/>
            <p:nvPr/>
          </p:nvSpPr>
          <p:spPr>
            <a:xfrm>
              <a:off x="853618" y="4804306"/>
              <a:ext cx="2792930" cy="938719"/>
            </a:xfrm>
            <a:prstGeom prst="rect">
              <a:avLst/>
            </a:prstGeom>
            <a:noFill/>
          </p:spPr>
          <p:txBody>
            <a:bodyPr wrap="square">
              <a:spAutoFit/>
            </a:bodyPr>
            <a:lstStyle/>
            <a:p>
              <a:r>
                <a:rPr lang="fr-FR" sz="1100" dirty="0">
                  <a:solidFill>
                    <a:schemeClr val="bg1"/>
                  </a:solidFill>
                </a:rPr>
                <a:t>Considéré comme l’un des créateurs de la philosophie morale.</a:t>
              </a:r>
            </a:p>
            <a:p>
              <a:r>
                <a:rPr lang="fr-FR" sz="1100" dirty="0">
                  <a:solidFill>
                    <a:schemeClr val="bg1"/>
                  </a:solidFill>
                </a:rPr>
                <a:t>D’après elle, l’homme bon est celui qui réalise bien sa fonction, afin d’accéder au bonheur.</a:t>
              </a:r>
            </a:p>
          </p:txBody>
        </p:sp>
        <p:sp>
          <p:nvSpPr>
            <p:cNvPr id="84" name="ZoneTexte 83">
              <a:extLst>
                <a:ext uri="{FF2B5EF4-FFF2-40B4-BE49-F238E27FC236}">
                  <a16:creationId xmlns:a16="http://schemas.microsoft.com/office/drawing/2014/main" id="{3E64C86A-177B-D08A-D686-FCE397728227}"/>
                </a:ext>
              </a:extLst>
            </p:cNvPr>
            <p:cNvSpPr txBox="1"/>
            <p:nvPr/>
          </p:nvSpPr>
          <p:spPr>
            <a:xfrm>
              <a:off x="0" y="6277834"/>
              <a:ext cx="978227" cy="307777"/>
            </a:xfrm>
            <a:prstGeom prst="rect">
              <a:avLst/>
            </a:prstGeom>
            <a:noFill/>
          </p:spPr>
          <p:txBody>
            <a:bodyPr wrap="square">
              <a:spAutoFit/>
            </a:bodyPr>
            <a:lstStyle/>
            <a:p>
              <a:pPr algn="ctr"/>
              <a:r>
                <a:rPr lang="fr-FR" sz="1400" b="1" dirty="0">
                  <a:solidFill>
                    <a:srgbClr val="FF0000"/>
                  </a:solidFill>
                  <a:latin typeface="Calibri" panose="020F0502020204030204" pitchFamily="34" charset="0"/>
                  <a:cs typeface="Calibri" panose="020F0502020204030204" pitchFamily="34" charset="0"/>
                </a:rPr>
                <a:t>ARISTOTE</a:t>
              </a:r>
              <a:endParaRPr lang="fr-FR" sz="1400" dirty="0"/>
            </a:p>
          </p:txBody>
        </p:sp>
        <p:sp>
          <p:nvSpPr>
            <p:cNvPr id="87" name="ZoneTexte 86">
              <a:extLst>
                <a:ext uri="{FF2B5EF4-FFF2-40B4-BE49-F238E27FC236}">
                  <a16:creationId xmlns:a16="http://schemas.microsoft.com/office/drawing/2014/main" id="{5D9E4EB6-6594-9D77-281B-A663F82CC7D6}"/>
                </a:ext>
              </a:extLst>
            </p:cNvPr>
            <p:cNvSpPr txBox="1"/>
            <p:nvPr/>
          </p:nvSpPr>
          <p:spPr>
            <a:xfrm>
              <a:off x="34123" y="6479417"/>
              <a:ext cx="967011" cy="276999"/>
            </a:xfrm>
            <a:prstGeom prst="rect">
              <a:avLst/>
            </a:prstGeom>
            <a:noFill/>
          </p:spPr>
          <p:txBody>
            <a:bodyPr wrap="square">
              <a:spAutoFit/>
            </a:bodyPr>
            <a:lstStyle/>
            <a:p>
              <a:pPr algn="ctr"/>
              <a:r>
                <a:rPr lang="fr-FR" sz="1200" b="1" dirty="0">
                  <a:latin typeface="Calibri" panose="020F0502020204030204" pitchFamily="34" charset="0"/>
                  <a:cs typeface="Calibri" panose="020F0502020204030204" pitchFamily="34" charset="0"/>
                </a:rPr>
                <a:t>-384 – -322</a:t>
              </a:r>
              <a:endParaRPr lang="fr-FR" sz="1200" dirty="0"/>
            </a:p>
          </p:txBody>
        </p:sp>
        <p:pic>
          <p:nvPicPr>
            <p:cNvPr id="90" name="Image 89">
              <a:hlinkClick r:id="rId13"/>
              <a:extLst>
                <a:ext uri="{FF2B5EF4-FFF2-40B4-BE49-F238E27FC236}">
                  <a16:creationId xmlns:a16="http://schemas.microsoft.com/office/drawing/2014/main" id="{E48D1DC7-6DCA-7691-E1AF-FD59360D54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3325" y="6050893"/>
              <a:ext cx="237859" cy="237859"/>
            </a:xfrm>
            <a:prstGeom prst="rect">
              <a:avLst/>
            </a:prstGeom>
          </p:spPr>
        </p:pic>
        <p:sp>
          <p:nvSpPr>
            <p:cNvPr id="91" name="ZoneTexte 90">
              <a:extLst>
                <a:ext uri="{FF2B5EF4-FFF2-40B4-BE49-F238E27FC236}">
                  <a16:creationId xmlns:a16="http://schemas.microsoft.com/office/drawing/2014/main" id="{0D660E2B-52B2-A5ED-2E53-962871B2A75C}"/>
                </a:ext>
              </a:extLst>
            </p:cNvPr>
            <p:cNvSpPr txBox="1"/>
            <p:nvPr/>
          </p:nvSpPr>
          <p:spPr>
            <a:xfrm>
              <a:off x="849234" y="5783439"/>
              <a:ext cx="2797314" cy="938719"/>
            </a:xfrm>
            <a:prstGeom prst="rect">
              <a:avLst/>
            </a:prstGeom>
            <a:noFill/>
          </p:spPr>
          <p:txBody>
            <a:bodyPr wrap="square">
              <a:spAutoFit/>
            </a:bodyPr>
            <a:lstStyle/>
            <a:p>
              <a:r>
                <a:rPr lang="fr-FR" sz="1100" dirty="0">
                  <a:solidFill>
                    <a:schemeClr val="bg1"/>
                  </a:solidFill>
                </a:rPr>
                <a:t>Selon lui, la philosophie, recherche du savoir pour lui-même et interrogation sur le monde, est la science des sciences. C’est, à son avis, la meilleure utilisation possible de son temps libre.</a:t>
              </a:r>
            </a:p>
          </p:txBody>
        </p:sp>
      </p:grpSp>
      <p:pic>
        <p:nvPicPr>
          <p:cNvPr id="92" name="Image 91">
            <a:hlinkClick r:id="rId14"/>
            <a:extLst>
              <a:ext uri="{FF2B5EF4-FFF2-40B4-BE49-F238E27FC236}">
                <a16:creationId xmlns:a16="http://schemas.microsoft.com/office/drawing/2014/main" id="{8844AFAF-E24E-0008-A7FD-8F0FB70812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09041" y="3052254"/>
            <a:ext cx="237859" cy="237859"/>
          </a:xfrm>
          <a:prstGeom prst="rect">
            <a:avLst/>
          </a:prstGeom>
        </p:spPr>
      </p:pic>
      <p:grpSp>
        <p:nvGrpSpPr>
          <p:cNvPr id="2" name="Groupe 1">
            <a:extLst>
              <a:ext uri="{FF2B5EF4-FFF2-40B4-BE49-F238E27FC236}">
                <a16:creationId xmlns:a16="http://schemas.microsoft.com/office/drawing/2014/main" id="{A6C208E1-3E85-DC72-751B-0180318BD3B6}"/>
              </a:ext>
            </a:extLst>
          </p:cNvPr>
          <p:cNvGrpSpPr/>
          <p:nvPr/>
        </p:nvGrpSpPr>
        <p:grpSpPr>
          <a:xfrm>
            <a:off x="10864162" y="6093758"/>
            <a:ext cx="1161927" cy="495395"/>
            <a:chOff x="11074847" y="1336335"/>
            <a:chExt cx="1006850" cy="495395"/>
          </a:xfrm>
        </p:grpSpPr>
        <p:grpSp>
          <p:nvGrpSpPr>
            <p:cNvPr id="3" name="Groupe 2">
              <a:extLst>
                <a:ext uri="{FF2B5EF4-FFF2-40B4-BE49-F238E27FC236}">
                  <a16:creationId xmlns:a16="http://schemas.microsoft.com/office/drawing/2014/main" id="{CA25B9C7-533B-9777-9FFE-545954102939}"/>
                </a:ext>
              </a:extLst>
            </p:cNvPr>
            <p:cNvGrpSpPr/>
            <p:nvPr/>
          </p:nvGrpSpPr>
          <p:grpSpPr>
            <a:xfrm>
              <a:off x="11074847" y="1336335"/>
              <a:ext cx="329186" cy="495395"/>
              <a:chOff x="10224094" y="565880"/>
              <a:chExt cx="329186" cy="495395"/>
            </a:xfrm>
          </p:grpSpPr>
          <p:pic>
            <p:nvPicPr>
              <p:cNvPr id="15" name="Image 14">
                <a:hlinkClick r:id="rId15" action="ppaction://hlinksldjump"/>
                <a:extLst>
                  <a:ext uri="{FF2B5EF4-FFF2-40B4-BE49-F238E27FC236}">
                    <a16:creationId xmlns:a16="http://schemas.microsoft.com/office/drawing/2014/main" id="{99AEB061-51B9-9190-BFB1-A3348159BDB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34" name="Image 33">
                <a:hlinkClick r:id="rId15" action="ppaction://hlinksldjump"/>
                <a:extLst>
                  <a:ext uri="{FF2B5EF4-FFF2-40B4-BE49-F238E27FC236}">
                    <a16:creationId xmlns:a16="http://schemas.microsoft.com/office/drawing/2014/main" id="{139D6277-717B-642D-BC91-B8928819E97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sp>
          <p:nvSpPr>
            <p:cNvPr id="8" name="ZoneTexte 7">
              <a:extLst>
                <a:ext uri="{FF2B5EF4-FFF2-40B4-BE49-F238E27FC236}">
                  <a16:creationId xmlns:a16="http://schemas.microsoft.com/office/drawing/2014/main" id="{F11B80CB-48A1-CAFF-B11E-D3A0771B7D76}"/>
                </a:ext>
              </a:extLst>
            </p:cNvPr>
            <p:cNvSpPr txBox="1"/>
            <p:nvPr/>
          </p:nvSpPr>
          <p:spPr>
            <a:xfrm>
              <a:off x="11316683" y="1420154"/>
              <a:ext cx="765014" cy="35740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Questions </a:t>
              </a:r>
              <a:r>
                <a:rPr lang="fr-FR" sz="1200" b="1" dirty="0">
                  <a:solidFill>
                    <a:schemeClr val="bg1"/>
                  </a:solidFill>
                  <a:latin typeface="Calibri" panose="020F0502020204030204" pitchFamily="34" charset="0"/>
                  <a:cs typeface="Calibri" panose="020F0502020204030204" pitchFamily="34" charset="0"/>
                </a:rPr>
                <a:t>35 </a:t>
              </a:r>
              <a:r>
                <a:rPr lang="fr-FR" sz="1200" b="1" dirty="0">
                  <a:latin typeface="Calibri" panose="020F0502020204030204" pitchFamily="34" charset="0"/>
                  <a:cs typeface="Calibri" panose="020F0502020204030204" pitchFamily="34" charset="0"/>
                </a:rPr>
                <a:t>à</a:t>
              </a:r>
              <a:r>
                <a:rPr lang="fr-FR" sz="1200" b="1" dirty="0">
                  <a:solidFill>
                    <a:schemeClr val="bg1"/>
                  </a:solidFill>
                  <a:latin typeface="Calibri" panose="020F0502020204030204" pitchFamily="34" charset="0"/>
                  <a:cs typeface="Calibri" panose="020F0502020204030204" pitchFamily="34" charset="0"/>
                </a:rPr>
                <a:t> 38</a:t>
              </a:r>
            </a:p>
          </p:txBody>
        </p:sp>
      </p:grpSp>
      <p:pic>
        <p:nvPicPr>
          <p:cNvPr id="35" name="Image 34" descr="Une image contenant Police, Graphique, typographie, graphisme&#10;&#10;Le contenu généré par l’IA peut être incorrect.">
            <a:hlinkClick r:id="rId18" action="ppaction://hlinksldjump"/>
            <a:extLst>
              <a:ext uri="{FF2B5EF4-FFF2-40B4-BE49-F238E27FC236}">
                <a16:creationId xmlns:a16="http://schemas.microsoft.com/office/drawing/2014/main" id="{2089932D-6096-0A09-808C-EFB1239BBDF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21799" y="805184"/>
            <a:ext cx="1087485" cy="232144"/>
          </a:xfrm>
          <a:prstGeom prst="rect">
            <a:avLst/>
          </a:prstGeom>
        </p:spPr>
      </p:pic>
    </p:spTree>
    <p:extLst>
      <p:ext uri="{BB962C8B-B14F-4D97-AF65-F5344CB8AC3E}">
        <p14:creationId xmlns:p14="http://schemas.microsoft.com/office/powerpoint/2010/main" val="50864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additive="base">
                                        <p:cTn id="45" dur="500" fill="hold"/>
                                        <p:tgtEl>
                                          <p:spTgt spid="37"/>
                                        </p:tgtEl>
                                        <p:attrNameLst>
                                          <p:attrName>ppt_x</p:attrName>
                                        </p:attrNameLst>
                                      </p:cBhvr>
                                      <p:tavLst>
                                        <p:tav tm="0">
                                          <p:val>
                                            <p:strVal val="#ppt_x"/>
                                          </p:val>
                                        </p:tav>
                                        <p:tav tm="100000">
                                          <p:val>
                                            <p:strVal val="#ppt_x"/>
                                          </p:val>
                                        </p:tav>
                                      </p:tavLst>
                                    </p:anim>
                                    <p:anim calcmode="lin" valueType="num">
                                      <p:cBhvr additive="base">
                                        <p:cTn id="46" dur="500" fill="hold"/>
                                        <p:tgtEl>
                                          <p:spTgt spid="3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ppt_x"/>
                                          </p:val>
                                        </p:tav>
                                        <p:tav tm="100000">
                                          <p:val>
                                            <p:strVal val="#ppt_x"/>
                                          </p:val>
                                        </p:tav>
                                      </p:tavLst>
                                    </p:anim>
                                    <p:anim calcmode="lin" valueType="num">
                                      <p:cBhvr additive="base">
                                        <p:cTn id="5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ppt_x"/>
                                          </p:val>
                                        </p:tav>
                                        <p:tav tm="100000">
                                          <p:val>
                                            <p:strVal val="#ppt_x"/>
                                          </p:val>
                                        </p:tav>
                                      </p:tavLst>
                                    </p:anim>
                                    <p:anim calcmode="lin" valueType="num">
                                      <p:cBhvr additive="base">
                                        <p:cTn id="56" dur="500" fill="hold"/>
                                        <p:tgtEl>
                                          <p:spTgt spid="4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anim calcmode="lin" valueType="num">
                                      <p:cBhvr additive="base">
                                        <p:cTn id="59" dur="500" fill="hold"/>
                                        <p:tgtEl>
                                          <p:spTgt spid="56"/>
                                        </p:tgtEl>
                                        <p:attrNameLst>
                                          <p:attrName>ppt_x</p:attrName>
                                        </p:attrNameLst>
                                      </p:cBhvr>
                                      <p:tavLst>
                                        <p:tav tm="0">
                                          <p:val>
                                            <p:strVal val="#ppt_x"/>
                                          </p:val>
                                        </p:tav>
                                        <p:tav tm="100000">
                                          <p:val>
                                            <p:strVal val="#ppt_x"/>
                                          </p:val>
                                        </p:tav>
                                      </p:tavLst>
                                    </p:anim>
                                    <p:anim calcmode="lin" valueType="num">
                                      <p:cBhvr additive="base">
                                        <p:cTn id="6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500" fill="hold"/>
                                        <p:tgtEl>
                                          <p:spTgt spid="12"/>
                                        </p:tgtEl>
                                        <p:attrNameLst>
                                          <p:attrName>ppt_x</p:attrName>
                                        </p:attrNameLst>
                                      </p:cBhvr>
                                      <p:tavLst>
                                        <p:tav tm="0">
                                          <p:val>
                                            <p:strVal val="#ppt_x"/>
                                          </p:val>
                                        </p:tav>
                                        <p:tav tm="100000">
                                          <p:val>
                                            <p:strVal val="#ppt_x"/>
                                          </p:val>
                                        </p:tav>
                                      </p:tavLst>
                                    </p:anim>
                                    <p:anim calcmode="lin" valueType="num">
                                      <p:cBhvr additive="base">
                                        <p:cTn id="7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65"/>
                                        </p:tgtEl>
                                        <p:attrNameLst>
                                          <p:attrName>style.visibility</p:attrName>
                                        </p:attrNameLst>
                                      </p:cBhvr>
                                      <p:to>
                                        <p:strVal val="visible"/>
                                      </p:to>
                                    </p:set>
                                    <p:anim calcmode="lin" valueType="num">
                                      <p:cBhvr additive="base">
                                        <p:cTn id="83" dur="500" fill="hold"/>
                                        <p:tgtEl>
                                          <p:spTgt spid="65"/>
                                        </p:tgtEl>
                                        <p:attrNameLst>
                                          <p:attrName>ppt_x</p:attrName>
                                        </p:attrNameLst>
                                      </p:cBhvr>
                                      <p:tavLst>
                                        <p:tav tm="0">
                                          <p:val>
                                            <p:strVal val="#ppt_x"/>
                                          </p:val>
                                        </p:tav>
                                        <p:tav tm="100000">
                                          <p:val>
                                            <p:strVal val="#ppt_x"/>
                                          </p:val>
                                        </p:tav>
                                      </p:tavLst>
                                    </p:anim>
                                    <p:anim calcmode="lin" valueType="num">
                                      <p:cBhvr additive="base">
                                        <p:cTn id="84" dur="500" fill="hold"/>
                                        <p:tgtEl>
                                          <p:spTgt spid="6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500" fill="hold"/>
                                        <p:tgtEl>
                                          <p:spTgt spid="17"/>
                                        </p:tgtEl>
                                        <p:attrNameLst>
                                          <p:attrName>ppt_x</p:attrName>
                                        </p:attrNameLst>
                                      </p:cBhvr>
                                      <p:tavLst>
                                        <p:tav tm="0">
                                          <p:val>
                                            <p:strVal val="#ppt_x"/>
                                          </p:val>
                                        </p:tav>
                                        <p:tav tm="100000">
                                          <p:val>
                                            <p:strVal val="#ppt_x"/>
                                          </p:val>
                                        </p:tav>
                                      </p:tavLst>
                                    </p:anim>
                                    <p:anim calcmode="lin" valueType="num">
                                      <p:cBhvr additive="base">
                                        <p:cTn id="8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additive="base">
                                        <p:cTn id="93" dur="500" fill="hold"/>
                                        <p:tgtEl>
                                          <p:spTgt spid="18"/>
                                        </p:tgtEl>
                                        <p:attrNameLst>
                                          <p:attrName>ppt_x</p:attrName>
                                        </p:attrNameLst>
                                      </p:cBhvr>
                                      <p:tavLst>
                                        <p:tav tm="0">
                                          <p:val>
                                            <p:strVal val="#ppt_x"/>
                                          </p:val>
                                        </p:tav>
                                        <p:tav tm="100000">
                                          <p:val>
                                            <p:strVal val="#ppt_x"/>
                                          </p:val>
                                        </p:tav>
                                      </p:tavLst>
                                    </p:anim>
                                    <p:anim calcmode="lin" valueType="num">
                                      <p:cBhvr additive="base">
                                        <p:cTn id="94" dur="500" fill="hold"/>
                                        <p:tgtEl>
                                          <p:spTgt spid="1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additive="base">
                                        <p:cTn id="101" dur="500" fill="hold"/>
                                        <p:tgtEl>
                                          <p:spTgt spid="21"/>
                                        </p:tgtEl>
                                        <p:attrNameLst>
                                          <p:attrName>ppt_x</p:attrName>
                                        </p:attrNameLst>
                                      </p:cBhvr>
                                      <p:tavLst>
                                        <p:tav tm="0">
                                          <p:val>
                                            <p:strVal val="#ppt_x"/>
                                          </p:val>
                                        </p:tav>
                                        <p:tav tm="100000">
                                          <p:val>
                                            <p:strVal val="#ppt_x"/>
                                          </p:val>
                                        </p:tav>
                                      </p:tavLst>
                                    </p:anim>
                                    <p:anim calcmode="lin" valueType="num">
                                      <p:cBhvr additive="base">
                                        <p:cTn id="102" dur="500" fill="hold"/>
                                        <p:tgtEl>
                                          <p:spTgt spid="21"/>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2"/>
                                        </p:tgtEl>
                                        <p:attrNameLst>
                                          <p:attrName>style.visibility</p:attrName>
                                        </p:attrNameLst>
                                      </p:cBhvr>
                                      <p:to>
                                        <p:strVal val="visible"/>
                                      </p:to>
                                    </p:set>
                                    <p:anim calcmode="lin" valueType="num">
                                      <p:cBhvr additive="base">
                                        <p:cTn id="105" dur="500" fill="hold"/>
                                        <p:tgtEl>
                                          <p:spTgt spid="22"/>
                                        </p:tgtEl>
                                        <p:attrNameLst>
                                          <p:attrName>ppt_x</p:attrName>
                                        </p:attrNameLst>
                                      </p:cBhvr>
                                      <p:tavLst>
                                        <p:tav tm="0">
                                          <p:val>
                                            <p:strVal val="#ppt_x"/>
                                          </p:val>
                                        </p:tav>
                                        <p:tav tm="100000">
                                          <p:val>
                                            <p:strVal val="#ppt_x"/>
                                          </p:val>
                                        </p:tav>
                                      </p:tavLst>
                                    </p:anim>
                                    <p:anim calcmode="lin" valueType="num">
                                      <p:cBhvr additive="base">
                                        <p:cTn id="10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500" fill="hold"/>
                                        <p:tgtEl>
                                          <p:spTgt spid="26"/>
                                        </p:tgtEl>
                                        <p:attrNameLst>
                                          <p:attrName>ppt_x</p:attrName>
                                        </p:attrNameLst>
                                      </p:cBhvr>
                                      <p:tavLst>
                                        <p:tav tm="0">
                                          <p:val>
                                            <p:strVal val="#ppt_x"/>
                                          </p:val>
                                        </p:tav>
                                        <p:tav tm="100000">
                                          <p:val>
                                            <p:strVal val="#ppt_x"/>
                                          </p:val>
                                        </p:tav>
                                      </p:tavLst>
                                    </p:anim>
                                    <p:anim calcmode="lin" valueType="num">
                                      <p:cBhvr additive="base">
                                        <p:cTn id="112" dur="500" fill="hold"/>
                                        <p:tgtEl>
                                          <p:spTgt spid="26"/>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33"/>
                                        </p:tgtEl>
                                        <p:attrNameLst>
                                          <p:attrName>style.visibility</p:attrName>
                                        </p:attrNameLst>
                                      </p:cBhvr>
                                      <p:to>
                                        <p:strVal val="visible"/>
                                      </p:to>
                                    </p:set>
                                    <p:anim calcmode="lin" valueType="num">
                                      <p:cBhvr additive="base">
                                        <p:cTn id="115" dur="500" fill="hold"/>
                                        <p:tgtEl>
                                          <p:spTgt spid="33"/>
                                        </p:tgtEl>
                                        <p:attrNameLst>
                                          <p:attrName>ppt_x</p:attrName>
                                        </p:attrNameLst>
                                      </p:cBhvr>
                                      <p:tavLst>
                                        <p:tav tm="0">
                                          <p:val>
                                            <p:strVal val="#ppt_x"/>
                                          </p:val>
                                        </p:tav>
                                        <p:tav tm="100000">
                                          <p:val>
                                            <p:strVal val="#ppt_x"/>
                                          </p:val>
                                        </p:tav>
                                      </p:tavLst>
                                    </p:anim>
                                    <p:anim calcmode="lin" valueType="num">
                                      <p:cBhvr additive="base">
                                        <p:cTn id="116" dur="500" fill="hold"/>
                                        <p:tgtEl>
                                          <p:spTgt spid="33"/>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23"/>
                                        </p:tgtEl>
                                        <p:attrNameLst>
                                          <p:attrName>style.visibility</p:attrName>
                                        </p:attrNameLst>
                                      </p:cBhvr>
                                      <p:to>
                                        <p:strVal val="visible"/>
                                      </p:to>
                                    </p:set>
                                    <p:anim calcmode="lin" valueType="num">
                                      <p:cBhvr additive="base">
                                        <p:cTn id="119" dur="500" fill="hold"/>
                                        <p:tgtEl>
                                          <p:spTgt spid="23"/>
                                        </p:tgtEl>
                                        <p:attrNameLst>
                                          <p:attrName>ppt_x</p:attrName>
                                        </p:attrNameLst>
                                      </p:cBhvr>
                                      <p:tavLst>
                                        <p:tav tm="0">
                                          <p:val>
                                            <p:strVal val="#ppt_x"/>
                                          </p:val>
                                        </p:tav>
                                        <p:tav tm="100000">
                                          <p:val>
                                            <p:strVal val="#ppt_x"/>
                                          </p:val>
                                        </p:tav>
                                      </p:tavLst>
                                    </p:anim>
                                    <p:anim calcmode="lin" valueType="num">
                                      <p:cBhvr additive="base">
                                        <p:cTn id="120" dur="500" fill="hold"/>
                                        <p:tgtEl>
                                          <p:spTgt spid="23"/>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25"/>
                                        </p:tgtEl>
                                        <p:attrNameLst>
                                          <p:attrName>style.visibility</p:attrName>
                                        </p:attrNameLst>
                                      </p:cBhvr>
                                      <p:to>
                                        <p:strVal val="visible"/>
                                      </p:to>
                                    </p:set>
                                    <p:anim calcmode="lin" valueType="num">
                                      <p:cBhvr additive="base">
                                        <p:cTn id="123" dur="500" fill="hold"/>
                                        <p:tgtEl>
                                          <p:spTgt spid="25"/>
                                        </p:tgtEl>
                                        <p:attrNameLst>
                                          <p:attrName>ppt_x</p:attrName>
                                        </p:attrNameLst>
                                      </p:cBhvr>
                                      <p:tavLst>
                                        <p:tav tm="0">
                                          <p:val>
                                            <p:strVal val="#ppt_x"/>
                                          </p:val>
                                        </p:tav>
                                        <p:tav tm="100000">
                                          <p:val>
                                            <p:strVal val="#ppt_x"/>
                                          </p:val>
                                        </p:tav>
                                      </p:tavLst>
                                    </p:anim>
                                    <p:anim calcmode="lin" valueType="num">
                                      <p:cBhvr additive="base">
                                        <p:cTn id="124" dur="500" fill="hold"/>
                                        <p:tgtEl>
                                          <p:spTgt spid="25"/>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0"/>
                                        </p:tgtEl>
                                        <p:attrNameLst>
                                          <p:attrName>style.visibility</p:attrName>
                                        </p:attrNameLst>
                                      </p:cBhvr>
                                      <p:to>
                                        <p:strVal val="visible"/>
                                      </p:to>
                                    </p:set>
                                    <p:anim calcmode="lin" valueType="num">
                                      <p:cBhvr additive="base">
                                        <p:cTn id="131" dur="500" fill="hold"/>
                                        <p:tgtEl>
                                          <p:spTgt spid="30"/>
                                        </p:tgtEl>
                                        <p:attrNameLst>
                                          <p:attrName>ppt_x</p:attrName>
                                        </p:attrNameLst>
                                      </p:cBhvr>
                                      <p:tavLst>
                                        <p:tav tm="0">
                                          <p:val>
                                            <p:strVal val="#ppt_x"/>
                                          </p:val>
                                        </p:tav>
                                        <p:tav tm="100000">
                                          <p:val>
                                            <p:strVal val="#ppt_x"/>
                                          </p:val>
                                        </p:tav>
                                      </p:tavLst>
                                    </p:anim>
                                    <p:anim calcmode="lin" valueType="num">
                                      <p:cBhvr additive="base">
                                        <p:cTn id="132" dur="500" fill="hold"/>
                                        <p:tgtEl>
                                          <p:spTgt spid="30"/>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92"/>
                                        </p:tgtEl>
                                        <p:attrNameLst>
                                          <p:attrName>style.visibility</p:attrName>
                                        </p:attrNameLst>
                                      </p:cBhvr>
                                      <p:to>
                                        <p:strVal val="visible"/>
                                      </p:to>
                                    </p:set>
                                    <p:anim calcmode="lin" valueType="num">
                                      <p:cBhvr additive="base">
                                        <p:cTn id="135" dur="500" fill="hold"/>
                                        <p:tgtEl>
                                          <p:spTgt spid="92"/>
                                        </p:tgtEl>
                                        <p:attrNameLst>
                                          <p:attrName>ppt_x</p:attrName>
                                        </p:attrNameLst>
                                      </p:cBhvr>
                                      <p:tavLst>
                                        <p:tav tm="0">
                                          <p:val>
                                            <p:strVal val="#ppt_x"/>
                                          </p:val>
                                        </p:tav>
                                        <p:tav tm="100000">
                                          <p:val>
                                            <p:strVal val="#ppt_x"/>
                                          </p:val>
                                        </p:tav>
                                      </p:tavLst>
                                    </p:anim>
                                    <p:anim calcmode="lin" valueType="num">
                                      <p:cBhvr additive="base">
                                        <p:cTn id="136"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nodeType="clickEffect">
                                  <p:stCondLst>
                                    <p:cond delay="0"/>
                                  </p:stCondLst>
                                  <p:childTnLst>
                                    <p:set>
                                      <p:cBhvr>
                                        <p:cTn id="140" dur="1" fill="hold">
                                          <p:stCondLst>
                                            <p:cond delay="0"/>
                                          </p:stCondLst>
                                        </p:cTn>
                                        <p:tgtEl>
                                          <p:spTgt spid="48"/>
                                        </p:tgtEl>
                                        <p:attrNameLst>
                                          <p:attrName>style.visibility</p:attrName>
                                        </p:attrNameLst>
                                      </p:cBhvr>
                                      <p:to>
                                        <p:strVal val="visible"/>
                                      </p:to>
                                    </p:set>
                                    <p:anim calcmode="lin" valueType="num">
                                      <p:cBhvr additive="base">
                                        <p:cTn id="141" dur="500" fill="hold"/>
                                        <p:tgtEl>
                                          <p:spTgt spid="48"/>
                                        </p:tgtEl>
                                        <p:attrNameLst>
                                          <p:attrName>ppt_x</p:attrName>
                                        </p:attrNameLst>
                                      </p:cBhvr>
                                      <p:tavLst>
                                        <p:tav tm="0">
                                          <p:val>
                                            <p:strVal val="#ppt_x"/>
                                          </p:val>
                                        </p:tav>
                                        <p:tav tm="100000">
                                          <p:val>
                                            <p:strVal val="#ppt_x"/>
                                          </p:val>
                                        </p:tav>
                                      </p:tavLst>
                                    </p:anim>
                                    <p:anim calcmode="lin" valueType="num">
                                      <p:cBhvr additive="base">
                                        <p:cTn id="142" dur="500" fill="hold"/>
                                        <p:tgtEl>
                                          <p:spTgt spid="48"/>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54"/>
                                        </p:tgtEl>
                                        <p:attrNameLst>
                                          <p:attrName>style.visibility</p:attrName>
                                        </p:attrNameLst>
                                      </p:cBhvr>
                                      <p:to>
                                        <p:strVal val="visible"/>
                                      </p:to>
                                    </p:set>
                                    <p:anim calcmode="lin" valueType="num">
                                      <p:cBhvr additive="base">
                                        <p:cTn id="145" dur="500" fill="hold"/>
                                        <p:tgtEl>
                                          <p:spTgt spid="54"/>
                                        </p:tgtEl>
                                        <p:attrNameLst>
                                          <p:attrName>ppt_x</p:attrName>
                                        </p:attrNameLst>
                                      </p:cBhvr>
                                      <p:tavLst>
                                        <p:tav tm="0">
                                          <p:val>
                                            <p:strVal val="#ppt_x"/>
                                          </p:val>
                                        </p:tav>
                                        <p:tav tm="100000">
                                          <p:val>
                                            <p:strVal val="#ppt_x"/>
                                          </p:val>
                                        </p:tav>
                                      </p:tavLst>
                                    </p:anim>
                                    <p:anim calcmode="lin" valueType="num">
                                      <p:cBhvr additive="base">
                                        <p:cTn id="14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nodeType="clickEffect">
                                  <p:stCondLst>
                                    <p:cond delay="0"/>
                                  </p:stCondLst>
                                  <p:childTnLst>
                                    <p:set>
                                      <p:cBhvr>
                                        <p:cTn id="150" dur="1" fill="hold">
                                          <p:stCondLst>
                                            <p:cond delay="0"/>
                                          </p:stCondLst>
                                        </p:cTn>
                                        <p:tgtEl>
                                          <p:spTgt spid="39"/>
                                        </p:tgtEl>
                                        <p:attrNameLst>
                                          <p:attrName>style.visibility</p:attrName>
                                        </p:attrNameLst>
                                      </p:cBhvr>
                                      <p:to>
                                        <p:strVal val="visible"/>
                                      </p:to>
                                    </p:set>
                                    <p:anim calcmode="lin" valueType="num">
                                      <p:cBhvr additive="base">
                                        <p:cTn id="151" dur="500" fill="hold"/>
                                        <p:tgtEl>
                                          <p:spTgt spid="39"/>
                                        </p:tgtEl>
                                        <p:attrNameLst>
                                          <p:attrName>ppt_x</p:attrName>
                                        </p:attrNameLst>
                                      </p:cBhvr>
                                      <p:tavLst>
                                        <p:tav tm="0">
                                          <p:val>
                                            <p:strVal val="#ppt_x"/>
                                          </p:val>
                                        </p:tav>
                                        <p:tav tm="100000">
                                          <p:val>
                                            <p:strVal val="#ppt_x"/>
                                          </p:val>
                                        </p:tav>
                                      </p:tavLst>
                                    </p:anim>
                                    <p:anim calcmode="lin" valueType="num">
                                      <p:cBhvr additive="base">
                                        <p:cTn id="152" dur="500" fill="hold"/>
                                        <p:tgtEl>
                                          <p:spTgt spid="39"/>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41"/>
                                        </p:tgtEl>
                                        <p:attrNameLst>
                                          <p:attrName>style.visibility</p:attrName>
                                        </p:attrNameLst>
                                      </p:cBhvr>
                                      <p:to>
                                        <p:strVal val="visible"/>
                                      </p:to>
                                    </p:set>
                                    <p:anim calcmode="lin" valueType="num">
                                      <p:cBhvr additive="base">
                                        <p:cTn id="155" dur="500" fill="hold"/>
                                        <p:tgtEl>
                                          <p:spTgt spid="41"/>
                                        </p:tgtEl>
                                        <p:attrNameLst>
                                          <p:attrName>ppt_x</p:attrName>
                                        </p:attrNameLst>
                                      </p:cBhvr>
                                      <p:tavLst>
                                        <p:tav tm="0">
                                          <p:val>
                                            <p:strVal val="#ppt_x"/>
                                          </p:val>
                                        </p:tav>
                                        <p:tav tm="100000">
                                          <p:val>
                                            <p:strVal val="#ppt_x"/>
                                          </p:val>
                                        </p:tav>
                                      </p:tavLst>
                                    </p:anim>
                                    <p:anim calcmode="lin" valueType="num">
                                      <p:cBhvr additive="base">
                                        <p:cTn id="156" dur="500" fill="hold"/>
                                        <p:tgtEl>
                                          <p:spTgt spid="41"/>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43"/>
                                        </p:tgtEl>
                                        <p:attrNameLst>
                                          <p:attrName>style.visibility</p:attrName>
                                        </p:attrNameLst>
                                      </p:cBhvr>
                                      <p:to>
                                        <p:strVal val="visible"/>
                                      </p:to>
                                    </p:set>
                                    <p:anim calcmode="lin" valueType="num">
                                      <p:cBhvr additive="base">
                                        <p:cTn id="159" dur="500" fill="hold"/>
                                        <p:tgtEl>
                                          <p:spTgt spid="43"/>
                                        </p:tgtEl>
                                        <p:attrNameLst>
                                          <p:attrName>ppt_x</p:attrName>
                                        </p:attrNameLst>
                                      </p:cBhvr>
                                      <p:tavLst>
                                        <p:tav tm="0">
                                          <p:val>
                                            <p:strVal val="#ppt_x"/>
                                          </p:val>
                                        </p:tav>
                                        <p:tav tm="100000">
                                          <p:val>
                                            <p:strVal val="#ppt_x"/>
                                          </p:val>
                                        </p:tav>
                                      </p:tavLst>
                                    </p:anim>
                                    <p:anim calcmode="lin" valueType="num">
                                      <p:cBhvr additive="base">
                                        <p:cTn id="160" dur="500" fill="hold"/>
                                        <p:tgtEl>
                                          <p:spTgt spid="43"/>
                                        </p:tgtEl>
                                        <p:attrNameLst>
                                          <p:attrName>ppt_y</p:attrName>
                                        </p:attrNameLst>
                                      </p:cBhvr>
                                      <p:tavLst>
                                        <p:tav tm="0">
                                          <p:val>
                                            <p:strVal val="1+#ppt_h/2"/>
                                          </p:val>
                                        </p:tav>
                                        <p:tav tm="100000">
                                          <p:val>
                                            <p:strVal val="#ppt_y"/>
                                          </p:val>
                                        </p:tav>
                                      </p:tavLst>
                                    </p:anim>
                                  </p:childTnLst>
                                </p:cTn>
                              </p:par>
                              <p:par>
                                <p:cTn id="161" presetID="2" presetClass="entr" presetSubtype="4" fill="hold" nodeType="withEffect">
                                  <p:stCondLst>
                                    <p:cond delay="0"/>
                                  </p:stCondLst>
                                  <p:childTnLst>
                                    <p:set>
                                      <p:cBhvr>
                                        <p:cTn id="162" dur="1" fill="hold">
                                          <p:stCondLst>
                                            <p:cond delay="0"/>
                                          </p:stCondLst>
                                        </p:cTn>
                                        <p:tgtEl>
                                          <p:spTgt spid="46"/>
                                        </p:tgtEl>
                                        <p:attrNameLst>
                                          <p:attrName>style.visibility</p:attrName>
                                        </p:attrNameLst>
                                      </p:cBhvr>
                                      <p:to>
                                        <p:strVal val="visible"/>
                                      </p:to>
                                    </p:set>
                                    <p:anim calcmode="lin" valueType="num">
                                      <p:cBhvr additive="base">
                                        <p:cTn id="163" dur="500" fill="hold"/>
                                        <p:tgtEl>
                                          <p:spTgt spid="46"/>
                                        </p:tgtEl>
                                        <p:attrNameLst>
                                          <p:attrName>ppt_x</p:attrName>
                                        </p:attrNameLst>
                                      </p:cBhvr>
                                      <p:tavLst>
                                        <p:tav tm="0">
                                          <p:val>
                                            <p:strVal val="#ppt_x"/>
                                          </p:val>
                                        </p:tav>
                                        <p:tav tm="100000">
                                          <p:val>
                                            <p:strVal val="#ppt_x"/>
                                          </p:val>
                                        </p:tav>
                                      </p:tavLst>
                                    </p:anim>
                                    <p:anim calcmode="lin" valueType="num">
                                      <p:cBhvr additive="base">
                                        <p:cTn id="16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47"/>
                                        </p:tgtEl>
                                        <p:attrNameLst>
                                          <p:attrName>style.visibility</p:attrName>
                                        </p:attrNameLst>
                                      </p:cBhvr>
                                      <p:to>
                                        <p:strVal val="visible"/>
                                      </p:to>
                                    </p:set>
                                    <p:anim calcmode="lin" valueType="num">
                                      <p:cBhvr additive="base">
                                        <p:cTn id="169" dur="500" fill="hold"/>
                                        <p:tgtEl>
                                          <p:spTgt spid="47"/>
                                        </p:tgtEl>
                                        <p:attrNameLst>
                                          <p:attrName>ppt_x</p:attrName>
                                        </p:attrNameLst>
                                      </p:cBhvr>
                                      <p:tavLst>
                                        <p:tav tm="0">
                                          <p:val>
                                            <p:strVal val="#ppt_x"/>
                                          </p:val>
                                        </p:tav>
                                        <p:tav tm="100000">
                                          <p:val>
                                            <p:strVal val="#ppt_x"/>
                                          </p:val>
                                        </p:tav>
                                      </p:tavLst>
                                    </p:anim>
                                    <p:anim calcmode="lin" valueType="num">
                                      <p:cBhvr additive="base">
                                        <p:cTn id="170" dur="500" fill="hold"/>
                                        <p:tgtEl>
                                          <p:spTgt spid="47"/>
                                        </p:tgtEl>
                                        <p:attrNameLst>
                                          <p:attrName>ppt_y</p:attrName>
                                        </p:attrNameLst>
                                      </p:cBhvr>
                                      <p:tavLst>
                                        <p:tav tm="0">
                                          <p:val>
                                            <p:strVal val="1+#ppt_h/2"/>
                                          </p:val>
                                        </p:tav>
                                        <p:tav tm="100000">
                                          <p:val>
                                            <p:strVal val="#ppt_y"/>
                                          </p:val>
                                        </p:tav>
                                      </p:tavLst>
                                    </p:anim>
                                  </p:childTnLst>
                                </p:cTn>
                              </p:par>
                              <p:par>
                                <p:cTn id="171" presetID="2" presetClass="entr" presetSubtype="4" fill="hold" nodeType="withEffect">
                                  <p:stCondLst>
                                    <p:cond delay="0"/>
                                  </p:stCondLst>
                                  <p:childTnLst>
                                    <p:set>
                                      <p:cBhvr>
                                        <p:cTn id="172" dur="1" fill="hold">
                                          <p:stCondLst>
                                            <p:cond delay="0"/>
                                          </p:stCondLst>
                                        </p:cTn>
                                        <p:tgtEl>
                                          <p:spTgt spid="52"/>
                                        </p:tgtEl>
                                        <p:attrNameLst>
                                          <p:attrName>style.visibility</p:attrName>
                                        </p:attrNameLst>
                                      </p:cBhvr>
                                      <p:to>
                                        <p:strVal val="visible"/>
                                      </p:to>
                                    </p:set>
                                    <p:anim calcmode="lin" valueType="num">
                                      <p:cBhvr additive="base">
                                        <p:cTn id="173" dur="500" fill="hold"/>
                                        <p:tgtEl>
                                          <p:spTgt spid="52"/>
                                        </p:tgtEl>
                                        <p:attrNameLst>
                                          <p:attrName>ppt_x</p:attrName>
                                        </p:attrNameLst>
                                      </p:cBhvr>
                                      <p:tavLst>
                                        <p:tav tm="0">
                                          <p:val>
                                            <p:strVal val="#ppt_x"/>
                                          </p:val>
                                        </p:tav>
                                        <p:tav tm="100000">
                                          <p:val>
                                            <p:strVal val="#ppt_x"/>
                                          </p:val>
                                        </p:tav>
                                      </p:tavLst>
                                    </p:anim>
                                    <p:anim calcmode="lin" valueType="num">
                                      <p:cBhvr additive="base">
                                        <p:cTn id="17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55"/>
                                        </p:tgtEl>
                                        <p:attrNameLst>
                                          <p:attrName>style.visibility</p:attrName>
                                        </p:attrNameLst>
                                      </p:cBhvr>
                                      <p:to>
                                        <p:strVal val="visible"/>
                                      </p:to>
                                    </p:set>
                                    <p:anim calcmode="lin" valueType="num">
                                      <p:cBhvr additive="base">
                                        <p:cTn id="179" dur="500" fill="hold"/>
                                        <p:tgtEl>
                                          <p:spTgt spid="55"/>
                                        </p:tgtEl>
                                        <p:attrNameLst>
                                          <p:attrName>ppt_x</p:attrName>
                                        </p:attrNameLst>
                                      </p:cBhvr>
                                      <p:tavLst>
                                        <p:tav tm="0">
                                          <p:val>
                                            <p:strVal val="#ppt_x"/>
                                          </p:val>
                                        </p:tav>
                                        <p:tav tm="100000">
                                          <p:val>
                                            <p:strVal val="#ppt_x"/>
                                          </p:val>
                                        </p:tav>
                                      </p:tavLst>
                                    </p:anim>
                                    <p:anim calcmode="lin" valueType="num">
                                      <p:cBhvr additive="base">
                                        <p:cTn id="180" dur="500" fill="hold"/>
                                        <p:tgtEl>
                                          <p:spTgt spid="55"/>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57"/>
                                        </p:tgtEl>
                                        <p:attrNameLst>
                                          <p:attrName>style.visibility</p:attrName>
                                        </p:attrNameLst>
                                      </p:cBhvr>
                                      <p:to>
                                        <p:strVal val="visible"/>
                                      </p:to>
                                    </p:set>
                                    <p:anim calcmode="lin" valueType="num">
                                      <p:cBhvr additive="base">
                                        <p:cTn id="183" dur="500" fill="hold"/>
                                        <p:tgtEl>
                                          <p:spTgt spid="57"/>
                                        </p:tgtEl>
                                        <p:attrNameLst>
                                          <p:attrName>ppt_x</p:attrName>
                                        </p:attrNameLst>
                                      </p:cBhvr>
                                      <p:tavLst>
                                        <p:tav tm="0">
                                          <p:val>
                                            <p:strVal val="#ppt_x"/>
                                          </p:val>
                                        </p:tav>
                                        <p:tav tm="100000">
                                          <p:val>
                                            <p:strVal val="#ppt_x"/>
                                          </p:val>
                                        </p:tav>
                                      </p:tavLst>
                                    </p:anim>
                                    <p:anim calcmode="lin" valueType="num">
                                      <p:cBhvr additive="base">
                                        <p:cTn id="184" dur="500" fill="hold"/>
                                        <p:tgtEl>
                                          <p:spTgt spid="57"/>
                                        </p:tgtEl>
                                        <p:attrNameLst>
                                          <p:attrName>ppt_y</p:attrName>
                                        </p:attrNameLst>
                                      </p:cBhvr>
                                      <p:tavLst>
                                        <p:tav tm="0">
                                          <p:val>
                                            <p:strVal val="1+#ppt_h/2"/>
                                          </p:val>
                                        </p:tav>
                                        <p:tav tm="100000">
                                          <p:val>
                                            <p:strVal val="#ppt_y"/>
                                          </p:val>
                                        </p:tav>
                                      </p:tavLst>
                                    </p:anim>
                                  </p:childTnLst>
                                </p:cTn>
                              </p:par>
                              <p:par>
                                <p:cTn id="185" presetID="2" presetClass="entr" presetSubtype="4" fill="hold" nodeType="withEffect">
                                  <p:stCondLst>
                                    <p:cond delay="0"/>
                                  </p:stCondLst>
                                  <p:childTnLst>
                                    <p:set>
                                      <p:cBhvr>
                                        <p:cTn id="186" dur="1" fill="hold">
                                          <p:stCondLst>
                                            <p:cond delay="0"/>
                                          </p:stCondLst>
                                        </p:cTn>
                                        <p:tgtEl>
                                          <p:spTgt spid="59"/>
                                        </p:tgtEl>
                                        <p:attrNameLst>
                                          <p:attrName>style.visibility</p:attrName>
                                        </p:attrNameLst>
                                      </p:cBhvr>
                                      <p:to>
                                        <p:strVal val="visible"/>
                                      </p:to>
                                    </p:set>
                                    <p:anim calcmode="lin" valueType="num">
                                      <p:cBhvr additive="base">
                                        <p:cTn id="187" dur="500" fill="hold"/>
                                        <p:tgtEl>
                                          <p:spTgt spid="59"/>
                                        </p:tgtEl>
                                        <p:attrNameLst>
                                          <p:attrName>ppt_x</p:attrName>
                                        </p:attrNameLst>
                                      </p:cBhvr>
                                      <p:tavLst>
                                        <p:tav tm="0">
                                          <p:val>
                                            <p:strVal val="#ppt_x"/>
                                          </p:val>
                                        </p:tav>
                                        <p:tav tm="100000">
                                          <p:val>
                                            <p:strVal val="#ppt_x"/>
                                          </p:val>
                                        </p:tav>
                                      </p:tavLst>
                                    </p:anim>
                                    <p:anim calcmode="lin" valueType="num">
                                      <p:cBhvr additive="base">
                                        <p:cTn id="18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2" presetClass="entr" presetSubtype="4" fill="hold" grpId="0" nodeType="clickEffect">
                                  <p:stCondLst>
                                    <p:cond delay="0"/>
                                  </p:stCondLst>
                                  <p:childTnLst>
                                    <p:set>
                                      <p:cBhvr>
                                        <p:cTn id="192" dur="1" fill="hold">
                                          <p:stCondLst>
                                            <p:cond delay="0"/>
                                          </p:stCondLst>
                                        </p:cTn>
                                        <p:tgtEl>
                                          <p:spTgt spid="60"/>
                                        </p:tgtEl>
                                        <p:attrNameLst>
                                          <p:attrName>style.visibility</p:attrName>
                                        </p:attrNameLst>
                                      </p:cBhvr>
                                      <p:to>
                                        <p:strVal val="visible"/>
                                      </p:to>
                                    </p:set>
                                    <p:anim calcmode="lin" valueType="num">
                                      <p:cBhvr additive="base">
                                        <p:cTn id="193" dur="500" fill="hold"/>
                                        <p:tgtEl>
                                          <p:spTgt spid="60"/>
                                        </p:tgtEl>
                                        <p:attrNameLst>
                                          <p:attrName>ppt_x</p:attrName>
                                        </p:attrNameLst>
                                      </p:cBhvr>
                                      <p:tavLst>
                                        <p:tav tm="0">
                                          <p:val>
                                            <p:strVal val="#ppt_x"/>
                                          </p:val>
                                        </p:tav>
                                        <p:tav tm="100000">
                                          <p:val>
                                            <p:strVal val="#ppt_x"/>
                                          </p:val>
                                        </p:tav>
                                      </p:tavLst>
                                    </p:anim>
                                    <p:anim calcmode="lin" valueType="num">
                                      <p:cBhvr additive="base">
                                        <p:cTn id="19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2" presetClass="entr" presetSubtype="4" fill="hold" nodeType="clickEffect">
                                  <p:stCondLst>
                                    <p:cond delay="0"/>
                                  </p:stCondLst>
                                  <p:childTnLst>
                                    <p:set>
                                      <p:cBhvr>
                                        <p:cTn id="198" dur="1" fill="hold">
                                          <p:stCondLst>
                                            <p:cond delay="0"/>
                                          </p:stCondLst>
                                        </p:cTn>
                                        <p:tgtEl>
                                          <p:spTgt spid="61"/>
                                        </p:tgtEl>
                                        <p:attrNameLst>
                                          <p:attrName>style.visibility</p:attrName>
                                        </p:attrNameLst>
                                      </p:cBhvr>
                                      <p:to>
                                        <p:strVal val="visible"/>
                                      </p:to>
                                    </p:set>
                                    <p:anim calcmode="lin" valueType="num">
                                      <p:cBhvr additive="base">
                                        <p:cTn id="199" dur="500" fill="hold"/>
                                        <p:tgtEl>
                                          <p:spTgt spid="61"/>
                                        </p:tgtEl>
                                        <p:attrNameLst>
                                          <p:attrName>ppt_x</p:attrName>
                                        </p:attrNameLst>
                                      </p:cBhvr>
                                      <p:tavLst>
                                        <p:tav tm="0">
                                          <p:val>
                                            <p:strVal val="#ppt_x"/>
                                          </p:val>
                                        </p:tav>
                                        <p:tav tm="100000">
                                          <p:val>
                                            <p:strVal val="#ppt_x"/>
                                          </p:val>
                                        </p:tav>
                                      </p:tavLst>
                                    </p:anim>
                                    <p:anim calcmode="lin" valueType="num">
                                      <p:cBhvr additive="base">
                                        <p:cTn id="200" dur="500" fill="hold"/>
                                        <p:tgtEl>
                                          <p:spTgt spid="61"/>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62"/>
                                        </p:tgtEl>
                                        <p:attrNameLst>
                                          <p:attrName>style.visibility</p:attrName>
                                        </p:attrNameLst>
                                      </p:cBhvr>
                                      <p:to>
                                        <p:strVal val="visible"/>
                                      </p:to>
                                    </p:set>
                                    <p:anim calcmode="lin" valueType="num">
                                      <p:cBhvr additive="base">
                                        <p:cTn id="203" dur="500" fill="hold"/>
                                        <p:tgtEl>
                                          <p:spTgt spid="62"/>
                                        </p:tgtEl>
                                        <p:attrNameLst>
                                          <p:attrName>ppt_x</p:attrName>
                                        </p:attrNameLst>
                                      </p:cBhvr>
                                      <p:tavLst>
                                        <p:tav tm="0">
                                          <p:val>
                                            <p:strVal val="#ppt_x"/>
                                          </p:val>
                                        </p:tav>
                                        <p:tav tm="100000">
                                          <p:val>
                                            <p:strVal val="#ppt_x"/>
                                          </p:val>
                                        </p:tav>
                                      </p:tavLst>
                                    </p:anim>
                                    <p:anim calcmode="lin" valueType="num">
                                      <p:cBhvr additive="base">
                                        <p:cTn id="204" dur="500" fill="hold"/>
                                        <p:tgtEl>
                                          <p:spTgt spid="62"/>
                                        </p:tgtEl>
                                        <p:attrNameLst>
                                          <p:attrName>ppt_y</p:attrName>
                                        </p:attrNameLst>
                                      </p:cBhvr>
                                      <p:tavLst>
                                        <p:tav tm="0">
                                          <p:val>
                                            <p:strVal val="1+#ppt_h/2"/>
                                          </p:val>
                                        </p:tav>
                                        <p:tav tm="100000">
                                          <p:val>
                                            <p:strVal val="#ppt_y"/>
                                          </p:val>
                                        </p:tav>
                                      </p:tavLst>
                                    </p:anim>
                                  </p:childTnLst>
                                </p:cTn>
                              </p:par>
                              <p:par>
                                <p:cTn id="205" presetID="2" presetClass="entr" presetSubtype="4" fill="hold" nodeType="withEffect">
                                  <p:stCondLst>
                                    <p:cond delay="0"/>
                                  </p:stCondLst>
                                  <p:childTnLst>
                                    <p:set>
                                      <p:cBhvr>
                                        <p:cTn id="206" dur="1" fill="hold">
                                          <p:stCondLst>
                                            <p:cond delay="0"/>
                                          </p:stCondLst>
                                        </p:cTn>
                                        <p:tgtEl>
                                          <p:spTgt spid="64"/>
                                        </p:tgtEl>
                                        <p:attrNameLst>
                                          <p:attrName>style.visibility</p:attrName>
                                        </p:attrNameLst>
                                      </p:cBhvr>
                                      <p:to>
                                        <p:strVal val="visible"/>
                                      </p:to>
                                    </p:set>
                                    <p:anim calcmode="lin" valueType="num">
                                      <p:cBhvr additive="base">
                                        <p:cTn id="207" dur="500" fill="hold"/>
                                        <p:tgtEl>
                                          <p:spTgt spid="64"/>
                                        </p:tgtEl>
                                        <p:attrNameLst>
                                          <p:attrName>ppt_x</p:attrName>
                                        </p:attrNameLst>
                                      </p:cBhvr>
                                      <p:tavLst>
                                        <p:tav tm="0">
                                          <p:val>
                                            <p:strVal val="#ppt_x"/>
                                          </p:val>
                                        </p:tav>
                                        <p:tav tm="100000">
                                          <p:val>
                                            <p:strVal val="#ppt_x"/>
                                          </p:val>
                                        </p:tav>
                                      </p:tavLst>
                                    </p:anim>
                                    <p:anim calcmode="lin" valueType="num">
                                      <p:cBhvr additive="base">
                                        <p:cTn id="20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2" presetClass="entr" presetSubtype="4" fill="hold" grpId="0" nodeType="clickEffect">
                                  <p:stCondLst>
                                    <p:cond delay="0"/>
                                  </p:stCondLst>
                                  <p:childTnLst>
                                    <p:set>
                                      <p:cBhvr>
                                        <p:cTn id="212" dur="1" fill="hold">
                                          <p:stCondLst>
                                            <p:cond delay="0"/>
                                          </p:stCondLst>
                                        </p:cTn>
                                        <p:tgtEl>
                                          <p:spTgt spid="66"/>
                                        </p:tgtEl>
                                        <p:attrNameLst>
                                          <p:attrName>style.visibility</p:attrName>
                                        </p:attrNameLst>
                                      </p:cBhvr>
                                      <p:to>
                                        <p:strVal val="visible"/>
                                      </p:to>
                                    </p:set>
                                    <p:anim calcmode="lin" valueType="num">
                                      <p:cBhvr additive="base">
                                        <p:cTn id="213" dur="500" fill="hold"/>
                                        <p:tgtEl>
                                          <p:spTgt spid="66"/>
                                        </p:tgtEl>
                                        <p:attrNameLst>
                                          <p:attrName>ppt_x</p:attrName>
                                        </p:attrNameLst>
                                      </p:cBhvr>
                                      <p:tavLst>
                                        <p:tav tm="0">
                                          <p:val>
                                            <p:strVal val="#ppt_x"/>
                                          </p:val>
                                        </p:tav>
                                        <p:tav tm="100000">
                                          <p:val>
                                            <p:strVal val="#ppt_x"/>
                                          </p:val>
                                        </p:tav>
                                      </p:tavLst>
                                    </p:anim>
                                    <p:anim calcmode="lin" valueType="num">
                                      <p:cBhvr additive="base">
                                        <p:cTn id="214" dur="500" fill="hold"/>
                                        <p:tgtEl>
                                          <p:spTgt spid="66"/>
                                        </p:tgtEl>
                                        <p:attrNameLst>
                                          <p:attrName>ppt_y</p:attrName>
                                        </p:attrNameLst>
                                      </p:cBhvr>
                                      <p:tavLst>
                                        <p:tav tm="0">
                                          <p:val>
                                            <p:strVal val="1+#ppt_h/2"/>
                                          </p:val>
                                        </p:tav>
                                        <p:tav tm="100000">
                                          <p:val>
                                            <p:strVal val="#ppt_y"/>
                                          </p:val>
                                        </p:tav>
                                      </p:tavLst>
                                    </p:anim>
                                  </p:childTnLst>
                                </p:cTn>
                              </p:par>
                              <p:par>
                                <p:cTn id="215" presetID="2" presetClass="entr" presetSubtype="4" fill="hold" nodeType="withEffect">
                                  <p:stCondLst>
                                    <p:cond delay="0"/>
                                  </p:stCondLst>
                                  <p:childTnLst>
                                    <p:set>
                                      <p:cBhvr>
                                        <p:cTn id="216" dur="1" fill="hold">
                                          <p:stCondLst>
                                            <p:cond delay="0"/>
                                          </p:stCondLst>
                                        </p:cTn>
                                        <p:tgtEl>
                                          <p:spTgt spid="67"/>
                                        </p:tgtEl>
                                        <p:attrNameLst>
                                          <p:attrName>style.visibility</p:attrName>
                                        </p:attrNameLst>
                                      </p:cBhvr>
                                      <p:to>
                                        <p:strVal val="visible"/>
                                      </p:to>
                                    </p:set>
                                    <p:anim calcmode="lin" valueType="num">
                                      <p:cBhvr additive="base">
                                        <p:cTn id="217" dur="500" fill="hold"/>
                                        <p:tgtEl>
                                          <p:spTgt spid="67"/>
                                        </p:tgtEl>
                                        <p:attrNameLst>
                                          <p:attrName>ppt_x</p:attrName>
                                        </p:attrNameLst>
                                      </p:cBhvr>
                                      <p:tavLst>
                                        <p:tav tm="0">
                                          <p:val>
                                            <p:strVal val="#ppt_x"/>
                                          </p:val>
                                        </p:tav>
                                        <p:tav tm="100000">
                                          <p:val>
                                            <p:strVal val="#ppt_x"/>
                                          </p:val>
                                        </p:tav>
                                      </p:tavLst>
                                    </p:anim>
                                    <p:anim calcmode="lin" valueType="num">
                                      <p:cBhvr additive="base">
                                        <p:cTn id="21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2" presetClass="entr" presetSubtype="4" fill="hold" grpId="0" nodeType="clickEffect">
                                  <p:stCondLst>
                                    <p:cond delay="0"/>
                                  </p:stCondLst>
                                  <p:childTnLst>
                                    <p:set>
                                      <p:cBhvr>
                                        <p:cTn id="222" dur="1" fill="hold">
                                          <p:stCondLst>
                                            <p:cond delay="0"/>
                                          </p:stCondLst>
                                        </p:cTn>
                                        <p:tgtEl>
                                          <p:spTgt spid="68"/>
                                        </p:tgtEl>
                                        <p:attrNameLst>
                                          <p:attrName>style.visibility</p:attrName>
                                        </p:attrNameLst>
                                      </p:cBhvr>
                                      <p:to>
                                        <p:strVal val="visible"/>
                                      </p:to>
                                    </p:set>
                                    <p:anim calcmode="lin" valueType="num">
                                      <p:cBhvr additive="base">
                                        <p:cTn id="223" dur="500" fill="hold"/>
                                        <p:tgtEl>
                                          <p:spTgt spid="68"/>
                                        </p:tgtEl>
                                        <p:attrNameLst>
                                          <p:attrName>ppt_x</p:attrName>
                                        </p:attrNameLst>
                                      </p:cBhvr>
                                      <p:tavLst>
                                        <p:tav tm="0">
                                          <p:val>
                                            <p:strVal val="#ppt_x"/>
                                          </p:val>
                                        </p:tav>
                                        <p:tav tm="100000">
                                          <p:val>
                                            <p:strVal val="#ppt_x"/>
                                          </p:val>
                                        </p:tav>
                                      </p:tavLst>
                                    </p:anim>
                                    <p:anim calcmode="lin" valueType="num">
                                      <p:cBhvr additive="base">
                                        <p:cTn id="22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25" fill="hold">
                      <p:stCondLst>
                        <p:cond delay="indefinite"/>
                      </p:stCondLst>
                      <p:childTnLst>
                        <p:par>
                          <p:cTn id="226" fill="hold">
                            <p:stCondLst>
                              <p:cond delay="0"/>
                            </p:stCondLst>
                            <p:childTnLst>
                              <p:par>
                                <p:cTn id="227" presetID="2" presetClass="entr" presetSubtype="4" fill="hold" nodeType="clickEffect">
                                  <p:stCondLst>
                                    <p:cond delay="0"/>
                                  </p:stCondLst>
                                  <p:childTnLst>
                                    <p:set>
                                      <p:cBhvr>
                                        <p:cTn id="228" dur="1" fill="hold">
                                          <p:stCondLst>
                                            <p:cond delay="0"/>
                                          </p:stCondLst>
                                        </p:cTn>
                                        <p:tgtEl>
                                          <p:spTgt spid="97"/>
                                        </p:tgtEl>
                                        <p:attrNameLst>
                                          <p:attrName>style.visibility</p:attrName>
                                        </p:attrNameLst>
                                      </p:cBhvr>
                                      <p:to>
                                        <p:strVal val="visible"/>
                                      </p:to>
                                    </p:set>
                                    <p:anim calcmode="lin" valueType="num">
                                      <p:cBhvr additive="base">
                                        <p:cTn id="229" dur="500" fill="hold"/>
                                        <p:tgtEl>
                                          <p:spTgt spid="97"/>
                                        </p:tgtEl>
                                        <p:attrNameLst>
                                          <p:attrName>ppt_x</p:attrName>
                                        </p:attrNameLst>
                                      </p:cBhvr>
                                      <p:tavLst>
                                        <p:tav tm="0">
                                          <p:val>
                                            <p:strVal val="#ppt_x"/>
                                          </p:val>
                                        </p:tav>
                                        <p:tav tm="100000">
                                          <p:val>
                                            <p:strVal val="#ppt_x"/>
                                          </p:val>
                                        </p:tav>
                                      </p:tavLst>
                                    </p:anim>
                                    <p:anim calcmode="lin" valueType="num">
                                      <p:cBhvr additive="base">
                                        <p:cTn id="230" dur="500" fill="hold"/>
                                        <p:tgtEl>
                                          <p:spTgt spid="97"/>
                                        </p:tgtEl>
                                        <p:attrNameLst>
                                          <p:attrName>ppt_y</p:attrName>
                                        </p:attrNameLst>
                                      </p:cBhvr>
                                      <p:tavLst>
                                        <p:tav tm="0">
                                          <p:val>
                                            <p:strVal val="1+#ppt_h/2"/>
                                          </p:val>
                                        </p:tav>
                                        <p:tav tm="100000">
                                          <p:val>
                                            <p:strVal val="#ppt_y"/>
                                          </p:val>
                                        </p:tav>
                                      </p:tavLst>
                                    </p:anim>
                                  </p:childTnLst>
                                </p:cTn>
                              </p:par>
                              <p:par>
                                <p:cTn id="231" presetID="2" presetClass="entr" presetSubtype="4" fill="hold" nodeType="withEffect">
                                  <p:stCondLst>
                                    <p:cond delay="0"/>
                                  </p:stCondLst>
                                  <p:childTnLst>
                                    <p:set>
                                      <p:cBhvr>
                                        <p:cTn id="232" dur="1" fill="hold">
                                          <p:stCondLst>
                                            <p:cond delay="0"/>
                                          </p:stCondLst>
                                        </p:cTn>
                                        <p:tgtEl>
                                          <p:spTgt spid="76"/>
                                        </p:tgtEl>
                                        <p:attrNameLst>
                                          <p:attrName>style.visibility</p:attrName>
                                        </p:attrNameLst>
                                      </p:cBhvr>
                                      <p:to>
                                        <p:strVal val="visible"/>
                                      </p:to>
                                    </p:set>
                                    <p:anim calcmode="lin" valueType="num">
                                      <p:cBhvr additive="base">
                                        <p:cTn id="233" dur="500" fill="hold"/>
                                        <p:tgtEl>
                                          <p:spTgt spid="76"/>
                                        </p:tgtEl>
                                        <p:attrNameLst>
                                          <p:attrName>ppt_x</p:attrName>
                                        </p:attrNameLst>
                                      </p:cBhvr>
                                      <p:tavLst>
                                        <p:tav tm="0">
                                          <p:val>
                                            <p:strVal val="#ppt_x"/>
                                          </p:val>
                                        </p:tav>
                                        <p:tav tm="100000">
                                          <p:val>
                                            <p:strVal val="#ppt_x"/>
                                          </p:val>
                                        </p:tav>
                                      </p:tavLst>
                                    </p:anim>
                                    <p:anim calcmode="lin" valueType="num">
                                      <p:cBhvr additive="base">
                                        <p:cTn id="234"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35" fill="hold">
                      <p:stCondLst>
                        <p:cond delay="indefinite"/>
                      </p:stCondLst>
                      <p:childTnLst>
                        <p:par>
                          <p:cTn id="236" fill="hold">
                            <p:stCondLst>
                              <p:cond delay="0"/>
                            </p:stCondLst>
                            <p:childTnLst>
                              <p:par>
                                <p:cTn id="237" presetID="2" presetClass="entr" presetSubtype="4" fill="hold" grpId="0" nodeType="clickEffect">
                                  <p:stCondLst>
                                    <p:cond delay="0"/>
                                  </p:stCondLst>
                                  <p:childTnLst>
                                    <p:set>
                                      <p:cBhvr>
                                        <p:cTn id="238" dur="1" fill="hold">
                                          <p:stCondLst>
                                            <p:cond delay="0"/>
                                          </p:stCondLst>
                                        </p:cTn>
                                        <p:tgtEl>
                                          <p:spTgt spid="77"/>
                                        </p:tgtEl>
                                        <p:attrNameLst>
                                          <p:attrName>style.visibility</p:attrName>
                                        </p:attrNameLst>
                                      </p:cBhvr>
                                      <p:to>
                                        <p:strVal val="visible"/>
                                      </p:to>
                                    </p:set>
                                    <p:anim calcmode="lin" valueType="num">
                                      <p:cBhvr additive="base">
                                        <p:cTn id="239" dur="500" fill="hold"/>
                                        <p:tgtEl>
                                          <p:spTgt spid="77"/>
                                        </p:tgtEl>
                                        <p:attrNameLst>
                                          <p:attrName>ppt_x</p:attrName>
                                        </p:attrNameLst>
                                      </p:cBhvr>
                                      <p:tavLst>
                                        <p:tav tm="0">
                                          <p:val>
                                            <p:strVal val="#ppt_x"/>
                                          </p:val>
                                        </p:tav>
                                        <p:tav tm="100000">
                                          <p:val>
                                            <p:strVal val="#ppt_x"/>
                                          </p:val>
                                        </p:tav>
                                      </p:tavLst>
                                    </p:anim>
                                    <p:anim calcmode="lin" valueType="num">
                                      <p:cBhvr additive="base">
                                        <p:cTn id="240"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241" fill="hold">
                      <p:stCondLst>
                        <p:cond delay="indefinite"/>
                      </p:stCondLst>
                      <p:childTnLst>
                        <p:par>
                          <p:cTn id="242" fill="hold">
                            <p:stCondLst>
                              <p:cond delay="0"/>
                            </p:stCondLst>
                            <p:childTnLst>
                              <p:par>
                                <p:cTn id="243" presetID="2" presetClass="entr" presetSubtype="4" fill="hold" nodeType="clickEffect">
                                  <p:stCondLst>
                                    <p:cond delay="0"/>
                                  </p:stCondLst>
                                  <p:childTnLst>
                                    <p:set>
                                      <p:cBhvr>
                                        <p:cTn id="244" dur="1" fill="hold">
                                          <p:stCondLst>
                                            <p:cond delay="0"/>
                                          </p:stCondLst>
                                        </p:cTn>
                                        <p:tgtEl>
                                          <p:spTgt spid="94"/>
                                        </p:tgtEl>
                                        <p:attrNameLst>
                                          <p:attrName>style.visibility</p:attrName>
                                        </p:attrNameLst>
                                      </p:cBhvr>
                                      <p:to>
                                        <p:strVal val="visible"/>
                                      </p:to>
                                    </p:set>
                                    <p:anim calcmode="lin" valueType="num">
                                      <p:cBhvr additive="base">
                                        <p:cTn id="245" dur="500" fill="hold"/>
                                        <p:tgtEl>
                                          <p:spTgt spid="94"/>
                                        </p:tgtEl>
                                        <p:attrNameLst>
                                          <p:attrName>ppt_x</p:attrName>
                                        </p:attrNameLst>
                                      </p:cBhvr>
                                      <p:tavLst>
                                        <p:tav tm="0">
                                          <p:val>
                                            <p:strVal val="#ppt_x"/>
                                          </p:val>
                                        </p:tav>
                                        <p:tav tm="100000">
                                          <p:val>
                                            <p:strVal val="#ppt_x"/>
                                          </p:val>
                                        </p:tav>
                                      </p:tavLst>
                                    </p:anim>
                                    <p:anim calcmode="lin" valueType="num">
                                      <p:cBhvr additive="base">
                                        <p:cTn id="246" dur="500" fill="hold"/>
                                        <p:tgtEl>
                                          <p:spTgt spid="94"/>
                                        </p:tgtEl>
                                        <p:attrNameLst>
                                          <p:attrName>ppt_y</p:attrName>
                                        </p:attrNameLst>
                                      </p:cBhvr>
                                      <p:tavLst>
                                        <p:tav tm="0">
                                          <p:val>
                                            <p:strVal val="1+#ppt_h/2"/>
                                          </p:val>
                                        </p:tav>
                                        <p:tav tm="100000">
                                          <p:val>
                                            <p:strVal val="#ppt_y"/>
                                          </p:val>
                                        </p:tav>
                                      </p:tavLst>
                                    </p:anim>
                                  </p:childTnLst>
                                </p:cTn>
                              </p:par>
                              <p:par>
                                <p:cTn id="247" presetID="2" presetClass="entr" presetSubtype="4" fill="hold" nodeType="withEffect">
                                  <p:stCondLst>
                                    <p:cond delay="0"/>
                                  </p:stCondLst>
                                  <p:childTnLst>
                                    <p:set>
                                      <p:cBhvr>
                                        <p:cTn id="248" dur="1" fill="hold">
                                          <p:stCondLst>
                                            <p:cond delay="0"/>
                                          </p:stCondLst>
                                        </p:cTn>
                                        <p:tgtEl>
                                          <p:spTgt spid="93"/>
                                        </p:tgtEl>
                                        <p:attrNameLst>
                                          <p:attrName>style.visibility</p:attrName>
                                        </p:attrNameLst>
                                      </p:cBhvr>
                                      <p:to>
                                        <p:strVal val="visible"/>
                                      </p:to>
                                    </p:set>
                                    <p:anim calcmode="lin" valueType="num">
                                      <p:cBhvr additive="base">
                                        <p:cTn id="249" dur="500" fill="hold"/>
                                        <p:tgtEl>
                                          <p:spTgt spid="93"/>
                                        </p:tgtEl>
                                        <p:attrNameLst>
                                          <p:attrName>ppt_x</p:attrName>
                                        </p:attrNameLst>
                                      </p:cBhvr>
                                      <p:tavLst>
                                        <p:tav tm="0">
                                          <p:val>
                                            <p:strVal val="#ppt_x"/>
                                          </p:val>
                                        </p:tav>
                                        <p:tav tm="100000">
                                          <p:val>
                                            <p:strVal val="#ppt_x"/>
                                          </p:val>
                                        </p:tav>
                                      </p:tavLst>
                                    </p:anim>
                                    <p:anim calcmode="lin" valueType="num">
                                      <p:cBhvr additive="base">
                                        <p:cTn id="250" dur="500" fill="hold"/>
                                        <p:tgtEl>
                                          <p:spTgt spid="93"/>
                                        </p:tgtEl>
                                        <p:attrNameLst>
                                          <p:attrName>ppt_y</p:attrName>
                                        </p:attrNameLst>
                                      </p:cBhvr>
                                      <p:tavLst>
                                        <p:tav tm="0">
                                          <p:val>
                                            <p:strVal val="1+#ppt_h/2"/>
                                          </p:val>
                                        </p:tav>
                                        <p:tav tm="100000">
                                          <p:val>
                                            <p:strVal val="#ppt_y"/>
                                          </p:val>
                                        </p:tav>
                                      </p:tavLst>
                                    </p:anim>
                                  </p:childTnLst>
                                </p:cTn>
                              </p:par>
                              <p:par>
                                <p:cTn id="251" presetID="2" presetClass="entr" presetSubtype="4" fill="hold" grpId="0" nodeType="withEffect">
                                  <p:stCondLst>
                                    <p:cond delay="0"/>
                                  </p:stCondLst>
                                  <p:childTnLst>
                                    <p:set>
                                      <p:cBhvr>
                                        <p:cTn id="252" dur="1" fill="hold">
                                          <p:stCondLst>
                                            <p:cond delay="0"/>
                                          </p:stCondLst>
                                        </p:cTn>
                                        <p:tgtEl>
                                          <p:spTgt spid="88"/>
                                        </p:tgtEl>
                                        <p:attrNameLst>
                                          <p:attrName>style.visibility</p:attrName>
                                        </p:attrNameLst>
                                      </p:cBhvr>
                                      <p:to>
                                        <p:strVal val="visible"/>
                                      </p:to>
                                    </p:set>
                                    <p:anim calcmode="lin" valueType="num">
                                      <p:cBhvr additive="base">
                                        <p:cTn id="253" dur="500" fill="hold"/>
                                        <p:tgtEl>
                                          <p:spTgt spid="88"/>
                                        </p:tgtEl>
                                        <p:attrNameLst>
                                          <p:attrName>ppt_x</p:attrName>
                                        </p:attrNameLst>
                                      </p:cBhvr>
                                      <p:tavLst>
                                        <p:tav tm="0">
                                          <p:val>
                                            <p:strVal val="#ppt_x"/>
                                          </p:val>
                                        </p:tav>
                                        <p:tav tm="100000">
                                          <p:val>
                                            <p:strVal val="#ppt_x"/>
                                          </p:val>
                                        </p:tav>
                                      </p:tavLst>
                                    </p:anim>
                                    <p:anim calcmode="lin" valueType="num">
                                      <p:cBhvr additive="base">
                                        <p:cTn id="254"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255" fill="hold">
                      <p:stCondLst>
                        <p:cond delay="indefinite"/>
                      </p:stCondLst>
                      <p:childTnLst>
                        <p:par>
                          <p:cTn id="256" fill="hold">
                            <p:stCondLst>
                              <p:cond delay="0"/>
                            </p:stCondLst>
                            <p:childTnLst>
                              <p:par>
                                <p:cTn id="257" presetID="2" presetClass="entr" presetSubtype="4" fill="hold" grpId="0" nodeType="clickEffect">
                                  <p:stCondLst>
                                    <p:cond delay="0"/>
                                  </p:stCondLst>
                                  <p:childTnLst>
                                    <p:set>
                                      <p:cBhvr>
                                        <p:cTn id="258" dur="1" fill="hold">
                                          <p:stCondLst>
                                            <p:cond delay="0"/>
                                          </p:stCondLst>
                                        </p:cTn>
                                        <p:tgtEl>
                                          <p:spTgt spid="95"/>
                                        </p:tgtEl>
                                        <p:attrNameLst>
                                          <p:attrName>style.visibility</p:attrName>
                                        </p:attrNameLst>
                                      </p:cBhvr>
                                      <p:to>
                                        <p:strVal val="visible"/>
                                      </p:to>
                                    </p:set>
                                    <p:anim calcmode="lin" valueType="num">
                                      <p:cBhvr additive="base">
                                        <p:cTn id="259" dur="500" fill="hold"/>
                                        <p:tgtEl>
                                          <p:spTgt spid="95"/>
                                        </p:tgtEl>
                                        <p:attrNameLst>
                                          <p:attrName>ppt_x</p:attrName>
                                        </p:attrNameLst>
                                      </p:cBhvr>
                                      <p:tavLst>
                                        <p:tav tm="0">
                                          <p:val>
                                            <p:strVal val="#ppt_x"/>
                                          </p:val>
                                        </p:tav>
                                        <p:tav tm="100000">
                                          <p:val>
                                            <p:strVal val="#ppt_x"/>
                                          </p:val>
                                        </p:tav>
                                      </p:tavLst>
                                    </p:anim>
                                    <p:anim calcmode="lin" valueType="num">
                                      <p:cBhvr additive="base">
                                        <p:cTn id="260"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p:bldP spid="56" grpId="0"/>
      <p:bldP spid="9" grpId="0" animBg="1"/>
      <p:bldP spid="10" grpId="0"/>
      <p:bldP spid="12" grpId="0"/>
      <p:bldP spid="17" grpId="0"/>
      <p:bldP spid="19" grpId="0"/>
      <p:bldP spid="22" grpId="0"/>
      <p:bldP spid="25" grpId="0"/>
      <p:bldP spid="30" grpId="0"/>
      <p:bldP spid="38" grpId="0"/>
      <p:bldP spid="41" grpId="0"/>
      <p:bldP spid="43" grpId="0"/>
      <p:bldP spid="45" grpId="0"/>
      <p:bldP spid="47" grpId="0"/>
      <p:bldP spid="54" grpId="0"/>
      <p:bldP spid="55" grpId="0"/>
      <p:bldP spid="57" grpId="0"/>
      <p:bldP spid="60" grpId="0"/>
      <p:bldP spid="62" grpId="0"/>
      <p:bldP spid="66" grpId="0"/>
      <p:bldP spid="68" grpId="0"/>
      <p:bldP spid="77" grpId="0"/>
      <p:bldP spid="88" grpId="0"/>
      <p:bldP spid="95"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ZoneTexte 29">
            <a:extLst>
              <a:ext uri="{FF2B5EF4-FFF2-40B4-BE49-F238E27FC236}">
                <a16:creationId xmlns:a16="http://schemas.microsoft.com/office/drawing/2014/main" id="{548D8FDA-1707-3F56-4F31-4251E10D4406}"/>
              </a:ext>
            </a:extLst>
          </p:cNvPr>
          <p:cNvSpPr txBox="1"/>
          <p:nvPr/>
        </p:nvSpPr>
        <p:spPr>
          <a:xfrm>
            <a:off x="6705230" y="548412"/>
            <a:ext cx="1762759" cy="369332"/>
          </a:xfrm>
          <a:prstGeom prst="rect">
            <a:avLst/>
          </a:prstGeom>
          <a:noFill/>
        </p:spPr>
        <p:txBody>
          <a:bodyPr wrap="square">
            <a:spAutoFit/>
          </a:bodyPr>
          <a:lstStyle/>
          <a:p>
            <a:pPr algn="ctr"/>
            <a:r>
              <a:rPr lang="fr-FR" sz="1600" b="1" dirty="0">
                <a:latin typeface="Calibri" panose="020F0502020204030204" pitchFamily="34" charset="0"/>
                <a:cs typeface="Calibri" panose="020F0502020204030204" pitchFamily="34" charset="0"/>
              </a:rPr>
              <a:t>Bruno </a:t>
            </a:r>
            <a:r>
              <a:rPr lang="fr-FR" sz="1800" b="1" dirty="0">
                <a:solidFill>
                  <a:srgbClr val="FF0000"/>
                </a:solidFill>
                <a:latin typeface="Calibri" panose="020F0502020204030204" pitchFamily="34" charset="0"/>
                <a:cs typeface="Calibri" panose="020F0502020204030204" pitchFamily="34" charset="0"/>
              </a:rPr>
              <a:t>PATINO</a:t>
            </a:r>
            <a:endParaRPr lang="fr-FR" dirty="0"/>
          </a:p>
        </p:txBody>
      </p:sp>
      <p:pic>
        <p:nvPicPr>
          <p:cNvPr id="29" name="Image 28">
            <a:extLst>
              <a:ext uri="{FF2B5EF4-FFF2-40B4-BE49-F238E27FC236}">
                <a16:creationId xmlns:a16="http://schemas.microsoft.com/office/drawing/2014/main" id="{766FBCC7-F9D5-7144-3063-7C7A7470C3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96580" y="555498"/>
            <a:ext cx="492316" cy="327516"/>
          </a:xfrm>
          <a:prstGeom prst="rect">
            <a:avLst/>
          </a:prstGeom>
        </p:spPr>
      </p:pic>
      <p:pic>
        <p:nvPicPr>
          <p:cNvPr id="4" name="Image 3">
            <a:hlinkClick r:id="rId3" action="ppaction://hlinksldjump"/>
            <a:extLst>
              <a:ext uri="{FF2B5EF4-FFF2-40B4-BE49-F238E27FC236}">
                <a16:creationId xmlns:a16="http://schemas.microsoft.com/office/drawing/2014/main" id="{224598C8-B322-FEC2-646D-1DEBB9547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5" name="ZoneTexte 4">
            <a:extLst>
              <a:ext uri="{FF2B5EF4-FFF2-40B4-BE49-F238E27FC236}">
                <a16:creationId xmlns:a16="http://schemas.microsoft.com/office/drawing/2014/main" id="{E062F54A-E787-6096-DBC0-01ECDF18BC26}"/>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6" name="ZoneTexte 5">
            <a:extLst>
              <a:ext uri="{FF2B5EF4-FFF2-40B4-BE49-F238E27FC236}">
                <a16:creationId xmlns:a16="http://schemas.microsoft.com/office/drawing/2014/main" id="{5026FB5D-44B7-F327-B1E2-A16E461000D5}"/>
              </a:ext>
            </a:extLst>
          </p:cNvPr>
          <p:cNvSpPr txBox="1"/>
          <p:nvPr/>
        </p:nvSpPr>
        <p:spPr>
          <a:xfrm>
            <a:off x="739053" y="433508"/>
            <a:ext cx="5857056"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Quelques pathologies du numérique</a:t>
            </a:r>
            <a:endParaRPr lang="fr-FR" sz="2400" b="1" dirty="0"/>
          </a:p>
        </p:txBody>
      </p:sp>
      <p:pic>
        <p:nvPicPr>
          <p:cNvPr id="8" name="Image 7">
            <a:extLst>
              <a:ext uri="{FF2B5EF4-FFF2-40B4-BE49-F238E27FC236}">
                <a16:creationId xmlns:a16="http://schemas.microsoft.com/office/drawing/2014/main" id="{06D800CB-6BD2-0068-409B-9E4084ABE23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0650" y="548412"/>
            <a:ext cx="628403" cy="628403"/>
          </a:xfrm>
          <a:prstGeom prst="rect">
            <a:avLst/>
          </a:prstGeom>
        </p:spPr>
      </p:pic>
      <p:pic>
        <p:nvPicPr>
          <p:cNvPr id="16" name="Image 15">
            <a:extLst>
              <a:ext uri="{FF2B5EF4-FFF2-40B4-BE49-F238E27FC236}">
                <a16:creationId xmlns:a16="http://schemas.microsoft.com/office/drawing/2014/main" id="{2C409787-0F42-B235-CF6F-866362119E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240" y="1402064"/>
            <a:ext cx="753887" cy="753887"/>
          </a:xfrm>
          <a:prstGeom prst="rect">
            <a:avLst/>
          </a:prstGeom>
        </p:spPr>
      </p:pic>
      <p:sp>
        <p:nvSpPr>
          <p:cNvPr id="17" name="ZoneTexte 16">
            <a:extLst>
              <a:ext uri="{FF2B5EF4-FFF2-40B4-BE49-F238E27FC236}">
                <a16:creationId xmlns:a16="http://schemas.microsoft.com/office/drawing/2014/main" id="{5C4D9C92-2183-FF7E-08F7-5C768813AC58}"/>
              </a:ext>
            </a:extLst>
          </p:cNvPr>
          <p:cNvSpPr txBox="1"/>
          <p:nvPr/>
        </p:nvSpPr>
        <p:spPr>
          <a:xfrm>
            <a:off x="1533283" y="1479441"/>
            <a:ext cx="1728018"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Nomophobie</a:t>
            </a:r>
            <a:endParaRPr lang="fr-FR" sz="2000" dirty="0">
              <a:solidFill>
                <a:srgbClr val="7030A0"/>
              </a:solidFill>
            </a:endParaRPr>
          </a:p>
        </p:txBody>
      </p:sp>
      <p:sp>
        <p:nvSpPr>
          <p:cNvPr id="18" name="Flèche : droite 17">
            <a:extLst>
              <a:ext uri="{FF2B5EF4-FFF2-40B4-BE49-F238E27FC236}">
                <a16:creationId xmlns:a16="http://schemas.microsoft.com/office/drawing/2014/main" id="{516F95B1-9C13-E3F3-A4D2-42C1E6E41993}"/>
              </a:ext>
            </a:extLst>
          </p:cNvPr>
          <p:cNvSpPr/>
          <p:nvPr/>
        </p:nvSpPr>
        <p:spPr>
          <a:xfrm>
            <a:off x="3160901" y="1621280"/>
            <a:ext cx="337351" cy="157728"/>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AE15CC44-B5A4-2D9D-E44E-5EF9DEAB2BDD}"/>
              </a:ext>
            </a:extLst>
          </p:cNvPr>
          <p:cNvSpPr txBox="1"/>
          <p:nvPr/>
        </p:nvSpPr>
        <p:spPr>
          <a:xfrm>
            <a:off x="3531439" y="1556738"/>
            <a:ext cx="6851876" cy="307777"/>
          </a:xfrm>
          <a:prstGeom prst="rect">
            <a:avLst/>
          </a:prstGeom>
          <a:noFill/>
        </p:spPr>
        <p:txBody>
          <a:bodyPr wrap="square">
            <a:spAutoFit/>
          </a:bodyPr>
          <a:lstStyle/>
          <a:p>
            <a:r>
              <a:rPr lang="fr-FR" sz="1400" dirty="0">
                <a:latin typeface="Calibri" panose="020F0502020204030204" pitchFamily="34" charset="0"/>
                <a:cs typeface="Calibri" panose="020F0502020204030204" pitchFamily="34" charset="0"/>
              </a:rPr>
              <a:t>Angoisse d'être séparé de son téléphone mobile chez les sujets dépendants au smartphone.</a:t>
            </a:r>
          </a:p>
        </p:txBody>
      </p:sp>
      <p:sp>
        <p:nvSpPr>
          <p:cNvPr id="21" name="ZoneTexte 20">
            <a:extLst>
              <a:ext uri="{FF2B5EF4-FFF2-40B4-BE49-F238E27FC236}">
                <a16:creationId xmlns:a16="http://schemas.microsoft.com/office/drawing/2014/main" id="{10020E7F-5329-30DB-A4C1-907089DA24B2}"/>
              </a:ext>
            </a:extLst>
          </p:cNvPr>
          <p:cNvSpPr txBox="1"/>
          <p:nvPr/>
        </p:nvSpPr>
        <p:spPr>
          <a:xfrm>
            <a:off x="1521331" y="2138897"/>
            <a:ext cx="2349338"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Athazagoraphobie</a:t>
            </a:r>
            <a:endParaRPr lang="fr-FR" sz="2000" dirty="0">
              <a:solidFill>
                <a:srgbClr val="7030A0"/>
              </a:solidFill>
            </a:endParaRPr>
          </a:p>
        </p:txBody>
      </p:sp>
      <p:sp>
        <p:nvSpPr>
          <p:cNvPr id="22" name="Flèche : droite 21">
            <a:extLst>
              <a:ext uri="{FF2B5EF4-FFF2-40B4-BE49-F238E27FC236}">
                <a16:creationId xmlns:a16="http://schemas.microsoft.com/office/drawing/2014/main" id="{42C043DA-DB2E-42A5-9C41-9885E7D2677F}"/>
              </a:ext>
            </a:extLst>
          </p:cNvPr>
          <p:cNvSpPr/>
          <p:nvPr/>
        </p:nvSpPr>
        <p:spPr>
          <a:xfrm>
            <a:off x="3634249" y="2280736"/>
            <a:ext cx="337351" cy="157728"/>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625362A9-7009-1EF0-1378-D8CBA395ADF7}"/>
              </a:ext>
            </a:extLst>
          </p:cNvPr>
          <p:cNvSpPr txBox="1"/>
          <p:nvPr/>
        </p:nvSpPr>
        <p:spPr>
          <a:xfrm>
            <a:off x="3971600" y="2216194"/>
            <a:ext cx="6851876" cy="307777"/>
          </a:xfrm>
          <a:prstGeom prst="rect">
            <a:avLst/>
          </a:prstGeom>
          <a:noFill/>
        </p:spPr>
        <p:txBody>
          <a:bodyPr wrap="square">
            <a:spAutoFit/>
          </a:bodyPr>
          <a:lstStyle/>
          <a:p>
            <a:r>
              <a:rPr lang="fr-FR" sz="1400" dirty="0">
                <a:latin typeface="Calibri" panose="020F0502020204030204" pitchFamily="34" charset="0"/>
                <a:cs typeface="Calibri" panose="020F0502020204030204" pitchFamily="34" charset="0"/>
              </a:rPr>
              <a:t>Angoisse, peur d'être oublié(e), état pré-dépressif.</a:t>
            </a:r>
          </a:p>
        </p:txBody>
      </p:sp>
      <p:pic>
        <p:nvPicPr>
          <p:cNvPr id="24" name="Image 23">
            <a:extLst>
              <a:ext uri="{FF2B5EF4-FFF2-40B4-BE49-F238E27FC236}">
                <a16:creationId xmlns:a16="http://schemas.microsoft.com/office/drawing/2014/main" id="{BFF4C3BD-3DF1-F865-7DF4-A855379DD6C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2705" y="2102597"/>
            <a:ext cx="753887" cy="753887"/>
          </a:xfrm>
          <a:prstGeom prst="rect">
            <a:avLst/>
          </a:prstGeom>
        </p:spPr>
      </p:pic>
      <p:sp>
        <p:nvSpPr>
          <p:cNvPr id="26" name="ZoneTexte 25">
            <a:extLst>
              <a:ext uri="{FF2B5EF4-FFF2-40B4-BE49-F238E27FC236}">
                <a16:creationId xmlns:a16="http://schemas.microsoft.com/office/drawing/2014/main" id="{EA582403-F952-46DE-4027-25D7B3126F15}"/>
              </a:ext>
            </a:extLst>
          </p:cNvPr>
          <p:cNvSpPr txBox="1"/>
          <p:nvPr/>
        </p:nvSpPr>
        <p:spPr>
          <a:xfrm>
            <a:off x="1521331" y="2540012"/>
            <a:ext cx="10504758" cy="292388"/>
          </a:xfrm>
          <a:prstGeom prst="rect">
            <a:avLst/>
          </a:prstGeom>
          <a:noFill/>
        </p:spPr>
        <p:txBody>
          <a:bodyPr wrap="square">
            <a:spAutoFit/>
          </a:bodyPr>
          <a:lstStyle/>
          <a:p>
            <a:r>
              <a:rPr lang="fr-FR" sz="1300" i="1" dirty="0">
                <a:latin typeface="Calibri" panose="020F0502020204030204" pitchFamily="34" charset="0"/>
                <a:cs typeface="Calibri" panose="020F0502020204030204" pitchFamily="34" charset="0"/>
              </a:rPr>
              <a:t>si une journée sans « like » sur les réseaux sociaux vous déprime ou que vous commencez à angoisser dès qu’un ami ne répond pas à un de vos SMS, …</a:t>
            </a:r>
          </a:p>
        </p:txBody>
      </p:sp>
      <p:sp>
        <p:nvSpPr>
          <p:cNvPr id="2" name="ZoneTexte 1">
            <a:extLst>
              <a:ext uri="{FF2B5EF4-FFF2-40B4-BE49-F238E27FC236}">
                <a16:creationId xmlns:a16="http://schemas.microsoft.com/office/drawing/2014/main" id="{86681204-897B-9959-290A-4C86481724FB}"/>
              </a:ext>
            </a:extLst>
          </p:cNvPr>
          <p:cNvSpPr txBox="1"/>
          <p:nvPr/>
        </p:nvSpPr>
        <p:spPr>
          <a:xfrm>
            <a:off x="1521331" y="3005471"/>
            <a:ext cx="3352510" cy="400110"/>
          </a:xfrm>
          <a:prstGeom prst="rect">
            <a:avLst/>
          </a:prstGeom>
          <a:noFill/>
        </p:spPr>
        <p:txBody>
          <a:bodyPr wrap="square">
            <a:spAutoFit/>
          </a:bodyPr>
          <a:lstStyle/>
          <a:p>
            <a:r>
              <a:rPr lang="fr-FR" sz="2000" b="1" dirty="0">
                <a:solidFill>
                  <a:srgbClr val="7030A0"/>
                </a:solidFill>
                <a:latin typeface="Calibri" panose="020F0502020204030204" pitchFamily="34" charset="0"/>
                <a:cs typeface="Calibri" panose="020F0502020204030204" pitchFamily="34" charset="0"/>
              </a:rPr>
              <a:t>« Schizophrénie de profil »</a:t>
            </a:r>
            <a:endParaRPr lang="fr-FR" sz="2000" dirty="0">
              <a:solidFill>
                <a:srgbClr val="7030A0"/>
              </a:solidFill>
            </a:endParaRPr>
          </a:p>
        </p:txBody>
      </p:sp>
      <p:sp>
        <p:nvSpPr>
          <p:cNvPr id="3" name="Flèche : droite 2">
            <a:extLst>
              <a:ext uri="{FF2B5EF4-FFF2-40B4-BE49-F238E27FC236}">
                <a16:creationId xmlns:a16="http://schemas.microsoft.com/office/drawing/2014/main" id="{A2BC224C-5873-D816-FEDC-FBC5D8C1E412}"/>
              </a:ext>
            </a:extLst>
          </p:cNvPr>
          <p:cNvSpPr/>
          <p:nvPr/>
        </p:nvSpPr>
        <p:spPr>
          <a:xfrm>
            <a:off x="4530893" y="3147310"/>
            <a:ext cx="337351" cy="157728"/>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4340C370-CCFD-D7A1-6B00-98846923F974}"/>
              </a:ext>
            </a:extLst>
          </p:cNvPr>
          <p:cNvSpPr txBox="1"/>
          <p:nvPr/>
        </p:nvSpPr>
        <p:spPr>
          <a:xfrm>
            <a:off x="4868244" y="3082768"/>
            <a:ext cx="6851876" cy="307777"/>
          </a:xfrm>
          <a:prstGeom prst="rect">
            <a:avLst/>
          </a:prstGeom>
          <a:noFill/>
        </p:spPr>
        <p:txBody>
          <a:bodyPr wrap="square">
            <a:spAutoFit/>
          </a:bodyPr>
          <a:lstStyle/>
          <a:p>
            <a:r>
              <a:rPr lang="fr-FR" sz="1400" dirty="0">
                <a:latin typeface="Calibri" panose="020F0502020204030204" pitchFamily="34" charset="0"/>
                <a:cs typeface="Calibri" panose="020F0502020204030204" pitchFamily="34" charset="0"/>
              </a:rPr>
              <a:t>Confusion ontologique entre le soi réel et le soi numérique</a:t>
            </a:r>
          </a:p>
        </p:txBody>
      </p:sp>
      <p:pic>
        <p:nvPicPr>
          <p:cNvPr id="9" name="Image 8">
            <a:extLst>
              <a:ext uri="{FF2B5EF4-FFF2-40B4-BE49-F238E27FC236}">
                <a16:creationId xmlns:a16="http://schemas.microsoft.com/office/drawing/2014/main" id="{ED21F831-855D-0A35-E18C-3340E5F66F9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36099" y="2969171"/>
            <a:ext cx="727098" cy="753887"/>
          </a:xfrm>
          <a:prstGeom prst="rect">
            <a:avLst/>
          </a:prstGeom>
        </p:spPr>
      </p:pic>
      <p:sp>
        <p:nvSpPr>
          <p:cNvPr id="11" name="ZoneTexte 10">
            <a:extLst>
              <a:ext uri="{FF2B5EF4-FFF2-40B4-BE49-F238E27FC236}">
                <a16:creationId xmlns:a16="http://schemas.microsoft.com/office/drawing/2014/main" id="{22DB182B-E616-4B38-0EC8-249CBD92ED2B}"/>
              </a:ext>
            </a:extLst>
          </p:cNvPr>
          <p:cNvSpPr txBox="1"/>
          <p:nvPr/>
        </p:nvSpPr>
        <p:spPr>
          <a:xfrm>
            <a:off x="1521331" y="3406586"/>
            <a:ext cx="10504758" cy="292388"/>
          </a:xfrm>
          <a:prstGeom prst="rect">
            <a:avLst/>
          </a:prstGeom>
          <a:noFill/>
        </p:spPr>
        <p:txBody>
          <a:bodyPr wrap="square">
            <a:spAutoFit/>
          </a:bodyPr>
          <a:lstStyle/>
          <a:p>
            <a:r>
              <a:rPr lang="fr-FR" sz="1300" i="1" dirty="0">
                <a:latin typeface="Calibri" panose="020F0502020204030204" pitchFamily="34" charset="0"/>
                <a:cs typeface="Calibri" panose="020F0502020204030204" pitchFamily="34" charset="0"/>
              </a:rPr>
              <a:t>si une journée sans « like » sur les réseaux sociaux vous déprime ou que vous commencez à angoisser dès qu’un ami ne répond pas à un de vos SMS, …</a:t>
            </a:r>
          </a:p>
        </p:txBody>
      </p:sp>
      <p:pic>
        <p:nvPicPr>
          <p:cNvPr id="13" name="Image 12">
            <a:extLst>
              <a:ext uri="{FF2B5EF4-FFF2-40B4-BE49-F238E27FC236}">
                <a16:creationId xmlns:a16="http://schemas.microsoft.com/office/drawing/2014/main" id="{087F3D9E-5724-9E25-ECA1-361726D3F56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997386" y="496181"/>
            <a:ext cx="781015" cy="781015"/>
          </a:xfrm>
          <a:prstGeom prst="rect">
            <a:avLst/>
          </a:prstGeom>
        </p:spPr>
      </p:pic>
      <p:sp>
        <p:nvSpPr>
          <p:cNvPr id="19" name="ZoneTexte 18">
            <a:extLst>
              <a:ext uri="{FF2B5EF4-FFF2-40B4-BE49-F238E27FC236}">
                <a16:creationId xmlns:a16="http://schemas.microsoft.com/office/drawing/2014/main" id="{2218A5E1-CBFA-0C78-3480-2225139D42B6}"/>
              </a:ext>
            </a:extLst>
          </p:cNvPr>
          <p:cNvSpPr txBox="1"/>
          <p:nvPr/>
        </p:nvSpPr>
        <p:spPr>
          <a:xfrm>
            <a:off x="6874436" y="886689"/>
            <a:ext cx="1561358" cy="307777"/>
          </a:xfrm>
          <a:prstGeom prst="rect">
            <a:avLst/>
          </a:prstGeom>
          <a:noFill/>
        </p:spPr>
        <p:txBody>
          <a:bodyPr wrap="square">
            <a:spAutoFit/>
          </a:bodyPr>
          <a:lstStyle/>
          <a:p>
            <a:pPr algn="ctr"/>
            <a:r>
              <a:rPr lang="fr-FR" sz="1400" b="1" dirty="0">
                <a:latin typeface="Calibri" panose="020F0502020204030204" pitchFamily="34" charset="0"/>
                <a:cs typeface="Calibri" panose="020F0502020204030204" pitchFamily="34" charset="0"/>
              </a:rPr>
              <a:t>(1965-?)</a:t>
            </a:r>
            <a:endParaRPr lang="fr-FR" sz="1400" dirty="0"/>
          </a:p>
        </p:txBody>
      </p:sp>
      <p:sp>
        <p:nvSpPr>
          <p:cNvPr id="27" name="ZoneTexte 26">
            <a:extLst>
              <a:ext uri="{FF2B5EF4-FFF2-40B4-BE49-F238E27FC236}">
                <a16:creationId xmlns:a16="http://schemas.microsoft.com/office/drawing/2014/main" id="{1354CFC0-61F2-03DE-645E-BF4B260F9D55}"/>
              </a:ext>
            </a:extLst>
          </p:cNvPr>
          <p:cNvSpPr txBox="1"/>
          <p:nvPr/>
        </p:nvSpPr>
        <p:spPr>
          <a:xfrm>
            <a:off x="5964995" y="1241403"/>
            <a:ext cx="4022573"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Journaliste , Directeur éditorial ARTÉ (depuis 2015)</a:t>
            </a:r>
            <a:endParaRPr lang="fr-FR" sz="1200" dirty="0">
              <a:solidFill>
                <a:srgbClr val="FFFF00"/>
              </a:solidFill>
            </a:endParaRPr>
          </a:p>
        </p:txBody>
      </p:sp>
      <p:pic>
        <p:nvPicPr>
          <p:cNvPr id="28" name="Image 27">
            <a:hlinkClick r:id="rId10"/>
            <a:extLst>
              <a:ext uri="{FF2B5EF4-FFF2-40B4-BE49-F238E27FC236}">
                <a16:creationId xmlns:a16="http://schemas.microsoft.com/office/drawing/2014/main" id="{546DE377-DADD-B122-ADB2-A336F5E99C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83976" y="812793"/>
            <a:ext cx="369332" cy="369332"/>
          </a:xfrm>
          <a:prstGeom prst="rect">
            <a:avLst/>
          </a:prstGeom>
        </p:spPr>
      </p:pic>
      <p:sp>
        <p:nvSpPr>
          <p:cNvPr id="31" name="ZoneTexte 30">
            <a:extLst>
              <a:ext uri="{FF2B5EF4-FFF2-40B4-BE49-F238E27FC236}">
                <a16:creationId xmlns:a16="http://schemas.microsoft.com/office/drawing/2014/main" id="{24FB0FD9-1E87-2F8F-8C81-67CAFD148C49}"/>
              </a:ext>
            </a:extLst>
          </p:cNvPr>
          <p:cNvSpPr txBox="1"/>
          <p:nvPr/>
        </p:nvSpPr>
        <p:spPr>
          <a:xfrm>
            <a:off x="772240" y="3985903"/>
            <a:ext cx="3471286"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Le marché de l’attention</a:t>
            </a:r>
            <a:endParaRPr lang="fr-FR" sz="2400" b="1" dirty="0"/>
          </a:p>
        </p:txBody>
      </p:sp>
      <p:pic>
        <p:nvPicPr>
          <p:cNvPr id="32" name="Image 31">
            <a:extLst>
              <a:ext uri="{FF2B5EF4-FFF2-40B4-BE49-F238E27FC236}">
                <a16:creationId xmlns:a16="http://schemas.microsoft.com/office/drawing/2014/main" id="{F25F919C-8771-3AF2-0DE0-B23A29D2088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43837" y="4100807"/>
            <a:ext cx="628403" cy="628403"/>
          </a:xfrm>
          <a:prstGeom prst="rect">
            <a:avLst/>
          </a:prstGeom>
        </p:spPr>
      </p:pic>
      <p:sp>
        <p:nvSpPr>
          <p:cNvPr id="33" name="Flèche : droite 32">
            <a:extLst>
              <a:ext uri="{FF2B5EF4-FFF2-40B4-BE49-F238E27FC236}">
                <a16:creationId xmlns:a16="http://schemas.microsoft.com/office/drawing/2014/main" id="{12263D9F-C350-B13B-062E-4990F2F6E3E4}"/>
              </a:ext>
            </a:extLst>
          </p:cNvPr>
          <p:cNvSpPr/>
          <p:nvPr/>
        </p:nvSpPr>
        <p:spPr>
          <a:xfrm>
            <a:off x="901405" y="4467178"/>
            <a:ext cx="337351" cy="157728"/>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2BD44BF5-1EAA-7C75-C188-CE813E2A33DC}"/>
              </a:ext>
            </a:extLst>
          </p:cNvPr>
          <p:cNvSpPr txBox="1"/>
          <p:nvPr/>
        </p:nvSpPr>
        <p:spPr>
          <a:xfrm>
            <a:off x="1238756" y="4402636"/>
            <a:ext cx="10675078" cy="307777"/>
          </a:xfrm>
          <a:prstGeom prst="rect">
            <a:avLst/>
          </a:prstGeom>
          <a:noFill/>
        </p:spPr>
        <p:txBody>
          <a:bodyPr wrap="square">
            <a:spAutoFit/>
          </a:bodyPr>
          <a:lstStyle/>
          <a:p>
            <a:r>
              <a:rPr lang="fr-FR" sz="1400" dirty="0">
                <a:latin typeface="Calibri" panose="020F0502020204030204" pitchFamily="34" charset="0"/>
                <a:cs typeface="Calibri" panose="020F0502020204030204" pitchFamily="34" charset="0"/>
              </a:rPr>
              <a:t>Vente du temps libre, du temps de cerveau disponible d’un utilisateur à des messages publicitaires, au plus près de ses émotions, de ses désirs.  </a:t>
            </a:r>
          </a:p>
        </p:txBody>
      </p:sp>
      <p:grpSp>
        <p:nvGrpSpPr>
          <p:cNvPr id="37" name="Groupe 36">
            <a:extLst>
              <a:ext uri="{FF2B5EF4-FFF2-40B4-BE49-F238E27FC236}">
                <a16:creationId xmlns:a16="http://schemas.microsoft.com/office/drawing/2014/main" id="{386E0AA1-E347-9AFB-9845-0EBD99CD392A}"/>
              </a:ext>
            </a:extLst>
          </p:cNvPr>
          <p:cNvGrpSpPr/>
          <p:nvPr/>
        </p:nvGrpSpPr>
        <p:grpSpPr>
          <a:xfrm>
            <a:off x="10341660" y="499736"/>
            <a:ext cx="781015" cy="522693"/>
            <a:chOff x="10512003" y="1210817"/>
            <a:chExt cx="781015" cy="522693"/>
          </a:xfrm>
        </p:grpSpPr>
        <p:pic>
          <p:nvPicPr>
            <p:cNvPr id="12" name="Image 11">
              <a:hlinkClick r:id="rId13"/>
              <a:extLst>
                <a:ext uri="{FF2B5EF4-FFF2-40B4-BE49-F238E27FC236}">
                  <a16:creationId xmlns:a16="http://schemas.microsoft.com/office/drawing/2014/main" id="{AC1C1CAA-3F41-557F-F651-F2EED1F21C2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12003" y="1210817"/>
              <a:ext cx="781015" cy="522693"/>
            </a:xfrm>
            <a:prstGeom prst="rect">
              <a:avLst/>
            </a:prstGeom>
          </p:spPr>
        </p:pic>
        <p:pic>
          <p:nvPicPr>
            <p:cNvPr id="36" name="Image 35">
              <a:hlinkClick r:id="rId13"/>
              <a:extLst>
                <a:ext uri="{FF2B5EF4-FFF2-40B4-BE49-F238E27FC236}">
                  <a16:creationId xmlns:a16="http://schemas.microsoft.com/office/drawing/2014/main" id="{089C6126-5793-2739-92AC-776E019177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53452" y="1227625"/>
              <a:ext cx="489077" cy="489077"/>
            </a:xfrm>
            <a:prstGeom prst="rect">
              <a:avLst/>
            </a:prstGeom>
          </p:spPr>
        </p:pic>
      </p:grpSp>
      <p:sp>
        <p:nvSpPr>
          <p:cNvPr id="38" name="Flèche : droite 37">
            <a:extLst>
              <a:ext uri="{FF2B5EF4-FFF2-40B4-BE49-F238E27FC236}">
                <a16:creationId xmlns:a16="http://schemas.microsoft.com/office/drawing/2014/main" id="{F8766DAC-91B5-C5D7-1478-36E01F67AD9D}"/>
              </a:ext>
            </a:extLst>
          </p:cNvPr>
          <p:cNvSpPr/>
          <p:nvPr/>
        </p:nvSpPr>
        <p:spPr>
          <a:xfrm>
            <a:off x="897287" y="4728053"/>
            <a:ext cx="337351" cy="157728"/>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944EAC3D-C66A-3DF1-16E7-A831666C900E}"/>
              </a:ext>
            </a:extLst>
          </p:cNvPr>
          <p:cNvSpPr txBox="1"/>
          <p:nvPr/>
        </p:nvSpPr>
        <p:spPr>
          <a:xfrm>
            <a:off x="1234638" y="4663511"/>
            <a:ext cx="10675078" cy="307777"/>
          </a:xfrm>
          <a:prstGeom prst="rect">
            <a:avLst/>
          </a:prstGeom>
          <a:noFill/>
        </p:spPr>
        <p:txBody>
          <a:bodyPr wrap="square">
            <a:spAutoFit/>
          </a:bodyPr>
          <a:lstStyle/>
          <a:p>
            <a:r>
              <a:rPr lang="fr-FR" sz="1400" dirty="0">
                <a:latin typeface="Calibri" panose="020F0502020204030204" pitchFamily="34" charset="0"/>
                <a:cs typeface="Calibri" panose="020F0502020204030204" pitchFamily="34" charset="0"/>
              </a:rPr>
              <a:t>Prédation de notre attention.  </a:t>
            </a:r>
          </a:p>
        </p:txBody>
      </p:sp>
      <p:grpSp>
        <p:nvGrpSpPr>
          <p:cNvPr id="10" name="Groupe 9">
            <a:extLst>
              <a:ext uri="{FF2B5EF4-FFF2-40B4-BE49-F238E27FC236}">
                <a16:creationId xmlns:a16="http://schemas.microsoft.com/office/drawing/2014/main" id="{77B95264-03E4-7A8D-220D-EEE99E411C29}"/>
              </a:ext>
            </a:extLst>
          </p:cNvPr>
          <p:cNvGrpSpPr/>
          <p:nvPr/>
        </p:nvGrpSpPr>
        <p:grpSpPr>
          <a:xfrm>
            <a:off x="10864162" y="6093758"/>
            <a:ext cx="1161927" cy="495395"/>
            <a:chOff x="11074847" y="1336335"/>
            <a:chExt cx="1006850" cy="495395"/>
          </a:xfrm>
        </p:grpSpPr>
        <p:grpSp>
          <p:nvGrpSpPr>
            <p:cNvPr id="14" name="Groupe 13">
              <a:extLst>
                <a:ext uri="{FF2B5EF4-FFF2-40B4-BE49-F238E27FC236}">
                  <a16:creationId xmlns:a16="http://schemas.microsoft.com/office/drawing/2014/main" id="{EFE3DB6F-AFFB-039D-4340-2F7682688B80}"/>
                </a:ext>
              </a:extLst>
            </p:cNvPr>
            <p:cNvGrpSpPr/>
            <p:nvPr/>
          </p:nvGrpSpPr>
          <p:grpSpPr>
            <a:xfrm>
              <a:off x="11074847" y="1336335"/>
              <a:ext cx="329186" cy="495395"/>
              <a:chOff x="10224094" y="565880"/>
              <a:chExt cx="329186" cy="495395"/>
            </a:xfrm>
          </p:grpSpPr>
          <p:pic>
            <p:nvPicPr>
              <p:cNvPr id="25" name="Image 24">
                <a:hlinkClick r:id="rId16" action="ppaction://hlinksldjump"/>
                <a:extLst>
                  <a:ext uri="{FF2B5EF4-FFF2-40B4-BE49-F238E27FC236}">
                    <a16:creationId xmlns:a16="http://schemas.microsoft.com/office/drawing/2014/main" id="{4634F419-7DAE-78AB-F930-6A011BE2A4F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35" name="Image 34">
                <a:hlinkClick r:id="rId16" action="ppaction://hlinksldjump"/>
                <a:extLst>
                  <a:ext uri="{FF2B5EF4-FFF2-40B4-BE49-F238E27FC236}">
                    <a16:creationId xmlns:a16="http://schemas.microsoft.com/office/drawing/2014/main" id="{01B20447-2728-C204-DA7B-4D52B462F03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sp>
          <p:nvSpPr>
            <p:cNvPr id="15" name="ZoneTexte 14">
              <a:extLst>
                <a:ext uri="{FF2B5EF4-FFF2-40B4-BE49-F238E27FC236}">
                  <a16:creationId xmlns:a16="http://schemas.microsoft.com/office/drawing/2014/main" id="{F37A9AC4-CDC2-24A6-2F38-80F7F2B76BAE}"/>
                </a:ext>
              </a:extLst>
            </p:cNvPr>
            <p:cNvSpPr txBox="1"/>
            <p:nvPr/>
          </p:nvSpPr>
          <p:spPr>
            <a:xfrm>
              <a:off x="11316683" y="1420154"/>
              <a:ext cx="765014" cy="357406"/>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Questions </a:t>
              </a:r>
              <a:r>
                <a:rPr lang="fr-FR" sz="1200" b="1" dirty="0">
                  <a:solidFill>
                    <a:schemeClr val="bg1"/>
                  </a:solidFill>
                  <a:latin typeface="Calibri" panose="020F0502020204030204" pitchFamily="34" charset="0"/>
                  <a:cs typeface="Calibri" panose="020F0502020204030204" pitchFamily="34" charset="0"/>
                </a:rPr>
                <a:t>35 </a:t>
              </a:r>
              <a:r>
                <a:rPr lang="fr-FR" sz="1200" b="1" dirty="0">
                  <a:latin typeface="Calibri" panose="020F0502020204030204" pitchFamily="34" charset="0"/>
                  <a:cs typeface="Calibri" panose="020F0502020204030204" pitchFamily="34" charset="0"/>
                </a:rPr>
                <a:t>à</a:t>
              </a:r>
              <a:r>
                <a:rPr lang="fr-FR" sz="1200" b="1" dirty="0">
                  <a:solidFill>
                    <a:schemeClr val="bg1"/>
                  </a:solidFill>
                  <a:latin typeface="Calibri" panose="020F0502020204030204" pitchFamily="34" charset="0"/>
                  <a:cs typeface="Calibri" panose="020F0502020204030204" pitchFamily="34" charset="0"/>
                </a:rPr>
                <a:t> 38</a:t>
              </a:r>
            </a:p>
          </p:txBody>
        </p:sp>
      </p:grpSp>
      <p:pic>
        <p:nvPicPr>
          <p:cNvPr id="40" name="Image 39" descr="Une image contenant Police, Graphique, typographie, graphisme&#10;&#10;Le contenu généré par l’IA peut être incorrect.">
            <a:hlinkClick r:id="rId19" action="ppaction://hlinksldjump"/>
            <a:extLst>
              <a:ext uri="{FF2B5EF4-FFF2-40B4-BE49-F238E27FC236}">
                <a16:creationId xmlns:a16="http://schemas.microsoft.com/office/drawing/2014/main" id="{6F31F11C-B9EA-446A-F5EC-F37A4723562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983279" y="1051160"/>
            <a:ext cx="1087485" cy="232144"/>
          </a:xfrm>
          <a:prstGeom prst="rect">
            <a:avLst/>
          </a:prstGeom>
        </p:spPr>
      </p:pic>
    </p:spTree>
    <p:extLst>
      <p:ext uri="{BB962C8B-B14F-4D97-AF65-F5344CB8AC3E}">
        <p14:creationId xmlns:p14="http://schemas.microsoft.com/office/powerpoint/2010/main" val="39143585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46D5DD01-B5E7-1391-835D-2469388C03E9}"/>
              </a:ext>
            </a:extLst>
          </p:cNvPr>
          <p:cNvSpPr txBox="1"/>
          <p:nvPr/>
        </p:nvSpPr>
        <p:spPr>
          <a:xfrm>
            <a:off x="9597446" y="2704384"/>
            <a:ext cx="2476526" cy="830997"/>
          </a:xfrm>
          <a:prstGeom prst="rect">
            <a:avLst/>
          </a:prstGeom>
          <a:noFill/>
        </p:spPr>
        <p:txBody>
          <a:bodyPr wrap="square">
            <a:spAutoFit/>
          </a:bodyPr>
          <a:lstStyle/>
          <a:p>
            <a:pPr algn="ctr"/>
            <a:r>
              <a:rPr lang="fr-FR" sz="1600" dirty="0">
                <a:solidFill>
                  <a:srgbClr val="FF0000"/>
                </a:solidFill>
                <a:latin typeface="Calibri" panose="020F0502020204030204" pitchFamily="34" charset="0"/>
                <a:cs typeface="Calibri" panose="020F0502020204030204" pitchFamily="34" charset="0"/>
              </a:rPr>
              <a:t>Jean-Patrick</a:t>
            </a:r>
            <a:br>
              <a:rPr lang="fr-FR" sz="1600" dirty="0">
                <a:solidFill>
                  <a:srgbClr val="FF0000"/>
                </a:solidFill>
                <a:latin typeface="Calibri" panose="020F0502020204030204" pitchFamily="34" charset="0"/>
                <a:cs typeface="Calibri" panose="020F0502020204030204" pitchFamily="34" charset="0"/>
              </a:rPr>
            </a:br>
            <a:r>
              <a:rPr lang="fr-FR" sz="1600" dirty="0">
                <a:solidFill>
                  <a:srgbClr val="FF0000"/>
                </a:solidFill>
                <a:latin typeface="Calibri" panose="020F0502020204030204" pitchFamily="34" charset="0"/>
                <a:cs typeface="Calibri" panose="020F0502020204030204" pitchFamily="34" charset="0"/>
              </a:rPr>
              <a:t>CAPDEVIELLE</a:t>
            </a:r>
          </a:p>
          <a:p>
            <a:pPr algn="ctr"/>
            <a:r>
              <a:rPr lang="fr-FR" sz="1600" dirty="0">
                <a:solidFill>
                  <a:srgbClr val="7030A0"/>
                </a:solidFill>
                <a:latin typeface="Calibri" panose="020F0502020204030204" pitchFamily="34" charset="0"/>
                <a:cs typeface="Calibri" panose="020F0502020204030204" pitchFamily="34" charset="0"/>
              </a:rPr>
              <a:t>(1945-?)</a:t>
            </a:r>
          </a:p>
        </p:txBody>
      </p:sp>
      <p:pic>
        <p:nvPicPr>
          <p:cNvPr id="2" name="Image 1">
            <a:hlinkClick r:id="rId2" action="ppaction://hlinksldjump"/>
            <a:extLst>
              <a:ext uri="{FF2B5EF4-FFF2-40B4-BE49-F238E27FC236}">
                <a16:creationId xmlns:a16="http://schemas.microsoft.com/office/drawing/2014/main" id="{77E4778E-6631-49CA-8E9F-CDA76BF820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3" name="ZoneTexte 2">
            <a:extLst>
              <a:ext uri="{FF2B5EF4-FFF2-40B4-BE49-F238E27FC236}">
                <a16:creationId xmlns:a16="http://schemas.microsoft.com/office/drawing/2014/main" id="{91F311DC-C4A3-4CB3-BC8E-F9FDC54ACF6F}"/>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4" name="Image 3">
            <a:hlinkClick r:id="rId4"/>
            <a:extLst>
              <a:ext uri="{FF2B5EF4-FFF2-40B4-BE49-F238E27FC236}">
                <a16:creationId xmlns:a16="http://schemas.microsoft.com/office/drawing/2014/main" id="{A6B6E4AA-B27E-4FE2-B0F0-77B3396F5F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4558" y="4389047"/>
            <a:ext cx="671433" cy="640099"/>
          </a:xfrm>
          <a:prstGeom prst="rect">
            <a:avLst/>
          </a:prstGeom>
        </p:spPr>
      </p:pic>
      <p:sp>
        <p:nvSpPr>
          <p:cNvPr id="5" name="ZoneTexte 4">
            <a:extLst>
              <a:ext uri="{FF2B5EF4-FFF2-40B4-BE49-F238E27FC236}">
                <a16:creationId xmlns:a16="http://schemas.microsoft.com/office/drawing/2014/main" id="{D7D44E6A-261E-409E-9851-43F7E0626317}"/>
              </a:ext>
            </a:extLst>
          </p:cNvPr>
          <p:cNvSpPr txBox="1"/>
          <p:nvPr/>
        </p:nvSpPr>
        <p:spPr>
          <a:xfrm>
            <a:off x="4805991" y="4692979"/>
            <a:ext cx="2765778" cy="307777"/>
          </a:xfrm>
          <a:prstGeom prst="rect">
            <a:avLst/>
          </a:prstGeom>
          <a:noFill/>
        </p:spPr>
        <p:txBody>
          <a:bodyPr wrap="square">
            <a:spAutoFit/>
          </a:bodyPr>
          <a:lstStyle/>
          <a:p>
            <a:r>
              <a:rPr lang="fr-FR" sz="1400" i="1" dirty="0">
                <a:solidFill>
                  <a:schemeClr val="bg1"/>
                </a:solidFill>
                <a:latin typeface="Calibri" panose="020F0502020204030204" pitchFamily="34" charset="0"/>
                <a:cs typeface="Calibri" panose="020F0502020204030204" pitchFamily="34" charset="0"/>
              </a:rPr>
              <a:t>La vie par procuration, </a:t>
            </a:r>
            <a:r>
              <a:rPr lang="fr-FR" sz="1400" b="1" dirty="0">
                <a:latin typeface="Calibri" panose="020F0502020204030204" pitchFamily="34" charset="0"/>
                <a:cs typeface="Calibri" panose="020F0502020204030204" pitchFamily="34" charset="0"/>
              </a:rPr>
              <a:t>1986.</a:t>
            </a:r>
            <a:endParaRPr lang="fr-FR" dirty="0">
              <a:latin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AB449B31-CE12-4C9D-BCCB-116B13EF1FB3}"/>
              </a:ext>
            </a:extLst>
          </p:cNvPr>
          <p:cNvSpPr txBox="1"/>
          <p:nvPr/>
        </p:nvSpPr>
        <p:spPr>
          <a:xfrm>
            <a:off x="772240" y="583437"/>
            <a:ext cx="3471286"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Le THÈME en CHANSONS</a:t>
            </a:r>
            <a:endParaRPr lang="fr-FR" sz="2400" b="1" dirty="0"/>
          </a:p>
        </p:txBody>
      </p:sp>
      <p:pic>
        <p:nvPicPr>
          <p:cNvPr id="7" name="Image 6">
            <a:extLst>
              <a:ext uri="{FF2B5EF4-FFF2-40B4-BE49-F238E27FC236}">
                <a16:creationId xmlns:a16="http://schemas.microsoft.com/office/drawing/2014/main" id="{43407473-784B-4866-928C-A988606AD3E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3837" y="698341"/>
            <a:ext cx="628403" cy="628403"/>
          </a:xfrm>
          <a:prstGeom prst="rect">
            <a:avLst/>
          </a:prstGeom>
        </p:spPr>
      </p:pic>
      <p:pic>
        <p:nvPicPr>
          <p:cNvPr id="9" name="Image 8" descr="Une image contenant Visage humain, personne, Front, sourire&#10;&#10;Le contenu généré par l’IA peut être incorrect.">
            <a:extLst>
              <a:ext uri="{FF2B5EF4-FFF2-40B4-BE49-F238E27FC236}">
                <a16:creationId xmlns:a16="http://schemas.microsoft.com/office/drawing/2014/main" id="{34125AF9-2578-4C0F-4038-121BE42E58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8696" y="3846061"/>
            <a:ext cx="864450" cy="864450"/>
          </a:xfrm>
          <a:prstGeom prst="rect">
            <a:avLst/>
          </a:prstGeom>
        </p:spPr>
      </p:pic>
      <p:pic>
        <p:nvPicPr>
          <p:cNvPr id="10" name="Image 9">
            <a:extLst>
              <a:ext uri="{FF2B5EF4-FFF2-40B4-BE49-F238E27FC236}">
                <a16:creationId xmlns:a16="http://schemas.microsoft.com/office/drawing/2014/main" id="{1ACE244E-C1E5-3B99-8ADB-53D2A7F4008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50325" y="3841879"/>
            <a:ext cx="350449" cy="233138"/>
          </a:xfrm>
          <a:prstGeom prst="rect">
            <a:avLst/>
          </a:prstGeom>
        </p:spPr>
      </p:pic>
      <p:sp>
        <p:nvSpPr>
          <p:cNvPr id="12" name="ZoneTexte 11">
            <a:extLst>
              <a:ext uri="{FF2B5EF4-FFF2-40B4-BE49-F238E27FC236}">
                <a16:creationId xmlns:a16="http://schemas.microsoft.com/office/drawing/2014/main" id="{3440E90A-9535-2FBF-0A4C-DC2CD508DA00}"/>
              </a:ext>
            </a:extLst>
          </p:cNvPr>
          <p:cNvSpPr txBox="1"/>
          <p:nvPr/>
        </p:nvSpPr>
        <p:spPr>
          <a:xfrm>
            <a:off x="5773146" y="4228783"/>
            <a:ext cx="2303929" cy="584775"/>
          </a:xfrm>
          <a:prstGeom prst="rect">
            <a:avLst/>
          </a:prstGeom>
          <a:noFill/>
        </p:spPr>
        <p:txBody>
          <a:bodyPr wrap="square">
            <a:spAutoFit/>
          </a:bodyPr>
          <a:lstStyle/>
          <a:p>
            <a:r>
              <a:rPr lang="fr-FR" sz="1600" dirty="0">
                <a:solidFill>
                  <a:srgbClr val="FF0000"/>
                </a:solidFill>
                <a:latin typeface="Calibri" panose="020F0502020204030204" pitchFamily="34" charset="0"/>
                <a:cs typeface="Calibri" panose="020F0502020204030204" pitchFamily="34" charset="0"/>
              </a:rPr>
              <a:t>Jean-Jacques GOLDMAN</a:t>
            </a:r>
          </a:p>
          <a:p>
            <a:pPr algn="ctr"/>
            <a:r>
              <a:rPr lang="fr-FR" sz="1600" dirty="0">
                <a:solidFill>
                  <a:srgbClr val="7030A0"/>
                </a:solidFill>
                <a:latin typeface="Calibri" panose="020F0502020204030204" pitchFamily="34" charset="0"/>
                <a:cs typeface="Calibri" panose="020F0502020204030204" pitchFamily="34" charset="0"/>
              </a:rPr>
              <a:t>(1951-?)</a:t>
            </a:r>
          </a:p>
        </p:txBody>
      </p:sp>
      <p:pic>
        <p:nvPicPr>
          <p:cNvPr id="13" name="Image 12">
            <a:hlinkClick r:id="rId9"/>
            <a:extLst>
              <a:ext uri="{FF2B5EF4-FFF2-40B4-BE49-F238E27FC236}">
                <a16:creationId xmlns:a16="http://schemas.microsoft.com/office/drawing/2014/main" id="{F361D505-2399-9A2C-E590-171C31F37C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6935" y="1573304"/>
            <a:ext cx="671433" cy="640099"/>
          </a:xfrm>
          <a:prstGeom prst="rect">
            <a:avLst/>
          </a:prstGeom>
        </p:spPr>
      </p:pic>
      <p:sp>
        <p:nvSpPr>
          <p:cNvPr id="14" name="ZoneTexte 13">
            <a:extLst>
              <a:ext uri="{FF2B5EF4-FFF2-40B4-BE49-F238E27FC236}">
                <a16:creationId xmlns:a16="http://schemas.microsoft.com/office/drawing/2014/main" id="{EF4E0ECC-2368-6BFE-2D09-4178C656C10D}"/>
              </a:ext>
            </a:extLst>
          </p:cNvPr>
          <p:cNvSpPr txBox="1"/>
          <p:nvPr/>
        </p:nvSpPr>
        <p:spPr>
          <a:xfrm>
            <a:off x="9018368" y="1877236"/>
            <a:ext cx="2765778" cy="307777"/>
          </a:xfrm>
          <a:prstGeom prst="rect">
            <a:avLst/>
          </a:prstGeom>
          <a:noFill/>
        </p:spPr>
        <p:txBody>
          <a:bodyPr wrap="square">
            <a:spAutoFit/>
          </a:bodyPr>
          <a:lstStyle/>
          <a:p>
            <a:r>
              <a:rPr lang="fr-FR" sz="1400" i="1" dirty="0">
                <a:solidFill>
                  <a:schemeClr val="bg1"/>
                </a:solidFill>
                <a:latin typeface="Calibri" panose="020F0502020204030204" pitchFamily="34" charset="0"/>
                <a:cs typeface="Calibri" panose="020F0502020204030204" pitchFamily="34" charset="0"/>
              </a:rPr>
              <a:t>Du côté de chez Swann, </a:t>
            </a:r>
            <a:r>
              <a:rPr lang="fr-FR" sz="1400" b="1" dirty="0">
                <a:latin typeface="Calibri" panose="020F0502020204030204" pitchFamily="34" charset="0"/>
                <a:cs typeface="Calibri" panose="020F0502020204030204" pitchFamily="34" charset="0"/>
              </a:rPr>
              <a:t>1975.</a:t>
            </a:r>
            <a:endParaRPr lang="fr-FR" dirty="0">
              <a:latin typeface="Calibri" panose="020F0502020204030204" pitchFamily="34" charset="0"/>
              <a:cs typeface="Calibri" panose="020F0502020204030204" pitchFamily="34" charset="0"/>
            </a:endParaRPr>
          </a:p>
        </p:txBody>
      </p:sp>
      <p:pic>
        <p:nvPicPr>
          <p:cNvPr id="15" name="Image 14">
            <a:extLst>
              <a:ext uri="{FF2B5EF4-FFF2-40B4-BE49-F238E27FC236}">
                <a16:creationId xmlns:a16="http://schemas.microsoft.com/office/drawing/2014/main" id="{AB169D2B-02A0-F581-8924-F2187ED2C3C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945074" y="1019202"/>
            <a:ext cx="864450" cy="864450"/>
          </a:xfrm>
          <a:prstGeom prst="rect">
            <a:avLst/>
          </a:prstGeom>
        </p:spPr>
      </p:pic>
      <p:pic>
        <p:nvPicPr>
          <p:cNvPr id="16" name="Image 15">
            <a:extLst>
              <a:ext uri="{FF2B5EF4-FFF2-40B4-BE49-F238E27FC236}">
                <a16:creationId xmlns:a16="http://schemas.microsoft.com/office/drawing/2014/main" id="{52529A27-C4E0-C096-DF35-1BC63333081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918818" y="1015447"/>
            <a:ext cx="350449" cy="233137"/>
          </a:xfrm>
          <a:prstGeom prst="rect">
            <a:avLst/>
          </a:prstGeom>
        </p:spPr>
      </p:pic>
      <p:sp>
        <p:nvSpPr>
          <p:cNvPr id="17" name="ZoneTexte 16">
            <a:extLst>
              <a:ext uri="{FF2B5EF4-FFF2-40B4-BE49-F238E27FC236}">
                <a16:creationId xmlns:a16="http://schemas.microsoft.com/office/drawing/2014/main" id="{CFC93DC2-CD32-FB40-A377-6F669E494D7F}"/>
              </a:ext>
            </a:extLst>
          </p:cNvPr>
          <p:cNvSpPr txBox="1"/>
          <p:nvPr/>
        </p:nvSpPr>
        <p:spPr>
          <a:xfrm>
            <a:off x="9866894" y="1389852"/>
            <a:ext cx="934173" cy="584775"/>
          </a:xfrm>
          <a:prstGeom prst="rect">
            <a:avLst/>
          </a:prstGeom>
          <a:noFill/>
        </p:spPr>
        <p:txBody>
          <a:bodyPr wrap="square">
            <a:spAutoFit/>
          </a:bodyPr>
          <a:lstStyle/>
          <a:p>
            <a:r>
              <a:rPr lang="fr-FR" sz="1600" dirty="0">
                <a:solidFill>
                  <a:srgbClr val="FF0000"/>
                </a:solidFill>
                <a:latin typeface="Calibri" panose="020F0502020204030204" pitchFamily="34" charset="0"/>
                <a:cs typeface="Calibri" panose="020F0502020204030204" pitchFamily="34" charset="0"/>
              </a:rPr>
              <a:t>DAVE</a:t>
            </a:r>
          </a:p>
          <a:p>
            <a:pPr algn="ctr"/>
            <a:r>
              <a:rPr lang="fr-FR" sz="1600" dirty="0">
                <a:solidFill>
                  <a:srgbClr val="7030A0"/>
                </a:solidFill>
                <a:latin typeface="Calibri" panose="020F0502020204030204" pitchFamily="34" charset="0"/>
                <a:cs typeface="Calibri" panose="020F0502020204030204" pitchFamily="34" charset="0"/>
              </a:rPr>
              <a:t>(1944-?)</a:t>
            </a:r>
          </a:p>
        </p:txBody>
      </p:sp>
      <p:pic>
        <p:nvPicPr>
          <p:cNvPr id="21" name="Image 20">
            <a:hlinkClick r:id="rId12"/>
            <a:extLst>
              <a:ext uri="{FF2B5EF4-FFF2-40B4-BE49-F238E27FC236}">
                <a16:creationId xmlns:a16="http://schemas.microsoft.com/office/drawing/2014/main" id="{DAD1CA48-71F9-E4E3-DE59-6FF9287170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6398" y="3143884"/>
            <a:ext cx="671433" cy="640099"/>
          </a:xfrm>
          <a:prstGeom prst="rect">
            <a:avLst/>
          </a:prstGeom>
        </p:spPr>
      </p:pic>
      <p:sp>
        <p:nvSpPr>
          <p:cNvPr id="22" name="ZoneTexte 21">
            <a:extLst>
              <a:ext uri="{FF2B5EF4-FFF2-40B4-BE49-F238E27FC236}">
                <a16:creationId xmlns:a16="http://schemas.microsoft.com/office/drawing/2014/main" id="{87531507-8560-6D0F-B229-DBB2CBA21B5D}"/>
              </a:ext>
            </a:extLst>
          </p:cNvPr>
          <p:cNvSpPr txBox="1"/>
          <p:nvPr/>
        </p:nvSpPr>
        <p:spPr>
          <a:xfrm>
            <a:off x="8967831" y="3472183"/>
            <a:ext cx="2765778" cy="307777"/>
          </a:xfrm>
          <a:prstGeom prst="rect">
            <a:avLst/>
          </a:prstGeom>
          <a:noFill/>
        </p:spPr>
        <p:txBody>
          <a:bodyPr wrap="square">
            <a:spAutoFit/>
          </a:bodyPr>
          <a:lstStyle/>
          <a:p>
            <a:r>
              <a:rPr lang="fr-FR" sz="1400" i="1" dirty="0">
                <a:solidFill>
                  <a:schemeClr val="bg1"/>
                </a:solidFill>
                <a:latin typeface="Calibri" panose="020F0502020204030204" pitchFamily="34" charset="0"/>
                <a:cs typeface="Calibri" panose="020F0502020204030204" pitchFamily="34" charset="0"/>
              </a:rPr>
              <a:t>Quand t’es dans le désert, </a:t>
            </a:r>
            <a:r>
              <a:rPr lang="fr-FR" sz="1400" b="1" dirty="0">
                <a:latin typeface="Calibri" panose="020F0502020204030204" pitchFamily="34" charset="0"/>
                <a:cs typeface="Calibri" panose="020F0502020204030204" pitchFamily="34" charset="0"/>
              </a:rPr>
              <a:t>1980.</a:t>
            </a:r>
            <a:endParaRPr lang="fr-FR" dirty="0">
              <a:latin typeface="Calibri" panose="020F0502020204030204" pitchFamily="34" charset="0"/>
              <a:cs typeface="Calibri" panose="020F0502020204030204" pitchFamily="34" charset="0"/>
            </a:endParaRPr>
          </a:p>
        </p:txBody>
      </p:sp>
      <p:pic>
        <p:nvPicPr>
          <p:cNvPr id="23" name="Image 22">
            <a:extLst>
              <a:ext uri="{FF2B5EF4-FFF2-40B4-BE49-F238E27FC236}">
                <a16:creationId xmlns:a16="http://schemas.microsoft.com/office/drawing/2014/main" id="{B9855247-4850-AAD1-84DB-1C314699168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070536" y="2683693"/>
            <a:ext cx="864450" cy="858836"/>
          </a:xfrm>
          <a:prstGeom prst="rect">
            <a:avLst/>
          </a:prstGeom>
        </p:spPr>
      </p:pic>
      <p:pic>
        <p:nvPicPr>
          <p:cNvPr id="24" name="Image 23">
            <a:extLst>
              <a:ext uri="{FF2B5EF4-FFF2-40B4-BE49-F238E27FC236}">
                <a16:creationId xmlns:a16="http://schemas.microsoft.com/office/drawing/2014/main" id="{0C95395C-D98D-2037-BFB8-A244B54627F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934986" y="2692111"/>
            <a:ext cx="350449" cy="233138"/>
          </a:xfrm>
          <a:prstGeom prst="rect">
            <a:avLst/>
          </a:prstGeom>
        </p:spPr>
      </p:pic>
      <p:pic>
        <p:nvPicPr>
          <p:cNvPr id="26" name="Image 25">
            <a:hlinkClick r:id="rId14"/>
            <a:extLst>
              <a:ext uri="{FF2B5EF4-FFF2-40B4-BE49-F238E27FC236}">
                <a16:creationId xmlns:a16="http://schemas.microsoft.com/office/drawing/2014/main" id="{77A52E56-96F9-D15D-D646-4D073A31B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3432" y="3139806"/>
            <a:ext cx="671433" cy="640099"/>
          </a:xfrm>
          <a:prstGeom prst="rect">
            <a:avLst/>
          </a:prstGeom>
        </p:spPr>
      </p:pic>
      <p:sp>
        <p:nvSpPr>
          <p:cNvPr id="27" name="ZoneTexte 26">
            <a:extLst>
              <a:ext uri="{FF2B5EF4-FFF2-40B4-BE49-F238E27FC236}">
                <a16:creationId xmlns:a16="http://schemas.microsoft.com/office/drawing/2014/main" id="{38A487A9-295B-B19F-D58E-765EF49F1043}"/>
              </a:ext>
            </a:extLst>
          </p:cNvPr>
          <p:cNvSpPr txBox="1"/>
          <p:nvPr/>
        </p:nvSpPr>
        <p:spPr>
          <a:xfrm>
            <a:off x="4814865" y="3443738"/>
            <a:ext cx="2765778" cy="307777"/>
          </a:xfrm>
          <a:prstGeom prst="rect">
            <a:avLst/>
          </a:prstGeom>
          <a:noFill/>
        </p:spPr>
        <p:txBody>
          <a:bodyPr wrap="square">
            <a:spAutoFit/>
          </a:bodyPr>
          <a:lstStyle/>
          <a:p>
            <a:r>
              <a:rPr lang="fr-FR" sz="1400" i="1" dirty="0">
                <a:solidFill>
                  <a:schemeClr val="bg1"/>
                </a:solidFill>
                <a:latin typeface="Calibri" panose="020F0502020204030204" pitchFamily="34" charset="0"/>
                <a:cs typeface="Calibri" panose="020F0502020204030204" pitchFamily="34" charset="0"/>
              </a:rPr>
              <a:t>Dans les yeux d’Émilie, </a:t>
            </a:r>
            <a:r>
              <a:rPr lang="fr-FR" sz="1400" b="1" dirty="0">
                <a:latin typeface="Calibri" panose="020F0502020204030204" pitchFamily="34" charset="0"/>
                <a:cs typeface="Calibri" panose="020F0502020204030204" pitchFamily="34" charset="0"/>
              </a:rPr>
              <a:t>1978.</a:t>
            </a:r>
            <a:endParaRPr lang="fr-FR" dirty="0">
              <a:latin typeface="Calibri" panose="020F0502020204030204" pitchFamily="34" charset="0"/>
              <a:cs typeface="Calibri" panose="020F0502020204030204" pitchFamily="34" charset="0"/>
            </a:endParaRPr>
          </a:p>
        </p:txBody>
      </p:sp>
      <p:pic>
        <p:nvPicPr>
          <p:cNvPr id="28" name="Image 27">
            <a:extLst>
              <a:ext uri="{FF2B5EF4-FFF2-40B4-BE49-F238E27FC236}">
                <a16:creationId xmlns:a16="http://schemas.microsoft.com/office/drawing/2014/main" id="{6A0DA611-B933-A30D-A5E1-56A5491159C0}"/>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4877811" y="2651149"/>
            <a:ext cx="864450" cy="858836"/>
          </a:xfrm>
          <a:prstGeom prst="rect">
            <a:avLst/>
          </a:prstGeom>
        </p:spPr>
      </p:pic>
      <p:pic>
        <p:nvPicPr>
          <p:cNvPr id="29" name="Image 28">
            <a:extLst>
              <a:ext uri="{FF2B5EF4-FFF2-40B4-BE49-F238E27FC236}">
                <a16:creationId xmlns:a16="http://schemas.microsoft.com/office/drawing/2014/main" id="{3E047CB6-67B8-9766-FDDE-C31C6521606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44966" y="2722078"/>
            <a:ext cx="350449" cy="233138"/>
          </a:xfrm>
          <a:prstGeom prst="rect">
            <a:avLst/>
          </a:prstGeom>
        </p:spPr>
      </p:pic>
      <p:sp>
        <p:nvSpPr>
          <p:cNvPr id="30" name="ZoneTexte 29">
            <a:extLst>
              <a:ext uri="{FF2B5EF4-FFF2-40B4-BE49-F238E27FC236}">
                <a16:creationId xmlns:a16="http://schemas.microsoft.com/office/drawing/2014/main" id="{D13487FA-EBD9-3FC9-236D-E03A1CE689C0}"/>
              </a:ext>
            </a:extLst>
          </p:cNvPr>
          <p:cNvSpPr txBox="1"/>
          <p:nvPr/>
        </p:nvSpPr>
        <p:spPr>
          <a:xfrm>
            <a:off x="5742261" y="2986857"/>
            <a:ext cx="2303929" cy="584775"/>
          </a:xfrm>
          <a:prstGeom prst="rect">
            <a:avLst/>
          </a:prstGeom>
          <a:noFill/>
        </p:spPr>
        <p:txBody>
          <a:bodyPr wrap="square">
            <a:spAutoFit/>
          </a:bodyPr>
          <a:lstStyle/>
          <a:p>
            <a:pPr algn="ctr"/>
            <a:r>
              <a:rPr lang="fr-FR" sz="1600" dirty="0">
                <a:solidFill>
                  <a:srgbClr val="FF0000"/>
                </a:solidFill>
                <a:latin typeface="Calibri" panose="020F0502020204030204" pitchFamily="34" charset="0"/>
                <a:cs typeface="Calibri" panose="020F0502020204030204" pitchFamily="34" charset="0"/>
              </a:rPr>
              <a:t>Joe DASSIN</a:t>
            </a:r>
          </a:p>
          <a:p>
            <a:pPr algn="ctr"/>
            <a:r>
              <a:rPr lang="fr-FR" sz="1600" dirty="0">
                <a:solidFill>
                  <a:srgbClr val="7030A0"/>
                </a:solidFill>
                <a:latin typeface="Calibri" panose="020F0502020204030204" pitchFamily="34" charset="0"/>
                <a:cs typeface="Calibri" panose="020F0502020204030204" pitchFamily="34" charset="0"/>
              </a:rPr>
              <a:t>(1938-1980)</a:t>
            </a:r>
          </a:p>
        </p:txBody>
      </p:sp>
      <p:pic>
        <p:nvPicPr>
          <p:cNvPr id="8" name="Image 7">
            <a:hlinkClick r:id="rId16"/>
            <a:extLst>
              <a:ext uri="{FF2B5EF4-FFF2-40B4-BE49-F238E27FC236}">
                <a16:creationId xmlns:a16="http://schemas.microsoft.com/office/drawing/2014/main" id="{502A40B6-D04C-A799-754E-F955D4293B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0790" y="1551010"/>
            <a:ext cx="671433" cy="640099"/>
          </a:xfrm>
          <a:prstGeom prst="rect">
            <a:avLst/>
          </a:prstGeom>
        </p:spPr>
      </p:pic>
      <p:sp>
        <p:nvSpPr>
          <p:cNvPr id="11" name="ZoneTexte 10">
            <a:extLst>
              <a:ext uri="{FF2B5EF4-FFF2-40B4-BE49-F238E27FC236}">
                <a16:creationId xmlns:a16="http://schemas.microsoft.com/office/drawing/2014/main" id="{5C98E8C1-3F31-9AB8-98C3-459927FD055A}"/>
              </a:ext>
            </a:extLst>
          </p:cNvPr>
          <p:cNvSpPr txBox="1"/>
          <p:nvPr/>
        </p:nvSpPr>
        <p:spPr>
          <a:xfrm>
            <a:off x="4812223" y="1854942"/>
            <a:ext cx="2765778" cy="307777"/>
          </a:xfrm>
          <a:prstGeom prst="rect">
            <a:avLst/>
          </a:prstGeom>
          <a:noFill/>
        </p:spPr>
        <p:txBody>
          <a:bodyPr wrap="square">
            <a:spAutoFit/>
          </a:bodyPr>
          <a:lstStyle/>
          <a:p>
            <a:r>
              <a:rPr lang="fr-FR" sz="1400" i="1" dirty="0">
                <a:solidFill>
                  <a:schemeClr val="bg1"/>
                </a:solidFill>
                <a:latin typeface="Calibri" panose="020F0502020204030204" pitchFamily="34" charset="0"/>
                <a:cs typeface="Calibri" panose="020F0502020204030204" pitchFamily="34" charset="0"/>
              </a:rPr>
              <a:t>Le temps de l’amour, </a:t>
            </a:r>
            <a:r>
              <a:rPr lang="fr-FR" sz="1400" b="1" dirty="0">
                <a:latin typeface="Calibri" panose="020F0502020204030204" pitchFamily="34" charset="0"/>
                <a:cs typeface="Calibri" panose="020F0502020204030204" pitchFamily="34" charset="0"/>
              </a:rPr>
              <a:t>1964.</a:t>
            </a:r>
            <a:endParaRPr lang="fr-FR" dirty="0">
              <a:latin typeface="Calibri" panose="020F0502020204030204" pitchFamily="34" charset="0"/>
              <a:cs typeface="Calibri" panose="020F0502020204030204" pitchFamily="34" charset="0"/>
            </a:endParaRPr>
          </a:p>
        </p:txBody>
      </p:sp>
      <p:pic>
        <p:nvPicPr>
          <p:cNvPr id="18" name="Image 17">
            <a:extLst>
              <a:ext uri="{FF2B5EF4-FFF2-40B4-BE49-F238E27FC236}">
                <a16:creationId xmlns:a16="http://schemas.microsoft.com/office/drawing/2014/main" id="{ED93A23B-168C-8155-0CE9-21069E06814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789753" y="1003904"/>
            <a:ext cx="864450" cy="864450"/>
          </a:xfrm>
          <a:prstGeom prst="rect">
            <a:avLst/>
          </a:prstGeom>
        </p:spPr>
      </p:pic>
      <p:pic>
        <p:nvPicPr>
          <p:cNvPr id="19" name="Image 18">
            <a:extLst>
              <a:ext uri="{FF2B5EF4-FFF2-40B4-BE49-F238E27FC236}">
                <a16:creationId xmlns:a16="http://schemas.microsoft.com/office/drawing/2014/main" id="{9E900821-C7DF-CB35-D44F-83D944EBD99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756908" y="1077640"/>
            <a:ext cx="350449" cy="233138"/>
          </a:xfrm>
          <a:prstGeom prst="rect">
            <a:avLst/>
          </a:prstGeom>
        </p:spPr>
      </p:pic>
      <p:sp>
        <p:nvSpPr>
          <p:cNvPr id="20" name="ZoneTexte 19">
            <a:extLst>
              <a:ext uri="{FF2B5EF4-FFF2-40B4-BE49-F238E27FC236}">
                <a16:creationId xmlns:a16="http://schemas.microsoft.com/office/drawing/2014/main" id="{816AD9E3-A2AF-28F8-59C7-0EDA80A98048}"/>
              </a:ext>
            </a:extLst>
          </p:cNvPr>
          <p:cNvSpPr txBox="1"/>
          <p:nvPr/>
        </p:nvSpPr>
        <p:spPr>
          <a:xfrm>
            <a:off x="5534666" y="1342291"/>
            <a:ext cx="2303929" cy="584775"/>
          </a:xfrm>
          <a:prstGeom prst="rect">
            <a:avLst/>
          </a:prstGeom>
          <a:noFill/>
        </p:spPr>
        <p:txBody>
          <a:bodyPr wrap="square">
            <a:spAutoFit/>
          </a:bodyPr>
          <a:lstStyle/>
          <a:p>
            <a:pPr algn="ctr"/>
            <a:r>
              <a:rPr lang="fr-FR" sz="1600" dirty="0">
                <a:solidFill>
                  <a:srgbClr val="FF0000"/>
                </a:solidFill>
                <a:latin typeface="Calibri" panose="020F0502020204030204" pitchFamily="34" charset="0"/>
                <a:cs typeface="Calibri" panose="020F0502020204030204" pitchFamily="34" charset="0"/>
              </a:rPr>
              <a:t>Françoise HARDY</a:t>
            </a:r>
          </a:p>
          <a:p>
            <a:pPr algn="ctr"/>
            <a:r>
              <a:rPr lang="fr-FR" sz="1600" dirty="0">
                <a:solidFill>
                  <a:srgbClr val="7030A0"/>
                </a:solidFill>
                <a:latin typeface="Calibri" panose="020F0502020204030204" pitchFamily="34" charset="0"/>
                <a:cs typeface="Calibri" panose="020F0502020204030204" pitchFamily="34" charset="0"/>
              </a:rPr>
              <a:t>(1944-2024)</a:t>
            </a:r>
          </a:p>
        </p:txBody>
      </p:sp>
      <p:pic>
        <p:nvPicPr>
          <p:cNvPr id="31" name="Image 30">
            <a:hlinkClick r:id="rId18"/>
            <a:extLst>
              <a:ext uri="{FF2B5EF4-FFF2-40B4-BE49-F238E27FC236}">
                <a16:creationId xmlns:a16="http://schemas.microsoft.com/office/drawing/2014/main" id="{09BAFDF2-8E61-D3FC-C74A-95ED14CB5A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5498" y="4390686"/>
            <a:ext cx="671433" cy="640099"/>
          </a:xfrm>
          <a:prstGeom prst="rect">
            <a:avLst/>
          </a:prstGeom>
        </p:spPr>
      </p:pic>
      <p:sp>
        <p:nvSpPr>
          <p:cNvPr id="32" name="ZoneTexte 31">
            <a:extLst>
              <a:ext uri="{FF2B5EF4-FFF2-40B4-BE49-F238E27FC236}">
                <a16:creationId xmlns:a16="http://schemas.microsoft.com/office/drawing/2014/main" id="{939F83A1-7E57-2055-00CD-52871615D78D}"/>
              </a:ext>
            </a:extLst>
          </p:cNvPr>
          <p:cNvSpPr txBox="1"/>
          <p:nvPr/>
        </p:nvSpPr>
        <p:spPr>
          <a:xfrm>
            <a:off x="8966931" y="4694618"/>
            <a:ext cx="2765778" cy="307777"/>
          </a:xfrm>
          <a:prstGeom prst="rect">
            <a:avLst/>
          </a:prstGeom>
          <a:noFill/>
        </p:spPr>
        <p:txBody>
          <a:bodyPr wrap="square">
            <a:spAutoFit/>
          </a:bodyPr>
          <a:lstStyle/>
          <a:p>
            <a:r>
              <a:rPr lang="fr-FR" sz="1400" i="1" dirty="0">
                <a:solidFill>
                  <a:schemeClr val="bg1"/>
                </a:solidFill>
                <a:latin typeface="Calibri" panose="020F0502020204030204" pitchFamily="34" charset="0"/>
                <a:cs typeface="Calibri" panose="020F0502020204030204" pitchFamily="34" charset="0"/>
              </a:rPr>
              <a:t>La Mère à Titi, </a:t>
            </a:r>
            <a:r>
              <a:rPr lang="fr-FR" sz="1400" b="1" dirty="0">
                <a:latin typeface="Calibri" panose="020F0502020204030204" pitchFamily="34" charset="0"/>
                <a:cs typeface="Calibri" panose="020F0502020204030204" pitchFamily="34" charset="0"/>
              </a:rPr>
              <a:t>1989.</a:t>
            </a:r>
            <a:endParaRPr lang="fr-FR" dirty="0">
              <a:latin typeface="Calibri" panose="020F0502020204030204" pitchFamily="34" charset="0"/>
              <a:cs typeface="Calibri" panose="020F0502020204030204" pitchFamily="34" charset="0"/>
            </a:endParaRPr>
          </a:p>
        </p:txBody>
      </p:sp>
      <p:pic>
        <p:nvPicPr>
          <p:cNvPr id="33" name="Image 32">
            <a:extLst>
              <a:ext uri="{FF2B5EF4-FFF2-40B4-BE49-F238E27FC236}">
                <a16:creationId xmlns:a16="http://schemas.microsoft.com/office/drawing/2014/main" id="{A8D12835-8352-36C3-CDAD-435EFB7975D8}"/>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9069636" y="3869574"/>
            <a:ext cx="864450" cy="864450"/>
          </a:xfrm>
          <a:prstGeom prst="rect">
            <a:avLst/>
          </a:prstGeom>
        </p:spPr>
      </p:pic>
      <p:pic>
        <p:nvPicPr>
          <p:cNvPr id="34" name="Image 33">
            <a:extLst>
              <a:ext uri="{FF2B5EF4-FFF2-40B4-BE49-F238E27FC236}">
                <a16:creationId xmlns:a16="http://schemas.microsoft.com/office/drawing/2014/main" id="{60CDB113-EBD7-5A37-A49A-BE24CED763B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885130" y="3895762"/>
            <a:ext cx="350449" cy="233138"/>
          </a:xfrm>
          <a:prstGeom prst="rect">
            <a:avLst/>
          </a:prstGeom>
        </p:spPr>
      </p:pic>
      <p:pic>
        <p:nvPicPr>
          <p:cNvPr id="35" name="Image 34">
            <a:hlinkClick r:id="rId20"/>
            <a:extLst>
              <a:ext uri="{FF2B5EF4-FFF2-40B4-BE49-F238E27FC236}">
                <a16:creationId xmlns:a16="http://schemas.microsoft.com/office/drawing/2014/main" id="{B37BD15B-53CC-03AD-D7BA-27B6726952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1" y="2008289"/>
            <a:ext cx="671433" cy="640099"/>
          </a:xfrm>
          <a:prstGeom prst="rect">
            <a:avLst/>
          </a:prstGeom>
        </p:spPr>
      </p:pic>
      <p:sp>
        <p:nvSpPr>
          <p:cNvPr id="36" name="ZoneTexte 35">
            <a:extLst>
              <a:ext uri="{FF2B5EF4-FFF2-40B4-BE49-F238E27FC236}">
                <a16:creationId xmlns:a16="http://schemas.microsoft.com/office/drawing/2014/main" id="{C83E28F3-4A05-DA33-96E3-F0F8472D617E}"/>
              </a:ext>
            </a:extLst>
          </p:cNvPr>
          <p:cNvSpPr txBox="1"/>
          <p:nvPr/>
        </p:nvSpPr>
        <p:spPr>
          <a:xfrm>
            <a:off x="799253" y="2244990"/>
            <a:ext cx="3011352" cy="307777"/>
          </a:xfrm>
          <a:prstGeom prst="rect">
            <a:avLst/>
          </a:prstGeom>
          <a:noFill/>
        </p:spPr>
        <p:txBody>
          <a:bodyPr wrap="square">
            <a:spAutoFit/>
          </a:bodyPr>
          <a:lstStyle/>
          <a:p>
            <a:r>
              <a:rPr lang="fr-FR" sz="1400" dirty="0">
                <a:solidFill>
                  <a:schemeClr val="bg1"/>
                </a:solidFill>
                <a:latin typeface="Calibri" panose="020F0502020204030204" pitchFamily="34" charset="0"/>
                <a:cs typeface="Calibri" panose="020F0502020204030204" pitchFamily="34" charset="0"/>
              </a:rPr>
              <a:t>Jean VILLARD,</a:t>
            </a:r>
            <a:r>
              <a:rPr lang="fr-FR" sz="1400" i="1" dirty="0">
                <a:solidFill>
                  <a:schemeClr val="bg1"/>
                </a:solidFill>
                <a:latin typeface="Calibri" panose="020F0502020204030204" pitchFamily="34" charset="0"/>
                <a:cs typeface="Calibri" panose="020F0502020204030204" pitchFamily="34" charset="0"/>
              </a:rPr>
              <a:t> Les Trois Cloches, </a:t>
            </a:r>
            <a:r>
              <a:rPr lang="fr-FR" sz="1400" b="1" dirty="0">
                <a:latin typeface="Calibri" panose="020F0502020204030204" pitchFamily="34" charset="0"/>
                <a:cs typeface="Calibri" panose="020F0502020204030204" pitchFamily="34" charset="0"/>
              </a:rPr>
              <a:t>1939.</a:t>
            </a:r>
            <a:endParaRPr lang="fr-FR" dirty="0">
              <a:latin typeface="Calibri" panose="020F0502020204030204" pitchFamily="34" charset="0"/>
              <a:cs typeface="Calibri" panose="020F0502020204030204" pitchFamily="34" charset="0"/>
            </a:endParaRPr>
          </a:p>
        </p:txBody>
      </p:sp>
      <p:pic>
        <p:nvPicPr>
          <p:cNvPr id="39" name="Image 38">
            <a:hlinkClick r:id="rId21"/>
            <a:extLst>
              <a:ext uri="{FF2B5EF4-FFF2-40B4-BE49-F238E27FC236}">
                <a16:creationId xmlns:a16="http://schemas.microsoft.com/office/drawing/2014/main" id="{5D81AEA6-D294-61DB-1E85-9BEA968D8F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66" y="1368536"/>
            <a:ext cx="671433" cy="640099"/>
          </a:xfrm>
          <a:prstGeom prst="rect">
            <a:avLst/>
          </a:prstGeom>
        </p:spPr>
      </p:pic>
      <p:pic>
        <p:nvPicPr>
          <p:cNvPr id="40" name="Image 39">
            <a:extLst>
              <a:ext uri="{FF2B5EF4-FFF2-40B4-BE49-F238E27FC236}">
                <a16:creationId xmlns:a16="http://schemas.microsoft.com/office/drawing/2014/main" id="{73019311-9AA6-5F40-281B-E72263206F0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1656784" y="1013132"/>
            <a:ext cx="864450" cy="858836"/>
          </a:xfrm>
          <a:prstGeom prst="rect">
            <a:avLst/>
          </a:prstGeom>
        </p:spPr>
      </p:pic>
      <p:pic>
        <p:nvPicPr>
          <p:cNvPr id="37" name="Image 36">
            <a:extLst>
              <a:ext uri="{FF2B5EF4-FFF2-40B4-BE49-F238E27FC236}">
                <a16:creationId xmlns:a16="http://schemas.microsoft.com/office/drawing/2014/main" id="{F2E351D4-2BC0-288B-8D39-249353845EDB}"/>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776553" y="1030242"/>
            <a:ext cx="864450" cy="858836"/>
          </a:xfrm>
          <a:prstGeom prst="rect">
            <a:avLst/>
          </a:prstGeom>
        </p:spPr>
      </p:pic>
      <p:sp>
        <p:nvSpPr>
          <p:cNvPr id="41" name="ZoneTexte 40">
            <a:extLst>
              <a:ext uri="{FF2B5EF4-FFF2-40B4-BE49-F238E27FC236}">
                <a16:creationId xmlns:a16="http://schemas.microsoft.com/office/drawing/2014/main" id="{01813DFD-A643-FA3C-2007-C3D762BE3297}"/>
              </a:ext>
            </a:extLst>
          </p:cNvPr>
          <p:cNvSpPr txBox="1"/>
          <p:nvPr/>
        </p:nvSpPr>
        <p:spPr>
          <a:xfrm>
            <a:off x="720815" y="1845069"/>
            <a:ext cx="2269381" cy="338554"/>
          </a:xfrm>
          <a:prstGeom prst="rect">
            <a:avLst/>
          </a:prstGeom>
          <a:noFill/>
        </p:spPr>
        <p:txBody>
          <a:bodyPr wrap="square">
            <a:spAutoFit/>
          </a:bodyPr>
          <a:lstStyle/>
          <a:p>
            <a:pPr algn="ctr"/>
            <a:r>
              <a:rPr lang="fr-FR" sz="1600" dirty="0">
                <a:solidFill>
                  <a:srgbClr val="FF0000"/>
                </a:solidFill>
                <a:latin typeface="Calibri" panose="020F0502020204030204" pitchFamily="34" charset="0"/>
                <a:cs typeface="Calibri" panose="020F0502020204030204" pitchFamily="34" charset="0"/>
              </a:rPr>
              <a:t>Edith PIAF </a:t>
            </a:r>
            <a:r>
              <a:rPr lang="fr-FR" sz="1600" dirty="0">
                <a:solidFill>
                  <a:srgbClr val="7030A0"/>
                </a:solidFill>
                <a:latin typeface="Calibri" panose="020F0502020204030204" pitchFamily="34" charset="0"/>
                <a:cs typeface="Calibri" panose="020F0502020204030204" pitchFamily="34" charset="0"/>
              </a:rPr>
              <a:t>(1915-1963)</a:t>
            </a:r>
          </a:p>
        </p:txBody>
      </p:sp>
      <p:sp>
        <p:nvSpPr>
          <p:cNvPr id="42" name="ZoneTexte 41">
            <a:extLst>
              <a:ext uri="{FF2B5EF4-FFF2-40B4-BE49-F238E27FC236}">
                <a16:creationId xmlns:a16="http://schemas.microsoft.com/office/drawing/2014/main" id="{A062D131-2FA8-E427-7F2F-A9558CA3D08A}"/>
              </a:ext>
            </a:extLst>
          </p:cNvPr>
          <p:cNvSpPr txBox="1"/>
          <p:nvPr/>
        </p:nvSpPr>
        <p:spPr>
          <a:xfrm>
            <a:off x="703540" y="2045798"/>
            <a:ext cx="2303929" cy="338554"/>
          </a:xfrm>
          <a:prstGeom prst="rect">
            <a:avLst/>
          </a:prstGeom>
          <a:noFill/>
        </p:spPr>
        <p:txBody>
          <a:bodyPr wrap="square">
            <a:spAutoFit/>
          </a:bodyPr>
          <a:lstStyle/>
          <a:p>
            <a:pPr algn="ctr"/>
            <a:r>
              <a:rPr lang="fr-FR" sz="1600" dirty="0">
                <a:solidFill>
                  <a:srgbClr val="FF0000"/>
                </a:solidFill>
                <a:latin typeface="Calibri" panose="020F0502020204030204" pitchFamily="34" charset="0"/>
                <a:cs typeface="Calibri" panose="020F0502020204030204" pitchFamily="34" charset="0"/>
              </a:rPr>
              <a:t>Chimène BADI </a:t>
            </a:r>
            <a:r>
              <a:rPr lang="fr-FR" sz="1600" dirty="0">
                <a:solidFill>
                  <a:srgbClr val="7030A0"/>
                </a:solidFill>
                <a:latin typeface="Calibri" panose="020F0502020204030204" pitchFamily="34" charset="0"/>
                <a:cs typeface="Calibri" panose="020F0502020204030204" pitchFamily="34" charset="0"/>
              </a:rPr>
              <a:t>(1982-?)</a:t>
            </a:r>
          </a:p>
        </p:txBody>
      </p:sp>
      <p:sp>
        <p:nvSpPr>
          <p:cNvPr id="43" name="ZoneTexte 42">
            <a:extLst>
              <a:ext uri="{FF2B5EF4-FFF2-40B4-BE49-F238E27FC236}">
                <a16:creationId xmlns:a16="http://schemas.microsoft.com/office/drawing/2014/main" id="{AA2FA205-F070-F8C0-5229-1E4DDD10D591}"/>
              </a:ext>
            </a:extLst>
          </p:cNvPr>
          <p:cNvSpPr txBox="1"/>
          <p:nvPr/>
        </p:nvSpPr>
        <p:spPr>
          <a:xfrm>
            <a:off x="9671171" y="4088269"/>
            <a:ext cx="2303929" cy="584775"/>
          </a:xfrm>
          <a:prstGeom prst="rect">
            <a:avLst/>
          </a:prstGeom>
          <a:noFill/>
        </p:spPr>
        <p:txBody>
          <a:bodyPr wrap="square">
            <a:spAutoFit/>
          </a:bodyPr>
          <a:lstStyle/>
          <a:p>
            <a:pPr algn="ctr"/>
            <a:r>
              <a:rPr lang="fr-FR" sz="1600" dirty="0">
                <a:solidFill>
                  <a:srgbClr val="FF0000"/>
                </a:solidFill>
                <a:latin typeface="Calibri" panose="020F0502020204030204" pitchFamily="34" charset="0"/>
                <a:cs typeface="Calibri" panose="020F0502020204030204" pitchFamily="34" charset="0"/>
              </a:rPr>
              <a:t>RENAUD</a:t>
            </a:r>
          </a:p>
          <a:p>
            <a:pPr algn="ctr"/>
            <a:r>
              <a:rPr lang="fr-FR" sz="1600" dirty="0">
                <a:solidFill>
                  <a:srgbClr val="7030A0"/>
                </a:solidFill>
                <a:latin typeface="Calibri" panose="020F0502020204030204" pitchFamily="34" charset="0"/>
                <a:cs typeface="Calibri" panose="020F0502020204030204" pitchFamily="34" charset="0"/>
              </a:rPr>
              <a:t>(1952-?)</a:t>
            </a:r>
          </a:p>
        </p:txBody>
      </p:sp>
      <p:pic>
        <p:nvPicPr>
          <p:cNvPr id="76" name="Image 75">
            <a:hlinkClick r:id="rId24"/>
            <a:extLst>
              <a:ext uri="{FF2B5EF4-FFF2-40B4-BE49-F238E27FC236}">
                <a16:creationId xmlns:a16="http://schemas.microsoft.com/office/drawing/2014/main" id="{6AC3234B-5482-D3CB-7614-27DF7B8D28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257" y="4407874"/>
            <a:ext cx="671433" cy="640099"/>
          </a:xfrm>
          <a:prstGeom prst="rect">
            <a:avLst/>
          </a:prstGeom>
        </p:spPr>
      </p:pic>
      <p:sp>
        <p:nvSpPr>
          <p:cNvPr id="77" name="ZoneTexte 76">
            <a:extLst>
              <a:ext uri="{FF2B5EF4-FFF2-40B4-BE49-F238E27FC236}">
                <a16:creationId xmlns:a16="http://schemas.microsoft.com/office/drawing/2014/main" id="{16FB8A05-2F40-2EFB-797B-707C2866CCCA}"/>
              </a:ext>
            </a:extLst>
          </p:cNvPr>
          <p:cNvSpPr txBox="1"/>
          <p:nvPr/>
        </p:nvSpPr>
        <p:spPr>
          <a:xfrm>
            <a:off x="794109" y="4711806"/>
            <a:ext cx="2765778" cy="307777"/>
          </a:xfrm>
          <a:prstGeom prst="rect">
            <a:avLst/>
          </a:prstGeom>
          <a:noFill/>
        </p:spPr>
        <p:txBody>
          <a:bodyPr wrap="square">
            <a:spAutoFit/>
          </a:bodyPr>
          <a:lstStyle/>
          <a:p>
            <a:r>
              <a:rPr lang="fr-FR" sz="1400" i="1" dirty="0">
                <a:solidFill>
                  <a:schemeClr val="bg1"/>
                </a:solidFill>
                <a:latin typeface="Calibri" panose="020F0502020204030204" pitchFamily="34" charset="0"/>
                <a:cs typeface="Calibri" panose="020F0502020204030204" pitchFamily="34" charset="0"/>
              </a:rPr>
              <a:t>Banlieue rouge, </a:t>
            </a:r>
            <a:r>
              <a:rPr lang="fr-FR" sz="1400" b="1" dirty="0">
                <a:latin typeface="Calibri" panose="020F0502020204030204" pitchFamily="34" charset="0"/>
                <a:cs typeface="Calibri" panose="020F0502020204030204" pitchFamily="34" charset="0"/>
              </a:rPr>
              <a:t>1981.</a:t>
            </a:r>
            <a:endParaRPr lang="fr-FR" dirty="0">
              <a:latin typeface="Calibri" panose="020F0502020204030204" pitchFamily="34" charset="0"/>
              <a:cs typeface="Calibri" panose="020F0502020204030204" pitchFamily="34" charset="0"/>
            </a:endParaRPr>
          </a:p>
        </p:txBody>
      </p:sp>
      <p:pic>
        <p:nvPicPr>
          <p:cNvPr id="78" name="Image 77">
            <a:extLst>
              <a:ext uri="{FF2B5EF4-FFF2-40B4-BE49-F238E27FC236}">
                <a16:creationId xmlns:a16="http://schemas.microsoft.com/office/drawing/2014/main" id="{C65F882E-2172-F1C8-5B0B-E372C1E7005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896814" y="3944876"/>
            <a:ext cx="864450" cy="864450"/>
          </a:xfrm>
          <a:prstGeom prst="rect">
            <a:avLst/>
          </a:prstGeom>
        </p:spPr>
      </p:pic>
      <p:pic>
        <p:nvPicPr>
          <p:cNvPr id="79" name="Image 78">
            <a:extLst>
              <a:ext uri="{FF2B5EF4-FFF2-40B4-BE49-F238E27FC236}">
                <a16:creationId xmlns:a16="http://schemas.microsoft.com/office/drawing/2014/main" id="{78128B6B-53BA-7177-16A1-B7788A4C4FE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96865" y="3846061"/>
            <a:ext cx="350449" cy="233138"/>
          </a:xfrm>
          <a:prstGeom prst="rect">
            <a:avLst/>
          </a:prstGeom>
        </p:spPr>
      </p:pic>
      <p:sp>
        <p:nvSpPr>
          <p:cNvPr id="80" name="ZoneTexte 79">
            <a:extLst>
              <a:ext uri="{FF2B5EF4-FFF2-40B4-BE49-F238E27FC236}">
                <a16:creationId xmlns:a16="http://schemas.microsoft.com/office/drawing/2014/main" id="{3D26DF48-2000-43C4-1531-5A9D3736374C}"/>
              </a:ext>
            </a:extLst>
          </p:cNvPr>
          <p:cNvSpPr txBox="1"/>
          <p:nvPr/>
        </p:nvSpPr>
        <p:spPr>
          <a:xfrm>
            <a:off x="1411859" y="4220383"/>
            <a:ext cx="2303929" cy="584775"/>
          </a:xfrm>
          <a:prstGeom prst="rect">
            <a:avLst/>
          </a:prstGeom>
          <a:noFill/>
        </p:spPr>
        <p:txBody>
          <a:bodyPr wrap="square">
            <a:spAutoFit/>
          </a:bodyPr>
          <a:lstStyle/>
          <a:p>
            <a:pPr algn="ctr"/>
            <a:r>
              <a:rPr lang="fr-FR" sz="1600" dirty="0">
                <a:solidFill>
                  <a:srgbClr val="FF0000"/>
                </a:solidFill>
                <a:latin typeface="Calibri" panose="020F0502020204030204" pitchFamily="34" charset="0"/>
                <a:cs typeface="Calibri" panose="020F0502020204030204" pitchFamily="34" charset="0"/>
              </a:rPr>
              <a:t>RENAUD</a:t>
            </a:r>
          </a:p>
          <a:p>
            <a:pPr algn="ctr"/>
            <a:r>
              <a:rPr lang="fr-FR" sz="1600" dirty="0">
                <a:solidFill>
                  <a:srgbClr val="7030A0"/>
                </a:solidFill>
                <a:latin typeface="Calibri" panose="020F0502020204030204" pitchFamily="34" charset="0"/>
                <a:cs typeface="Calibri" panose="020F0502020204030204" pitchFamily="34" charset="0"/>
              </a:rPr>
              <a:t>(1952-?)</a:t>
            </a:r>
          </a:p>
        </p:txBody>
      </p:sp>
      <p:pic>
        <p:nvPicPr>
          <p:cNvPr id="81" name="Image 80">
            <a:hlinkClick r:id="rId25"/>
            <a:extLst>
              <a:ext uri="{FF2B5EF4-FFF2-40B4-BE49-F238E27FC236}">
                <a16:creationId xmlns:a16="http://schemas.microsoft.com/office/drawing/2014/main" id="{9A65DAD3-4A6C-DD69-8C9C-E146AAFF2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676" y="3207230"/>
            <a:ext cx="671433" cy="640099"/>
          </a:xfrm>
          <a:prstGeom prst="rect">
            <a:avLst/>
          </a:prstGeom>
        </p:spPr>
      </p:pic>
      <p:sp>
        <p:nvSpPr>
          <p:cNvPr id="82" name="ZoneTexte 81">
            <a:extLst>
              <a:ext uri="{FF2B5EF4-FFF2-40B4-BE49-F238E27FC236}">
                <a16:creationId xmlns:a16="http://schemas.microsoft.com/office/drawing/2014/main" id="{A2D146BE-F079-6CF8-F527-C8137EB54B99}"/>
              </a:ext>
            </a:extLst>
          </p:cNvPr>
          <p:cNvSpPr txBox="1"/>
          <p:nvPr/>
        </p:nvSpPr>
        <p:spPr>
          <a:xfrm>
            <a:off x="794109" y="3511162"/>
            <a:ext cx="2765778" cy="307777"/>
          </a:xfrm>
          <a:prstGeom prst="rect">
            <a:avLst/>
          </a:prstGeom>
          <a:noFill/>
        </p:spPr>
        <p:txBody>
          <a:bodyPr wrap="square">
            <a:spAutoFit/>
          </a:bodyPr>
          <a:lstStyle/>
          <a:p>
            <a:r>
              <a:rPr lang="fr-FR" sz="1400" i="1" dirty="0">
                <a:solidFill>
                  <a:schemeClr val="bg1"/>
                </a:solidFill>
                <a:latin typeface="Calibri" panose="020F0502020204030204" pitchFamily="34" charset="0"/>
                <a:cs typeface="Calibri" panose="020F0502020204030204" pitchFamily="34" charset="0"/>
              </a:rPr>
              <a:t>Le Temps qui court, </a:t>
            </a:r>
            <a:r>
              <a:rPr lang="fr-FR" sz="1400" b="1" dirty="0">
                <a:latin typeface="Calibri" panose="020F0502020204030204" pitchFamily="34" charset="0"/>
                <a:cs typeface="Calibri" panose="020F0502020204030204" pitchFamily="34" charset="0"/>
              </a:rPr>
              <a:t>1973.</a:t>
            </a:r>
            <a:endParaRPr lang="fr-FR" dirty="0">
              <a:latin typeface="Calibri" panose="020F0502020204030204" pitchFamily="34" charset="0"/>
              <a:cs typeface="Calibri" panose="020F0502020204030204" pitchFamily="34" charset="0"/>
            </a:endParaRPr>
          </a:p>
        </p:txBody>
      </p:sp>
      <p:pic>
        <p:nvPicPr>
          <p:cNvPr id="83" name="Image 82">
            <a:extLst>
              <a:ext uri="{FF2B5EF4-FFF2-40B4-BE49-F238E27FC236}">
                <a16:creationId xmlns:a16="http://schemas.microsoft.com/office/drawing/2014/main" id="{CF0BBE15-22D8-45F9-C84F-2A21D024CEB4}"/>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720815" y="2655935"/>
            <a:ext cx="864450" cy="858836"/>
          </a:xfrm>
          <a:prstGeom prst="rect">
            <a:avLst/>
          </a:prstGeom>
        </p:spPr>
      </p:pic>
      <p:sp>
        <p:nvSpPr>
          <p:cNvPr id="85" name="ZoneTexte 84">
            <a:extLst>
              <a:ext uri="{FF2B5EF4-FFF2-40B4-BE49-F238E27FC236}">
                <a16:creationId xmlns:a16="http://schemas.microsoft.com/office/drawing/2014/main" id="{D7EA54BB-03B7-2913-AEED-19B3160AD7AD}"/>
              </a:ext>
            </a:extLst>
          </p:cNvPr>
          <p:cNvSpPr txBox="1"/>
          <p:nvPr/>
        </p:nvSpPr>
        <p:spPr>
          <a:xfrm>
            <a:off x="1642635" y="3023778"/>
            <a:ext cx="1813430" cy="584775"/>
          </a:xfrm>
          <a:prstGeom prst="rect">
            <a:avLst/>
          </a:prstGeom>
          <a:noFill/>
        </p:spPr>
        <p:txBody>
          <a:bodyPr wrap="square">
            <a:spAutoFit/>
          </a:bodyPr>
          <a:lstStyle/>
          <a:p>
            <a:r>
              <a:rPr lang="fr-FR" sz="1600" dirty="0">
                <a:solidFill>
                  <a:srgbClr val="FF0000"/>
                </a:solidFill>
                <a:latin typeface="Calibri" panose="020F0502020204030204" pitchFamily="34" charset="0"/>
                <a:cs typeface="Calibri" panose="020F0502020204030204" pitchFamily="34" charset="0"/>
              </a:rPr>
              <a:t>Alain CHAMFORT</a:t>
            </a:r>
          </a:p>
          <a:p>
            <a:pPr algn="ctr"/>
            <a:r>
              <a:rPr lang="fr-FR" sz="1600" dirty="0">
                <a:solidFill>
                  <a:srgbClr val="7030A0"/>
                </a:solidFill>
                <a:latin typeface="Calibri" panose="020F0502020204030204" pitchFamily="34" charset="0"/>
                <a:cs typeface="Calibri" panose="020F0502020204030204" pitchFamily="34" charset="0"/>
              </a:rPr>
              <a:t>(1949-?)</a:t>
            </a:r>
          </a:p>
        </p:txBody>
      </p:sp>
      <p:pic>
        <p:nvPicPr>
          <p:cNvPr id="86" name="Image 85">
            <a:extLst>
              <a:ext uri="{FF2B5EF4-FFF2-40B4-BE49-F238E27FC236}">
                <a16:creationId xmlns:a16="http://schemas.microsoft.com/office/drawing/2014/main" id="{541790E4-44C6-0322-88D3-EBC40FC0A8A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885130" y="2633023"/>
            <a:ext cx="350449" cy="233138"/>
          </a:xfrm>
          <a:prstGeom prst="rect">
            <a:avLst/>
          </a:prstGeom>
        </p:spPr>
      </p:pic>
      <p:pic>
        <p:nvPicPr>
          <p:cNvPr id="95" name="Image 94">
            <a:extLst>
              <a:ext uri="{FF2B5EF4-FFF2-40B4-BE49-F238E27FC236}">
                <a16:creationId xmlns:a16="http://schemas.microsoft.com/office/drawing/2014/main" id="{7FCDBCF8-D561-B3DB-0982-AA078CDD543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887205" y="5227055"/>
            <a:ext cx="350449" cy="233138"/>
          </a:xfrm>
          <a:prstGeom prst="rect">
            <a:avLst/>
          </a:prstGeom>
        </p:spPr>
      </p:pic>
      <p:pic>
        <p:nvPicPr>
          <p:cNvPr id="96" name="Image 95">
            <a:hlinkClick r:id="rId27"/>
            <a:extLst>
              <a:ext uri="{FF2B5EF4-FFF2-40B4-BE49-F238E27FC236}">
                <a16:creationId xmlns:a16="http://schemas.microsoft.com/office/drawing/2014/main" id="{0AC25461-DC94-A26F-1113-6D761D5443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332" y="5739167"/>
            <a:ext cx="671433" cy="640099"/>
          </a:xfrm>
          <a:prstGeom prst="rect">
            <a:avLst/>
          </a:prstGeom>
        </p:spPr>
      </p:pic>
      <p:sp>
        <p:nvSpPr>
          <p:cNvPr id="97" name="ZoneTexte 96">
            <a:extLst>
              <a:ext uri="{FF2B5EF4-FFF2-40B4-BE49-F238E27FC236}">
                <a16:creationId xmlns:a16="http://schemas.microsoft.com/office/drawing/2014/main" id="{E7753227-31E1-1B34-1BEC-C25A0CC56C82}"/>
              </a:ext>
            </a:extLst>
          </p:cNvPr>
          <p:cNvSpPr txBox="1"/>
          <p:nvPr/>
        </p:nvSpPr>
        <p:spPr>
          <a:xfrm>
            <a:off x="796184" y="6043099"/>
            <a:ext cx="2765778" cy="307777"/>
          </a:xfrm>
          <a:prstGeom prst="rect">
            <a:avLst/>
          </a:prstGeom>
          <a:noFill/>
        </p:spPr>
        <p:txBody>
          <a:bodyPr wrap="square">
            <a:spAutoFit/>
          </a:bodyPr>
          <a:lstStyle/>
          <a:p>
            <a:r>
              <a:rPr lang="fr-FR" sz="1400" i="1" dirty="0">
                <a:solidFill>
                  <a:schemeClr val="bg1"/>
                </a:solidFill>
                <a:latin typeface="Calibri" panose="020F0502020204030204" pitchFamily="34" charset="0"/>
                <a:cs typeface="Calibri" panose="020F0502020204030204" pitchFamily="34" charset="0"/>
              </a:rPr>
              <a:t>Je fais semblant, </a:t>
            </a:r>
            <a:r>
              <a:rPr lang="fr-FR" sz="1400" b="1" dirty="0">
                <a:latin typeface="Calibri" panose="020F0502020204030204" pitchFamily="34" charset="0"/>
                <a:cs typeface="Calibri" panose="020F0502020204030204" pitchFamily="34" charset="0"/>
              </a:rPr>
              <a:t>2006.</a:t>
            </a:r>
            <a:endParaRPr lang="fr-FR" dirty="0">
              <a:latin typeface="Calibri" panose="020F0502020204030204" pitchFamily="34" charset="0"/>
              <a:cs typeface="Calibri" panose="020F0502020204030204" pitchFamily="34" charset="0"/>
            </a:endParaRPr>
          </a:p>
        </p:txBody>
      </p:sp>
      <p:pic>
        <p:nvPicPr>
          <p:cNvPr id="98" name="Image 97">
            <a:extLst>
              <a:ext uri="{FF2B5EF4-FFF2-40B4-BE49-F238E27FC236}">
                <a16:creationId xmlns:a16="http://schemas.microsoft.com/office/drawing/2014/main" id="{6C7F952A-34F9-48B1-85C9-F23960362185}"/>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898889" y="5278976"/>
            <a:ext cx="864450" cy="858836"/>
          </a:xfrm>
          <a:prstGeom prst="rect">
            <a:avLst/>
          </a:prstGeom>
        </p:spPr>
      </p:pic>
      <p:sp>
        <p:nvSpPr>
          <p:cNvPr id="99" name="ZoneTexte 98">
            <a:extLst>
              <a:ext uri="{FF2B5EF4-FFF2-40B4-BE49-F238E27FC236}">
                <a16:creationId xmlns:a16="http://schemas.microsoft.com/office/drawing/2014/main" id="{A4D634C3-3225-D198-0B2B-68A1C15F00D0}"/>
              </a:ext>
            </a:extLst>
          </p:cNvPr>
          <p:cNvSpPr txBox="1"/>
          <p:nvPr/>
        </p:nvSpPr>
        <p:spPr>
          <a:xfrm>
            <a:off x="1418466" y="5487498"/>
            <a:ext cx="2303929" cy="584775"/>
          </a:xfrm>
          <a:prstGeom prst="rect">
            <a:avLst/>
          </a:prstGeom>
          <a:noFill/>
        </p:spPr>
        <p:txBody>
          <a:bodyPr wrap="square">
            <a:spAutoFit/>
          </a:bodyPr>
          <a:lstStyle/>
          <a:p>
            <a:pPr algn="ctr"/>
            <a:r>
              <a:rPr lang="fr-FR" sz="1600" dirty="0">
                <a:solidFill>
                  <a:srgbClr val="FF0000"/>
                </a:solidFill>
                <a:latin typeface="Calibri" panose="020F0502020204030204" pitchFamily="34" charset="0"/>
                <a:cs typeface="Calibri" panose="020F0502020204030204" pitchFamily="34" charset="0"/>
              </a:rPr>
              <a:t>Patrick BRUEL</a:t>
            </a:r>
          </a:p>
          <a:p>
            <a:pPr algn="ctr"/>
            <a:r>
              <a:rPr lang="fr-FR" sz="1600" dirty="0">
                <a:solidFill>
                  <a:srgbClr val="7030A0"/>
                </a:solidFill>
                <a:latin typeface="Calibri" panose="020F0502020204030204" pitchFamily="34" charset="0"/>
                <a:cs typeface="Calibri" panose="020F0502020204030204" pitchFamily="34" charset="0"/>
              </a:rPr>
              <a:t>(1959-?)</a:t>
            </a:r>
          </a:p>
        </p:txBody>
      </p:sp>
      <p:pic>
        <p:nvPicPr>
          <p:cNvPr id="100" name="Image 99">
            <a:hlinkClick r:id="rId29"/>
            <a:extLst>
              <a:ext uri="{FF2B5EF4-FFF2-40B4-BE49-F238E27FC236}">
                <a16:creationId xmlns:a16="http://schemas.microsoft.com/office/drawing/2014/main" id="{181080CA-EFC3-554C-66B9-6280DEB4AD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3432" y="5751471"/>
            <a:ext cx="671433" cy="640099"/>
          </a:xfrm>
          <a:prstGeom prst="rect">
            <a:avLst/>
          </a:prstGeom>
        </p:spPr>
      </p:pic>
      <p:sp>
        <p:nvSpPr>
          <p:cNvPr id="101" name="ZoneTexte 100">
            <a:extLst>
              <a:ext uri="{FF2B5EF4-FFF2-40B4-BE49-F238E27FC236}">
                <a16:creationId xmlns:a16="http://schemas.microsoft.com/office/drawing/2014/main" id="{C9B71D83-C2AA-E537-5DD4-11A92D9A556C}"/>
              </a:ext>
            </a:extLst>
          </p:cNvPr>
          <p:cNvSpPr txBox="1"/>
          <p:nvPr/>
        </p:nvSpPr>
        <p:spPr>
          <a:xfrm>
            <a:off x="4814865" y="6055403"/>
            <a:ext cx="2765778" cy="307777"/>
          </a:xfrm>
          <a:prstGeom prst="rect">
            <a:avLst/>
          </a:prstGeom>
          <a:noFill/>
        </p:spPr>
        <p:txBody>
          <a:bodyPr wrap="square">
            <a:spAutoFit/>
          </a:bodyPr>
          <a:lstStyle/>
          <a:p>
            <a:r>
              <a:rPr lang="fr-FR" sz="1400" i="1" dirty="0">
                <a:solidFill>
                  <a:schemeClr val="bg1"/>
                </a:solidFill>
                <a:latin typeface="Calibri" panose="020F0502020204030204" pitchFamily="34" charset="0"/>
                <a:cs typeface="Calibri" panose="020F0502020204030204" pitchFamily="34" charset="0"/>
              </a:rPr>
              <a:t>La ruelle des morts, </a:t>
            </a:r>
            <a:r>
              <a:rPr lang="fr-FR" sz="1400" b="1" dirty="0">
                <a:latin typeface="Calibri" panose="020F0502020204030204" pitchFamily="34" charset="0"/>
                <a:cs typeface="Calibri" panose="020F0502020204030204" pitchFamily="34" charset="0"/>
              </a:rPr>
              <a:t>2010.</a:t>
            </a:r>
            <a:endParaRPr lang="fr-FR" dirty="0">
              <a:latin typeface="Calibri" panose="020F0502020204030204" pitchFamily="34" charset="0"/>
              <a:cs typeface="Calibri" panose="020F0502020204030204" pitchFamily="34" charset="0"/>
            </a:endParaRPr>
          </a:p>
        </p:txBody>
      </p:sp>
      <p:pic>
        <p:nvPicPr>
          <p:cNvPr id="102" name="Image 101">
            <a:extLst>
              <a:ext uri="{FF2B5EF4-FFF2-40B4-BE49-F238E27FC236}">
                <a16:creationId xmlns:a16="http://schemas.microsoft.com/office/drawing/2014/main" id="{F094E5D6-3C25-AC3B-AAD4-6E647A8A49C9}"/>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4917570" y="5211292"/>
            <a:ext cx="864450" cy="858836"/>
          </a:xfrm>
          <a:prstGeom prst="rect">
            <a:avLst/>
          </a:prstGeom>
        </p:spPr>
      </p:pic>
      <p:pic>
        <p:nvPicPr>
          <p:cNvPr id="103" name="Image 102">
            <a:extLst>
              <a:ext uri="{FF2B5EF4-FFF2-40B4-BE49-F238E27FC236}">
                <a16:creationId xmlns:a16="http://schemas.microsoft.com/office/drawing/2014/main" id="{6429688F-64E8-EEF5-1D31-FF79450DFF9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59199" y="5204303"/>
            <a:ext cx="350449" cy="233138"/>
          </a:xfrm>
          <a:prstGeom prst="rect">
            <a:avLst/>
          </a:prstGeom>
        </p:spPr>
      </p:pic>
      <p:sp>
        <p:nvSpPr>
          <p:cNvPr id="104" name="ZoneTexte 103">
            <a:extLst>
              <a:ext uri="{FF2B5EF4-FFF2-40B4-BE49-F238E27FC236}">
                <a16:creationId xmlns:a16="http://schemas.microsoft.com/office/drawing/2014/main" id="{F50924EC-A746-0EEA-3630-FB6FC3A2B9E2}"/>
              </a:ext>
            </a:extLst>
          </p:cNvPr>
          <p:cNvSpPr txBox="1"/>
          <p:nvPr/>
        </p:nvSpPr>
        <p:spPr>
          <a:xfrm>
            <a:off x="5782020" y="5591207"/>
            <a:ext cx="2303929" cy="584775"/>
          </a:xfrm>
          <a:prstGeom prst="rect">
            <a:avLst/>
          </a:prstGeom>
          <a:noFill/>
        </p:spPr>
        <p:txBody>
          <a:bodyPr wrap="square">
            <a:spAutoFit/>
          </a:bodyPr>
          <a:lstStyle/>
          <a:p>
            <a:r>
              <a:rPr lang="fr-FR" sz="1600" dirty="0">
                <a:solidFill>
                  <a:srgbClr val="FF0000"/>
                </a:solidFill>
                <a:latin typeface="Calibri" panose="020F0502020204030204" pitchFamily="34" charset="0"/>
                <a:cs typeface="Calibri" panose="020F0502020204030204" pitchFamily="34" charset="0"/>
              </a:rPr>
              <a:t>Hubert-Félix THIÉFAINE</a:t>
            </a:r>
          </a:p>
          <a:p>
            <a:pPr algn="ctr"/>
            <a:r>
              <a:rPr lang="fr-FR" sz="1600" dirty="0">
                <a:solidFill>
                  <a:srgbClr val="7030A0"/>
                </a:solidFill>
                <a:latin typeface="Calibri" panose="020F0502020204030204" pitchFamily="34" charset="0"/>
                <a:cs typeface="Calibri" panose="020F0502020204030204" pitchFamily="34" charset="0"/>
              </a:rPr>
              <a:t>(1948-?)</a:t>
            </a:r>
          </a:p>
        </p:txBody>
      </p:sp>
      <p:pic>
        <p:nvPicPr>
          <p:cNvPr id="105" name="Image 104">
            <a:hlinkClick r:id="rId31"/>
            <a:extLst>
              <a:ext uri="{FF2B5EF4-FFF2-40B4-BE49-F238E27FC236}">
                <a16:creationId xmlns:a16="http://schemas.microsoft.com/office/drawing/2014/main" id="{D230F5E9-5F9D-25D8-7D74-51C12596E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5498" y="5737568"/>
            <a:ext cx="671433" cy="640099"/>
          </a:xfrm>
          <a:prstGeom prst="rect">
            <a:avLst/>
          </a:prstGeom>
        </p:spPr>
      </p:pic>
      <p:sp>
        <p:nvSpPr>
          <p:cNvPr id="106" name="ZoneTexte 105">
            <a:extLst>
              <a:ext uri="{FF2B5EF4-FFF2-40B4-BE49-F238E27FC236}">
                <a16:creationId xmlns:a16="http://schemas.microsoft.com/office/drawing/2014/main" id="{62CD1402-0082-2655-0655-830929A15590}"/>
              </a:ext>
            </a:extLst>
          </p:cNvPr>
          <p:cNvSpPr txBox="1"/>
          <p:nvPr/>
        </p:nvSpPr>
        <p:spPr>
          <a:xfrm>
            <a:off x="8966931" y="6041500"/>
            <a:ext cx="2765778" cy="307777"/>
          </a:xfrm>
          <a:prstGeom prst="rect">
            <a:avLst/>
          </a:prstGeom>
          <a:noFill/>
        </p:spPr>
        <p:txBody>
          <a:bodyPr wrap="square">
            <a:spAutoFit/>
          </a:bodyPr>
          <a:lstStyle/>
          <a:p>
            <a:r>
              <a:rPr lang="fr-FR" sz="1400" i="1" dirty="0">
                <a:solidFill>
                  <a:schemeClr val="bg1"/>
                </a:solidFill>
                <a:latin typeface="Calibri" panose="020F0502020204030204" pitchFamily="34" charset="0"/>
                <a:cs typeface="Calibri" panose="020F0502020204030204" pitchFamily="34" charset="0"/>
              </a:rPr>
              <a:t>Encore un soir, </a:t>
            </a:r>
            <a:r>
              <a:rPr lang="fr-FR" sz="1400" b="1" dirty="0">
                <a:latin typeface="Calibri" panose="020F0502020204030204" pitchFamily="34" charset="0"/>
                <a:cs typeface="Calibri" panose="020F0502020204030204" pitchFamily="34" charset="0"/>
              </a:rPr>
              <a:t>2016.</a:t>
            </a:r>
            <a:endParaRPr lang="fr-FR" dirty="0">
              <a:latin typeface="Calibri" panose="020F0502020204030204" pitchFamily="34" charset="0"/>
              <a:cs typeface="Calibri" panose="020F0502020204030204" pitchFamily="34" charset="0"/>
            </a:endParaRPr>
          </a:p>
        </p:txBody>
      </p:sp>
      <p:pic>
        <p:nvPicPr>
          <p:cNvPr id="107" name="Image 106">
            <a:extLst>
              <a:ext uri="{FF2B5EF4-FFF2-40B4-BE49-F238E27FC236}">
                <a16:creationId xmlns:a16="http://schemas.microsoft.com/office/drawing/2014/main" id="{1A4D5144-7C39-7326-B920-C3136AA08F64}"/>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9069636" y="5216456"/>
            <a:ext cx="864450" cy="864450"/>
          </a:xfrm>
          <a:prstGeom prst="rect">
            <a:avLst/>
          </a:prstGeom>
        </p:spPr>
      </p:pic>
      <p:sp>
        <p:nvSpPr>
          <p:cNvPr id="108" name="ZoneTexte 107">
            <a:extLst>
              <a:ext uri="{FF2B5EF4-FFF2-40B4-BE49-F238E27FC236}">
                <a16:creationId xmlns:a16="http://schemas.microsoft.com/office/drawing/2014/main" id="{CA3AF1C0-D2AE-5FFC-EC52-54336481853F}"/>
              </a:ext>
            </a:extLst>
          </p:cNvPr>
          <p:cNvSpPr txBox="1"/>
          <p:nvPr/>
        </p:nvSpPr>
        <p:spPr>
          <a:xfrm>
            <a:off x="9671171" y="5435151"/>
            <a:ext cx="2303929" cy="584775"/>
          </a:xfrm>
          <a:prstGeom prst="rect">
            <a:avLst/>
          </a:prstGeom>
          <a:noFill/>
        </p:spPr>
        <p:txBody>
          <a:bodyPr wrap="square">
            <a:spAutoFit/>
          </a:bodyPr>
          <a:lstStyle/>
          <a:p>
            <a:pPr algn="ctr"/>
            <a:r>
              <a:rPr lang="fr-FR" sz="1600" dirty="0">
                <a:solidFill>
                  <a:srgbClr val="FF0000"/>
                </a:solidFill>
                <a:latin typeface="Calibri" panose="020F0502020204030204" pitchFamily="34" charset="0"/>
                <a:cs typeface="Calibri" panose="020F0502020204030204" pitchFamily="34" charset="0"/>
              </a:rPr>
              <a:t>Céline DION</a:t>
            </a:r>
          </a:p>
          <a:p>
            <a:pPr algn="ctr"/>
            <a:r>
              <a:rPr lang="fr-FR" sz="1600" dirty="0">
                <a:solidFill>
                  <a:srgbClr val="7030A0"/>
                </a:solidFill>
                <a:latin typeface="Calibri" panose="020F0502020204030204" pitchFamily="34" charset="0"/>
                <a:cs typeface="Calibri" panose="020F0502020204030204" pitchFamily="34" charset="0"/>
              </a:rPr>
              <a:t>(1968-?)</a:t>
            </a:r>
          </a:p>
        </p:txBody>
      </p:sp>
      <p:pic>
        <p:nvPicPr>
          <p:cNvPr id="109" name="Image 108">
            <a:extLst>
              <a:ext uri="{FF2B5EF4-FFF2-40B4-BE49-F238E27FC236}">
                <a16:creationId xmlns:a16="http://schemas.microsoft.com/office/drawing/2014/main" id="{6842E5DD-9A40-89E9-0776-F4B0E871FE3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96865" y="5192943"/>
            <a:ext cx="350449" cy="233138"/>
          </a:xfrm>
          <a:prstGeom prst="rect">
            <a:avLst/>
          </a:prstGeom>
        </p:spPr>
      </p:pic>
      <p:pic>
        <p:nvPicPr>
          <p:cNvPr id="110" name="Image 109" descr="Une image contenant Police, Graphique, typographie, graphisme&#10;&#10;Le contenu généré par l’IA peut être incorrect.">
            <a:hlinkClick r:id="rId33" action="ppaction://hlinksldjump"/>
            <a:extLst>
              <a:ext uri="{FF2B5EF4-FFF2-40B4-BE49-F238E27FC236}">
                <a16:creationId xmlns:a16="http://schemas.microsoft.com/office/drawing/2014/main" id="{2CE7182D-B4F8-2381-5AA1-BD06528896A5}"/>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983279" y="942684"/>
            <a:ext cx="1087485" cy="232144"/>
          </a:xfrm>
          <a:prstGeom prst="rect">
            <a:avLst/>
          </a:prstGeom>
        </p:spPr>
      </p:pic>
    </p:spTree>
    <p:extLst>
      <p:ext uri="{BB962C8B-B14F-4D97-AF65-F5344CB8AC3E}">
        <p14:creationId xmlns:p14="http://schemas.microsoft.com/office/powerpoint/2010/main" val="123312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ppt_x"/>
                                          </p:val>
                                        </p:tav>
                                        <p:tav tm="100000">
                                          <p:val>
                                            <p:strVal val="#ppt_x"/>
                                          </p:val>
                                        </p:tav>
                                      </p:tavLst>
                                    </p:anim>
                                    <p:anim calcmode="lin" valueType="num">
                                      <p:cBhvr additive="base">
                                        <p:cTn id="5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6"/>
                                        </p:tgtEl>
                                        <p:attrNameLst>
                                          <p:attrName>style.visibility</p:attrName>
                                        </p:attrNameLst>
                                      </p:cBhvr>
                                      <p:to>
                                        <p:strVal val="visible"/>
                                      </p:to>
                                    </p:set>
                                    <p:anim calcmode="lin" valueType="num">
                                      <p:cBhvr additive="base">
                                        <p:cTn id="55" dur="500" fill="hold"/>
                                        <p:tgtEl>
                                          <p:spTgt spid="76"/>
                                        </p:tgtEl>
                                        <p:attrNameLst>
                                          <p:attrName>ppt_x</p:attrName>
                                        </p:attrNameLst>
                                      </p:cBhvr>
                                      <p:tavLst>
                                        <p:tav tm="0">
                                          <p:val>
                                            <p:strVal val="#ppt_x"/>
                                          </p:val>
                                        </p:tav>
                                        <p:tav tm="100000">
                                          <p:val>
                                            <p:strVal val="#ppt_x"/>
                                          </p:val>
                                        </p:tav>
                                      </p:tavLst>
                                    </p:anim>
                                    <p:anim calcmode="lin" valueType="num">
                                      <p:cBhvr additive="base">
                                        <p:cTn id="5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1"/>
                                        </p:tgtEl>
                                        <p:attrNameLst>
                                          <p:attrName>style.visibility</p:attrName>
                                        </p:attrNameLst>
                                      </p:cBhvr>
                                      <p:to>
                                        <p:strVal val="visible"/>
                                      </p:to>
                                    </p:set>
                                    <p:anim calcmode="lin" valueType="num">
                                      <p:cBhvr additive="base">
                                        <p:cTn id="61" dur="500" fill="hold"/>
                                        <p:tgtEl>
                                          <p:spTgt spid="81"/>
                                        </p:tgtEl>
                                        <p:attrNameLst>
                                          <p:attrName>ppt_x</p:attrName>
                                        </p:attrNameLst>
                                      </p:cBhvr>
                                      <p:tavLst>
                                        <p:tav tm="0">
                                          <p:val>
                                            <p:strVal val="#ppt_x"/>
                                          </p:val>
                                        </p:tav>
                                        <p:tav tm="100000">
                                          <p:val>
                                            <p:strVal val="#ppt_x"/>
                                          </p:val>
                                        </p:tav>
                                      </p:tavLst>
                                    </p:anim>
                                    <p:anim calcmode="lin" valueType="num">
                                      <p:cBhvr additive="base">
                                        <p:cTn id="62"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96"/>
                                        </p:tgtEl>
                                        <p:attrNameLst>
                                          <p:attrName>style.visibility</p:attrName>
                                        </p:attrNameLst>
                                      </p:cBhvr>
                                      <p:to>
                                        <p:strVal val="visible"/>
                                      </p:to>
                                    </p:set>
                                    <p:anim calcmode="lin" valueType="num">
                                      <p:cBhvr additive="base">
                                        <p:cTn id="67" dur="500" fill="hold"/>
                                        <p:tgtEl>
                                          <p:spTgt spid="96"/>
                                        </p:tgtEl>
                                        <p:attrNameLst>
                                          <p:attrName>ppt_x</p:attrName>
                                        </p:attrNameLst>
                                      </p:cBhvr>
                                      <p:tavLst>
                                        <p:tav tm="0">
                                          <p:val>
                                            <p:strVal val="#ppt_x"/>
                                          </p:val>
                                        </p:tav>
                                        <p:tav tm="100000">
                                          <p:val>
                                            <p:strVal val="#ppt_x"/>
                                          </p:val>
                                        </p:tav>
                                      </p:tavLst>
                                    </p:anim>
                                    <p:anim calcmode="lin" valueType="num">
                                      <p:cBhvr additive="base">
                                        <p:cTn id="68"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0"/>
                                        </p:tgtEl>
                                        <p:attrNameLst>
                                          <p:attrName>style.visibility</p:attrName>
                                        </p:attrNameLst>
                                      </p:cBhvr>
                                      <p:to>
                                        <p:strVal val="visible"/>
                                      </p:to>
                                    </p:set>
                                    <p:anim calcmode="lin" valueType="num">
                                      <p:cBhvr additive="base">
                                        <p:cTn id="73" dur="500" fill="hold"/>
                                        <p:tgtEl>
                                          <p:spTgt spid="100"/>
                                        </p:tgtEl>
                                        <p:attrNameLst>
                                          <p:attrName>ppt_x</p:attrName>
                                        </p:attrNameLst>
                                      </p:cBhvr>
                                      <p:tavLst>
                                        <p:tav tm="0">
                                          <p:val>
                                            <p:strVal val="#ppt_x"/>
                                          </p:val>
                                        </p:tav>
                                        <p:tav tm="100000">
                                          <p:val>
                                            <p:strVal val="#ppt_x"/>
                                          </p:val>
                                        </p:tav>
                                      </p:tavLst>
                                    </p:anim>
                                    <p:anim calcmode="lin" valueType="num">
                                      <p:cBhvr additive="base">
                                        <p:cTn id="7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05"/>
                                        </p:tgtEl>
                                        <p:attrNameLst>
                                          <p:attrName>style.visibility</p:attrName>
                                        </p:attrNameLst>
                                      </p:cBhvr>
                                      <p:to>
                                        <p:strVal val="visible"/>
                                      </p:to>
                                    </p:set>
                                    <p:anim calcmode="lin" valueType="num">
                                      <p:cBhvr additive="base">
                                        <p:cTn id="79" dur="500" fill="hold"/>
                                        <p:tgtEl>
                                          <p:spTgt spid="105"/>
                                        </p:tgtEl>
                                        <p:attrNameLst>
                                          <p:attrName>ppt_x</p:attrName>
                                        </p:attrNameLst>
                                      </p:cBhvr>
                                      <p:tavLst>
                                        <p:tav tm="0">
                                          <p:val>
                                            <p:strVal val="#ppt_x"/>
                                          </p:val>
                                        </p:tav>
                                        <p:tav tm="100000">
                                          <p:val>
                                            <p:strVal val="#ppt_x"/>
                                          </p:val>
                                        </p:tav>
                                      </p:tavLst>
                                    </p:anim>
                                    <p:anim calcmode="lin" valueType="num">
                                      <p:cBhvr additive="base">
                                        <p:cTn id="80"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hlinkClick r:id="rId2" action="ppaction://hlinksldjump"/>
            <a:extLst>
              <a:ext uri="{FF2B5EF4-FFF2-40B4-BE49-F238E27FC236}">
                <a16:creationId xmlns:a16="http://schemas.microsoft.com/office/drawing/2014/main" id="{BA929237-D590-1F36-0934-180A87143F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3" name="ZoneTexte 2">
            <a:extLst>
              <a:ext uri="{FF2B5EF4-FFF2-40B4-BE49-F238E27FC236}">
                <a16:creationId xmlns:a16="http://schemas.microsoft.com/office/drawing/2014/main" id="{2567EFC9-5922-49D7-D983-8F0DC4ACF45C}"/>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sp>
        <p:nvSpPr>
          <p:cNvPr id="4" name="ZoneTexte 3">
            <a:extLst>
              <a:ext uri="{FF2B5EF4-FFF2-40B4-BE49-F238E27FC236}">
                <a16:creationId xmlns:a16="http://schemas.microsoft.com/office/drawing/2014/main" id="{38F9181F-B3AC-86B1-233F-4E661EB4E17F}"/>
              </a:ext>
            </a:extLst>
          </p:cNvPr>
          <p:cNvSpPr txBox="1"/>
          <p:nvPr/>
        </p:nvSpPr>
        <p:spPr>
          <a:xfrm>
            <a:off x="772240" y="583437"/>
            <a:ext cx="2481948" cy="461665"/>
          </a:xfrm>
          <a:prstGeom prst="rect">
            <a:avLst/>
          </a:prstGeom>
          <a:noFill/>
        </p:spPr>
        <p:txBody>
          <a:bodyPr wrap="square">
            <a:spAutoFit/>
          </a:bodyPr>
          <a:lstStyle/>
          <a:p>
            <a:r>
              <a:rPr lang="fr-FR" sz="2400" b="1" dirty="0">
                <a:solidFill>
                  <a:srgbClr val="FF0000"/>
                </a:solidFill>
                <a:latin typeface="Calibri" panose="020F0502020204030204" pitchFamily="34" charset="0"/>
                <a:cs typeface="Calibri" panose="020F0502020204030204" pitchFamily="34" charset="0"/>
              </a:rPr>
              <a:t>Le STOÏCISME</a:t>
            </a:r>
            <a:endParaRPr lang="fr-FR" sz="2400" b="1" dirty="0"/>
          </a:p>
        </p:txBody>
      </p:sp>
      <p:pic>
        <p:nvPicPr>
          <p:cNvPr id="5" name="Image 4">
            <a:extLst>
              <a:ext uri="{FF2B5EF4-FFF2-40B4-BE49-F238E27FC236}">
                <a16:creationId xmlns:a16="http://schemas.microsoft.com/office/drawing/2014/main" id="{841A2FB4-80EA-D055-CEF7-29A0E06AF17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3837" y="698341"/>
            <a:ext cx="628403" cy="628403"/>
          </a:xfrm>
          <a:prstGeom prst="rect">
            <a:avLst/>
          </a:prstGeom>
        </p:spPr>
      </p:pic>
      <p:pic>
        <p:nvPicPr>
          <p:cNvPr id="11" name="Image 10" descr="Une image contenant texte, Graphique, graphisme, capture d’écran&#10;&#10;Le contenu généré par l’IA peut être incorrect.">
            <a:hlinkClick r:id="rId5"/>
            <a:extLst>
              <a:ext uri="{FF2B5EF4-FFF2-40B4-BE49-F238E27FC236}">
                <a16:creationId xmlns:a16="http://schemas.microsoft.com/office/drawing/2014/main" id="{8837AD1E-77D5-0D70-0AE4-2235F4B7CE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4822" y="583437"/>
            <a:ext cx="1136074" cy="742011"/>
          </a:xfrm>
          <a:prstGeom prst="rect">
            <a:avLst/>
          </a:prstGeom>
        </p:spPr>
      </p:pic>
      <p:pic>
        <p:nvPicPr>
          <p:cNvPr id="6" name="Image 5" descr="Une image contenant Police, Graphique, typographie, graphisme&#10;&#10;Le contenu généré par l’IA peut être incorrect.">
            <a:hlinkClick r:id="rId7" action="ppaction://hlinksldjump"/>
            <a:extLst>
              <a:ext uri="{FF2B5EF4-FFF2-40B4-BE49-F238E27FC236}">
                <a16:creationId xmlns:a16="http://schemas.microsoft.com/office/drawing/2014/main" id="{6411005F-6D34-D7DE-E817-54329A21AA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3279" y="942684"/>
            <a:ext cx="1087485" cy="232144"/>
          </a:xfrm>
          <a:prstGeom prst="rect">
            <a:avLst/>
          </a:prstGeom>
        </p:spPr>
      </p:pic>
      <p:cxnSp>
        <p:nvCxnSpPr>
          <p:cNvPr id="7" name="Connecteur droit avec flèche 6">
            <a:extLst>
              <a:ext uri="{FF2B5EF4-FFF2-40B4-BE49-F238E27FC236}">
                <a16:creationId xmlns:a16="http://schemas.microsoft.com/office/drawing/2014/main" id="{6626D61A-EFB4-9C70-7CDA-3E89FF24FF03}"/>
              </a:ext>
            </a:extLst>
          </p:cNvPr>
          <p:cNvCxnSpPr>
            <a:cxnSpLocks/>
          </p:cNvCxnSpPr>
          <p:nvPr/>
        </p:nvCxnSpPr>
        <p:spPr>
          <a:xfrm>
            <a:off x="2657184" y="831535"/>
            <a:ext cx="260883"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F191A1BA-EB9E-BA63-EFFB-62828DD6B0F2}"/>
              </a:ext>
            </a:extLst>
          </p:cNvPr>
          <p:cNvSpPr txBox="1"/>
          <p:nvPr/>
        </p:nvSpPr>
        <p:spPr>
          <a:xfrm>
            <a:off x="2915752" y="668413"/>
            <a:ext cx="1469850" cy="307777"/>
          </a:xfrm>
          <a:prstGeom prst="rect">
            <a:avLst/>
          </a:prstGeom>
          <a:noFill/>
        </p:spPr>
        <p:txBody>
          <a:bodyPr wrap="square">
            <a:spAutoFit/>
          </a:bodyPr>
          <a:lstStyle/>
          <a:p>
            <a:r>
              <a:rPr lang="fr-FR" sz="1400" b="1" dirty="0"/>
              <a:t>CODE MORAL</a:t>
            </a:r>
          </a:p>
        </p:txBody>
      </p:sp>
      <p:sp>
        <p:nvSpPr>
          <p:cNvPr id="10" name="ZoneTexte 9">
            <a:extLst>
              <a:ext uri="{FF2B5EF4-FFF2-40B4-BE49-F238E27FC236}">
                <a16:creationId xmlns:a16="http://schemas.microsoft.com/office/drawing/2014/main" id="{676EB2BA-A883-1825-7760-5F9B347EA8C3}"/>
              </a:ext>
            </a:extLst>
          </p:cNvPr>
          <p:cNvSpPr txBox="1"/>
          <p:nvPr/>
        </p:nvSpPr>
        <p:spPr>
          <a:xfrm>
            <a:off x="554355" y="1328780"/>
            <a:ext cx="2481947" cy="892552"/>
          </a:xfrm>
          <a:prstGeom prst="rect">
            <a:avLst/>
          </a:prstGeom>
          <a:noFill/>
        </p:spPr>
        <p:txBody>
          <a:bodyPr wrap="square">
            <a:spAutoFit/>
          </a:bodyPr>
          <a:lstStyle/>
          <a:p>
            <a:r>
              <a:rPr lang="fr-FR" sz="1300" dirty="0"/>
              <a:t>de </a:t>
            </a:r>
            <a:r>
              <a:rPr lang="fr-FR" sz="1300" i="1" dirty="0"/>
              <a:t>Stoa</a:t>
            </a:r>
            <a:r>
              <a:rPr lang="fr-FR" sz="1300" dirty="0"/>
              <a:t>, galerie formée par une colonnade, partie de l’agora, place publique où ZÉNON enseignait.</a:t>
            </a:r>
          </a:p>
        </p:txBody>
      </p:sp>
      <p:pic>
        <p:nvPicPr>
          <p:cNvPr id="13" name="Image 12" descr="Une image contenant statue, Visage humain, homme, ride&#10;&#10;Le contenu généré par l’IA peut être incorrect.">
            <a:extLst>
              <a:ext uri="{FF2B5EF4-FFF2-40B4-BE49-F238E27FC236}">
                <a16:creationId xmlns:a16="http://schemas.microsoft.com/office/drawing/2014/main" id="{DC461DAB-7F26-13FE-B72F-719EE7E7A9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056" y="5638341"/>
            <a:ext cx="621170" cy="993242"/>
          </a:xfrm>
          <a:prstGeom prst="rect">
            <a:avLst/>
          </a:prstGeom>
        </p:spPr>
      </p:pic>
      <p:sp>
        <p:nvSpPr>
          <p:cNvPr id="16" name="Rectangle 15">
            <a:extLst>
              <a:ext uri="{FF2B5EF4-FFF2-40B4-BE49-F238E27FC236}">
                <a16:creationId xmlns:a16="http://schemas.microsoft.com/office/drawing/2014/main" id="{930D1BBC-64D9-9A7C-18A2-26C928F842FB}"/>
              </a:ext>
            </a:extLst>
          </p:cNvPr>
          <p:cNvSpPr/>
          <p:nvPr/>
        </p:nvSpPr>
        <p:spPr>
          <a:xfrm>
            <a:off x="90581" y="5583038"/>
            <a:ext cx="3136176" cy="11532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CBAE70F-C4DF-3CD0-4355-BBBB1DA56905}"/>
              </a:ext>
            </a:extLst>
          </p:cNvPr>
          <p:cNvSpPr txBox="1"/>
          <p:nvPr/>
        </p:nvSpPr>
        <p:spPr>
          <a:xfrm>
            <a:off x="760374" y="5690458"/>
            <a:ext cx="1943391" cy="369332"/>
          </a:xfrm>
          <a:prstGeom prst="rect">
            <a:avLst/>
          </a:prstGeom>
          <a:noFill/>
        </p:spPr>
        <p:txBody>
          <a:bodyPr wrap="square">
            <a:spAutoFit/>
          </a:bodyPr>
          <a:lstStyle/>
          <a:p>
            <a:pPr algn="ctr"/>
            <a:r>
              <a:rPr lang="fr-FR" sz="1800" b="1" dirty="0">
                <a:solidFill>
                  <a:srgbClr val="FF0000"/>
                </a:solidFill>
                <a:latin typeface="Calibri" panose="020F0502020204030204" pitchFamily="34" charset="0"/>
                <a:cs typeface="Calibri" panose="020F0502020204030204" pitchFamily="34" charset="0"/>
              </a:rPr>
              <a:t>ZÉNON DE KITION</a:t>
            </a:r>
            <a:endParaRPr lang="fr-FR" dirty="0"/>
          </a:p>
        </p:txBody>
      </p:sp>
      <p:sp>
        <p:nvSpPr>
          <p:cNvPr id="18" name="ZoneTexte 17">
            <a:extLst>
              <a:ext uri="{FF2B5EF4-FFF2-40B4-BE49-F238E27FC236}">
                <a16:creationId xmlns:a16="http://schemas.microsoft.com/office/drawing/2014/main" id="{D1DE2200-FE0B-18FB-DFEA-4B6B0570EA7B}"/>
              </a:ext>
            </a:extLst>
          </p:cNvPr>
          <p:cNvSpPr txBox="1"/>
          <p:nvPr/>
        </p:nvSpPr>
        <p:spPr>
          <a:xfrm>
            <a:off x="913773" y="5999760"/>
            <a:ext cx="1561358" cy="307777"/>
          </a:xfrm>
          <a:prstGeom prst="rect">
            <a:avLst/>
          </a:prstGeom>
          <a:noFill/>
        </p:spPr>
        <p:txBody>
          <a:bodyPr wrap="square">
            <a:spAutoFit/>
          </a:bodyPr>
          <a:lstStyle/>
          <a:p>
            <a:pPr algn="ctr"/>
            <a:r>
              <a:rPr lang="fr-FR" sz="1400" b="1" dirty="0">
                <a:latin typeface="Calibri" panose="020F0502020204030204" pitchFamily="34" charset="0"/>
                <a:cs typeface="Calibri" panose="020F0502020204030204" pitchFamily="34" charset="0"/>
              </a:rPr>
              <a:t>(334-262 av. J.C.)</a:t>
            </a:r>
            <a:endParaRPr lang="fr-FR" sz="1400" dirty="0"/>
          </a:p>
        </p:txBody>
      </p:sp>
      <p:pic>
        <p:nvPicPr>
          <p:cNvPr id="19" name="Image 18">
            <a:extLst>
              <a:ext uri="{FF2B5EF4-FFF2-40B4-BE49-F238E27FC236}">
                <a16:creationId xmlns:a16="http://schemas.microsoft.com/office/drawing/2014/main" id="{8DF12B8B-298F-D1E5-E442-6B8BC96CA58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645829" y="5651040"/>
            <a:ext cx="416380" cy="276999"/>
          </a:xfrm>
          <a:prstGeom prst="rect">
            <a:avLst/>
          </a:prstGeom>
        </p:spPr>
      </p:pic>
      <p:sp>
        <p:nvSpPr>
          <p:cNvPr id="20" name="ZoneTexte 19">
            <a:extLst>
              <a:ext uri="{FF2B5EF4-FFF2-40B4-BE49-F238E27FC236}">
                <a16:creationId xmlns:a16="http://schemas.microsoft.com/office/drawing/2014/main" id="{BAA5EEFB-53A9-62C2-DCA5-AC862F9E5006}"/>
              </a:ext>
            </a:extLst>
          </p:cNvPr>
          <p:cNvSpPr txBox="1"/>
          <p:nvPr/>
        </p:nvSpPr>
        <p:spPr>
          <a:xfrm>
            <a:off x="792227" y="6387560"/>
            <a:ext cx="2434530"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Philosophe fondateur du Stoïcisme</a:t>
            </a:r>
            <a:endParaRPr lang="fr-FR" sz="1200" dirty="0">
              <a:solidFill>
                <a:srgbClr val="FFFF00"/>
              </a:solidFill>
            </a:endParaRPr>
          </a:p>
        </p:txBody>
      </p:sp>
      <p:pic>
        <p:nvPicPr>
          <p:cNvPr id="24" name="Image 23">
            <a:hlinkClick r:id="rId11"/>
            <a:extLst>
              <a:ext uri="{FF2B5EF4-FFF2-40B4-BE49-F238E27FC236}">
                <a16:creationId xmlns:a16="http://schemas.microsoft.com/office/drawing/2014/main" id="{A11534EB-39E7-48B8-4178-0AC26B6E0E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28165" y="5999760"/>
            <a:ext cx="369332" cy="369332"/>
          </a:xfrm>
          <a:prstGeom prst="rect">
            <a:avLst/>
          </a:prstGeom>
        </p:spPr>
      </p:pic>
      <p:pic>
        <p:nvPicPr>
          <p:cNvPr id="25" name="Image 24">
            <a:extLst>
              <a:ext uri="{FF2B5EF4-FFF2-40B4-BE49-F238E27FC236}">
                <a16:creationId xmlns:a16="http://schemas.microsoft.com/office/drawing/2014/main" id="{BE858DD8-D15D-BF2C-8F35-F77F74D32C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09877" y="5643740"/>
            <a:ext cx="416380" cy="276999"/>
          </a:xfrm>
          <a:prstGeom prst="rect">
            <a:avLst/>
          </a:prstGeom>
        </p:spPr>
      </p:pic>
      <p:pic>
        <p:nvPicPr>
          <p:cNvPr id="26" name="Image 25">
            <a:extLst>
              <a:ext uri="{FF2B5EF4-FFF2-40B4-BE49-F238E27FC236}">
                <a16:creationId xmlns:a16="http://schemas.microsoft.com/office/drawing/2014/main" id="{BC14BD1E-8F1A-A4EF-0E45-F29E57BBFE7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331127" y="5638341"/>
            <a:ext cx="621170" cy="993241"/>
          </a:xfrm>
          <a:prstGeom prst="rect">
            <a:avLst/>
          </a:prstGeom>
        </p:spPr>
      </p:pic>
      <p:sp>
        <p:nvSpPr>
          <p:cNvPr id="27" name="Rectangle 26">
            <a:extLst>
              <a:ext uri="{FF2B5EF4-FFF2-40B4-BE49-F238E27FC236}">
                <a16:creationId xmlns:a16="http://schemas.microsoft.com/office/drawing/2014/main" id="{39111DBB-1198-E474-42B8-38E644DF4827}"/>
              </a:ext>
            </a:extLst>
          </p:cNvPr>
          <p:cNvSpPr/>
          <p:nvPr/>
        </p:nvSpPr>
        <p:spPr>
          <a:xfrm>
            <a:off x="3250652" y="5583038"/>
            <a:ext cx="2906682" cy="11532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B158DD05-E018-4A16-FB77-EADD1C034BF1}"/>
              </a:ext>
            </a:extLst>
          </p:cNvPr>
          <p:cNvSpPr txBox="1"/>
          <p:nvPr/>
        </p:nvSpPr>
        <p:spPr>
          <a:xfrm>
            <a:off x="3847044" y="5690458"/>
            <a:ext cx="1943391" cy="369332"/>
          </a:xfrm>
          <a:prstGeom prst="rect">
            <a:avLst/>
          </a:prstGeom>
          <a:noFill/>
        </p:spPr>
        <p:txBody>
          <a:bodyPr wrap="square">
            <a:spAutoFit/>
          </a:bodyPr>
          <a:lstStyle/>
          <a:p>
            <a:pPr algn="ctr"/>
            <a:r>
              <a:rPr lang="fr-FR" sz="1800" b="1" dirty="0">
                <a:solidFill>
                  <a:srgbClr val="FF0000"/>
                </a:solidFill>
                <a:latin typeface="Calibri" panose="020F0502020204030204" pitchFamily="34" charset="0"/>
                <a:cs typeface="Calibri" panose="020F0502020204030204" pitchFamily="34" charset="0"/>
              </a:rPr>
              <a:t>SÉNÈQUE</a:t>
            </a:r>
            <a:endParaRPr lang="fr-FR" dirty="0"/>
          </a:p>
        </p:txBody>
      </p:sp>
      <p:sp>
        <p:nvSpPr>
          <p:cNvPr id="29" name="ZoneTexte 28">
            <a:extLst>
              <a:ext uri="{FF2B5EF4-FFF2-40B4-BE49-F238E27FC236}">
                <a16:creationId xmlns:a16="http://schemas.microsoft.com/office/drawing/2014/main" id="{1C3EF35B-865C-DF20-07C1-ECE44614C328}"/>
              </a:ext>
            </a:extLst>
          </p:cNvPr>
          <p:cNvSpPr txBox="1"/>
          <p:nvPr/>
        </p:nvSpPr>
        <p:spPr>
          <a:xfrm>
            <a:off x="3922060" y="5999760"/>
            <a:ext cx="1703551" cy="307777"/>
          </a:xfrm>
          <a:prstGeom prst="rect">
            <a:avLst/>
          </a:prstGeom>
          <a:noFill/>
        </p:spPr>
        <p:txBody>
          <a:bodyPr wrap="square">
            <a:spAutoFit/>
          </a:bodyPr>
          <a:lstStyle/>
          <a:p>
            <a:pPr algn="ctr"/>
            <a:r>
              <a:rPr lang="fr-FR" sz="1400" b="1" dirty="0">
                <a:latin typeface="Calibri" panose="020F0502020204030204" pitchFamily="34" charset="0"/>
                <a:cs typeface="Calibri" panose="020F0502020204030204" pitchFamily="34" charset="0"/>
              </a:rPr>
              <a:t>(4 av. J.C.-65 </a:t>
            </a:r>
            <a:r>
              <a:rPr lang="fr-FR" sz="1400" b="1" dirty="0" err="1">
                <a:latin typeface="Calibri" panose="020F0502020204030204" pitchFamily="34" charset="0"/>
                <a:cs typeface="Calibri" panose="020F0502020204030204" pitchFamily="34" charset="0"/>
              </a:rPr>
              <a:t>ap</a:t>
            </a:r>
            <a:r>
              <a:rPr lang="fr-FR" sz="1400" b="1" dirty="0">
                <a:latin typeface="Calibri" panose="020F0502020204030204" pitchFamily="34" charset="0"/>
                <a:cs typeface="Calibri" panose="020F0502020204030204" pitchFamily="34" charset="0"/>
              </a:rPr>
              <a:t>. J.C.)</a:t>
            </a:r>
            <a:endParaRPr lang="fr-FR" sz="1400" dirty="0"/>
          </a:p>
        </p:txBody>
      </p:sp>
      <p:sp>
        <p:nvSpPr>
          <p:cNvPr id="30" name="ZoneTexte 29">
            <a:extLst>
              <a:ext uri="{FF2B5EF4-FFF2-40B4-BE49-F238E27FC236}">
                <a16:creationId xmlns:a16="http://schemas.microsoft.com/office/drawing/2014/main" id="{6F70B1A6-2F9A-30D7-74A7-38EA9281AE7E}"/>
              </a:ext>
            </a:extLst>
          </p:cNvPr>
          <p:cNvSpPr txBox="1"/>
          <p:nvPr/>
        </p:nvSpPr>
        <p:spPr>
          <a:xfrm>
            <a:off x="3833247" y="6387560"/>
            <a:ext cx="2434530"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Homme d’État, philosophe romain</a:t>
            </a:r>
            <a:endParaRPr lang="fr-FR" sz="1200" dirty="0">
              <a:solidFill>
                <a:srgbClr val="FFFF00"/>
              </a:solidFill>
            </a:endParaRPr>
          </a:p>
        </p:txBody>
      </p:sp>
      <p:pic>
        <p:nvPicPr>
          <p:cNvPr id="31" name="Image 30">
            <a:hlinkClick r:id="rId15"/>
            <a:extLst>
              <a:ext uri="{FF2B5EF4-FFF2-40B4-BE49-F238E27FC236}">
                <a16:creationId xmlns:a16="http://schemas.microsoft.com/office/drawing/2014/main" id="{29DFA6AA-EA12-EA99-BE97-E709A1136A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137" y="5999760"/>
            <a:ext cx="369332" cy="369332"/>
          </a:xfrm>
          <a:prstGeom prst="rect">
            <a:avLst/>
          </a:prstGeom>
        </p:spPr>
      </p:pic>
      <p:pic>
        <p:nvPicPr>
          <p:cNvPr id="55" name="Image 54">
            <a:extLst>
              <a:ext uri="{FF2B5EF4-FFF2-40B4-BE49-F238E27FC236}">
                <a16:creationId xmlns:a16="http://schemas.microsoft.com/office/drawing/2014/main" id="{0E18D29C-E4EE-23C4-7544-33FAEC93D5D4}"/>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6270490" y="5638341"/>
            <a:ext cx="621169" cy="993241"/>
          </a:xfrm>
          <a:prstGeom prst="rect">
            <a:avLst/>
          </a:prstGeom>
        </p:spPr>
      </p:pic>
      <p:sp>
        <p:nvSpPr>
          <p:cNvPr id="56" name="Rectangle 55">
            <a:extLst>
              <a:ext uri="{FF2B5EF4-FFF2-40B4-BE49-F238E27FC236}">
                <a16:creationId xmlns:a16="http://schemas.microsoft.com/office/drawing/2014/main" id="{E67839F5-0E01-CFF4-8D35-9323516FC2D2}"/>
              </a:ext>
            </a:extLst>
          </p:cNvPr>
          <p:cNvSpPr/>
          <p:nvPr/>
        </p:nvSpPr>
        <p:spPr>
          <a:xfrm>
            <a:off x="6190015" y="5583038"/>
            <a:ext cx="2906682" cy="11532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ZoneTexte 56">
            <a:extLst>
              <a:ext uri="{FF2B5EF4-FFF2-40B4-BE49-F238E27FC236}">
                <a16:creationId xmlns:a16="http://schemas.microsoft.com/office/drawing/2014/main" id="{A05B4923-E7FE-015D-6D66-6CB519DD7099}"/>
              </a:ext>
            </a:extLst>
          </p:cNvPr>
          <p:cNvSpPr txBox="1"/>
          <p:nvPr/>
        </p:nvSpPr>
        <p:spPr>
          <a:xfrm>
            <a:off x="6786407" y="5690458"/>
            <a:ext cx="1943391" cy="369332"/>
          </a:xfrm>
          <a:prstGeom prst="rect">
            <a:avLst/>
          </a:prstGeom>
          <a:noFill/>
        </p:spPr>
        <p:txBody>
          <a:bodyPr wrap="square">
            <a:spAutoFit/>
          </a:bodyPr>
          <a:lstStyle/>
          <a:p>
            <a:pPr algn="ctr"/>
            <a:r>
              <a:rPr lang="fr-FR" sz="1800" b="1" dirty="0">
                <a:solidFill>
                  <a:srgbClr val="FF0000"/>
                </a:solidFill>
                <a:latin typeface="Calibri" panose="020F0502020204030204" pitchFamily="34" charset="0"/>
                <a:cs typeface="Calibri" panose="020F0502020204030204" pitchFamily="34" charset="0"/>
              </a:rPr>
              <a:t>ÉPICTÈTE</a:t>
            </a:r>
            <a:endParaRPr lang="fr-FR" dirty="0"/>
          </a:p>
        </p:txBody>
      </p:sp>
      <p:sp>
        <p:nvSpPr>
          <p:cNvPr id="58" name="ZoneTexte 57">
            <a:extLst>
              <a:ext uri="{FF2B5EF4-FFF2-40B4-BE49-F238E27FC236}">
                <a16:creationId xmlns:a16="http://schemas.microsoft.com/office/drawing/2014/main" id="{D1820B16-1CD2-65DC-BF8D-32228081B32D}"/>
              </a:ext>
            </a:extLst>
          </p:cNvPr>
          <p:cNvSpPr txBox="1"/>
          <p:nvPr/>
        </p:nvSpPr>
        <p:spPr>
          <a:xfrm>
            <a:off x="6744463" y="5999760"/>
            <a:ext cx="1963331" cy="307777"/>
          </a:xfrm>
          <a:prstGeom prst="rect">
            <a:avLst/>
          </a:prstGeom>
          <a:noFill/>
        </p:spPr>
        <p:txBody>
          <a:bodyPr wrap="square">
            <a:spAutoFit/>
          </a:bodyPr>
          <a:lstStyle/>
          <a:p>
            <a:pPr algn="ctr"/>
            <a:r>
              <a:rPr lang="fr-FR" sz="1400" b="1" dirty="0">
                <a:latin typeface="Calibri" panose="020F0502020204030204" pitchFamily="34" charset="0"/>
                <a:cs typeface="Calibri" panose="020F0502020204030204" pitchFamily="34" charset="0"/>
              </a:rPr>
              <a:t>(50-125 ou 130 </a:t>
            </a:r>
            <a:r>
              <a:rPr lang="fr-FR" sz="1400" b="1" dirty="0" err="1">
                <a:latin typeface="Calibri" panose="020F0502020204030204" pitchFamily="34" charset="0"/>
                <a:cs typeface="Calibri" panose="020F0502020204030204" pitchFamily="34" charset="0"/>
              </a:rPr>
              <a:t>ap</a:t>
            </a:r>
            <a:r>
              <a:rPr lang="fr-FR" sz="1400" b="1" dirty="0">
                <a:latin typeface="Calibri" panose="020F0502020204030204" pitchFamily="34" charset="0"/>
                <a:cs typeface="Calibri" panose="020F0502020204030204" pitchFamily="34" charset="0"/>
              </a:rPr>
              <a:t>. J.C.)</a:t>
            </a:r>
            <a:endParaRPr lang="fr-FR" sz="1400" dirty="0"/>
          </a:p>
        </p:txBody>
      </p:sp>
      <p:sp>
        <p:nvSpPr>
          <p:cNvPr id="59" name="ZoneTexte 58">
            <a:extLst>
              <a:ext uri="{FF2B5EF4-FFF2-40B4-BE49-F238E27FC236}">
                <a16:creationId xmlns:a16="http://schemas.microsoft.com/office/drawing/2014/main" id="{D8CF370D-3DA1-CC9F-AB3B-F29D5FE80F43}"/>
              </a:ext>
            </a:extLst>
          </p:cNvPr>
          <p:cNvSpPr txBox="1"/>
          <p:nvPr/>
        </p:nvSpPr>
        <p:spPr>
          <a:xfrm>
            <a:off x="6891661" y="6387560"/>
            <a:ext cx="2434530"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Esclave et philosophe </a:t>
            </a:r>
            <a:r>
              <a:rPr lang="fr-FR" sz="1200" b="1" dirty="0" err="1">
                <a:solidFill>
                  <a:srgbClr val="FFFF00"/>
                </a:solidFill>
                <a:latin typeface="Calibri" panose="020F0502020204030204" pitchFamily="34" charset="0"/>
                <a:cs typeface="Calibri" panose="020F0502020204030204" pitchFamily="34" charset="0"/>
              </a:rPr>
              <a:t>gréco-truc</a:t>
            </a:r>
            <a:endParaRPr lang="fr-FR" sz="1200" dirty="0">
              <a:solidFill>
                <a:srgbClr val="FFFF00"/>
              </a:solidFill>
            </a:endParaRPr>
          </a:p>
        </p:txBody>
      </p:sp>
      <p:pic>
        <p:nvPicPr>
          <p:cNvPr id="60" name="Image 59">
            <a:hlinkClick r:id="rId17"/>
            <a:extLst>
              <a:ext uri="{FF2B5EF4-FFF2-40B4-BE49-F238E27FC236}">
                <a16:creationId xmlns:a16="http://schemas.microsoft.com/office/drawing/2014/main" id="{4F0C2E33-B087-0B61-775D-61BCA55506B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3500" y="5999760"/>
            <a:ext cx="369332" cy="369332"/>
          </a:xfrm>
          <a:prstGeom prst="rect">
            <a:avLst/>
          </a:prstGeom>
        </p:spPr>
      </p:pic>
      <p:pic>
        <p:nvPicPr>
          <p:cNvPr id="61" name="Image 60">
            <a:extLst>
              <a:ext uri="{FF2B5EF4-FFF2-40B4-BE49-F238E27FC236}">
                <a16:creationId xmlns:a16="http://schemas.microsoft.com/office/drawing/2014/main" id="{0A0C8C42-F5E7-880B-FBAE-BD3C34D007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5212" y="5643740"/>
            <a:ext cx="416380" cy="276999"/>
          </a:xfrm>
          <a:prstGeom prst="rect">
            <a:avLst/>
          </a:prstGeom>
        </p:spPr>
      </p:pic>
      <p:pic>
        <p:nvPicPr>
          <p:cNvPr id="62" name="Image 61">
            <a:extLst>
              <a:ext uri="{FF2B5EF4-FFF2-40B4-BE49-F238E27FC236}">
                <a16:creationId xmlns:a16="http://schemas.microsoft.com/office/drawing/2014/main" id="{A0C0BABC-8A03-353C-A5D8-0423976BFDB4}"/>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9217125" y="5638818"/>
            <a:ext cx="621170" cy="993241"/>
          </a:xfrm>
          <a:prstGeom prst="rect">
            <a:avLst/>
          </a:prstGeom>
        </p:spPr>
      </p:pic>
      <p:sp>
        <p:nvSpPr>
          <p:cNvPr id="63" name="Rectangle 62">
            <a:extLst>
              <a:ext uri="{FF2B5EF4-FFF2-40B4-BE49-F238E27FC236}">
                <a16:creationId xmlns:a16="http://schemas.microsoft.com/office/drawing/2014/main" id="{49D88D91-B131-44B8-1A97-EB6DC4866347}"/>
              </a:ext>
            </a:extLst>
          </p:cNvPr>
          <p:cNvSpPr/>
          <p:nvPr/>
        </p:nvSpPr>
        <p:spPr>
          <a:xfrm>
            <a:off x="9136650" y="5583515"/>
            <a:ext cx="2906682" cy="11532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ZoneTexte 63">
            <a:extLst>
              <a:ext uri="{FF2B5EF4-FFF2-40B4-BE49-F238E27FC236}">
                <a16:creationId xmlns:a16="http://schemas.microsoft.com/office/drawing/2014/main" id="{00782AF3-8F36-2CA9-CF33-FC90030064FE}"/>
              </a:ext>
            </a:extLst>
          </p:cNvPr>
          <p:cNvSpPr txBox="1"/>
          <p:nvPr/>
        </p:nvSpPr>
        <p:spPr>
          <a:xfrm>
            <a:off x="9733042" y="5690935"/>
            <a:ext cx="1943391" cy="369332"/>
          </a:xfrm>
          <a:prstGeom prst="rect">
            <a:avLst/>
          </a:prstGeom>
          <a:noFill/>
        </p:spPr>
        <p:txBody>
          <a:bodyPr wrap="square">
            <a:spAutoFit/>
          </a:bodyPr>
          <a:lstStyle/>
          <a:p>
            <a:pPr algn="ctr"/>
            <a:r>
              <a:rPr lang="fr-FR" sz="1800" b="1" dirty="0">
                <a:solidFill>
                  <a:srgbClr val="FF0000"/>
                </a:solidFill>
                <a:latin typeface="Calibri" panose="020F0502020204030204" pitchFamily="34" charset="0"/>
                <a:cs typeface="Calibri" panose="020F0502020204030204" pitchFamily="34" charset="0"/>
              </a:rPr>
              <a:t>MARC AURÈLE</a:t>
            </a:r>
            <a:endParaRPr lang="fr-FR" dirty="0"/>
          </a:p>
        </p:txBody>
      </p:sp>
      <p:sp>
        <p:nvSpPr>
          <p:cNvPr id="65" name="ZoneTexte 64">
            <a:extLst>
              <a:ext uri="{FF2B5EF4-FFF2-40B4-BE49-F238E27FC236}">
                <a16:creationId xmlns:a16="http://schemas.microsoft.com/office/drawing/2014/main" id="{0D6017D6-5204-3968-12EF-FB4E172A5DB6}"/>
              </a:ext>
            </a:extLst>
          </p:cNvPr>
          <p:cNvSpPr txBox="1"/>
          <p:nvPr/>
        </p:nvSpPr>
        <p:spPr>
          <a:xfrm>
            <a:off x="9913675" y="6000237"/>
            <a:ext cx="1561358" cy="307777"/>
          </a:xfrm>
          <a:prstGeom prst="rect">
            <a:avLst/>
          </a:prstGeom>
          <a:noFill/>
        </p:spPr>
        <p:txBody>
          <a:bodyPr wrap="square">
            <a:spAutoFit/>
          </a:bodyPr>
          <a:lstStyle/>
          <a:p>
            <a:pPr algn="ctr"/>
            <a:r>
              <a:rPr lang="fr-FR" sz="1400" b="1" dirty="0">
                <a:latin typeface="Calibri" panose="020F0502020204030204" pitchFamily="34" charset="0"/>
                <a:cs typeface="Calibri" panose="020F0502020204030204" pitchFamily="34" charset="0"/>
              </a:rPr>
              <a:t>(121-180 </a:t>
            </a:r>
            <a:r>
              <a:rPr lang="fr-FR" sz="1400" b="1" dirty="0" err="1">
                <a:latin typeface="Calibri" panose="020F0502020204030204" pitchFamily="34" charset="0"/>
                <a:cs typeface="Calibri" panose="020F0502020204030204" pitchFamily="34" charset="0"/>
              </a:rPr>
              <a:t>ap</a:t>
            </a:r>
            <a:r>
              <a:rPr lang="fr-FR" sz="1400" b="1" dirty="0">
                <a:latin typeface="Calibri" panose="020F0502020204030204" pitchFamily="34" charset="0"/>
                <a:cs typeface="Calibri" panose="020F0502020204030204" pitchFamily="34" charset="0"/>
              </a:rPr>
              <a:t>. J.C.)</a:t>
            </a:r>
            <a:endParaRPr lang="fr-FR" sz="1400" dirty="0"/>
          </a:p>
        </p:txBody>
      </p:sp>
      <p:sp>
        <p:nvSpPr>
          <p:cNvPr id="66" name="ZoneTexte 65">
            <a:extLst>
              <a:ext uri="{FF2B5EF4-FFF2-40B4-BE49-F238E27FC236}">
                <a16:creationId xmlns:a16="http://schemas.microsoft.com/office/drawing/2014/main" id="{48C36604-7B52-6FD4-C739-B6084016F718}"/>
              </a:ext>
            </a:extLst>
          </p:cNvPr>
          <p:cNvSpPr txBox="1"/>
          <p:nvPr/>
        </p:nvSpPr>
        <p:spPr>
          <a:xfrm>
            <a:off x="9865728" y="6397181"/>
            <a:ext cx="2434530" cy="276999"/>
          </a:xfrm>
          <a:prstGeom prst="rect">
            <a:avLst/>
          </a:prstGeom>
          <a:noFill/>
        </p:spPr>
        <p:txBody>
          <a:bodyPr wrap="square">
            <a:spAutoFit/>
          </a:bodyPr>
          <a:lstStyle/>
          <a:p>
            <a:r>
              <a:rPr lang="fr-FR" sz="1200" b="1" dirty="0">
                <a:solidFill>
                  <a:srgbClr val="FFFF00"/>
                </a:solidFill>
                <a:latin typeface="Calibri" panose="020F0502020204030204" pitchFamily="34" charset="0"/>
                <a:cs typeface="Calibri" panose="020F0502020204030204" pitchFamily="34" charset="0"/>
              </a:rPr>
              <a:t>Empereur-philosophe romain</a:t>
            </a:r>
            <a:endParaRPr lang="fr-FR" sz="1200" dirty="0">
              <a:solidFill>
                <a:srgbClr val="FFFF00"/>
              </a:solidFill>
            </a:endParaRPr>
          </a:p>
        </p:txBody>
      </p:sp>
      <p:pic>
        <p:nvPicPr>
          <p:cNvPr id="67" name="Image 66">
            <a:hlinkClick r:id="rId19"/>
            <a:extLst>
              <a:ext uri="{FF2B5EF4-FFF2-40B4-BE49-F238E27FC236}">
                <a16:creationId xmlns:a16="http://schemas.microsoft.com/office/drawing/2014/main" id="{D0641B5F-5E42-3545-055C-8D5D49A077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41847" y="6000237"/>
            <a:ext cx="369332" cy="369332"/>
          </a:xfrm>
          <a:prstGeom prst="rect">
            <a:avLst/>
          </a:prstGeom>
        </p:spPr>
      </p:pic>
      <p:pic>
        <p:nvPicPr>
          <p:cNvPr id="68" name="Image 67">
            <a:extLst>
              <a:ext uri="{FF2B5EF4-FFF2-40B4-BE49-F238E27FC236}">
                <a16:creationId xmlns:a16="http://schemas.microsoft.com/office/drawing/2014/main" id="{EE64EC80-2BDF-01D1-23F0-F979059B88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541847" y="5644217"/>
            <a:ext cx="416380" cy="276999"/>
          </a:xfrm>
          <a:prstGeom prst="rect">
            <a:avLst/>
          </a:prstGeom>
        </p:spPr>
      </p:pic>
      <p:sp>
        <p:nvSpPr>
          <p:cNvPr id="70" name="ZoneTexte 69">
            <a:extLst>
              <a:ext uri="{FF2B5EF4-FFF2-40B4-BE49-F238E27FC236}">
                <a16:creationId xmlns:a16="http://schemas.microsoft.com/office/drawing/2014/main" id="{440B8A35-944B-AA0A-A293-3C25149A0065}"/>
              </a:ext>
            </a:extLst>
          </p:cNvPr>
          <p:cNvSpPr txBox="1"/>
          <p:nvPr/>
        </p:nvSpPr>
        <p:spPr>
          <a:xfrm>
            <a:off x="3785255" y="1162963"/>
            <a:ext cx="5741844" cy="523220"/>
          </a:xfrm>
          <a:prstGeom prst="rect">
            <a:avLst/>
          </a:prstGeom>
          <a:noFill/>
        </p:spPr>
        <p:txBody>
          <a:bodyPr wrap="square">
            <a:spAutoFit/>
          </a:bodyPr>
          <a:lstStyle/>
          <a:p>
            <a:r>
              <a:rPr lang="fr-FR" sz="1400" b="0" i="0" dirty="0">
                <a:solidFill>
                  <a:srgbClr val="202122"/>
                </a:solidFill>
                <a:effectLst/>
                <a:latin typeface="Arial" panose="020B0604020202020204" pitchFamily="34" charset="0"/>
              </a:rPr>
              <a:t>« </a:t>
            </a:r>
            <a:r>
              <a:rPr lang="fr-FR" sz="1400" b="0" i="1" dirty="0">
                <a:solidFill>
                  <a:srgbClr val="202122"/>
                </a:solidFill>
                <a:effectLst/>
                <a:latin typeface="Arial" panose="020B0604020202020204" pitchFamily="34" charset="0"/>
              </a:rPr>
              <a:t>Ce ne sont pas les richesses qui donnent la vertu </a:t>
            </a:r>
            <a:r>
              <a:rPr lang="fr-FR" sz="1400" b="0" i="0" dirty="0">
                <a:solidFill>
                  <a:srgbClr val="202122"/>
                </a:solidFill>
                <a:effectLst/>
                <a:latin typeface="Arial" panose="020B0604020202020204" pitchFamily="34" charset="0"/>
              </a:rPr>
              <a:t>(conduite, force morale), </a:t>
            </a:r>
            <a:r>
              <a:rPr lang="fr-FR" sz="1400" b="0" i="1" dirty="0">
                <a:solidFill>
                  <a:srgbClr val="202122"/>
                </a:solidFill>
                <a:effectLst/>
                <a:latin typeface="Arial" panose="020B0604020202020204" pitchFamily="34" charset="0"/>
              </a:rPr>
              <a:t>mais c'est de la vertu que proviennent les richesses. »</a:t>
            </a:r>
            <a:endParaRPr lang="fr-FR" sz="1400" i="1" dirty="0"/>
          </a:p>
        </p:txBody>
      </p:sp>
      <p:pic>
        <p:nvPicPr>
          <p:cNvPr id="76" name="Image 75" descr="Une image contenant Visage humain, Front, homme, statue&#10;&#10;Le contenu généré par l’IA peut être incorrect.">
            <a:extLst>
              <a:ext uri="{FF2B5EF4-FFF2-40B4-BE49-F238E27FC236}">
                <a16:creationId xmlns:a16="http://schemas.microsoft.com/office/drawing/2014/main" id="{ECF5EE38-6A27-BF3D-97FA-8BD0660762B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55301" y="1051850"/>
            <a:ext cx="704089" cy="704089"/>
          </a:xfrm>
          <a:prstGeom prst="rect">
            <a:avLst/>
          </a:prstGeom>
        </p:spPr>
      </p:pic>
      <p:sp>
        <p:nvSpPr>
          <p:cNvPr id="77" name="ZoneTexte 76">
            <a:extLst>
              <a:ext uri="{FF2B5EF4-FFF2-40B4-BE49-F238E27FC236}">
                <a16:creationId xmlns:a16="http://schemas.microsoft.com/office/drawing/2014/main" id="{94A27717-82D2-278C-DE69-2387A0E937C4}"/>
              </a:ext>
            </a:extLst>
          </p:cNvPr>
          <p:cNvSpPr txBox="1"/>
          <p:nvPr/>
        </p:nvSpPr>
        <p:spPr>
          <a:xfrm>
            <a:off x="2893785" y="1710794"/>
            <a:ext cx="1027119" cy="338554"/>
          </a:xfrm>
          <a:prstGeom prst="rect">
            <a:avLst/>
          </a:prstGeom>
          <a:noFill/>
        </p:spPr>
        <p:txBody>
          <a:bodyPr wrap="square">
            <a:spAutoFit/>
          </a:bodyPr>
          <a:lstStyle/>
          <a:p>
            <a:pPr algn="ctr"/>
            <a:r>
              <a:rPr lang="fr-FR" sz="1600" b="1" dirty="0">
                <a:solidFill>
                  <a:srgbClr val="FF0000"/>
                </a:solidFill>
                <a:latin typeface="Calibri" panose="020F0502020204030204" pitchFamily="34" charset="0"/>
                <a:cs typeface="Calibri" panose="020F0502020204030204" pitchFamily="34" charset="0"/>
              </a:rPr>
              <a:t>SOCRATE</a:t>
            </a:r>
            <a:endParaRPr lang="fr-FR" sz="1600" dirty="0"/>
          </a:p>
        </p:txBody>
      </p:sp>
      <p:sp>
        <p:nvSpPr>
          <p:cNvPr id="78" name="ZoneTexte 77">
            <a:extLst>
              <a:ext uri="{FF2B5EF4-FFF2-40B4-BE49-F238E27FC236}">
                <a16:creationId xmlns:a16="http://schemas.microsoft.com/office/drawing/2014/main" id="{07829FB4-F7A6-8A90-BF98-539EDB2E6C2B}"/>
              </a:ext>
            </a:extLst>
          </p:cNvPr>
          <p:cNvSpPr txBox="1"/>
          <p:nvPr/>
        </p:nvSpPr>
        <p:spPr>
          <a:xfrm>
            <a:off x="3698406" y="1716650"/>
            <a:ext cx="1561358" cy="307777"/>
          </a:xfrm>
          <a:prstGeom prst="rect">
            <a:avLst/>
          </a:prstGeom>
          <a:noFill/>
        </p:spPr>
        <p:txBody>
          <a:bodyPr wrap="square">
            <a:spAutoFit/>
          </a:bodyPr>
          <a:lstStyle/>
          <a:p>
            <a:pPr algn="ctr"/>
            <a:r>
              <a:rPr lang="fr-FR" sz="1400" b="1" dirty="0">
                <a:latin typeface="Calibri" panose="020F0502020204030204" pitchFamily="34" charset="0"/>
                <a:cs typeface="Calibri" panose="020F0502020204030204" pitchFamily="34" charset="0"/>
              </a:rPr>
              <a:t>(470-399 av. J.C.)</a:t>
            </a:r>
            <a:endParaRPr lang="fr-FR" sz="1400" dirty="0"/>
          </a:p>
        </p:txBody>
      </p:sp>
      <p:pic>
        <p:nvPicPr>
          <p:cNvPr id="79" name="Image 78">
            <a:extLst>
              <a:ext uri="{FF2B5EF4-FFF2-40B4-BE49-F238E27FC236}">
                <a16:creationId xmlns:a16="http://schemas.microsoft.com/office/drawing/2014/main" id="{712B0C8F-E5E2-2E9D-0D32-083DBBF1078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26100" y="1732901"/>
            <a:ext cx="416380" cy="276999"/>
          </a:xfrm>
          <a:prstGeom prst="rect">
            <a:avLst/>
          </a:prstGeom>
        </p:spPr>
      </p:pic>
      <p:cxnSp>
        <p:nvCxnSpPr>
          <p:cNvPr id="80" name="Connecteur droit avec flèche 79">
            <a:extLst>
              <a:ext uri="{FF2B5EF4-FFF2-40B4-BE49-F238E27FC236}">
                <a16:creationId xmlns:a16="http://schemas.microsoft.com/office/drawing/2014/main" id="{E9B553C4-81BD-E6DD-FF7A-BCA6FAFC014A}"/>
              </a:ext>
            </a:extLst>
          </p:cNvPr>
          <p:cNvCxnSpPr>
            <a:cxnSpLocks/>
          </p:cNvCxnSpPr>
          <p:nvPr/>
        </p:nvCxnSpPr>
        <p:spPr>
          <a:xfrm rot="5400000">
            <a:off x="1727499" y="1133888"/>
            <a:ext cx="260883"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28E11C1B-D2DB-9FBB-9FB8-C83B7459BC33}"/>
              </a:ext>
            </a:extLst>
          </p:cNvPr>
          <p:cNvCxnSpPr>
            <a:cxnSpLocks/>
          </p:cNvCxnSpPr>
          <p:nvPr/>
        </p:nvCxnSpPr>
        <p:spPr>
          <a:xfrm rot="5400000">
            <a:off x="3906201" y="1078232"/>
            <a:ext cx="260883"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23C5DA35-1D17-7FB2-1F3B-866E9784C77F}"/>
              </a:ext>
            </a:extLst>
          </p:cNvPr>
          <p:cNvCxnSpPr>
            <a:cxnSpLocks/>
          </p:cNvCxnSpPr>
          <p:nvPr/>
        </p:nvCxnSpPr>
        <p:spPr>
          <a:xfrm rot="16200000" flipV="1">
            <a:off x="1417915" y="5398778"/>
            <a:ext cx="260883"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89" name="ZoneTexte 88">
            <a:extLst>
              <a:ext uri="{FF2B5EF4-FFF2-40B4-BE49-F238E27FC236}">
                <a16:creationId xmlns:a16="http://schemas.microsoft.com/office/drawing/2014/main" id="{5B2EFA9F-B508-3FB7-4C27-2364129654CD}"/>
              </a:ext>
            </a:extLst>
          </p:cNvPr>
          <p:cNvSpPr txBox="1"/>
          <p:nvPr/>
        </p:nvSpPr>
        <p:spPr>
          <a:xfrm>
            <a:off x="0" y="4740111"/>
            <a:ext cx="2858612" cy="492443"/>
          </a:xfrm>
          <a:prstGeom prst="rect">
            <a:avLst/>
          </a:prstGeom>
          <a:noFill/>
        </p:spPr>
        <p:txBody>
          <a:bodyPr wrap="square">
            <a:spAutoFit/>
          </a:bodyPr>
          <a:lstStyle/>
          <a:p>
            <a:pPr algn="ctr"/>
            <a:r>
              <a:rPr lang="fr-FR" sz="1300" dirty="0"/>
              <a:t>La </a:t>
            </a:r>
            <a:r>
              <a:rPr lang="fr-FR" sz="1300" b="1" dirty="0"/>
              <a:t>VIE</a:t>
            </a:r>
            <a:r>
              <a:rPr lang="fr-FR" sz="1300" dirty="0"/>
              <a:t> est </a:t>
            </a:r>
            <a:r>
              <a:rPr lang="fr-FR" sz="1300" b="1" dirty="0"/>
              <a:t>SIMPLE</a:t>
            </a:r>
            <a:r>
              <a:rPr lang="fr-FR" sz="1300" dirty="0"/>
              <a:t> (à comprendre) mais </a:t>
            </a:r>
            <a:r>
              <a:rPr lang="fr-FR" sz="1300" b="1" dirty="0"/>
              <a:t>DIFFICILE</a:t>
            </a:r>
            <a:r>
              <a:rPr lang="fr-FR" sz="1300" dirty="0"/>
              <a:t> (à vivre)</a:t>
            </a:r>
          </a:p>
        </p:txBody>
      </p:sp>
      <p:cxnSp>
        <p:nvCxnSpPr>
          <p:cNvPr id="90" name="Connecteur droit avec flèche 89">
            <a:extLst>
              <a:ext uri="{FF2B5EF4-FFF2-40B4-BE49-F238E27FC236}">
                <a16:creationId xmlns:a16="http://schemas.microsoft.com/office/drawing/2014/main" id="{B49ADE27-6081-EC51-6299-E3BE806F8D6E}"/>
              </a:ext>
            </a:extLst>
          </p:cNvPr>
          <p:cNvCxnSpPr>
            <a:cxnSpLocks/>
          </p:cNvCxnSpPr>
          <p:nvPr/>
        </p:nvCxnSpPr>
        <p:spPr>
          <a:xfrm rot="16200000" flipV="1">
            <a:off x="1417916" y="4560959"/>
            <a:ext cx="260883"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91" name="ZoneTexte 90">
            <a:extLst>
              <a:ext uri="{FF2B5EF4-FFF2-40B4-BE49-F238E27FC236}">
                <a16:creationId xmlns:a16="http://schemas.microsoft.com/office/drawing/2014/main" id="{6654EE53-7672-B40A-4900-7796A5B360F3}"/>
              </a:ext>
            </a:extLst>
          </p:cNvPr>
          <p:cNvSpPr txBox="1"/>
          <p:nvPr/>
        </p:nvSpPr>
        <p:spPr>
          <a:xfrm>
            <a:off x="-1" y="3689365"/>
            <a:ext cx="3833248" cy="692497"/>
          </a:xfrm>
          <a:prstGeom prst="rect">
            <a:avLst/>
          </a:prstGeom>
          <a:noFill/>
        </p:spPr>
        <p:txBody>
          <a:bodyPr wrap="square">
            <a:spAutoFit/>
          </a:bodyPr>
          <a:lstStyle/>
          <a:p>
            <a:pPr algn="ctr"/>
            <a:r>
              <a:rPr lang="fr-FR" sz="1300" b="1" dirty="0"/>
              <a:t>Nous ne contrôlons pas le MONDE</a:t>
            </a:r>
            <a:br>
              <a:rPr lang="fr-FR" sz="1300" dirty="0"/>
            </a:br>
            <a:r>
              <a:rPr lang="fr-FR" sz="1300" dirty="0"/>
              <a:t>(sa marche, son changement, ses événements, notre réputation, notre mort...)</a:t>
            </a:r>
          </a:p>
        </p:txBody>
      </p:sp>
      <p:cxnSp>
        <p:nvCxnSpPr>
          <p:cNvPr id="92" name="Connecteur droit avec flèche 91">
            <a:extLst>
              <a:ext uri="{FF2B5EF4-FFF2-40B4-BE49-F238E27FC236}">
                <a16:creationId xmlns:a16="http://schemas.microsoft.com/office/drawing/2014/main" id="{3BD621D5-35F7-8F52-BA46-CF9ED495E7CE}"/>
              </a:ext>
            </a:extLst>
          </p:cNvPr>
          <p:cNvCxnSpPr>
            <a:cxnSpLocks/>
          </p:cNvCxnSpPr>
          <p:nvPr/>
        </p:nvCxnSpPr>
        <p:spPr>
          <a:xfrm rot="16200000" flipV="1">
            <a:off x="1417912" y="3613787"/>
            <a:ext cx="260883"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93" name="ZoneTexte 92">
            <a:extLst>
              <a:ext uri="{FF2B5EF4-FFF2-40B4-BE49-F238E27FC236}">
                <a16:creationId xmlns:a16="http://schemas.microsoft.com/office/drawing/2014/main" id="{9D7325F7-59C7-7C9D-0A93-E827413294AD}"/>
              </a:ext>
            </a:extLst>
          </p:cNvPr>
          <p:cNvSpPr txBox="1"/>
          <p:nvPr/>
        </p:nvSpPr>
        <p:spPr>
          <a:xfrm>
            <a:off x="46189" y="3039448"/>
            <a:ext cx="2858612" cy="492443"/>
          </a:xfrm>
          <a:prstGeom prst="rect">
            <a:avLst/>
          </a:prstGeom>
          <a:noFill/>
        </p:spPr>
        <p:txBody>
          <a:bodyPr wrap="square">
            <a:spAutoFit/>
          </a:bodyPr>
          <a:lstStyle/>
          <a:p>
            <a:pPr algn="ctr"/>
            <a:r>
              <a:rPr lang="fr-FR" sz="1300" b="1" dirty="0">
                <a:solidFill>
                  <a:srgbClr val="FF0000"/>
                </a:solidFill>
              </a:rPr>
              <a:t>MAIS</a:t>
            </a:r>
            <a:r>
              <a:rPr lang="fr-FR" sz="1300" b="1" dirty="0"/>
              <a:t>,</a:t>
            </a:r>
            <a:r>
              <a:rPr lang="fr-FR" sz="1300" b="1" dirty="0">
                <a:solidFill>
                  <a:srgbClr val="FF0000"/>
                </a:solidFill>
              </a:rPr>
              <a:t> </a:t>
            </a:r>
            <a:r>
              <a:rPr lang="fr-FR" sz="1300" b="1" dirty="0"/>
              <a:t> nous </a:t>
            </a:r>
            <a:r>
              <a:rPr lang="fr-FR" sz="1300" b="1" cap="all" dirty="0"/>
              <a:t>contrôlons notre réponse à ce qui arrive</a:t>
            </a:r>
            <a:r>
              <a:rPr lang="fr-FR" sz="1300" dirty="0"/>
              <a:t>.</a:t>
            </a:r>
          </a:p>
        </p:txBody>
      </p:sp>
      <p:grpSp>
        <p:nvGrpSpPr>
          <p:cNvPr id="98" name="Groupe 97">
            <a:extLst>
              <a:ext uri="{FF2B5EF4-FFF2-40B4-BE49-F238E27FC236}">
                <a16:creationId xmlns:a16="http://schemas.microsoft.com/office/drawing/2014/main" id="{688FFBD7-FBF1-9668-A382-D706C63E3EA8}"/>
              </a:ext>
            </a:extLst>
          </p:cNvPr>
          <p:cNvGrpSpPr/>
          <p:nvPr/>
        </p:nvGrpSpPr>
        <p:grpSpPr>
          <a:xfrm>
            <a:off x="2904801" y="2755881"/>
            <a:ext cx="394248" cy="931947"/>
            <a:chOff x="2893785" y="2607523"/>
            <a:chExt cx="394248" cy="931947"/>
          </a:xfrm>
        </p:grpSpPr>
        <p:cxnSp>
          <p:nvCxnSpPr>
            <p:cNvPr id="85" name="Connecteur droit avec flèche 84">
              <a:extLst>
                <a:ext uri="{FF2B5EF4-FFF2-40B4-BE49-F238E27FC236}">
                  <a16:creationId xmlns:a16="http://schemas.microsoft.com/office/drawing/2014/main" id="{18A95AF0-2CEF-6F6C-4A7B-772EA45ED101}"/>
                </a:ext>
              </a:extLst>
            </p:cNvPr>
            <p:cNvCxnSpPr>
              <a:cxnSpLocks/>
            </p:cNvCxnSpPr>
            <p:nvPr/>
          </p:nvCxnSpPr>
          <p:spPr>
            <a:xfrm>
              <a:off x="2904801" y="2607523"/>
              <a:ext cx="383232"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7B9C755C-FA4D-B562-1CB7-8F940364AAF6}"/>
                </a:ext>
              </a:extLst>
            </p:cNvPr>
            <p:cNvCxnSpPr>
              <a:cxnSpLocks/>
            </p:cNvCxnSpPr>
            <p:nvPr/>
          </p:nvCxnSpPr>
          <p:spPr>
            <a:xfrm>
              <a:off x="2893785" y="2607523"/>
              <a:ext cx="0" cy="924368"/>
            </a:xfrm>
            <a:prstGeom prst="line">
              <a:avLst/>
            </a:prstGeom>
            <a:ln w="38100">
              <a:solidFill>
                <a:srgbClr val="C00000">
                  <a:alpha val="60000"/>
                </a:srgbClr>
              </a:solidFill>
            </a:ln>
          </p:spPr>
          <p:style>
            <a:lnRef idx="1">
              <a:schemeClr val="accent1"/>
            </a:lnRef>
            <a:fillRef idx="0">
              <a:schemeClr val="accent1"/>
            </a:fillRef>
            <a:effectRef idx="0">
              <a:schemeClr val="accent1"/>
            </a:effectRef>
            <a:fontRef idx="minor">
              <a:schemeClr val="tx1"/>
            </a:fontRef>
          </p:style>
        </p:cxnSp>
        <p:cxnSp>
          <p:nvCxnSpPr>
            <p:cNvPr id="97" name="Connecteur droit avec flèche 96">
              <a:extLst>
                <a:ext uri="{FF2B5EF4-FFF2-40B4-BE49-F238E27FC236}">
                  <a16:creationId xmlns:a16="http://schemas.microsoft.com/office/drawing/2014/main" id="{4EB734E1-5D83-A129-6851-E1D42BAE5DA8}"/>
                </a:ext>
              </a:extLst>
            </p:cNvPr>
            <p:cNvCxnSpPr>
              <a:cxnSpLocks/>
            </p:cNvCxnSpPr>
            <p:nvPr/>
          </p:nvCxnSpPr>
          <p:spPr>
            <a:xfrm>
              <a:off x="2893785" y="3539470"/>
              <a:ext cx="383232"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sp>
        <p:nvSpPr>
          <p:cNvPr id="99" name="ZoneTexte 98">
            <a:extLst>
              <a:ext uri="{FF2B5EF4-FFF2-40B4-BE49-F238E27FC236}">
                <a16:creationId xmlns:a16="http://schemas.microsoft.com/office/drawing/2014/main" id="{D0A01D03-AE35-F9D2-7D81-DDE3C44CDEC1}"/>
              </a:ext>
            </a:extLst>
          </p:cNvPr>
          <p:cNvSpPr txBox="1"/>
          <p:nvPr/>
        </p:nvSpPr>
        <p:spPr>
          <a:xfrm>
            <a:off x="3226757" y="2590578"/>
            <a:ext cx="3942609" cy="292388"/>
          </a:xfrm>
          <a:prstGeom prst="rect">
            <a:avLst/>
          </a:prstGeom>
          <a:noFill/>
        </p:spPr>
        <p:txBody>
          <a:bodyPr wrap="square">
            <a:spAutoFit/>
          </a:bodyPr>
          <a:lstStyle/>
          <a:p>
            <a:r>
              <a:rPr lang="fr-FR" sz="1300" b="1" dirty="0">
                <a:solidFill>
                  <a:srgbClr val="FF0000"/>
                </a:solidFill>
              </a:rPr>
              <a:t>SOUFFRANCE, </a:t>
            </a:r>
            <a:r>
              <a:rPr lang="fr-FR" sz="1300" b="1" dirty="0">
                <a:solidFill>
                  <a:srgbClr val="FFFF00"/>
                </a:solidFill>
              </a:rPr>
              <a:t>sans</a:t>
            </a:r>
            <a:r>
              <a:rPr lang="fr-FR" sz="1300" b="1" dirty="0"/>
              <a:t> contrôle de nos émotions</a:t>
            </a:r>
            <a:endParaRPr lang="fr-FR" sz="1300" dirty="0"/>
          </a:p>
        </p:txBody>
      </p:sp>
      <p:sp>
        <p:nvSpPr>
          <p:cNvPr id="100" name="ZoneTexte 99">
            <a:extLst>
              <a:ext uri="{FF2B5EF4-FFF2-40B4-BE49-F238E27FC236}">
                <a16:creationId xmlns:a16="http://schemas.microsoft.com/office/drawing/2014/main" id="{0112E25E-B97C-1EAF-57D0-CF1243841E21}"/>
              </a:ext>
            </a:extLst>
          </p:cNvPr>
          <p:cNvSpPr txBox="1"/>
          <p:nvPr/>
        </p:nvSpPr>
        <p:spPr>
          <a:xfrm>
            <a:off x="3226756" y="3510999"/>
            <a:ext cx="4499372" cy="292388"/>
          </a:xfrm>
          <a:prstGeom prst="rect">
            <a:avLst/>
          </a:prstGeom>
          <a:noFill/>
        </p:spPr>
        <p:txBody>
          <a:bodyPr wrap="square">
            <a:spAutoFit/>
          </a:bodyPr>
          <a:lstStyle/>
          <a:p>
            <a:r>
              <a:rPr lang="fr-FR" sz="1300" b="1" dirty="0">
                <a:solidFill>
                  <a:srgbClr val="FF0000"/>
                </a:solidFill>
              </a:rPr>
              <a:t>SÉRÉNITÉ, </a:t>
            </a:r>
            <a:r>
              <a:rPr lang="fr-FR" sz="1300" b="1" dirty="0">
                <a:solidFill>
                  <a:srgbClr val="FFFF00"/>
                </a:solidFill>
              </a:rPr>
              <a:t>avec</a:t>
            </a:r>
            <a:r>
              <a:rPr lang="fr-FR" sz="1300" b="1" dirty="0"/>
              <a:t> contrôle, maîtrise de nos émotions</a:t>
            </a:r>
            <a:endParaRPr lang="fr-FR" sz="1300" dirty="0"/>
          </a:p>
        </p:txBody>
      </p:sp>
      <p:grpSp>
        <p:nvGrpSpPr>
          <p:cNvPr id="121" name="Groupe 120">
            <a:extLst>
              <a:ext uri="{FF2B5EF4-FFF2-40B4-BE49-F238E27FC236}">
                <a16:creationId xmlns:a16="http://schemas.microsoft.com/office/drawing/2014/main" id="{BB5EB9C4-35A1-ED44-E32B-E8169E3B7E7E}"/>
              </a:ext>
            </a:extLst>
          </p:cNvPr>
          <p:cNvGrpSpPr/>
          <p:nvPr/>
        </p:nvGrpSpPr>
        <p:grpSpPr>
          <a:xfrm>
            <a:off x="6022848" y="1723589"/>
            <a:ext cx="383232" cy="156482"/>
            <a:chOff x="6096000" y="1723589"/>
            <a:chExt cx="383232" cy="156482"/>
          </a:xfrm>
        </p:grpSpPr>
        <p:cxnSp>
          <p:nvCxnSpPr>
            <p:cNvPr id="103" name="Connecteur droit 102">
              <a:extLst>
                <a:ext uri="{FF2B5EF4-FFF2-40B4-BE49-F238E27FC236}">
                  <a16:creationId xmlns:a16="http://schemas.microsoft.com/office/drawing/2014/main" id="{55938F16-E344-9523-BAF6-1DD7000A76A5}"/>
                </a:ext>
              </a:extLst>
            </p:cNvPr>
            <p:cNvCxnSpPr>
              <a:cxnSpLocks/>
            </p:cNvCxnSpPr>
            <p:nvPr/>
          </p:nvCxnSpPr>
          <p:spPr>
            <a:xfrm>
              <a:off x="6096000" y="1723589"/>
              <a:ext cx="0" cy="148903"/>
            </a:xfrm>
            <a:prstGeom prst="line">
              <a:avLst/>
            </a:prstGeom>
            <a:ln w="38100">
              <a:solidFill>
                <a:srgbClr val="C0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04" name="Connecteur droit avec flèche 103">
              <a:extLst>
                <a:ext uri="{FF2B5EF4-FFF2-40B4-BE49-F238E27FC236}">
                  <a16:creationId xmlns:a16="http://schemas.microsoft.com/office/drawing/2014/main" id="{BEB1490F-B281-E678-90AF-F12C03E2B72D}"/>
                </a:ext>
              </a:extLst>
            </p:cNvPr>
            <p:cNvCxnSpPr>
              <a:cxnSpLocks/>
            </p:cNvCxnSpPr>
            <p:nvPr/>
          </p:nvCxnSpPr>
          <p:spPr>
            <a:xfrm>
              <a:off x="6096000" y="1880071"/>
              <a:ext cx="383232"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sp>
        <p:nvSpPr>
          <p:cNvPr id="106" name="ZoneTexte 105">
            <a:extLst>
              <a:ext uri="{FF2B5EF4-FFF2-40B4-BE49-F238E27FC236}">
                <a16:creationId xmlns:a16="http://schemas.microsoft.com/office/drawing/2014/main" id="{1A45C1C1-111E-9C8A-4F74-040EA9A88D07}"/>
              </a:ext>
            </a:extLst>
          </p:cNvPr>
          <p:cNvSpPr txBox="1"/>
          <p:nvPr/>
        </p:nvSpPr>
        <p:spPr>
          <a:xfrm>
            <a:off x="6450156" y="1728403"/>
            <a:ext cx="5741844" cy="292388"/>
          </a:xfrm>
          <a:prstGeom prst="rect">
            <a:avLst/>
          </a:prstGeom>
          <a:noFill/>
        </p:spPr>
        <p:txBody>
          <a:bodyPr wrap="square">
            <a:spAutoFit/>
          </a:bodyPr>
          <a:lstStyle/>
          <a:p>
            <a:r>
              <a:rPr lang="fr-FR" sz="1300" b="1" dirty="0">
                <a:solidFill>
                  <a:srgbClr val="FF0000"/>
                </a:solidFill>
              </a:rPr>
              <a:t>PHILOSOPHIE, </a:t>
            </a:r>
            <a:r>
              <a:rPr lang="fr-FR" sz="1300" b="1" dirty="0">
                <a:solidFill>
                  <a:srgbClr val="FFFF00"/>
                </a:solidFill>
              </a:rPr>
              <a:t>comme </a:t>
            </a:r>
            <a:r>
              <a:rPr lang="fr-FR" sz="1300" b="1" dirty="0"/>
              <a:t> une arme pour survivre à la brutalité de la vie.</a:t>
            </a:r>
            <a:endParaRPr lang="fr-FR" sz="1300" dirty="0"/>
          </a:p>
        </p:txBody>
      </p:sp>
      <p:cxnSp>
        <p:nvCxnSpPr>
          <p:cNvPr id="107" name="Connecteur droit avec flèche 106">
            <a:extLst>
              <a:ext uri="{FF2B5EF4-FFF2-40B4-BE49-F238E27FC236}">
                <a16:creationId xmlns:a16="http://schemas.microsoft.com/office/drawing/2014/main" id="{7A20EA84-B518-7F9A-C3B7-68FFC64944C6}"/>
              </a:ext>
            </a:extLst>
          </p:cNvPr>
          <p:cNvCxnSpPr>
            <a:cxnSpLocks/>
          </p:cNvCxnSpPr>
          <p:nvPr/>
        </p:nvCxnSpPr>
        <p:spPr>
          <a:xfrm rot="16200000" flipV="1">
            <a:off x="7595687" y="5418040"/>
            <a:ext cx="260883"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08" name="ZoneTexte 107">
            <a:extLst>
              <a:ext uri="{FF2B5EF4-FFF2-40B4-BE49-F238E27FC236}">
                <a16:creationId xmlns:a16="http://schemas.microsoft.com/office/drawing/2014/main" id="{15ECB60C-0C60-0B90-59B7-98BA357810AC}"/>
              </a:ext>
            </a:extLst>
          </p:cNvPr>
          <p:cNvSpPr txBox="1"/>
          <p:nvPr/>
        </p:nvSpPr>
        <p:spPr>
          <a:xfrm>
            <a:off x="5945955" y="4799513"/>
            <a:ext cx="3944287" cy="523220"/>
          </a:xfrm>
          <a:prstGeom prst="rect">
            <a:avLst/>
          </a:prstGeom>
          <a:noFill/>
        </p:spPr>
        <p:txBody>
          <a:bodyPr wrap="square">
            <a:spAutoFit/>
          </a:bodyPr>
          <a:lstStyle/>
          <a:p>
            <a:r>
              <a:rPr lang="fr-FR" sz="1400" b="0" i="0" dirty="0">
                <a:solidFill>
                  <a:srgbClr val="202122"/>
                </a:solidFill>
                <a:effectLst/>
                <a:latin typeface="Arial" panose="020B0604020202020204" pitchFamily="34" charset="0"/>
              </a:rPr>
              <a:t>« </a:t>
            </a:r>
            <a:r>
              <a:rPr lang="fr-FR" sz="1400" b="0" i="1" dirty="0">
                <a:solidFill>
                  <a:srgbClr val="202122"/>
                </a:solidFill>
                <a:effectLst/>
                <a:latin typeface="Arial" panose="020B0604020202020204" pitchFamily="34" charset="0"/>
              </a:rPr>
              <a:t>Ce ne sont pas les choses qui nous troublent, mais l’opinion que nous en avons. »</a:t>
            </a:r>
            <a:endParaRPr lang="fr-FR" sz="1400" i="1" dirty="0"/>
          </a:p>
        </p:txBody>
      </p:sp>
      <p:cxnSp>
        <p:nvCxnSpPr>
          <p:cNvPr id="109" name="Connecteur droit avec flèche 108">
            <a:extLst>
              <a:ext uri="{FF2B5EF4-FFF2-40B4-BE49-F238E27FC236}">
                <a16:creationId xmlns:a16="http://schemas.microsoft.com/office/drawing/2014/main" id="{CE829B1B-B858-9F43-C5AB-5215FDD5FD36}"/>
              </a:ext>
            </a:extLst>
          </p:cNvPr>
          <p:cNvCxnSpPr>
            <a:cxnSpLocks/>
          </p:cNvCxnSpPr>
          <p:nvPr/>
        </p:nvCxnSpPr>
        <p:spPr>
          <a:xfrm rot="16200000" flipV="1">
            <a:off x="1417913" y="2905519"/>
            <a:ext cx="260883"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0" name="ZoneTexte 109">
            <a:extLst>
              <a:ext uri="{FF2B5EF4-FFF2-40B4-BE49-F238E27FC236}">
                <a16:creationId xmlns:a16="http://schemas.microsoft.com/office/drawing/2014/main" id="{D7DF39C4-EA1E-F7DD-59FF-3B3CB708836B}"/>
              </a:ext>
            </a:extLst>
          </p:cNvPr>
          <p:cNvSpPr txBox="1"/>
          <p:nvPr/>
        </p:nvSpPr>
        <p:spPr>
          <a:xfrm>
            <a:off x="613592" y="2267578"/>
            <a:ext cx="1869524" cy="492443"/>
          </a:xfrm>
          <a:prstGeom prst="rect">
            <a:avLst/>
          </a:prstGeom>
          <a:noFill/>
        </p:spPr>
        <p:txBody>
          <a:bodyPr wrap="square">
            <a:spAutoFit/>
          </a:bodyPr>
          <a:lstStyle/>
          <a:p>
            <a:r>
              <a:rPr lang="fr-FR" sz="1300" b="1" dirty="0">
                <a:solidFill>
                  <a:srgbClr val="FF0000"/>
                </a:solidFill>
              </a:rPr>
              <a:t>RÉPONSE, </a:t>
            </a:r>
            <a:r>
              <a:rPr lang="fr-FR" sz="1300" b="1" dirty="0"/>
              <a:t>qui définit QUI NOUS SOMMES !</a:t>
            </a:r>
            <a:endParaRPr lang="fr-FR" sz="1300" dirty="0"/>
          </a:p>
        </p:txBody>
      </p:sp>
      <p:cxnSp>
        <p:nvCxnSpPr>
          <p:cNvPr id="111" name="Connecteur droit avec flèche 110">
            <a:extLst>
              <a:ext uri="{FF2B5EF4-FFF2-40B4-BE49-F238E27FC236}">
                <a16:creationId xmlns:a16="http://schemas.microsoft.com/office/drawing/2014/main" id="{14D86163-FDF1-8A2F-CE5D-3FB97A1A88B3}"/>
              </a:ext>
            </a:extLst>
          </p:cNvPr>
          <p:cNvCxnSpPr>
            <a:cxnSpLocks/>
          </p:cNvCxnSpPr>
          <p:nvPr/>
        </p:nvCxnSpPr>
        <p:spPr>
          <a:xfrm>
            <a:off x="4712405" y="3860854"/>
            <a:ext cx="0" cy="365556"/>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onnecteur droit avec flèche 111">
            <a:extLst>
              <a:ext uri="{FF2B5EF4-FFF2-40B4-BE49-F238E27FC236}">
                <a16:creationId xmlns:a16="http://schemas.microsoft.com/office/drawing/2014/main" id="{68EE8CE0-F803-45CA-8DCB-07C362818507}"/>
              </a:ext>
            </a:extLst>
          </p:cNvPr>
          <p:cNvCxnSpPr>
            <a:cxnSpLocks/>
          </p:cNvCxnSpPr>
          <p:nvPr/>
        </p:nvCxnSpPr>
        <p:spPr>
          <a:xfrm rot="16200000" flipV="1">
            <a:off x="4597677" y="5442710"/>
            <a:ext cx="260883"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3" name="ZoneTexte 112">
            <a:extLst>
              <a:ext uri="{FF2B5EF4-FFF2-40B4-BE49-F238E27FC236}">
                <a16:creationId xmlns:a16="http://schemas.microsoft.com/office/drawing/2014/main" id="{96735931-94EB-A420-67DD-5ABD6D6CCEC6}"/>
              </a:ext>
            </a:extLst>
          </p:cNvPr>
          <p:cNvSpPr txBox="1"/>
          <p:nvPr/>
        </p:nvSpPr>
        <p:spPr>
          <a:xfrm>
            <a:off x="3205770" y="4868891"/>
            <a:ext cx="2657214" cy="523220"/>
          </a:xfrm>
          <a:prstGeom prst="rect">
            <a:avLst/>
          </a:prstGeom>
          <a:noFill/>
        </p:spPr>
        <p:txBody>
          <a:bodyPr wrap="square">
            <a:spAutoFit/>
          </a:bodyPr>
          <a:lstStyle/>
          <a:p>
            <a:r>
              <a:rPr lang="fr-FR" sz="1400" b="0" i="0" dirty="0">
                <a:solidFill>
                  <a:srgbClr val="202122"/>
                </a:solidFill>
                <a:effectLst/>
                <a:latin typeface="Arial" panose="020B0604020202020204" pitchFamily="34" charset="0"/>
              </a:rPr>
              <a:t>« </a:t>
            </a:r>
            <a:r>
              <a:rPr lang="fr-FR" sz="1400" b="0" i="1" dirty="0">
                <a:solidFill>
                  <a:srgbClr val="202122"/>
                </a:solidFill>
                <a:effectLst/>
                <a:latin typeface="Arial" panose="020B0604020202020204" pitchFamily="34" charset="0"/>
              </a:rPr>
              <a:t>Être esclave de soi est le plus pénible des esclavages. »</a:t>
            </a:r>
            <a:endParaRPr lang="fr-FR" sz="1400" i="1" dirty="0"/>
          </a:p>
        </p:txBody>
      </p:sp>
      <p:sp>
        <p:nvSpPr>
          <p:cNvPr id="114" name="ZoneTexte 113">
            <a:extLst>
              <a:ext uri="{FF2B5EF4-FFF2-40B4-BE49-F238E27FC236}">
                <a16:creationId xmlns:a16="http://schemas.microsoft.com/office/drawing/2014/main" id="{BE939A24-2CD4-965E-04C9-9D880C2D0CD0}"/>
              </a:ext>
            </a:extLst>
          </p:cNvPr>
          <p:cNvSpPr txBox="1"/>
          <p:nvPr/>
        </p:nvSpPr>
        <p:spPr>
          <a:xfrm>
            <a:off x="2781037" y="4256720"/>
            <a:ext cx="3422185" cy="492443"/>
          </a:xfrm>
          <a:prstGeom prst="rect">
            <a:avLst/>
          </a:prstGeom>
          <a:noFill/>
        </p:spPr>
        <p:txBody>
          <a:bodyPr wrap="square">
            <a:spAutoFit/>
          </a:bodyPr>
          <a:lstStyle/>
          <a:p>
            <a:r>
              <a:rPr lang="fr-FR" sz="1300" b="1" dirty="0">
                <a:solidFill>
                  <a:srgbClr val="7030A0"/>
                </a:solidFill>
              </a:rPr>
              <a:t>La vraie liberté commence là où l’illusion du contrôle du monde s’arrête.</a:t>
            </a:r>
            <a:r>
              <a:rPr lang="fr-FR" sz="1300" b="1" dirty="0"/>
              <a:t> </a:t>
            </a:r>
            <a:endParaRPr lang="fr-FR" sz="1400" i="1" dirty="0"/>
          </a:p>
        </p:txBody>
      </p:sp>
      <p:cxnSp>
        <p:nvCxnSpPr>
          <p:cNvPr id="115" name="Connecteur droit avec flèche 114">
            <a:extLst>
              <a:ext uri="{FF2B5EF4-FFF2-40B4-BE49-F238E27FC236}">
                <a16:creationId xmlns:a16="http://schemas.microsoft.com/office/drawing/2014/main" id="{D4D4F238-85A4-984B-0A06-1C49983219DC}"/>
              </a:ext>
            </a:extLst>
          </p:cNvPr>
          <p:cNvCxnSpPr>
            <a:cxnSpLocks/>
          </p:cNvCxnSpPr>
          <p:nvPr/>
        </p:nvCxnSpPr>
        <p:spPr>
          <a:xfrm rot="16200000" flipV="1">
            <a:off x="11209961" y="5415058"/>
            <a:ext cx="260883"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17" name="Image 116" descr="Une image contenant texte, affiche, Visage humain, livre&#10;&#10;Le contenu généré par l’IA peut être incorrect.">
            <a:extLst>
              <a:ext uri="{FF2B5EF4-FFF2-40B4-BE49-F238E27FC236}">
                <a16:creationId xmlns:a16="http://schemas.microsoft.com/office/drawing/2014/main" id="{A7E65200-0B1C-02F6-DBFF-8EBD04C428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37474" y="2982960"/>
            <a:ext cx="1405858" cy="2247946"/>
          </a:xfrm>
          <a:prstGeom prst="rect">
            <a:avLst/>
          </a:prstGeom>
        </p:spPr>
      </p:pic>
      <p:cxnSp>
        <p:nvCxnSpPr>
          <p:cNvPr id="118" name="Connecteur droit avec flèche 117">
            <a:extLst>
              <a:ext uri="{FF2B5EF4-FFF2-40B4-BE49-F238E27FC236}">
                <a16:creationId xmlns:a16="http://schemas.microsoft.com/office/drawing/2014/main" id="{6C771278-FD20-B2F7-B95D-7534CCE94476}"/>
              </a:ext>
            </a:extLst>
          </p:cNvPr>
          <p:cNvCxnSpPr>
            <a:cxnSpLocks/>
          </p:cNvCxnSpPr>
          <p:nvPr/>
        </p:nvCxnSpPr>
        <p:spPr>
          <a:xfrm flipV="1">
            <a:off x="4722575" y="4685073"/>
            <a:ext cx="0" cy="224014"/>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9B3B2DB9-0AC5-A1FE-76D6-2AE38ECACFC4}"/>
              </a:ext>
            </a:extLst>
          </p:cNvPr>
          <p:cNvSpPr/>
          <p:nvPr/>
        </p:nvSpPr>
        <p:spPr>
          <a:xfrm>
            <a:off x="6478716" y="1716691"/>
            <a:ext cx="5602634" cy="31926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F306DBC5-8B29-91BC-FEA3-7F1063133F8F}"/>
              </a:ext>
            </a:extLst>
          </p:cNvPr>
          <p:cNvCxnSpPr>
            <a:cxnSpLocks/>
          </p:cNvCxnSpPr>
          <p:nvPr/>
        </p:nvCxnSpPr>
        <p:spPr>
          <a:xfrm flipH="1">
            <a:off x="8982832" y="2137136"/>
            <a:ext cx="2" cy="155766"/>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47C94E81-F65B-4A30-4A19-70E8715D6753}"/>
              </a:ext>
            </a:extLst>
          </p:cNvPr>
          <p:cNvSpPr txBox="1"/>
          <p:nvPr/>
        </p:nvSpPr>
        <p:spPr>
          <a:xfrm>
            <a:off x="7171740" y="2309145"/>
            <a:ext cx="3559013" cy="692497"/>
          </a:xfrm>
          <a:prstGeom prst="rect">
            <a:avLst/>
          </a:prstGeom>
          <a:noFill/>
        </p:spPr>
        <p:txBody>
          <a:bodyPr wrap="square">
            <a:spAutoFit/>
          </a:bodyPr>
          <a:lstStyle/>
          <a:p>
            <a:r>
              <a:rPr lang="fr-FR" sz="1300" b="1" dirty="0"/>
              <a:t>Une </a:t>
            </a:r>
            <a:r>
              <a:rPr lang="fr-FR" sz="1300" b="1" dirty="0">
                <a:solidFill>
                  <a:srgbClr val="FF0000"/>
                </a:solidFill>
              </a:rPr>
              <a:t>BONNE VIE</a:t>
            </a:r>
            <a:r>
              <a:rPr lang="fr-FR" sz="1300" b="1" dirty="0"/>
              <a:t> doit être basée sur la </a:t>
            </a:r>
            <a:r>
              <a:rPr lang="fr-FR" sz="1300" b="1" dirty="0">
                <a:solidFill>
                  <a:srgbClr val="FF0000"/>
                </a:solidFill>
              </a:rPr>
              <a:t>RAISON</a:t>
            </a:r>
            <a:r>
              <a:rPr lang="fr-FR" sz="1300" b="1" dirty="0"/>
              <a:t> (vivre selon de bon principes) et la </a:t>
            </a:r>
            <a:r>
              <a:rPr lang="fr-FR" sz="1300" b="1" dirty="0">
                <a:solidFill>
                  <a:srgbClr val="FF0000"/>
                </a:solidFill>
              </a:rPr>
              <a:t>VERTU</a:t>
            </a:r>
            <a:r>
              <a:rPr lang="fr-FR" sz="1300" b="1" dirty="0"/>
              <a:t> (vivre en faisant ce qui est juste).</a:t>
            </a:r>
            <a:endParaRPr lang="fr-FR" sz="1300" dirty="0"/>
          </a:p>
        </p:txBody>
      </p:sp>
      <p:cxnSp>
        <p:nvCxnSpPr>
          <p:cNvPr id="32" name="Connecteur droit avec flèche 31">
            <a:extLst>
              <a:ext uri="{FF2B5EF4-FFF2-40B4-BE49-F238E27FC236}">
                <a16:creationId xmlns:a16="http://schemas.microsoft.com/office/drawing/2014/main" id="{AFEEC662-EBA8-7308-23B2-92F83C35B092}"/>
              </a:ext>
            </a:extLst>
          </p:cNvPr>
          <p:cNvCxnSpPr>
            <a:cxnSpLocks/>
          </p:cNvCxnSpPr>
          <p:nvPr/>
        </p:nvCxnSpPr>
        <p:spPr>
          <a:xfrm>
            <a:off x="8922963" y="3113351"/>
            <a:ext cx="0" cy="369994"/>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72D60A5A-A463-7CD1-6F51-17C8F7C822BE}"/>
              </a:ext>
            </a:extLst>
          </p:cNvPr>
          <p:cNvCxnSpPr>
            <a:cxnSpLocks/>
          </p:cNvCxnSpPr>
          <p:nvPr/>
        </p:nvCxnSpPr>
        <p:spPr>
          <a:xfrm rot="16200000" flipH="1">
            <a:off x="7463254" y="3602365"/>
            <a:ext cx="2" cy="155766"/>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5F00AE70-6613-688A-229D-66DA136E1FBF}"/>
              </a:ext>
            </a:extLst>
          </p:cNvPr>
          <p:cNvSpPr txBox="1"/>
          <p:nvPr/>
        </p:nvSpPr>
        <p:spPr>
          <a:xfrm>
            <a:off x="7528826" y="3529258"/>
            <a:ext cx="3365900" cy="292388"/>
          </a:xfrm>
          <a:prstGeom prst="rect">
            <a:avLst/>
          </a:prstGeom>
          <a:noFill/>
        </p:spPr>
        <p:txBody>
          <a:bodyPr wrap="square">
            <a:spAutoFit/>
          </a:bodyPr>
          <a:lstStyle/>
          <a:p>
            <a:r>
              <a:rPr lang="fr-FR" sz="1300" b="1" dirty="0"/>
              <a:t>En développant </a:t>
            </a:r>
            <a:r>
              <a:rPr lang="fr-FR" sz="1300" b="1" dirty="0">
                <a:solidFill>
                  <a:srgbClr val="FF0000"/>
                </a:solidFill>
              </a:rPr>
              <a:t>4 grandes QUALITÉS</a:t>
            </a:r>
            <a:r>
              <a:rPr lang="fr-FR" sz="1300" b="1" dirty="0"/>
              <a:t> :</a:t>
            </a:r>
            <a:endParaRPr lang="fr-FR" sz="1400" i="1" dirty="0"/>
          </a:p>
        </p:txBody>
      </p:sp>
      <p:sp>
        <p:nvSpPr>
          <p:cNvPr id="35" name="ZoneTexte 34">
            <a:extLst>
              <a:ext uri="{FF2B5EF4-FFF2-40B4-BE49-F238E27FC236}">
                <a16:creationId xmlns:a16="http://schemas.microsoft.com/office/drawing/2014/main" id="{313034B7-25C0-1D8E-A16E-E50364B40CAC}"/>
              </a:ext>
            </a:extLst>
          </p:cNvPr>
          <p:cNvSpPr txBox="1"/>
          <p:nvPr/>
        </p:nvSpPr>
        <p:spPr>
          <a:xfrm>
            <a:off x="5945085" y="3797879"/>
            <a:ext cx="4386217" cy="954107"/>
          </a:xfrm>
          <a:prstGeom prst="rect">
            <a:avLst/>
          </a:prstGeom>
          <a:noFill/>
        </p:spPr>
        <p:txBody>
          <a:bodyPr wrap="square">
            <a:spAutoFit/>
          </a:bodyPr>
          <a:lstStyle/>
          <a:p>
            <a:pPr>
              <a:tabLst>
                <a:tab pos="358775" algn="l"/>
              </a:tabLst>
            </a:pPr>
            <a:r>
              <a:rPr lang="fr-FR" sz="1400" b="1" dirty="0">
                <a:solidFill>
                  <a:srgbClr val="FF0000"/>
                </a:solidFill>
                <a:sym typeface="Wingdings" panose="05000000000000000000" pitchFamily="2" charset="2"/>
              </a:rPr>
              <a:t></a:t>
            </a:r>
            <a:r>
              <a:rPr lang="fr-FR" sz="1400" b="1" dirty="0">
                <a:sym typeface="Wingdings" panose="05000000000000000000" pitchFamily="2" charset="2"/>
              </a:rPr>
              <a:t>	</a:t>
            </a:r>
            <a:r>
              <a:rPr lang="fr-FR" sz="1400" b="1" dirty="0"/>
              <a:t>SAGESSE </a:t>
            </a:r>
            <a:r>
              <a:rPr lang="fr-FR" sz="1300" b="1" dirty="0"/>
              <a:t>– </a:t>
            </a:r>
            <a:r>
              <a:rPr lang="fr-FR" sz="1300" dirty="0"/>
              <a:t>conduite prudente et modérée ;</a:t>
            </a:r>
          </a:p>
          <a:p>
            <a:pPr>
              <a:tabLst>
                <a:tab pos="358775" algn="l"/>
              </a:tabLst>
            </a:pPr>
            <a:r>
              <a:rPr lang="fr-FR" sz="1400" b="1" dirty="0">
                <a:solidFill>
                  <a:srgbClr val="FF0000"/>
                </a:solidFill>
                <a:sym typeface="Wingdings" panose="05000000000000000000" pitchFamily="2" charset="2"/>
              </a:rPr>
              <a:t></a:t>
            </a:r>
            <a:r>
              <a:rPr lang="fr-FR" sz="1400" b="1" dirty="0">
                <a:sym typeface="Wingdings" panose="05000000000000000000" pitchFamily="2" charset="2"/>
              </a:rPr>
              <a:t>	</a:t>
            </a:r>
            <a:r>
              <a:rPr lang="fr-FR" sz="1400" b="1" dirty="0"/>
              <a:t>COURAGE </a:t>
            </a:r>
            <a:r>
              <a:rPr lang="fr-FR" sz="1300" b="1" dirty="0"/>
              <a:t>– </a:t>
            </a:r>
            <a:r>
              <a:rPr lang="fr-FR" sz="1300" dirty="0"/>
              <a:t>énergie dans l’action ;</a:t>
            </a:r>
          </a:p>
          <a:p>
            <a:pPr>
              <a:tabLst>
                <a:tab pos="358775" algn="l"/>
              </a:tabLst>
            </a:pPr>
            <a:r>
              <a:rPr lang="fr-FR" sz="1400" b="1" dirty="0">
                <a:solidFill>
                  <a:srgbClr val="FF0000"/>
                </a:solidFill>
                <a:sym typeface="Wingdings" panose="05000000000000000000" pitchFamily="2" charset="2"/>
              </a:rPr>
              <a:t> 	</a:t>
            </a:r>
            <a:r>
              <a:rPr lang="fr-FR" sz="1400" b="1" dirty="0"/>
              <a:t>JUSTICE – </a:t>
            </a:r>
            <a:r>
              <a:rPr lang="fr-FR" sz="1300" dirty="0"/>
              <a:t>respect des droits et des mérites ;</a:t>
            </a:r>
          </a:p>
          <a:p>
            <a:pPr>
              <a:tabLst>
                <a:tab pos="358775" algn="l"/>
              </a:tabLst>
            </a:pPr>
            <a:r>
              <a:rPr lang="fr-FR" sz="1400" b="1" dirty="0">
                <a:solidFill>
                  <a:srgbClr val="FF0000"/>
                </a:solidFill>
                <a:sym typeface="Wingdings" panose="05000000000000000000" pitchFamily="2" charset="2"/>
              </a:rPr>
              <a:t> 	</a:t>
            </a:r>
            <a:r>
              <a:rPr lang="fr-FR" sz="1400" b="1" dirty="0"/>
              <a:t>TEMPÉRANCE </a:t>
            </a:r>
            <a:r>
              <a:rPr lang="fr-FR" sz="1300" b="1" dirty="0"/>
              <a:t>– </a:t>
            </a:r>
            <a:r>
              <a:rPr lang="fr-FR" sz="1300" dirty="0"/>
              <a:t>modération dans les plaisirs.</a:t>
            </a:r>
            <a:endParaRPr lang="fr-FR" sz="1400" i="1" dirty="0"/>
          </a:p>
        </p:txBody>
      </p:sp>
      <p:grpSp>
        <p:nvGrpSpPr>
          <p:cNvPr id="40" name="Groupe 39">
            <a:extLst>
              <a:ext uri="{FF2B5EF4-FFF2-40B4-BE49-F238E27FC236}">
                <a16:creationId xmlns:a16="http://schemas.microsoft.com/office/drawing/2014/main" id="{9864D4C4-3CE5-3278-99CF-3B7C59AAFE0E}"/>
              </a:ext>
            </a:extLst>
          </p:cNvPr>
          <p:cNvGrpSpPr/>
          <p:nvPr/>
        </p:nvGrpSpPr>
        <p:grpSpPr>
          <a:xfrm>
            <a:off x="7337210" y="2998253"/>
            <a:ext cx="383232" cy="177485"/>
            <a:chOff x="6478716" y="2980639"/>
            <a:chExt cx="383232" cy="177485"/>
          </a:xfrm>
        </p:grpSpPr>
        <p:cxnSp>
          <p:nvCxnSpPr>
            <p:cNvPr id="38" name="Connecteur droit 37">
              <a:extLst>
                <a:ext uri="{FF2B5EF4-FFF2-40B4-BE49-F238E27FC236}">
                  <a16:creationId xmlns:a16="http://schemas.microsoft.com/office/drawing/2014/main" id="{40580513-7064-8A5F-77AE-AC1372B406A5}"/>
                </a:ext>
              </a:extLst>
            </p:cNvPr>
            <p:cNvCxnSpPr>
              <a:cxnSpLocks/>
            </p:cNvCxnSpPr>
            <p:nvPr/>
          </p:nvCxnSpPr>
          <p:spPr>
            <a:xfrm flipH="1">
              <a:off x="6861948" y="2980639"/>
              <a:ext cx="0" cy="148903"/>
            </a:xfrm>
            <a:prstGeom prst="line">
              <a:avLst/>
            </a:prstGeom>
            <a:ln w="38100">
              <a:solidFill>
                <a:srgbClr val="C0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7101B97A-07E9-E630-92B9-17DE7741B2FC}"/>
                </a:ext>
              </a:extLst>
            </p:cNvPr>
            <p:cNvCxnSpPr>
              <a:cxnSpLocks/>
            </p:cNvCxnSpPr>
            <p:nvPr/>
          </p:nvCxnSpPr>
          <p:spPr>
            <a:xfrm flipH="1">
              <a:off x="6478716" y="3158124"/>
              <a:ext cx="383232" cy="0"/>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ZoneTexte 41">
            <a:extLst>
              <a:ext uri="{FF2B5EF4-FFF2-40B4-BE49-F238E27FC236}">
                <a16:creationId xmlns:a16="http://schemas.microsoft.com/office/drawing/2014/main" id="{B051CEEC-58AA-83FB-FCE3-FA01362E781A}"/>
              </a:ext>
            </a:extLst>
          </p:cNvPr>
          <p:cNvSpPr txBox="1"/>
          <p:nvPr/>
        </p:nvSpPr>
        <p:spPr>
          <a:xfrm>
            <a:off x="4434254" y="2992895"/>
            <a:ext cx="2951118" cy="307777"/>
          </a:xfrm>
          <a:prstGeom prst="rect">
            <a:avLst/>
          </a:prstGeom>
          <a:noFill/>
        </p:spPr>
        <p:txBody>
          <a:bodyPr wrap="square">
            <a:spAutoFit/>
          </a:bodyPr>
          <a:lstStyle/>
          <a:p>
            <a:r>
              <a:rPr lang="fr-FR" sz="1400" b="1" dirty="0">
                <a:solidFill>
                  <a:srgbClr val="FF0000"/>
                </a:solidFill>
              </a:rPr>
              <a:t>Discipline</a:t>
            </a:r>
            <a:r>
              <a:rPr lang="fr-FR" sz="1400" b="1" dirty="0"/>
              <a:t>, </a:t>
            </a:r>
            <a:r>
              <a:rPr lang="fr-FR" sz="1400" b="1" dirty="0">
                <a:solidFill>
                  <a:srgbClr val="FF0000"/>
                </a:solidFill>
              </a:rPr>
              <a:t>défi</a:t>
            </a:r>
            <a:r>
              <a:rPr lang="fr-FR" sz="1400" b="1" dirty="0"/>
              <a:t> de chaque jour !</a:t>
            </a:r>
            <a:endParaRPr lang="fr-FR" sz="1400" dirty="0"/>
          </a:p>
        </p:txBody>
      </p:sp>
      <p:sp>
        <p:nvSpPr>
          <p:cNvPr id="46" name="Rectangle 45">
            <a:extLst>
              <a:ext uri="{FF2B5EF4-FFF2-40B4-BE49-F238E27FC236}">
                <a16:creationId xmlns:a16="http://schemas.microsoft.com/office/drawing/2014/main" id="{235F2216-8729-DD44-5453-61ECE20321A4}"/>
              </a:ext>
            </a:extLst>
          </p:cNvPr>
          <p:cNvSpPr/>
          <p:nvPr/>
        </p:nvSpPr>
        <p:spPr>
          <a:xfrm>
            <a:off x="4434254" y="2994247"/>
            <a:ext cx="2858608" cy="31926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ZoneTexte 47">
            <a:extLst>
              <a:ext uri="{FF2B5EF4-FFF2-40B4-BE49-F238E27FC236}">
                <a16:creationId xmlns:a16="http://schemas.microsoft.com/office/drawing/2014/main" id="{6293A979-4DC4-1244-8191-B6C9643AC1AA}"/>
              </a:ext>
            </a:extLst>
          </p:cNvPr>
          <p:cNvSpPr txBox="1"/>
          <p:nvPr/>
        </p:nvSpPr>
        <p:spPr>
          <a:xfrm>
            <a:off x="2915752" y="2967727"/>
            <a:ext cx="1507486" cy="369332"/>
          </a:xfrm>
          <a:prstGeom prst="rect">
            <a:avLst/>
          </a:prstGeom>
          <a:noFill/>
        </p:spPr>
        <p:txBody>
          <a:bodyPr wrap="square">
            <a:spAutoFit/>
          </a:bodyPr>
          <a:lstStyle/>
          <a:p>
            <a:pPr algn="ctr"/>
            <a:r>
              <a:rPr lang="fr-FR" sz="1800" b="1" dirty="0"/>
              <a:t>OU</a:t>
            </a:r>
            <a:endParaRPr lang="fr-FR" dirty="0"/>
          </a:p>
        </p:txBody>
      </p:sp>
    </p:spTree>
    <p:extLst>
      <p:ext uri="{BB962C8B-B14F-4D97-AF65-F5344CB8AC3E}">
        <p14:creationId xmlns:p14="http://schemas.microsoft.com/office/powerpoint/2010/main" val="250178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1000"/>
                                        <p:tgtEl>
                                          <p:spTgt spid="82"/>
                                        </p:tgtEl>
                                      </p:cBhvr>
                                    </p:animEffect>
                                    <p:anim calcmode="lin" valueType="num">
                                      <p:cBhvr>
                                        <p:cTn id="18" dur="1000" fill="hold"/>
                                        <p:tgtEl>
                                          <p:spTgt spid="82"/>
                                        </p:tgtEl>
                                        <p:attrNameLst>
                                          <p:attrName>ppt_x</p:attrName>
                                        </p:attrNameLst>
                                      </p:cBhvr>
                                      <p:tavLst>
                                        <p:tav tm="0">
                                          <p:val>
                                            <p:strVal val="#ppt_x"/>
                                          </p:val>
                                        </p:tav>
                                        <p:tav tm="100000">
                                          <p:val>
                                            <p:strVal val="#ppt_x"/>
                                          </p:val>
                                        </p:tav>
                                      </p:tavLst>
                                    </p:anim>
                                    <p:anim calcmode="lin" valueType="num">
                                      <p:cBhvr>
                                        <p:cTn id="19"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500" fill="hold"/>
                                        <p:tgtEl>
                                          <p:spTgt spid="80"/>
                                        </p:tgtEl>
                                        <p:attrNameLst>
                                          <p:attrName>ppt_x</p:attrName>
                                        </p:attrNameLst>
                                      </p:cBhvr>
                                      <p:tavLst>
                                        <p:tav tm="0">
                                          <p:val>
                                            <p:strVal val="#ppt_x"/>
                                          </p:val>
                                        </p:tav>
                                        <p:tav tm="100000">
                                          <p:val>
                                            <p:strVal val="#ppt_x"/>
                                          </p:val>
                                        </p:tav>
                                      </p:tavLst>
                                    </p:anim>
                                    <p:anim calcmode="lin" valueType="num">
                                      <p:cBhvr additive="base">
                                        <p:cTn id="25" dur="5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0"/>
                                        </p:tgtEl>
                                        <p:attrNameLst>
                                          <p:attrName>style.visibility</p:attrName>
                                        </p:attrNameLst>
                                      </p:cBhvr>
                                      <p:to>
                                        <p:strVal val="visible"/>
                                      </p:to>
                                    </p:set>
                                    <p:anim calcmode="lin" valueType="num">
                                      <p:cBhvr additive="base">
                                        <p:cTn id="34" dur="500" fill="hold"/>
                                        <p:tgtEl>
                                          <p:spTgt spid="70"/>
                                        </p:tgtEl>
                                        <p:attrNameLst>
                                          <p:attrName>ppt_x</p:attrName>
                                        </p:attrNameLst>
                                      </p:cBhvr>
                                      <p:tavLst>
                                        <p:tav tm="0">
                                          <p:val>
                                            <p:strVal val="#ppt_x"/>
                                          </p:val>
                                        </p:tav>
                                        <p:tav tm="100000">
                                          <p:val>
                                            <p:strVal val="#ppt_x"/>
                                          </p:val>
                                        </p:tav>
                                      </p:tavLst>
                                    </p:anim>
                                    <p:anim calcmode="lin" valueType="num">
                                      <p:cBhvr additive="base">
                                        <p:cTn id="35" dur="500" fill="hold"/>
                                        <p:tgtEl>
                                          <p:spTgt spid="70"/>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76"/>
                                        </p:tgtEl>
                                        <p:attrNameLst>
                                          <p:attrName>style.visibility</p:attrName>
                                        </p:attrNameLst>
                                      </p:cBhvr>
                                      <p:to>
                                        <p:strVal val="visible"/>
                                      </p:to>
                                    </p:set>
                                    <p:anim calcmode="lin" valueType="num">
                                      <p:cBhvr additive="base">
                                        <p:cTn id="38" dur="500" fill="hold"/>
                                        <p:tgtEl>
                                          <p:spTgt spid="76"/>
                                        </p:tgtEl>
                                        <p:attrNameLst>
                                          <p:attrName>ppt_x</p:attrName>
                                        </p:attrNameLst>
                                      </p:cBhvr>
                                      <p:tavLst>
                                        <p:tav tm="0">
                                          <p:val>
                                            <p:strVal val="#ppt_x"/>
                                          </p:val>
                                        </p:tav>
                                        <p:tav tm="100000">
                                          <p:val>
                                            <p:strVal val="#ppt_x"/>
                                          </p:val>
                                        </p:tav>
                                      </p:tavLst>
                                    </p:anim>
                                    <p:anim calcmode="lin" valueType="num">
                                      <p:cBhvr additive="base">
                                        <p:cTn id="39" dur="500" fill="hold"/>
                                        <p:tgtEl>
                                          <p:spTgt spid="7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77"/>
                                        </p:tgtEl>
                                        <p:attrNameLst>
                                          <p:attrName>style.visibility</p:attrName>
                                        </p:attrNameLst>
                                      </p:cBhvr>
                                      <p:to>
                                        <p:strVal val="visible"/>
                                      </p:to>
                                    </p:set>
                                    <p:anim calcmode="lin" valueType="num">
                                      <p:cBhvr additive="base">
                                        <p:cTn id="42" dur="500" fill="hold"/>
                                        <p:tgtEl>
                                          <p:spTgt spid="77"/>
                                        </p:tgtEl>
                                        <p:attrNameLst>
                                          <p:attrName>ppt_x</p:attrName>
                                        </p:attrNameLst>
                                      </p:cBhvr>
                                      <p:tavLst>
                                        <p:tav tm="0">
                                          <p:val>
                                            <p:strVal val="#ppt_x"/>
                                          </p:val>
                                        </p:tav>
                                        <p:tav tm="100000">
                                          <p:val>
                                            <p:strVal val="#ppt_x"/>
                                          </p:val>
                                        </p:tav>
                                      </p:tavLst>
                                    </p:anim>
                                    <p:anim calcmode="lin" valueType="num">
                                      <p:cBhvr additive="base">
                                        <p:cTn id="43" dur="500" fill="hold"/>
                                        <p:tgtEl>
                                          <p:spTgt spid="7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78"/>
                                        </p:tgtEl>
                                        <p:attrNameLst>
                                          <p:attrName>style.visibility</p:attrName>
                                        </p:attrNameLst>
                                      </p:cBhvr>
                                      <p:to>
                                        <p:strVal val="visible"/>
                                      </p:to>
                                    </p:set>
                                    <p:anim calcmode="lin" valueType="num">
                                      <p:cBhvr additive="base">
                                        <p:cTn id="46" dur="500" fill="hold"/>
                                        <p:tgtEl>
                                          <p:spTgt spid="78"/>
                                        </p:tgtEl>
                                        <p:attrNameLst>
                                          <p:attrName>ppt_x</p:attrName>
                                        </p:attrNameLst>
                                      </p:cBhvr>
                                      <p:tavLst>
                                        <p:tav tm="0">
                                          <p:val>
                                            <p:strVal val="#ppt_x"/>
                                          </p:val>
                                        </p:tav>
                                        <p:tav tm="100000">
                                          <p:val>
                                            <p:strVal val="#ppt_x"/>
                                          </p:val>
                                        </p:tav>
                                      </p:tavLst>
                                    </p:anim>
                                    <p:anim calcmode="lin" valueType="num">
                                      <p:cBhvr additive="base">
                                        <p:cTn id="47" dur="500" fill="hold"/>
                                        <p:tgtEl>
                                          <p:spTgt spid="78"/>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79"/>
                                        </p:tgtEl>
                                        <p:attrNameLst>
                                          <p:attrName>style.visibility</p:attrName>
                                        </p:attrNameLst>
                                      </p:cBhvr>
                                      <p:to>
                                        <p:strVal val="visible"/>
                                      </p:to>
                                    </p:set>
                                    <p:anim calcmode="lin" valueType="num">
                                      <p:cBhvr additive="base">
                                        <p:cTn id="50" dur="500" fill="hold"/>
                                        <p:tgtEl>
                                          <p:spTgt spid="79"/>
                                        </p:tgtEl>
                                        <p:attrNameLst>
                                          <p:attrName>ppt_x</p:attrName>
                                        </p:attrNameLst>
                                      </p:cBhvr>
                                      <p:tavLst>
                                        <p:tav tm="0">
                                          <p:val>
                                            <p:strVal val="#ppt_x"/>
                                          </p:val>
                                        </p:tav>
                                        <p:tav tm="100000">
                                          <p:val>
                                            <p:strVal val="#ppt_x"/>
                                          </p:val>
                                        </p:tav>
                                      </p:tavLst>
                                    </p:anim>
                                    <p:anim calcmode="lin" valueType="num">
                                      <p:cBhvr additive="base">
                                        <p:cTn id="51"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21"/>
                                        </p:tgtEl>
                                        <p:attrNameLst>
                                          <p:attrName>style.visibility</p:attrName>
                                        </p:attrNameLst>
                                      </p:cBhvr>
                                      <p:to>
                                        <p:strVal val="visible"/>
                                      </p:to>
                                    </p:set>
                                    <p:anim calcmode="lin" valueType="num">
                                      <p:cBhvr additive="base">
                                        <p:cTn id="56" dur="500" fill="hold"/>
                                        <p:tgtEl>
                                          <p:spTgt spid="121"/>
                                        </p:tgtEl>
                                        <p:attrNameLst>
                                          <p:attrName>ppt_x</p:attrName>
                                        </p:attrNameLst>
                                      </p:cBhvr>
                                      <p:tavLst>
                                        <p:tav tm="0">
                                          <p:val>
                                            <p:strVal val="#ppt_x"/>
                                          </p:val>
                                        </p:tav>
                                        <p:tav tm="100000">
                                          <p:val>
                                            <p:strVal val="#ppt_x"/>
                                          </p:val>
                                        </p:tav>
                                      </p:tavLst>
                                    </p:anim>
                                    <p:anim calcmode="lin" valueType="num">
                                      <p:cBhvr additive="base">
                                        <p:cTn id="57" dur="500" fill="hold"/>
                                        <p:tgtEl>
                                          <p:spTgt spid="121"/>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06"/>
                                        </p:tgtEl>
                                        <p:attrNameLst>
                                          <p:attrName>style.visibility</p:attrName>
                                        </p:attrNameLst>
                                      </p:cBhvr>
                                      <p:to>
                                        <p:strVal val="visible"/>
                                      </p:to>
                                    </p:set>
                                    <p:anim calcmode="lin" valueType="num">
                                      <p:cBhvr additive="base">
                                        <p:cTn id="60" dur="500" fill="hold"/>
                                        <p:tgtEl>
                                          <p:spTgt spid="106"/>
                                        </p:tgtEl>
                                        <p:attrNameLst>
                                          <p:attrName>ppt_x</p:attrName>
                                        </p:attrNameLst>
                                      </p:cBhvr>
                                      <p:tavLst>
                                        <p:tav tm="0">
                                          <p:val>
                                            <p:strVal val="#ppt_x"/>
                                          </p:val>
                                        </p:tav>
                                        <p:tav tm="100000">
                                          <p:val>
                                            <p:strVal val="#ppt_x"/>
                                          </p:val>
                                        </p:tav>
                                      </p:tavLst>
                                    </p:anim>
                                    <p:anim calcmode="lin" valueType="num">
                                      <p:cBhvr additive="base">
                                        <p:cTn id="61" dur="500" fill="hold"/>
                                        <p:tgtEl>
                                          <p:spTgt spid="106"/>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20"/>
                                        </p:tgtEl>
                                        <p:attrNameLst>
                                          <p:attrName>style.visibility</p:attrName>
                                        </p:attrNameLst>
                                      </p:cBhvr>
                                      <p:to>
                                        <p:strVal val="visible"/>
                                      </p:to>
                                    </p:set>
                                    <p:anim calcmode="lin" valueType="num">
                                      <p:cBhvr additive="base">
                                        <p:cTn id="64" dur="500" fill="hold"/>
                                        <p:tgtEl>
                                          <p:spTgt spid="120"/>
                                        </p:tgtEl>
                                        <p:attrNameLst>
                                          <p:attrName>ppt_x</p:attrName>
                                        </p:attrNameLst>
                                      </p:cBhvr>
                                      <p:tavLst>
                                        <p:tav tm="0">
                                          <p:val>
                                            <p:strVal val="#ppt_x"/>
                                          </p:val>
                                        </p:tav>
                                        <p:tav tm="100000">
                                          <p:val>
                                            <p:strVal val="#ppt_x"/>
                                          </p:val>
                                        </p:tav>
                                      </p:tavLst>
                                    </p:anim>
                                    <p:anim calcmode="lin" valueType="num">
                                      <p:cBhvr additive="base">
                                        <p:cTn id="65"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additive="base">
                                        <p:cTn id="74" dur="500" fill="hold"/>
                                        <p:tgtEl>
                                          <p:spTgt spid="16"/>
                                        </p:tgtEl>
                                        <p:attrNameLst>
                                          <p:attrName>ppt_x</p:attrName>
                                        </p:attrNameLst>
                                      </p:cBhvr>
                                      <p:tavLst>
                                        <p:tav tm="0">
                                          <p:val>
                                            <p:strVal val="#ppt_x"/>
                                          </p:val>
                                        </p:tav>
                                        <p:tav tm="100000">
                                          <p:val>
                                            <p:strVal val="#ppt_x"/>
                                          </p:val>
                                        </p:tav>
                                      </p:tavLst>
                                    </p:anim>
                                    <p:anim calcmode="lin" valueType="num">
                                      <p:cBhvr additive="base">
                                        <p:cTn id="75" dur="500" fill="hold"/>
                                        <p:tgtEl>
                                          <p:spTgt spid="16"/>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additive="base">
                                        <p:cTn id="78" dur="500" fill="hold"/>
                                        <p:tgtEl>
                                          <p:spTgt spid="17"/>
                                        </p:tgtEl>
                                        <p:attrNameLst>
                                          <p:attrName>ppt_x</p:attrName>
                                        </p:attrNameLst>
                                      </p:cBhvr>
                                      <p:tavLst>
                                        <p:tav tm="0">
                                          <p:val>
                                            <p:strVal val="#ppt_x"/>
                                          </p:val>
                                        </p:tav>
                                        <p:tav tm="100000">
                                          <p:val>
                                            <p:strVal val="#ppt_x"/>
                                          </p:val>
                                        </p:tav>
                                      </p:tavLst>
                                    </p:anim>
                                    <p:anim calcmode="lin" valueType="num">
                                      <p:cBhvr additive="base">
                                        <p:cTn id="79" dur="500" fill="hold"/>
                                        <p:tgtEl>
                                          <p:spTgt spid="17"/>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additive="base">
                                        <p:cTn id="82" dur="500" fill="hold"/>
                                        <p:tgtEl>
                                          <p:spTgt spid="18"/>
                                        </p:tgtEl>
                                        <p:attrNameLst>
                                          <p:attrName>ppt_x</p:attrName>
                                        </p:attrNameLst>
                                      </p:cBhvr>
                                      <p:tavLst>
                                        <p:tav tm="0">
                                          <p:val>
                                            <p:strVal val="#ppt_x"/>
                                          </p:val>
                                        </p:tav>
                                        <p:tav tm="100000">
                                          <p:val>
                                            <p:strVal val="#ppt_x"/>
                                          </p:val>
                                        </p:tav>
                                      </p:tavLst>
                                    </p:anim>
                                    <p:anim calcmode="lin" valueType="num">
                                      <p:cBhvr additive="base">
                                        <p:cTn id="83" dur="500" fill="hold"/>
                                        <p:tgtEl>
                                          <p:spTgt spid="18"/>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additive="base">
                                        <p:cTn id="86" dur="500" fill="hold"/>
                                        <p:tgtEl>
                                          <p:spTgt spid="20"/>
                                        </p:tgtEl>
                                        <p:attrNameLst>
                                          <p:attrName>ppt_x</p:attrName>
                                        </p:attrNameLst>
                                      </p:cBhvr>
                                      <p:tavLst>
                                        <p:tav tm="0">
                                          <p:val>
                                            <p:strVal val="#ppt_x"/>
                                          </p:val>
                                        </p:tav>
                                        <p:tav tm="100000">
                                          <p:val>
                                            <p:strVal val="#ppt_x"/>
                                          </p:val>
                                        </p:tav>
                                      </p:tavLst>
                                    </p:anim>
                                    <p:anim calcmode="lin" valueType="num">
                                      <p:cBhvr additive="base">
                                        <p:cTn id="87" dur="500" fill="hold"/>
                                        <p:tgtEl>
                                          <p:spTgt spid="20"/>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500" fill="hold"/>
                                        <p:tgtEl>
                                          <p:spTgt spid="24"/>
                                        </p:tgtEl>
                                        <p:attrNameLst>
                                          <p:attrName>ppt_x</p:attrName>
                                        </p:attrNameLst>
                                      </p:cBhvr>
                                      <p:tavLst>
                                        <p:tav tm="0">
                                          <p:val>
                                            <p:strVal val="#ppt_x"/>
                                          </p:val>
                                        </p:tav>
                                        <p:tav tm="100000">
                                          <p:val>
                                            <p:strVal val="#ppt_x"/>
                                          </p:val>
                                        </p:tav>
                                      </p:tavLst>
                                    </p:anim>
                                    <p:anim calcmode="lin" valueType="num">
                                      <p:cBhvr additive="base">
                                        <p:cTn id="91" dur="500" fill="hold"/>
                                        <p:tgtEl>
                                          <p:spTgt spid="24"/>
                                        </p:tgtEl>
                                        <p:attrNameLst>
                                          <p:attrName>ppt_y</p:attrName>
                                        </p:attrNameLst>
                                      </p:cBhvr>
                                      <p:tavLst>
                                        <p:tav tm="0">
                                          <p:val>
                                            <p:strVal val="1+#ppt_h/2"/>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additive="base">
                                        <p:cTn id="94" dur="500" fill="hold"/>
                                        <p:tgtEl>
                                          <p:spTgt spid="25"/>
                                        </p:tgtEl>
                                        <p:attrNameLst>
                                          <p:attrName>ppt_x</p:attrName>
                                        </p:attrNameLst>
                                      </p:cBhvr>
                                      <p:tavLst>
                                        <p:tav tm="0">
                                          <p:val>
                                            <p:strVal val="#ppt_x"/>
                                          </p:val>
                                        </p:tav>
                                        <p:tav tm="100000">
                                          <p:val>
                                            <p:strVal val="#ppt_x"/>
                                          </p:val>
                                        </p:tav>
                                      </p:tavLst>
                                    </p:anim>
                                    <p:anim calcmode="lin" valueType="num">
                                      <p:cBhvr additive="base">
                                        <p:cTn id="9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19"/>
                                        </p:tgtEl>
                                        <p:attrNameLst>
                                          <p:attrName>style.visibility</p:attrName>
                                        </p:attrNameLst>
                                      </p:cBhvr>
                                      <p:to>
                                        <p:strVal val="visible"/>
                                      </p:to>
                                    </p:set>
                                    <p:anim calcmode="lin" valueType="num">
                                      <p:cBhvr additive="base">
                                        <p:cTn id="100" dur="500" fill="hold"/>
                                        <p:tgtEl>
                                          <p:spTgt spid="19"/>
                                        </p:tgtEl>
                                        <p:attrNameLst>
                                          <p:attrName>ppt_x</p:attrName>
                                        </p:attrNameLst>
                                      </p:cBhvr>
                                      <p:tavLst>
                                        <p:tav tm="0">
                                          <p:val>
                                            <p:strVal val="#ppt_x"/>
                                          </p:val>
                                        </p:tav>
                                        <p:tav tm="100000">
                                          <p:val>
                                            <p:strVal val="#ppt_x"/>
                                          </p:val>
                                        </p:tav>
                                      </p:tavLst>
                                    </p:anim>
                                    <p:anim calcmode="lin" valueType="num">
                                      <p:cBhvr additive="base">
                                        <p:cTn id="101" dur="500" fill="hold"/>
                                        <p:tgtEl>
                                          <p:spTgt spid="19"/>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additive="base">
                                        <p:cTn id="104" dur="500" fill="hold"/>
                                        <p:tgtEl>
                                          <p:spTgt spid="26"/>
                                        </p:tgtEl>
                                        <p:attrNameLst>
                                          <p:attrName>ppt_x</p:attrName>
                                        </p:attrNameLst>
                                      </p:cBhvr>
                                      <p:tavLst>
                                        <p:tav tm="0">
                                          <p:val>
                                            <p:strVal val="#ppt_x"/>
                                          </p:val>
                                        </p:tav>
                                        <p:tav tm="100000">
                                          <p:val>
                                            <p:strVal val="#ppt_x"/>
                                          </p:val>
                                        </p:tav>
                                      </p:tavLst>
                                    </p:anim>
                                    <p:anim calcmode="lin" valueType="num">
                                      <p:cBhvr additive="base">
                                        <p:cTn id="105" dur="500" fill="hold"/>
                                        <p:tgtEl>
                                          <p:spTgt spid="26"/>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additive="base">
                                        <p:cTn id="108" dur="500" fill="hold"/>
                                        <p:tgtEl>
                                          <p:spTgt spid="27"/>
                                        </p:tgtEl>
                                        <p:attrNameLst>
                                          <p:attrName>ppt_x</p:attrName>
                                        </p:attrNameLst>
                                      </p:cBhvr>
                                      <p:tavLst>
                                        <p:tav tm="0">
                                          <p:val>
                                            <p:strVal val="#ppt_x"/>
                                          </p:val>
                                        </p:tav>
                                        <p:tav tm="100000">
                                          <p:val>
                                            <p:strVal val="#ppt_x"/>
                                          </p:val>
                                        </p:tav>
                                      </p:tavLst>
                                    </p:anim>
                                    <p:anim calcmode="lin" valueType="num">
                                      <p:cBhvr additive="base">
                                        <p:cTn id="109" dur="500" fill="hold"/>
                                        <p:tgtEl>
                                          <p:spTgt spid="27"/>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additive="base">
                                        <p:cTn id="112" dur="500" fill="hold"/>
                                        <p:tgtEl>
                                          <p:spTgt spid="28"/>
                                        </p:tgtEl>
                                        <p:attrNameLst>
                                          <p:attrName>ppt_x</p:attrName>
                                        </p:attrNameLst>
                                      </p:cBhvr>
                                      <p:tavLst>
                                        <p:tav tm="0">
                                          <p:val>
                                            <p:strVal val="#ppt_x"/>
                                          </p:val>
                                        </p:tav>
                                        <p:tav tm="100000">
                                          <p:val>
                                            <p:strVal val="#ppt_x"/>
                                          </p:val>
                                        </p:tav>
                                      </p:tavLst>
                                    </p:anim>
                                    <p:anim calcmode="lin" valueType="num">
                                      <p:cBhvr additive="base">
                                        <p:cTn id="113" dur="500" fill="hold"/>
                                        <p:tgtEl>
                                          <p:spTgt spid="28"/>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29"/>
                                        </p:tgtEl>
                                        <p:attrNameLst>
                                          <p:attrName>style.visibility</p:attrName>
                                        </p:attrNameLst>
                                      </p:cBhvr>
                                      <p:to>
                                        <p:strVal val="visible"/>
                                      </p:to>
                                    </p:set>
                                    <p:anim calcmode="lin" valueType="num">
                                      <p:cBhvr additive="base">
                                        <p:cTn id="116" dur="500" fill="hold"/>
                                        <p:tgtEl>
                                          <p:spTgt spid="29"/>
                                        </p:tgtEl>
                                        <p:attrNameLst>
                                          <p:attrName>ppt_x</p:attrName>
                                        </p:attrNameLst>
                                      </p:cBhvr>
                                      <p:tavLst>
                                        <p:tav tm="0">
                                          <p:val>
                                            <p:strVal val="#ppt_x"/>
                                          </p:val>
                                        </p:tav>
                                        <p:tav tm="100000">
                                          <p:val>
                                            <p:strVal val="#ppt_x"/>
                                          </p:val>
                                        </p:tav>
                                      </p:tavLst>
                                    </p:anim>
                                    <p:anim calcmode="lin" valueType="num">
                                      <p:cBhvr additive="base">
                                        <p:cTn id="117" dur="500" fill="hold"/>
                                        <p:tgtEl>
                                          <p:spTgt spid="29"/>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additive="base">
                                        <p:cTn id="120" dur="500" fill="hold"/>
                                        <p:tgtEl>
                                          <p:spTgt spid="30"/>
                                        </p:tgtEl>
                                        <p:attrNameLst>
                                          <p:attrName>ppt_x</p:attrName>
                                        </p:attrNameLst>
                                      </p:cBhvr>
                                      <p:tavLst>
                                        <p:tav tm="0">
                                          <p:val>
                                            <p:strVal val="#ppt_x"/>
                                          </p:val>
                                        </p:tav>
                                        <p:tav tm="100000">
                                          <p:val>
                                            <p:strVal val="#ppt_x"/>
                                          </p:val>
                                        </p:tav>
                                      </p:tavLst>
                                    </p:anim>
                                    <p:anim calcmode="lin" valueType="num">
                                      <p:cBhvr additive="base">
                                        <p:cTn id="121" dur="500" fill="hold"/>
                                        <p:tgtEl>
                                          <p:spTgt spid="30"/>
                                        </p:tgtEl>
                                        <p:attrNameLst>
                                          <p:attrName>ppt_y</p:attrName>
                                        </p:attrNameLst>
                                      </p:cBhvr>
                                      <p:tavLst>
                                        <p:tav tm="0">
                                          <p:val>
                                            <p:strVal val="1+#ppt_h/2"/>
                                          </p:val>
                                        </p:tav>
                                        <p:tav tm="100000">
                                          <p:val>
                                            <p:strVal val="#ppt_y"/>
                                          </p:val>
                                        </p:tav>
                                      </p:tavLst>
                                    </p:anim>
                                  </p:childTnLst>
                                </p:cTn>
                              </p:par>
                              <p:par>
                                <p:cTn id="122" presetID="2" presetClass="entr" presetSubtype="4"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 calcmode="lin" valueType="num">
                                      <p:cBhvr additive="base">
                                        <p:cTn id="124" dur="500" fill="hold"/>
                                        <p:tgtEl>
                                          <p:spTgt spid="31"/>
                                        </p:tgtEl>
                                        <p:attrNameLst>
                                          <p:attrName>ppt_x</p:attrName>
                                        </p:attrNameLst>
                                      </p:cBhvr>
                                      <p:tavLst>
                                        <p:tav tm="0">
                                          <p:val>
                                            <p:strVal val="#ppt_x"/>
                                          </p:val>
                                        </p:tav>
                                        <p:tav tm="100000">
                                          <p:val>
                                            <p:strVal val="#ppt_x"/>
                                          </p:val>
                                        </p:tav>
                                      </p:tavLst>
                                    </p:anim>
                                    <p:anim calcmode="lin" valueType="num">
                                      <p:cBhvr additive="base">
                                        <p:cTn id="125" dur="500" fill="hold"/>
                                        <p:tgtEl>
                                          <p:spTgt spid="31"/>
                                        </p:tgtEl>
                                        <p:attrNameLst>
                                          <p:attrName>ppt_y</p:attrName>
                                        </p:attrNameLst>
                                      </p:cBhvr>
                                      <p:tavLst>
                                        <p:tav tm="0">
                                          <p:val>
                                            <p:strVal val="1+#ppt_h/2"/>
                                          </p:val>
                                        </p:tav>
                                        <p:tav tm="100000">
                                          <p:val>
                                            <p:strVal val="#ppt_y"/>
                                          </p:val>
                                        </p:tav>
                                      </p:tavLst>
                                    </p:anim>
                                  </p:childTnLst>
                                </p:cTn>
                              </p:par>
                              <p:par>
                                <p:cTn id="126" presetID="2" presetClass="entr" presetSubtype="4" fill="hold" nodeType="withEffect">
                                  <p:stCondLst>
                                    <p:cond delay="0"/>
                                  </p:stCondLst>
                                  <p:childTnLst>
                                    <p:set>
                                      <p:cBhvr>
                                        <p:cTn id="127" dur="1" fill="hold">
                                          <p:stCondLst>
                                            <p:cond delay="0"/>
                                          </p:stCondLst>
                                        </p:cTn>
                                        <p:tgtEl>
                                          <p:spTgt spid="55"/>
                                        </p:tgtEl>
                                        <p:attrNameLst>
                                          <p:attrName>style.visibility</p:attrName>
                                        </p:attrNameLst>
                                      </p:cBhvr>
                                      <p:to>
                                        <p:strVal val="visible"/>
                                      </p:to>
                                    </p:set>
                                    <p:anim calcmode="lin" valueType="num">
                                      <p:cBhvr additive="base">
                                        <p:cTn id="128" dur="500" fill="hold"/>
                                        <p:tgtEl>
                                          <p:spTgt spid="55"/>
                                        </p:tgtEl>
                                        <p:attrNameLst>
                                          <p:attrName>ppt_x</p:attrName>
                                        </p:attrNameLst>
                                      </p:cBhvr>
                                      <p:tavLst>
                                        <p:tav tm="0">
                                          <p:val>
                                            <p:strVal val="#ppt_x"/>
                                          </p:val>
                                        </p:tav>
                                        <p:tav tm="100000">
                                          <p:val>
                                            <p:strVal val="#ppt_x"/>
                                          </p:val>
                                        </p:tav>
                                      </p:tavLst>
                                    </p:anim>
                                    <p:anim calcmode="lin" valueType="num">
                                      <p:cBhvr additive="base">
                                        <p:cTn id="129" dur="500" fill="hold"/>
                                        <p:tgtEl>
                                          <p:spTgt spid="55"/>
                                        </p:tgtEl>
                                        <p:attrNameLst>
                                          <p:attrName>ppt_y</p:attrName>
                                        </p:attrNameLst>
                                      </p:cBhvr>
                                      <p:tavLst>
                                        <p:tav tm="0">
                                          <p:val>
                                            <p:strVal val="1+#ppt_h/2"/>
                                          </p:val>
                                        </p:tav>
                                        <p:tav tm="100000">
                                          <p:val>
                                            <p:strVal val="#ppt_y"/>
                                          </p:val>
                                        </p:tav>
                                      </p:tavLst>
                                    </p:anim>
                                  </p:childTnLst>
                                </p:cTn>
                              </p:par>
                              <p:par>
                                <p:cTn id="130" presetID="2" presetClass="entr" presetSubtype="4" fill="hold" grpId="0" nodeType="withEffect">
                                  <p:stCondLst>
                                    <p:cond delay="0"/>
                                  </p:stCondLst>
                                  <p:childTnLst>
                                    <p:set>
                                      <p:cBhvr>
                                        <p:cTn id="131" dur="1" fill="hold">
                                          <p:stCondLst>
                                            <p:cond delay="0"/>
                                          </p:stCondLst>
                                        </p:cTn>
                                        <p:tgtEl>
                                          <p:spTgt spid="56"/>
                                        </p:tgtEl>
                                        <p:attrNameLst>
                                          <p:attrName>style.visibility</p:attrName>
                                        </p:attrNameLst>
                                      </p:cBhvr>
                                      <p:to>
                                        <p:strVal val="visible"/>
                                      </p:to>
                                    </p:set>
                                    <p:anim calcmode="lin" valueType="num">
                                      <p:cBhvr additive="base">
                                        <p:cTn id="132" dur="500" fill="hold"/>
                                        <p:tgtEl>
                                          <p:spTgt spid="56"/>
                                        </p:tgtEl>
                                        <p:attrNameLst>
                                          <p:attrName>ppt_x</p:attrName>
                                        </p:attrNameLst>
                                      </p:cBhvr>
                                      <p:tavLst>
                                        <p:tav tm="0">
                                          <p:val>
                                            <p:strVal val="#ppt_x"/>
                                          </p:val>
                                        </p:tav>
                                        <p:tav tm="100000">
                                          <p:val>
                                            <p:strVal val="#ppt_x"/>
                                          </p:val>
                                        </p:tav>
                                      </p:tavLst>
                                    </p:anim>
                                    <p:anim calcmode="lin" valueType="num">
                                      <p:cBhvr additive="base">
                                        <p:cTn id="133" dur="500" fill="hold"/>
                                        <p:tgtEl>
                                          <p:spTgt spid="56"/>
                                        </p:tgtEl>
                                        <p:attrNameLst>
                                          <p:attrName>ppt_y</p:attrName>
                                        </p:attrNameLst>
                                      </p:cBhvr>
                                      <p:tavLst>
                                        <p:tav tm="0">
                                          <p:val>
                                            <p:strVal val="1+#ppt_h/2"/>
                                          </p:val>
                                        </p:tav>
                                        <p:tav tm="100000">
                                          <p:val>
                                            <p:strVal val="#ppt_y"/>
                                          </p:val>
                                        </p:tav>
                                      </p:tavLst>
                                    </p:anim>
                                  </p:childTnLst>
                                </p:cTn>
                              </p:par>
                              <p:par>
                                <p:cTn id="134" presetID="2" presetClass="entr" presetSubtype="4"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additive="base">
                                        <p:cTn id="136" dur="500" fill="hold"/>
                                        <p:tgtEl>
                                          <p:spTgt spid="57"/>
                                        </p:tgtEl>
                                        <p:attrNameLst>
                                          <p:attrName>ppt_x</p:attrName>
                                        </p:attrNameLst>
                                      </p:cBhvr>
                                      <p:tavLst>
                                        <p:tav tm="0">
                                          <p:val>
                                            <p:strVal val="#ppt_x"/>
                                          </p:val>
                                        </p:tav>
                                        <p:tav tm="100000">
                                          <p:val>
                                            <p:strVal val="#ppt_x"/>
                                          </p:val>
                                        </p:tav>
                                      </p:tavLst>
                                    </p:anim>
                                    <p:anim calcmode="lin" valueType="num">
                                      <p:cBhvr additive="base">
                                        <p:cTn id="137" dur="500" fill="hold"/>
                                        <p:tgtEl>
                                          <p:spTgt spid="57"/>
                                        </p:tgtEl>
                                        <p:attrNameLst>
                                          <p:attrName>ppt_y</p:attrName>
                                        </p:attrNameLst>
                                      </p:cBhvr>
                                      <p:tavLst>
                                        <p:tav tm="0">
                                          <p:val>
                                            <p:strVal val="1+#ppt_h/2"/>
                                          </p:val>
                                        </p:tav>
                                        <p:tav tm="100000">
                                          <p:val>
                                            <p:strVal val="#ppt_y"/>
                                          </p:val>
                                        </p:tav>
                                      </p:tavLst>
                                    </p:anim>
                                  </p:childTnLst>
                                </p:cTn>
                              </p:par>
                              <p:par>
                                <p:cTn id="138" presetID="2" presetClass="entr" presetSubtype="4" fill="hold" grpId="0" nodeType="withEffect">
                                  <p:stCondLst>
                                    <p:cond delay="0"/>
                                  </p:stCondLst>
                                  <p:childTnLst>
                                    <p:set>
                                      <p:cBhvr>
                                        <p:cTn id="139" dur="1" fill="hold">
                                          <p:stCondLst>
                                            <p:cond delay="0"/>
                                          </p:stCondLst>
                                        </p:cTn>
                                        <p:tgtEl>
                                          <p:spTgt spid="58"/>
                                        </p:tgtEl>
                                        <p:attrNameLst>
                                          <p:attrName>style.visibility</p:attrName>
                                        </p:attrNameLst>
                                      </p:cBhvr>
                                      <p:to>
                                        <p:strVal val="visible"/>
                                      </p:to>
                                    </p:set>
                                    <p:anim calcmode="lin" valueType="num">
                                      <p:cBhvr additive="base">
                                        <p:cTn id="140" dur="500" fill="hold"/>
                                        <p:tgtEl>
                                          <p:spTgt spid="58"/>
                                        </p:tgtEl>
                                        <p:attrNameLst>
                                          <p:attrName>ppt_x</p:attrName>
                                        </p:attrNameLst>
                                      </p:cBhvr>
                                      <p:tavLst>
                                        <p:tav tm="0">
                                          <p:val>
                                            <p:strVal val="#ppt_x"/>
                                          </p:val>
                                        </p:tav>
                                        <p:tav tm="100000">
                                          <p:val>
                                            <p:strVal val="#ppt_x"/>
                                          </p:val>
                                        </p:tav>
                                      </p:tavLst>
                                    </p:anim>
                                    <p:anim calcmode="lin" valueType="num">
                                      <p:cBhvr additive="base">
                                        <p:cTn id="141" dur="500" fill="hold"/>
                                        <p:tgtEl>
                                          <p:spTgt spid="58"/>
                                        </p:tgtEl>
                                        <p:attrNameLst>
                                          <p:attrName>ppt_y</p:attrName>
                                        </p:attrNameLst>
                                      </p:cBhvr>
                                      <p:tavLst>
                                        <p:tav tm="0">
                                          <p:val>
                                            <p:strVal val="1+#ppt_h/2"/>
                                          </p:val>
                                        </p:tav>
                                        <p:tav tm="100000">
                                          <p:val>
                                            <p:strVal val="#ppt_y"/>
                                          </p:val>
                                        </p:tav>
                                      </p:tavLst>
                                    </p:anim>
                                  </p:childTnLst>
                                </p:cTn>
                              </p:par>
                              <p:par>
                                <p:cTn id="142" presetID="2" presetClass="entr" presetSubtype="4" fill="hold" grpId="0" nodeType="withEffect">
                                  <p:stCondLst>
                                    <p:cond delay="0"/>
                                  </p:stCondLst>
                                  <p:childTnLst>
                                    <p:set>
                                      <p:cBhvr>
                                        <p:cTn id="143" dur="1" fill="hold">
                                          <p:stCondLst>
                                            <p:cond delay="0"/>
                                          </p:stCondLst>
                                        </p:cTn>
                                        <p:tgtEl>
                                          <p:spTgt spid="59"/>
                                        </p:tgtEl>
                                        <p:attrNameLst>
                                          <p:attrName>style.visibility</p:attrName>
                                        </p:attrNameLst>
                                      </p:cBhvr>
                                      <p:to>
                                        <p:strVal val="visible"/>
                                      </p:to>
                                    </p:set>
                                    <p:anim calcmode="lin" valueType="num">
                                      <p:cBhvr additive="base">
                                        <p:cTn id="144" dur="500" fill="hold"/>
                                        <p:tgtEl>
                                          <p:spTgt spid="59"/>
                                        </p:tgtEl>
                                        <p:attrNameLst>
                                          <p:attrName>ppt_x</p:attrName>
                                        </p:attrNameLst>
                                      </p:cBhvr>
                                      <p:tavLst>
                                        <p:tav tm="0">
                                          <p:val>
                                            <p:strVal val="#ppt_x"/>
                                          </p:val>
                                        </p:tav>
                                        <p:tav tm="100000">
                                          <p:val>
                                            <p:strVal val="#ppt_x"/>
                                          </p:val>
                                        </p:tav>
                                      </p:tavLst>
                                    </p:anim>
                                    <p:anim calcmode="lin" valueType="num">
                                      <p:cBhvr additive="base">
                                        <p:cTn id="145" dur="500" fill="hold"/>
                                        <p:tgtEl>
                                          <p:spTgt spid="59"/>
                                        </p:tgtEl>
                                        <p:attrNameLst>
                                          <p:attrName>ppt_y</p:attrName>
                                        </p:attrNameLst>
                                      </p:cBhvr>
                                      <p:tavLst>
                                        <p:tav tm="0">
                                          <p:val>
                                            <p:strVal val="1+#ppt_h/2"/>
                                          </p:val>
                                        </p:tav>
                                        <p:tav tm="100000">
                                          <p:val>
                                            <p:strVal val="#ppt_y"/>
                                          </p:val>
                                        </p:tav>
                                      </p:tavLst>
                                    </p:anim>
                                  </p:childTnLst>
                                </p:cTn>
                              </p:par>
                              <p:par>
                                <p:cTn id="146" presetID="2" presetClass="entr" presetSubtype="4" fill="hold" nodeType="withEffect">
                                  <p:stCondLst>
                                    <p:cond delay="0"/>
                                  </p:stCondLst>
                                  <p:childTnLst>
                                    <p:set>
                                      <p:cBhvr>
                                        <p:cTn id="147" dur="1" fill="hold">
                                          <p:stCondLst>
                                            <p:cond delay="0"/>
                                          </p:stCondLst>
                                        </p:cTn>
                                        <p:tgtEl>
                                          <p:spTgt spid="60"/>
                                        </p:tgtEl>
                                        <p:attrNameLst>
                                          <p:attrName>style.visibility</p:attrName>
                                        </p:attrNameLst>
                                      </p:cBhvr>
                                      <p:to>
                                        <p:strVal val="visible"/>
                                      </p:to>
                                    </p:set>
                                    <p:anim calcmode="lin" valueType="num">
                                      <p:cBhvr additive="base">
                                        <p:cTn id="148" dur="500" fill="hold"/>
                                        <p:tgtEl>
                                          <p:spTgt spid="60"/>
                                        </p:tgtEl>
                                        <p:attrNameLst>
                                          <p:attrName>ppt_x</p:attrName>
                                        </p:attrNameLst>
                                      </p:cBhvr>
                                      <p:tavLst>
                                        <p:tav tm="0">
                                          <p:val>
                                            <p:strVal val="#ppt_x"/>
                                          </p:val>
                                        </p:tav>
                                        <p:tav tm="100000">
                                          <p:val>
                                            <p:strVal val="#ppt_x"/>
                                          </p:val>
                                        </p:tav>
                                      </p:tavLst>
                                    </p:anim>
                                    <p:anim calcmode="lin" valueType="num">
                                      <p:cBhvr additive="base">
                                        <p:cTn id="149" dur="500" fill="hold"/>
                                        <p:tgtEl>
                                          <p:spTgt spid="60"/>
                                        </p:tgtEl>
                                        <p:attrNameLst>
                                          <p:attrName>ppt_y</p:attrName>
                                        </p:attrNameLst>
                                      </p:cBhvr>
                                      <p:tavLst>
                                        <p:tav tm="0">
                                          <p:val>
                                            <p:strVal val="1+#ppt_h/2"/>
                                          </p:val>
                                        </p:tav>
                                        <p:tav tm="100000">
                                          <p:val>
                                            <p:strVal val="#ppt_y"/>
                                          </p:val>
                                        </p:tav>
                                      </p:tavLst>
                                    </p:anim>
                                  </p:childTnLst>
                                </p:cTn>
                              </p:par>
                              <p:par>
                                <p:cTn id="150" presetID="2" presetClass="entr" presetSubtype="4" fill="hold" nodeType="withEffect">
                                  <p:stCondLst>
                                    <p:cond delay="0"/>
                                  </p:stCondLst>
                                  <p:childTnLst>
                                    <p:set>
                                      <p:cBhvr>
                                        <p:cTn id="151" dur="1" fill="hold">
                                          <p:stCondLst>
                                            <p:cond delay="0"/>
                                          </p:stCondLst>
                                        </p:cTn>
                                        <p:tgtEl>
                                          <p:spTgt spid="61"/>
                                        </p:tgtEl>
                                        <p:attrNameLst>
                                          <p:attrName>style.visibility</p:attrName>
                                        </p:attrNameLst>
                                      </p:cBhvr>
                                      <p:to>
                                        <p:strVal val="visible"/>
                                      </p:to>
                                    </p:set>
                                    <p:anim calcmode="lin" valueType="num">
                                      <p:cBhvr additive="base">
                                        <p:cTn id="152" dur="500" fill="hold"/>
                                        <p:tgtEl>
                                          <p:spTgt spid="61"/>
                                        </p:tgtEl>
                                        <p:attrNameLst>
                                          <p:attrName>ppt_x</p:attrName>
                                        </p:attrNameLst>
                                      </p:cBhvr>
                                      <p:tavLst>
                                        <p:tav tm="0">
                                          <p:val>
                                            <p:strVal val="#ppt_x"/>
                                          </p:val>
                                        </p:tav>
                                        <p:tav tm="100000">
                                          <p:val>
                                            <p:strVal val="#ppt_x"/>
                                          </p:val>
                                        </p:tav>
                                      </p:tavLst>
                                    </p:anim>
                                    <p:anim calcmode="lin" valueType="num">
                                      <p:cBhvr additive="base">
                                        <p:cTn id="153" dur="500" fill="hold"/>
                                        <p:tgtEl>
                                          <p:spTgt spid="61"/>
                                        </p:tgtEl>
                                        <p:attrNameLst>
                                          <p:attrName>ppt_y</p:attrName>
                                        </p:attrNameLst>
                                      </p:cBhvr>
                                      <p:tavLst>
                                        <p:tav tm="0">
                                          <p:val>
                                            <p:strVal val="1+#ppt_h/2"/>
                                          </p:val>
                                        </p:tav>
                                        <p:tav tm="100000">
                                          <p:val>
                                            <p:strVal val="#ppt_y"/>
                                          </p:val>
                                        </p:tav>
                                      </p:tavLst>
                                    </p:anim>
                                  </p:childTnLst>
                                </p:cTn>
                              </p:par>
                              <p:par>
                                <p:cTn id="154" presetID="2" presetClass="entr" presetSubtype="4" fill="hold" nodeType="withEffect">
                                  <p:stCondLst>
                                    <p:cond delay="0"/>
                                  </p:stCondLst>
                                  <p:childTnLst>
                                    <p:set>
                                      <p:cBhvr>
                                        <p:cTn id="155" dur="1" fill="hold">
                                          <p:stCondLst>
                                            <p:cond delay="0"/>
                                          </p:stCondLst>
                                        </p:cTn>
                                        <p:tgtEl>
                                          <p:spTgt spid="62"/>
                                        </p:tgtEl>
                                        <p:attrNameLst>
                                          <p:attrName>style.visibility</p:attrName>
                                        </p:attrNameLst>
                                      </p:cBhvr>
                                      <p:to>
                                        <p:strVal val="visible"/>
                                      </p:to>
                                    </p:set>
                                    <p:anim calcmode="lin" valueType="num">
                                      <p:cBhvr additive="base">
                                        <p:cTn id="156" dur="500" fill="hold"/>
                                        <p:tgtEl>
                                          <p:spTgt spid="62"/>
                                        </p:tgtEl>
                                        <p:attrNameLst>
                                          <p:attrName>ppt_x</p:attrName>
                                        </p:attrNameLst>
                                      </p:cBhvr>
                                      <p:tavLst>
                                        <p:tav tm="0">
                                          <p:val>
                                            <p:strVal val="#ppt_x"/>
                                          </p:val>
                                        </p:tav>
                                        <p:tav tm="100000">
                                          <p:val>
                                            <p:strVal val="#ppt_x"/>
                                          </p:val>
                                        </p:tav>
                                      </p:tavLst>
                                    </p:anim>
                                    <p:anim calcmode="lin" valueType="num">
                                      <p:cBhvr additive="base">
                                        <p:cTn id="157" dur="500" fill="hold"/>
                                        <p:tgtEl>
                                          <p:spTgt spid="62"/>
                                        </p:tgtEl>
                                        <p:attrNameLst>
                                          <p:attrName>ppt_y</p:attrName>
                                        </p:attrNameLst>
                                      </p:cBhvr>
                                      <p:tavLst>
                                        <p:tav tm="0">
                                          <p:val>
                                            <p:strVal val="1+#ppt_h/2"/>
                                          </p:val>
                                        </p:tav>
                                        <p:tav tm="100000">
                                          <p:val>
                                            <p:strVal val="#ppt_y"/>
                                          </p:val>
                                        </p:tav>
                                      </p:tavLst>
                                    </p:anim>
                                  </p:childTnLst>
                                </p:cTn>
                              </p:par>
                              <p:par>
                                <p:cTn id="158" presetID="2" presetClass="entr" presetSubtype="4" fill="hold" grpId="0" nodeType="withEffect">
                                  <p:stCondLst>
                                    <p:cond delay="0"/>
                                  </p:stCondLst>
                                  <p:childTnLst>
                                    <p:set>
                                      <p:cBhvr>
                                        <p:cTn id="159" dur="1" fill="hold">
                                          <p:stCondLst>
                                            <p:cond delay="0"/>
                                          </p:stCondLst>
                                        </p:cTn>
                                        <p:tgtEl>
                                          <p:spTgt spid="63"/>
                                        </p:tgtEl>
                                        <p:attrNameLst>
                                          <p:attrName>style.visibility</p:attrName>
                                        </p:attrNameLst>
                                      </p:cBhvr>
                                      <p:to>
                                        <p:strVal val="visible"/>
                                      </p:to>
                                    </p:set>
                                    <p:anim calcmode="lin" valueType="num">
                                      <p:cBhvr additive="base">
                                        <p:cTn id="160" dur="500" fill="hold"/>
                                        <p:tgtEl>
                                          <p:spTgt spid="63"/>
                                        </p:tgtEl>
                                        <p:attrNameLst>
                                          <p:attrName>ppt_x</p:attrName>
                                        </p:attrNameLst>
                                      </p:cBhvr>
                                      <p:tavLst>
                                        <p:tav tm="0">
                                          <p:val>
                                            <p:strVal val="#ppt_x"/>
                                          </p:val>
                                        </p:tav>
                                        <p:tav tm="100000">
                                          <p:val>
                                            <p:strVal val="#ppt_x"/>
                                          </p:val>
                                        </p:tav>
                                      </p:tavLst>
                                    </p:anim>
                                    <p:anim calcmode="lin" valueType="num">
                                      <p:cBhvr additive="base">
                                        <p:cTn id="161" dur="500" fill="hold"/>
                                        <p:tgtEl>
                                          <p:spTgt spid="63"/>
                                        </p:tgtEl>
                                        <p:attrNameLst>
                                          <p:attrName>ppt_y</p:attrName>
                                        </p:attrNameLst>
                                      </p:cBhvr>
                                      <p:tavLst>
                                        <p:tav tm="0">
                                          <p:val>
                                            <p:strVal val="1+#ppt_h/2"/>
                                          </p:val>
                                        </p:tav>
                                        <p:tav tm="100000">
                                          <p:val>
                                            <p:strVal val="#ppt_y"/>
                                          </p:val>
                                        </p:tav>
                                      </p:tavLst>
                                    </p:anim>
                                  </p:childTnLst>
                                </p:cTn>
                              </p:par>
                              <p:par>
                                <p:cTn id="162" presetID="2" presetClass="entr" presetSubtype="4" fill="hold" grpId="0" nodeType="withEffect">
                                  <p:stCondLst>
                                    <p:cond delay="0"/>
                                  </p:stCondLst>
                                  <p:childTnLst>
                                    <p:set>
                                      <p:cBhvr>
                                        <p:cTn id="163" dur="1" fill="hold">
                                          <p:stCondLst>
                                            <p:cond delay="0"/>
                                          </p:stCondLst>
                                        </p:cTn>
                                        <p:tgtEl>
                                          <p:spTgt spid="64"/>
                                        </p:tgtEl>
                                        <p:attrNameLst>
                                          <p:attrName>style.visibility</p:attrName>
                                        </p:attrNameLst>
                                      </p:cBhvr>
                                      <p:to>
                                        <p:strVal val="visible"/>
                                      </p:to>
                                    </p:set>
                                    <p:anim calcmode="lin" valueType="num">
                                      <p:cBhvr additive="base">
                                        <p:cTn id="164" dur="500" fill="hold"/>
                                        <p:tgtEl>
                                          <p:spTgt spid="64"/>
                                        </p:tgtEl>
                                        <p:attrNameLst>
                                          <p:attrName>ppt_x</p:attrName>
                                        </p:attrNameLst>
                                      </p:cBhvr>
                                      <p:tavLst>
                                        <p:tav tm="0">
                                          <p:val>
                                            <p:strVal val="#ppt_x"/>
                                          </p:val>
                                        </p:tav>
                                        <p:tav tm="100000">
                                          <p:val>
                                            <p:strVal val="#ppt_x"/>
                                          </p:val>
                                        </p:tav>
                                      </p:tavLst>
                                    </p:anim>
                                    <p:anim calcmode="lin" valueType="num">
                                      <p:cBhvr additive="base">
                                        <p:cTn id="165" dur="500" fill="hold"/>
                                        <p:tgtEl>
                                          <p:spTgt spid="64"/>
                                        </p:tgtEl>
                                        <p:attrNameLst>
                                          <p:attrName>ppt_y</p:attrName>
                                        </p:attrNameLst>
                                      </p:cBhvr>
                                      <p:tavLst>
                                        <p:tav tm="0">
                                          <p:val>
                                            <p:strVal val="1+#ppt_h/2"/>
                                          </p:val>
                                        </p:tav>
                                        <p:tav tm="100000">
                                          <p:val>
                                            <p:strVal val="#ppt_y"/>
                                          </p:val>
                                        </p:tav>
                                      </p:tavLst>
                                    </p:anim>
                                  </p:childTnLst>
                                </p:cTn>
                              </p:par>
                              <p:par>
                                <p:cTn id="166" presetID="2" presetClass="entr" presetSubtype="4" fill="hold" grpId="0" nodeType="withEffect">
                                  <p:stCondLst>
                                    <p:cond delay="0"/>
                                  </p:stCondLst>
                                  <p:childTnLst>
                                    <p:set>
                                      <p:cBhvr>
                                        <p:cTn id="167" dur="1" fill="hold">
                                          <p:stCondLst>
                                            <p:cond delay="0"/>
                                          </p:stCondLst>
                                        </p:cTn>
                                        <p:tgtEl>
                                          <p:spTgt spid="65"/>
                                        </p:tgtEl>
                                        <p:attrNameLst>
                                          <p:attrName>style.visibility</p:attrName>
                                        </p:attrNameLst>
                                      </p:cBhvr>
                                      <p:to>
                                        <p:strVal val="visible"/>
                                      </p:to>
                                    </p:set>
                                    <p:anim calcmode="lin" valueType="num">
                                      <p:cBhvr additive="base">
                                        <p:cTn id="168" dur="500" fill="hold"/>
                                        <p:tgtEl>
                                          <p:spTgt spid="65"/>
                                        </p:tgtEl>
                                        <p:attrNameLst>
                                          <p:attrName>ppt_x</p:attrName>
                                        </p:attrNameLst>
                                      </p:cBhvr>
                                      <p:tavLst>
                                        <p:tav tm="0">
                                          <p:val>
                                            <p:strVal val="#ppt_x"/>
                                          </p:val>
                                        </p:tav>
                                        <p:tav tm="100000">
                                          <p:val>
                                            <p:strVal val="#ppt_x"/>
                                          </p:val>
                                        </p:tav>
                                      </p:tavLst>
                                    </p:anim>
                                    <p:anim calcmode="lin" valueType="num">
                                      <p:cBhvr additive="base">
                                        <p:cTn id="169" dur="500" fill="hold"/>
                                        <p:tgtEl>
                                          <p:spTgt spid="65"/>
                                        </p:tgtEl>
                                        <p:attrNameLst>
                                          <p:attrName>ppt_y</p:attrName>
                                        </p:attrNameLst>
                                      </p:cBhvr>
                                      <p:tavLst>
                                        <p:tav tm="0">
                                          <p:val>
                                            <p:strVal val="1+#ppt_h/2"/>
                                          </p:val>
                                        </p:tav>
                                        <p:tav tm="100000">
                                          <p:val>
                                            <p:strVal val="#ppt_y"/>
                                          </p:val>
                                        </p:tav>
                                      </p:tavLst>
                                    </p:anim>
                                  </p:childTnLst>
                                </p:cTn>
                              </p:par>
                              <p:par>
                                <p:cTn id="170" presetID="2" presetClass="entr" presetSubtype="4" fill="hold" nodeType="withEffect">
                                  <p:stCondLst>
                                    <p:cond delay="0"/>
                                  </p:stCondLst>
                                  <p:childTnLst>
                                    <p:set>
                                      <p:cBhvr>
                                        <p:cTn id="171" dur="1" fill="hold">
                                          <p:stCondLst>
                                            <p:cond delay="0"/>
                                          </p:stCondLst>
                                        </p:cTn>
                                        <p:tgtEl>
                                          <p:spTgt spid="67"/>
                                        </p:tgtEl>
                                        <p:attrNameLst>
                                          <p:attrName>style.visibility</p:attrName>
                                        </p:attrNameLst>
                                      </p:cBhvr>
                                      <p:to>
                                        <p:strVal val="visible"/>
                                      </p:to>
                                    </p:set>
                                    <p:anim calcmode="lin" valueType="num">
                                      <p:cBhvr additive="base">
                                        <p:cTn id="172" dur="500" fill="hold"/>
                                        <p:tgtEl>
                                          <p:spTgt spid="67"/>
                                        </p:tgtEl>
                                        <p:attrNameLst>
                                          <p:attrName>ppt_x</p:attrName>
                                        </p:attrNameLst>
                                      </p:cBhvr>
                                      <p:tavLst>
                                        <p:tav tm="0">
                                          <p:val>
                                            <p:strVal val="#ppt_x"/>
                                          </p:val>
                                        </p:tav>
                                        <p:tav tm="100000">
                                          <p:val>
                                            <p:strVal val="#ppt_x"/>
                                          </p:val>
                                        </p:tav>
                                      </p:tavLst>
                                    </p:anim>
                                    <p:anim calcmode="lin" valueType="num">
                                      <p:cBhvr additive="base">
                                        <p:cTn id="173" dur="500" fill="hold"/>
                                        <p:tgtEl>
                                          <p:spTgt spid="67"/>
                                        </p:tgtEl>
                                        <p:attrNameLst>
                                          <p:attrName>ppt_y</p:attrName>
                                        </p:attrNameLst>
                                      </p:cBhvr>
                                      <p:tavLst>
                                        <p:tav tm="0">
                                          <p:val>
                                            <p:strVal val="1+#ppt_h/2"/>
                                          </p:val>
                                        </p:tav>
                                        <p:tav tm="100000">
                                          <p:val>
                                            <p:strVal val="#ppt_y"/>
                                          </p:val>
                                        </p:tav>
                                      </p:tavLst>
                                    </p:anim>
                                  </p:childTnLst>
                                </p:cTn>
                              </p:par>
                              <p:par>
                                <p:cTn id="174" presetID="2" presetClass="entr" presetSubtype="4" fill="hold" nodeType="withEffect">
                                  <p:stCondLst>
                                    <p:cond delay="0"/>
                                  </p:stCondLst>
                                  <p:childTnLst>
                                    <p:set>
                                      <p:cBhvr>
                                        <p:cTn id="175" dur="1" fill="hold">
                                          <p:stCondLst>
                                            <p:cond delay="0"/>
                                          </p:stCondLst>
                                        </p:cTn>
                                        <p:tgtEl>
                                          <p:spTgt spid="68"/>
                                        </p:tgtEl>
                                        <p:attrNameLst>
                                          <p:attrName>style.visibility</p:attrName>
                                        </p:attrNameLst>
                                      </p:cBhvr>
                                      <p:to>
                                        <p:strVal val="visible"/>
                                      </p:to>
                                    </p:set>
                                    <p:anim calcmode="lin" valueType="num">
                                      <p:cBhvr additive="base">
                                        <p:cTn id="176" dur="500" fill="hold"/>
                                        <p:tgtEl>
                                          <p:spTgt spid="68"/>
                                        </p:tgtEl>
                                        <p:attrNameLst>
                                          <p:attrName>ppt_x</p:attrName>
                                        </p:attrNameLst>
                                      </p:cBhvr>
                                      <p:tavLst>
                                        <p:tav tm="0">
                                          <p:val>
                                            <p:strVal val="#ppt_x"/>
                                          </p:val>
                                        </p:tav>
                                        <p:tav tm="100000">
                                          <p:val>
                                            <p:strVal val="#ppt_x"/>
                                          </p:val>
                                        </p:tav>
                                      </p:tavLst>
                                    </p:anim>
                                    <p:anim calcmode="lin" valueType="num">
                                      <p:cBhvr additive="base">
                                        <p:cTn id="177" dur="500" fill="hold"/>
                                        <p:tgtEl>
                                          <p:spTgt spid="68"/>
                                        </p:tgtEl>
                                        <p:attrNameLst>
                                          <p:attrName>ppt_y</p:attrName>
                                        </p:attrNameLst>
                                      </p:cBhvr>
                                      <p:tavLst>
                                        <p:tav tm="0">
                                          <p:val>
                                            <p:strVal val="1+#ppt_h/2"/>
                                          </p:val>
                                        </p:tav>
                                        <p:tav tm="100000">
                                          <p:val>
                                            <p:strVal val="#ppt_y"/>
                                          </p:val>
                                        </p:tav>
                                      </p:tavLst>
                                    </p:anim>
                                  </p:childTnLst>
                                </p:cTn>
                              </p:par>
                              <p:par>
                                <p:cTn id="178" presetID="2" presetClass="entr" presetSubtype="4" fill="hold" grpId="0" nodeType="withEffect">
                                  <p:stCondLst>
                                    <p:cond delay="0"/>
                                  </p:stCondLst>
                                  <p:childTnLst>
                                    <p:set>
                                      <p:cBhvr>
                                        <p:cTn id="179" dur="1" fill="hold">
                                          <p:stCondLst>
                                            <p:cond delay="0"/>
                                          </p:stCondLst>
                                        </p:cTn>
                                        <p:tgtEl>
                                          <p:spTgt spid="66"/>
                                        </p:tgtEl>
                                        <p:attrNameLst>
                                          <p:attrName>style.visibility</p:attrName>
                                        </p:attrNameLst>
                                      </p:cBhvr>
                                      <p:to>
                                        <p:strVal val="visible"/>
                                      </p:to>
                                    </p:set>
                                    <p:anim calcmode="lin" valueType="num">
                                      <p:cBhvr additive="base">
                                        <p:cTn id="180" dur="500" fill="hold"/>
                                        <p:tgtEl>
                                          <p:spTgt spid="66"/>
                                        </p:tgtEl>
                                        <p:attrNameLst>
                                          <p:attrName>ppt_x</p:attrName>
                                        </p:attrNameLst>
                                      </p:cBhvr>
                                      <p:tavLst>
                                        <p:tav tm="0">
                                          <p:val>
                                            <p:strVal val="#ppt_x"/>
                                          </p:val>
                                        </p:tav>
                                        <p:tav tm="100000">
                                          <p:val>
                                            <p:strVal val="#ppt_x"/>
                                          </p:val>
                                        </p:tav>
                                      </p:tavLst>
                                    </p:anim>
                                    <p:anim calcmode="lin" valueType="num">
                                      <p:cBhvr additive="base">
                                        <p:cTn id="181"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2" presetClass="entr" presetSubtype="4" fill="hold" nodeType="clickEffect">
                                  <p:stCondLst>
                                    <p:cond delay="0"/>
                                  </p:stCondLst>
                                  <p:childTnLst>
                                    <p:set>
                                      <p:cBhvr>
                                        <p:cTn id="185" dur="1" fill="hold">
                                          <p:stCondLst>
                                            <p:cond delay="0"/>
                                          </p:stCondLst>
                                        </p:cTn>
                                        <p:tgtEl>
                                          <p:spTgt spid="83"/>
                                        </p:tgtEl>
                                        <p:attrNameLst>
                                          <p:attrName>style.visibility</p:attrName>
                                        </p:attrNameLst>
                                      </p:cBhvr>
                                      <p:to>
                                        <p:strVal val="visible"/>
                                      </p:to>
                                    </p:set>
                                    <p:anim calcmode="lin" valueType="num">
                                      <p:cBhvr additive="base">
                                        <p:cTn id="186" dur="500" fill="hold"/>
                                        <p:tgtEl>
                                          <p:spTgt spid="83"/>
                                        </p:tgtEl>
                                        <p:attrNameLst>
                                          <p:attrName>ppt_x</p:attrName>
                                        </p:attrNameLst>
                                      </p:cBhvr>
                                      <p:tavLst>
                                        <p:tav tm="0">
                                          <p:val>
                                            <p:strVal val="#ppt_x"/>
                                          </p:val>
                                        </p:tav>
                                        <p:tav tm="100000">
                                          <p:val>
                                            <p:strVal val="#ppt_x"/>
                                          </p:val>
                                        </p:tav>
                                      </p:tavLst>
                                    </p:anim>
                                    <p:anim calcmode="lin" valueType="num">
                                      <p:cBhvr additive="base">
                                        <p:cTn id="187" dur="500" fill="hold"/>
                                        <p:tgtEl>
                                          <p:spTgt spid="83"/>
                                        </p:tgtEl>
                                        <p:attrNameLst>
                                          <p:attrName>ppt_y</p:attrName>
                                        </p:attrNameLst>
                                      </p:cBhvr>
                                      <p:tavLst>
                                        <p:tav tm="0">
                                          <p:val>
                                            <p:strVal val="1+#ppt_h/2"/>
                                          </p:val>
                                        </p:tav>
                                        <p:tav tm="100000">
                                          <p:val>
                                            <p:strVal val="#ppt_y"/>
                                          </p:val>
                                        </p:tav>
                                      </p:tavLst>
                                    </p:anim>
                                  </p:childTnLst>
                                </p:cTn>
                              </p:par>
                              <p:par>
                                <p:cTn id="188" presetID="2" presetClass="entr" presetSubtype="4" fill="hold" grpId="0" nodeType="withEffect">
                                  <p:stCondLst>
                                    <p:cond delay="0"/>
                                  </p:stCondLst>
                                  <p:childTnLst>
                                    <p:set>
                                      <p:cBhvr>
                                        <p:cTn id="189" dur="1" fill="hold">
                                          <p:stCondLst>
                                            <p:cond delay="0"/>
                                          </p:stCondLst>
                                        </p:cTn>
                                        <p:tgtEl>
                                          <p:spTgt spid="89"/>
                                        </p:tgtEl>
                                        <p:attrNameLst>
                                          <p:attrName>style.visibility</p:attrName>
                                        </p:attrNameLst>
                                      </p:cBhvr>
                                      <p:to>
                                        <p:strVal val="visible"/>
                                      </p:to>
                                    </p:set>
                                    <p:anim calcmode="lin" valueType="num">
                                      <p:cBhvr additive="base">
                                        <p:cTn id="190" dur="500" fill="hold"/>
                                        <p:tgtEl>
                                          <p:spTgt spid="89"/>
                                        </p:tgtEl>
                                        <p:attrNameLst>
                                          <p:attrName>ppt_x</p:attrName>
                                        </p:attrNameLst>
                                      </p:cBhvr>
                                      <p:tavLst>
                                        <p:tav tm="0">
                                          <p:val>
                                            <p:strVal val="#ppt_x"/>
                                          </p:val>
                                        </p:tav>
                                        <p:tav tm="100000">
                                          <p:val>
                                            <p:strVal val="#ppt_x"/>
                                          </p:val>
                                        </p:tav>
                                      </p:tavLst>
                                    </p:anim>
                                    <p:anim calcmode="lin" valueType="num">
                                      <p:cBhvr additive="base">
                                        <p:cTn id="191" dur="500" fill="hold"/>
                                        <p:tgtEl>
                                          <p:spTgt spid="89"/>
                                        </p:tgtEl>
                                        <p:attrNameLst>
                                          <p:attrName>ppt_y</p:attrName>
                                        </p:attrNameLst>
                                      </p:cBhvr>
                                      <p:tavLst>
                                        <p:tav tm="0">
                                          <p:val>
                                            <p:strVal val="1+#ppt_h/2"/>
                                          </p:val>
                                        </p:tav>
                                        <p:tav tm="100000">
                                          <p:val>
                                            <p:strVal val="#ppt_y"/>
                                          </p:val>
                                        </p:tav>
                                      </p:tavLst>
                                    </p:anim>
                                  </p:childTnLst>
                                </p:cTn>
                              </p:par>
                              <p:par>
                                <p:cTn id="192" presetID="2" presetClass="entr" presetSubtype="4" fill="hold" nodeType="withEffect">
                                  <p:stCondLst>
                                    <p:cond delay="0"/>
                                  </p:stCondLst>
                                  <p:childTnLst>
                                    <p:set>
                                      <p:cBhvr>
                                        <p:cTn id="193" dur="1" fill="hold">
                                          <p:stCondLst>
                                            <p:cond delay="0"/>
                                          </p:stCondLst>
                                        </p:cTn>
                                        <p:tgtEl>
                                          <p:spTgt spid="90"/>
                                        </p:tgtEl>
                                        <p:attrNameLst>
                                          <p:attrName>style.visibility</p:attrName>
                                        </p:attrNameLst>
                                      </p:cBhvr>
                                      <p:to>
                                        <p:strVal val="visible"/>
                                      </p:to>
                                    </p:set>
                                    <p:anim calcmode="lin" valueType="num">
                                      <p:cBhvr additive="base">
                                        <p:cTn id="194" dur="500" fill="hold"/>
                                        <p:tgtEl>
                                          <p:spTgt spid="90"/>
                                        </p:tgtEl>
                                        <p:attrNameLst>
                                          <p:attrName>ppt_x</p:attrName>
                                        </p:attrNameLst>
                                      </p:cBhvr>
                                      <p:tavLst>
                                        <p:tav tm="0">
                                          <p:val>
                                            <p:strVal val="#ppt_x"/>
                                          </p:val>
                                        </p:tav>
                                        <p:tav tm="100000">
                                          <p:val>
                                            <p:strVal val="#ppt_x"/>
                                          </p:val>
                                        </p:tav>
                                      </p:tavLst>
                                    </p:anim>
                                    <p:anim calcmode="lin" valueType="num">
                                      <p:cBhvr additive="base">
                                        <p:cTn id="195"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4" fill="hold" grpId="0" nodeType="clickEffect">
                                  <p:stCondLst>
                                    <p:cond delay="0"/>
                                  </p:stCondLst>
                                  <p:childTnLst>
                                    <p:set>
                                      <p:cBhvr>
                                        <p:cTn id="199" dur="1" fill="hold">
                                          <p:stCondLst>
                                            <p:cond delay="0"/>
                                          </p:stCondLst>
                                        </p:cTn>
                                        <p:tgtEl>
                                          <p:spTgt spid="91"/>
                                        </p:tgtEl>
                                        <p:attrNameLst>
                                          <p:attrName>style.visibility</p:attrName>
                                        </p:attrNameLst>
                                      </p:cBhvr>
                                      <p:to>
                                        <p:strVal val="visible"/>
                                      </p:to>
                                    </p:set>
                                    <p:anim calcmode="lin" valueType="num">
                                      <p:cBhvr additive="base">
                                        <p:cTn id="200" dur="500" fill="hold"/>
                                        <p:tgtEl>
                                          <p:spTgt spid="91"/>
                                        </p:tgtEl>
                                        <p:attrNameLst>
                                          <p:attrName>ppt_x</p:attrName>
                                        </p:attrNameLst>
                                      </p:cBhvr>
                                      <p:tavLst>
                                        <p:tav tm="0">
                                          <p:val>
                                            <p:strVal val="#ppt_x"/>
                                          </p:val>
                                        </p:tav>
                                        <p:tav tm="100000">
                                          <p:val>
                                            <p:strVal val="#ppt_x"/>
                                          </p:val>
                                        </p:tav>
                                      </p:tavLst>
                                    </p:anim>
                                    <p:anim calcmode="lin" valueType="num">
                                      <p:cBhvr additive="base">
                                        <p:cTn id="201" dur="500" fill="hold"/>
                                        <p:tgtEl>
                                          <p:spTgt spid="91"/>
                                        </p:tgtEl>
                                        <p:attrNameLst>
                                          <p:attrName>ppt_y</p:attrName>
                                        </p:attrNameLst>
                                      </p:cBhvr>
                                      <p:tavLst>
                                        <p:tav tm="0">
                                          <p:val>
                                            <p:strVal val="1+#ppt_h/2"/>
                                          </p:val>
                                        </p:tav>
                                        <p:tav tm="100000">
                                          <p:val>
                                            <p:strVal val="#ppt_y"/>
                                          </p:val>
                                        </p:tav>
                                      </p:tavLst>
                                    </p:anim>
                                  </p:childTnLst>
                                </p:cTn>
                              </p:par>
                              <p:par>
                                <p:cTn id="202" presetID="2" presetClass="entr" presetSubtype="4" fill="hold" nodeType="withEffect">
                                  <p:stCondLst>
                                    <p:cond delay="0"/>
                                  </p:stCondLst>
                                  <p:childTnLst>
                                    <p:set>
                                      <p:cBhvr>
                                        <p:cTn id="203" dur="1" fill="hold">
                                          <p:stCondLst>
                                            <p:cond delay="0"/>
                                          </p:stCondLst>
                                        </p:cTn>
                                        <p:tgtEl>
                                          <p:spTgt spid="92"/>
                                        </p:tgtEl>
                                        <p:attrNameLst>
                                          <p:attrName>style.visibility</p:attrName>
                                        </p:attrNameLst>
                                      </p:cBhvr>
                                      <p:to>
                                        <p:strVal val="visible"/>
                                      </p:to>
                                    </p:set>
                                    <p:anim calcmode="lin" valueType="num">
                                      <p:cBhvr additive="base">
                                        <p:cTn id="204" dur="500" fill="hold"/>
                                        <p:tgtEl>
                                          <p:spTgt spid="92"/>
                                        </p:tgtEl>
                                        <p:attrNameLst>
                                          <p:attrName>ppt_x</p:attrName>
                                        </p:attrNameLst>
                                      </p:cBhvr>
                                      <p:tavLst>
                                        <p:tav tm="0">
                                          <p:val>
                                            <p:strVal val="#ppt_x"/>
                                          </p:val>
                                        </p:tav>
                                        <p:tav tm="100000">
                                          <p:val>
                                            <p:strVal val="#ppt_x"/>
                                          </p:val>
                                        </p:tav>
                                      </p:tavLst>
                                    </p:anim>
                                    <p:anim calcmode="lin" valueType="num">
                                      <p:cBhvr additive="base">
                                        <p:cTn id="205"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206" fill="hold">
                      <p:stCondLst>
                        <p:cond delay="indefinite"/>
                      </p:stCondLst>
                      <p:childTnLst>
                        <p:par>
                          <p:cTn id="207" fill="hold">
                            <p:stCondLst>
                              <p:cond delay="0"/>
                            </p:stCondLst>
                            <p:childTnLst>
                              <p:par>
                                <p:cTn id="208" presetID="2" presetClass="entr" presetSubtype="4" fill="hold" grpId="0" nodeType="clickEffect">
                                  <p:stCondLst>
                                    <p:cond delay="0"/>
                                  </p:stCondLst>
                                  <p:childTnLst>
                                    <p:set>
                                      <p:cBhvr>
                                        <p:cTn id="209" dur="1" fill="hold">
                                          <p:stCondLst>
                                            <p:cond delay="0"/>
                                          </p:stCondLst>
                                        </p:cTn>
                                        <p:tgtEl>
                                          <p:spTgt spid="93"/>
                                        </p:tgtEl>
                                        <p:attrNameLst>
                                          <p:attrName>style.visibility</p:attrName>
                                        </p:attrNameLst>
                                      </p:cBhvr>
                                      <p:to>
                                        <p:strVal val="visible"/>
                                      </p:to>
                                    </p:set>
                                    <p:anim calcmode="lin" valueType="num">
                                      <p:cBhvr additive="base">
                                        <p:cTn id="210" dur="500" fill="hold"/>
                                        <p:tgtEl>
                                          <p:spTgt spid="93"/>
                                        </p:tgtEl>
                                        <p:attrNameLst>
                                          <p:attrName>ppt_x</p:attrName>
                                        </p:attrNameLst>
                                      </p:cBhvr>
                                      <p:tavLst>
                                        <p:tav tm="0">
                                          <p:val>
                                            <p:strVal val="#ppt_x"/>
                                          </p:val>
                                        </p:tav>
                                        <p:tav tm="100000">
                                          <p:val>
                                            <p:strVal val="#ppt_x"/>
                                          </p:val>
                                        </p:tav>
                                      </p:tavLst>
                                    </p:anim>
                                    <p:anim calcmode="lin" valueType="num">
                                      <p:cBhvr additive="base">
                                        <p:cTn id="211" dur="500" fill="hold"/>
                                        <p:tgtEl>
                                          <p:spTgt spid="93"/>
                                        </p:tgtEl>
                                        <p:attrNameLst>
                                          <p:attrName>ppt_y</p:attrName>
                                        </p:attrNameLst>
                                      </p:cBhvr>
                                      <p:tavLst>
                                        <p:tav tm="0">
                                          <p:val>
                                            <p:strVal val="1+#ppt_h/2"/>
                                          </p:val>
                                        </p:tav>
                                        <p:tav tm="100000">
                                          <p:val>
                                            <p:strVal val="#ppt_y"/>
                                          </p:val>
                                        </p:tav>
                                      </p:tavLst>
                                    </p:anim>
                                  </p:childTnLst>
                                </p:cTn>
                              </p:par>
                              <p:par>
                                <p:cTn id="212" presetID="2" presetClass="entr" presetSubtype="4" fill="hold" nodeType="withEffect">
                                  <p:stCondLst>
                                    <p:cond delay="0"/>
                                  </p:stCondLst>
                                  <p:childTnLst>
                                    <p:set>
                                      <p:cBhvr>
                                        <p:cTn id="213" dur="1" fill="hold">
                                          <p:stCondLst>
                                            <p:cond delay="0"/>
                                          </p:stCondLst>
                                        </p:cTn>
                                        <p:tgtEl>
                                          <p:spTgt spid="109"/>
                                        </p:tgtEl>
                                        <p:attrNameLst>
                                          <p:attrName>style.visibility</p:attrName>
                                        </p:attrNameLst>
                                      </p:cBhvr>
                                      <p:to>
                                        <p:strVal val="visible"/>
                                      </p:to>
                                    </p:set>
                                    <p:anim calcmode="lin" valueType="num">
                                      <p:cBhvr additive="base">
                                        <p:cTn id="214" dur="500" fill="hold"/>
                                        <p:tgtEl>
                                          <p:spTgt spid="109"/>
                                        </p:tgtEl>
                                        <p:attrNameLst>
                                          <p:attrName>ppt_x</p:attrName>
                                        </p:attrNameLst>
                                      </p:cBhvr>
                                      <p:tavLst>
                                        <p:tav tm="0">
                                          <p:val>
                                            <p:strVal val="#ppt_x"/>
                                          </p:val>
                                        </p:tav>
                                        <p:tav tm="100000">
                                          <p:val>
                                            <p:strVal val="#ppt_x"/>
                                          </p:val>
                                        </p:tav>
                                      </p:tavLst>
                                    </p:anim>
                                    <p:anim calcmode="lin" valueType="num">
                                      <p:cBhvr additive="base">
                                        <p:cTn id="215"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presetID="2" presetClass="entr" presetSubtype="4" fill="hold" grpId="0" nodeType="clickEffect">
                                  <p:stCondLst>
                                    <p:cond delay="0"/>
                                  </p:stCondLst>
                                  <p:childTnLst>
                                    <p:set>
                                      <p:cBhvr>
                                        <p:cTn id="219" dur="1" fill="hold">
                                          <p:stCondLst>
                                            <p:cond delay="0"/>
                                          </p:stCondLst>
                                        </p:cTn>
                                        <p:tgtEl>
                                          <p:spTgt spid="110"/>
                                        </p:tgtEl>
                                        <p:attrNameLst>
                                          <p:attrName>style.visibility</p:attrName>
                                        </p:attrNameLst>
                                      </p:cBhvr>
                                      <p:to>
                                        <p:strVal val="visible"/>
                                      </p:to>
                                    </p:set>
                                    <p:anim calcmode="lin" valueType="num">
                                      <p:cBhvr additive="base">
                                        <p:cTn id="220" dur="500" fill="hold"/>
                                        <p:tgtEl>
                                          <p:spTgt spid="110"/>
                                        </p:tgtEl>
                                        <p:attrNameLst>
                                          <p:attrName>ppt_x</p:attrName>
                                        </p:attrNameLst>
                                      </p:cBhvr>
                                      <p:tavLst>
                                        <p:tav tm="0">
                                          <p:val>
                                            <p:strVal val="#ppt_x"/>
                                          </p:val>
                                        </p:tav>
                                        <p:tav tm="100000">
                                          <p:val>
                                            <p:strVal val="#ppt_x"/>
                                          </p:val>
                                        </p:tav>
                                      </p:tavLst>
                                    </p:anim>
                                    <p:anim calcmode="lin" valueType="num">
                                      <p:cBhvr additive="base">
                                        <p:cTn id="221"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222" fill="hold">
                      <p:stCondLst>
                        <p:cond delay="indefinite"/>
                      </p:stCondLst>
                      <p:childTnLst>
                        <p:par>
                          <p:cTn id="223" fill="hold">
                            <p:stCondLst>
                              <p:cond delay="0"/>
                            </p:stCondLst>
                            <p:childTnLst>
                              <p:par>
                                <p:cTn id="224" presetID="2" presetClass="entr" presetSubtype="4" fill="hold" nodeType="clickEffect">
                                  <p:stCondLst>
                                    <p:cond delay="0"/>
                                  </p:stCondLst>
                                  <p:childTnLst>
                                    <p:set>
                                      <p:cBhvr>
                                        <p:cTn id="225" dur="1" fill="hold">
                                          <p:stCondLst>
                                            <p:cond delay="0"/>
                                          </p:stCondLst>
                                        </p:cTn>
                                        <p:tgtEl>
                                          <p:spTgt spid="98"/>
                                        </p:tgtEl>
                                        <p:attrNameLst>
                                          <p:attrName>style.visibility</p:attrName>
                                        </p:attrNameLst>
                                      </p:cBhvr>
                                      <p:to>
                                        <p:strVal val="visible"/>
                                      </p:to>
                                    </p:set>
                                    <p:anim calcmode="lin" valueType="num">
                                      <p:cBhvr additive="base">
                                        <p:cTn id="226" dur="500" fill="hold"/>
                                        <p:tgtEl>
                                          <p:spTgt spid="98"/>
                                        </p:tgtEl>
                                        <p:attrNameLst>
                                          <p:attrName>ppt_x</p:attrName>
                                        </p:attrNameLst>
                                      </p:cBhvr>
                                      <p:tavLst>
                                        <p:tav tm="0">
                                          <p:val>
                                            <p:strVal val="#ppt_x"/>
                                          </p:val>
                                        </p:tav>
                                        <p:tav tm="100000">
                                          <p:val>
                                            <p:strVal val="#ppt_x"/>
                                          </p:val>
                                        </p:tav>
                                      </p:tavLst>
                                    </p:anim>
                                    <p:anim calcmode="lin" valueType="num">
                                      <p:cBhvr additive="base">
                                        <p:cTn id="227"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228" fill="hold">
                      <p:stCondLst>
                        <p:cond delay="indefinite"/>
                      </p:stCondLst>
                      <p:childTnLst>
                        <p:par>
                          <p:cTn id="229" fill="hold">
                            <p:stCondLst>
                              <p:cond delay="0"/>
                            </p:stCondLst>
                            <p:childTnLst>
                              <p:par>
                                <p:cTn id="230" presetID="2" presetClass="entr" presetSubtype="4" fill="hold" grpId="0" nodeType="clickEffect">
                                  <p:stCondLst>
                                    <p:cond delay="0"/>
                                  </p:stCondLst>
                                  <p:childTnLst>
                                    <p:set>
                                      <p:cBhvr>
                                        <p:cTn id="231" dur="1" fill="hold">
                                          <p:stCondLst>
                                            <p:cond delay="0"/>
                                          </p:stCondLst>
                                        </p:cTn>
                                        <p:tgtEl>
                                          <p:spTgt spid="99"/>
                                        </p:tgtEl>
                                        <p:attrNameLst>
                                          <p:attrName>style.visibility</p:attrName>
                                        </p:attrNameLst>
                                      </p:cBhvr>
                                      <p:to>
                                        <p:strVal val="visible"/>
                                      </p:to>
                                    </p:set>
                                    <p:anim calcmode="lin" valueType="num">
                                      <p:cBhvr additive="base">
                                        <p:cTn id="232" dur="500" fill="hold"/>
                                        <p:tgtEl>
                                          <p:spTgt spid="99"/>
                                        </p:tgtEl>
                                        <p:attrNameLst>
                                          <p:attrName>ppt_x</p:attrName>
                                        </p:attrNameLst>
                                      </p:cBhvr>
                                      <p:tavLst>
                                        <p:tav tm="0">
                                          <p:val>
                                            <p:strVal val="#ppt_x"/>
                                          </p:val>
                                        </p:tav>
                                        <p:tav tm="100000">
                                          <p:val>
                                            <p:strVal val="#ppt_x"/>
                                          </p:val>
                                        </p:tav>
                                      </p:tavLst>
                                    </p:anim>
                                    <p:anim calcmode="lin" valueType="num">
                                      <p:cBhvr additive="base">
                                        <p:cTn id="233"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2" presetClass="entr" presetSubtype="4" fill="hold" grpId="0" nodeType="clickEffect">
                                  <p:stCondLst>
                                    <p:cond delay="0"/>
                                  </p:stCondLst>
                                  <p:childTnLst>
                                    <p:set>
                                      <p:cBhvr>
                                        <p:cTn id="237" dur="1" fill="hold">
                                          <p:stCondLst>
                                            <p:cond delay="0"/>
                                          </p:stCondLst>
                                        </p:cTn>
                                        <p:tgtEl>
                                          <p:spTgt spid="100"/>
                                        </p:tgtEl>
                                        <p:attrNameLst>
                                          <p:attrName>style.visibility</p:attrName>
                                        </p:attrNameLst>
                                      </p:cBhvr>
                                      <p:to>
                                        <p:strVal val="visible"/>
                                      </p:to>
                                    </p:set>
                                    <p:anim calcmode="lin" valueType="num">
                                      <p:cBhvr additive="base">
                                        <p:cTn id="238" dur="500" fill="hold"/>
                                        <p:tgtEl>
                                          <p:spTgt spid="100"/>
                                        </p:tgtEl>
                                        <p:attrNameLst>
                                          <p:attrName>ppt_x</p:attrName>
                                        </p:attrNameLst>
                                      </p:cBhvr>
                                      <p:tavLst>
                                        <p:tav tm="0">
                                          <p:val>
                                            <p:strVal val="#ppt_x"/>
                                          </p:val>
                                        </p:tav>
                                        <p:tav tm="100000">
                                          <p:val>
                                            <p:strVal val="#ppt_x"/>
                                          </p:val>
                                        </p:tav>
                                      </p:tavLst>
                                    </p:anim>
                                    <p:anim calcmode="lin" valueType="num">
                                      <p:cBhvr additive="base">
                                        <p:cTn id="239" dur="500" fill="hold"/>
                                        <p:tgtEl>
                                          <p:spTgt spid="100"/>
                                        </p:tgtEl>
                                        <p:attrNameLst>
                                          <p:attrName>ppt_y</p:attrName>
                                        </p:attrNameLst>
                                      </p:cBhvr>
                                      <p:tavLst>
                                        <p:tav tm="0">
                                          <p:val>
                                            <p:strVal val="1+#ppt_h/2"/>
                                          </p:val>
                                        </p:tav>
                                        <p:tav tm="100000">
                                          <p:val>
                                            <p:strVal val="#ppt_y"/>
                                          </p:val>
                                        </p:tav>
                                      </p:tavLst>
                                    </p:anim>
                                  </p:childTnLst>
                                </p:cTn>
                              </p:par>
                              <p:par>
                                <p:cTn id="240" presetID="42" presetClass="entr" presetSubtype="0" fill="hold" grpId="0" nodeType="withEffect">
                                  <p:stCondLst>
                                    <p:cond delay="0"/>
                                  </p:stCondLst>
                                  <p:childTnLst>
                                    <p:set>
                                      <p:cBhvr>
                                        <p:cTn id="241" dur="1" fill="hold">
                                          <p:stCondLst>
                                            <p:cond delay="0"/>
                                          </p:stCondLst>
                                        </p:cTn>
                                        <p:tgtEl>
                                          <p:spTgt spid="48"/>
                                        </p:tgtEl>
                                        <p:attrNameLst>
                                          <p:attrName>style.visibility</p:attrName>
                                        </p:attrNameLst>
                                      </p:cBhvr>
                                      <p:to>
                                        <p:strVal val="visible"/>
                                      </p:to>
                                    </p:set>
                                    <p:animEffect transition="in" filter="fade">
                                      <p:cBhvr>
                                        <p:cTn id="242" dur="1000"/>
                                        <p:tgtEl>
                                          <p:spTgt spid="48"/>
                                        </p:tgtEl>
                                      </p:cBhvr>
                                    </p:animEffect>
                                    <p:anim calcmode="lin" valueType="num">
                                      <p:cBhvr>
                                        <p:cTn id="243" dur="1000" fill="hold"/>
                                        <p:tgtEl>
                                          <p:spTgt spid="48"/>
                                        </p:tgtEl>
                                        <p:attrNameLst>
                                          <p:attrName>ppt_x</p:attrName>
                                        </p:attrNameLst>
                                      </p:cBhvr>
                                      <p:tavLst>
                                        <p:tav tm="0">
                                          <p:val>
                                            <p:strVal val="#ppt_x"/>
                                          </p:val>
                                        </p:tav>
                                        <p:tav tm="100000">
                                          <p:val>
                                            <p:strVal val="#ppt_x"/>
                                          </p:val>
                                        </p:tav>
                                      </p:tavLst>
                                    </p:anim>
                                    <p:anim calcmode="lin" valueType="num">
                                      <p:cBhvr>
                                        <p:cTn id="24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5" fill="hold">
                      <p:stCondLst>
                        <p:cond delay="indefinite"/>
                      </p:stCondLst>
                      <p:childTnLst>
                        <p:par>
                          <p:cTn id="246" fill="hold">
                            <p:stCondLst>
                              <p:cond delay="0"/>
                            </p:stCondLst>
                            <p:childTnLst>
                              <p:par>
                                <p:cTn id="247" presetID="2" presetClass="entr" presetSubtype="4" fill="hold" nodeType="clickEffect">
                                  <p:stCondLst>
                                    <p:cond delay="0"/>
                                  </p:stCondLst>
                                  <p:childTnLst>
                                    <p:set>
                                      <p:cBhvr>
                                        <p:cTn id="248" dur="1" fill="hold">
                                          <p:stCondLst>
                                            <p:cond delay="0"/>
                                          </p:stCondLst>
                                        </p:cTn>
                                        <p:tgtEl>
                                          <p:spTgt spid="111"/>
                                        </p:tgtEl>
                                        <p:attrNameLst>
                                          <p:attrName>style.visibility</p:attrName>
                                        </p:attrNameLst>
                                      </p:cBhvr>
                                      <p:to>
                                        <p:strVal val="visible"/>
                                      </p:to>
                                    </p:set>
                                    <p:anim calcmode="lin" valueType="num">
                                      <p:cBhvr additive="base">
                                        <p:cTn id="249" dur="500" fill="hold"/>
                                        <p:tgtEl>
                                          <p:spTgt spid="111"/>
                                        </p:tgtEl>
                                        <p:attrNameLst>
                                          <p:attrName>ppt_x</p:attrName>
                                        </p:attrNameLst>
                                      </p:cBhvr>
                                      <p:tavLst>
                                        <p:tav tm="0">
                                          <p:val>
                                            <p:strVal val="#ppt_x"/>
                                          </p:val>
                                        </p:tav>
                                        <p:tav tm="100000">
                                          <p:val>
                                            <p:strVal val="#ppt_x"/>
                                          </p:val>
                                        </p:tav>
                                      </p:tavLst>
                                    </p:anim>
                                    <p:anim calcmode="lin" valueType="num">
                                      <p:cBhvr additive="base">
                                        <p:cTn id="250" dur="500" fill="hold"/>
                                        <p:tgtEl>
                                          <p:spTgt spid="111"/>
                                        </p:tgtEl>
                                        <p:attrNameLst>
                                          <p:attrName>ppt_y</p:attrName>
                                        </p:attrNameLst>
                                      </p:cBhvr>
                                      <p:tavLst>
                                        <p:tav tm="0">
                                          <p:val>
                                            <p:strVal val="1+#ppt_h/2"/>
                                          </p:val>
                                        </p:tav>
                                        <p:tav tm="100000">
                                          <p:val>
                                            <p:strVal val="#ppt_y"/>
                                          </p:val>
                                        </p:tav>
                                      </p:tavLst>
                                    </p:anim>
                                  </p:childTnLst>
                                </p:cTn>
                              </p:par>
                              <p:par>
                                <p:cTn id="251" presetID="2" presetClass="entr" presetSubtype="4" fill="hold" grpId="0" nodeType="withEffect">
                                  <p:stCondLst>
                                    <p:cond delay="0"/>
                                  </p:stCondLst>
                                  <p:childTnLst>
                                    <p:set>
                                      <p:cBhvr>
                                        <p:cTn id="252" dur="1" fill="hold">
                                          <p:stCondLst>
                                            <p:cond delay="0"/>
                                          </p:stCondLst>
                                        </p:cTn>
                                        <p:tgtEl>
                                          <p:spTgt spid="114"/>
                                        </p:tgtEl>
                                        <p:attrNameLst>
                                          <p:attrName>style.visibility</p:attrName>
                                        </p:attrNameLst>
                                      </p:cBhvr>
                                      <p:to>
                                        <p:strVal val="visible"/>
                                      </p:to>
                                    </p:set>
                                    <p:anim calcmode="lin" valueType="num">
                                      <p:cBhvr additive="base">
                                        <p:cTn id="253" dur="500" fill="hold"/>
                                        <p:tgtEl>
                                          <p:spTgt spid="114"/>
                                        </p:tgtEl>
                                        <p:attrNameLst>
                                          <p:attrName>ppt_x</p:attrName>
                                        </p:attrNameLst>
                                      </p:cBhvr>
                                      <p:tavLst>
                                        <p:tav tm="0">
                                          <p:val>
                                            <p:strVal val="#ppt_x"/>
                                          </p:val>
                                        </p:tav>
                                        <p:tav tm="100000">
                                          <p:val>
                                            <p:strVal val="#ppt_x"/>
                                          </p:val>
                                        </p:tav>
                                      </p:tavLst>
                                    </p:anim>
                                    <p:anim calcmode="lin" valueType="num">
                                      <p:cBhvr additive="base">
                                        <p:cTn id="254"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255" fill="hold">
                      <p:stCondLst>
                        <p:cond delay="indefinite"/>
                      </p:stCondLst>
                      <p:childTnLst>
                        <p:par>
                          <p:cTn id="256" fill="hold">
                            <p:stCondLst>
                              <p:cond delay="0"/>
                            </p:stCondLst>
                            <p:childTnLst>
                              <p:par>
                                <p:cTn id="257" presetID="2" presetClass="entr" presetSubtype="4" fill="hold" nodeType="clickEffect">
                                  <p:stCondLst>
                                    <p:cond delay="0"/>
                                  </p:stCondLst>
                                  <p:childTnLst>
                                    <p:set>
                                      <p:cBhvr>
                                        <p:cTn id="258" dur="1" fill="hold">
                                          <p:stCondLst>
                                            <p:cond delay="0"/>
                                          </p:stCondLst>
                                        </p:cTn>
                                        <p:tgtEl>
                                          <p:spTgt spid="112"/>
                                        </p:tgtEl>
                                        <p:attrNameLst>
                                          <p:attrName>style.visibility</p:attrName>
                                        </p:attrNameLst>
                                      </p:cBhvr>
                                      <p:to>
                                        <p:strVal val="visible"/>
                                      </p:to>
                                    </p:set>
                                    <p:anim calcmode="lin" valueType="num">
                                      <p:cBhvr additive="base">
                                        <p:cTn id="259" dur="500" fill="hold"/>
                                        <p:tgtEl>
                                          <p:spTgt spid="112"/>
                                        </p:tgtEl>
                                        <p:attrNameLst>
                                          <p:attrName>ppt_x</p:attrName>
                                        </p:attrNameLst>
                                      </p:cBhvr>
                                      <p:tavLst>
                                        <p:tav tm="0">
                                          <p:val>
                                            <p:strVal val="#ppt_x"/>
                                          </p:val>
                                        </p:tav>
                                        <p:tav tm="100000">
                                          <p:val>
                                            <p:strVal val="#ppt_x"/>
                                          </p:val>
                                        </p:tav>
                                      </p:tavLst>
                                    </p:anim>
                                    <p:anim calcmode="lin" valueType="num">
                                      <p:cBhvr additive="base">
                                        <p:cTn id="260" dur="500" fill="hold"/>
                                        <p:tgtEl>
                                          <p:spTgt spid="112"/>
                                        </p:tgtEl>
                                        <p:attrNameLst>
                                          <p:attrName>ppt_y</p:attrName>
                                        </p:attrNameLst>
                                      </p:cBhvr>
                                      <p:tavLst>
                                        <p:tav tm="0">
                                          <p:val>
                                            <p:strVal val="1+#ppt_h/2"/>
                                          </p:val>
                                        </p:tav>
                                        <p:tav tm="100000">
                                          <p:val>
                                            <p:strVal val="#ppt_y"/>
                                          </p:val>
                                        </p:tav>
                                      </p:tavLst>
                                    </p:anim>
                                  </p:childTnLst>
                                </p:cTn>
                              </p:par>
                              <p:par>
                                <p:cTn id="261" presetID="2" presetClass="entr" presetSubtype="4" fill="hold" grpId="0" nodeType="withEffect">
                                  <p:stCondLst>
                                    <p:cond delay="0"/>
                                  </p:stCondLst>
                                  <p:childTnLst>
                                    <p:set>
                                      <p:cBhvr>
                                        <p:cTn id="262" dur="1" fill="hold">
                                          <p:stCondLst>
                                            <p:cond delay="0"/>
                                          </p:stCondLst>
                                        </p:cTn>
                                        <p:tgtEl>
                                          <p:spTgt spid="113"/>
                                        </p:tgtEl>
                                        <p:attrNameLst>
                                          <p:attrName>style.visibility</p:attrName>
                                        </p:attrNameLst>
                                      </p:cBhvr>
                                      <p:to>
                                        <p:strVal val="visible"/>
                                      </p:to>
                                    </p:set>
                                    <p:anim calcmode="lin" valueType="num">
                                      <p:cBhvr additive="base">
                                        <p:cTn id="263" dur="500" fill="hold"/>
                                        <p:tgtEl>
                                          <p:spTgt spid="113"/>
                                        </p:tgtEl>
                                        <p:attrNameLst>
                                          <p:attrName>ppt_x</p:attrName>
                                        </p:attrNameLst>
                                      </p:cBhvr>
                                      <p:tavLst>
                                        <p:tav tm="0">
                                          <p:val>
                                            <p:strVal val="#ppt_x"/>
                                          </p:val>
                                        </p:tav>
                                        <p:tav tm="100000">
                                          <p:val>
                                            <p:strVal val="#ppt_x"/>
                                          </p:val>
                                        </p:tav>
                                      </p:tavLst>
                                    </p:anim>
                                    <p:anim calcmode="lin" valueType="num">
                                      <p:cBhvr additive="base">
                                        <p:cTn id="264" dur="500" fill="hold"/>
                                        <p:tgtEl>
                                          <p:spTgt spid="113"/>
                                        </p:tgtEl>
                                        <p:attrNameLst>
                                          <p:attrName>ppt_y</p:attrName>
                                        </p:attrNameLst>
                                      </p:cBhvr>
                                      <p:tavLst>
                                        <p:tav tm="0">
                                          <p:val>
                                            <p:strVal val="1+#ppt_h/2"/>
                                          </p:val>
                                        </p:tav>
                                        <p:tav tm="100000">
                                          <p:val>
                                            <p:strVal val="#ppt_y"/>
                                          </p:val>
                                        </p:tav>
                                      </p:tavLst>
                                    </p:anim>
                                  </p:childTnLst>
                                </p:cTn>
                              </p:par>
                              <p:par>
                                <p:cTn id="265" presetID="2" presetClass="entr" presetSubtype="4" fill="hold" nodeType="withEffect">
                                  <p:stCondLst>
                                    <p:cond delay="0"/>
                                  </p:stCondLst>
                                  <p:childTnLst>
                                    <p:set>
                                      <p:cBhvr>
                                        <p:cTn id="266" dur="1" fill="hold">
                                          <p:stCondLst>
                                            <p:cond delay="0"/>
                                          </p:stCondLst>
                                        </p:cTn>
                                        <p:tgtEl>
                                          <p:spTgt spid="118"/>
                                        </p:tgtEl>
                                        <p:attrNameLst>
                                          <p:attrName>style.visibility</p:attrName>
                                        </p:attrNameLst>
                                      </p:cBhvr>
                                      <p:to>
                                        <p:strVal val="visible"/>
                                      </p:to>
                                    </p:set>
                                    <p:anim calcmode="lin" valueType="num">
                                      <p:cBhvr additive="base">
                                        <p:cTn id="267" dur="500" fill="hold"/>
                                        <p:tgtEl>
                                          <p:spTgt spid="118"/>
                                        </p:tgtEl>
                                        <p:attrNameLst>
                                          <p:attrName>ppt_x</p:attrName>
                                        </p:attrNameLst>
                                      </p:cBhvr>
                                      <p:tavLst>
                                        <p:tav tm="0">
                                          <p:val>
                                            <p:strVal val="#ppt_x"/>
                                          </p:val>
                                        </p:tav>
                                        <p:tav tm="100000">
                                          <p:val>
                                            <p:strVal val="#ppt_x"/>
                                          </p:val>
                                        </p:tav>
                                      </p:tavLst>
                                    </p:anim>
                                    <p:anim calcmode="lin" valueType="num">
                                      <p:cBhvr additive="base">
                                        <p:cTn id="268"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269" fill="hold">
                      <p:stCondLst>
                        <p:cond delay="indefinite"/>
                      </p:stCondLst>
                      <p:childTnLst>
                        <p:par>
                          <p:cTn id="270" fill="hold">
                            <p:stCondLst>
                              <p:cond delay="0"/>
                            </p:stCondLst>
                            <p:childTnLst>
                              <p:par>
                                <p:cTn id="271" presetID="2" presetClass="entr" presetSubtype="4" fill="hold" nodeType="clickEffect">
                                  <p:stCondLst>
                                    <p:cond delay="0"/>
                                  </p:stCondLst>
                                  <p:childTnLst>
                                    <p:set>
                                      <p:cBhvr>
                                        <p:cTn id="272" dur="1" fill="hold">
                                          <p:stCondLst>
                                            <p:cond delay="0"/>
                                          </p:stCondLst>
                                        </p:cTn>
                                        <p:tgtEl>
                                          <p:spTgt spid="107"/>
                                        </p:tgtEl>
                                        <p:attrNameLst>
                                          <p:attrName>style.visibility</p:attrName>
                                        </p:attrNameLst>
                                      </p:cBhvr>
                                      <p:to>
                                        <p:strVal val="visible"/>
                                      </p:to>
                                    </p:set>
                                    <p:anim calcmode="lin" valueType="num">
                                      <p:cBhvr additive="base">
                                        <p:cTn id="273" dur="500" fill="hold"/>
                                        <p:tgtEl>
                                          <p:spTgt spid="107"/>
                                        </p:tgtEl>
                                        <p:attrNameLst>
                                          <p:attrName>ppt_x</p:attrName>
                                        </p:attrNameLst>
                                      </p:cBhvr>
                                      <p:tavLst>
                                        <p:tav tm="0">
                                          <p:val>
                                            <p:strVal val="#ppt_x"/>
                                          </p:val>
                                        </p:tav>
                                        <p:tav tm="100000">
                                          <p:val>
                                            <p:strVal val="#ppt_x"/>
                                          </p:val>
                                        </p:tav>
                                      </p:tavLst>
                                    </p:anim>
                                    <p:anim calcmode="lin" valueType="num">
                                      <p:cBhvr additive="base">
                                        <p:cTn id="274" dur="500" fill="hold"/>
                                        <p:tgtEl>
                                          <p:spTgt spid="107"/>
                                        </p:tgtEl>
                                        <p:attrNameLst>
                                          <p:attrName>ppt_y</p:attrName>
                                        </p:attrNameLst>
                                      </p:cBhvr>
                                      <p:tavLst>
                                        <p:tav tm="0">
                                          <p:val>
                                            <p:strVal val="1+#ppt_h/2"/>
                                          </p:val>
                                        </p:tav>
                                        <p:tav tm="100000">
                                          <p:val>
                                            <p:strVal val="#ppt_y"/>
                                          </p:val>
                                        </p:tav>
                                      </p:tavLst>
                                    </p:anim>
                                  </p:childTnLst>
                                </p:cTn>
                              </p:par>
                              <p:par>
                                <p:cTn id="275" presetID="2" presetClass="entr" presetSubtype="4" fill="hold" grpId="0" nodeType="withEffect">
                                  <p:stCondLst>
                                    <p:cond delay="0"/>
                                  </p:stCondLst>
                                  <p:childTnLst>
                                    <p:set>
                                      <p:cBhvr>
                                        <p:cTn id="276" dur="1" fill="hold">
                                          <p:stCondLst>
                                            <p:cond delay="0"/>
                                          </p:stCondLst>
                                        </p:cTn>
                                        <p:tgtEl>
                                          <p:spTgt spid="108"/>
                                        </p:tgtEl>
                                        <p:attrNameLst>
                                          <p:attrName>style.visibility</p:attrName>
                                        </p:attrNameLst>
                                      </p:cBhvr>
                                      <p:to>
                                        <p:strVal val="visible"/>
                                      </p:to>
                                    </p:set>
                                    <p:anim calcmode="lin" valueType="num">
                                      <p:cBhvr additive="base">
                                        <p:cTn id="277" dur="500" fill="hold"/>
                                        <p:tgtEl>
                                          <p:spTgt spid="108"/>
                                        </p:tgtEl>
                                        <p:attrNameLst>
                                          <p:attrName>ppt_x</p:attrName>
                                        </p:attrNameLst>
                                      </p:cBhvr>
                                      <p:tavLst>
                                        <p:tav tm="0">
                                          <p:val>
                                            <p:strVal val="#ppt_x"/>
                                          </p:val>
                                        </p:tav>
                                        <p:tav tm="100000">
                                          <p:val>
                                            <p:strVal val="#ppt_x"/>
                                          </p:val>
                                        </p:tav>
                                      </p:tavLst>
                                    </p:anim>
                                    <p:anim calcmode="lin" valueType="num">
                                      <p:cBhvr additive="base">
                                        <p:cTn id="27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279" fill="hold">
                      <p:stCondLst>
                        <p:cond delay="indefinite"/>
                      </p:stCondLst>
                      <p:childTnLst>
                        <p:par>
                          <p:cTn id="280" fill="hold">
                            <p:stCondLst>
                              <p:cond delay="0"/>
                            </p:stCondLst>
                            <p:childTnLst>
                              <p:par>
                                <p:cTn id="281" presetID="2" presetClass="entr" presetSubtype="4" fill="hold" grpId="0" nodeType="clickEffect">
                                  <p:stCondLst>
                                    <p:cond delay="0"/>
                                  </p:stCondLst>
                                  <p:childTnLst>
                                    <p:set>
                                      <p:cBhvr>
                                        <p:cTn id="282" dur="1" fill="hold">
                                          <p:stCondLst>
                                            <p:cond delay="0"/>
                                          </p:stCondLst>
                                        </p:cTn>
                                        <p:tgtEl>
                                          <p:spTgt spid="22"/>
                                        </p:tgtEl>
                                        <p:attrNameLst>
                                          <p:attrName>style.visibility</p:attrName>
                                        </p:attrNameLst>
                                      </p:cBhvr>
                                      <p:to>
                                        <p:strVal val="visible"/>
                                      </p:to>
                                    </p:set>
                                    <p:anim calcmode="lin" valueType="num">
                                      <p:cBhvr additive="base">
                                        <p:cTn id="283" dur="500" fill="hold"/>
                                        <p:tgtEl>
                                          <p:spTgt spid="22"/>
                                        </p:tgtEl>
                                        <p:attrNameLst>
                                          <p:attrName>ppt_x</p:attrName>
                                        </p:attrNameLst>
                                      </p:cBhvr>
                                      <p:tavLst>
                                        <p:tav tm="0">
                                          <p:val>
                                            <p:strVal val="#ppt_x"/>
                                          </p:val>
                                        </p:tav>
                                        <p:tav tm="100000">
                                          <p:val>
                                            <p:strVal val="#ppt_x"/>
                                          </p:val>
                                        </p:tav>
                                      </p:tavLst>
                                    </p:anim>
                                    <p:anim calcmode="lin" valueType="num">
                                      <p:cBhvr additive="base">
                                        <p:cTn id="284" dur="500" fill="hold"/>
                                        <p:tgtEl>
                                          <p:spTgt spid="22"/>
                                        </p:tgtEl>
                                        <p:attrNameLst>
                                          <p:attrName>ppt_y</p:attrName>
                                        </p:attrNameLst>
                                      </p:cBhvr>
                                      <p:tavLst>
                                        <p:tav tm="0">
                                          <p:val>
                                            <p:strVal val="1+#ppt_h/2"/>
                                          </p:val>
                                        </p:tav>
                                        <p:tav tm="100000">
                                          <p:val>
                                            <p:strVal val="#ppt_y"/>
                                          </p:val>
                                        </p:tav>
                                      </p:tavLst>
                                    </p:anim>
                                  </p:childTnLst>
                                </p:cTn>
                              </p:par>
                              <p:par>
                                <p:cTn id="285" presetID="2" presetClass="entr" presetSubtype="4" fill="hold" nodeType="withEffect">
                                  <p:stCondLst>
                                    <p:cond delay="0"/>
                                  </p:stCondLst>
                                  <p:childTnLst>
                                    <p:set>
                                      <p:cBhvr>
                                        <p:cTn id="286" dur="1" fill="hold">
                                          <p:stCondLst>
                                            <p:cond delay="0"/>
                                          </p:stCondLst>
                                        </p:cTn>
                                        <p:tgtEl>
                                          <p:spTgt spid="8"/>
                                        </p:tgtEl>
                                        <p:attrNameLst>
                                          <p:attrName>style.visibility</p:attrName>
                                        </p:attrNameLst>
                                      </p:cBhvr>
                                      <p:to>
                                        <p:strVal val="visible"/>
                                      </p:to>
                                    </p:set>
                                    <p:anim calcmode="lin" valueType="num">
                                      <p:cBhvr additive="base">
                                        <p:cTn id="287" dur="500" fill="hold"/>
                                        <p:tgtEl>
                                          <p:spTgt spid="8"/>
                                        </p:tgtEl>
                                        <p:attrNameLst>
                                          <p:attrName>ppt_x</p:attrName>
                                        </p:attrNameLst>
                                      </p:cBhvr>
                                      <p:tavLst>
                                        <p:tav tm="0">
                                          <p:val>
                                            <p:strVal val="#ppt_x"/>
                                          </p:val>
                                        </p:tav>
                                        <p:tav tm="100000">
                                          <p:val>
                                            <p:strVal val="#ppt_x"/>
                                          </p:val>
                                        </p:tav>
                                      </p:tavLst>
                                    </p:anim>
                                    <p:anim calcmode="lin" valueType="num">
                                      <p:cBhvr additive="base">
                                        <p:cTn id="288" dur="500" fill="hold"/>
                                        <p:tgtEl>
                                          <p:spTgt spid="8"/>
                                        </p:tgtEl>
                                        <p:attrNameLst>
                                          <p:attrName>ppt_y</p:attrName>
                                        </p:attrNameLst>
                                      </p:cBhvr>
                                      <p:tavLst>
                                        <p:tav tm="0">
                                          <p:val>
                                            <p:strVal val="1+#ppt_h/2"/>
                                          </p:val>
                                        </p:tav>
                                        <p:tav tm="100000">
                                          <p:val>
                                            <p:strVal val="#ppt_y"/>
                                          </p:val>
                                        </p:tav>
                                      </p:tavLst>
                                    </p:anim>
                                  </p:childTnLst>
                                </p:cTn>
                              </p:par>
                              <p:par>
                                <p:cTn id="289" presetID="2" presetClass="entr" presetSubtype="4" fill="hold" nodeType="withEffect">
                                  <p:stCondLst>
                                    <p:cond delay="0"/>
                                  </p:stCondLst>
                                  <p:childTnLst>
                                    <p:set>
                                      <p:cBhvr>
                                        <p:cTn id="290" dur="1" fill="hold">
                                          <p:stCondLst>
                                            <p:cond delay="0"/>
                                          </p:stCondLst>
                                        </p:cTn>
                                        <p:tgtEl>
                                          <p:spTgt spid="32"/>
                                        </p:tgtEl>
                                        <p:attrNameLst>
                                          <p:attrName>style.visibility</p:attrName>
                                        </p:attrNameLst>
                                      </p:cBhvr>
                                      <p:to>
                                        <p:strVal val="visible"/>
                                      </p:to>
                                    </p:set>
                                    <p:anim calcmode="lin" valueType="num">
                                      <p:cBhvr additive="base">
                                        <p:cTn id="291" dur="500" fill="hold"/>
                                        <p:tgtEl>
                                          <p:spTgt spid="32"/>
                                        </p:tgtEl>
                                        <p:attrNameLst>
                                          <p:attrName>ppt_x</p:attrName>
                                        </p:attrNameLst>
                                      </p:cBhvr>
                                      <p:tavLst>
                                        <p:tav tm="0">
                                          <p:val>
                                            <p:strVal val="#ppt_x"/>
                                          </p:val>
                                        </p:tav>
                                        <p:tav tm="100000">
                                          <p:val>
                                            <p:strVal val="#ppt_x"/>
                                          </p:val>
                                        </p:tav>
                                      </p:tavLst>
                                    </p:anim>
                                    <p:anim calcmode="lin" valueType="num">
                                      <p:cBhvr additive="base">
                                        <p:cTn id="29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93" fill="hold">
                      <p:stCondLst>
                        <p:cond delay="indefinite"/>
                      </p:stCondLst>
                      <p:childTnLst>
                        <p:par>
                          <p:cTn id="294" fill="hold">
                            <p:stCondLst>
                              <p:cond delay="0"/>
                            </p:stCondLst>
                            <p:childTnLst>
                              <p:par>
                                <p:cTn id="295" presetID="2" presetClass="entr" presetSubtype="4" fill="hold" grpId="0" nodeType="clickEffect">
                                  <p:stCondLst>
                                    <p:cond delay="0"/>
                                  </p:stCondLst>
                                  <p:childTnLst>
                                    <p:set>
                                      <p:cBhvr>
                                        <p:cTn id="296" dur="1" fill="hold">
                                          <p:stCondLst>
                                            <p:cond delay="0"/>
                                          </p:stCondLst>
                                        </p:cTn>
                                        <p:tgtEl>
                                          <p:spTgt spid="34"/>
                                        </p:tgtEl>
                                        <p:attrNameLst>
                                          <p:attrName>style.visibility</p:attrName>
                                        </p:attrNameLst>
                                      </p:cBhvr>
                                      <p:to>
                                        <p:strVal val="visible"/>
                                      </p:to>
                                    </p:set>
                                    <p:anim calcmode="lin" valueType="num">
                                      <p:cBhvr additive="base">
                                        <p:cTn id="297" dur="500" fill="hold"/>
                                        <p:tgtEl>
                                          <p:spTgt spid="34"/>
                                        </p:tgtEl>
                                        <p:attrNameLst>
                                          <p:attrName>ppt_x</p:attrName>
                                        </p:attrNameLst>
                                      </p:cBhvr>
                                      <p:tavLst>
                                        <p:tav tm="0">
                                          <p:val>
                                            <p:strVal val="#ppt_x"/>
                                          </p:val>
                                        </p:tav>
                                        <p:tav tm="100000">
                                          <p:val>
                                            <p:strVal val="#ppt_x"/>
                                          </p:val>
                                        </p:tav>
                                      </p:tavLst>
                                    </p:anim>
                                    <p:anim calcmode="lin" valueType="num">
                                      <p:cBhvr additive="base">
                                        <p:cTn id="298" dur="500" fill="hold"/>
                                        <p:tgtEl>
                                          <p:spTgt spid="34"/>
                                        </p:tgtEl>
                                        <p:attrNameLst>
                                          <p:attrName>ppt_y</p:attrName>
                                        </p:attrNameLst>
                                      </p:cBhvr>
                                      <p:tavLst>
                                        <p:tav tm="0">
                                          <p:val>
                                            <p:strVal val="1+#ppt_h/2"/>
                                          </p:val>
                                        </p:tav>
                                        <p:tav tm="100000">
                                          <p:val>
                                            <p:strVal val="#ppt_y"/>
                                          </p:val>
                                        </p:tav>
                                      </p:tavLst>
                                    </p:anim>
                                  </p:childTnLst>
                                </p:cTn>
                              </p:par>
                              <p:par>
                                <p:cTn id="299" presetID="2" presetClass="entr" presetSubtype="4" fill="hold" nodeType="withEffect">
                                  <p:stCondLst>
                                    <p:cond delay="0"/>
                                  </p:stCondLst>
                                  <p:childTnLst>
                                    <p:set>
                                      <p:cBhvr>
                                        <p:cTn id="300" dur="1" fill="hold">
                                          <p:stCondLst>
                                            <p:cond delay="0"/>
                                          </p:stCondLst>
                                        </p:cTn>
                                        <p:tgtEl>
                                          <p:spTgt spid="33"/>
                                        </p:tgtEl>
                                        <p:attrNameLst>
                                          <p:attrName>style.visibility</p:attrName>
                                        </p:attrNameLst>
                                      </p:cBhvr>
                                      <p:to>
                                        <p:strVal val="visible"/>
                                      </p:to>
                                    </p:set>
                                    <p:anim calcmode="lin" valueType="num">
                                      <p:cBhvr additive="base">
                                        <p:cTn id="301" dur="500" fill="hold"/>
                                        <p:tgtEl>
                                          <p:spTgt spid="33"/>
                                        </p:tgtEl>
                                        <p:attrNameLst>
                                          <p:attrName>ppt_x</p:attrName>
                                        </p:attrNameLst>
                                      </p:cBhvr>
                                      <p:tavLst>
                                        <p:tav tm="0">
                                          <p:val>
                                            <p:strVal val="#ppt_x"/>
                                          </p:val>
                                        </p:tav>
                                        <p:tav tm="100000">
                                          <p:val>
                                            <p:strVal val="#ppt_x"/>
                                          </p:val>
                                        </p:tav>
                                      </p:tavLst>
                                    </p:anim>
                                    <p:anim calcmode="lin" valueType="num">
                                      <p:cBhvr additive="base">
                                        <p:cTn id="30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03" fill="hold">
                      <p:stCondLst>
                        <p:cond delay="indefinite"/>
                      </p:stCondLst>
                      <p:childTnLst>
                        <p:par>
                          <p:cTn id="304" fill="hold">
                            <p:stCondLst>
                              <p:cond delay="0"/>
                            </p:stCondLst>
                            <p:childTnLst>
                              <p:par>
                                <p:cTn id="305" presetID="2" presetClass="entr" presetSubtype="4" fill="hold" grpId="0" nodeType="clickEffect">
                                  <p:stCondLst>
                                    <p:cond delay="0"/>
                                  </p:stCondLst>
                                  <p:childTnLst>
                                    <p:set>
                                      <p:cBhvr>
                                        <p:cTn id="306" dur="1" fill="hold">
                                          <p:stCondLst>
                                            <p:cond delay="0"/>
                                          </p:stCondLst>
                                        </p:cTn>
                                        <p:tgtEl>
                                          <p:spTgt spid="35"/>
                                        </p:tgtEl>
                                        <p:attrNameLst>
                                          <p:attrName>style.visibility</p:attrName>
                                        </p:attrNameLst>
                                      </p:cBhvr>
                                      <p:to>
                                        <p:strVal val="visible"/>
                                      </p:to>
                                    </p:set>
                                    <p:anim calcmode="lin" valueType="num">
                                      <p:cBhvr additive="base">
                                        <p:cTn id="307" dur="500" fill="hold"/>
                                        <p:tgtEl>
                                          <p:spTgt spid="35"/>
                                        </p:tgtEl>
                                        <p:attrNameLst>
                                          <p:attrName>ppt_x</p:attrName>
                                        </p:attrNameLst>
                                      </p:cBhvr>
                                      <p:tavLst>
                                        <p:tav tm="0">
                                          <p:val>
                                            <p:strVal val="#ppt_x"/>
                                          </p:val>
                                        </p:tav>
                                        <p:tav tm="100000">
                                          <p:val>
                                            <p:strVal val="#ppt_x"/>
                                          </p:val>
                                        </p:tav>
                                      </p:tavLst>
                                    </p:anim>
                                    <p:anim calcmode="lin" valueType="num">
                                      <p:cBhvr additive="base">
                                        <p:cTn id="30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09" fill="hold">
                      <p:stCondLst>
                        <p:cond delay="indefinite"/>
                      </p:stCondLst>
                      <p:childTnLst>
                        <p:par>
                          <p:cTn id="310" fill="hold">
                            <p:stCondLst>
                              <p:cond delay="0"/>
                            </p:stCondLst>
                            <p:childTnLst>
                              <p:par>
                                <p:cTn id="311" presetID="2" presetClass="entr" presetSubtype="4" fill="hold" grpId="0" nodeType="clickEffect">
                                  <p:stCondLst>
                                    <p:cond delay="0"/>
                                  </p:stCondLst>
                                  <p:childTnLst>
                                    <p:set>
                                      <p:cBhvr>
                                        <p:cTn id="312" dur="1" fill="hold">
                                          <p:stCondLst>
                                            <p:cond delay="0"/>
                                          </p:stCondLst>
                                        </p:cTn>
                                        <p:tgtEl>
                                          <p:spTgt spid="42"/>
                                        </p:tgtEl>
                                        <p:attrNameLst>
                                          <p:attrName>style.visibility</p:attrName>
                                        </p:attrNameLst>
                                      </p:cBhvr>
                                      <p:to>
                                        <p:strVal val="visible"/>
                                      </p:to>
                                    </p:set>
                                    <p:anim calcmode="lin" valueType="num">
                                      <p:cBhvr additive="base">
                                        <p:cTn id="313" dur="500" fill="hold"/>
                                        <p:tgtEl>
                                          <p:spTgt spid="42"/>
                                        </p:tgtEl>
                                        <p:attrNameLst>
                                          <p:attrName>ppt_x</p:attrName>
                                        </p:attrNameLst>
                                      </p:cBhvr>
                                      <p:tavLst>
                                        <p:tav tm="0">
                                          <p:val>
                                            <p:strVal val="#ppt_x"/>
                                          </p:val>
                                        </p:tav>
                                        <p:tav tm="100000">
                                          <p:val>
                                            <p:strVal val="#ppt_x"/>
                                          </p:val>
                                        </p:tav>
                                      </p:tavLst>
                                    </p:anim>
                                    <p:anim calcmode="lin" valueType="num">
                                      <p:cBhvr additive="base">
                                        <p:cTn id="314" dur="500" fill="hold"/>
                                        <p:tgtEl>
                                          <p:spTgt spid="42"/>
                                        </p:tgtEl>
                                        <p:attrNameLst>
                                          <p:attrName>ppt_y</p:attrName>
                                        </p:attrNameLst>
                                      </p:cBhvr>
                                      <p:tavLst>
                                        <p:tav tm="0">
                                          <p:val>
                                            <p:strVal val="1+#ppt_h/2"/>
                                          </p:val>
                                        </p:tav>
                                        <p:tav tm="100000">
                                          <p:val>
                                            <p:strVal val="#ppt_y"/>
                                          </p:val>
                                        </p:tav>
                                      </p:tavLst>
                                    </p:anim>
                                  </p:childTnLst>
                                </p:cTn>
                              </p:par>
                              <p:par>
                                <p:cTn id="315" presetID="2" presetClass="entr" presetSubtype="4" fill="hold" nodeType="withEffect">
                                  <p:stCondLst>
                                    <p:cond delay="0"/>
                                  </p:stCondLst>
                                  <p:childTnLst>
                                    <p:set>
                                      <p:cBhvr>
                                        <p:cTn id="316" dur="1" fill="hold">
                                          <p:stCondLst>
                                            <p:cond delay="0"/>
                                          </p:stCondLst>
                                        </p:cTn>
                                        <p:tgtEl>
                                          <p:spTgt spid="40"/>
                                        </p:tgtEl>
                                        <p:attrNameLst>
                                          <p:attrName>style.visibility</p:attrName>
                                        </p:attrNameLst>
                                      </p:cBhvr>
                                      <p:to>
                                        <p:strVal val="visible"/>
                                      </p:to>
                                    </p:set>
                                    <p:anim calcmode="lin" valueType="num">
                                      <p:cBhvr additive="base">
                                        <p:cTn id="317" dur="500" fill="hold"/>
                                        <p:tgtEl>
                                          <p:spTgt spid="40"/>
                                        </p:tgtEl>
                                        <p:attrNameLst>
                                          <p:attrName>ppt_x</p:attrName>
                                        </p:attrNameLst>
                                      </p:cBhvr>
                                      <p:tavLst>
                                        <p:tav tm="0">
                                          <p:val>
                                            <p:strVal val="#ppt_x"/>
                                          </p:val>
                                        </p:tav>
                                        <p:tav tm="100000">
                                          <p:val>
                                            <p:strVal val="#ppt_x"/>
                                          </p:val>
                                        </p:tav>
                                      </p:tavLst>
                                    </p:anim>
                                    <p:anim calcmode="lin" valueType="num">
                                      <p:cBhvr additive="base">
                                        <p:cTn id="318" dur="500" fill="hold"/>
                                        <p:tgtEl>
                                          <p:spTgt spid="40"/>
                                        </p:tgtEl>
                                        <p:attrNameLst>
                                          <p:attrName>ppt_y</p:attrName>
                                        </p:attrNameLst>
                                      </p:cBhvr>
                                      <p:tavLst>
                                        <p:tav tm="0">
                                          <p:val>
                                            <p:strVal val="1+#ppt_h/2"/>
                                          </p:val>
                                        </p:tav>
                                        <p:tav tm="100000">
                                          <p:val>
                                            <p:strVal val="#ppt_y"/>
                                          </p:val>
                                        </p:tav>
                                      </p:tavLst>
                                    </p:anim>
                                  </p:childTnLst>
                                </p:cTn>
                              </p:par>
                              <p:par>
                                <p:cTn id="319" presetID="2" presetClass="entr" presetSubtype="4" fill="hold" grpId="0" nodeType="withEffect">
                                  <p:stCondLst>
                                    <p:cond delay="0"/>
                                  </p:stCondLst>
                                  <p:childTnLst>
                                    <p:set>
                                      <p:cBhvr>
                                        <p:cTn id="320" dur="1" fill="hold">
                                          <p:stCondLst>
                                            <p:cond delay="0"/>
                                          </p:stCondLst>
                                        </p:cTn>
                                        <p:tgtEl>
                                          <p:spTgt spid="46"/>
                                        </p:tgtEl>
                                        <p:attrNameLst>
                                          <p:attrName>style.visibility</p:attrName>
                                        </p:attrNameLst>
                                      </p:cBhvr>
                                      <p:to>
                                        <p:strVal val="visible"/>
                                      </p:to>
                                    </p:set>
                                    <p:anim calcmode="lin" valueType="num">
                                      <p:cBhvr additive="base">
                                        <p:cTn id="321" dur="500" fill="hold"/>
                                        <p:tgtEl>
                                          <p:spTgt spid="46"/>
                                        </p:tgtEl>
                                        <p:attrNameLst>
                                          <p:attrName>ppt_x</p:attrName>
                                        </p:attrNameLst>
                                      </p:cBhvr>
                                      <p:tavLst>
                                        <p:tav tm="0">
                                          <p:val>
                                            <p:strVal val="#ppt_x"/>
                                          </p:val>
                                        </p:tav>
                                        <p:tav tm="100000">
                                          <p:val>
                                            <p:strVal val="#ppt_x"/>
                                          </p:val>
                                        </p:tav>
                                      </p:tavLst>
                                    </p:anim>
                                    <p:anim calcmode="lin" valueType="num">
                                      <p:cBhvr additive="base">
                                        <p:cTn id="32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23" fill="hold">
                      <p:stCondLst>
                        <p:cond delay="indefinite"/>
                      </p:stCondLst>
                      <p:childTnLst>
                        <p:par>
                          <p:cTn id="324" fill="hold">
                            <p:stCondLst>
                              <p:cond delay="0"/>
                            </p:stCondLst>
                            <p:childTnLst>
                              <p:par>
                                <p:cTn id="325" presetID="42" presetClass="entr" presetSubtype="0" fill="hold" nodeType="clickEffect">
                                  <p:stCondLst>
                                    <p:cond delay="0"/>
                                  </p:stCondLst>
                                  <p:childTnLst>
                                    <p:set>
                                      <p:cBhvr>
                                        <p:cTn id="326" dur="1" fill="hold">
                                          <p:stCondLst>
                                            <p:cond delay="0"/>
                                          </p:stCondLst>
                                        </p:cTn>
                                        <p:tgtEl>
                                          <p:spTgt spid="115"/>
                                        </p:tgtEl>
                                        <p:attrNameLst>
                                          <p:attrName>style.visibility</p:attrName>
                                        </p:attrNameLst>
                                      </p:cBhvr>
                                      <p:to>
                                        <p:strVal val="visible"/>
                                      </p:to>
                                    </p:set>
                                    <p:animEffect transition="in" filter="fade">
                                      <p:cBhvr>
                                        <p:cTn id="327" dur="1000"/>
                                        <p:tgtEl>
                                          <p:spTgt spid="115"/>
                                        </p:tgtEl>
                                      </p:cBhvr>
                                    </p:animEffect>
                                    <p:anim calcmode="lin" valueType="num">
                                      <p:cBhvr>
                                        <p:cTn id="328" dur="1000" fill="hold"/>
                                        <p:tgtEl>
                                          <p:spTgt spid="115"/>
                                        </p:tgtEl>
                                        <p:attrNameLst>
                                          <p:attrName>ppt_x</p:attrName>
                                        </p:attrNameLst>
                                      </p:cBhvr>
                                      <p:tavLst>
                                        <p:tav tm="0">
                                          <p:val>
                                            <p:strVal val="#ppt_x"/>
                                          </p:val>
                                        </p:tav>
                                        <p:tav tm="100000">
                                          <p:val>
                                            <p:strVal val="#ppt_x"/>
                                          </p:val>
                                        </p:tav>
                                      </p:tavLst>
                                    </p:anim>
                                    <p:anim calcmode="lin" valueType="num">
                                      <p:cBhvr>
                                        <p:cTn id="329" dur="1000" fill="hold"/>
                                        <p:tgtEl>
                                          <p:spTgt spid="115"/>
                                        </p:tgtEl>
                                        <p:attrNameLst>
                                          <p:attrName>ppt_y</p:attrName>
                                        </p:attrNameLst>
                                      </p:cBhvr>
                                      <p:tavLst>
                                        <p:tav tm="0">
                                          <p:val>
                                            <p:strVal val="#ppt_y+.1"/>
                                          </p:val>
                                        </p:tav>
                                        <p:tav tm="100000">
                                          <p:val>
                                            <p:strVal val="#ppt_y"/>
                                          </p:val>
                                        </p:tav>
                                      </p:tavLst>
                                    </p:anim>
                                  </p:childTnLst>
                                </p:cTn>
                              </p:par>
                              <p:par>
                                <p:cTn id="330" presetID="42" presetClass="entr" presetSubtype="0" fill="hold" nodeType="withEffect">
                                  <p:stCondLst>
                                    <p:cond delay="0"/>
                                  </p:stCondLst>
                                  <p:childTnLst>
                                    <p:set>
                                      <p:cBhvr>
                                        <p:cTn id="331" dur="1" fill="hold">
                                          <p:stCondLst>
                                            <p:cond delay="0"/>
                                          </p:stCondLst>
                                        </p:cTn>
                                        <p:tgtEl>
                                          <p:spTgt spid="117"/>
                                        </p:tgtEl>
                                        <p:attrNameLst>
                                          <p:attrName>style.visibility</p:attrName>
                                        </p:attrNameLst>
                                      </p:cBhvr>
                                      <p:to>
                                        <p:strVal val="visible"/>
                                      </p:to>
                                    </p:set>
                                    <p:animEffect transition="in" filter="fade">
                                      <p:cBhvr>
                                        <p:cTn id="332" dur="1000"/>
                                        <p:tgtEl>
                                          <p:spTgt spid="117"/>
                                        </p:tgtEl>
                                      </p:cBhvr>
                                    </p:animEffect>
                                    <p:anim calcmode="lin" valueType="num">
                                      <p:cBhvr>
                                        <p:cTn id="333" dur="1000" fill="hold"/>
                                        <p:tgtEl>
                                          <p:spTgt spid="117"/>
                                        </p:tgtEl>
                                        <p:attrNameLst>
                                          <p:attrName>ppt_x</p:attrName>
                                        </p:attrNameLst>
                                      </p:cBhvr>
                                      <p:tavLst>
                                        <p:tav tm="0">
                                          <p:val>
                                            <p:strVal val="#ppt_x"/>
                                          </p:val>
                                        </p:tav>
                                        <p:tav tm="100000">
                                          <p:val>
                                            <p:strVal val="#ppt_x"/>
                                          </p:val>
                                        </p:tav>
                                      </p:tavLst>
                                    </p:anim>
                                    <p:anim calcmode="lin" valueType="num">
                                      <p:cBhvr>
                                        <p:cTn id="334"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animBg="1"/>
      <p:bldP spid="17" grpId="0"/>
      <p:bldP spid="18" grpId="0"/>
      <p:bldP spid="20" grpId="0"/>
      <p:bldP spid="27" grpId="0" animBg="1"/>
      <p:bldP spid="28" grpId="0"/>
      <p:bldP spid="29" grpId="0"/>
      <p:bldP spid="30" grpId="0"/>
      <p:bldP spid="56" grpId="0" animBg="1"/>
      <p:bldP spid="57" grpId="0"/>
      <p:bldP spid="58" grpId="0"/>
      <p:bldP spid="59" grpId="0"/>
      <p:bldP spid="63" grpId="0" animBg="1"/>
      <p:bldP spid="64" grpId="0"/>
      <p:bldP spid="65" grpId="0"/>
      <p:bldP spid="66" grpId="0"/>
      <p:bldP spid="70" grpId="0"/>
      <p:bldP spid="77" grpId="0"/>
      <p:bldP spid="78" grpId="0"/>
      <p:bldP spid="89" grpId="0"/>
      <p:bldP spid="91" grpId="0"/>
      <p:bldP spid="93" grpId="0"/>
      <p:bldP spid="99" grpId="0"/>
      <p:bldP spid="100" grpId="0"/>
      <p:bldP spid="106" grpId="0"/>
      <p:bldP spid="108" grpId="0"/>
      <p:bldP spid="110" grpId="0"/>
      <p:bldP spid="113" grpId="0"/>
      <p:bldP spid="114" grpId="0"/>
      <p:bldP spid="120" grpId="0" animBg="1"/>
      <p:bldP spid="22" grpId="0"/>
      <p:bldP spid="34" grpId="0"/>
      <p:bldP spid="35" grpId="0"/>
      <p:bldP spid="42" grpId="0"/>
      <p:bldP spid="46" grpId="0" animBg="1"/>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A68F9F4-8251-9277-C033-D38371A5B69F}"/>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B742A236-8BE2-4EA9-91B5-274A8DB7B405}"/>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pic>
        <p:nvPicPr>
          <p:cNvPr id="5" name="Image 4">
            <a:hlinkClick r:id="rId2" action="ppaction://hlinksldjump"/>
            <a:extLst>
              <a:ext uri="{FF2B5EF4-FFF2-40B4-BE49-F238E27FC236}">
                <a16:creationId xmlns:a16="http://schemas.microsoft.com/office/drawing/2014/main" id="{2A006242-99C8-2E82-5EF7-390526A604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53" name="ZoneTexte 52">
            <a:extLst>
              <a:ext uri="{FF2B5EF4-FFF2-40B4-BE49-F238E27FC236}">
                <a16:creationId xmlns:a16="http://schemas.microsoft.com/office/drawing/2014/main" id="{F3D1A76A-0D47-8172-73FE-AB1A673AFE01}"/>
              </a:ext>
            </a:extLst>
          </p:cNvPr>
          <p:cNvSpPr txBox="1"/>
          <p:nvPr/>
        </p:nvSpPr>
        <p:spPr>
          <a:xfrm>
            <a:off x="92492" y="4694364"/>
            <a:ext cx="4801966" cy="984885"/>
          </a:xfrm>
          <a:prstGeom prst="rect">
            <a:avLst/>
          </a:prstGeom>
          <a:noFill/>
        </p:spPr>
        <p:txBody>
          <a:bodyPr wrap="square" rtlCol="0">
            <a:spAutoFit/>
          </a:bodyPr>
          <a:lstStyle/>
          <a:p>
            <a:r>
              <a:rPr lang="fr-FR" sz="2200" b="1" dirty="0">
                <a:solidFill>
                  <a:schemeClr val="bg1"/>
                </a:solidFill>
                <a:latin typeface="Calibri" panose="020F0502020204030204" pitchFamily="34" charset="0"/>
                <a:cs typeface="Calibri" panose="020F0502020204030204" pitchFamily="34" charset="0"/>
              </a:rPr>
              <a:t>7 )</a:t>
            </a:r>
            <a:r>
              <a:rPr lang="fr-FR" sz="2200" b="1" dirty="0">
                <a:latin typeface="Calibri" panose="020F0502020204030204" pitchFamily="34" charset="0"/>
                <a:cs typeface="Calibri" panose="020F0502020204030204" pitchFamily="34" charset="0"/>
              </a:rPr>
              <a:t> </a:t>
            </a:r>
            <a:r>
              <a:rPr lang="fr-FR" sz="2200" b="1" dirty="0">
                <a:solidFill>
                  <a:srgbClr val="FF0000"/>
                </a:solidFill>
                <a:latin typeface="Calibri" panose="020F0502020204030204" pitchFamily="34" charset="0"/>
                <a:cs typeface="Calibri" panose="020F0502020204030204" pitchFamily="34" charset="0"/>
              </a:rPr>
              <a:t>DOC 1, 2, 3, 4</a:t>
            </a:r>
            <a:r>
              <a:rPr lang="fr-FR" sz="2200" b="1" dirty="0">
                <a:latin typeface="Calibri" panose="020F0502020204030204" pitchFamily="34" charset="0"/>
                <a:cs typeface="Calibri" panose="020F0502020204030204" pitchFamily="34" charset="0"/>
              </a:rPr>
              <a:t> </a:t>
            </a:r>
            <a:br>
              <a:rPr lang="fr-FR" sz="2200" b="1"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Quel </a:t>
            </a:r>
            <a:r>
              <a:rPr lang="fr-FR" b="1" dirty="0">
                <a:latin typeface="Calibri" panose="020F0502020204030204" pitchFamily="34" charset="0"/>
                <a:cs typeface="Calibri" panose="020F0502020204030204" pitchFamily="34" charset="0"/>
              </a:rPr>
              <a:t>rapport</a:t>
            </a:r>
            <a:r>
              <a:rPr lang="fr-FR" dirty="0">
                <a:latin typeface="Calibri" panose="020F0502020204030204" pitchFamily="34" charset="0"/>
                <a:cs typeface="Calibri" panose="020F0502020204030204" pitchFamily="34" charset="0"/>
              </a:rPr>
              <a:t> peut-on faire entre ces sous-thèmes et l’objet d’étude en français ?</a:t>
            </a:r>
          </a:p>
        </p:txBody>
      </p:sp>
      <p:sp>
        <p:nvSpPr>
          <p:cNvPr id="55" name="ZoneTexte 54">
            <a:extLst>
              <a:ext uri="{FF2B5EF4-FFF2-40B4-BE49-F238E27FC236}">
                <a16:creationId xmlns:a16="http://schemas.microsoft.com/office/drawing/2014/main" id="{FCCFA3E3-0F53-8E74-05F2-A7658620A1AB}"/>
              </a:ext>
            </a:extLst>
          </p:cNvPr>
          <p:cNvSpPr txBox="1"/>
          <p:nvPr/>
        </p:nvSpPr>
        <p:spPr>
          <a:xfrm>
            <a:off x="5240894" y="4645593"/>
            <a:ext cx="2101846" cy="1261884"/>
          </a:xfrm>
          <a:prstGeom prst="rect">
            <a:avLst/>
          </a:prstGeom>
          <a:noFill/>
        </p:spPr>
        <p:txBody>
          <a:bodyPr wrap="square" rtlCol="0">
            <a:spAutoFit/>
          </a:bodyPr>
          <a:lstStyle/>
          <a:p>
            <a:r>
              <a:rPr lang="fr-FR" sz="2200" b="1" dirty="0">
                <a:solidFill>
                  <a:schemeClr val="bg1"/>
                </a:solidFill>
                <a:latin typeface="Calibri" panose="020F0502020204030204" pitchFamily="34" charset="0"/>
                <a:cs typeface="Calibri" panose="020F0502020204030204" pitchFamily="34" charset="0"/>
              </a:rPr>
              <a:t>8 )</a:t>
            </a:r>
            <a:r>
              <a:rPr lang="fr-FR" sz="2200" b="1" dirty="0">
                <a:latin typeface="Calibri" panose="020F0502020204030204" pitchFamily="34" charset="0"/>
                <a:cs typeface="Calibri" panose="020F0502020204030204" pitchFamily="34" charset="0"/>
              </a:rPr>
              <a:t> </a:t>
            </a:r>
            <a:r>
              <a:rPr lang="fr-FR" sz="2200" b="1" dirty="0">
                <a:solidFill>
                  <a:srgbClr val="FF0000"/>
                </a:solidFill>
                <a:latin typeface="Calibri" panose="020F0502020204030204" pitchFamily="34" charset="0"/>
                <a:cs typeface="Calibri" panose="020F0502020204030204" pitchFamily="34" charset="0"/>
              </a:rPr>
              <a:t>DOC 1, 2, 3, 4</a:t>
            </a:r>
            <a:r>
              <a:rPr lang="fr-FR" sz="2200" b="1" dirty="0">
                <a:latin typeface="Calibri" panose="020F0502020204030204" pitchFamily="34" charset="0"/>
                <a:cs typeface="Calibri" panose="020F0502020204030204" pitchFamily="34" charset="0"/>
              </a:rPr>
              <a:t> </a:t>
            </a:r>
            <a:br>
              <a:rPr lang="fr-FR" sz="2200" b="1"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Qu’appelle-t-on la </a:t>
            </a:r>
            <a:r>
              <a:rPr lang="fr-FR" b="1" dirty="0">
                <a:latin typeface="Calibri" panose="020F0502020204030204" pitchFamily="34" charset="0"/>
                <a:cs typeface="Calibri" panose="020F0502020204030204" pitchFamily="34" charset="0"/>
              </a:rPr>
              <a:t>FORME</a:t>
            </a:r>
            <a:r>
              <a:rPr lang="fr-FR" dirty="0">
                <a:latin typeface="Calibri" panose="020F0502020204030204" pitchFamily="34" charset="0"/>
                <a:cs typeface="Calibri" panose="020F0502020204030204" pitchFamily="34" charset="0"/>
              </a:rPr>
              <a:t> et le </a:t>
            </a:r>
            <a:r>
              <a:rPr lang="fr-FR" b="1" dirty="0">
                <a:latin typeface="Calibri" panose="020F0502020204030204" pitchFamily="34" charset="0"/>
                <a:cs typeface="Calibri" panose="020F0502020204030204" pitchFamily="34" charset="0"/>
              </a:rPr>
              <a:t>FOND</a:t>
            </a:r>
            <a:r>
              <a:rPr lang="fr-FR" dirty="0">
                <a:latin typeface="Calibri" panose="020F0502020204030204" pitchFamily="34" charset="0"/>
                <a:cs typeface="Calibri" panose="020F0502020204030204" pitchFamily="34" charset="0"/>
              </a:rPr>
              <a:t> d’un document ?</a:t>
            </a:r>
          </a:p>
        </p:txBody>
      </p:sp>
      <p:sp>
        <p:nvSpPr>
          <p:cNvPr id="22" name="ZoneTexte 21">
            <a:extLst>
              <a:ext uri="{FF2B5EF4-FFF2-40B4-BE49-F238E27FC236}">
                <a16:creationId xmlns:a16="http://schemas.microsoft.com/office/drawing/2014/main" id="{90F6D241-C0D8-2466-F440-46B6A9DCCFCE}"/>
              </a:ext>
            </a:extLst>
          </p:cNvPr>
          <p:cNvSpPr txBox="1"/>
          <p:nvPr/>
        </p:nvSpPr>
        <p:spPr>
          <a:xfrm>
            <a:off x="-98366" y="468215"/>
            <a:ext cx="4492580" cy="461665"/>
          </a:xfrm>
          <a:prstGeom prst="rect">
            <a:avLst/>
          </a:prstGeom>
          <a:noFill/>
        </p:spPr>
        <p:txBody>
          <a:bodyPr wrap="square">
            <a:spAutoFit/>
          </a:bodyPr>
          <a:lstStyle/>
          <a:p>
            <a:pPr algn="ctr"/>
            <a:r>
              <a:rPr lang="fr-FR" sz="2400" b="1" dirty="0">
                <a:solidFill>
                  <a:srgbClr val="7030A0"/>
                </a:solidFill>
                <a:latin typeface="Calibri" panose="020F0502020204030204" pitchFamily="34" charset="0"/>
                <a:cs typeface="Calibri" panose="020F0502020204030204" pitchFamily="34" charset="0"/>
              </a:rPr>
              <a:t>Séance 1</a:t>
            </a:r>
            <a:r>
              <a:rPr lang="fr-FR" sz="2400" b="1" dirty="0">
                <a:solidFill>
                  <a:srgbClr val="FF0000"/>
                </a:solidFill>
                <a:latin typeface="Calibri" panose="020F0502020204030204" pitchFamily="34" charset="0"/>
                <a:cs typeface="Calibri" panose="020F0502020204030204" pitchFamily="34" charset="0"/>
              </a:rPr>
              <a:t> </a:t>
            </a:r>
            <a:r>
              <a:rPr lang="fr-FR" sz="2400" b="1" dirty="0">
                <a:solidFill>
                  <a:schemeClr val="bg2"/>
                </a:solidFill>
                <a:latin typeface="Calibri" panose="020F0502020204030204" pitchFamily="34" charset="0"/>
                <a:cs typeface="Calibri" panose="020F0502020204030204" pitchFamily="34" charset="0"/>
              </a:rPr>
              <a:t>-</a:t>
            </a:r>
            <a:r>
              <a:rPr lang="fr-FR" sz="2400" b="1" dirty="0">
                <a:solidFill>
                  <a:srgbClr val="FF0000"/>
                </a:solidFill>
                <a:latin typeface="Calibri" panose="020F0502020204030204" pitchFamily="34" charset="0"/>
                <a:cs typeface="Calibri" panose="020F0502020204030204" pitchFamily="34" charset="0"/>
              </a:rPr>
              <a:t> </a:t>
            </a:r>
            <a:r>
              <a:rPr lang="fr-FR" sz="2400" b="1" dirty="0">
                <a:latin typeface="Calibri" panose="020F0502020204030204" pitchFamily="34" charset="0"/>
                <a:cs typeface="Calibri" panose="020F0502020204030204" pitchFamily="34" charset="0"/>
              </a:rPr>
              <a:t>Entrée dans le thème</a:t>
            </a:r>
          </a:p>
        </p:txBody>
      </p:sp>
      <p:sp>
        <p:nvSpPr>
          <p:cNvPr id="56" name="Rectangle 55">
            <a:extLst>
              <a:ext uri="{FF2B5EF4-FFF2-40B4-BE49-F238E27FC236}">
                <a16:creationId xmlns:a16="http://schemas.microsoft.com/office/drawing/2014/main" id="{E68A53F7-63C0-2CA0-EA6E-DD801A436EC3}"/>
              </a:ext>
            </a:extLst>
          </p:cNvPr>
          <p:cNvSpPr/>
          <p:nvPr/>
        </p:nvSpPr>
        <p:spPr>
          <a:xfrm>
            <a:off x="7047516" y="204151"/>
            <a:ext cx="711568" cy="266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7" name="Rectangle 56">
            <a:extLst>
              <a:ext uri="{FF2B5EF4-FFF2-40B4-BE49-F238E27FC236}">
                <a16:creationId xmlns:a16="http://schemas.microsoft.com/office/drawing/2014/main" id="{30C06A38-D2D0-2588-0B8F-415EE92833FD}"/>
              </a:ext>
            </a:extLst>
          </p:cNvPr>
          <p:cNvSpPr/>
          <p:nvPr/>
        </p:nvSpPr>
        <p:spPr>
          <a:xfrm>
            <a:off x="8158702" y="205596"/>
            <a:ext cx="834377" cy="266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9" name="Rectangle 58">
            <a:extLst>
              <a:ext uri="{FF2B5EF4-FFF2-40B4-BE49-F238E27FC236}">
                <a16:creationId xmlns:a16="http://schemas.microsoft.com/office/drawing/2014/main" id="{4AF9F2D9-2630-53FD-1DA4-13156D939EEF}"/>
              </a:ext>
            </a:extLst>
          </p:cNvPr>
          <p:cNvSpPr/>
          <p:nvPr/>
        </p:nvSpPr>
        <p:spPr>
          <a:xfrm>
            <a:off x="6096000" y="204151"/>
            <a:ext cx="642506" cy="266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0" name="Rectangle 59">
            <a:extLst>
              <a:ext uri="{FF2B5EF4-FFF2-40B4-BE49-F238E27FC236}">
                <a16:creationId xmlns:a16="http://schemas.microsoft.com/office/drawing/2014/main" id="{595C90F7-17A6-CDAA-2CDD-DDD2DB788F61}"/>
              </a:ext>
            </a:extLst>
          </p:cNvPr>
          <p:cNvSpPr/>
          <p:nvPr/>
        </p:nvSpPr>
        <p:spPr>
          <a:xfrm>
            <a:off x="5022606" y="201885"/>
            <a:ext cx="834377" cy="266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 name="ZoneTexte 8">
            <a:extLst>
              <a:ext uri="{FF2B5EF4-FFF2-40B4-BE49-F238E27FC236}">
                <a16:creationId xmlns:a16="http://schemas.microsoft.com/office/drawing/2014/main" id="{91F0D777-5FFE-8031-ABC7-70257CEFECF1}"/>
              </a:ext>
            </a:extLst>
          </p:cNvPr>
          <p:cNvSpPr txBox="1"/>
          <p:nvPr/>
        </p:nvSpPr>
        <p:spPr>
          <a:xfrm>
            <a:off x="92492" y="5644357"/>
            <a:ext cx="4756770" cy="923330"/>
          </a:xfrm>
          <a:prstGeom prst="rect">
            <a:avLst/>
          </a:prstGeom>
          <a:noFill/>
        </p:spPr>
        <p:txBody>
          <a:bodyPr wrap="square" rtlCol="0">
            <a:spAutoFit/>
          </a:bodyPr>
          <a:lstStyle/>
          <a:p>
            <a:r>
              <a:rPr lang="fr-FR" dirty="0">
                <a:solidFill>
                  <a:srgbClr val="FFFF00"/>
                </a:solidFill>
                <a:latin typeface="Calibri" panose="020F0502020204030204" pitchFamily="34" charset="0"/>
                <a:cs typeface="Calibri" panose="020F0502020204030204" pitchFamily="34" charset="0"/>
              </a:rPr>
              <a:t>Ces citations </a:t>
            </a:r>
            <a:r>
              <a:rPr lang="fr-FR" b="1" dirty="0">
                <a:solidFill>
                  <a:srgbClr val="FFFF00"/>
                </a:solidFill>
                <a:latin typeface="Calibri" panose="020F0502020204030204" pitchFamily="34" charset="0"/>
                <a:cs typeface="Calibri" panose="020F0502020204030204" pitchFamily="34" charset="0"/>
              </a:rPr>
              <a:t>illustrent</a:t>
            </a:r>
            <a:r>
              <a:rPr lang="fr-FR" dirty="0">
                <a:solidFill>
                  <a:srgbClr val="FFFF00"/>
                </a:solidFill>
                <a:latin typeface="Calibri" panose="020F0502020204030204" pitchFamily="34" charset="0"/>
                <a:cs typeface="Calibri" panose="020F0502020204030204" pitchFamily="34" charset="0"/>
              </a:rPr>
              <a:t> l’objet d’étude, ses différentes </a:t>
            </a:r>
            <a:r>
              <a:rPr lang="fr-FR" b="1" dirty="0">
                <a:solidFill>
                  <a:srgbClr val="FFFF00"/>
                </a:solidFill>
                <a:latin typeface="Calibri" panose="020F0502020204030204" pitchFamily="34" charset="0"/>
                <a:cs typeface="Calibri" panose="020F0502020204030204" pitchFamily="34" charset="0"/>
              </a:rPr>
              <a:t>dimensions</a:t>
            </a:r>
            <a:r>
              <a:rPr lang="fr-FR" dirty="0">
                <a:solidFill>
                  <a:srgbClr val="FFFF00"/>
                </a:solidFill>
                <a:latin typeface="Calibri" panose="020F0502020204030204" pitchFamily="34" charset="0"/>
                <a:cs typeface="Calibri" panose="020F0502020204030204" pitchFamily="34" charset="0"/>
              </a:rPr>
              <a:t> : l’</a:t>
            </a:r>
            <a:r>
              <a:rPr lang="fr-FR" b="1" dirty="0">
                <a:solidFill>
                  <a:srgbClr val="FFFF00"/>
                </a:solidFill>
                <a:latin typeface="Calibri" panose="020F0502020204030204" pitchFamily="34" charset="0"/>
                <a:cs typeface="Calibri" panose="020F0502020204030204" pitchFamily="34" charset="0"/>
              </a:rPr>
              <a:t>humanité</a:t>
            </a:r>
            <a:r>
              <a:rPr lang="fr-FR" dirty="0">
                <a:solidFill>
                  <a:srgbClr val="FFFF00"/>
                </a:solidFill>
                <a:latin typeface="Calibri" panose="020F0502020204030204" pitchFamily="34" charset="0"/>
                <a:cs typeface="Calibri" panose="020F0502020204030204" pitchFamily="34" charset="0"/>
              </a:rPr>
              <a:t>, le </a:t>
            </a:r>
            <a:r>
              <a:rPr lang="fr-FR" b="1" dirty="0">
                <a:solidFill>
                  <a:srgbClr val="FFFF00"/>
                </a:solidFill>
                <a:latin typeface="Calibri" panose="020F0502020204030204" pitchFamily="34" charset="0"/>
                <a:cs typeface="Calibri" panose="020F0502020204030204" pitchFamily="34" charset="0"/>
              </a:rPr>
              <a:t>monde</a:t>
            </a:r>
            <a:r>
              <a:rPr lang="fr-FR" dirty="0">
                <a:solidFill>
                  <a:srgbClr val="FFFF00"/>
                </a:solidFill>
                <a:latin typeface="Calibri" panose="020F0502020204030204" pitchFamily="34" charset="0"/>
                <a:cs typeface="Calibri" panose="020F0502020204030204" pitchFamily="34" charset="0"/>
              </a:rPr>
              <a:t>, les </a:t>
            </a:r>
            <a:r>
              <a:rPr lang="fr-FR" b="1" dirty="0">
                <a:solidFill>
                  <a:srgbClr val="FFFF00"/>
                </a:solidFill>
                <a:latin typeface="Calibri" panose="020F0502020204030204" pitchFamily="34" charset="0"/>
                <a:cs typeface="Calibri" panose="020F0502020204030204" pitchFamily="34" charset="0"/>
              </a:rPr>
              <a:t>sciences</a:t>
            </a:r>
            <a:r>
              <a:rPr lang="fr-FR" dirty="0">
                <a:solidFill>
                  <a:srgbClr val="FFFF00"/>
                </a:solidFill>
                <a:latin typeface="Calibri" panose="020F0502020204030204" pitchFamily="34" charset="0"/>
                <a:cs typeface="Calibri" panose="020F0502020204030204" pitchFamily="34" charset="0"/>
              </a:rPr>
              <a:t>, la </a:t>
            </a:r>
            <a:r>
              <a:rPr lang="fr-FR" b="1" dirty="0">
                <a:solidFill>
                  <a:srgbClr val="FFFF00"/>
                </a:solidFill>
                <a:latin typeface="Calibri" panose="020F0502020204030204" pitchFamily="34" charset="0"/>
                <a:cs typeface="Calibri" panose="020F0502020204030204" pitchFamily="34" charset="0"/>
              </a:rPr>
              <a:t>technique</a:t>
            </a:r>
            <a:r>
              <a:rPr lang="fr-FR" dirty="0">
                <a:solidFill>
                  <a:srgbClr val="FFFF00"/>
                </a:solidFill>
                <a:latin typeface="Calibri" panose="020F0502020204030204" pitchFamily="34" charset="0"/>
                <a:cs typeface="Calibri" panose="020F0502020204030204" pitchFamily="34" charset="0"/>
              </a:rPr>
              <a:t>.</a:t>
            </a:r>
          </a:p>
        </p:txBody>
      </p:sp>
      <p:pic>
        <p:nvPicPr>
          <p:cNvPr id="12" name="Image 11">
            <a:extLst>
              <a:ext uri="{FF2B5EF4-FFF2-40B4-BE49-F238E27FC236}">
                <a16:creationId xmlns:a16="http://schemas.microsoft.com/office/drawing/2014/main" id="{80D297F3-11E4-26B0-4F4E-55801F0382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6706" y="5346713"/>
            <a:ext cx="1110411" cy="1331689"/>
          </a:xfrm>
          <a:prstGeom prst="rect">
            <a:avLst/>
          </a:prstGeom>
        </p:spPr>
      </p:pic>
      <p:pic>
        <p:nvPicPr>
          <p:cNvPr id="13" name="Image 12">
            <a:extLst>
              <a:ext uri="{FF2B5EF4-FFF2-40B4-BE49-F238E27FC236}">
                <a16:creationId xmlns:a16="http://schemas.microsoft.com/office/drawing/2014/main" id="{9C6CE913-2CE5-1E33-1C9C-90D173501F0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914561" y="5340695"/>
            <a:ext cx="1110412" cy="1331689"/>
          </a:xfrm>
          <a:prstGeom prst="rect">
            <a:avLst/>
          </a:prstGeom>
        </p:spPr>
      </p:pic>
      <p:sp>
        <p:nvSpPr>
          <p:cNvPr id="28" name="ZoneTexte 27">
            <a:extLst>
              <a:ext uri="{FF2B5EF4-FFF2-40B4-BE49-F238E27FC236}">
                <a16:creationId xmlns:a16="http://schemas.microsoft.com/office/drawing/2014/main" id="{21418BC2-6457-6CF1-1EBD-78BFC8C4B286}"/>
              </a:ext>
            </a:extLst>
          </p:cNvPr>
          <p:cNvSpPr txBox="1"/>
          <p:nvPr/>
        </p:nvSpPr>
        <p:spPr>
          <a:xfrm>
            <a:off x="7498345" y="4740530"/>
            <a:ext cx="1032193" cy="646331"/>
          </a:xfrm>
          <a:prstGeom prst="rect">
            <a:avLst/>
          </a:prstGeom>
          <a:noFill/>
        </p:spPr>
        <p:txBody>
          <a:bodyPr wrap="square">
            <a:spAutoFit/>
          </a:bodyPr>
          <a:lstStyle/>
          <a:p>
            <a:pPr algn="just"/>
            <a:r>
              <a:rPr lang="fr-FR" b="1" dirty="0">
                <a:solidFill>
                  <a:srgbClr val="FFFF00"/>
                </a:solidFill>
              </a:rPr>
              <a:t>La FORME</a:t>
            </a:r>
          </a:p>
        </p:txBody>
      </p:sp>
      <p:sp>
        <p:nvSpPr>
          <p:cNvPr id="37" name="ZoneTexte 36">
            <a:extLst>
              <a:ext uri="{FF2B5EF4-FFF2-40B4-BE49-F238E27FC236}">
                <a16:creationId xmlns:a16="http://schemas.microsoft.com/office/drawing/2014/main" id="{D3033EB1-3F34-9853-1E35-2ED8DFE417FA}"/>
              </a:ext>
            </a:extLst>
          </p:cNvPr>
          <p:cNvSpPr txBox="1"/>
          <p:nvPr/>
        </p:nvSpPr>
        <p:spPr>
          <a:xfrm>
            <a:off x="11178619" y="4694364"/>
            <a:ext cx="1018677" cy="646331"/>
          </a:xfrm>
          <a:prstGeom prst="rect">
            <a:avLst/>
          </a:prstGeom>
          <a:noFill/>
        </p:spPr>
        <p:txBody>
          <a:bodyPr wrap="square">
            <a:spAutoFit/>
          </a:bodyPr>
          <a:lstStyle/>
          <a:p>
            <a:pPr algn="just"/>
            <a:r>
              <a:rPr lang="fr-FR" b="1" dirty="0">
                <a:solidFill>
                  <a:srgbClr val="FFFF00"/>
                </a:solidFill>
              </a:rPr>
              <a:t>Le FOND</a:t>
            </a:r>
          </a:p>
        </p:txBody>
      </p:sp>
      <p:cxnSp>
        <p:nvCxnSpPr>
          <p:cNvPr id="41" name="Connecteur droit avec flèche 40">
            <a:extLst>
              <a:ext uri="{FF2B5EF4-FFF2-40B4-BE49-F238E27FC236}">
                <a16:creationId xmlns:a16="http://schemas.microsoft.com/office/drawing/2014/main" id="{BA02F6BA-795C-45F2-0478-C7CC1827A501}"/>
              </a:ext>
            </a:extLst>
          </p:cNvPr>
          <p:cNvCxnSpPr>
            <a:cxnSpLocks/>
          </p:cNvCxnSpPr>
          <p:nvPr/>
        </p:nvCxnSpPr>
        <p:spPr>
          <a:xfrm>
            <a:off x="8437117" y="5186806"/>
            <a:ext cx="21321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44245F4E-EE69-4CBB-F747-366424EB9D98}"/>
              </a:ext>
            </a:extLst>
          </p:cNvPr>
          <p:cNvSpPr txBox="1"/>
          <p:nvPr/>
        </p:nvSpPr>
        <p:spPr>
          <a:xfrm>
            <a:off x="8649328" y="4602030"/>
            <a:ext cx="1403717" cy="1169551"/>
          </a:xfrm>
          <a:prstGeom prst="rect">
            <a:avLst/>
          </a:prstGeom>
          <a:noFill/>
        </p:spPr>
        <p:txBody>
          <a:bodyPr wrap="square" rtlCol="0">
            <a:spAutoFit/>
          </a:bodyPr>
          <a:lstStyle/>
          <a:p>
            <a:r>
              <a:rPr lang="fr-FR" sz="1400" dirty="0">
                <a:solidFill>
                  <a:srgbClr val="FFFF00"/>
                </a:solidFill>
                <a:latin typeface="Calibri" panose="020F0502020204030204" pitchFamily="34" charset="0"/>
                <a:cs typeface="Calibri" panose="020F0502020204030204" pitchFamily="34" charset="0"/>
              </a:rPr>
              <a:t>construction d’un document, les éléments dont il est constitué</a:t>
            </a:r>
          </a:p>
        </p:txBody>
      </p:sp>
      <p:sp>
        <p:nvSpPr>
          <p:cNvPr id="61" name="ZoneTexte 60">
            <a:extLst>
              <a:ext uri="{FF2B5EF4-FFF2-40B4-BE49-F238E27FC236}">
                <a16:creationId xmlns:a16="http://schemas.microsoft.com/office/drawing/2014/main" id="{92E5FA44-B452-7941-1CF1-7125ECBD345D}"/>
              </a:ext>
            </a:extLst>
          </p:cNvPr>
          <p:cNvSpPr txBox="1"/>
          <p:nvPr/>
        </p:nvSpPr>
        <p:spPr>
          <a:xfrm>
            <a:off x="9828419" y="5521246"/>
            <a:ext cx="1310768" cy="1169551"/>
          </a:xfrm>
          <a:prstGeom prst="rect">
            <a:avLst/>
          </a:prstGeom>
          <a:noFill/>
        </p:spPr>
        <p:txBody>
          <a:bodyPr wrap="square" rtlCol="0">
            <a:spAutoFit/>
          </a:bodyPr>
          <a:lstStyle/>
          <a:p>
            <a:r>
              <a:rPr lang="fr-FR" sz="1400" dirty="0">
                <a:solidFill>
                  <a:srgbClr val="FFFF00"/>
                </a:solidFill>
                <a:latin typeface="Calibri" panose="020F0502020204030204" pitchFamily="34" charset="0"/>
                <a:cs typeface="Calibri" panose="020F0502020204030204" pitchFamily="34" charset="0"/>
              </a:rPr>
              <a:t>ce que le document dit ou raconte, ce qu’il propose à l’interprétation</a:t>
            </a:r>
          </a:p>
        </p:txBody>
      </p:sp>
      <p:grpSp>
        <p:nvGrpSpPr>
          <p:cNvPr id="68" name="Groupe 67">
            <a:extLst>
              <a:ext uri="{FF2B5EF4-FFF2-40B4-BE49-F238E27FC236}">
                <a16:creationId xmlns:a16="http://schemas.microsoft.com/office/drawing/2014/main" id="{D8C7F273-24BA-CDC4-3E6C-F2E32C1E1506}"/>
              </a:ext>
            </a:extLst>
          </p:cNvPr>
          <p:cNvGrpSpPr/>
          <p:nvPr/>
        </p:nvGrpSpPr>
        <p:grpSpPr>
          <a:xfrm>
            <a:off x="10206807" y="5186805"/>
            <a:ext cx="972181" cy="367108"/>
            <a:chOff x="10296326" y="5186805"/>
            <a:chExt cx="972181" cy="367108"/>
          </a:xfrm>
        </p:grpSpPr>
        <p:cxnSp>
          <p:nvCxnSpPr>
            <p:cNvPr id="63" name="Connecteur droit avec flèche 62">
              <a:extLst>
                <a:ext uri="{FF2B5EF4-FFF2-40B4-BE49-F238E27FC236}">
                  <a16:creationId xmlns:a16="http://schemas.microsoft.com/office/drawing/2014/main" id="{037D23EF-7FA5-66B9-7F06-9B57F5954DA9}"/>
                </a:ext>
              </a:extLst>
            </p:cNvPr>
            <p:cNvCxnSpPr>
              <a:cxnSpLocks/>
            </p:cNvCxnSpPr>
            <p:nvPr/>
          </p:nvCxnSpPr>
          <p:spPr>
            <a:xfrm>
              <a:off x="10296326" y="5186805"/>
              <a:ext cx="0" cy="3671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39376B35-786F-BB62-7A41-B429798CBC39}"/>
                </a:ext>
              </a:extLst>
            </p:cNvPr>
            <p:cNvCxnSpPr>
              <a:cxnSpLocks/>
            </p:cNvCxnSpPr>
            <p:nvPr/>
          </p:nvCxnSpPr>
          <p:spPr>
            <a:xfrm flipH="1">
              <a:off x="10296326" y="5186805"/>
              <a:ext cx="9721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ZoneTexte 3">
            <a:extLst>
              <a:ext uri="{FF2B5EF4-FFF2-40B4-BE49-F238E27FC236}">
                <a16:creationId xmlns:a16="http://schemas.microsoft.com/office/drawing/2014/main" id="{1F2A5382-B36F-5EF7-368A-3983950012DE}"/>
              </a:ext>
            </a:extLst>
          </p:cNvPr>
          <p:cNvSpPr txBox="1"/>
          <p:nvPr/>
        </p:nvSpPr>
        <p:spPr>
          <a:xfrm>
            <a:off x="47625" y="896161"/>
            <a:ext cx="1691489" cy="369332"/>
          </a:xfrm>
          <a:prstGeom prst="rect">
            <a:avLst/>
          </a:prstGeom>
          <a:noFill/>
        </p:spPr>
        <p:txBody>
          <a:bodyPr wrap="none" rtlCol="0">
            <a:spAutoFit/>
          </a:bodyPr>
          <a:lstStyle/>
          <a:p>
            <a:r>
              <a:rPr lang="fr-FR" b="1" dirty="0">
                <a:solidFill>
                  <a:srgbClr val="FF0000"/>
                </a:solidFill>
              </a:rPr>
              <a:t>DOCUMENT 1</a:t>
            </a:r>
          </a:p>
        </p:txBody>
      </p:sp>
      <p:sp>
        <p:nvSpPr>
          <p:cNvPr id="7" name="ZoneTexte 6">
            <a:extLst>
              <a:ext uri="{FF2B5EF4-FFF2-40B4-BE49-F238E27FC236}">
                <a16:creationId xmlns:a16="http://schemas.microsoft.com/office/drawing/2014/main" id="{0E0B21A6-5F8C-1ED2-B207-FBA18725D5D2}"/>
              </a:ext>
            </a:extLst>
          </p:cNvPr>
          <p:cNvSpPr txBox="1"/>
          <p:nvPr/>
        </p:nvSpPr>
        <p:spPr>
          <a:xfrm>
            <a:off x="1714927" y="897289"/>
            <a:ext cx="1691489" cy="369332"/>
          </a:xfrm>
          <a:prstGeom prst="rect">
            <a:avLst/>
          </a:prstGeom>
          <a:noFill/>
        </p:spPr>
        <p:txBody>
          <a:bodyPr wrap="square">
            <a:spAutoFit/>
          </a:bodyPr>
          <a:lstStyle/>
          <a:p>
            <a:pPr algn="just"/>
            <a:r>
              <a:rPr lang="fr-FR" b="1" dirty="0"/>
              <a:t>Le TEMPS </a:t>
            </a:r>
            <a:r>
              <a:rPr lang="fr-FR" sz="1400" b="1" dirty="0"/>
              <a:t>et</a:t>
            </a:r>
          </a:p>
        </p:txBody>
      </p:sp>
      <p:sp>
        <p:nvSpPr>
          <p:cNvPr id="40" name="ZoneTexte 39">
            <a:extLst>
              <a:ext uri="{FF2B5EF4-FFF2-40B4-BE49-F238E27FC236}">
                <a16:creationId xmlns:a16="http://schemas.microsoft.com/office/drawing/2014/main" id="{4266026D-F344-73DA-7238-F032A2D4A81F}"/>
              </a:ext>
            </a:extLst>
          </p:cNvPr>
          <p:cNvSpPr txBox="1"/>
          <p:nvPr/>
        </p:nvSpPr>
        <p:spPr>
          <a:xfrm>
            <a:off x="6658397" y="896160"/>
            <a:ext cx="1691489" cy="369332"/>
          </a:xfrm>
          <a:prstGeom prst="rect">
            <a:avLst/>
          </a:prstGeom>
          <a:noFill/>
        </p:spPr>
        <p:txBody>
          <a:bodyPr wrap="none" rtlCol="0">
            <a:spAutoFit/>
          </a:bodyPr>
          <a:lstStyle/>
          <a:p>
            <a:r>
              <a:rPr lang="fr-FR" b="1" dirty="0">
                <a:solidFill>
                  <a:srgbClr val="FF0000"/>
                </a:solidFill>
              </a:rPr>
              <a:t>DOCUMENT 2</a:t>
            </a:r>
          </a:p>
        </p:txBody>
      </p:sp>
      <p:sp>
        <p:nvSpPr>
          <p:cNvPr id="44" name="ZoneTexte 43">
            <a:extLst>
              <a:ext uri="{FF2B5EF4-FFF2-40B4-BE49-F238E27FC236}">
                <a16:creationId xmlns:a16="http://schemas.microsoft.com/office/drawing/2014/main" id="{668AFBB4-86DB-55A8-246D-5A0B6CF3B27F}"/>
              </a:ext>
            </a:extLst>
          </p:cNvPr>
          <p:cNvSpPr txBox="1"/>
          <p:nvPr/>
        </p:nvSpPr>
        <p:spPr>
          <a:xfrm>
            <a:off x="8325699" y="897288"/>
            <a:ext cx="1691489" cy="369332"/>
          </a:xfrm>
          <a:prstGeom prst="rect">
            <a:avLst/>
          </a:prstGeom>
          <a:noFill/>
        </p:spPr>
        <p:txBody>
          <a:bodyPr wrap="square">
            <a:spAutoFit/>
          </a:bodyPr>
          <a:lstStyle/>
          <a:p>
            <a:pPr algn="just"/>
            <a:r>
              <a:rPr lang="fr-FR" b="1" dirty="0"/>
              <a:t>Le TEMPS et</a:t>
            </a:r>
          </a:p>
        </p:txBody>
      </p:sp>
      <p:sp>
        <p:nvSpPr>
          <p:cNvPr id="45" name="ZoneTexte 44">
            <a:extLst>
              <a:ext uri="{FF2B5EF4-FFF2-40B4-BE49-F238E27FC236}">
                <a16:creationId xmlns:a16="http://schemas.microsoft.com/office/drawing/2014/main" id="{745E79EB-7EA1-BBAD-911D-C50EF23E6CA3}"/>
              </a:ext>
            </a:extLst>
          </p:cNvPr>
          <p:cNvSpPr txBox="1"/>
          <p:nvPr/>
        </p:nvSpPr>
        <p:spPr>
          <a:xfrm>
            <a:off x="47625" y="2817297"/>
            <a:ext cx="1691489" cy="369332"/>
          </a:xfrm>
          <a:prstGeom prst="rect">
            <a:avLst/>
          </a:prstGeom>
          <a:noFill/>
        </p:spPr>
        <p:txBody>
          <a:bodyPr wrap="none" rtlCol="0">
            <a:spAutoFit/>
          </a:bodyPr>
          <a:lstStyle/>
          <a:p>
            <a:r>
              <a:rPr lang="fr-FR" b="1" dirty="0">
                <a:solidFill>
                  <a:srgbClr val="FF0000"/>
                </a:solidFill>
              </a:rPr>
              <a:t>DOCUMENT 3</a:t>
            </a:r>
          </a:p>
        </p:txBody>
      </p:sp>
      <p:sp>
        <p:nvSpPr>
          <p:cNvPr id="54" name="ZoneTexte 53">
            <a:extLst>
              <a:ext uri="{FF2B5EF4-FFF2-40B4-BE49-F238E27FC236}">
                <a16:creationId xmlns:a16="http://schemas.microsoft.com/office/drawing/2014/main" id="{F3D55970-7E62-F7AA-D298-21F665BA0645}"/>
              </a:ext>
            </a:extLst>
          </p:cNvPr>
          <p:cNvSpPr txBox="1"/>
          <p:nvPr/>
        </p:nvSpPr>
        <p:spPr>
          <a:xfrm>
            <a:off x="1714927" y="2818425"/>
            <a:ext cx="1550722" cy="369332"/>
          </a:xfrm>
          <a:prstGeom prst="rect">
            <a:avLst/>
          </a:prstGeom>
          <a:noFill/>
        </p:spPr>
        <p:txBody>
          <a:bodyPr wrap="square">
            <a:spAutoFit/>
          </a:bodyPr>
          <a:lstStyle/>
          <a:p>
            <a:pPr algn="just"/>
            <a:r>
              <a:rPr lang="fr-FR" b="1" dirty="0"/>
              <a:t>Le TEMPS et</a:t>
            </a:r>
          </a:p>
        </p:txBody>
      </p:sp>
      <p:sp>
        <p:nvSpPr>
          <p:cNvPr id="58" name="ZoneTexte 57">
            <a:extLst>
              <a:ext uri="{FF2B5EF4-FFF2-40B4-BE49-F238E27FC236}">
                <a16:creationId xmlns:a16="http://schemas.microsoft.com/office/drawing/2014/main" id="{10E4BCE8-FFF5-406A-6539-5EA331092034}"/>
              </a:ext>
            </a:extLst>
          </p:cNvPr>
          <p:cNvSpPr txBox="1"/>
          <p:nvPr/>
        </p:nvSpPr>
        <p:spPr>
          <a:xfrm>
            <a:off x="6652601" y="2817297"/>
            <a:ext cx="1691489" cy="369332"/>
          </a:xfrm>
          <a:prstGeom prst="rect">
            <a:avLst/>
          </a:prstGeom>
          <a:noFill/>
        </p:spPr>
        <p:txBody>
          <a:bodyPr wrap="none" rtlCol="0">
            <a:spAutoFit/>
          </a:bodyPr>
          <a:lstStyle/>
          <a:p>
            <a:r>
              <a:rPr lang="fr-FR" b="1" dirty="0">
                <a:solidFill>
                  <a:srgbClr val="FF0000"/>
                </a:solidFill>
              </a:rPr>
              <a:t>DOCUMENT 4</a:t>
            </a:r>
          </a:p>
        </p:txBody>
      </p:sp>
      <p:sp>
        <p:nvSpPr>
          <p:cNvPr id="62" name="ZoneTexte 61">
            <a:extLst>
              <a:ext uri="{FF2B5EF4-FFF2-40B4-BE49-F238E27FC236}">
                <a16:creationId xmlns:a16="http://schemas.microsoft.com/office/drawing/2014/main" id="{3524ED63-66E0-BDED-511F-CC73BA177949}"/>
              </a:ext>
            </a:extLst>
          </p:cNvPr>
          <p:cNvSpPr txBox="1"/>
          <p:nvPr/>
        </p:nvSpPr>
        <p:spPr>
          <a:xfrm>
            <a:off x="8319903" y="2818425"/>
            <a:ext cx="1691489" cy="369332"/>
          </a:xfrm>
          <a:prstGeom prst="rect">
            <a:avLst/>
          </a:prstGeom>
          <a:noFill/>
        </p:spPr>
        <p:txBody>
          <a:bodyPr wrap="square">
            <a:spAutoFit/>
          </a:bodyPr>
          <a:lstStyle/>
          <a:p>
            <a:pPr algn="just"/>
            <a:r>
              <a:rPr lang="fr-FR" b="1" dirty="0"/>
              <a:t>Le TEMPS et </a:t>
            </a:r>
          </a:p>
        </p:txBody>
      </p:sp>
      <p:sp>
        <p:nvSpPr>
          <p:cNvPr id="64" name="ZoneTexte 63">
            <a:extLst>
              <a:ext uri="{FF2B5EF4-FFF2-40B4-BE49-F238E27FC236}">
                <a16:creationId xmlns:a16="http://schemas.microsoft.com/office/drawing/2014/main" id="{E5BEA0E4-607F-EE25-50A6-B70507ED17CF}"/>
              </a:ext>
            </a:extLst>
          </p:cNvPr>
          <p:cNvSpPr txBox="1"/>
          <p:nvPr/>
        </p:nvSpPr>
        <p:spPr>
          <a:xfrm>
            <a:off x="3035894" y="923393"/>
            <a:ext cx="1397498" cy="369332"/>
          </a:xfrm>
          <a:prstGeom prst="rect">
            <a:avLst/>
          </a:prstGeom>
          <a:noFill/>
        </p:spPr>
        <p:txBody>
          <a:bodyPr wrap="none" rtlCol="0">
            <a:spAutoFit/>
          </a:bodyPr>
          <a:lstStyle/>
          <a:p>
            <a:r>
              <a:rPr lang="fr-FR" b="1" dirty="0">
                <a:solidFill>
                  <a:srgbClr val="002060"/>
                </a:solidFill>
                <a:latin typeface="Calibri" panose="020F0502020204030204" pitchFamily="34" charset="0"/>
                <a:cs typeface="Calibri" panose="020F0502020204030204" pitchFamily="34" charset="0"/>
              </a:rPr>
              <a:t>les SCIENCES</a:t>
            </a:r>
          </a:p>
        </p:txBody>
      </p:sp>
      <p:sp>
        <p:nvSpPr>
          <p:cNvPr id="66" name="ZoneTexte 65">
            <a:extLst>
              <a:ext uri="{FF2B5EF4-FFF2-40B4-BE49-F238E27FC236}">
                <a16:creationId xmlns:a16="http://schemas.microsoft.com/office/drawing/2014/main" id="{ADB685BF-FC22-9B09-950E-FAA85F0134CD}"/>
              </a:ext>
            </a:extLst>
          </p:cNvPr>
          <p:cNvSpPr txBox="1"/>
          <p:nvPr/>
        </p:nvSpPr>
        <p:spPr>
          <a:xfrm>
            <a:off x="9691324" y="911996"/>
            <a:ext cx="1574277" cy="369332"/>
          </a:xfrm>
          <a:prstGeom prst="rect">
            <a:avLst/>
          </a:prstGeom>
          <a:noFill/>
        </p:spPr>
        <p:txBody>
          <a:bodyPr wrap="none" rtlCol="0">
            <a:spAutoFit/>
          </a:bodyPr>
          <a:lstStyle/>
          <a:p>
            <a:r>
              <a:rPr lang="fr-FR" b="1" dirty="0">
                <a:solidFill>
                  <a:srgbClr val="002060"/>
                </a:solidFill>
                <a:latin typeface="Calibri" panose="020F0502020204030204" pitchFamily="34" charset="0"/>
                <a:cs typeface="Calibri" panose="020F0502020204030204" pitchFamily="34" charset="0"/>
              </a:rPr>
              <a:t>la TECHNIQUE</a:t>
            </a:r>
          </a:p>
        </p:txBody>
      </p:sp>
      <p:sp>
        <p:nvSpPr>
          <p:cNvPr id="67" name="ZoneTexte 66">
            <a:extLst>
              <a:ext uri="{FF2B5EF4-FFF2-40B4-BE49-F238E27FC236}">
                <a16:creationId xmlns:a16="http://schemas.microsoft.com/office/drawing/2014/main" id="{E0385B08-1E47-7CA3-24DC-743A282D02E6}"/>
              </a:ext>
            </a:extLst>
          </p:cNvPr>
          <p:cNvSpPr txBox="1"/>
          <p:nvPr/>
        </p:nvSpPr>
        <p:spPr>
          <a:xfrm>
            <a:off x="3060187" y="2844530"/>
            <a:ext cx="1218603" cy="369332"/>
          </a:xfrm>
          <a:prstGeom prst="rect">
            <a:avLst/>
          </a:prstGeom>
          <a:noFill/>
        </p:spPr>
        <p:txBody>
          <a:bodyPr wrap="none" rtlCol="0">
            <a:spAutoFit/>
          </a:bodyPr>
          <a:lstStyle/>
          <a:p>
            <a:r>
              <a:rPr lang="fr-FR" b="1" dirty="0">
                <a:solidFill>
                  <a:srgbClr val="002060"/>
                </a:solidFill>
                <a:latin typeface="Calibri" panose="020F0502020204030204" pitchFamily="34" charset="0"/>
                <a:cs typeface="Calibri" panose="020F0502020204030204" pitchFamily="34" charset="0"/>
              </a:rPr>
              <a:t>le MONDE</a:t>
            </a:r>
          </a:p>
        </p:txBody>
      </p:sp>
      <p:sp>
        <p:nvSpPr>
          <p:cNvPr id="70" name="ZoneTexte 69">
            <a:extLst>
              <a:ext uri="{FF2B5EF4-FFF2-40B4-BE49-F238E27FC236}">
                <a16:creationId xmlns:a16="http://schemas.microsoft.com/office/drawing/2014/main" id="{EBEFC2CB-F351-CFAB-9D40-4A734D465493}"/>
              </a:ext>
            </a:extLst>
          </p:cNvPr>
          <p:cNvSpPr txBox="1"/>
          <p:nvPr/>
        </p:nvSpPr>
        <p:spPr>
          <a:xfrm>
            <a:off x="9670751" y="2826774"/>
            <a:ext cx="1402307" cy="369332"/>
          </a:xfrm>
          <a:prstGeom prst="rect">
            <a:avLst/>
          </a:prstGeom>
          <a:noFill/>
        </p:spPr>
        <p:txBody>
          <a:bodyPr wrap="none" rtlCol="0">
            <a:spAutoFit/>
          </a:bodyPr>
          <a:lstStyle/>
          <a:p>
            <a:r>
              <a:rPr lang="fr-FR" b="1" dirty="0">
                <a:solidFill>
                  <a:srgbClr val="002060"/>
                </a:solidFill>
                <a:latin typeface="Calibri" panose="020F0502020204030204" pitchFamily="34" charset="0"/>
                <a:cs typeface="Calibri" panose="020F0502020204030204" pitchFamily="34" charset="0"/>
              </a:rPr>
              <a:t>l’HUMANITÉ</a:t>
            </a:r>
          </a:p>
        </p:txBody>
      </p:sp>
      <p:pic>
        <p:nvPicPr>
          <p:cNvPr id="71" name="Image 70">
            <a:extLst>
              <a:ext uri="{FF2B5EF4-FFF2-40B4-BE49-F238E27FC236}">
                <a16:creationId xmlns:a16="http://schemas.microsoft.com/office/drawing/2014/main" id="{A71458AD-C664-B679-252B-42D81400CC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56214" y="3194852"/>
            <a:ext cx="865966" cy="865966"/>
          </a:xfrm>
          <a:prstGeom prst="rect">
            <a:avLst/>
          </a:prstGeom>
        </p:spPr>
      </p:pic>
      <p:sp>
        <p:nvSpPr>
          <p:cNvPr id="72" name="ZoneTexte 71">
            <a:extLst>
              <a:ext uri="{FF2B5EF4-FFF2-40B4-BE49-F238E27FC236}">
                <a16:creationId xmlns:a16="http://schemas.microsoft.com/office/drawing/2014/main" id="{E315A2F1-6800-6B76-B1D6-D7999312F499}"/>
              </a:ext>
            </a:extLst>
          </p:cNvPr>
          <p:cNvSpPr txBox="1"/>
          <p:nvPr/>
        </p:nvSpPr>
        <p:spPr>
          <a:xfrm>
            <a:off x="6628413" y="4060818"/>
            <a:ext cx="1691490" cy="584775"/>
          </a:xfrm>
          <a:prstGeom prst="rect">
            <a:avLst/>
          </a:prstGeom>
          <a:noFill/>
        </p:spPr>
        <p:txBody>
          <a:bodyPr wrap="square" rtlCol="0">
            <a:spAutoFit/>
          </a:bodyPr>
          <a:lstStyle/>
          <a:p>
            <a:pPr algn="ctr">
              <a:spcAft>
                <a:spcPts val="600"/>
              </a:spcAft>
            </a:pPr>
            <a:r>
              <a:rPr lang="fr-FR" sz="1600" b="1" dirty="0">
                <a:solidFill>
                  <a:srgbClr val="7030A0"/>
                </a:solidFill>
                <a:latin typeface="Calibri" panose="020F0502020204030204" pitchFamily="34" charset="0"/>
                <a:cs typeface="Calibri" panose="020F0502020204030204" pitchFamily="34" charset="0"/>
              </a:rPr>
              <a:t>Erwin SCHRÖDINGER</a:t>
            </a:r>
            <a:endParaRPr lang="fr-FR" sz="1600" b="1" dirty="0">
              <a:solidFill>
                <a:srgbClr val="FF0000"/>
              </a:solidFill>
            </a:endParaRPr>
          </a:p>
        </p:txBody>
      </p:sp>
      <p:sp>
        <p:nvSpPr>
          <p:cNvPr id="73" name="ZoneTexte 72">
            <a:extLst>
              <a:ext uri="{FF2B5EF4-FFF2-40B4-BE49-F238E27FC236}">
                <a16:creationId xmlns:a16="http://schemas.microsoft.com/office/drawing/2014/main" id="{949772FC-9BD0-A1EC-F7D6-490778C92311}"/>
              </a:ext>
            </a:extLst>
          </p:cNvPr>
          <p:cNvSpPr txBox="1"/>
          <p:nvPr/>
        </p:nvSpPr>
        <p:spPr>
          <a:xfrm>
            <a:off x="8303707" y="3300973"/>
            <a:ext cx="3022187" cy="1077218"/>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 Aimez une fille de tout votre cœur, et embrassez-la sur la bouche : alors le temps s’arrêtera, et l’espace cessera d’exister. »</a:t>
            </a:r>
          </a:p>
        </p:txBody>
      </p:sp>
      <p:grpSp>
        <p:nvGrpSpPr>
          <p:cNvPr id="74" name="Groupe 73">
            <a:extLst>
              <a:ext uri="{FF2B5EF4-FFF2-40B4-BE49-F238E27FC236}">
                <a16:creationId xmlns:a16="http://schemas.microsoft.com/office/drawing/2014/main" id="{AD02E45A-8D96-318D-7BF8-5C2CF43A7284}"/>
              </a:ext>
            </a:extLst>
          </p:cNvPr>
          <p:cNvGrpSpPr/>
          <p:nvPr/>
        </p:nvGrpSpPr>
        <p:grpSpPr>
          <a:xfrm>
            <a:off x="11322951" y="2687241"/>
            <a:ext cx="329186" cy="495395"/>
            <a:chOff x="10224094" y="565880"/>
            <a:chExt cx="329186" cy="495395"/>
          </a:xfrm>
        </p:grpSpPr>
        <p:pic>
          <p:nvPicPr>
            <p:cNvPr id="75" name="Image 74">
              <a:hlinkClick r:id="rId7" action="ppaction://hlinksldjump"/>
              <a:extLst>
                <a:ext uri="{FF2B5EF4-FFF2-40B4-BE49-F238E27FC236}">
                  <a16:creationId xmlns:a16="http://schemas.microsoft.com/office/drawing/2014/main" id="{173E04AF-8176-1F5D-47C8-26704143D7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76" name="Image 75">
              <a:hlinkClick r:id="rId7" action="ppaction://hlinksldjump"/>
              <a:extLst>
                <a:ext uri="{FF2B5EF4-FFF2-40B4-BE49-F238E27FC236}">
                  <a16:creationId xmlns:a16="http://schemas.microsoft.com/office/drawing/2014/main" id="{9349EB11-80EB-94F5-B902-6948D4C310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pic>
        <p:nvPicPr>
          <p:cNvPr id="77" name="Image 76">
            <a:extLst>
              <a:ext uri="{FF2B5EF4-FFF2-40B4-BE49-F238E27FC236}">
                <a16:creationId xmlns:a16="http://schemas.microsoft.com/office/drawing/2014/main" id="{BF219CCC-0CEB-25E8-FA0F-214A1F30123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68722" y="1291597"/>
            <a:ext cx="865966" cy="865966"/>
          </a:xfrm>
          <a:prstGeom prst="rect">
            <a:avLst/>
          </a:prstGeom>
        </p:spPr>
      </p:pic>
      <p:sp>
        <p:nvSpPr>
          <p:cNvPr id="78" name="ZoneTexte 77">
            <a:extLst>
              <a:ext uri="{FF2B5EF4-FFF2-40B4-BE49-F238E27FC236}">
                <a16:creationId xmlns:a16="http://schemas.microsoft.com/office/drawing/2014/main" id="{69C6D69F-F9B3-1DD3-2C55-926522355866}"/>
              </a:ext>
            </a:extLst>
          </p:cNvPr>
          <p:cNvSpPr txBox="1"/>
          <p:nvPr/>
        </p:nvSpPr>
        <p:spPr>
          <a:xfrm>
            <a:off x="-59079" y="2157563"/>
            <a:ext cx="1691490" cy="584775"/>
          </a:xfrm>
          <a:prstGeom prst="rect">
            <a:avLst/>
          </a:prstGeom>
          <a:noFill/>
        </p:spPr>
        <p:txBody>
          <a:bodyPr wrap="square" rtlCol="0">
            <a:spAutoFit/>
          </a:bodyPr>
          <a:lstStyle/>
          <a:p>
            <a:pPr algn="ctr">
              <a:spcAft>
                <a:spcPts val="600"/>
              </a:spcAft>
            </a:pPr>
            <a:r>
              <a:rPr lang="fr-FR" sz="1600" b="1" dirty="0" err="1">
                <a:solidFill>
                  <a:srgbClr val="7030A0"/>
                </a:solidFill>
                <a:latin typeface="Calibri" panose="020F0502020204030204" pitchFamily="34" charset="0"/>
                <a:cs typeface="Calibri" panose="020F0502020204030204" pitchFamily="34" charset="0"/>
              </a:rPr>
              <a:t>Publilius</a:t>
            </a:r>
            <a:br>
              <a:rPr lang="fr-FR" sz="1600" b="1" dirty="0">
                <a:solidFill>
                  <a:srgbClr val="7030A0"/>
                </a:solidFill>
                <a:latin typeface="Calibri" panose="020F0502020204030204" pitchFamily="34" charset="0"/>
                <a:cs typeface="Calibri" panose="020F0502020204030204" pitchFamily="34" charset="0"/>
              </a:rPr>
            </a:br>
            <a:r>
              <a:rPr lang="fr-FR" sz="1600" b="1" dirty="0">
                <a:solidFill>
                  <a:srgbClr val="7030A0"/>
                </a:solidFill>
                <a:latin typeface="Calibri" panose="020F0502020204030204" pitchFamily="34" charset="0"/>
                <a:cs typeface="Calibri" panose="020F0502020204030204" pitchFamily="34" charset="0"/>
              </a:rPr>
              <a:t>SYRUS</a:t>
            </a:r>
            <a:endParaRPr lang="fr-FR" sz="1600" b="1" dirty="0">
              <a:solidFill>
                <a:srgbClr val="FF0000"/>
              </a:solidFill>
            </a:endParaRPr>
          </a:p>
        </p:txBody>
      </p:sp>
      <p:sp>
        <p:nvSpPr>
          <p:cNvPr id="79" name="ZoneTexte 78">
            <a:extLst>
              <a:ext uri="{FF2B5EF4-FFF2-40B4-BE49-F238E27FC236}">
                <a16:creationId xmlns:a16="http://schemas.microsoft.com/office/drawing/2014/main" id="{125008E5-5578-E214-0ED6-665DC445EC23}"/>
              </a:ext>
            </a:extLst>
          </p:cNvPr>
          <p:cNvSpPr txBox="1"/>
          <p:nvPr/>
        </p:nvSpPr>
        <p:spPr>
          <a:xfrm>
            <a:off x="1616215" y="1397718"/>
            <a:ext cx="2693775" cy="584775"/>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 Le temps de la réflexion est une économie de temps. »</a:t>
            </a:r>
          </a:p>
        </p:txBody>
      </p:sp>
      <p:pic>
        <p:nvPicPr>
          <p:cNvPr id="80" name="Image 79">
            <a:extLst>
              <a:ext uri="{FF2B5EF4-FFF2-40B4-BE49-F238E27FC236}">
                <a16:creationId xmlns:a16="http://schemas.microsoft.com/office/drawing/2014/main" id="{D326732C-5630-E8A6-9B84-134567E9592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025865" y="1289551"/>
            <a:ext cx="865966" cy="865966"/>
          </a:xfrm>
          <a:prstGeom prst="rect">
            <a:avLst/>
          </a:prstGeom>
        </p:spPr>
      </p:pic>
      <p:sp>
        <p:nvSpPr>
          <p:cNvPr id="81" name="ZoneTexte 80">
            <a:extLst>
              <a:ext uri="{FF2B5EF4-FFF2-40B4-BE49-F238E27FC236}">
                <a16:creationId xmlns:a16="http://schemas.microsoft.com/office/drawing/2014/main" id="{FE086825-74BB-D873-693A-592E599339BE}"/>
              </a:ext>
            </a:extLst>
          </p:cNvPr>
          <p:cNvSpPr txBox="1"/>
          <p:nvPr/>
        </p:nvSpPr>
        <p:spPr>
          <a:xfrm>
            <a:off x="6598064" y="2155517"/>
            <a:ext cx="1691490" cy="584775"/>
          </a:xfrm>
          <a:prstGeom prst="rect">
            <a:avLst/>
          </a:prstGeom>
          <a:noFill/>
        </p:spPr>
        <p:txBody>
          <a:bodyPr wrap="square" rtlCol="0">
            <a:spAutoFit/>
          </a:bodyPr>
          <a:lstStyle/>
          <a:p>
            <a:pPr algn="ctr">
              <a:spcAft>
                <a:spcPts val="600"/>
              </a:spcAft>
            </a:pPr>
            <a:r>
              <a:rPr lang="fr-FR" sz="1600" b="1" dirty="0">
                <a:solidFill>
                  <a:srgbClr val="7030A0"/>
                </a:solidFill>
                <a:latin typeface="Calibri" panose="020F0502020204030204" pitchFamily="34" charset="0"/>
                <a:cs typeface="Calibri" panose="020F0502020204030204" pitchFamily="34" charset="0"/>
              </a:rPr>
              <a:t>Jacques</a:t>
            </a:r>
            <a:br>
              <a:rPr lang="fr-FR" sz="1600" b="1" dirty="0">
                <a:solidFill>
                  <a:srgbClr val="7030A0"/>
                </a:solidFill>
                <a:latin typeface="Calibri" panose="020F0502020204030204" pitchFamily="34" charset="0"/>
                <a:cs typeface="Calibri" panose="020F0502020204030204" pitchFamily="34" charset="0"/>
              </a:rPr>
            </a:br>
            <a:r>
              <a:rPr lang="fr-FR" sz="1600" b="1" dirty="0">
                <a:solidFill>
                  <a:srgbClr val="7030A0"/>
                </a:solidFill>
                <a:latin typeface="Calibri" panose="020F0502020204030204" pitchFamily="34" charset="0"/>
                <a:cs typeface="Calibri" panose="020F0502020204030204" pitchFamily="34" charset="0"/>
              </a:rPr>
              <a:t>ELLUL</a:t>
            </a:r>
          </a:p>
        </p:txBody>
      </p:sp>
      <p:sp>
        <p:nvSpPr>
          <p:cNvPr id="82" name="ZoneTexte 81">
            <a:extLst>
              <a:ext uri="{FF2B5EF4-FFF2-40B4-BE49-F238E27FC236}">
                <a16:creationId xmlns:a16="http://schemas.microsoft.com/office/drawing/2014/main" id="{61E726DB-C4E9-9080-6D46-205D61DDEB36}"/>
              </a:ext>
            </a:extLst>
          </p:cNvPr>
          <p:cNvSpPr txBox="1"/>
          <p:nvPr/>
        </p:nvSpPr>
        <p:spPr>
          <a:xfrm>
            <a:off x="8273358" y="1395672"/>
            <a:ext cx="3022187" cy="830997"/>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 La technique progresse pour gagner du temps, mais elle ne sait pas quoi faire du temps gagné. »</a:t>
            </a:r>
          </a:p>
        </p:txBody>
      </p:sp>
      <p:pic>
        <p:nvPicPr>
          <p:cNvPr id="83" name="Image 82">
            <a:extLst>
              <a:ext uri="{FF2B5EF4-FFF2-40B4-BE49-F238E27FC236}">
                <a16:creationId xmlns:a16="http://schemas.microsoft.com/office/drawing/2014/main" id="{98268930-065C-7A83-334B-3DE0025C2CC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2946" y="3249697"/>
            <a:ext cx="865966" cy="865966"/>
          </a:xfrm>
          <a:prstGeom prst="rect">
            <a:avLst/>
          </a:prstGeom>
        </p:spPr>
      </p:pic>
      <p:sp>
        <p:nvSpPr>
          <p:cNvPr id="84" name="ZoneTexte 83">
            <a:extLst>
              <a:ext uri="{FF2B5EF4-FFF2-40B4-BE49-F238E27FC236}">
                <a16:creationId xmlns:a16="http://schemas.microsoft.com/office/drawing/2014/main" id="{80AE9854-DC68-18B7-20F1-09B438DD2543}"/>
              </a:ext>
            </a:extLst>
          </p:cNvPr>
          <p:cNvSpPr txBox="1"/>
          <p:nvPr/>
        </p:nvSpPr>
        <p:spPr>
          <a:xfrm>
            <a:off x="1700439" y="3355818"/>
            <a:ext cx="2693775" cy="830997"/>
          </a:xfrm>
          <a:prstGeom prst="rect">
            <a:avLst/>
          </a:prstGeom>
          <a:noFill/>
        </p:spPr>
        <p:txBody>
          <a:bodyPr wrap="square" rtlCol="0">
            <a:spAutoFit/>
          </a:bodyPr>
          <a:lstStyle/>
          <a:p>
            <a:r>
              <a:rPr lang="fr-FR" sz="1600" dirty="0">
                <a:solidFill>
                  <a:srgbClr val="FFFF00"/>
                </a:solidFill>
                <a:latin typeface="Calibri" panose="020F0502020204030204" pitchFamily="34" charset="0"/>
                <a:cs typeface="Calibri" panose="020F0502020204030204" pitchFamily="34" charset="0"/>
              </a:rPr>
              <a:t>« Le temps n’est pas quelque chose qui passe, mais ce dans quoi passe tout ce qui est. »</a:t>
            </a:r>
          </a:p>
        </p:txBody>
      </p:sp>
      <p:grpSp>
        <p:nvGrpSpPr>
          <p:cNvPr id="85" name="Groupe 84">
            <a:extLst>
              <a:ext uri="{FF2B5EF4-FFF2-40B4-BE49-F238E27FC236}">
                <a16:creationId xmlns:a16="http://schemas.microsoft.com/office/drawing/2014/main" id="{97EB68D1-B7EF-0EDA-1421-CDFDB0B4EC0E}"/>
              </a:ext>
            </a:extLst>
          </p:cNvPr>
          <p:cNvGrpSpPr/>
          <p:nvPr/>
        </p:nvGrpSpPr>
        <p:grpSpPr>
          <a:xfrm>
            <a:off x="4592310" y="774527"/>
            <a:ext cx="329186" cy="495395"/>
            <a:chOff x="10224094" y="565880"/>
            <a:chExt cx="329186" cy="495395"/>
          </a:xfrm>
        </p:grpSpPr>
        <p:pic>
          <p:nvPicPr>
            <p:cNvPr id="86" name="Image 85">
              <a:hlinkClick r:id="rId13" action="ppaction://hlinksldjump"/>
              <a:extLst>
                <a:ext uri="{FF2B5EF4-FFF2-40B4-BE49-F238E27FC236}">
                  <a16:creationId xmlns:a16="http://schemas.microsoft.com/office/drawing/2014/main" id="{3704FC74-A029-4771-483C-B3C10C65ED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87" name="Image 86">
              <a:hlinkClick r:id="rId13" action="ppaction://hlinksldjump"/>
              <a:extLst>
                <a:ext uri="{FF2B5EF4-FFF2-40B4-BE49-F238E27FC236}">
                  <a16:creationId xmlns:a16="http://schemas.microsoft.com/office/drawing/2014/main" id="{7C603504-F105-C83B-FD99-AE047D115F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grpSp>
        <p:nvGrpSpPr>
          <p:cNvPr id="88" name="Groupe 87">
            <a:extLst>
              <a:ext uri="{FF2B5EF4-FFF2-40B4-BE49-F238E27FC236}">
                <a16:creationId xmlns:a16="http://schemas.microsoft.com/office/drawing/2014/main" id="{5BF23C07-7F8F-5E68-D496-35DBB750958E}"/>
              </a:ext>
            </a:extLst>
          </p:cNvPr>
          <p:cNvGrpSpPr/>
          <p:nvPr/>
        </p:nvGrpSpPr>
        <p:grpSpPr>
          <a:xfrm>
            <a:off x="4565272" y="2682893"/>
            <a:ext cx="329186" cy="495395"/>
            <a:chOff x="10224094" y="565880"/>
            <a:chExt cx="329186" cy="495395"/>
          </a:xfrm>
        </p:grpSpPr>
        <p:pic>
          <p:nvPicPr>
            <p:cNvPr id="89" name="Image 88">
              <a:hlinkClick r:id="rId14" action="ppaction://hlinksldjump"/>
              <a:extLst>
                <a:ext uri="{FF2B5EF4-FFF2-40B4-BE49-F238E27FC236}">
                  <a16:creationId xmlns:a16="http://schemas.microsoft.com/office/drawing/2014/main" id="{A60E3068-6661-79B5-7EC6-AF502C5429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flipV="1">
              <a:off x="10251132" y="565880"/>
              <a:ext cx="275110" cy="307779"/>
            </a:xfrm>
            <a:prstGeom prst="rect">
              <a:avLst/>
            </a:prstGeom>
          </p:spPr>
        </p:pic>
        <p:pic>
          <p:nvPicPr>
            <p:cNvPr id="90" name="Image 89">
              <a:hlinkClick r:id="rId14" action="ppaction://hlinksldjump"/>
              <a:extLst>
                <a:ext uri="{FF2B5EF4-FFF2-40B4-BE49-F238E27FC236}">
                  <a16:creationId xmlns:a16="http://schemas.microsoft.com/office/drawing/2014/main" id="{5B125112-B03A-FC4F-2C53-772A8E35B9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24094" y="732089"/>
              <a:ext cx="329186" cy="329186"/>
            </a:xfrm>
            <a:prstGeom prst="rect">
              <a:avLst/>
            </a:prstGeom>
          </p:spPr>
        </p:pic>
      </p:grpSp>
    </p:spTree>
    <p:extLst>
      <p:ext uri="{BB962C8B-B14F-4D97-AF65-F5344CB8AC3E}">
        <p14:creationId xmlns:p14="http://schemas.microsoft.com/office/powerpoint/2010/main" val="287968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1000"/>
                                        <p:tgtEl>
                                          <p:spTgt spid="53"/>
                                        </p:tgtEl>
                                      </p:cBhvr>
                                    </p:animEffect>
                                    <p:anim calcmode="lin" valueType="num">
                                      <p:cBhvr>
                                        <p:cTn id="12" dur="1000" fill="hold"/>
                                        <p:tgtEl>
                                          <p:spTgt spid="53"/>
                                        </p:tgtEl>
                                        <p:attrNameLst>
                                          <p:attrName>ppt_x</p:attrName>
                                        </p:attrNameLst>
                                      </p:cBhvr>
                                      <p:tavLst>
                                        <p:tav tm="0">
                                          <p:val>
                                            <p:strVal val="#ppt_x"/>
                                          </p:val>
                                        </p:tav>
                                        <p:tav tm="100000">
                                          <p:val>
                                            <p:strVal val="#ppt_x"/>
                                          </p:val>
                                        </p:tav>
                                      </p:tavLst>
                                    </p:anim>
                                    <p:anim calcmode="lin" valueType="num">
                                      <p:cBhvr>
                                        <p:cTn id="13" dur="1000" fill="hold"/>
                                        <p:tgtEl>
                                          <p:spTgt spid="5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anim calcmode="lin" valueType="num">
                                      <p:cBhvr>
                                        <p:cTn id="27" dur="1000" fill="hold"/>
                                        <p:tgtEl>
                                          <p:spTgt spid="40"/>
                                        </p:tgtEl>
                                        <p:attrNameLst>
                                          <p:attrName>ppt_x</p:attrName>
                                        </p:attrNameLst>
                                      </p:cBhvr>
                                      <p:tavLst>
                                        <p:tav tm="0">
                                          <p:val>
                                            <p:strVal val="#ppt_x"/>
                                          </p:val>
                                        </p:tav>
                                        <p:tav tm="100000">
                                          <p:val>
                                            <p:strVal val="#ppt_x"/>
                                          </p:val>
                                        </p:tav>
                                      </p:tavLst>
                                    </p:anim>
                                    <p:anim calcmode="lin" valueType="num">
                                      <p:cBhvr>
                                        <p:cTn id="28" dur="1000" fill="hold"/>
                                        <p:tgtEl>
                                          <p:spTgt spid="4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anim calcmode="lin" valueType="num">
                                      <p:cBhvr>
                                        <p:cTn id="32" dur="1000" fill="hold"/>
                                        <p:tgtEl>
                                          <p:spTgt spid="44"/>
                                        </p:tgtEl>
                                        <p:attrNameLst>
                                          <p:attrName>ppt_x</p:attrName>
                                        </p:attrNameLst>
                                      </p:cBhvr>
                                      <p:tavLst>
                                        <p:tav tm="0">
                                          <p:val>
                                            <p:strVal val="#ppt_x"/>
                                          </p:val>
                                        </p:tav>
                                        <p:tav tm="100000">
                                          <p:val>
                                            <p:strVal val="#ppt_x"/>
                                          </p:val>
                                        </p:tav>
                                      </p:tavLst>
                                    </p:anim>
                                    <p:anim calcmode="lin" valueType="num">
                                      <p:cBhvr>
                                        <p:cTn id="33" dur="1000" fill="hold"/>
                                        <p:tgtEl>
                                          <p:spTgt spid="4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1000"/>
                                        <p:tgtEl>
                                          <p:spTgt spid="45"/>
                                        </p:tgtEl>
                                      </p:cBhvr>
                                    </p:animEffect>
                                    <p:anim calcmode="lin" valueType="num">
                                      <p:cBhvr>
                                        <p:cTn id="37" dur="1000" fill="hold"/>
                                        <p:tgtEl>
                                          <p:spTgt spid="45"/>
                                        </p:tgtEl>
                                        <p:attrNameLst>
                                          <p:attrName>ppt_x</p:attrName>
                                        </p:attrNameLst>
                                      </p:cBhvr>
                                      <p:tavLst>
                                        <p:tav tm="0">
                                          <p:val>
                                            <p:strVal val="#ppt_x"/>
                                          </p:val>
                                        </p:tav>
                                        <p:tav tm="100000">
                                          <p:val>
                                            <p:strVal val="#ppt_x"/>
                                          </p:val>
                                        </p:tav>
                                      </p:tavLst>
                                    </p:anim>
                                    <p:anim calcmode="lin" valueType="num">
                                      <p:cBhvr>
                                        <p:cTn id="38" dur="1000" fill="hold"/>
                                        <p:tgtEl>
                                          <p:spTgt spid="4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1000"/>
                                        <p:tgtEl>
                                          <p:spTgt spid="54"/>
                                        </p:tgtEl>
                                      </p:cBhvr>
                                    </p:animEffect>
                                    <p:anim calcmode="lin" valueType="num">
                                      <p:cBhvr>
                                        <p:cTn id="42" dur="1000" fill="hold"/>
                                        <p:tgtEl>
                                          <p:spTgt spid="54"/>
                                        </p:tgtEl>
                                        <p:attrNameLst>
                                          <p:attrName>ppt_x</p:attrName>
                                        </p:attrNameLst>
                                      </p:cBhvr>
                                      <p:tavLst>
                                        <p:tav tm="0">
                                          <p:val>
                                            <p:strVal val="#ppt_x"/>
                                          </p:val>
                                        </p:tav>
                                        <p:tav tm="100000">
                                          <p:val>
                                            <p:strVal val="#ppt_x"/>
                                          </p:val>
                                        </p:tav>
                                      </p:tavLst>
                                    </p:anim>
                                    <p:anim calcmode="lin" valueType="num">
                                      <p:cBhvr>
                                        <p:cTn id="43" dur="1000" fill="hold"/>
                                        <p:tgtEl>
                                          <p:spTgt spid="5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1000"/>
                                        <p:tgtEl>
                                          <p:spTgt spid="58"/>
                                        </p:tgtEl>
                                      </p:cBhvr>
                                    </p:animEffect>
                                    <p:anim calcmode="lin" valueType="num">
                                      <p:cBhvr>
                                        <p:cTn id="47" dur="1000" fill="hold"/>
                                        <p:tgtEl>
                                          <p:spTgt spid="58"/>
                                        </p:tgtEl>
                                        <p:attrNameLst>
                                          <p:attrName>ppt_x</p:attrName>
                                        </p:attrNameLst>
                                      </p:cBhvr>
                                      <p:tavLst>
                                        <p:tav tm="0">
                                          <p:val>
                                            <p:strVal val="#ppt_x"/>
                                          </p:val>
                                        </p:tav>
                                        <p:tav tm="100000">
                                          <p:val>
                                            <p:strVal val="#ppt_x"/>
                                          </p:val>
                                        </p:tav>
                                      </p:tavLst>
                                    </p:anim>
                                    <p:anim calcmode="lin" valueType="num">
                                      <p:cBhvr>
                                        <p:cTn id="48" dur="1000" fill="hold"/>
                                        <p:tgtEl>
                                          <p:spTgt spid="5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1000"/>
                                        <p:tgtEl>
                                          <p:spTgt spid="62"/>
                                        </p:tgtEl>
                                      </p:cBhvr>
                                    </p:animEffect>
                                    <p:anim calcmode="lin" valueType="num">
                                      <p:cBhvr>
                                        <p:cTn id="52" dur="1000" fill="hold"/>
                                        <p:tgtEl>
                                          <p:spTgt spid="62"/>
                                        </p:tgtEl>
                                        <p:attrNameLst>
                                          <p:attrName>ppt_x</p:attrName>
                                        </p:attrNameLst>
                                      </p:cBhvr>
                                      <p:tavLst>
                                        <p:tav tm="0">
                                          <p:val>
                                            <p:strVal val="#ppt_x"/>
                                          </p:val>
                                        </p:tav>
                                        <p:tav tm="100000">
                                          <p:val>
                                            <p:strVal val="#ppt_x"/>
                                          </p:val>
                                        </p:tav>
                                      </p:tavLst>
                                    </p:anim>
                                    <p:anim calcmode="lin" valueType="num">
                                      <p:cBhvr>
                                        <p:cTn id="53" dur="1000" fill="hold"/>
                                        <p:tgtEl>
                                          <p:spTgt spid="6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fade">
                                      <p:cBhvr>
                                        <p:cTn id="56" dur="1000"/>
                                        <p:tgtEl>
                                          <p:spTgt spid="71"/>
                                        </p:tgtEl>
                                      </p:cBhvr>
                                    </p:animEffect>
                                    <p:anim calcmode="lin" valueType="num">
                                      <p:cBhvr>
                                        <p:cTn id="57" dur="1000" fill="hold"/>
                                        <p:tgtEl>
                                          <p:spTgt spid="71"/>
                                        </p:tgtEl>
                                        <p:attrNameLst>
                                          <p:attrName>ppt_x</p:attrName>
                                        </p:attrNameLst>
                                      </p:cBhvr>
                                      <p:tavLst>
                                        <p:tav tm="0">
                                          <p:val>
                                            <p:strVal val="#ppt_x"/>
                                          </p:val>
                                        </p:tav>
                                        <p:tav tm="100000">
                                          <p:val>
                                            <p:strVal val="#ppt_x"/>
                                          </p:val>
                                        </p:tav>
                                      </p:tavLst>
                                    </p:anim>
                                    <p:anim calcmode="lin" valueType="num">
                                      <p:cBhvr>
                                        <p:cTn id="58" dur="1000" fill="hold"/>
                                        <p:tgtEl>
                                          <p:spTgt spid="7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72"/>
                                        </p:tgtEl>
                                        <p:attrNameLst>
                                          <p:attrName>style.visibility</p:attrName>
                                        </p:attrNameLst>
                                      </p:cBhvr>
                                      <p:to>
                                        <p:strVal val="visible"/>
                                      </p:to>
                                    </p:set>
                                    <p:animEffect transition="in" filter="fade">
                                      <p:cBhvr>
                                        <p:cTn id="61" dur="1000"/>
                                        <p:tgtEl>
                                          <p:spTgt spid="72"/>
                                        </p:tgtEl>
                                      </p:cBhvr>
                                    </p:animEffect>
                                    <p:anim calcmode="lin" valueType="num">
                                      <p:cBhvr>
                                        <p:cTn id="62" dur="1000" fill="hold"/>
                                        <p:tgtEl>
                                          <p:spTgt spid="72"/>
                                        </p:tgtEl>
                                        <p:attrNameLst>
                                          <p:attrName>ppt_x</p:attrName>
                                        </p:attrNameLst>
                                      </p:cBhvr>
                                      <p:tavLst>
                                        <p:tav tm="0">
                                          <p:val>
                                            <p:strVal val="#ppt_x"/>
                                          </p:val>
                                        </p:tav>
                                        <p:tav tm="100000">
                                          <p:val>
                                            <p:strVal val="#ppt_x"/>
                                          </p:val>
                                        </p:tav>
                                      </p:tavLst>
                                    </p:anim>
                                    <p:anim calcmode="lin" valueType="num">
                                      <p:cBhvr>
                                        <p:cTn id="63" dur="1000" fill="hold"/>
                                        <p:tgtEl>
                                          <p:spTgt spid="7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fade">
                                      <p:cBhvr>
                                        <p:cTn id="66" dur="1000"/>
                                        <p:tgtEl>
                                          <p:spTgt spid="73"/>
                                        </p:tgtEl>
                                      </p:cBhvr>
                                    </p:animEffect>
                                    <p:anim calcmode="lin" valueType="num">
                                      <p:cBhvr>
                                        <p:cTn id="67" dur="1000" fill="hold"/>
                                        <p:tgtEl>
                                          <p:spTgt spid="73"/>
                                        </p:tgtEl>
                                        <p:attrNameLst>
                                          <p:attrName>ppt_x</p:attrName>
                                        </p:attrNameLst>
                                      </p:cBhvr>
                                      <p:tavLst>
                                        <p:tav tm="0">
                                          <p:val>
                                            <p:strVal val="#ppt_x"/>
                                          </p:val>
                                        </p:tav>
                                        <p:tav tm="100000">
                                          <p:val>
                                            <p:strVal val="#ppt_x"/>
                                          </p:val>
                                        </p:tav>
                                      </p:tavLst>
                                    </p:anim>
                                    <p:anim calcmode="lin" valueType="num">
                                      <p:cBhvr>
                                        <p:cTn id="68" dur="1000" fill="hold"/>
                                        <p:tgtEl>
                                          <p:spTgt spid="73"/>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fade">
                                      <p:cBhvr>
                                        <p:cTn id="71" dur="1000"/>
                                        <p:tgtEl>
                                          <p:spTgt spid="74"/>
                                        </p:tgtEl>
                                      </p:cBhvr>
                                    </p:animEffect>
                                    <p:anim calcmode="lin" valueType="num">
                                      <p:cBhvr>
                                        <p:cTn id="72" dur="1000" fill="hold"/>
                                        <p:tgtEl>
                                          <p:spTgt spid="74"/>
                                        </p:tgtEl>
                                        <p:attrNameLst>
                                          <p:attrName>ppt_x</p:attrName>
                                        </p:attrNameLst>
                                      </p:cBhvr>
                                      <p:tavLst>
                                        <p:tav tm="0">
                                          <p:val>
                                            <p:strVal val="#ppt_x"/>
                                          </p:val>
                                        </p:tav>
                                        <p:tav tm="100000">
                                          <p:val>
                                            <p:strVal val="#ppt_x"/>
                                          </p:val>
                                        </p:tav>
                                      </p:tavLst>
                                    </p:anim>
                                    <p:anim calcmode="lin" valueType="num">
                                      <p:cBhvr>
                                        <p:cTn id="73" dur="1000" fill="hold"/>
                                        <p:tgtEl>
                                          <p:spTgt spid="74"/>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77"/>
                                        </p:tgtEl>
                                        <p:attrNameLst>
                                          <p:attrName>style.visibility</p:attrName>
                                        </p:attrNameLst>
                                      </p:cBhvr>
                                      <p:to>
                                        <p:strVal val="visible"/>
                                      </p:to>
                                    </p:set>
                                    <p:animEffect transition="in" filter="fade">
                                      <p:cBhvr>
                                        <p:cTn id="76" dur="1000"/>
                                        <p:tgtEl>
                                          <p:spTgt spid="77"/>
                                        </p:tgtEl>
                                      </p:cBhvr>
                                    </p:animEffect>
                                    <p:anim calcmode="lin" valueType="num">
                                      <p:cBhvr>
                                        <p:cTn id="77" dur="1000" fill="hold"/>
                                        <p:tgtEl>
                                          <p:spTgt spid="77"/>
                                        </p:tgtEl>
                                        <p:attrNameLst>
                                          <p:attrName>ppt_x</p:attrName>
                                        </p:attrNameLst>
                                      </p:cBhvr>
                                      <p:tavLst>
                                        <p:tav tm="0">
                                          <p:val>
                                            <p:strVal val="#ppt_x"/>
                                          </p:val>
                                        </p:tav>
                                        <p:tav tm="100000">
                                          <p:val>
                                            <p:strVal val="#ppt_x"/>
                                          </p:val>
                                        </p:tav>
                                      </p:tavLst>
                                    </p:anim>
                                    <p:anim calcmode="lin" valueType="num">
                                      <p:cBhvr>
                                        <p:cTn id="78" dur="1000" fill="hold"/>
                                        <p:tgtEl>
                                          <p:spTgt spid="77"/>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78"/>
                                        </p:tgtEl>
                                        <p:attrNameLst>
                                          <p:attrName>style.visibility</p:attrName>
                                        </p:attrNameLst>
                                      </p:cBhvr>
                                      <p:to>
                                        <p:strVal val="visible"/>
                                      </p:to>
                                    </p:set>
                                    <p:animEffect transition="in" filter="fade">
                                      <p:cBhvr>
                                        <p:cTn id="81" dur="1000"/>
                                        <p:tgtEl>
                                          <p:spTgt spid="78"/>
                                        </p:tgtEl>
                                      </p:cBhvr>
                                    </p:animEffect>
                                    <p:anim calcmode="lin" valueType="num">
                                      <p:cBhvr>
                                        <p:cTn id="82" dur="1000" fill="hold"/>
                                        <p:tgtEl>
                                          <p:spTgt spid="78"/>
                                        </p:tgtEl>
                                        <p:attrNameLst>
                                          <p:attrName>ppt_x</p:attrName>
                                        </p:attrNameLst>
                                      </p:cBhvr>
                                      <p:tavLst>
                                        <p:tav tm="0">
                                          <p:val>
                                            <p:strVal val="#ppt_x"/>
                                          </p:val>
                                        </p:tav>
                                        <p:tav tm="100000">
                                          <p:val>
                                            <p:strVal val="#ppt_x"/>
                                          </p:val>
                                        </p:tav>
                                      </p:tavLst>
                                    </p:anim>
                                    <p:anim calcmode="lin" valueType="num">
                                      <p:cBhvr>
                                        <p:cTn id="83" dur="1000" fill="hold"/>
                                        <p:tgtEl>
                                          <p:spTgt spid="78"/>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79"/>
                                        </p:tgtEl>
                                        <p:attrNameLst>
                                          <p:attrName>style.visibility</p:attrName>
                                        </p:attrNameLst>
                                      </p:cBhvr>
                                      <p:to>
                                        <p:strVal val="visible"/>
                                      </p:to>
                                    </p:set>
                                    <p:animEffect transition="in" filter="fade">
                                      <p:cBhvr>
                                        <p:cTn id="86" dur="1000"/>
                                        <p:tgtEl>
                                          <p:spTgt spid="79"/>
                                        </p:tgtEl>
                                      </p:cBhvr>
                                    </p:animEffect>
                                    <p:anim calcmode="lin" valueType="num">
                                      <p:cBhvr>
                                        <p:cTn id="87" dur="1000" fill="hold"/>
                                        <p:tgtEl>
                                          <p:spTgt spid="79"/>
                                        </p:tgtEl>
                                        <p:attrNameLst>
                                          <p:attrName>ppt_x</p:attrName>
                                        </p:attrNameLst>
                                      </p:cBhvr>
                                      <p:tavLst>
                                        <p:tav tm="0">
                                          <p:val>
                                            <p:strVal val="#ppt_x"/>
                                          </p:val>
                                        </p:tav>
                                        <p:tav tm="100000">
                                          <p:val>
                                            <p:strVal val="#ppt_x"/>
                                          </p:val>
                                        </p:tav>
                                      </p:tavLst>
                                    </p:anim>
                                    <p:anim calcmode="lin" valueType="num">
                                      <p:cBhvr>
                                        <p:cTn id="88" dur="1000" fill="hold"/>
                                        <p:tgtEl>
                                          <p:spTgt spid="79"/>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80"/>
                                        </p:tgtEl>
                                        <p:attrNameLst>
                                          <p:attrName>style.visibility</p:attrName>
                                        </p:attrNameLst>
                                      </p:cBhvr>
                                      <p:to>
                                        <p:strVal val="visible"/>
                                      </p:to>
                                    </p:set>
                                    <p:animEffect transition="in" filter="fade">
                                      <p:cBhvr>
                                        <p:cTn id="91" dur="1000"/>
                                        <p:tgtEl>
                                          <p:spTgt spid="80"/>
                                        </p:tgtEl>
                                      </p:cBhvr>
                                    </p:animEffect>
                                    <p:anim calcmode="lin" valueType="num">
                                      <p:cBhvr>
                                        <p:cTn id="92" dur="1000" fill="hold"/>
                                        <p:tgtEl>
                                          <p:spTgt spid="80"/>
                                        </p:tgtEl>
                                        <p:attrNameLst>
                                          <p:attrName>ppt_x</p:attrName>
                                        </p:attrNameLst>
                                      </p:cBhvr>
                                      <p:tavLst>
                                        <p:tav tm="0">
                                          <p:val>
                                            <p:strVal val="#ppt_x"/>
                                          </p:val>
                                        </p:tav>
                                        <p:tav tm="100000">
                                          <p:val>
                                            <p:strVal val="#ppt_x"/>
                                          </p:val>
                                        </p:tav>
                                      </p:tavLst>
                                    </p:anim>
                                    <p:anim calcmode="lin" valueType="num">
                                      <p:cBhvr>
                                        <p:cTn id="93" dur="1000" fill="hold"/>
                                        <p:tgtEl>
                                          <p:spTgt spid="80"/>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81"/>
                                        </p:tgtEl>
                                        <p:attrNameLst>
                                          <p:attrName>style.visibility</p:attrName>
                                        </p:attrNameLst>
                                      </p:cBhvr>
                                      <p:to>
                                        <p:strVal val="visible"/>
                                      </p:to>
                                    </p:set>
                                    <p:animEffect transition="in" filter="fade">
                                      <p:cBhvr>
                                        <p:cTn id="96" dur="1000"/>
                                        <p:tgtEl>
                                          <p:spTgt spid="81"/>
                                        </p:tgtEl>
                                      </p:cBhvr>
                                    </p:animEffect>
                                    <p:anim calcmode="lin" valueType="num">
                                      <p:cBhvr>
                                        <p:cTn id="97" dur="1000" fill="hold"/>
                                        <p:tgtEl>
                                          <p:spTgt spid="81"/>
                                        </p:tgtEl>
                                        <p:attrNameLst>
                                          <p:attrName>ppt_x</p:attrName>
                                        </p:attrNameLst>
                                      </p:cBhvr>
                                      <p:tavLst>
                                        <p:tav tm="0">
                                          <p:val>
                                            <p:strVal val="#ppt_x"/>
                                          </p:val>
                                        </p:tav>
                                        <p:tav tm="100000">
                                          <p:val>
                                            <p:strVal val="#ppt_x"/>
                                          </p:val>
                                        </p:tav>
                                      </p:tavLst>
                                    </p:anim>
                                    <p:anim calcmode="lin" valueType="num">
                                      <p:cBhvr>
                                        <p:cTn id="98" dur="1000" fill="hold"/>
                                        <p:tgtEl>
                                          <p:spTgt spid="81"/>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82"/>
                                        </p:tgtEl>
                                        <p:attrNameLst>
                                          <p:attrName>style.visibility</p:attrName>
                                        </p:attrNameLst>
                                      </p:cBhvr>
                                      <p:to>
                                        <p:strVal val="visible"/>
                                      </p:to>
                                    </p:set>
                                    <p:animEffect transition="in" filter="fade">
                                      <p:cBhvr>
                                        <p:cTn id="101" dur="1000"/>
                                        <p:tgtEl>
                                          <p:spTgt spid="82"/>
                                        </p:tgtEl>
                                      </p:cBhvr>
                                    </p:animEffect>
                                    <p:anim calcmode="lin" valueType="num">
                                      <p:cBhvr>
                                        <p:cTn id="102" dur="1000" fill="hold"/>
                                        <p:tgtEl>
                                          <p:spTgt spid="82"/>
                                        </p:tgtEl>
                                        <p:attrNameLst>
                                          <p:attrName>ppt_x</p:attrName>
                                        </p:attrNameLst>
                                      </p:cBhvr>
                                      <p:tavLst>
                                        <p:tav tm="0">
                                          <p:val>
                                            <p:strVal val="#ppt_x"/>
                                          </p:val>
                                        </p:tav>
                                        <p:tav tm="100000">
                                          <p:val>
                                            <p:strVal val="#ppt_x"/>
                                          </p:val>
                                        </p:tav>
                                      </p:tavLst>
                                    </p:anim>
                                    <p:anim calcmode="lin" valueType="num">
                                      <p:cBhvr>
                                        <p:cTn id="103" dur="1000" fill="hold"/>
                                        <p:tgtEl>
                                          <p:spTgt spid="82"/>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83"/>
                                        </p:tgtEl>
                                        <p:attrNameLst>
                                          <p:attrName>style.visibility</p:attrName>
                                        </p:attrNameLst>
                                      </p:cBhvr>
                                      <p:to>
                                        <p:strVal val="visible"/>
                                      </p:to>
                                    </p:set>
                                    <p:animEffect transition="in" filter="fade">
                                      <p:cBhvr>
                                        <p:cTn id="106" dur="1000"/>
                                        <p:tgtEl>
                                          <p:spTgt spid="83"/>
                                        </p:tgtEl>
                                      </p:cBhvr>
                                    </p:animEffect>
                                    <p:anim calcmode="lin" valueType="num">
                                      <p:cBhvr>
                                        <p:cTn id="107" dur="1000" fill="hold"/>
                                        <p:tgtEl>
                                          <p:spTgt spid="83"/>
                                        </p:tgtEl>
                                        <p:attrNameLst>
                                          <p:attrName>ppt_x</p:attrName>
                                        </p:attrNameLst>
                                      </p:cBhvr>
                                      <p:tavLst>
                                        <p:tav tm="0">
                                          <p:val>
                                            <p:strVal val="#ppt_x"/>
                                          </p:val>
                                        </p:tav>
                                        <p:tav tm="100000">
                                          <p:val>
                                            <p:strVal val="#ppt_x"/>
                                          </p:val>
                                        </p:tav>
                                      </p:tavLst>
                                    </p:anim>
                                    <p:anim calcmode="lin" valueType="num">
                                      <p:cBhvr>
                                        <p:cTn id="108" dur="1000" fill="hold"/>
                                        <p:tgtEl>
                                          <p:spTgt spid="8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84"/>
                                        </p:tgtEl>
                                        <p:attrNameLst>
                                          <p:attrName>style.visibility</p:attrName>
                                        </p:attrNameLst>
                                      </p:cBhvr>
                                      <p:to>
                                        <p:strVal val="visible"/>
                                      </p:to>
                                    </p:set>
                                    <p:animEffect transition="in" filter="fade">
                                      <p:cBhvr>
                                        <p:cTn id="111" dur="1000"/>
                                        <p:tgtEl>
                                          <p:spTgt spid="84"/>
                                        </p:tgtEl>
                                      </p:cBhvr>
                                    </p:animEffect>
                                    <p:anim calcmode="lin" valueType="num">
                                      <p:cBhvr>
                                        <p:cTn id="112" dur="1000" fill="hold"/>
                                        <p:tgtEl>
                                          <p:spTgt spid="84"/>
                                        </p:tgtEl>
                                        <p:attrNameLst>
                                          <p:attrName>ppt_x</p:attrName>
                                        </p:attrNameLst>
                                      </p:cBhvr>
                                      <p:tavLst>
                                        <p:tav tm="0">
                                          <p:val>
                                            <p:strVal val="#ppt_x"/>
                                          </p:val>
                                        </p:tav>
                                        <p:tav tm="100000">
                                          <p:val>
                                            <p:strVal val="#ppt_x"/>
                                          </p:val>
                                        </p:tav>
                                      </p:tavLst>
                                    </p:anim>
                                    <p:anim calcmode="lin" valueType="num">
                                      <p:cBhvr>
                                        <p:cTn id="113" dur="1000" fill="hold"/>
                                        <p:tgtEl>
                                          <p:spTgt spid="84"/>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85"/>
                                        </p:tgtEl>
                                        <p:attrNameLst>
                                          <p:attrName>style.visibility</p:attrName>
                                        </p:attrNameLst>
                                      </p:cBhvr>
                                      <p:to>
                                        <p:strVal val="visible"/>
                                      </p:to>
                                    </p:set>
                                    <p:animEffect transition="in" filter="fade">
                                      <p:cBhvr>
                                        <p:cTn id="116" dur="1000"/>
                                        <p:tgtEl>
                                          <p:spTgt spid="85"/>
                                        </p:tgtEl>
                                      </p:cBhvr>
                                    </p:animEffect>
                                    <p:anim calcmode="lin" valueType="num">
                                      <p:cBhvr>
                                        <p:cTn id="117" dur="1000" fill="hold"/>
                                        <p:tgtEl>
                                          <p:spTgt spid="85"/>
                                        </p:tgtEl>
                                        <p:attrNameLst>
                                          <p:attrName>ppt_x</p:attrName>
                                        </p:attrNameLst>
                                      </p:cBhvr>
                                      <p:tavLst>
                                        <p:tav tm="0">
                                          <p:val>
                                            <p:strVal val="#ppt_x"/>
                                          </p:val>
                                        </p:tav>
                                        <p:tav tm="100000">
                                          <p:val>
                                            <p:strVal val="#ppt_x"/>
                                          </p:val>
                                        </p:tav>
                                      </p:tavLst>
                                    </p:anim>
                                    <p:anim calcmode="lin" valueType="num">
                                      <p:cBhvr>
                                        <p:cTn id="118" dur="1000" fill="hold"/>
                                        <p:tgtEl>
                                          <p:spTgt spid="85"/>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88"/>
                                        </p:tgtEl>
                                        <p:attrNameLst>
                                          <p:attrName>style.visibility</p:attrName>
                                        </p:attrNameLst>
                                      </p:cBhvr>
                                      <p:to>
                                        <p:strVal val="visible"/>
                                      </p:to>
                                    </p:set>
                                    <p:animEffect transition="in" filter="fade">
                                      <p:cBhvr>
                                        <p:cTn id="121" dur="1000"/>
                                        <p:tgtEl>
                                          <p:spTgt spid="88"/>
                                        </p:tgtEl>
                                      </p:cBhvr>
                                    </p:animEffect>
                                    <p:anim calcmode="lin" valueType="num">
                                      <p:cBhvr>
                                        <p:cTn id="122" dur="1000" fill="hold"/>
                                        <p:tgtEl>
                                          <p:spTgt spid="88"/>
                                        </p:tgtEl>
                                        <p:attrNameLst>
                                          <p:attrName>ppt_x</p:attrName>
                                        </p:attrNameLst>
                                      </p:cBhvr>
                                      <p:tavLst>
                                        <p:tav tm="0">
                                          <p:val>
                                            <p:strVal val="#ppt_x"/>
                                          </p:val>
                                        </p:tav>
                                        <p:tav tm="100000">
                                          <p:val>
                                            <p:strVal val="#ppt_x"/>
                                          </p:val>
                                        </p:tav>
                                      </p:tavLst>
                                    </p:anim>
                                    <p:anim calcmode="lin" valueType="num">
                                      <p:cBhvr>
                                        <p:cTn id="123" dur="1000" fill="hold"/>
                                        <p:tgtEl>
                                          <p:spTgt spid="88"/>
                                        </p:tgtEl>
                                        <p:attrNameLst>
                                          <p:attrName>ppt_y</p:attrName>
                                        </p:attrNameLst>
                                      </p:cBhvr>
                                      <p:tavLst>
                                        <p:tav tm="0">
                                          <p:val>
                                            <p:strVal val="#ppt_y+.1"/>
                                          </p:val>
                                        </p:tav>
                                        <p:tav tm="100000">
                                          <p:val>
                                            <p:strVal val="#ppt_y"/>
                                          </p:val>
                                        </p:tav>
                                      </p:tavLst>
                                    </p:anim>
                                  </p:childTnLst>
                                </p:cTn>
                              </p:par>
                              <p:par>
                                <p:cTn id="124" presetID="26" presetClass="entr" presetSubtype="0" fill="hold" grpId="0" nodeType="withEffect">
                                  <p:stCondLst>
                                    <p:cond delay="0"/>
                                  </p:stCondLst>
                                  <p:childTnLst>
                                    <p:set>
                                      <p:cBhvr>
                                        <p:cTn id="125" dur="1" fill="hold">
                                          <p:stCondLst>
                                            <p:cond delay="0"/>
                                          </p:stCondLst>
                                        </p:cTn>
                                        <p:tgtEl>
                                          <p:spTgt spid="64"/>
                                        </p:tgtEl>
                                        <p:attrNameLst>
                                          <p:attrName>style.visibility</p:attrName>
                                        </p:attrNameLst>
                                      </p:cBhvr>
                                      <p:to>
                                        <p:strVal val="visible"/>
                                      </p:to>
                                    </p:set>
                                    <p:animEffect transition="in" filter="wipe(down)">
                                      <p:cBhvr>
                                        <p:cTn id="126" dur="580">
                                          <p:stCondLst>
                                            <p:cond delay="0"/>
                                          </p:stCondLst>
                                        </p:cTn>
                                        <p:tgtEl>
                                          <p:spTgt spid="64"/>
                                        </p:tgtEl>
                                      </p:cBhvr>
                                    </p:animEffect>
                                    <p:anim calcmode="lin" valueType="num">
                                      <p:cBhvr>
                                        <p:cTn id="127"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132" dur="26">
                                          <p:stCondLst>
                                            <p:cond delay="650"/>
                                          </p:stCondLst>
                                        </p:cTn>
                                        <p:tgtEl>
                                          <p:spTgt spid="64"/>
                                        </p:tgtEl>
                                      </p:cBhvr>
                                      <p:to x="100000" y="60000"/>
                                    </p:animScale>
                                    <p:animScale>
                                      <p:cBhvr>
                                        <p:cTn id="133" dur="166" decel="50000">
                                          <p:stCondLst>
                                            <p:cond delay="676"/>
                                          </p:stCondLst>
                                        </p:cTn>
                                        <p:tgtEl>
                                          <p:spTgt spid="64"/>
                                        </p:tgtEl>
                                      </p:cBhvr>
                                      <p:to x="100000" y="100000"/>
                                    </p:animScale>
                                    <p:animScale>
                                      <p:cBhvr>
                                        <p:cTn id="134" dur="26">
                                          <p:stCondLst>
                                            <p:cond delay="1312"/>
                                          </p:stCondLst>
                                        </p:cTn>
                                        <p:tgtEl>
                                          <p:spTgt spid="64"/>
                                        </p:tgtEl>
                                      </p:cBhvr>
                                      <p:to x="100000" y="80000"/>
                                    </p:animScale>
                                    <p:animScale>
                                      <p:cBhvr>
                                        <p:cTn id="135" dur="166" decel="50000">
                                          <p:stCondLst>
                                            <p:cond delay="1338"/>
                                          </p:stCondLst>
                                        </p:cTn>
                                        <p:tgtEl>
                                          <p:spTgt spid="64"/>
                                        </p:tgtEl>
                                      </p:cBhvr>
                                      <p:to x="100000" y="100000"/>
                                    </p:animScale>
                                    <p:animScale>
                                      <p:cBhvr>
                                        <p:cTn id="136" dur="26">
                                          <p:stCondLst>
                                            <p:cond delay="1642"/>
                                          </p:stCondLst>
                                        </p:cTn>
                                        <p:tgtEl>
                                          <p:spTgt spid="64"/>
                                        </p:tgtEl>
                                      </p:cBhvr>
                                      <p:to x="100000" y="90000"/>
                                    </p:animScale>
                                    <p:animScale>
                                      <p:cBhvr>
                                        <p:cTn id="137" dur="166" decel="50000">
                                          <p:stCondLst>
                                            <p:cond delay="1668"/>
                                          </p:stCondLst>
                                        </p:cTn>
                                        <p:tgtEl>
                                          <p:spTgt spid="64"/>
                                        </p:tgtEl>
                                      </p:cBhvr>
                                      <p:to x="100000" y="100000"/>
                                    </p:animScale>
                                    <p:animScale>
                                      <p:cBhvr>
                                        <p:cTn id="138" dur="26">
                                          <p:stCondLst>
                                            <p:cond delay="1808"/>
                                          </p:stCondLst>
                                        </p:cTn>
                                        <p:tgtEl>
                                          <p:spTgt spid="64"/>
                                        </p:tgtEl>
                                      </p:cBhvr>
                                      <p:to x="100000" y="95000"/>
                                    </p:animScale>
                                    <p:animScale>
                                      <p:cBhvr>
                                        <p:cTn id="139" dur="166" decel="50000">
                                          <p:stCondLst>
                                            <p:cond delay="1834"/>
                                          </p:stCondLst>
                                        </p:cTn>
                                        <p:tgtEl>
                                          <p:spTgt spid="64"/>
                                        </p:tgtEl>
                                      </p:cBhvr>
                                      <p:to x="100000" y="100000"/>
                                    </p:animScale>
                                  </p:childTnLst>
                                </p:cTn>
                              </p:par>
                              <p:par>
                                <p:cTn id="140" presetID="26" presetClass="entr" presetSubtype="0" fill="hold" grpId="0" nodeType="withEffect">
                                  <p:stCondLst>
                                    <p:cond delay="0"/>
                                  </p:stCondLst>
                                  <p:childTnLst>
                                    <p:set>
                                      <p:cBhvr>
                                        <p:cTn id="141" dur="1" fill="hold">
                                          <p:stCondLst>
                                            <p:cond delay="0"/>
                                          </p:stCondLst>
                                        </p:cTn>
                                        <p:tgtEl>
                                          <p:spTgt spid="66"/>
                                        </p:tgtEl>
                                        <p:attrNameLst>
                                          <p:attrName>style.visibility</p:attrName>
                                        </p:attrNameLst>
                                      </p:cBhvr>
                                      <p:to>
                                        <p:strVal val="visible"/>
                                      </p:to>
                                    </p:set>
                                    <p:animEffect transition="in" filter="wipe(down)">
                                      <p:cBhvr>
                                        <p:cTn id="142" dur="580">
                                          <p:stCondLst>
                                            <p:cond delay="0"/>
                                          </p:stCondLst>
                                        </p:cTn>
                                        <p:tgtEl>
                                          <p:spTgt spid="66"/>
                                        </p:tgtEl>
                                      </p:cBhvr>
                                    </p:animEffect>
                                    <p:anim calcmode="lin" valueType="num">
                                      <p:cBhvr>
                                        <p:cTn id="143"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144"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145"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146"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147"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148" dur="26">
                                          <p:stCondLst>
                                            <p:cond delay="650"/>
                                          </p:stCondLst>
                                        </p:cTn>
                                        <p:tgtEl>
                                          <p:spTgt spid="66"/>
                                        </p:tgtEl>
                                      </p:cBhvr>
                                      <p:to x="100000" y="60000"/>
                                    </p:animScale>
                                    <p:animScale>
                                      <p:cBhvr>
                                        <p:cTn id="149" dur="166" decel="50000">
                                          <p:stCondLst>
                                            <p:cond delay="676"/>
                                          </p:stCondLst>
                                        </p:cTn>
                                        <p:tgtEl>
                                          <p:spTgt spid="66"/>
                                        </p:tgtEl>
                                      </p:cBhvr>
                                      <p:to x="100000" y="100000"/>
                                    </p:animScale>
                                    <p:animScale>
                                      <p:cBhvr>
                                        <p:cTn id="150" dur="26">
                                          <p:stCondLst>
                                            <p:cond delay="1312"/>
                                          </p:stCondLst>
                                        </p:cTn>
                                        <p:tgtEl>
                                          <p:spTgt spid="66"/>
                                        </p:tgtEl>
                                      </p:cBhvr>
                                      <p:to x="100000" y="80000"/>
                                    </p:animScale>
                                    <p:animScale>
                                      <p:cBhvr>
                                        <p:cTn id="151" dur="166" decel="50000">
                                          <p:stCondLst>
                                            <p:cond delay="1338"/>
                                          </p:stCondLst>
                                        </p:cTn>
                                        <p:tgtEl>
                                          <p:spTgt spid="66"/>
                                        </p:tgtEl>
                                      </p:cBhvr>
                                      <p:to x="100000" y="100000"/>
                                    </p:animScale>
                                    <p:animScale>
                                      <p:cBhvr>
                                        <p:cTn id="152" dur="26">
                                          <p:stCondLst>
                                            <p:cond delay="1642"/>
                                          </p:stCondLst>
                                        </p:cTn>
                                        <p:tgtEl>
                                          <p:spTgt spid="66"/>
                                        </p:tgtEl>
                                      </p:cBhvr>
                                      <p:to x="100000" y="90000"/>
                                    </p:animScale>
                                    <p:animScale>
                                      <p:cBhvr>
                                        <p:cTn id="153" dur="166" decel="50000">
                                          <p:stCondLst>
                                            <p:cond delay="1668"/>
                                          </p:stCondLst>
                                        </p:cTn>
                                        <p:tgtEl>
                                          <p:spTgt spid="66"/>
                                        </p:tgtEl>
                                      </p:cBhvr>
                                      <p:to x="100000" y="100000"/>
                                    </p:animScale>
                                    <p:animScale>
                                      <p:cBhvr>
                                        <p:cTn id="154" dur="26">
                                          <p:stCondLst>
                                            <p:cond delay="1808"/>
                                          </p:stCondLst>
                                        </p:cTn>
                                        <p:tgtEl>
                                          <p:spTgt spid="66"/>
                                        </p:tgtEl>
                                      </p:cBhvr>
                                      <p:to x="100000" y="95000"/>
                                    </p:animScale>
                                    <p:animScale>
                                      <p:cBhvr>
                                        <p:cTn id="155" dur="166" decel="50000">
                                          <p:stCondLst>
                                            <p:cond delay="1834"/>
                                          </p:stCondLst>
                                        </p:cTn>
                                        <p:tgtEl>
                                          <p:spTgt spid="66"/>
                                        </p:tgtEl>
                                      </p:cBhvr>
                                      <p:to x="100000" y="100000"/>
                                    </p:animScale>
                                  </p:childTnLst>
                                </p:cTn>
                              </p:par>
                              <p:par>
                                <p:cTn id="156" presetID="26" presetClass="entr" presetSubtype="0" fill="hold" grpId="0" nodeType="withEffect">
                                  <p:stCondLst>
                                    <p:cond delay="0"/>
                                  </p:stCondLst>
                                  <p:childTnLst>
                                    <p:set>
                                      <p:cBhvr>
                                        <p:cTn id="157" dur="1" fill="hold">
                                          <p:stCondLst>
                                            <p:cond delay="0"/>
                                          </p:stCondLst>
                                        </p:cTn>
                                        <p:tgtEl>
                                          <p:spTgt spid="67"/>
                                        </p:tgtEl>
                                        <p:attrNameLst>
                                          <p:attrName>style.visibility</p:attrName>
                                        </p:attrNameLst>
                                      </p:cBhvr>
                                      <p:to>
                                        <p:strVal val="visible"/>
                                      </p:to>
                                    </p:set>
                                    <p:animEffect transition="in" filter="wipe(down)">
                                      <p:cBhvr>
                                        <p:cTn id="158" dur="580">
                                          <p:stCondLst>
                                            <p:cond delay="0"/>
                                          </p:stCondLst>
                                        </p:cTn>
                                        <p:tgtEl>
                                          <p:spTgt spid="67"/>
                                        </p:tgtEl>
                                      </p:cBhvr>
                                    </p:animEffect>
                                    <p:anim calcmode="lin" valueType="num">
                                      <p:cBhvr>
                                        <p:cTn id="159"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164" dur="26">
                                          <p:stCondLst>
                                            <p:cond delay="650"/>
                                          </p:stCondLst>
                                        </p:cTn>
                                        <p:tgtEl>
                                          <p:spTgt spid="67"/>
                                        </p:tgtEl>
                                      </p:cBhvr>
                                      <p:to x="100000" y="60000"/>
                                    </p:animScale>
                                    <p:animScale>
                                      <p:cBhvr>
                                        <p:cTn id="165" dur="166" decel="50000">
                                          <p:stCondLst>
                                            <p:cond delay="676"/>
                                          </p:stCondLst>
                                        </p:cTn>
                                        <p:tgtEl>
                                          <p:spTgt spid="67"/>
                                        </p:tgtEl>
                                      </p:cBhvr>
                                      <p:to x="100000" y="100000"/>
                                    </p:animScale>
                                    <p:animScale>
                                      <p:cBhvr>
                                        <p:cTn id="166" dur="26">
                                          <p:stCondLst>
                                            <p:cond delay="1312"/>
                                          </p:stCondLst>
                                        </p:cTn>
                                        <p:tgtEl>
                                          <p:spTgt spid="67"/>
                                        </p:tgtEl>
                                      </p:cBhvr>
                                      <p:to x="100000" y="80000"/>
                                    </p:animScale>
                                    <p:animScale>
                                      <p:cBhvr>
                                        <p:cTn id="167" dur="166" decel="50000">
                                          <p:stCondLst>
                                            <p:cond delay="1338"/>
                                          </p:stCondLst>
                                        </p:cTn>
                                        <p:tgtEl>
                                          <p:spTgt spid="67"/>
                                        </p:tgtEl>
                                      </p:cBhvr>
                                      <p:to x="100000" y="100000"/>
                                    </p:animScale>
                                    <p:animScale>
                                      <p:cBhvr>
                                        <p:cTn id="168" dur="26">
                                          <p:stCondLst>
                                            <p:cond delay="1642"/>
                                          </p:stCondLst>
                                        </p:cTn>
                                        <p:tgtEl>
                                          <p:spTgt spid="67"/>
                                        </p:tgtEl>
                                      </p:cBhvr>
                                      <p:to x="100000" y="90000"/>
                                    </p:animScale>
                                    <p:animScale>
                                      <p:cBhvr>
                                        <p:cTn id="169" dur="166" decel="50000">
                                          <p:stCondLst>
                                            <p:cond delay="1668"/>
                                          </p:stCondLst>
                                        </p:cTn>
                                        <p:tgtEl>
                                          <p:spTgt spid="67"/>
                                        </p:tgtEl>
                                      </p:cBhvr>
                                      <p:to x="100000" y="100000"/>
                                    </p:animScale>
                                    <p:animScale>
                                      <p:cBhvr>
                                        <p:cTn id="170" dur="26">
                                          <p:stCondLst>
                                            <p:cond delay="1808"/>
                                          </p:stCondLst>
                                        </p:cTn>
                                        <p:tgtEl>
                                          <p:spTgt spid="67"/>
                                        </p:tgtEl>
                                      </p:cBhvr>
                                      <p:to x="100000" y="95000"/>
                                    </p:animScale>
                                    <p:animScale>
                                      <p:cBhvr>
                                        <p:cTn id="171" dur="166" decel="50000">
                                          <p:stCondLst>
                                            <p:cond delay="1834"/>
                                          </p:stCondLst>
                                        </p:cTn>
                                        <p:tgtEl>
                                          <p:spTgt spid="67"/>
                                        </p:tgtEl>
                                      </p:cBhvr>
                                      <p:to x="100000" y="100000"/>
                                    </p:animScale>
                                  </p:childTnLst>
                                </p:cTn>
                              </p:par>
                              <p:par>
                                <p:cTn id="172" presetID="26" presetClass="entr" presetSubtype="0" fill="hold" grpId="0" nodeType="withEffect">
                                  <p:stCondLst>
                                    <p:cond delay="0"/>
                                  </p:stCondLst>
                                  <p:childTnLst>
                                    <p:set>
                                      <p:cBhvr>
                                        <p:cTn id="173" dur="1" fill="hold">
                                          <p:stCondLst>
                                            <p:cond delay="0"/>
                                          </p:stCondLst>
                                        </p:cTn>
                                        <p:tgtEl>
                                          <p:spTgt spid="70"/>
                                        </p:tgtEl>
                                        <p:attrNameLst>
                                          <p:attrName>style.visibility</p:attrName>
                                        </p:attrNameLst>
                                      </p:cBhvr>
                                      <p:to>
                                        <p:strVal val="visible"/>
                                      </p:to>
                                    </p:set>
                                    <p:animEffect transition="in" filter="wipe(down)">
                                      <p:cBhvr>
                                        <p:cTn id="174" dur="580">
                                          <p:stCondLst>
                                            <p:cond delay="0"/>
                                          </p:stCondLst>
                                        </p:cTn>
                                        <p:tgtEl>
                                          <p:spTgt spid="70"/>
                                        </p:tgtEl>
                                      </p:cBhvr>
                                    </p:animEffect>
                                    <p:anim calcmode="lin" valueType="num">
                                      <p:cBhvr>
                                        <p:cTn id="175"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176"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177"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178"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179"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180" dur="26">
                                          <p:stCondLst>
                                            <p:cond delay="650"/>
                                          </p:stCondLst>
                                        </p:cTn>
                                        <p:tgtEl>
                                          <p:spTgt spid="70"/>
                                        </p:tgtEl>
                                      </p:cBhvr>
                                      <p:to x="100000" y="60000"/>
                                    </p:animScale>
                                    <p:animScale>
                                      <p:cBhvr>
                                        <p:cTn id="181" dur="166" decel="50000">
                                          <p:stCondLst>
                                            <p:cond delay="676"/>
                                          </p:stCondLst>
                                        </p:cTn>
                                        <p:tgtEl>
                                          <p:spTgt spid="70"/>
                                        </p:tgtEl>
                                      </p:cBhvr>
                                      <p:to x="100000" y="100000"/>
                                    </p:animScale>
                                    <p:animScale>
                                      <p:cBhvr>
                                        <p:cTn id="182" dur="26">
                                          <p:stCondLst>
                                            <p:cond delay="1312"/>
                                          </p:stCondLst>
                                        </p:cTn>
                                        <p:tgtEl>
                                          <p:spTgt spid="70"/>
                                        </p:tgtEl>
                                      </p:cBhvr>
                                      <p:to x="100000" y="80000"/>
                                    </p:animScale>
                                    <p:animScale>
                                      <p:cBhvr>
                                        <p:cTn id="183" dur="166" decel="50000">
                                          <p:stCondLst>
                                            <p:cond delay="1338"/>
                                          </p:stCondLst>
                                        </p:cTn>
                                        <p:tgtEl>
                                          <p:spTgt spid="70"/>
                                        </p:tgtEl>
                                      </p:cBhvr>
                                      <p:to x="100000" y="100000"/>
                                    </p:animScale>
                                    <p:animScale>
                                      <p:cBhvr>
                                        <p:cTn id="184" dur="26">
                                          <p:stCondLst>
                                            <p:cond delay="1642"/>
                                          </p:stCondLst>
                                        </p:cTn>
                                        <p:tgtEl>
                                          <p:spTgt spid="70"/>
                                        </p:tgtEl>
                                      </p:cBhvr>
                                      <p:to x="100000" y="90000"/>
                                    </p:animScale>
                                    <p:animScale>
                                      <p:cBhvr>
                                        <p:cTn id="185" dur="166" decel="50000">
                                          <p:stCondLst>
                                            <p:cond delay="1668"/>
                                          </p:stCondLst>
                                        </p:cTn>
                                        <p:tgtEl>
                                          <p:spTgt spid="70"/>
                                        </p:tgtEl>
                                      </p:cBhvr>
                                      <p:to x="100000" y="100000"/>
                                    </p:animScale>
                                    <p:animScale>
                                      <p:cBhvr>
                                        <p:cTn id="186" dur="26">
                                          <p:stCondLst>
                                            <p:cond delay="1808"/>
                                          </p:stCondLst>
                                        </p:cTn>
                                        <p:tgtEl>
                                          <p:spTgt spid="70"/>
                                        </p:tgtEl>
                                      </p:cBhvr>
                                      <p:to x="100000" y="95000"/>
                                    </p:animScale>
                                    <p:animScale>
                                      <p:cBhvr>
                                        <p:cTn id="187" dur="166" decel="50000">
                                          <p:stCondLst>
                                            <p:cond delay="1834"/>
                                          </p:stCondLst>
                                        </p:cTn>
                                        <p:tgtEl>
                                          <p:spTgt spid="70"/>
                                        </p:tgtEl>
                                      </p:cBhvr>
                                      <p:to x="100000" y="100000"/>
                                    </p:animScale>
                                  </p:childTnLst>
                                </p:cTn>
                              </p:par>
                            </p:childTnLst>
                          </p:cTn>
                        </p:par>
                      </p:childTnLst>
                    </p:cTn>
                  </p:par>
                  <p:par>
                    <p:cTn id="188" fill="hold">
                      <p:stCondLst>
                        <p:cond delay="indefinite"/>
                      </p:stCondLst>
                      <p:childTnLst>
                        <p:par>
                          <p:cTn id="189" fill="hold">
                            <p:stCondLst>
                              <p:cond delay="0"/>
                            </p:stCondLst>
                            <p:childTnLst>
                              <p:par>
                                <p:cTn id="190" presetID="2" presetClass="entr" presetSubtype="4" fill="hold" grpId="0" nodeType="clickEffect">
                                  <p:stCondLst>
                                    <p:cond delay="0"/>
                                  </p:stCondLst>
                                  <p:childTnLst>
                                    <p:set>
                                      <p:cBhvr>
                                        <p:cTn id="191" dur="1" fill="hold">
                                          <p:stCondLst>
                                            <p:cond delay="0"/>
                                          </p:stCondLst>
                                        </p:cTn>
                                        <p:tgtEl>
                                          <p:spTgt spid="9"/>
                                        </p:tgtEl>
                                        <p:attrNameLst>
                                          <p:attrName>style.visibility</p:attrName>
                                        </p:attrNameLst>
                                      </p:cBhvr>
                                      <p:to>
                                        <p:strVal val="visible"/>
                                      </p:to>
                                    </p:set>
                                    <p:anim calcmode="lin" valueType="num">
                                      <p:cBhvr additive="base">
                                        <p:cTn id="192" dur="500" fill="hold"/>
                                        <p:tgtEl>
                                          <p:spTgt spid="9"/>
                                        </p:tgtEl>
                                        <p:attrNameLst>
                                          <p:attrName>ppt_x</p:attrName>
                                        </p:attrNameLst>
                                      </p:cBhvr>
                                      <p:tavLst>
                                        <p:tav tm="0">
                                          <p:val>
                                            <p:strVal val="#ppt_x"/>
                                          </p:val>
                                        </p:tav>
                                        <p:tav tm="100000">
                                          <p:val>
                                            <p:strVal val="#ppt_x"/>
                                          </p:val>
                                        </p:tav>
                                      </p:tavLst>
                                    </p:anim>
                                    <p:anim calcmode="lin" valueType="num">
                                      <p:cBhvr additive="base">
                                        <p:cTn id="19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4" fill="hold">
                      <p:stCondLst>
                        <p:cond delay="indefinite"/>
                      </p:stCondLst>
                      <p:childTnLst>
                        <p:par>
                          <p:cTn id="195" fill="hold">
                            <p:stCondLst>
                              <p:cond delay="0"/>
                            </p:stCondLst>
                            <p:childTnLst>
                              <p:par>
                                <p:cTn id="196" presetID="42" presetClass="entr" presetSubtype="0" fill="hold" grpId="0" nodeType="clickEffect">
                                  <p:stCondLst>
                                    <p:cond delay="0"/>
                                  </p:stCondLst>
                                  <p:childTnLst>
                                    <p:set>
                                      <p:cBhvr>
                                        <p:cTn id="197" dur="1" fill="hold">
                                          <p:stCondLst>
                                            <p:cond delay="0"/>
                                          </p:stCondLst>
                                        </p:cTn>
                                        <p:tgtEl>
                                          <p:spTgt spid="55"/>
                                        </p:tgtEl>
                                        <p:attrNameLst>
                                          <p:attrName>style.visibility</p:attrName>
                                        </p:attrNameLst>
                                      </p:cBhvr>
                                      <p:to>
                                        <p:strVal val="visible"/>
                                      </p:to>
                                    </p:set>
                                    <p:animEffect transition="in" filter="fade">
                                      <p:cBhvr>
                                        <p:cTn id="198" dur="1000"/>
                                        <p:tgtEl>
                                          <p:spTgt spid="55"/>
                                        </p:tgtEl>
                                      </p:cBhvr>
                                    </p:animEffect>
                                    <p:anim calcmode="lin" valueType="num">
                                      <p:cBhvr>
                                        <p:cTn id="199" dur="1000" fill="hold"/>
                                        <p:tgtEl>
                                          <p:spTgt spid="55"/>
                                        </p:tgtEl>
                                        <p:attrNameLst>
                                          <p:attrName>ppt_x</p:attrName>
                                        </p:attrNameLst>
                                      </p:cBhvr>
                                      <p:tavLst>
                                        <p:tav tm="0">
                                          <p:val>
                                            <p:strVal val="#ppt_x"/>
                                          </p:val>
                                        </p:tav>
                                        <p:tav tm="100000">
                                          <p:val>
                                            <p:strVal val="#ppt_x"/>
                                          </p:val>
                                        </p:tav>
                                      </p:tavLst>
                                    </p:anim>
                                    <p:anim calcmode="lin" valueType="num">
                                      <p:cBhvr>
                                        <p:cTn id="200"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 presetClass="entr" presetSubtype="4" fill="hold" grpId="0" nodeType="clickEffect">
                                  <p:stCondLst>
                                    <p:cond delay="0"/>
                                  </p:stCondLst>
                                  <p:childTnLst>
                                    <p:set>
                                      <p:cBhvr>
                                        <p:cTn id="204" dur="1" fill="hold">
                                          <p:stCondLst>
                                            <p:cond delay="0"/>
                                          </p:stCondLst>
                                        </p:cTn>
                                        <p:tgtEl>
                                          <p:spTgt spid="28"/>
                                        </p:tgtEl>
                                        <p:attrNameLst>
                                          <p:attrName>style.visibility</p:attrName>
                                        </p:attrNameLst>
                                      </p:cBhvr>
                                      <p:to>
                                        <p:strVal val="visible"/>
                                      </p:to>
                                    </p:set>
                                    <p:anim calcmode="lin" valueType="num">
                                      <p:cBhvr additive="base">
                                        <p:cTn id="205" dur="500" fill="hold"/>
                                        <p:tgtEl>
                                          <p:spTgt spid="28"/>
                                        </p:tgtEl>
                                        <p:attrNameLst>
                                          <p:attrName>ppt_x</p:attrName>
                                        </p:attrNameLst>
                                      </p:cBhvr>
                                      <p:tavLst>
                                        <p:tav tm="0">
                                          <p:val>
                                            <p:strVal val="#ppt_x"/>
                                          </p:val>
                                        </p:tav>
                                        <p:tav tm="100000">
                                          <p:val>
                                            <p:strVal val="#ppt_x"/>
                                          </p:val>
                                        </p:tav>
                                      </p:tavLst>
                                    </p:anim>
                                    <p:anim calcmode="lin" valueType="num">
                                      <p:cBhvr additive="base">
                                        <p:cTn id="206" dur="500" fill="hold"/>
                                        <p:tgtEl>
                                          <p:spTgt spid="28"/>
                                        </p:tgtEl>
                                        <p:attrNameLst>
                                          <p:attrName>ppt_y</p:attrName>
                                        </p:attrNameLst>
                                      </p:cBhvr>
                                      <p:tavLst>
                                        <p:tav tm="0">
                                          <p:val>
                                            <p:strVal val="1+#ppt_h/2"/>
                                          </p:val>
                                        </p:tav>
                                        <p:tav tm="100000">
                                          <p:val>
                                            <p:strVal val="#ppt_y"/>
                                          </p:val>
                                        </p:tav>
                                      </p:tavLst>
                                    </p:anim>
                                  </p:childTnLst>
                                </p:cTn>
                              </p:par>
                              <p:par>
                                <p:cTn id="207" presetID="2" presetClass="entr" presetSubtype="4" fill="hold" nodeType="withEffect">
                                  <p:stCondLst>
                                    <p:cond delay="0"/>
                                  </p:stCondLst>
                                  <p:childTnLst>
                                    <p:set>
                                      <p:cBhvr>
                                        <p:cTn id="208" dur="1" fill="hold">
                                          <p:stCondLst>
                                            <p:cond delay="0"/>
                                          </p:stCondLst>
                                        </p:cTn>
                                        <p:tgtEl>
                                          <p:spTgt spid="12"/>
                                        </p:tgtEl>
                                        <p:attrNameLst>
                                          <p:attrName>style.visibility</p:attrName>
                                        </p:attrNameLst>
                                      </p:cBhvr>
                                      <p:to>
                                        <p:strVal val="visible"/>
                                      </p:to>
                                    </p:set>
                                    <p:anim calcmode="lin" valueType="num">
                                      <p:cBhvr additive="base">
                                        <p:cTn id="209" dur="500" fill="hold"/>
                                        <p:tgtEl>
                                          <p:spTgt spid="12"/>
                                        </p:tgtEl>
                                        <p:attrNameLst>
                                          <p:attrName>ppt_x</p:attrName>
                                        </p:attrNameLst>
                                      </p:cBhvr>
                                      <p:tavLst>
                                        <p:tav tm="0">
                                          <p:val>
                                            <p:strVal val="#ppt_x"/>
                                          </p:val>
                                        </p:tav>
                                        <p:tav tm="100000">
                                          <p:val>
                                            <p:strVal val="#ppt_x"/>
                                          </p:val>
                                        </p:tav>
                                      </p:tavLst>
                                    </p:anim>
                                    <p:anim calcmode="lin" valueType="num">
                                      <p:cBhvr additive="base">
                                        <p:cTn id="210" dur="500" fill="hold"/>
                                        <p:tgtEl>
                                          <p:spTgt spid="12"/>
                                        </p:tgtEl>
                                        <p:attrNameLst>
                                          <p:attrName>ppt_y</p:attrName>
                                        </p:attrNameLst>
                                      </p:cBhvr>
                                      <p:tavLst>
                                        <p:tav tm="0">
                                          <p:val>
                                            <p:strVal val="1+#ppt_h/2"/>
                                          </p:val>
                                        </p:tav>
                                        <p:tav tm="100000">
                                          <p:val>
                                            <p:strVal val="#ppt_y"/>
                                          </p:val>
                                        </p:tav>
                                      </p:tavLst>
                                    </p:anim>
                                  </p:childTnLst>
                                </p:cTn>
                              </p:par>
                              <p:par>
                                <p:cTn id="211" presetID="2" presetClass="entr" presetSubtype="4" fill="hold" nodeType="withEffect">
                                  <p:stCondLst>
                                    <p:cond delay="0"/>
                                  </p:stCondLst>
                                  <p:childTnLst>
                                    <p:set>
                                      <p:cBhvr>
                                        <p:cTn id="212" dur="1" fill="hold">
                                          <p:stCondLst>
                                            <p:cond delay="0"/>
                                          </p:stCondLst>
                                        </p:cTn>
                                        <p:tgtEl>
                                          <p:spTgt spid="41"/>
                                        </p:tgtEl>
                                        <p:attrNameLst>
                                          <p:attrName>style.visibility</p:attrName>
                                        </p:attrNameLst>
                                      </p:cBhvr>
                                      <p:to>
                                        <p:strVal val="visible"/>
                                      </p:to>
                                    </p:set>
                                    <p:anim calcmode="lin" valueType="num">
                                      <p:cBhvr additive="base">
                                        <p:cTn id="213" dur="500" fill="hold"/>
                                        <p:tgtEl>
                                          <p:spTgt spid="41"/>
                                        </p:tgtEl>
                                        <p:attrNameLst>
                                          <p:attrName>ppt_x</p:attrName>
                                        </p:attrNameLst>
                                      </p:cBhvr>
                                      <p:tavLst>
                                        <p:tav tm="0">
                                          <p:val>
                                            <p:strVal val="#ppt_x"/>
                                          </p:val>
                                        </p:tav>
                                        <p:tav tm="100000">
                                          <p:val>
                                            <p:strVal val="#ppt_x"/>
                                          </p:val>
                                        </p:tav>
                                      </p:tavLst>
                                    </p:anim>
                                    <p:anim calcmode="lin" valueType="num">
                                      <p:cBhvr additive="base">
                                        <p:cTn id="214" dur="500" fill="hold"/>
                                        <p:tgtEl>
                                          <p:spTgt spid="41"/>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48"/>
                                        </p:tgtEl>
                                        <p:attrNameLst>
                                          <p:attrName>style.visibility</p:attrName>
                                        </p:attrNameLst>
                                      </p:cBhvr>
                                      <p:to>
                                        <p:strVal val="visible"/>
                                      </p:to>
                                    </p:set>
                                    <p:anim calcmode="lin" valueType="num">
                                      <p:cBhvr additive="base">
                                        <p:cTn id="217" dur="500" fill="hold"/>
                                        <p:tgtEl>
                                          <p:spTgt spid="48"/>
                                        </p:tgtEl>
                                        <p:attrNameLst>
                                          <p:attrName>ppt_x</p:attrName>
                                        </p:attrNameLst>
                                      </p:cBhvr>
                                      <p:tavLst>
                                        <p:tav tm="0">
                                          <p:val>
                                            <p:strVal val="#ppt_x"/>
                                          </p:val>
                                        </p:tav>
                                        <p:tav tm="100000">
                                          <p:val>
                                            <p:strVal val="#ppt_x"/>
                                          </p:val>
                                        </p:tav>
                                      </p:tavLst>
                                    </p:anim>
                                    <p:anim calcmode="lin" valueType="num">
                                      <p:cBhvr additive="base">
                                        <p:cTn id="21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2" presetClass="entr" presetSubtype="4" fill="hold" grpId="0" nodeType="clickEffect">
                                  <p:stCondLst>
                                    <p:cond delay="0"/>
                                  </p:stCondLst>
                                  <p:childTnLst>
                                    <p:set>
                                      <p:cBhvr>
                                        <p:cTn id="222" dur="1" fill="hold">
                                          <p:stCondLst>
                                            <p:cond delay="0"/>
                                          </p:stCondLst>
                                        </p:cTn>
                                        <p:tgtEl>
                                          <p:spTgt spid="37"/>
                                        </p:tgtEl>
                                        <p:attrNameLst>
                                          <p:attrName>style.visibility</p:attrName>
                                        </p:attrNameLst>
                                      </p:cBhvr>
                                      <p:to>
                                        <p:strVal val="visible"/>
                                      </p:to>
                                    </p:set>
                                    <p:anim calcmode="lin" valueType="num">
                                      <p:cBhvr additive="base">
                                        <p:cTn id="223" dur="500" fill="hold"/>
                                        <p:tgtEl>
                                          <p:spTgt spid="37"/>
                                        </p:tgtEl>
                                        <p:attrNameLst>
                                          <p:attrName>ppt_x</p:attrName>
                                        </p:attrNameLst>
                                      </p:cBhvr>
                                      <p:tavLst>
                                        <p:tav tm="0">
                                          <p:val>
                                            <p:strVal val="#ppt_x"/>
                                          </p:val>
                                        </p:tav>
                                        <p:tav tm="100000">
                                          <p:val>
                                            <p:strVal val="#ppt_x"/>
                                          </p:val>
                                        </p:tav>
                                      </p:tavLst>
                                    </p:anim>
                                    <p:anim calcmode="lin" valueType="num">
                                      <p:cBhvr additive="base">
                                        <p:cTn id="224" dur="500" fill="hold"/>
                                        <p:tgtEl>
                                          <p:spTgt spid="37"/>
                                        </p:tgtEl>
                                        <p:attrNameLst>
                                          <p:attrName>ppt_y</p:attrName>
                                        </p:attrNameLst>
                                      </p:cBhvr>
                                      <p:tavLst>
                                        <p:tav tm="0">
                                          <p:val>
                                            <p:strVal val="1+#ppt_h/2"/>
                                          </p:val>
                                        </p:tav>
                                        <p:tav tm="100000">
                                          <p:val>
                                            <p:strVal val="#ppt_y"/>
                                          </p:val>
                                        </p:tav>
                                      </p:tavLst>
                                    </p:anim>
                                  </p:childTnLst>
                                </p:cTn>
                              </p:par>
                              <p:par>
                                <p:cTn id="225" presetID="2" presetClass="entr" presetSubtype="4" fill="hold" nodeType="withEffect">
                                  <p:stCondLst>
                                    <p:cond delay="0"/>
                                  </p:stCondLst>
                                  <p:childTnLst>
                                    <p:set>
                                      <p:cBhvr>
                                        <p:cTn id="226" dur="1" fill="hold">
                                          <p:stCondLst>
                                            <p:cond delay="0"/>
                                          </p:stCondLst>
                                        </p:cTn>
                                        <p:tgtEl>
                                          <p:spTgt spid="13"/>
                                        </p:tgtEl>
                                        <p:attrNameLst>
                                          <p:attrName>style.visibility</p:attrName>
                                        </p:attrNameLst>
                                      </p:cBhvr>
                                      <p:to>
                                        <p:strVal val="visible"/>
                                      </p:to>
                                    </p:set>
                                    <p:anim calcmode="lin" valueType="num">
                                      <p:cBhvr additive="base">
                                        <p:cTn id="227" dur="500" fill="hold"/>
                                        <p:tgtEl>
                                          <p:spTgt spid="13"/>
                                        </p:tgtEl>
                                        <p:attrNameLst>
                                          <p:attrName>ppt_x</p:attrName>
                                        </p:attrNameLst>
                                      </p:cBhvr>
                                      <p:tavLst>
                                        <p:tav tm="0">
                                          <p:val>
                                            <p:strVal val="#ppt_x"/>
                                          </p:val>
                                        </p:tav>
                                        <p:tav tm="100000">
                                          <p:val>
                                            <p:strVal val="#ppt_x"/>
                                          </p:val>
                                        </p:tav>
                                      </p:tavLst>
                                    </p:anim>
                                    <p:anim calcmode="lin" valueType="num">
                                      <p:cBhvr additive="base">
                                        <p:cTn id="228" dur="500" fill="hold"/>
                                        <p:tgtEl>
                                          <p:spTgt spid="13"/>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61"/>
                                        </p:tgtEl>
                                        <p:attrNameLst>
                                          <p:attrName>style.visibility</p:attrName>
                                        </p:attrNameLst>
                                      </p:cBhvr>
                                      <p:to>
                                        <p:strVal val="visible"/>
                                      </p:to>
                                    </p:set>
                                    <p:anim calcmode="lin" valueType="num">
                                      <p:cBhvr additive="base">
                                        <p:cTn id="231" dur="500" fill="hold"/>
                                        <p:tgtEl>
                                          <p:spTgt spid="61"/>
                                        </p:tgtEl>
                                        <p:attrNameLst>
                                          <p:attrName>ppt_x</p:attrName>
                                        </p:attrNameLst>
                                      </p:cBhvr>
                                      <p:tavLst>
                                        <p:tav tm="0">
                                          <p:val>
                                            <p:strVal val="#ppt_x"/>
                                          </p:val>
                                        </p:tav>
                                        <p:tav tm="100000">
                                          <p:val>
                                            <p:strVal val="#ppt_x"/>
                                          </p:val>
                                        </p:tav>
                                      </p:tavLst>
                                    </p:anim>
                                    <p:anim calcmode="lin" valueType="num">
                                      <p:cBhvr additive="base">
                                        <p:cTn id="232" dur="500" fill="hold"/>
                                        <p:tgtEl>
                                          <p:spTgt spid="61"/>
                                        </p:tgtEl>
                                        <p:attrNameLst>
                                          <p:attrName>ppt_y</p:attrName>
                                        </p:attrNameLst>
                                      </p:cBhvr>
                                      <p:tavLst>
                                        <p:tav tm="0">
                                          <p:val>
                                            <p:strVal val="1+#ppt_h/2"/>
                                          </p:val>
                                        </p:tav>
                                        <p:tav tm="100000">
                                          <p:val>
                                            <p:strVal val="#ppt_y"/>
                                          </p:val>
                                        </p:tav>
                                      </p:tavLst>
                                    </p:anim>
                                  </p:childTnLst>
                                </p:cTn>
                              </p:par>
                              <p:par>
                                <p:cTn id="233" presetID="2" presetClass="entr" presetSubtype="4" fill="hold" nodeType="withEffect">
                                  <p:stCondLst>
                                    <p:cond delay="0"/>
                                  </p:stCondLst>
                                  <p:childTnLst>
                                    <p:set>
                                      <p:cBhvr>
                                        <p:cTn id="234" dur="1" fill="hold">
                                          <p:stCondLst>
                                            <p:cond delay="0"/>
                                          </p:stCondLst>
                                        </p:cTn>
                                        <p:tgtEl>
                                          <p:spTgt spid="68"/>
                                        </p:tgtEl>
                                        <p:attrNameLst>
                                          <p:attrName>style.visibility</p:attrName>
                                        </p:attrNameLst>
                                      </p:cBhvr>
                                      <p:to>
                                        <p:strVal val="visible"/>
                                      </p:to>
                                    </p:set>
                                    <p:anim calcmode="lin" valueType="num">
                                      <p:cBhvr additive="base">
                                        <p:cTn id="235" dur="500" fill="hold"/>
                                        <p:tgtEl>
                                          <p:spTgt spid="68"/>
                                        </p:tgtEl>
                                        <p:attrNameLst>
                                          <p:attrName>ppt_x</p:attrName>
                                        </p:attrNameLst>
                                      </p:cBhvr>
                                      <p:tavLst>
                                        <p:tav tm="0">
                                          <p:val>
                                            <p:strVal val="#ppt_x"/>
                                          </p:val>
                                        </p:tav>
                                        <p:tav tm="100000">
                                          <p:val>
                                            <p:strVal val="#ppt_x"/>
                                          </p:val>
                                        </p:tav>
                                      </p:tavLst>
                                    </p:anim>
                                    <p:anim calcmode="lin" valueType="num">
                                      <p:cBhvr additive="base">
                                        <p:cTn id="236"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22" grpId="0"/>
      <p:bldP spid="9" grpId="0"/>
      <p:bldP spid="28" grpId="0"/>
      <p:bldP spid="37" grpId="0"/>
      <p:bldP spid="48" grpId="0"/>
      <p:bldP spid="61" grpId="0"/>
      <p:bldP spid="4" grpId="0"/>
      <p:bldP spid="7" grpId="0"/>
      <p:bldP spid="40" grpId="0"/>
      <p:bldP spid="44" grpId="0"/>
      <p:bldP spid="45" grpId="0"/>
      <p:bldP spid="54" grpId="0"/>
      <p:bldP spid="58" grpId="0"/>
      <p:bldP spid="62" grpId="0"/>
      <p:bldP spid="64" grpId="0"/>
      <p:bldP spid="66" grpId="0"/>
      <p:bldP spid="67" grpId="0"/>
      <p:bldP spid="70" grpId="0"/>
      <p:bldP spid="72" grpId="0"/>
      <p:bldP spid="73" grpId="0"/>
      <p:bldP spid="78" grpId="0"/>
      <p:bldP spid="79" grpId="0"/>
      <p:bldP spid="81" grpId="0"/>
      <p:bldP spid="82" grpId="0"/>
      <p:bldP spid="8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hlinkClick r:id="rId2" action="ppaction://hlinksldjump"/>
            <a:extLst>
              <a:ext uri="{FF2B5EF4-FFF2-40B4-BE49-F238E27FC236}">
                <a16:creationId xmlns:a16="http://schemas.microsoft.com/office/drawing/2014/main" id="{D5F519BA-ECC9-50F1-284C-258BFAAE64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8619" y="103686"/>
            <a:ext cx="902731" cy="628403"/>
          </a:xfrm>
          <a:prstGeom prst="rect">
            <a:avLst/>
          </a:prstGeom>
        </p:spPr>
      </p:pic>
      <p:sp>
        <p:nvSpPr>
          <p:cNvPr id="6" name="ZoneTexte 5">
            <a:extLst>
              <a:ext uri="{FF2B5EF4-FFF2-40B4-BE49-F238E27FC236}">
                <a16:creationId xmlns:a16="http://schemas.microsoft.com/office/drawing/2014/main" id="{160A0CD5-1449-46FB-90F1-B58487FECAAD}"/>
              </a:ext>
            </a:extLst>
          </p:cNvPr>
          <p:cNvSpPr txBox="1"/>
          <p:nvPr/>
        </p:nvSpPr>
        <p:spPr>
          <a:xfrm>
            <a:off x="110649" y="790158"/>
            <a:ext cx="8351863" cy="430887"/>
          </a:xfrm>
          <a:prstGeom prst="rect">
            <a:avLst/>
          </a:prstGeom>
          <a:noFill/>
        </p:spPr>
        <p:txBody>
          <a:bodyPr wrap="square" rtlCol="0">
            <a:spAutoFit/>
          </a:bodyPr>
          <a:lstStyle/>
          <a:p>
            <a:r>
              <a:rPr lang="fr-FR" sz="2200" b="1" dirty="0">
                <a:solidFill>
                  <a:schemeClr val="bg1"/>
                </a:solidFill>
                <a:latin typeface="Calibri" panose="020F0502020204030204" pitchFamily="34" charset="0"/>
                <a:cs typeface="Calibri" panose="020F0502020204030204" pitchFamily="34" charset="0"/>
              </a:rPr>
              <a:t>9 )</a:t>
            </a:r>
            <a:r>
              <a:rPr lang="fr-FR" sz="2200" b="1" dirty="0">
                <a:latin typeface="Calibri" panose="020F0502020204030204" pitchFamily="34" charset="0"/>
                <a:cs typeface="Calibri" panose="020F0502020204030204" pitchFamily="34" charset="0"/>
              </a:rPr>
              <a:t> </a:t>
            </a:r>
            <a:r>
              <a:rPr lang="fr-FR" sz="2200" b="1" dirty="0">
                <a:solidFill>
                  <a:srgbClr val="FF0000"/>
                </a:solidFill>
                <a:latin typeface="Calibri" panose="020F0502020204030204" pitchFamily="34" charset="0"/>
                <a:cs typeface="Calibri" panose="020F0502020204030204" pitchFamily="34" charset="0"/>
              </a:rPr>
              <a:t>Thème : MA PHILOSOPHIE DU TEMPS, MA PHILOSOPHIE DE LA VIE</a:t>
            </a:r>
            <a:endParaRPr lang="fr-FR" b="1" dirty="0">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6E994FBA-7493-31CD-2C48-5F208BDD445D}"/>
              </a:ext>
            </a:extLst>
          </p:cNvPr>
          <p:cNvSpPr txBox="1"/>
          <p:nvPr/>
        </p:nvSpPr>
        <p:spPr>
          <a:xfrm>
            <a:off x="595222" y="1120897"/>
            <a:ext cx="8351863" cy="369332"/>
          </a:xfrm>
          <a:prstGeom prst="rect">
            <a:avLst/>
          </a:prstGeom>
          <a:noFill/>
        </p:spPr>
        <p:txBody>
          <a:bodyPr wrap="square">
            <a:spAutoFit/>
          </a:bodyPr>
          <a:lstStyle/>
          <a:p>
            <a:r>
              <a:rPr lang="fr-FR" b="1" dirty="0">
                <a:latin typeface="Calibri" panose="020F0502020204030204" pitchFamily="34" charset="0"/>
                <a:cs typeface="Calibri" panose="020F0502020204030204" pitchFamily="34" charset="0"/>
              </a:rPr>
              <a:t>A.	TROUVER 12 ou 18 MOTS-CLÉS</a:t>
            </a:r>
            <a:r>
              <a:rPr lang="fr-FR" dirty="0">
                <a:latin typeface="Calibri" panose="020F0502020204030204" pitchFamily="34" charset="0"/>
                <a:cs typeface="Calibri" panose="020F0502020204030204" pitchFamily="34" charset="0"/>
              </a:rPr>
              <a:t> qui sont, </a:t>
            </a:r>
            <a:r>
              <a:rPr lang="fr-FR" b="1" dirty="0">
                <a:latin typeface="Calibri" panose="020F0502020204030204" pitchFamily="34" charset="0"/>
                <a:cs typeface="Calibri" panose="020F0502020204030204" pitchFamily="34" charset="0"/>
              </a:rPr>
              <a:t>POUR VOUS</a:t>
            </a:r>
            <a:r>
              <a:rPr lang="fr-FR" dirty="0">
                <a:latin typeface="Calibri" panose="020F0502020204030204" pitchFamily="34" charset="0"/>
                <a:cs typeface="Calibri" panose="020F0502020204030204" pitchFamily="34" charset="0"/>
              </a:rPr>
              <a:t>, en rapport avec </a:t>
            </a:r>
            <a:r>
              <a:rPr lang="fr-FR" b="1" dirty="0">
                <a:latin typeface="Calibri" panose="020F0502020204030204" pitchFamily="34" charset="0"/>
                <a:cs typeface="Calibri" panose="020F0502020204030204" pitchFamily="34" charset="0"/>
              </a:rPr>
              <a:t>le TEMPS</a:t>
            </a:r>
            <a:r>
              <a:rPr lang="fr-FR" dirty="0">
                <a:latin typeface="Calibri" panose="020F0502020204030204" pitchFamily="34" charset="0"/>
                <a:cs typeface="Calibri" panose="020F0502020204030204" pitchFamily="34" charset="0"/>
              </a:rPr>
              <a:t> ;</a:t>
            </a:r>
            <a:endParaRPr lang="fr-FR" dirty="0"/>
          </a:p>
        </p:txBody>
      </p:sp>
      <p:pic>
        <p:nvPicPr>
          <p:cNvPr id="11" name="Image 10">
            <a:extLst>
              <a:ext uri="{FF2B5EF4-FFF2-40B4-BE49-F238E27FC236}">
                <a16:creationId xmlns:a16="http://schemas.microsoft.com/office/drawing/2014/main" id="{7E2A1B5B-00AD-1AF7-E536-E17C0B4447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5826" y="1563381"/>
            <a:ext cx="11240219" cy="5380636"/>
          </a:xfrm>
          <a:prstGeom prst="rect">
            <a:avLst/>
          </a:prstGeom>
        </p:spPr>
      </p:pic>
      <p:sp>
        <p:nvSpPr>
          <p:cNvPr id="13" name="ZoneTexte 12">
            <a:extLst>
              <a:ext uri="{FF2B5EF4-FFF2-40B4-BE49-F238E27FC236}">
                <a16:creationId xmlns:a16="http://schemas.microsoft.com/office/drawing/2014/main" id="{A01CE279-B05F-F656-4C2D-6D7E6CCFC492}"/>
              </a:ext>
            </a:extLst>
          </p:cNvPr>
          <p:cNvSpPr txBox="1"/>
          <p:nvPr/>
        </p:nvSpPr>
        <p:spPr>
          <a:xfrm>
            <a:off x="9098864" y="1265961"/>
            <a:ext cx="3200400" cy="646331"/>
          </a:xfrm>
          <a:prstGeom prst="rect">
            <a:avLst/>
          </a:prstGeom>
          <a:noFill/>
        </p:spPr>
        <p:txBody>
          <a:bodyPr wrap="square">
            <a:spAutoFit/>
          </a:bodyPr>
          <a:lstStyle/>
          <a:p>
            <a:r>
              <a:rPr lang="fr-FR" sz="1800" i="1" dirty="0">
                <a:solidFill>
                  <a:schemeClr val="accent2">
                    <a:lumMod val="60000"/>
                    <a:lumOff val="40000"/>
                  </a:schemeClr>
                </a:solidFill>
                <a:latin typeface="Calibri" panose="020F0502020204030204" pitchFamily="34" charset="0"/>
                <a:cs typeface="Calibri" panose="020F0502020204030204" pitchFamily="34" charset="0"/>
              </a:rPr>
              <a:t>Nuage à renseigner au tableau, à titre d’exemple, pour la classe.</a:t>
            </a:r>
          </a:p>
        </p:txBody>
      </p:sp>
      <p:pic>
        <p:nvPicPr>
          <p:cNvPr id="14" name="Image 13">
            <a:hlinkClick r:id="rId5" action="ppaction://hlinksldjump"/>
            <a:extLst>
              <a:ext uri="{FF2B5EF4-FFF2-40B4-BE49-F238E27FC236}">
                <a16:creationId xmlns:a16="http://schemas.microsoft.com/office/drawing/2014/main" id="{1BA9BD09-BEC0-7CBB-E058-2B38C43C8C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1496" y="5852562"/>
            <a:ext cx="692656" cy="692656"/>
          </a:xfrm>
          <a:prstGeom prst="rect">
            <a:avLst/>
          </a:prstGeom>
        </p:spPr>
      </p:pic>
      <p:pic>
        <p:nvPicPr>
          <p:cNvPr id="15" name="Image 14">
            <a:hlinkClick r:id="rId7" action="ppaction://hlinksldjump"/>
            <a:extLst>
              <a:ext uri="{FF2B5EF4-FFF2-40B4-BE49-F238E27FC236}">
                <a16:creationId xmlns:a16="http://schemas.microsoft.com/office/drawing/2014/main" id="{A2C42587-0101-4E8A-43C8-7A2B103B227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353846" y="5678917"/>
            <a:ext cx="578145" cy="866301"/>
          </a:xfrm>
          <a:prstGeom prst="rect">
            <a:avLst/>
          </a:prstGeom>
        </p:spPr>
      </p:pic>
      <p:grpSp>
        <p:nvGrpSpPr>
          <p:cNvPr id="17" name="Groupe 16">
            <a:extLst>
              <a:ext uri="{FF2B5EF4-FFF2-40B4-BE49-F238E27FC236}">
                <a16:creationId xmlns:a16="http://schemas.microsoft.com/office/drawing/2014/main" id="{9707B7F9-70D2-A2E2-B87C-C42264A5BFCE}"/>
              </a:ext>
            </a:extLst>
          </p:cNvPr>
          <p:cNvGrpSpPr/>
          <p:nvPr/>
        </p:nvGrpSpPr>
        <p:grpSpPr>
          <a:xfrm>
            <a:off x="9931432" y="451873"/>
            <a:ext cx="765014" cy="716530"/>
            <a:chOff x="10263236" y="141383"/>
            <a:chExt cx="765014" cy="716530"/>
          </a:xfrm>
        </p:grpSpPr>
        <p:pic>
          <p:nvPicPr>
            <p:cNvPr id="3" name="Image 2">
              <a:hlinkClick r:id="rId2" action="ppaction://hlinksldjump"/>
              <a:extLst>
                <a:ext uri="{FF2B5EF4-FFF2-40B4-BE49-F238E27FC236}">
                  <a16:creationId xmlns:a16="http://schemas.microsoft.com/office/drawing/2014/main" id="{708971BB-D3C8-FC6B-29DB-48B4B34DE0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flipV="1">
              <a:off x="10508188" y="141383"/>
              <a:ext cx="275110" cy="307779"/>
            </a:xfrm>
            <a:prstGeom prst="rect">
              <a:avLst/>
            </a:prstGeom>
          </p:spPr>
        </p:pic>
        <p:pic>
          <p:nvPicPr>
            <p:cNvPr id="12" name="Image 11">
              <a:hlinkClick r:id="rId2" action="ppaction://hlinksldjump"/>
              <a:extLst>
                <a:ext uri="{FF2B5EF4-FFF2-40B4-BE49-F238E27FC236}">
                  <a16:creationId xmlns:a16="http://schemas.microsoft.com/office/drawing/2014/main" id="{CB88ED91-B7E2-6E42-A1AB-F42151075B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1150" y="307592"/>
              <a:ext cx="329186" cy="329186"/>
            </a:xfrm>
            <a:prstGeom prst="rect">
              <a:avLst/>
            </a:prstGeom>
          </p:spPr>
        </p:pic>
        <p:sp>
          <p:nvSpPr>
            <p:cNvPr id="16" name="ZoneTexte 15">
              <a:hlinkClick r:id="rId2" action="ppaction://hlinksldjump"/>
              <a:extLst>
                <a:ext uri="{FF2B5EF4-FFF2-40B4-BE49-F238E27FC236}">
                  <a16:creationId xmlns:a16="http://schemas.microsoft.com/office/drawing/2014/main" id="{BB95B4E6-8CF4-14C6-4B2B-133A79DEC740}"/>
                </a:ext>
              </a:extLst>
            </p:cNvPr>
            <p:cNvSpPr txBox="1"/>
            <p:nvPr/>
          </p:nvSpPr>
          <p:spPr>
            <a:xfrm>
              <a:off x="10263236" y="628748"/>
              <a:ext cx="765014" cy="229165"/>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notions</a:t>
              </a:r>
            </a:p>
          </p:txBody>
        </p:sp>
      </p:grpSp>
      <p:sp>
        <p:nvSpPr>
          <p:cNvPr id="18" name="ZoneTexte 17">
            <a:extLst>
              <a:ext uri="{FF2B5EF4-FFF2-40B4-BE49-F238E27FC236}">
                <a16:creationId xmlns:a16="http://schemas.microsoft.com/office/drawing/2014/main" id="{AA27CB49-6B89-5A90-16D4-5FDE32069FF6}"/>
              </a:ext>
            </a:extLst>
          </p:cNvPr>
          <p:cNvSpPr txBox="1"/>
          <p:nvPr/>
        </p:nvSpPr>
        <p:spPr>
          <a:xfrm>
            <a:off x="68291" y="141383"/>
            <a:ext cx="11148379" cy="369332"/>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cs typeface="Calibri" panose="020F0502020204030204" pitchFamily="34" charset="0"/>
              </a:rPr>
              <a:t>T BAC PRO</a:t>
            </a:r>
            <a:r>
              <a:rPr lang="fr-FR" b="1" dirty="0">
                <a:solidFill>
                  <a:srgbClr val="FF0000"/>
                </a:solidFill>
                <a:latin typeface="Calibri" panose="020F0502020204030204" pitchFamily="34" charset="0"/>
                <a:cs typeface="Calibri" panose="020F0502020204030204" pitchFamily="34" charset="0"/>
              </a:rPr>
              <a:t> Objet d’étude unique : </a:t>
            </a:r>
            <a:r>
              <a:rPr lang="fr-FR" sz="1600" i="1" dirty="0">
                <a:latin typeface="Calibri" panose="020F0502020204030204" pitchFamily="34" charset="0"/>
                <a:cs typeface="Calibri" panose="020F0502020204030204" pitchFamily="34" charset="0"/>
              </a:rPr>
              <a:t>Vivre aujourd’hui : l’humanité, le monde, les sciences et la technique – Quel TEMPS pour soi ?</a:t>
            </a:r>
          </a:p>
        </p:txBody>
      </p:sp>
      <p:grpSp>
        <p:nvGrpSpPr>
          <p:cNvPr id="2" name="Groupe 1">
            <a:extLst>
              <a:ext uri="{FF2B5EF4-FFF2-40B4-BE49-F238E27FC236}">
                <a16:creationId xmlns:a16="http://schemas.microsoft.com/office/drawing/2014/main" id="{17D204B7-BADA-9103-8B3D-5E875A219109}"/>
              </a:ext>
            </a:extLst>
          </p:cNvPr>
          <p:cNvGrpSpPr/>
          <p:nvPr/>
        </p:nvGrpSpPr>
        <p:grpSpPr>
          <a:xfrm>
            <a:off x="10531853" y="507015"/>
            <a:ext cx="765014" cy="671522"/>
            <a:chOff x="10263236" y="307592"/>
            <a:chExt cx="765014" cy="671522"/>
          </a:xfrm>
        </p:grpSpPr>
        <p:pic>
          <p:nvPicPr>
            <p:cNvPr id="4" name="Image 3">
              <a:hlinkClick r:id="rId5" action="ppaction://hlinksldjump"/>
              <a:extLst>
                <a:ext uri="{FF2B5EF4-FFF2-40B4-BE49-F238E27FC236}">
                  <a16:creationId xmlns:a16="http://schemas.microsoft.com/office/drawing/2014/main" id="{36C09280-3C4D-932B-41AF-4068EC26D7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0508188" y="496490"/>
              <a:ext cx="275110" cy="307779"/>
            </a:xfrm>
            <a:prstGeom prst="rect">
              <a:avLst/>
            </a:prstGeom>
          </p:spPr>
        </p:pic>
        <p:pic>
          <p:nvPicPr>
            <p:cNvPr id="8" name="Image 7">
              <a:hlinkClick r:id="rId5" action="ppaction://hlinksldjump"/>
              <a:extLst>
                <a:ext uri="{FF2B5EF4-FFF2-40B4-BE49-F238E27FC236}">
                  <a16:creationId xmlns:a16="http://schemas.microsoft.com/office/drawing/2014/main" id="{79459A48-12E5-0A19-B3B5-08B5DF3FD4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1150" y="307592"/>
              <a:ext cx="329186" cy="329186"/>
            </a:xfrm>
            <a:prstGeom prst="rect">
              <a:avLst/>
            </a:prstGeom>
          </p:spPr>
        </p:pic>
        <p:sp>
          <p:nvSpPr>
            <p:cNvPr id="9" name="ZoneTexte 8">
              <a:hlinkClick r:id="rId2" action="ppaction://hlinksldjump"/>
              <a:extLst>
                <a:ext uri="{FF2B5EF4-FFF2-40B4-BE49-F238E27FC236}">
                  <a16:creationId xmlns:a16="http://schemas.microsoft.com/office/drawing/2014/main" id="{55C395E3-5607-990B-3063-2202416E7C49}"/>
                </a:ext>
              </a:extLst>
            </p:cNvPr>
            <p:cNvSpPr txBox="1"/>
            <p:nvPr/>
          </p:nvSpPr>
          <p:spPr>
            <a:xfrm>
              <a:off x="10263236" y="749949"/>
              <a:ext cx="765014" cy="229165"/>
            </a:xfrm>
            <a:prstGeom prst="rect">
              <a:avLst/>
            </a:prstGeom>
            <a:noFill/>
          </p:spPr>
          <p:txBody>
            <a:bodyPr wrap="square" rtlCol="0">
              <a:spAutoFit/>
            </a:bodyPr>
            <a:lstStyle/>
            <a:p>
              <a:pPr algn="ctr">
                <a:lnSpc>
                  <a:spcPts val="1000"/>
                </a:lnSpc>
              </a:pPr>
              <a:r>
                <a:rPr lang="fr-FR" sz="1200" b="1" dirty="0">
                  <a:latin typeface="Calibri" panose="020F0502020204030204" pitchFamily="34" charset="0"/>
                  <a:cs typeface="Calibri" panose="020F0502020204030204" pitchFamily="34" charset="0"/>
                </a:rPr>
                <a:t>glossaire</a:t>
              </a:r>
            </a:p>
          </p:txBody>
        </p:sp>
      </p:grpSp>
    </p:spTree>
    <p:extLst>
      <p:ext uri="{BB962C8B-B14F-4D97-AF65-F5344CB8AC3E}">
        <p14:creationId xmlns:p14="http://schemas.microsoft.com/office/powerpoint/2010/main" val="34514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Lst>
  </p:timing>
</p:sld>
</file>

<file path=ppt/theme/theme1.xml><?xml version="1.0" encoding="utf-8"?>
<a:theme xmlns:a="http://schemas.openxmlformats.org/drawingml/2006/main" name="Secteur">
  <a:themeElements>
    <a:clrScheme name="Secteu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eur">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eu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67857</TotalTime>
  <Words>28875</Words>
  <Application>Microsoft Office PowerPoint</Application>
  <PresentationFormat>Grand écran</PresentationFormat>
  <Paragraphs>2416</Paragraphs>
  <Slides>74</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74</vt:i4>
      </vt:variant>
    </vt:vector>
  </HeadingPairs>
  <TitlesOfParts>
    <vt:vector size="81" baseType="lpstr">
      <vt:lpstr>Arial</vt:lpstr>
      <vt:lpstr>Calibri</vt:lpstr>
      <vt:lpstr>Calibri, sans-serif</vt:lpstr>
      <vt:lpstr>Century Gothic</vt:lpstr>
      <vt:lpstr>Wingdings</vt:lpstr>
      <vt:lpstr>Wingdings 3</vt:lpstr>
      <vt:lpstr>Secteur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Jean-Baptiste DUMAINE</dc:creator>
  <cp:lastModifiedBy>JEAN DUMAINE</cp:lastModifiedBy>
  <cp:revision>752</cp:revision>
  <dcterms:created xsi:type="dcterms:W3CDTF">2020-08-27T10:08:01Z</dcterms:created>
  <dcterms:modified xsi:type="dcterms:W3CDTF">2026-04-08T06:57:22Z</dcterms:modified>
</cp:coreProperties>
</file>