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4"/>
  </p:handoutMasterIdLst>
  <p:sldIdLst>
    <p:sldId id="256" r:id="rId2"/>
    <p:sldId id="261" r:id="rId3"/>
    <p:sldId id="257" r:id="rId4"/>
    <p:sldId id="264" r:id="rId5"/>
    <p:sldId id="258" r:id="rId6"/>
    <p:sldId id="259" r:id="rId7"/>
    <p:sldId id="267" r:id="rId8"/>
    <p:sldId id="266" r:id="rId9"/>
    <p:sldId id="262" r:id="rId10"/>
    <p:sldId id="265" r:id="rId11"/>
    <p:sldId id="263" r:id="rId12"/>
    <p:sldId id="268" r:id="rId13"/>
    <p:sldId id="283" r:id="rId14"/>
    <p:sldId id="269" r:id="rId15"/>
    <p:sldId id="272" r:id="rId16"/>
    <p:sldId id="347" r:id="rId17"/>
    <p:sldId id="348" r:id="rId18"/>
    <p:sldId id="349" r:id="rId19"/>
    <p:sldId id="270" r:id="rId20"/>
    <p:sldId id="271" r:id="rId21"/>
    <p:sldId id="273" r:id="rId22"/>
    <p:sldId id="260" r:id="rId23"/>
    <p:sldId id="350" r:id="rId24"/>
    <p:sldId id="274" r:id="rId25"/>
    <p:sldId id="275" r:id="rId26"/>
    <p:sldId id="276" r:id="rId27"/>
    <p:sldId id="277" r:id="rId28"/>
    <p:sldId id="278" r:id="rId29"/>
    <p:sldId id="279" r:id="rId30"/>
    <p:sldId id="280" r:id="rId31"/>
    <p:sldId id="281" r:id="rId32"/>
    <p:sldId id="282"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95" autoAdjust="0"/>
    <p:restoredTop sz="94660"/>
  </p:normalViewPr>
  <p:slideViewPr>
    <p:cSldViewPr snapToGrid="0">
      <p:cViewPr varScale="1">
        <p:scale>
          <a:sx n="112" d="100"/>
          <a:sy n="112" d="100"/>
        </p:scale>
        <p:origin x="78" y="96"/>
      </p:cViewPr>
      <p:guideLst>
        <p:guide orient="horz" pos="2160"/>
        <p:guide pos="3840"/>
      </p:guideLst>
    </p:cSldViewPr>
  </p:slideViewPr>
  <p:notesTextViewPr>
    <p:cViewPr>
      <p:scale>
        <a:sx n="3" d="2"/>
        <a:sy n="3" d="2"/>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C9E5DE7-A39E-48FA-A334-B60B43A285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F75C918-A8C9-4347-96C0-216FF2190A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C4DAF-D17F-4B44-B37B-C91EE7227F8D}" type="datetimeFigureOut">
              <a:rPr lang="fr-FR" smtClean="0"/>
              <a:pPr/>
              <a:t>07/11/2025</a:t>
            </a:fld>
            <a:endParaRPr lang="fr-FR"/>
          </a:p>
        </p:txBody>
      </p:sp>
      <p:sp>
        <p:nvSpPr>
          <p:cNvPr id="4" name="Espace réservé du pied de page 3">
            <a:extLst>
              <a:ext uri="{FF2B5EF4-FFF2-40B4-BE49-F238E27FC236}">
                <a16:creationId xmlns:a16="http://schemas.microsoft.com/office/drawing/2014/main" id="{B29E9C56-993D-4735-9644-01065CC1CB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11F113-016E-430E-ADCF-967A9D7D54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3D2CCA-EABB-4F98-B155-5E418F684138}" type="slidenum">
              <a:rPr lang="fr-FR" smtClean="0"/>
              <a:pPr/>
              <a:t>‹N°›</a:t>
            </a:fld>
            <a:endParaRPr lang="fr-FR"/>
          </a:p>
        </p:txBody>
      </p:sp>
    </p:spTree>
    <p:extLst>
      <p:ext uri="{BB962C8B-B14F-4D97-AF65-F5344CB8AC3E}">
        <p14:creationId xmlns:p14="http://schemas.microsoft.com/office/powerpoint/2010/main" val="194840118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52424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715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495240"/>
      </p:ext>
    </p:extLst>
  </p:cSld>
  <p:clrMap bg1="dk1" tx1="lt1" bg2="dk2" tx2="lt2" accent1="accent1" accent2="accent2" accent3="accent3" accent4="accent4" accent5="accent5" accent6="accent6" hlink="hlink" folHlink="folHlink"/>
  <p:sldLayoutIdLst>
    <p:sldLayoutId id="2147483661" r:id="rId1"/>
    <p:sldLayoutId id="2147483662" r:id="rId2"/>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1.png"/><Relationship Id="rId4" Type="http://schemas.openxmlformats.org/officeDocument/2006/relationships/slide" Target="slide12.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youtube.com/watch?v=HiWL7DmU0_4" TargetMode="External"/><Relationship Id="rId7" Type="http://schemas.openxmlformats.org/officeDocument/2006/relationships/hyperlink" Target="https://www.youtube.com/watch?v=eEBd2iW0klo"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7.jpeg"/><Relationship Id="rId9" Type="http://schemas.openxmlformats.org/officeDocument/2006/relationships/image" Target="../media/image9.gif"/></Relationships>
</file>

<file path=ppt/slides/_rels/slide6.xml.rels><?xml version="1.0" encoding="UTF-8" standalone="yes"?>
<Relationships xmlns="http://schemas.openxmlformats.org/package/2006/relationships"><Relationship Id="rId8" Type="http://schemas.openxmlformats.org/officeDocument/2006/relationships/hyperlink" Target="https://www.eternels-eclairs.fr/biographie-arthur-rimbaud.php" TargetMode="External"/><Relationship Id="rId13" Type="http://schemas.openxmlformats.org/officeDocument/2006/relationships/image" Target="../media/image16.jpeg"/><Relationship Id="rId3" Type="http://schemas.openxmlformats.org/officeDocument/2006/relationships/image" Target="../media/image3.pn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hyperlink" Target="https://fr.wikipedia.org/wiki/Arthur_Rimbaud" TargetMode="External"/><Relationship Id="rId5" Type="http://schemas.openxmlformats.org/officeDocument/2006/relationships/image" Target="../media/image10.png"/><Relationship Id="rId10" Type="http://schemas.openxmlformats.org/officeDocument/2006/relationships/image" Target="../media/image14.jpeg"/><Relationship Id="rId4" Type="http://schemas.openxmlformats.org/officeDocument/2006/relationships/hyperlink" Target="https://cland.fr/francais" TargetMode="External"/><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FP808MiJUcM" TargetMode="External"/><Relationship Id="rId13" Type="http://schemas.openxmlformats.org/officeDocument/2006/relationships/hyperlink" Target="https://www.youtube.com/watch?v=o-0ygW-B_gI" TargetMode="External"/><Relationship Id="rId18" Type="http://schemas.openxmlformats.org/officeDocument/2006/relationships/image" Target="../media/image16.jpeg"/><Relationship Id="rId3" Type="http://schemas.openxmlformats.org/officeDocument/2006/relationships/image" Target="../media/image13.jpeg"/><Relationship Id="rId7" Type="http://schemas.openxmlformats.org/officeDocument/2006/relationships/image" Target="../media/image20.png"/><Relationship Id="rId12" Type="http://schemas.openxmlformats.org/officeDocument/2006/relationships/image" Target="../media/image22.png"/><Relationship Id="rId17" Type="http://schemas.openxmlformats.org/officeDocument/2006/relationships/image" Target="../media/image15.png"/><Relationship Id="rId2" Type="http://schemas.openxmlformats.org/officeDocument/2006/relationships/hyperlink" Target="https://www.eternels-eclairs.fr/biographie-arthur-rimbaud.php" TargetMode="External"/><Relationship Id="rId16" Type="http://schemas.openxmlformats.org/officeDocument/2006/relationships/hyperlink" Target="https://fr.wikipedia.org/wiki/Arthur_Rimbaud" TargetMode="Externa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hyperlink" Target="https://www.youtube.com/watch?v=6QpjBKa_wxo" TargetMode="External"/><Relationship Id="rId5" Type="http://schemas.openxmlformats.org/officeDocument/2006/relationships/hyperlink" Target="https://www.youtube.com/watch?v=9AjkUyX0rVw" TargetMode="External"/><Relationship Id="rId15" Type="http://schemas.openxmlformats.org/officeDocument/2006/relationships/image" Target="../media/image3.png"/><Relationship Id="rId10" Type="http://schemas.openxmlformats.org/officeDocument/2006/relationships/image" Target="../media/image21.png"/><Relationship Id="rId19" Type="http://schemas.openxmlformats.org/officeDocument/2006/relationships/image" Target="../media/image23.jpg"/><Relationship Id="rId4" Type="http://schemas.openxmlformats.org/officeDocument/2006/relationships/image" Target="../media/image14.jpeg"/><Relationship Id="rId9" Type="http://schemas.openxmlformats.org/officeDocument/2006/relationships/image" Target="../media/image8.png"/><Relationship Id="rId14" Type="http://schemas.openxmlformats.org/officeDocument/2006/relationships/slide" Target="slide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0KoHr55arBU"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hyperlink" Target="https://www.youtube.com/watch?v=WD425u7TsKQ" TargetMode="Externa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hyperlink" Target="https://www.youtube.com/watch?v=vJITMn4xong" TargetMode="Externa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slide" Target="slide1.xml"/><Relationship Id="rId12" Type="http://schemas.openxmlformats.org/officeDocument/2006/relationships/slide" Target="slide17.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9.gif"/><Relationship Id="rId10" Type="http://schemas.openxmlformats.org/officeDocument/2006/relationships/image" Target="../media/image32.png"/><Relationship Id="rId4" Type="http://schemas.openxmlformats.org/officeDocument/2006/relationships/hyperlink" Target="https://www.youtube.com/watch?v=zxqrVjJhTis" TargetMode="External"/><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slide" Target="slide1.xml"/><Relationship Id="rId12" Type="http://schemas.openxmlformats.org/officeDocument/2006/relationships/slide" Target="slide18.xml"/><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slide" Target="slide16.xml"/><Relationship Id="rId4" Type="http://schemas.openxmlformats.org/officeDocument/2006/relationships/image" Target="../media/image35.png"/><Relationship Id="rId9" Type="http://schemas.openxmlformats.org/officeDocument/2006/relationships/image" Target="../media/image33.png"/><Relationship Id="rId1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30.png"/><Relationship Id="rId7" Type="http://schemas.openxmlformats.org/officeDocument/2006/relationships/image" Target="../media/image28.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2.png"/><Relationship Id="rId10" Type="http://schemas.openxmlformats.org/officeDocument/2006/relationships/image" Target="../media/image33.png"/><Relationship Id="rId4" Type="http://schemas.openxmlformats.org/officeDocument/2006/relationships/image" Target="../media/image31.png"/><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www.youtube.com/watch?v=ciTw5IAuTLI" TargetMode="External"/><Relationship Id="rId7" Type="http://schemas.openxmlformats.org/officeDocument/2006/relationships/hyperlink" Target="https://fr.wikipedia.org/wiki/L%27Art_po%C3%A9tique" TargetMode="Externa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1.xml"/><Relationship Id="rId10" Type="http://schemas.openxmlformats.org/officeDocument/2006/relationships/image" Target="../media/image32.png"/><Relationship Id="rId4" Type="http://schemas.openxmlformats.org/officeDocument/2006/relationships/image" Target="../media/image25.png"/><Relationship Id="rId9" Type="http://schemas.openxmlformats.org/officeDocument/2006/relationships/hyperlink" Target="https://www.theatre-classique.fr/pages/programmes/edition.php?t=../theorie/BOILEAU_ARTPOETIQUE.xml"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watch?v=_-UH96R7Ars" TargetMode="External"/><Relationship Id="rId3" Type="http://schemas.openxmlformats.org/officeDocument/2006/relationships/image" Target="../media/image42.jpeg"/><Relationship Id="rId7" Type="http://schemas.openxmlformats.org/officeDocument/2006/relationships/image" Target="../media/image32.png"/><Relationship Id="rId2" Type="http://schemas.openxmlformats.org/officeDocument/2006/relationships/hyperlink" Target="https://www.youtube.com/watch?v=eSp2FMVpNlg" TargetMode="External"/><Relationship Id="rId1" Type="http://schemas.openxmlformats.org/officeDocument/2006/relationships/slideLayout" Target="../slideLayouts/slideLayout2.xml"/><Relationship Id="rId6" Type="http://schemas.openxmlformats.org/officeDocument/2006/relationships/hyperlink" Target="https://www.bacdefrancais.net/fonction_poete_hugo.php" TargetMode="External"/><Relationship Id="rId5" Type="http://schemas.openxmlformats.org/officeDocument/2006/relationships/image" Target="../media/image3.png"/><Relationship Id="rId4" Type="http://schemas.openxmlformats.org/officeDocument/2006/relationships/slide" Target="slide1.xml"/><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s://www.youtube.com/watch?v=XfdSAfo8jPw&amp;t=214s"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1.xm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ayTfIhTxxJI" TargetMode="External"/><Relationship Id="rId3" Type="http://schemas.openxmlformats.org/officeDocument/2006/relationships/image" Target="../media/image48.jpeg"/><Relationship Id="rId7" Type="http://schemas.openxmlformats.org/officeDocument/2006/relationships/image" Target="../media/image3.png"/><Relationship Id="rId2" Type="http://schemas.openxmlformats.org/officeDocument/2006/relationships/hyperlink" Target="https://www.youtube.com/watch?v=YCKOH4ymMdU" TargetMode="External"/><Relationship Id="rId1" Type="http://schemas.openxmlformats.org/officeDocument/2006/relationships/slideLayout" Target="../slideLayouts/slideLayout2.xml"/><Relationship Id="rId6" Type="http://schemas.openxmlformats.org/officeDocument/2006/relationships/slide" Target="slide1.xml"/><Relationship Id="rId11" Type="http://schemas.openxmlformats.org/officeDocument/2006/relationships/image" Target="../media/image51.jpg"/><Relationship Id="rId5" Type="http://schemas.openxmlformats.org/officeDocument/2006/relationships/image" Target="../media/image49.jpeg"/><Relationship Id="rId10" Type="http://schemas.openxmlformats.org/officeDocument/2006/relationships/hyperlink" Target="https://www.youtube.com/watch?v=0ahPQ6M05HM" TargetMode="External"/><Relationship Id="rId4" Type="http://schemas.openxmlformats.org/officeDocument/2006/relationships/hyperlink" Target="https://www.youtube.com/watch?v=8sTmciHcVKQ" TargetMode="External"/><Relationship Id="rId9" Type="http://schemas.openxmlformats.org/officeDocument/2006/relationships/image" Target="../media/image50.jpg"/></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EAD6402-DF65-411E-897F-DE31BBDBDD38}"/>
              </a:ext>
            </a:extLst>
          </p:cNvPr>
          <p:cNvSpPr txBox="1"/>
          <p:nvPr/>
        </p:nvSpPr>
        <p:spPr>
          <a:xfrm>
            <a:off x="102438" y="457823"/>
            <a:ext cx="1571087" cy="369332"/>
          </a:xfrm>
          <a:prstGeom prst="rect">
            <a:avLst/>
          </a:prstGeom>
          <a:noFill/>
        </p:spPr>
        <p:txBody>
          <a:bodyPr wrap="square" rtlCol="0">
            <a:spAutoFit/>
          </a:bodyPr>
          <a:lstStyle/>
          <a:p>
            <a:pPr algn="ctr"/>
            <a:r>
              <a:rPr lang="fr-FR" b="1" dirty="0">
                <a:solidFill>
                  <a:srgbClr val="FF0000"/>
                </a:solidFill>
                <a:highlight>
                  <a:srgbClr val="FFFF00"/>
                </a:highlight>
                <a:latin typeface="Calibri" panose="020F0502020204030204" pitchFamily="34" charset="0"/>
                <a:cs typeface="Calibri" panose="020F0502020204030204" pitchFamily="34" charset="0"/>
              </a:rPr>
              <a:t>1 BAC PRO</a:t>
            </a:r>
          </a:p>
        </p:txBody>
      </p:sp>
      <p:sp>
        <p:nvSpPr>
          <p:cNvPr id="12" name="ZoneTexte 11">
            <a:extLst>
              <a:ext uri="{FF2B5EF4-FFF2-40B4-BE49-F238E27FC236}">
                <a16:creationId xmlns:a16="http://schemas.microsoft.com/office/drawing/2014/main" id="{72FECCE9-64B8-448F-92AA-19E96A887BCF}"/>
              </a:ext>
            </a:extLst>
          </p:cNvPr>
          <p:cNvSpPr txBox="1"/>
          <p:nvPr/>
        </p:nvSpPr>
        <p:spPr>
          <a:xfrm>
            <a:off x="1990435" y="350101"/>
            <a:ext cx="7577309"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Objet d’Étude (Séquence) I</a:t>
            </a:r>
          </a:p>
          <a:p>
            <a:pPr algn="ctr"/>
            <a:r>
              <a:rPr lang="fr-FR" sz="2800" b="1" dirty="0">
                <a:latin typeface="Calibri" panose="020F0502020204030204" pitchFamily="34" charset="0"/>
                <a:cs typeface="Calibri" panose="020F0502020204030204" pitchFamily="34" charset="0"/>
              </a:rPr>
              <a:t>Créer, fabriquer : l’invention et l’imaginaire</a:t>
            </a:r>
          </a:p>
        </p:txBody>
      </p:sp>
      <p:sp>
        <p:nvSpPr>
          <p:cNvPr id="13" name="ZoneTexte 12">
            <a:extLst>
              <a:ext uri="{FF2B5EF4-FFF2-40B4-BE49-F238E27FC236}">
                <a16:creationId xmlns:a16="http://schemas.microsoft.com/office/drawing/2014/main" id="{B03B6C40-0E26-4369-9AA2-4001917624AE}"/>
              </a:ext>
            </a:extLst>
          </p:cNvPr>
          <p:cNvSpPr txBox="1"/>
          <p:nvPr/>
        </p:nvSpPr>
        <p:spPr>
          <a:xfrm>
            <a:off x="274017" y="1779275"/>
            <a:ext cx="2924226" cy="3600986"/>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endParaRPr lang="fr-FR"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Arts poétiques,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Création artistique,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Critique d’art,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Figuration,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Genèse,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Inventer,</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Métamorphose,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Mise en abîme,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Perception,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Réception,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Représentation,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Rêver,</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Sources d’inspiration,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Transfiguration,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Travail de l’artiste</a:t>
            </a:r>
          </a:p>
        </p:txBody>
      </p:sp>
      <p:sp>
        <p:nvSpPr>
          <p:cNvPr id="2" name="ZoneTexte 1">
            <a:hlinkClick r:id="rId2" action="ppaction://hlinksldjump"/>
            <a:extLst>
              <a:ext uri="{FF2B5EF4-FFF2-40B4-BE49-F238E27FC236}">
                <a16:creationId xmlns:a16="http://schemas.microsoft.com/office/drawing/2014/main" id="{4AD3C9AE-5B53-4878-B786-733451F4FADF}"/>
              </a:ext>
            </a:extLst>
          </p:cNvPr>
          <p:cNvSpPr txBox="1"/>
          <p:nvPr/>
        </p:nvSpPr>
        <p:spPr>
          <a:xfrm>
            <a:off x="3391270" y="2518463"/>
            <a:ext cx="8142640"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Séance 1</a:t>
            </a:r>
          </a:p>
          <a:p>
            <a:pPr algn="ctr"/>
            <a:r>
              <a:rPr lang="fr-FR" sz="2800" b="1" dirty="0">
                <a:latin typeface="Calibri" panose="020F0502020204030204" pitchFamily="34" charset="0"/>
                <a:cs typeface="Calibri" panose="020F0502020204030204" pitchFamily="34" charset="0"/>
              </a:rPr>
              <a:t>Découverte d’un grand poète du XIXe siècle</a:t>
            </a:r>
          </a:p>
        </p:txBody>
      </p:sp>
      <p:sp>
        <p:nvSpPr>
          <p:cNvPr id="9" name="ZoneTexte 8">
            <a:hlinkClick r:id="rId3" action="ppaction://hlinksldjump"/>
            <a:extLst>
              <a:ext uri="{FF2B5EF4-FFF2-40B4-BE49-F238E27FC236}">
                <a16:creationId xmlns:a16="http://schemas.microsoft.com/office/drawing/2014/main" id="{D61A0E8C-8700-4373-8900-FF855FE78E76}"/>
              </a:ext>
            </a:extLst>
          </p:cNvPr>
          <p:cNvSpPr txBox="1"/>
          <p:nvPr/>
        </p:nvSpPr>
        <p:spPr>
          <a:xfrm>
            <a:off x="3391270" y="4754524"/>
            <a:ext cx="8142640"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Séance 3</a:t>
            </a:r>
          </a:p>
          <a:p>
            <a:pPr algn="ctr"/>
            <a:r>
              <a:rPr lang="fr-FR" sz="2800" b="1" dirty="0">
                <a:latin typeface="Calibri" panose="020F0502020204030204" pitchFamily="34" charset="0"/>
                <a:cs typeface="Calibri" panose="020F0502020204030204" pitchFamily="34" charset="0"/>
              </a:rPr>
              <a:t>Les héros littéraires sont-ils les héros d’aujourd’hui ?</a:t>
            </a:r>
          </a:p>
        </p:txBody>
      </p:sp>
      <p:sp>
        <p:nvSpPr>
          <p:cNvPr id="3" name="ZoneTexte 2">
            <a:hlinkClick r:id="rId4" action="ppaction://hlinksldjump"/>
            <a:extLst>
              <a:ext uri="{FF2B5EF4-FFF2-40B4-BE49-F238E27FC236}">
                <a16:creationId xmlns:a16="http://schemas.microsoft.com/office/drawing/2014/main" id="{E6AEFDEF-728E-40BE-A878-F8028F9E59CA}"/>
              </a:ext>
            </a:extLst>
          </p:cNvPr>
          <p:cNvSpPr txBox="1"/>
          <p:nvPr/>
        </p:nvSpPr>
        <p:spPr>
          <a:xfrm>
            <a:off x="3391271" y="3581852"/>
            <a:ext cx="8142640"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Séance 2</a:t>
            </a:r>
          </a:p>
          <a:p>
            <a:pPr algn="ctr"/>
            <a:r>
              <a:rPr lang="fr-FR" sz="2800" b="1" dirty="0">
                <a:latin typeface="Calibri" panose="020F0502020204030204" pitchFamily="34" charset="0"/>
                <a:cs typeface="Calibri" panose="020F0502020204030204" pitchFamily="34" charset="0"/>
              </a:rPr>
              <a:t>Le poète engagé</a:t>
            </a:r>
          </a:p>
        </p:txBody>
      </p:sp>
      <p:pic>
        <p:nvPicPr>
          <p:cNvPr id="6" name="Image 5">
            <a:extLst>
              <a:ext uri="{FF2B5EF4-FFF2-40B4-BE49-F238E27FC236}">
                <a16:creationId xmlns:a16="http://schemas.microsoft.com/office/drawing/2014/main" id="{35055558-3C73-9A99-4079-900EF720AD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43475" y="196601"/>
            <a:ext cx="1261105" cy="1261105"/>
          </a:xfrm>
          <a:prstGeom prst="rect">
            <a:avLst/>
          </a:prstGeom>
        </p:spPr>
      </p:pic>
      <p:sp>
        <p:nvSpPr>
          <p:cNvPr id="4" name="ZoneTexte 3">
            <a:hlinkClick r:id="rId6" action="ppaction://hlinksldjump"/>
            <a:extLst>
              <a:ext uri="{FF2B5EF4-FFF2-40B4-BE49-F238E27FC236}">
                <a16:creationId xmlns:a16="http://schemas.microsoft.com/office/drawing/2014/main" id="{FBD72EC5-A7EB-21AB-4AA0-725690BFAEB8}"/>
              </a:ext>
            </a:extLst>
          </p:cNvPr>
          <p:cNvSpPr txBox="1"/>
          <p:nvPr/>
        </p:nvSpPr>
        <p:spPr>
          <a:xfrm>
            <a:off x="3391270" y="1500342"/>
            <a:ext cx="8142640" cy="954107"/>
          </a:xfrm>
          <a:prstGeom prst="rect">
            <a:avLst/>
          </a:prstGeom>
          <a:noFill/>
        </p:spPr>
        <p:txBody>
          <a:bodyPr wrap="square">
            <a:spAutoFit/>
          </a:bodyPr>
          <a:lstStyle/>
          <a:p>
            <a:pPr algn="ctr"/>
            <a:r>
              <a:rPr lang="fr-FR" sz="2800" b="1" dirty="0">
                <a:solidFill>
                  <a:srgbClr val="FF0000"/>
                </a:solidFill>
                <a:latin typeface="Calibri" panose="020F0502020204030204" pitchFamily="34" charset="0"/>
                <a:cs typeface="Calibri" panose="020F0502020204030204" pitchFamily="34" charset="0"/>
              </a:rPr>
              <a:t>ENTRÉE DANS LE THÈME</a:t>
            </a:r>
            <a:br>
              <a:rPr lang="fr-FR" sz="2800" b="1" dirty="0">
                <a:solidFill>
                  <a:srgbClr val="FF0000"/>
                </a:solidFill>
                <a:latin typeface="Calibri" panose="020F0502020204030204" pitchFamily="34" charset="0"/>
                <a:cs typeface="Calibri" panose="020F0502020204030204" pitchFamily="34" charset="0"/>
              </a:rPr>
            </a:br>
            <a:r>
              <a:rPr lang="fr-FR" sz="2800" b="1" dirty="0">
                <a:latin typeface="Calibri" panose="020F0502020204030204" pitchFamily="34" charset="0"/>
                <a:cs typeface="Calibri" panose="020F0502020204030204" pitchFamily="34" charset="0"/>
              </a:rPr>
              <a:t>quelques citations</a:t>
            </a:r>
          </a:p>
        </p:txBody>
      </p:sp>
    </p:spTree>
    <p:extLst>
      <p:ext uri="{BB962C8B-B14F-4D97-AF65-F5344CB8AC3E}">
        <p14:creationId xmlns:p14="http://schemas.microsoft.com/office/powerpoint/2010/main" val="276653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9"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782478B-7385-46D1-9FAE-41EA62C3B9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065" y="379561"/>
            <a:ext cx="11225869" cy="5926347"/>
          </a:xfrm>
          <a:prstGeom prst="rect">
            <a:avLst/>
          </a:prstGeom>
        </p:spPr>
      </p:pic>
      <p:pic>
        <p:nvPicPr>
          <p:cNvPr id="2" name="Image 1">
            <a:hlinkClick r:id="rId3" action="ppaction://hlinksldjump"/>
            <a:extLst>
              <a:ext uri="{FF2B5EF4-FFF2-40B4-BE49-F238E27FC236}">
                <a16:creationId xmlns:a16="http://schemas.microsoft.com/office/drawing/2014/main" id="{089D3F13-6758-3BE0-22EB-D3A7891E975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627208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FB7CFBF-607D-4FE4-93BC-E7EE6BB08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191" y="750499"/>
            <a:ext cx="11613618" cy="5080958"/>
          </a:xfrm>
          <a:prstGeom prst="rect">
            <a:avLst/>
          </a:prstGeom>
        </p:spPr>
      </p:pic>
      <p:pic>
        <p:nvPicPr>
          <p:cNvPr id="2" name="Image 1">
            <a:hlinkClick r:id="rId3" action="ppaction://hlinksldjump"/>
            <a:extLst>
              <a:ext uri="{FF2B5EF4-FFF2-40B4-BE49-F238E27FC236}">
                <a16:creationId xmlns:a16="http://schemas.microsoft.com/office/drawing/2014/main" id="{08C9AD27-58B1-C7AA-2193-E33AD32DF94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877884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DA2FE31-2B0A-4772-880F-BBCE71C3D4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849" y="710385"/>
            <a:ext cx="11025256" cy="5457502"/>
          </a:xfrm>
          <a:prstGeom prst="rect">
            <a:avLst/>
          </a:prstGeom>
        </p:spPr>
      </p:pic>
      <p:pic>
        <p:nvPicPr>
          <p:cNvPr id="2" name="Image 1">
            <a:hlinkClick r:id="rId3" action="ppaction://hlinksldjump"/>
            <a:extLst>
              <a:ext uri="{FF2B5EF4-FFF2-40B4-BE49-F238E27FC236}">
                <a16:creationId xmlns:a16="http://schemas.microsoft.com/office/drawing/2014/main" id="{5A8BE0A7-7039-9AF2-A479-786B9CE2FDE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500561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8A18E3-A017-438C-B49D-9AB400FCD2CA}"/>
              </a:ext>
            </a:extLst>
          </p:cNvPr>
          <p:cNvSpPr txBox="1"/>
          <p:nvPr/>
        </p:nvSpPr>
        <p:spPr>
          <a:xfrm>
            <a:off x="5565624" y="504674"/>
            <a:ext cx="3415282" cy="6247864"/>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La jambe de Rimbaud,</a:t>
            </a:r>
          </a:p>
          <a:p>
            <a:r>
              <a:rPr lang="fr-FR" sz="1600" dirty="0">
                <a:latin typeface="Calibri" panose="020F0502020204030204" pitchFamily="34" charset="0"/>
                <a:cs typeface="Calibri" panose="020F0502020204030204" pitchFamily="34" charset="0"/>
              </a:rPr>
              <a:t>De retour à Marseille</a:t>
            </a:r>
          </a:p>
          <a:p>
            <a:r>
              <a:rPr lang="fr-FR" sz="1600" dirty="0">
                <a:latin typeface="Calibri" panose="020F0502020204030204" pitchFamily="34" charset="0"/>
                <a:cs typeface="Calibri" panose="020F0502020204030204" pitchFamily="34" charset="0"/>
              </a:rPr>
              <a:t>Comme un affreux cargo</a:t>
            </a:r>
          </a:p>
          <a:p>
            <a:r>
              <a:rPr lang="fr-FR" sz="1600" dirty="0">
                <a:latin typeface="Calibri" panose="020F0502020204030204" pitchFamily="34" charset="0"/>
                <a:cs typeface="Calibri" panose="020F0502020204030204" pitchFamily="34" charset="0"/>
              </a:rPr>
              <a:t>Chargé d'étrons vermeils,</a:t>
            </a:r>
          </a:p>
          <a:p>
            <a:r>
              <a:rPr lang="fr-FR" sz="1600" dirty="0">
                <a:latin typeface="Calibri" panose="020F0502020204030204" pitchFamily="34" charset="0"/>
                <a:cs typeface="Calibri" panose="020F0502020204030204" pitchFamily="34" charset="0"/>
              </a:rPr>
              <a:t>Dérive en immondices</a:t>
            </a:r>
          </a:p>
          <a:p>
            <a:r>
              <a:rPr lang="fr-FR" sz="1600" dirty="0">
                <a:latin typeface="Calibri" panose="020F0502020204030204" pitchFamily="34" charset="0"/>
                <a:cs typeface="Calibri" panose="020F0502020204030204" pitchFamily="34" charset="0"/>
              </a:rPr>
              <a:t>À travers les égouts.</a:t>
            </a:r>
          </a:p>
          <a:p>
            <a:r>
              <a:rPr lang="fr-FR" sz="1600" dirty="0">
                <a:latin typeface="Calibri" panose="020F0502020204030204" pitchFamily="34" charset="0"/>
                <a:cs typeface="Calibri" panose="020F0502020204030204" pitchFamily="34" charset="0"/>
              </a:rPr>
              <a:t>La beauté fut assise</a:t>
            </a:r>
          </a:p>
          <a:p>
            <a:r>
              <a:rPr lang="fr-FR" sz="1600" dirty="0">
                <a:latin typeface="Calibri" panose="020F0502020204030204" pitchFamily="34" charset="0"/>
                <a:cs typeface="Calibri" panose="020F0502020204030204" pitchFamily="34" charset="0"/>
              </a:rPr>
              <a:t>Un soir sur ce genou.</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Et tu l'as injuriée.</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Tu l'as trouvée amère... la beauté ?</a:t>
            </a:r>
          </a:p>
          <a:p>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Une saison en enfer</a:t>
            </a:r>
          </a:p>
          <a:p>
            <a:r>
              <a:rPr lang="fr-FR" sz="1600" dirty="0">
                <a:latin typeface="Calibri" panose="020F0502020204030204" pitchFamily="34" charset="0"/>
                <a:cs typeface="Calibri" panose="020F0502020204030204" pitchFamily="34" charset="0"/>
              </a:rPr>
              <a:t>Foudroie l'Abyssinie.</a:t>
            </a:r>
          </a:p>
          <a:p>
            <a:r>
              <a:rPr lang="fr-FR" sz="1600" dirty="0">
                <a:latin typeface="Calibri" panose="020F0502020204030204" pitchFamily="34" charset="0"/>
                <a:cs typeface="Calibri" panose="020F0502020204030204" pitchFamily="34" charset="0"/>
              </a:rPr>
              <a:t>Ô sorcière, ô misère,</a:t>
            </a:r>
          </a:p>
          <a:p>
            <a:r>
              <a:rPr lang="fr-FR" sz="1600" dirty="0">
                <a:latin typeface="Calibri" panose="020F0502020204030204" pitchFamily="34" charset="0"/>
                <a:cs typeface="Calibri" panose="020F0502020204030204" pitchFamily="34" charset="0"/>
              </a:rPr>
              <a:t>Ô haine, ô guerre, voici</a:t>
            </a:r>
          </a:p>
          <a:p>
            <a:r>
              <a:rPr lang="fr-FR" sz="1600" dirty="0">
                <a:latin typeface="Calibri" panose="020F0502020204030204" pitchFamily="34" charset="0"/>
                <a:cs typeface="Calibri" panose="020F0502020204030204" pitchFamily="34" charset="0"/>
              </a:rPr>
              <a:t>Le temps des assassins</a:t>
            </a:r>
          </a:p>
          <a:p>
            <a:r>
              <a:rPr lang="fr-FR" sz="1600" dirty="0">
                <a:latin typeface="Calibri" panose="020F0502020204030204" pitchFamily="34" charset="0"/>
                <a:cs typeface="Calibri" panose="020F0502020204030204" pitchFamily="34" charset="0"/>
              </a:rPr>
              <a:t>Que tu sponsorisas</a:t>
            </a:r>
          </a:p>
          <a:p>
            <a:r>
              <a:rPr lang="fr-FR" sz="1600" dirty="0">
                <a:latin typeface="Calibri" panose="020F0502020204030204" pitchFamily="34" charset="0"/>
                <a:cs typeface="Calibri" panose="020F0502020204030204" pitchFamily="34" charset="0"/>
              </a:rPr>
              <a:t>En livrant tous tes flingues</a:t>
            </a:r>
          </a:p>
          <a:p>
            <a:r>
              <a:rPr lang="fr-FR" sz="1600" dirty="0">
                <a:latin typeface="Calibri" panose="020F0502020204030204" pitchFamily="34" charset="0"/>
                <a:cs typeface="Calibri" panose="020F0502020204030204" pitchFamily="34" charset="0"/>
              </a:rPr>
              <a:t>Au royaume de Choa.</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Ô Bentley, ô châteaux,</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Quelle âme, Arthur est... sans défaut ?</a:t>
            </a:r>
          </a:p>
        </p:txBody>
      </p:sp>
      <p:sp>
        <p:nvSpPr>
          <p:cNvPr id="6" name="ZoneTexte 5">
            <a:extLst>
              <a:ext uri="{FF2B5EF4-FFF2-40B4-BE49-F238E27FC236}">
                <a16:creationId xmlns:a16="http://schemas.microsoft.com/office/drawing/2014/main" id="{67AECBFC-5039-4842-A979-A959901AA3FD}"/>
              </a:ext>
            </a:extLst>
          </p:cNvPr>
          <p:cNvSpPr txBox="1"/>
          <p:nvPr/>
        </p:nvSpPr>
        <p:spPr>
          <a:xfrm>
            <a:off x="9103286" y="508125"/>
            <a:ext cx="2855684" cy="4031873"/>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Les poètes aujourd'hui</a:t>
            </a:r>
          </a:p>
          <a:p>
            <a:r>
              <a:rPr lang="fr-FR" sz="1600" dirty="0">
                <a:latin typeface="Calibri" panose="020F0502020204030204" pitchFamily="34" charset="0"/>
                <a:cs typeface="Calibri" panose="020F0502020204030204" pitchFamily="34" charset="0"/>
              </a:rPr>
              <a:t>Ont la farce plus tranquille</a:t>
            </a:r>
          </a:p>
          <a:p>
            <a:r>
              <a:rPr lang="fr-FR" sz="1600" dirty="0">
                <a:latin typeface="Calibri" panose="020F0502020204030204" pitchFamily="34" charset="0"/>
                <a:cs typeface="Calibri" panose="020F0502020204030204" pitchFamily="34" charset="0"/>
              </a:rPr>
              <a:t>Quand ils chantent au profit</a:t>
            </a:r>
          </a:p>
          <a:p>
            <a:r>
              <a:rPr lang="fr-FR" sz="1600" dirty="0">
                <a:latin typeface="Calibri" panose="020F0502020204030204" pitchFamily="34" charset="0"/>
                <a:cs typeface="Calibri" panose="020F0502020204030204" pitchFamily="34" charset="0"/>
              </a:rPr>
              <a:t>Des derniers Danakil.</a:t>
            </a:r>
          </a:p>
          <a:p>
            <a:r>
              <a:rPr lang="fr-FR" sz="1600" dirty="0">
                <a:latin typeface="Calibri" panose="020F0502020204030204" pitchFamily="34" charset="0"/>
                <a:cs typeface="Calibri" panose="020F0502020204030204" pitchFamily="34" charset="0"/>
              </a:rPr>
              <a:t>Juste une affaire d'honneur</a:t>
            </a:r>
          </a:p>
          <a:p>
            <a:r>
              <a:rPr lang="fr-FR" sz="1600" dirty="0">
                <a:latin typeface="Calibri" panose="020F0502020204030204" pitchFamily="34" charset="0"/>
                <a:cs typeface="Calibri" panose="020F0502020204030204" pitchFamily="34" charset="0"/>
              </a:rPr>
              <a:t>Mouillée de quelques larmes</a:t>
            </a:r>
          </a:p>
          <a:p>
            <a:r>
              <a:rPr lang="fr-FR" sz="1600" dirty="0">
                <a:latin typeface="Calibri" panose="020F0502020204030204" pitchFamily="34" charset="0"/>
                <a:cs typeface="Calibri" panose="020F0502020204030204" pitchFamily="34" charset="0"/>
              </a:rPr>
              <a:t>C'est quand même un des leurs</a:t>
            </a:r>
          </a:p>
          <a:p>
            <a:r>
              <a:rPr lang="fr-FR" sz="1600" dirty="0">
                <a:latin typeface="Calibri" panose="020F0502020204030204" pitchFamily="34" charset="0"/>
                <a:cs typeface="Calibri" panose="020F0502020204030204" pitchFamily="34" charset="0"/>
              </a:rPr>
              <a:t>Qui fournissait les armes.</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T'es vraiment d'outre-tombe.</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Et pas de commission.</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Et pas de cresson bleu</a:t>
            </a:r>
          </a:p>
          <a:p>
            <a:r>
              <a:rPr lang="fr-FR" sz="1600" dirty="0">
                <a:latin typeface="Calibri" panose="020F0502020204030204" pitchFamily="34" charset="0"/>
                <a:cs typeface="Calibri" panose="020F0502020204030204" pitchFamily="34" charset="0"/>
              </a:rPr>
              <a:t>Horreur Harar Arthur</a:t>
            </a:r>
          </a:p>
          <a:p>
            <a:r>
              <a:rPr lang="fr-FR" sz="1600" dirty="0">
                <a:latin typeface="Calibri" panose="020F0502020204030204" pitchFamily="34" charset="0"/>
                <a:cs typeface="Calibri" panose="020F0502020204030204" pitchFamily="34" charset="0"/>
              </a:rPr>
              <a:t>Où la lumière pleut.</a:t>
            </a:r>
          </a:p>
        </p:txBody>
      </p:sp>
      <p:pic>
        <p:nvPicPr>
          <p:cNvPr id="8" name="Image 7">
            <a:extLst>
              <a:ext uri="{FF2B5EF4-FFF2-40B4-BE49-F238E27FC236}">
                <a16:creationId xmlns:a16="http://schemas.microsoft.com/office/drawing/2014/main" id="{3A438E22-6D68-429F-BFB5-E86537D4DF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1626" y="995888"/>
            <a:ext cx="1545425" cy="1545425"/>
          </a:xfrm>
          <a:prstGeom prst="rect">
            <a:avLst/>
          </a:prstGeom>
        </p:spPr>
      </p:pic>
      <p:sp>
        <p:nvSpPr>
          <p:cNvPr id="10" name="ZoneTexte 9">
            <a:extLst>
              <a:ext uri="{FF2B5EF4-FFF2-40B4-BE49-F238E27FC236}">
                <a16:creationId xmlns:a16="http://schemas.microsoft.com/office/drawing/2014/main" id="{C81C0E7F-86F5-42F7-88BE-D443E1667639}"/>
              </a:ext>
            </a:extLst>
          </p:cNvPr>
          <p:cNvSpPr txBox="1"/>
          <p:nvPr/>
        </p:nvSpPr>
        <p:spPr>
          <a:xfrm>
            <a:off x="1822793" y="359232"/>
            <a:ext cx="3481187" cy="523220"/>
          </a:xfrm>
          <a:prstGeom prst="rect">
            <a:avLst/>
          </a:prstGeom>
          <a:noFill/>
        </p:spPr>
        <p:txBody>
          <a:bodyPr wrap="square">
            <a:spAutoFit/>
          </a:bodyPr>
          <a:lstStyle/>
          <a:p>
            <a:pPr algn="ctr"/>
            <a:r>
              <a:rPr lang="fr-FR" sz="2800" b="1" dirty="0"/>
              <a:t>L’Affaire RIMBAUD</a:t>
            </a:r>
          </a:p>
        </p:txBody>
      </p:sp>
      <p:sp>
        <p:nvSpPr>
          <p:cNvPr id="12" name="ZoneTexte 11">
            <a:extLst>
              <a:ext uri="{FF2B5EF4-FFF2-40B4-BE49-F238E27FC236}">
                <a16:creationId xmlns:a16="http://schemas.microsoft.com/office/drawing/2014/main" id="{3457B494-0F53-4B6B-9630-346C1DF4A083}"/>
              </a:ext>
            </a:extLst>
          </p:cNvPr>
          <p:cNvSpPr txBox="1"/>
          <p:nvPr/>
        </p:nvSpPr>
        <p:spPr>
          <a:xfrm>
            <a:off x="3729353" y="2644860"/>
            <a:ext cx="1496356" cy="307777"/>
          </a:xfrm>
          <a:prstGeom prst="rect">
            <a:avLst/>
          </a:prstGeom>
          <a:noFill/>
        </p:spPr>
        <p:txBody>
          <a:bodyPr wrap="square">
            <a:spAutoFit/>
          </a:bodyPr>
          <a:lstStyle/>
          <a:p>
            <a:pPr algn="ctr"/>
            <a:r>
              <a:rPr lang="fr-FR" sz="1400" b="1" dirty="0"/>
              <a:t>H.-F. THIÉFAINE</a:t>
            </a:r>
          </a:p>
        </p:txBody>
      </p:sp>
      <p:sp>
        <p:nvSpPr>
          <p:cNvPr id="14" name="ZoneTexte 13">
            <a:extLst>
              <a:ext uri="{FF2B5EF4-FFF2-40B4-BE49-F238E27FC236}">
                <a16:creationId xmlns:a16="http://schemas.microsoft.com/office/drawing/2014/main" id="{71E64FBE-A991-4642-A826-DBB68BC54A12}"/>
              </a:ext>
            </a:extLst>
          </p:cNvPr>
          <p:cNvSpPr txBox="1"/>
          <p:nvPr/>
        </p:nvSpPr>
        <p:spPr>
          <a:xfrm>
            <a:off x="9240705" y="5888780"/>
            <a:ext cx="2356793" cy="830997"/>
          </a:xfrm>
          <a:prstGeom prst="rect">
            <a:avLst/>
          </a:prstGeom>
          <a:noFill/>
        </p:spPr>
        <p:txBody>
          <a:bodyPr wrap="square">
            <a:spAutoFit/>
          </a:bodyPr>
          <a:lstStyle/>
          <a:p>
            <a:r>
              <a:rPr lang="fr-FR" dirty="0">
                <a:latin typeface="Calibri" panose="020F0502020204030204" pitchFamily="34" charset="0"/>
                <a:cs typeface="Calibri" panose="020F0502020204030204" pitchFamily="34" charset="0"/>
              </a:rPr>
              <a:t>H.-F. THIÉFAINE,</a:t>
            </a:r>
            <a:r>
              <a:rPr lang="fr-FR" i="1" dirty="0">
                <a:latin typeface="Calibri" panose="020F0502020204030204" pitchFamily="34" charset="0"/>
                <a:cs typeface="Calibri" panose="020F0502020204030204" pitchFamily="34" charset="0"/>
              </a:rPr>
              <a:t> </a:t>
            </a:r>
          </a:p>
          <a:p>
            <a:r>
              <a:rPr lang="fr-FR" sz="1800" i="1" dirty="0">
                <a:latin typeface="Calibri" panose="020F0502020204030204" pitchFamily="34" charset="0"/>
                <a:cs typeface="Calibri" panose="020F0502020204030204" pitchFamily="34" charset="0"/>
              </a:rPr>
              <a:t>Météo </a:t>
            </a:r>
            <a:r>
              <a:rPr lang="fr-FR" sz="1800" i="1" dirty="0" err="1">
                <a:latin typeface="Calibri" panose="020F0502020204030204" pitchFamily="34" charset="0"/>
                <a:cs typeface="Calibri" panose="020F0502020204030204" pitchFamily="34" charset="0"/>
              </a:rPr>
              <a:t>Für</a:t>
            </a:r>
            <a:r>
              <a:rPr lang="fr-FR" sz="1800" i="1" dirty="0">
                <a:latin typeface="Calibri" panose="020F0502020204030204" pitchFamily="34" charset="0"/>
                <a:cs typeface="Calibri" panose="020F0502020204030204" pitchFamily="34" charset="0"/>
              </a:rPr>
              <a:t> Nada</a:t>
            </a:r>
            <a:r>
              <a:rPr lang="fr-FR" sz="1800" dirty="0">
                <a:latin typeface="Calibri" panose="020F0502020204030204" pitchFamily="34" charset="0"/>
                <a:cs typeface="Calibri" panose="020F0502020204030204" pitchFamily="34" charset="0"/>
              </a:rPr>
              <a:t>, 1986.</a:t>
            </a:r>
          </a:p>
          <a:p>
            <a:r>
              <a:rPr lang="fr-FR" sz="1200" i="1" dirty="0">
                <a:latin typeface="Calibri" panose="020F0502020204030204" pitchFamily="34" charset="0"/>
                <a:cs typeface="Calibri" panose="020F0502020204030204" pitchFamily="34" charset="0"/>
              </a:rPr>
              <a:t>« Météo pour Personne »</a:t>
            </a:r>
          </a:p>
        </p:txBody>
      </p:sp>
      <p:pic>
        <p:nvPicPr>
          <p:cNvPr id="3" name="Image 2">
            <a:hlinkClick r:id="rId3"/>
            <a:extLst>
              <a:ext uri="{FF2B5EF4-FFF2-40B4-BE49-F238E27FC236}">
                <a16:creationId xmlns:a16="http://schemas.microsoft.com/office/drawing/2014/main" id="{EBD9F598-C487-40D1-8546-61889D8E2F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038" y="995888"/>
            <a:ext cx="3554315" cy="4739087"/>
          </a:xfrm>
          <a:prstGeom prst="rect">
            <a:avLst/>
          </a:prstGeom>
        </p:spPr>
      </p:pic>
      <p:sp>
        <p:nvSpPr>
          <p:cNvPr id="5" name="ZoneTexte 4">
            <a:extLst>
              <a:ext uri="{FF2B5EF4-FFF2-40B4-BE49-F238E27FC236}">
                <a16:creationId xmlns:a16="http://schemas.microsoft.com/office/drawing/2014/main" id="{59E98A4A-59D6-42FE-A2B8-FF2BB5AE48BE}"/>
              </a:ext>
            </a:extLst>
          </p:cNvPr>
          <p:cNvSpPr txBox="1"/>
          <p:nvPr/>
        </p:nvSpPr>
        <p:spPr>
          <a:xfrm>
            <a:off x="131304" y="480267"/>
            <a:ext cx="1691489" cy="369332"/>
          </a:xfrm>
          <a:prstGeom prst="rect">
            <a:avLst/>
          </a:prstGeom>
          <a:noFill/>
        </p:spPr>
        <p:txBody>
          <a:bodyPr wrap="none" rtlCol="0">
            <a:spAutoFit/>
          </a:bodyPr>
          <a:lstStyle/>
          <a:p>
            <a:r>
              <a:rPr lang="fr-FR" b="1" dirty="0">
                <a:solidFill>
                  <a:srgbClr val="FF0000"/>
                </a:solidFill>
              </a:rPr>
              <a:t>DOCUMENT 1</a:t>
            </a:r>
          </a:p>
        </p:txBody>
      </p:sp>
      <p:sp>
        <p:nvSpPr>
          <p:cNvPr id="7" name="Rectangle 6">
            <a:extLst>
              <a:ext uri="{FF2B5EF4-FFF2-40B4-BE49-F238E27FC236}">
                <a16:creationId xmlns:a16="http://schemas.microsoft.com/office/drawing/2014/main" id="{8B4555E3-8443-4E82-B708-831A7C7218BC}"/>
              </a:ext>
            </a:extLst>
          </p:cNvPr>
          <p:cNvSpPr/>
          <p:nvPr/>
        </p:nvSpPr>
        <p:spPr>
          <a:xfrm>
            <a:off x="6429870" y="1317416"/>
            <a:ext cx="1362075" cy="2008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362DBAF-3A54-442D-9731-F59776C9919A}"/>
              </a:ext>
            </a:extLst>
          </p:cNvPr>
          <p:cNvSpPr/>
          <p:nvPr/>
        </p:nvSpPr>
        <p:spPr>
          <a:xfrm>
            <a:off x="6325096" y="2541313"/>
            <a:ext cx="514350" cy="2008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7A36DE6-A942-45D4-9415-E00A91C77F7B}"/>
              </a:ext>
            </a:extLst>
          </p:cNvPr>
          <p:cNvSpPr/>
          <p:nvPr/>
        </p:nvSpPr>
        <p:spPr>
          <a:xfrm>
            <a:off x="6506070" y="3997105"/>
            <a:ext cx="866775" cy="2008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FA33C45-9900-4D7F-B6E6-E0670106C48A}"/>
              </a:ext>
            </a:extLst>
          </p:cNvPr>
          <p:cNvSpPr/>
          <p:nvPr/>
        </p:nvSpPr>
        <p:spPr>
          <a:xfrm>
            <a:off x="5891708" y="5452897"/>
            <a:ext cx="1585912" cy="2008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9EBCCE2-D532-4B03-80B9-766CA819FA1D}"/>
              </a:ext>
            </a:extLst>
          </p:cNvPr>
          <p:cNvSpPr/>
          <p:nvPr/>
        </p:nvSpPr>
        <p:spPr>
          <a:xfrm>
            <a:off x="10206889" y="1317416"/>
            <a:ext cx="866775" cy="2008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F6BEF9F9-2597-4D83-904F-315B29A82BDF}"/>
              </a:ext>
            </a:extLst>
          </p:cNvPr>
          <p:cNvSpPr/>
          <p:nvPr/>
        </p:nvSpPr>
        <p:spPr>
          <a:xfrm>
            <a:off x="10496923" y="2785067"/>
            <a:ext cx="1133475" cy="2008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8C0FE87F-E173-437F-B958-7331905CD1EA}"/>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13" name="Image 12">
            <a:hlinkClick r:id="rId5" action="ppaction://hlinksldjump"/>
            <a:extLst>
              <a:ext uri="{FF2B5EF4-FFF2-40B4-BE49-F238E27FC236}">
                <a16:creationId xmlns:a16="http://schemas.microsoft.com/office/drawing/2014/main" id="{6DC74A31-2FB8-CEF9-4C67-0FD4B406614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23" name="Groupe 22">
            <a:extLst>
              <a:ext uri="{FF2B5EF4-FFF2-40B4-BE49-F238E27FC236}">
                <a16:creationId xmlns:a16="http://schemas.microsoft.com/office/drawing/2014/main" id="{BE09A843-827A-B298-D32E-9C0F300E31B9}"/>
              </a:ext>
            </a:extLst>
          </p:cNvPr>
          <p:cNvGrpSpPr/>
          <p:nvPr/>
        </p:nvGrpSpPr>
        <p:grpSpPr>
          <a:xfrm>
            <a:off x="3798826" y="3503724"/>
            <a:ext cx="1697324" cy="1114847"/>
            <a:chOff x="3798826" y="3503724"/>
            <a:chExt cx="1697324" cy="1114847"/>
          </a:xfrm>
        </p:grpSpPr>
        <p:pic>
          <p:nvPicPr>
            <p:cNvPr id="22" name="Image 21">
              <a:hlinkClick r:id="rId7"/>
              <a:extLst>
                <a:ext uri="{FF2B5EF4-FFF2-40B4-BE49-F238E27FC236}">
                  <a16:creationId xmlns:a16="http://schemas.microsoft.com/office/drawing/2014/main" id="{B5792786-E23A-C0FD-E337-FC1990043B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98826" y="3503724"/>
              <a:ext cx="1697324" cy="1114847"/>
            </a:xfrm>
            <a:prstGeom prst="rect">
              <a:avLst/>
            </a:prstGeom>
          </p:spPr>
        </p:pic>
        <p:pic>
          <p:nvPicPr>
            <p:cNvPr id="16" name="Image 15">
              <a:hlinkClick r:id="rId7"/>
              <a:extLst>
                <a:ext uri="{FF2B5EF4-FFF2-40B4-BE49-F238E27FC236}">
                  <a16:creationId xmlns:a16="http://schemas.microsoft.com/office/drawing/2014/main" id="{CB832901-B52D-5D8C-E3D8-17ECF6D6A9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22678" y="3567050"/>
              <a:ext cx="1036569" cy="988196"/>
            </a:xfrm>
            <a:prstGeom prst="rect">
              <a:avLst/>
            </a:prstGeom>
          </p:spPr>
        </p:pic>
      </p:grpSp>
      <p:sp>
        <p:nvSpPr>
          <p:cNvPr id="18" name="ZoneTexte 17">
            <a:extLst>
              <a:ext uri="{FF2B5EF4-FFF2-40B4-BE49-F238E27FC236}">
                <a16:creationId xmlns:a16="http://schemas.microsoft.com/office/drawing/2014/main" id="{366BFAAA-DB41-3434-8E94-E6C9DE3D4B43}"/>
              </a:ext>
            </a:extLst>
          </p:cNvPr>
          <p:cNvSpPr txBox="1"/>
          <p:nvPr/>
        </p:nvSpPr>
        <p:spPr>
          <a:xfrm>
            <a:off x="3729354" y="2921289"/>
            <a:ext cx="1496356" cy="369332"/>
          </a:xfrm>
          <a:prstGeom prst="rect">
            <a:avLst/>
          </a:prstGeom>
          <a:noFill/>
        </p:spPr>
        <p:txBody>
          <a:bodyPr wrap="square" rtlCol="0">
            <a:spAutoFit/>
          </a:bodyPr>
          <a:lstStyle/>
          <a:p>
            <a:pPr algn="ctr"/>
            <a:r>
              <a:rPr lang="fr-FR" b="1" dirty="0">
                <a:solidFill>
                  <a:srgbClr val="FF0000"/>
                </a:solidFill>
                <a:latin typeface="Calibri" panose="020F0502020204030204" pitchFamily="34" charset="0"/>
                <a:cs typeface="Calibri" panose="020F0502020204030204" pitchFamily="34" charset="0"/>
              </a:rPr>
              <a:t>(1948 - ?)</a:t>
            </a:r>
          </a:p>
        </p:txBody>
      </p:sp>
      <p:sp>
        <p:nvSpPr>
          <p:cNvPr id="20" name="ZoneTexte 19">
            <a:extLst>
              <a:ext uri="{FF2B5EF4-FFF2-40B4-BE49-F238E27FC236}">
                <a16:creationId xmlns:a16="http://schemas.microsoft.com/office/drawing/2014/main" id="{A496C80A-3CA0-4865-2F86-299B3CE90C74}"/>
              </a:ext>
            </a:extLst>
          </p:cNvPr>
          <p:cNvSpPr txBox="1"/>
          <p:nvPr/>
        </p:nvSpPr>
        <p:spPr>
          <a:xfrm>
            <a:off x="175038" y="6135002"/>
            <a:ext cx="2289409" cy="338554"/>
          </a:xfrm>
          <a:prstGeom prst="rect">
            <a:avLst/>
          </a:prstGeom>
          <a:noFill/>
          <a:ln w="28575">
            <a:solidFill>
              <a:srgbClr val="002060"/>
            </a:solidFill>
          </a:ln>
        </p:spPr>
        <p:txBody>
          <a:bodyPr wrap="none" rtlCol="0">
            <a:spAutoFit/>
          </a:bodyPr>
          <a:lstStyle/>
          <a:p>
            <a:r>
              <a:rPr lang="fr-FR" sz="1600" dirty="0"/>
              <a:t>Vocabulaire difficile :</a:t>
            </a:r>
          </a:p>
        </p:txBody>
      </p:sp>
      <p:sp>
        <p:nvSpPr>
          <p:cNvPr id="24" name="Flèche : droite 23">
            <a:extLst>
              <a:ext uri="{FF2B5EF4-FFF2-40B4-BE49-F238E27FC236}">
                <a16:creationId xmlns:a16="http://schemas.microsoft.com/office/drawing/2014/main" id="{CB38ECF1-AC7D-0B92-65CD-2DFFD7BF7B3F}"/>
              </a:ext>
            </a:extLst>
          </p:cNvPr>
          <p:cNvSpPr/>
          <p:nvPr/>
        </p:nvSpPr>
        <p:spPr>
          <a:xfrm>
            <a:off x="2598539" y="6170315"/>
            <a:ext cx="270440" cy="2539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53AEBA69-318D-6D60-719A-FA02A5A760EF}"/>
              </a:ext>
            </a:extLst>
          </p:cNvPr>
          <p:cNvSpPr txBox="1"/>
          <p:nvPr/>
        </p:nvSpPr>
        <p:spPr>
          <a:xfrm>
            <a:off x="2819247" y="6135002"/>
            <a:ext cx="2486578" cy="338554"/>
          </a:xfrm>
          <a:prstGeom prst="rect">
            <a:avLst/>
          </a:prstGeom>
          <a:noFill/>
          <a:ln w="28575">
            <a:noFill/>
          </a:ln>
        </p:spPr>
        <p:txBody>
          <a:bodyPr wrap="none" rtlCol="0">
            <a:spAutoFit/>
          </a:bodyPr>
          <a:lstStyle/>
          <a:p>
            <a:r>
              <a:rPr lang="fr-FR" sz="1600" dirty="0"/>
              <a:t>Cf. diapositive suivante</a:t>
            </a:r>
          </a:p>
        </p:txBody>
      </p:sp>
    </p:spTree>
    <p:extLst>
      <p:ext uri="{BB962C8B-B14F-4D97-AF65-F5344CB8AC3E}">
        <p14:creationId xmlns:p14="http://schemas.microsoft.com/office/powerpoint/2010/main" val="323453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ppt_x"/>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ppt_x"/>
                                          </p:val>
                                        </p:tav>
                                        <p:tav tm="100000">
                                          <p:val>
                                            <p:strVal val="#ppt_x"/>
                                          </p:val>
                                        </p:tav>
                                      </p:tavLst>
                                    </p:anim>
                                    <p:anim calcmode="lin" valueType="num">
                                      <p:cBhvr additive="base">
                                        <p:cTn id="77" dur="500" fill="hold"/>
                                        <p:tgtEl>
                                          <p:spTgt spid="1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fill="hold"/>
                                        <p:tgtEl>
                                          <p:spTgt spid="17"/>
                                        </p:tgtEl>
                                        <p:attrNameLst>
                                          <p:attrName>ppt_x</p:attrName>
                                        </p:attrNameLst>
                                      </p:cBhvr>
                                      <p:tavLst>
                                        <p:tav tm="0">
                                          <p:val>
                                            <p:strVal val="#ppt_x"/>
                                          </p:val>
                                        </p:tav>
                                        <p:tav tm="100000">
                                          <p:val>
                                            <p:strVal val="#ppt_x"/>
                                          </p:val>
                                        </p:tav>
                                      </p:tavLst>
                                    </p:anim>
                                    <p:anim calcmode="lin" valueType="num">
                                      <p:cBhvr additive="base">
                                        <p:cTn id="81" dur="500" fill="hold"/>
                                        <p:tgtEl>
                                          <p:spTgt spid="17"/>
                                        </p:tgtEl>
                                        <p:attrNameLst>
                                          <p:attrName>ppt_y</p:attrName>
                                        </p:attrNameLst>
                                      </p:cBhvr>
                                      <p:tavLst>
                                        <p:tav tm="0">
                                          <p:val>
                                            <p:strVal val="1+#ppt_h/2"/>
                                          </p:val>
                                        </p:tav>
                                        <p:tav tm="100000">
                                          <p:val>
                                            <p:strVal val="#ppt_y"/>
                                          </p:val>
                                        </p:tav>
                                      </p:tavLst>
                                    </p:anim>
                                  </p:childTnLst>
                                </p:cTn>
                              </p:par>
                              <p:par>
                                <p:cTn id="82" presetID="1"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p:bldP spid="12" grpId="0"/>
      <p:bldP spid="14" grpId="0"/>
      <p:bldP spid="5" grpId="0"/>
      <p:bldP spid="7" grpId="0" animBg="1"/>
      <p:bldP spid="9" grpId="0" animBg="1"/>
      <p:bldP spid="11" grpId="0" animBg="1"/>
      <p:bldP spid="17" grpId="0" animBg="1"/>
      <p:bldP spid="19" grpId="0" animBg="1"/>
      <p:bldP spid="21" grpId="0" animBg="1"/>
      <p:bldP spid="18" grpId="0"/>
      <p:bldP spid="20"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484DE73-3C62-4EF4-AC1E-589EE5A60049}"/>
              </a:ext>
            </a:extLst>
          </p:cNvPr>
          <p:cNvSpPr txBox="1"/>
          <p:nvPr/>
        </p:nvSpPr>
        <p:spPr>
          <a:xfrm>
            <a:off x="500332" y="414068"/>
            <a:ext cx="5074846" cy="769441"/>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a:t>
            </a:r>
            <a:r>
              <a:rPr lang="fr-FR" sz="2200" b="1" dirty="0">
                <a:latin typeface="Calibri" panose="020F0502020204030204" pitchFamily="34" charset="0"/>
                <a:cs typeface="Calibri" panose="020F0502020204030204" pitchFamily="34" charset="0"/>
              </a:rPr>
              <a:t> Qu’avez-vous ressenti, qu’avez-vous compris ou cru comprendre ?</a:t>
            </a:r>
          </a:p>
        </p:txBody>
      </p:sp>
      <p:sp>
        <p:nvSpPr>
          <p:cNvPr id="8" name="ZoneTexte 7">
            <a:extLst>
              <a:ext uri="{FF2B5EF4-FFF2-40B4-BE49-F238E27FC236}">
                <a16:creationId xmlns:a16="http://schemas.microsoft.com/office/drawing/2014/main" id="{D78A429E-7C22-401E-B0AD-623739E0BFBF}"/>
              </a:ext>
            </a:extLst>
          </p:cNvPr>
          <p:cNvSpPr txBox="1"/>
          <p:nvPr/>
        </p:nvSpPr>
        <p:spPr>
          <a:xfrm>
            <a:off x="473964" y="1135081"/>
            <a:ext cx="5467983" cy="707886"/>
          </a:xfrm>
          <a:prstGeom prst="rect">
            <a:avLst/>
          </a:prstGeom>
          <a:noFill/>
        </p:spPr>
        <p:txBody>
          <a:bodyPr wrap="square" rtlCol="0">
            <a:spAutoFit/>
          </a:bodyPr>
          <a:lstStyle/>
          <a:p>
            <a:r>
              <a:rPr lang="fr-FR" sz="2000" i="1" dirty="0">
                <a:latin typeface="Calibri" panose="020F0502020204030204" pitchFamily="34" charset="0"/>
                <a:cs typeface="Calibri" panose="020F0502020204030204" pitchFamily="34" charset="0"/>
              </a:rPr>
              <a:t>Dans votre réponse de quelques lignes, appuyez-vous sur les paroles et la musique.</a:t>
            </a:r>
          </a:p>
        </p:txBody>
      </p:sp>
      <p:sp>
        <p:nvSpPr>
          <p:cNvPr id="10" name="ZoneTexte 9">
            <a:extLst>
              <a:ext uri="{FF2B5EF4-FFF2-40B4-BE49-F238E27FC236}">
                <a16:creationId xmlns:a16="http://schemas.microsoft.com/office/drawing/2014/main" id="{614752FA-A53F-4745-9A86-4DA2966464BD}"/>
              </a:ext>
            </a:extLst>
          </p:cNvPr>
          <p:cNvSpPr txBox="1"/>
          <p:nvPr/>
        </p:nvSpPr>
        <p:spPr>
          <a:xfrm>
            <a:off x="500332" y="1858864"/>
            <a:ext cx="5247325"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2 )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 </a:t>
            </a:r>
            <a:r>
              <a:rPr lang="fr-FR" sz="2200" b="1" dirty="0">
                <a:latin typeface="Calibri" panose="020F0502020204030204" pitchFamily="34" charset="0"/>
                <a:cs typeface="Calibri" panose="020F0502020204030204" pitchFamily="34" charset="0"/>
              </a:rPr>
              <a:t>A votre avis, quelles informations pourraient vous permettre de comprendre davantage ?</a:t>
            </a:r>
          </a:p>
        </p:txBody>
      </p:sp>
      <p:sp>
        <p:nvSpPr>
          <p:cNvPr id="4" name="ZoneTexte 3">
            <a:extLst>
              <a:ext uri="{FF2B5EF4-FFF2-40B4-BE49-F238E27FC236}">
                <a16:creationId xmlns:a16="http://schemas.microsoft.com/office/drawing/2014/main" id="{D7CE59F3-1B8F-4BA2-9DD5-4C35AAE72942}"/>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3" name="Image 2">
            <a:hlinkClick r:id="rId2" action="ppaction://hlinksldjump"/>
            <a:extLst>
              <a:ext uri="{FF2B5EF4-FFF2-40B4-BE49-F238E27FC236}">
                <a16:creationId xmlns:a16="http://schemas.microsoft.com/office/drawing/2014/main" id="{7BB3C104-108D-639E-DB02-38BAC5D3654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9" name="Image 8">
            <a:hlinkClick r:id="rId4"/>
            <a:extLst>
              <a:ext uri="{FF2B5EF4-FFF2-40B4-BE49-F238E27FC236}">
                <a16:creationId xmlns:a16="http://schemas.microsoft.com/office/drawing/2014/main" id="{09415DB6-11E0-374F-D534-A9E4E74D0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6127" y="3572489"/>
            <a:ext cx="1055820" cy="1055820"/>
          </a:xfrm>
          <a:prstGeom prst="rect">
            <a:avLst/>
          </a:prstGeom>
        </p:spPr>
      </p:pic>
      <p:pic>
        <p:nvPicPr>
          <p:cNvPr id="13" name="Image 12">
            <a:extLst>
              <a:ext uri="{FF2B5EF4-FFF2-40B4-BE49-F238E27FC236}">
                <a16:creationId xmlns:a16="http://schemas.microsoft.com/office/drawing/2014/main" id="{19616D36-4D4C-B254-C576-2051A4CD3F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80396" y="875750"/>
            <a:ext cx="1459068" cy="2083296"/>
          </a:xfrm>
          <a:prstGeom prst="rect">
            <a:avLst/>
          </a:prstGeom>
        </p:spPr>
      </p:pic>
      <p:sp>
        <p:nvSpPr>
          <p:cNvPr id="14" name="ZoneTexte 13">
            <a:extLst>
              <a:ext uri="{FF2B5EF4-FFF2-40B4-BE49-F238E27FC236}">
                <a16:creationId xmlns:a16="http://schemas.microsoft.com/office/drawing/2014/main" id="{E92EC129-4118-7051-16C1-8ACB865116DC}"/>
              </a:ext>
            </a:extLst>
          </p:cNvPr>
          <p:cNvSpPr txBox="1"/>
          <p:nvPr/>
        </p:nvSpPr>
        <p:spPr>
          <a:xfrm>
            <a:off x="1876877" y="2959859"/>
            <a:ext cx="3845161" cy="584775"/>
          </a:xfrm>
          <a:prstGeom prst="rect">
            <a:avLst/>
          </a:prstGeom>
          <a:noFill/>
        </p:spPr>
        <p:txBody>
          <a:bodyPr wrap="square">
            <a:spAutoFit/>
          </a:bodyPr>
          <a:lstStyle/>
          <a:p>
            <a:r>
              <a:rPr lang="fr-FR" sz="1600" i="1" dirty="0"/>
              <a:t>Réaliser la biographie d’Arthur RIMBAUD à l’aide de la fiche dédiée</a:t>
            </a:r>
          </a:p>
        </p:txBody>
      </p:sp>
      <p:pic>
        <p:nvPicPr>
          <p:cNvPr id="15" name="Image 14">
            <a:extLst>
              <a:ext uri="{FF2B5EF4-FFF2-40B4-BE49-F238E27FC236}">
                <a16:creationId xmlns:a16="http://schemas.microsoft.com/office/drawing/2014/main" id="{542AC1E3-EA31-19A3-6AAB-CBB9A70219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864" y="3347493"/>
            <a:ext cx="952259" cy="897584"/>
          </a:xfrm>
          <a:prstGeom prst="rect">
            <a:avLst/>
          </a:prstGeom>
        </p:spPr>
      </p:pic>
      <p:sp>
        <p:nvSpPr>
          <p:cNvPr id="17" name="ZoneTexte 16">
            <a:extLst>
              <a:ext uri="{FF2B5EF4-FFF2-40B4-BE49-F238E27FC236}">
                <a16:creationId xmlns:a16="http://schemas.microsoft.com/office/drawing/2014/main" id="{85434598-2CC1-C8A5-4B2A-6F6FED794D49}"/>
              </a:ext>
            </a:extLst>
          </p:cNvPr>
          <p:cNvSpPr txBox="1"/>
          <p:nvPr/>
        </p:nvSpPr>
        <p:spPr>
          <a:xfrm>
            <a:off x="461761" y="2959046"/>
            <a:ext cx="1444626" cy="369332"/>
          </a:xfrm>
          <a:prstGeom prst="rect">
            <a:avLst/>
          </a:prstGeom>
          <a:noFill/>
        </p:spPr>
        <p:txBody>
          <a:bodyPr wrap="none" rtlCol="0">
            <a:spAutoFit/>
          </a:bodyPr>
          <a:lstStyle/>
          <a:p>
            <a:r>
              <a:rPr lang="fr-FR" b="1" dirty="0">
                <a:solidFill>
                  <a:srgbClr val="7030A0"/>
                </a:solidFill>
              </a:rPr>
              <a:t>CHEZ VOUS</a:t>
            </a:r>
          </a:p>
        </p:txBody>
      </p:sp>
      <p:sp>
        <p:nvSpPr>
          <p:cNvPr id="19" name="ZoneTexte 18">
            <a:extLst>
              <a:ext uri="{FF2B5EF4-FFF2-40B4-BE49-F238E27FC236}">
                <a16:creationId xmlns:a16="http://schemas.microsoft.com/office/drawing/2014/main" id="{FA699818-73AE-A8E1-8D4C-CADA6055B1D1}"/>
              </a:ext>
            </a:extLst>
          </p:cNvPr>
          <p:cNvSpPr txBox="1"/>
          <p:nvPr/>
        </p:nvSpPr>
        <p:spPr>
          <a:xfrm>
            <a:off x="4989881" y="2943962"/>
            <a:ext cx="888898" cy="369332"/>
          </a:xfrm>
          <a:prstGeom prst="rect">
            <a:avLst/>
          </a:prstGeom>
          <a:noFill/>
        </p:spPr>
        <p:txBody>
          <a:bodyPr wrap="none" rtlCol="0">
            <a:spAutoFit/>
          </a:bodyPr>
          <a:lstStyle/>
          <a:p>
            <a:r>
              <a:rPr lang="fr-FR" b="1" dirty="0">
                <a:solidFill>
                  <a:srgbClr val="FF0000"/>
                </a:solidFill>
              </a:rPr>
              <a:t>COEF. 1</a:t>
            </a:r>
          </a:p>
        </p:txBody>
      </p:sp>
      <p:sp>
        <p:nvSpPr>
          <p:cNvPr id="21" name="ZoneTexte 20">
            <a:extLst>
              <a:ext uri="{FF2B5EF4-FFF2-40B4-BE49-F238E27FC236}">
                <a16:creationId xmlns:a16="http://schemas.microsoft.com/office/drawing/2014/main" id="{E0CB50C5-1BA1-AA00-4355-9071CCB39516}"/>
              </a:ext>
            </a:extLst>
          </p:cNvPr>
          <p:cNvSpPr txBox="1"/>
          <p:nvPr/>
        </p:nvSpPr>
        <p:spPr>
          <a:xfrm>
            <a:off x="1534025" y="3499758"/>
            <a:ext cx="3455856" cy="584775"/>
          </a:xfrm>
          <a:prstGeom prst="rect">
            <a:avLst/>
          </a:prstGeom>
          <a:noFill/>
        </p:spPr>
        <p:txBody>
          <a:bodyPr wrap="square">
            <a:spAutoFit/>
          </a:bodyPr>
          <a:lstStyle/>
          <a:p>
            <a:r>
              <a:rPr lang="fr-FR" sz="1600" b="1" dirty="0"/>
              <a:t>Travail à faire OBLIGATOIREMENT sur la fiche numérique.</a:t>
            </a:r>
          </a:p>
        </p:txBody>
      </p:sp>
      <p:sp>
        <p:nvSpPr>
          <p:cNvPr id="22" name="ZoneTexte 21">
            <a:extLst>
              <a:ext uri="{FF2B5EF4-FFF2-40B4-BE49-F238E27FC236}">
                <a16:creationId xmlns:a16="http://schemas.microsoft.com/office/drawing/2014/main" id="{7E8C333B-83EE-445F-A2EE-8D9A545B8BC4}"/>
              </a:ext>
            </a:extLst>
          </p:cNvPr>
          <p:cNvSpPr txBox="1"/>
          <p:nvPr/>
        </p:nvSpPr>
        <p:spPr>
          <a:xfrm>
            <a:off x="500331" y="6366603"/>
            <a:ext cx="4043223" cy="400110"/>
          </a:xfrm>
          <a:prstGeom prst="rect">
            <a:avLst/>
          </a:prstGeom>
          <a:noFill/>
        </p:spPr>
        <p:txBody>
          <a:bodyPr wrap="none" rtlCol="0">
            <a:spAutoFit/>
          </a:bodyPr>
          <a:lstStyle/>
          <a:p>
            <a:r>
              <a:rPr lang="fr-FR" sz="2000" i="1" dirty="0">
                <a:latin typeface="Calibri" panose="020F0502020204030204" pitchFamily="34" charset="0"/>
                <a:cs typeface="Calibri" panose="020F0502020204030204" pitchFamily="34" charset="0"/>
              </a:rPr>
              <a:t>Citez au moins un ou deux éléments.</a:t>
            </a:r>
          </a:p>
        </p:txBody>
      </p:sp>
      <p:sp>
        <p:nvSpPr>
          <p:cNvPr id="23" name="ZoneTexte 22">
            <a:extLst>
              <a:ext uri="{FF2B5EF4-FFF2-40B4-BE49-F238E27FC236}">
                <a16:creationId xmlns:a16="http://schemas.microsoft.com/office/drawing/2014/main" id="{21B6C991-B312-4103-AE0E-3BC67DB748C0}"/>
              </a:ext>
            </a:extLst>
          </p:cNvPr>
          <p:cNvSpPr txBox="1"/>
          <p:nvPr/>
        </p:nvSpPr>
        <p:spPr>
          <a:xfrm>
            <a:off x="500331" y="5387175"/>
            <a:ext cx="3719288" cy="430887"/>
          </a:xfrm>
          <a:prstGeom prst="rect">
            <a:avLst/>
          </a:prstGeom>
          <a:noFill/>
        </p:spPr>
        <p:txBody>
          <a:bodyPr wrap="none" rtlCol="0">
            <a:spAutoFit/>
          </a:bodyPr>
          <a:lstStyle/>
          <a:p>
            <a:r>
              <a:rPr lang="fr-FR" sz="2200" b="1" dirty="0">
                <a:solidFill>
                  <a:schemeClr val="bg1"/>
                </a:solidFill>
                <a:latin typeface="Calibri" panose="020F0502020204030204" pitchFamily="34" charset="0"/>
                <a:cs typeface="Calibri" panose="020F0502020204030204" pitchFamily="34" charset="0"/>
              </a:rPr>
              <a:t>3 )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 </a:t>
            </a:r>
            <a:r>
              <a:rPr lang="fr-FR" sz="2200" b="1" dirty="0">
                <a:latin typeface="Calibri" panose="020F0502020204030204" pitchFamily="34" charset="0"/>
                <a:cs typeface="Calibri" panose="020F0502020204030204" pitchFamily="34" charset="0"/>
              </a:rPr>
              <a:t>Vocabulaire inconnu</a:t>
            </a:r>
          </a:p>
        </p:txBody>
      </p:sp>
      <p:sp>
        <p:nvSpPr>
          <p:cNvPr id="24" name="ZoneTexte 23">
            <a:extLst>
              <a:ext uri="{FF2B5EF4-FFF2-40B4-BE49-F238E27FC236}">
                <a16:creationId xmlns:a16="http://schemas.microsoft.com/office/drawing/2014/main" id="{FE95B60F-310C-49A2-B00E-C41C053F2907}"/>
              </a:ext>
            </a:extLst>
          </p:cNvPr>
          <p:cNvSpPr txBox="1"/>
          <p:nvPr/>
        </p:nvSpPr>
        <p:spPr>
          <a:xfrm>
            <a:off x="500331" y="5723001"/>
            <a:ext cx="3830321" cy="707886"/>
          </a:xfrm>
          <a:prstGeom prst="rect">
            <a:avLst/>
          </a:prstGeom>
          <a:noFill/>
        </p:spPr>
        <p:txBody>
          <a:bodyPr wrap="square" rtlCol="0">
            <a:spAutoFit/>
          </a:bodyPr>
          <a:lstStyle/>
          <a:p>
            <a:r>
              <a:rPr lang="fr-FR" sz="2000" i="1" dirty="0">
                <a:latin typeface="Calibri" panose="020F0502020204030204" pitchFamily="34" charset="0"/>
                <a:cs typeface="Calibri" panose="020F0502020204030204" pitchFamily="34" charset="0"/>
              </a:rPr>
              <a:t>Chaque définition doit être précise mais sans donner trop de détails.</a:t>
            </a:r>
          </a:p>
        </p:txBody>
      </p:sp>
      <p:sp>
        <p:nvSpPr>
          <p:cNvPr id="25" name="Flèche : droite 24">
            <a:extLst>
              <a:ext uri="{FF2B5EF4-FFF2-40B4-BE49-F238E27FC236}">
                <a16:creationId xmlns:a16="http://schemas.microsoft.com/office/drawing/2014/main" id="{3A8C620C-D316-055F-F389-ACCBA92D01C1}"/>
              </a:ext>
            </a:extLst>
          </p:cNvPr>
          <p:cNvSpPr/>
          <p:nvPr/>
        </p:nvSpPr>
        <p:spPr>
          <a:xfrm>
            <a:off x="9270081" y="2785487"/>
            <a:ext cx="1216025" cy="181373"/>
          </a:xfrm>
          <a:prstGeom prst="rightArrow">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7307BD07-17B2-9568-9E8F-DBAE13128EC9}"/>
              </a:ext>
            </a:extLst>
          </p:cNvPr>
          <p:cNvSpPr txBox="1"/>
          <p:nvPr/>
        </p:nvSpPr>
        <p:spPr>
          <a:xfrm>
            <a:off x="500331" y="4310555"/>
            <a:ext cx="4601619" cy="338554"/>
          </a:xfrm>
          <a:prstGeom prst="rect">
            <a:avLst/>
          </a:prstGeom>
          <a:noFill/>
        </p:spPr>
        <p:txBody>
          <a:bodyPr wrap="square">
            <a:spAutoFit/>
          </a:bodyPr>
          <a:lstStyle/>
          <a:p>
            <a:r>
              <a:rPr lang="fr-FR" sz="1600" dirty="0">
                <a:solidFill>
                  <a:schemeClr val="bg1"/>
                </a:solidFill>
              </a:rPr>
              <a:t>1. Télécharger la fiche biographie sur…</a:t>
            </a:r>
          </a:p>
        </p:txBody>
      </p:sp>
      <p:sp>
        <p:nvSpPr>
          <p:cNvPr id="27" name="ZoneTexte 26">
            <a:extLst>
              <a:ext uri="{FF2B5EF4-FFF2-40B4-BE49-F238E27FC236}">
                <a16:creationId xmlns:a16="http://schemas.microsoft.com/office/drawing/2014/main" id="{E90A0DEB-E30E-860E-F67B-AEAB978D574D}"/>
              </a:ext>
            </a:extLst>
          </p:cNvPr>
          <p:cNvSpPr txBox="1"/>
          <p:nvPr/>
        </p:nvSpPr>
        <p:spPr>
          <a:xfrm>
            <a:off x="500331" y="4576543"/>
            <a:ext cx="5372917" cy="338554"/>
          </a:xfrm>
          <a:prstGeom prst="rect">
            <a:avLst/>
          </a:prstGeom>
          <a:noFill/>
        </p:spPr>
        <p:txBody>
          <a:bodyPr wrap="square">
            <a:spAutoFit/>
          </a:bodyPr>
          <a:lstStyle/>
          <a:p>
            <a:r>
              <a:rPr lang="fr-FR" sz="1600" dirty="0">
                <a:solidFill>
                  <a:schemeClr val="bg1"/>
                </a:solidFill>
              </a:rPr>
              <a:t>2. Effectuer le travail demandé dans le délai imparti</a:t>
            </a:r>
          </a:p>
        </p:txBody>
      </p:sp>
      <p:sp>
        <p:nvSpPr>
          <p:cNvPr id="28" name="ZoneTexte 27">
            <a:extLst>
              <a:ext uri="{FF2B5EF4-FFF2-40B4-BE49-F238E27FC236}">
                <a16:creationId xmlns:a16="http://schemas.microsoft.com/office/drawing/2014/main" id="{213FBFC0-3582-E653-A7D7-7AA56B3A9693}"/>
              </a:ext>
            </a:extLst>
          </p:cNvPr>
          <p:cNvSpPr txBox="1"/>
          <p:nvPr/>
        </p:nvSpPr>
        <p:spPr>
          <a:xfrm>
            <a:off x="500331" y="4850813"/>
            <a:ext cx="5372917" cy="584775"/>
          </a:xfrm>
          <a:prstGeom prst="rect">
            <a:avLst/>
          </a:prstGeom>
          <a:noFill/>
        </p:spPr>
        <p:txBody>
          <a:bodyPr wrap="square">
            <a:spAutoFit/>
          </a:bodyPr>
          <a:lstStyle/>
          <a:p>
            <a:r>
              <a:rPr lang="fr-FR" sz="1600" dirty="0">
                <a:solidFill>
                  <a:schemeClr val="bg1"/>
                </a:solidFill>
              </a:rPr>
              <a:t>3. Déposer la fiche complétée intégralement dans le casier numérique du professeur.</a:t>
            </a:r>
          </a:p>
        </p:txBody>
      </p:sp>
      <p:grpSp>
        <p:nvGrpSpPr>
          <p:cNvPr id="29" name="Groupe 28">
            <a:extLst>
              <a:ext uri="{FF2B5EF4-FFF2-40B4-BE49-F238E27FC236}">
                <a16:creationId xmlns:a16="http://schemas.microsoft.com/office/drawing/2014/main" id="{79FEE01F-40A8-02FF-4B53-D3B63854E342}"/>
              </a:ext>
            </a:extLst>
          </p:cNvPr>
          <p:cNvGrpSpPr/>
          <p:nvPr/>
        </p:nvGrpSpPr>
        <p:grpSpPr>
          <a:xfrm>
            <a:off x="11579802" y="2959046"/>
            <a:ext cx="559662" cy="886420"/>
            <a:chOff x="2521942" y="969983"/>
            <a:chExt cx="1322049" cy="2093927"/>
          </a:xfrm>
        </p:grpSpPr>
        <p:pic>
          <p:nvPicPr>
            <p:cNvPr id="30" name="Image 29">
              <a:hlinkClick r:id="rId8"/>
              <a:extLst>
                <a:ext uri="{FF2B5EF4-FFF2-40B4-BE49-F238E27FC236}">
                  <a16:creationId xmlns:a16="http://schemas.microsoft.com/office/drawing/2014/main" id="{D9A41EBE-A744-BD4A-F6D1-080CD578DB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21942" y="969983"/>
              <a:ext cx="1322049" cy="1675805"/>
            </a:xfrm>
            <a:prstGeom prst="rect">
              <a:avLst/>
            </a:prstGeom>
          </p:spPr>
        </p:pic>
        <p:pic>
          <p:nvPicPr>
            <p:cNvPr id="31" name="Image 30">
              <a:hlinkClick r:id="rId8"/>
              <a:extLst>
                <a:ext uri="{FF2B5EF4-FFF2-40B4-BE49-F238E27FC236}">
                  <a16:creationId xmlns:a16="http://schemas.microsoft.com/office/drawing/2014/main" id="{201871DB-4CAB-F56F-496B-216FB5485CC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21942" y="2633023"/>
              <a:ext cx="1322048" cy="430887"/>
            </a:xfrm>
            <a:prstGeom prst="rect">
              <a:avLst/>
            </a:prstGeom>
          </p:spPr>
        </p:pic>
      </p:grpSp>
      <p:grpSp>
        <p:nvGrpSpPr>
          <p:cNvPr id="33" name="Groupe 32">
            <a:extLst>
              <a:ext uri="{FF2B5EF4-FFF2-40B4-BE49-F238E27FC236}">
                <a16:creationId xmlns:a16="http://schemas.microsoft.com/office/drawing/2014/main" id="{4250BE1C-F703-894B-6440-782847240B13}"/>
              </a:ext>
            </a:extLst>
          </p:cNvPr>
          <p:cNvGrpSpPr/>
          <p:nvPr/>
        </p:nvGrpSpPr>
        <p:grpSpPr>
          <a:xfrm>
            <a:off x="10680396" y="2966860"/>
            <a:ext cx="559662" cy="886420"/>
            <a:chOff x="914400" y="969983"/>
            <a:chExt cx="1322049" cy="2093927"/>
          </a:xfrm>
        </p:grpSpPr>
        <p:pic>
          <p:nvPicPr>
            <p:cNvPr id="34" name="Image 33">
              <a:hlinkClick r:id="rId11"/>
              <a:extLst>
                <a:ext uri="{FF2B5EF4-FFF2-40B4-BE49-F238E27FC236}">
                  <a16:creationId xmlns:a16="http://schemas.microsoft.com/office/drawing/2014/main" id="{76352C53-846D-EEFE-DBAE-5CC589DF3BD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14400" y="969983"/>
              <a:ext cx="1322049" cy="1675805"/>
            </a:xfrm>
            <a:prstGeom prst="rect">
              <a:avLst/>
            </a:prstGeom>
          </p:spPr>
        </p:pic>
        <p:pic>
          <p:nvPicPr>
            <p:cNvPr id="35" name="Image 34">
              <a:hlinkClick r:id="rId11"/>
              <a:extLst>
                <a:ext uri="{FF2B5EF4-FFF2-40B4-BE49-F238E27FC236}">
                  <a16:creationId xmlns:a16="http://schemas.microsoft.com/office/drawing/2014/main" id="{FE9BE7DC-6876-1253-4B96-2BB3C6D2AF8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14401" y="2641649"/>
              <a:ext cx="1322048" cy="422261"/>
            </a:xfrm>
            <a:prstGeom prst="rect">
              <a:avLst/>
            </a:prstGeom>
          </p:spPr>
        </p:pic>
      </p:grpSp>
    </p:spTree>
    <p:extLst>
      <p:ext uri="{BB962C8B-B14F-4D97-AF65-F5344CB8AC3E}">
        <p14:creationId xmlns:p14="http://schemas.microsoft.com/office/powerpoint/2010/main" val="196496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anim calcmode="lin" valueType="num">
                                      <p:cBhvr>
                                        <p:cTn id="71" dur="1000" fill="hold"/>
                                        <p:tgtEl>
                                          <p:spTgt spid="9"/>
                                        </p:tgtEl>
                                        <p:attrNameLst>
                                          <p:attrName>ppt_x</p:attrName>
                                        </p:attrNameLst>
                                      </p:cBhvr>
                                      <p:tavLst>
                                        <p:tav tm="0">
                                          <p:val>
                                            <p:strVal val="#ppt_x"/>
                                          </p:val>
                                        </p:tav>
                                        <p:tav tm="100000">
                                          <p:val>
                                            <p:strVal val="#ppt_x"/>
                                          </p:val>
                                        </p:tav>
                                      </p:tavLst>
                                    </p:anim>
                                    <p:anim calcmode="lin" valueType="num">
                                      <p:cBhvr>
                                        <p:cTn id="7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ppt_x"/>
                                          </p:val>
                                        </p:tav>
                                        <p:tav tm="100000">
                                          <p:val>
                                            <p:strVal val="#ppt_x"/>
                                          </p:val>
                                        </p:tav>
                                      </p:tavLst>
                                    </p:anim>
                                    <p:anim calcmode="lin" valueType="num">
                                      <p:cBhvr additive="base">
                                        <p:cTn id="7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ppt_x"/>
                                          </p:val>
                                        </p:tav>
                                        <p:tav tm="100000">
                                          <p:val>
                                            <p:strVal val="#ppt_x"/>
                                          </p:val>
                                        </p:tav>
                                      </p:tavLst>
                                    </p:anim>
                                    <p:anim calcmode="lin" valueType="num">
                                      <p:cBhvr additive="base">
                                        <p:cTn id="8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1000"/>
                                        <p:tgtEl>
                                          <p:spTgt spid="24"/>
                                        </p:tgtEl>
                                      </p:cBhvr>
                                    </p:animEffect>
                                    <p:anim calcmode="lin" valueType="num">
                                      <p:cBhvr>
                                        <p:cTn id="95" dur="1000" fill="hold"/>
                                        <p:tgtEl>
                                          <p:spTgt spid="24"/>
                                        </p:tgtEl>
                                        <p:attrNameLst>
                                          <p:attrName>ppt_x</p:attrName>
                                        </p:attrNameLst>
                                      </p:cBhvr>
                                      <p:tavLst>
                                        <p:tav tm="0">
                                          <p:val>
                                            <p:strVal val="#ppt_x"/>
                                          </p:val>
                                        </p:tav>
                                        <p:tav tm="100000">
                                          <p:val>
                                            <p:strVal val="#ppt_x"/>
                                          </p:val>
                                        </p:tav>
                                      </p:tavLst>
                                    </p:anim>
                                    <p:anim calcmode="lin" valueType="num">
                                      <p:cBhvr>
                                        <p:cTn id="96" dur="1000" fill="hold"/>
                                        <p:tgtEl>
                                          <p:spTgt spid="24"/>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4" grpId="0"/>
      <p:bldP spid="17" grpId="0"/>
      <p:bldP spid="19" grpId="0"/>
      <p:bldP spid="21" grpId="0"/>
      <p:bldP spid="22" grpId="0"/>
      <p:bldP spid="23" grpId="0"/>
      <p:bldP spid="24" grpId="0"/>
      <p:bldP spid="25" grpId="0" animBg="1"/>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484DE73-3C62-4EF4-AC1E-589EE5A60049}"/>
              </a:ext>
            </a:extLst>
          </p:cNvPr>
          <p:cNvSpPr txBox="1"/>
          <p:nvPr/>
        </p:nvSpPr>
        <p:spPr>
          <a:xfrm>
            <a:off x="500332" y="414068"/>
            <a:ext cx="6961521" cy="430887"/>
          </a:xfrm>
          <a:prstGeom prst="rect">
            <a:avLst/>
          </a:prstGeom>
          <a:noFill/>
        </p:spPr>
        <p:txBody>
          <a:bodyPr wrap="none" rtlCol="0">
            <a:spAutoFit/>
          </a:bodyPr>
          <a:lstStyle/>
          <a:p>
            <a:r>
              <a:rPr lang="fr-FR" sz="2200" b="1" dirty="0">
                <a:solidFill>
                  <a:schemeClr val="bg1"/>
                </a:solidFill>
                <a:latin typeface="Calibri" panose="020F0502020204030204" pitchFamily="34" charset="0"/>
                <a:cs typeface="Calibri" panose="020F0502020204030204" pitchFamily="34" charset="0"/>
              </a:rPr>
              <a:t>4 )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 </a:t>
            </a:r>
            <a:r>
              <a:rPr lang="fr-FR" sz="2200" b="1" dirty="0">
                <a:latin typeface="Calibri" panose="020F0502020204030204" pitchFamily="34" charset="0"/>
                <a:cs typeface="Calibri" panose="020F0502020204030204" pitchFamily="34" charset="0"/>
              </a:rPr>
              <a:t>Que nous indique le vocabulaire géographique ?</a:t>
            </a:r>
          </a:p>
        </p:txBody>
      </p:sp>
      <p:sp>
        <p:nvSpPr>
          <p:cNvPr id="8" name="ZoneTexte 7">
            <a:extLst>
              <a:ext uri="{FF2B5EF4-FFF2-40B4-BE49-F238E27FC236}">
                <a16:creationId xmlns:a16="http://schemas.microsoft.com/office/drawing/2014/main" id="{D78A429E-7C22-401E-B0AD-623739E0BFBF}"/>
              </a:ext>
            </a:extLst>
          </p:cNvPr>
          <p:cNvSpPr txBox="1"/>
          <p:nvPr/>
        </p:nvSpPr>
        <p:spPr>
          <a:xfrm>
            <a:off x="500332" y="725376"/>
            <a:ext cx="7246664" cy="400110"/>
          </a:xfrm>
          <a:prstGeom prst="rect">
            <a:avLst/>
          </a:prstGeom>
          <a:noFill/>
        </p:spPr>
        <p:txBody>
          <a:bodyPr wrap="none" rtlCol="0">
            <a:spAutoFit/>
          </a:bodyPr>
          <a:lstStyle/>
          <a:p>
            <a:r>
              <a:rPr lang="fr-FR" sz="2000" i="1" dirty="0">
                <a:latin typeface="Calibri" panose="020F0502020204030204" pitchFamily="34" charset="0"/>
                <a:cs typeface="Calibri" panose="020F0502020204030204" pitchFamily="34" charset="0"/>
              </a:rPr>
              <a:t>Situez le plus précisément possible la région évoquée par THIÉFAINE.</a:t>
            </a:r>
          </a:p>
        </p:txBody>
      </p:sp>
      <p:pic>
        <p:nvPicPr>
          <p:cNvPr id="17" name="Image 16">
            <a:extLst>
              <a:ext uri="{FF2B5EF4-FFF2-40B4-BE49-F238E27FC236}">
                <a16:creationId xmlns:a16="http://schemas.microsoft.com/office/drawing/2014/main" id="{E138642F-1D35-46E1-9175-60A4334175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5601" y="709701"/>
            <a:ext cx="6081624" cy="6081624"/>
          </a:xfrm>
          <a:prstGeom prst="rect">
            <a:avLst/>
          </a:prstGeom>
        </p:spPr>
      </p:pic>
      <p:pic>
        <p:nvPicPr>
          <p:cNvPr id="21" name="Image 20">
            <a:extLst>
              <a:ext uri="{FF2B5EF4-FFF2-40B4-BE49-F238E27FC236}">
                <a16:creationId xmlns:a16="http://schemas.microsoft.com/office/drawing/2014/main" id="{494A38AD-B763-4586-911D-7D4C656DD4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66" y="3460276"/>
            <a:ext cx="3012894" cy="3225762"/>
          </a:xfrm>
          <a:prstGeom prst="rect">
            <a:avLst/>
          </a:prstGeom>
        </p:spPr>
      </p:pic>
      <p:sp>
        <p:nvSpPr>
          <p:cNvPr id="2" name="ZoneTexte 1">
            <a:extLst>
              <a:ext uri="{FF2B5EF4-FFF2-40B4-BE49-F238E27FC236}">
                <a16:creationId xmlns:a16="http://schemas.microsoft.com/office/drawing/2014/main" id="{2FA3E7EF-463A-476F-8A03-40AA4D72AD17}"/>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3" name="Image 2">
            <a:hlinkClick r:id="rId4" action="ppaction://hlinksldjump"/>
            <a:extLst>
              <a:ext uri="{FF2B5EF4-FFF2-40B4-BE49-F238E27FC236}">
                <a16:creationId xmlns:a16="http://schemas.microsoft.com/office/drawing/2014/main" id="{49F60F8A-4BD4-C5C1-9054-EC5208CA4F7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16531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B6C991-B312-4103-AE0E-3BC67DB748C0}"/>
              </a:ext>
            </a:extLst>
          </p:cNvPr>
          <p:cNvSpPr txBox="1"/>
          <p:nvPr/>
        </p:nvSpPr>
        <p:spPr>
          <a:xfrm>
            <a:off x="461761" y="485048"/>
            <a:ext cx="8880060" cy="430887"/>
          </a:xfrm>
          <a:prstGeom prst="rect">
            <a:avLst/>
          </a:prstGeom>
          <a:noFill/>
        </p:spPr>
        <p:txBody>
          <a:bodyPr wrap="none" rtlCol="0">
            <a:spAutoFit/>
          </a:bodyPr>
          <a:lstStyle/>
          <a:p>
            <a:r>
              <a:rPr lang="fr-FR" sz="2200" b="1" dirty="0">
                <a:solidFill>
                  <a:schemeClr val="bg1"/>
                </a:solidFill>
                <a:latin typeface="Calibri" panose="020F0502020204030204" pitchFamily="34" charset="0"/>
                <a:cs typeface="Calibri" panose="020F0502020204030204" pitchFamily="34" charset="0"/>
              </a:rPr>
              <a:t>5 )</a:t>
            </a:r>
            <a:r>
              <a:rPr lang="fr-FR" sz="2200" b="1" dirty="0">
                <a:latin typeface="Calibri" panose="020F0502020204030204" pitchFamily="34" charset="0"/>
                <a:cs typeface="Calibri" panose="020F0502020204030204" pitchFamily="34" charset="0"/>
              </a:rPr>
              <a:t> Complétez la fiche à l’aide d’informations fiables, trouvées sur Internet </a:t>
            </a:r>
          </a:p>
        </p:txBody>
      </p:sp>
      <p:grpSp>
        <p:nvGrpSpPr>
          <p:cNvPr id="33" name="Groupe 32">
            <a:extLst>
              <a:ext uri="{FF2B5EF4-FFF2-40B4-BE49-F238E27FC236}">
                <a16:creationId xmlns:a16="http://schemas.microsoft.com/office/drawing/2014/main" id="{50C0768E-CBEF-2278-7B8E-5C4792CF463A}"/>
              </a:ext>
            </a:extLst>
          </p:cNvPr>
          <p:cNvGrpSpPr/>
          <p:nvPr/>
        </p:nvGrpSpPr>
        <p:grpSpPr>
          <a:xfrm>
            <a:off x="2521942" y="969983"/>
            <a:ext cx="1322049" cy="2093927"/>
            <a:chOff x="2521942" y="969983"/>
            <a:chExt cx="1322049" cy="2093927"/>
          </a:xfrm>
        </p:grpSpPr>
        <p:pic>
          <p:nvPicPr>
            <p:cNvPr id="9" name="Image 8">
              <a:hlinkClick r:id="rId2"/>
              <a:extLst>
                <a:ext uri="{FF2B5EF4-FFF2-40B4-BE49-F238E27FC236}">
                  <a16:creationId xmlns:a16="http://schemas.microsoft.com/office/drawing/2014/main" id="{12822E09-785C-4AAB-8CB8-94EDDA86BF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1942" y="969983"/>
              <a:ext cx="1322049" cy="1675805"/>
            </a:xfrm>
            <a:prstGeom prst="rect">
              <a:avLst/>
            </a:prstGeom>
          </p:spPr>
        </p:pic>
        <p:pic>
          <p:nvPicPr>
            <p:cNvPr id="15" name="Image 14">
              <a:hlinkClick r:id="rId2"/>
              <a:extLst>
                <a:ext uri="{FF2B5EF4-FFF2-40B4-BE49-F238E27FC236}">
                  <a16:creationId xmlns:a16="http://schemas.microsoft.com/office/drawing/2014/main" id="{B2A545D5-D562-486C-8C41-F16B03E037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1942" y="2633023"/>
              <a:ext cx="1322048" cy="430887"/>
            </a:xfrm>
            <a:prstGeom prst="rect">
              <a:avLst/>
            </a:prstGeom>
          </p:spPr>
        </p:pic>
      </p:grpSp>
      <p:sp>
        <p:nvSpPr>
          <p:cNvPr id="3" name="ZoneTexte 2">
            <a:extLst>
              <a:ext uri="{FF2B5EF4-FFF2-40B4-BE49-F238E27FC236}">
                <a16:creationId xmlns:a16="http://schemas.microsoft.com/office/drawing/2014/main" id="{852D1A52-D892-4A96-8B54-2AFB7E43A30D}"/>
              </a:ext>
            </a:extLst>
          </p:cNvPr>
          <p:cNvSpPr txBox="1"/>
          <p:nvPr/>
        </p:nvSpPr>
        <p:spPr>
          <a:xfrm>
            <a:off x="473346" y="3192432"/>
            <a:ext cx="3166838"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6 )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 </a:t>
            </a:r>
            <a:r>
              <a:rPr lang="fr-FR" sz="2200" b="1" dirty="0">
                <a:latin typeface="Calibri" panose="020F0502020204030204" pitchFamily="34" charset="0"/>
                <a:cs typeface="Calibri" panose="020F0502020204030204" pitchFamily="34" charset="0"/>
              </a:rPr>
              <a:t>Qui sont, d’après THIÉFAINE, « les poètes d’aujourd’hui » ?</a:t>
            </a:r>
          </a:p>
        </p:txBody>
      </p:sp>
      <p:grpSp>
        <p:nvGrpSpPr>
          <p:cNvPr id="36" name="Groupe 35">
            <a:extLst>
              <a:ext uri="{FF2B5EF4-FFF2-40B4-BE49-F238E27FC236}">
                <a16:creationId xmlns:a16="http://schemas.microsoft.com/office/drawing/2014/main" id="{1479D851-3BA6-1A27-2BCB-93A386303350}"/>
              </a:ext>
            </a:extLst>
          </p:cNvPr>
          <p:cNvGrpSpPr/>
          <p:nvPr/>
        </p:nvGrpSpPr>
        <p:grpSpPr>
          <a:xfrm>
            <a:off x="9456406" y="4013190"/>
            <a:ext cx="2624944" cy="995425"/>
            <a:chOff x="9456406" y="4224320"/>
            <a:chExt cx="2624944" cy="995425"/>
          </a:xfrm>
        </p:grpSpPr>
        <p:pic>
          <p:nvPicPr>
            <p:cNvPr id="24" name="Image 23">
              <a:hlinkClick r:id="rId5"/>
              <a:extLst>
                <a:ext uri="{FF2B5EF4-FFF2-40B4-BE49-F238E27FC236}">
                  <a16:creationId xmlns:a16="http://schemas.microsoft.com/office/drawing/2014/main" id="{AB962870-6CC4-6631-F452-AB09A2D185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56406" y="4224320"/>
              <a:ext cx="2624944" cy="995425"/>
            </a:xfrm>
            <a:prstGeom prst="rect">
              <a:avLst/>
            </a:prstGeom>
          </p:spPr>
        </p:pic>
        <p:pic>
          <p:nvPicPr>
            <p:cNvPr id="23" name="Image 22">
              <a:hlinkClick r:id="rId5"/>
              <a:extLst>
                <a:ext uri="{FF2B5EF4-FFF2-40B4-BE49-F238E27FC236}">
                  <a16:creationId xmlns:a16="http://schemas.microsoft.com/office/drawing/2014/main" id="{798ED6CA-142C-4034-A861-A6B474A932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5705" y="4534927"/>
              <a:ext cx="1966346" cy="419582"/>
            </a:xfrm>
            <a:prstGeom prst="rect">
              <a:avLst/>
            </a:prstGeom>
          </p:spPr>
        </p:pic>
      </p:grpSp>
      <p:grpSp>
        <p:nvGrpSpPr>
          <p:cNvPr id="14" name="Groupe 13">
            <a:extLst>
              <a:ext uri="{FF2B5EF4-FFF2-40B4-BE49-F238E27FC236}">
                <a16:creationId xmlns:a16="http://schemas.microsoft.com/office/drawing/2014/main" id="{90B00EEE-C85E-5238-5826-010E0A5A1971}"/>
              </a:ext>
            </a:extLst>
          </p:cNvPr>
          <p:cNvGrpSpPr/>
          <p:nvPr/>
        </p:nvGrpSpPr>
        <p:grpSpPr>
          <a:xfrm>
            <a:off x="10601791" y="2852780"/>
            <a:ext cx="1590209" cy="1044491"/>
            <a:chOff x="8544986" y="2452309"/>
            <a:chExt cx="1590209" cy="1044491"/>
          </a:xfrm>
        </p:grpSpPr>
        <p:pic>
          <p:nvPicPr>
            <p:cNvPr id="11" name="Image 10">
              <a:hlinkClick r:id="rId8"/>
              <a:extLst>
                <a:ext uri="{FF2B5EF4-FFF2-40B4-BE49-F238E27FC236}">
                  <a16:creationId xmlns:a16="http://schemas.microsoft.com/office/drawing/2014/main" id="{7C5296D7-DA42-CC69-E56E-6CD09368CD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4986" y="2452309"/>
              <a:ext cx="1590209" cy="1044491"/>
            </a:xfrm>
            <a:prstGeom prst="rect">
              <a:avLst/>
            </a:prstGeom>
          </p:spPr>
        </p:pic>
        <p:pic>
          <p:nvPicPr>
            <p:cNvPr id="25" name="Image 24">
              <a:hlinkClick r:id="rId8"/>
              <a:extLst>
                <a:ext uri="{FF2B5EF4-FFF2-40B4-BE49-F238E27FC236}">
                  <a16:creationId xmlns:a16="http://schemas.microsoft.com/office/drawing/2014/main" id="{0B4BA4C6-2BDC-4807-986A-9156E98241A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16083" y="2487825"/>
              <a:ext cx="451138" cy="955859"/>
            </a:xfrm>
            <a:prstGeom prst="rect">
              <a:avLst/>
            </a:prstGeom>
          </p:spPr>
        </p:pic>
      </p:grpSp>
      <p:grpSp>
        <p:nvGrpSpPr>
          <p:cNvPr id="30" name="Groupe 29">
            <a:extLst>
              <a:ext uri="{FF2B5EF4-FFF2-40B4-BE49-F238E27FC236}">
                <a16:creationId xmlns:a16="http://schemas.microsoft.com/office/drawing/2014/main" id="{28DB5B30-CA2C-4383-36EF-9B89195033CE}"/>
              </a:ext>
            </a:extLst>
          </p:cNvPr>
          <p:cNvGrpSpPr/>
          <p:nvPr/>
        </p:nvGrpSpPr>
        <p:grpSpPr>
          <a:xfrm>
            <a:off x="10085283" y="5469896"/>
            <a:ext cx="1885093" cy="1238179"/>
            <a:chOff x="10085283" y="5469896"/>
            <a:chExt cx="1885093" cy="1238179"/>
          </a:xfrm>
        </p:grpSpPr>
        <p:pic>
          <p:nvPicPr>
            <p:cNvPr id="29" name="Image 28">
              <a:hlinkClick r:id="rId11"/>
              <a:extLst>
                <a:ext uri="{FF2B5EF4-FFF2-40B4-BE49-F238E27FC236}">
                  <a16:creationId xmlns:a16="http://schemas.microsoft.com/office/drawing/2014/main" id="{3470B033-2D6A-0A63-BBF9-79491C1D33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5283" y="5469896"/>
              <a:ext cx="1885093" cy="1238179"/>
            </a:xfrm>
            <a:prstGeom prst="rect">
              <a:avLst/>
            </a:prstGeom>
          </p:spPr>
        </p:pic>
        <p:pic>
          <p:nvPicPr>
            <p:cNvPr id="27" name="Image 26">
              <a:hlinkClick r:id="rId11"/>
              <a:extLst>
                <a:ext uri="{FF2B5EF4-FFF2-40B4-BE49-F238E27FC236}">
                  <a16:creationId xmlns:a16="http://schemas.microsoft.com/office/drawing/2014/main" id="{3AD1B04D-7528-49D2-9F3F-08386431ECD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465160" y="5530352"/>
              <a:ext cx="1098687" cy="1080002"/>
            </a:xfrm>
            <a:prstGeom prst="rect">
              <a:avLst/>
            </a:prstGeom>
          </p:spPr>
        </p:pic>
      </p:grpSp>
      <p:grpSp>
        <p:nvGrpSpPr>
          <p:cNvPr id="16" name="Groupe 15">
            <a:extLst>
              <a:ext uri="{FF2B5EF4-FFF2-40B4-BE49-F238E27FC236}">
                <a16:creationId xmlns:a16="http://schemas.microsoft.com/office/drawing/2014/main" id="{3ADB0BA0-63FE-7E87-A45C-36C568F91477}"/>
              </a:ext>
            </a:extLst>
          </p:cNvPr>
          <p:cNvGrpSpPr/>
          <p:nvPr/>
        </p:nvGrpSpPr>
        <p:grpSpPr>
          <a:xfrm>
            <a:off x="8874951" y="2852780"/>
            <a:ext cx="1590209" cy="1044491"/>
            <a:chOff x="10196796" y="2452309"/>
            <a:chExt cx="1590209" cy="1044491"/>
          </a:xfrm>
        </p:grpSpPr>
        <p:pic>
          <p:nvPicPr>
            <p:cNvPr id="12" name="Image 11">
              <a:hlinkClick r:id="rId13"/>
              <a:extLst>
                <a:ext uri="{FF2B5EF4-FFF2-40B4-BE49-F238E27FC236}">
                  <a16:creationId xmlns:a16="http://schemas.microsoft.com/office/drawing/2014/main" id="{64DD8F5D-89DF-4417-ECE4-899A1D236D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96796" y="2452309"/>
              <a:ext cx="1590209" cy="1044491"/>
            </a:xfrm>
            <a:prstGeom prst="rect">
              <a:avLst/>
            </a:prstGeom>
          </p:spPr>
        </p:pic>
        <p:pic>
          <p:nvPicPr>
            <p:cNvPr id="5" name="Image 4">
              <a:hlinkClick r:id="rId13"/>
              <a:extLst>
                <a:ext uri="{FF2B5EF4-FFF2-40B4-BE49-F238E27FC236}">
                  <a16:creationId xmlns:a16="http://schemas.microsoft.com/office/drawing/2014/main" id="{E6BA64D9-23BD-43BE-88CF-16AB7710C27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78251" y="2487824"/>
              <a:ext cx="451138" cy="955859"/>
            </a:xfrm>
            <a:prstGeom prst="rect">
              <a:avLst/>
            </a:prstGeom>
          </p:spPr>
        </p:pic>
      </p:grpSp>
      <p:sp>
        <p:nvSpPr>
          <p:cNvPr id="6" name="ZoneTexte 5">
            <a:extLst>
              <a:ext uri="{FF2B5EF4-FFF2-40B4-BE49-F238E27FC236}">
                <a16:creationId xmlns:a16="http://schemas.microsoft.com/office/drawing/2014/main" id="{372A17AB-65EC-4DB5-8B20-44AC51B43924}"/>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8" name="Image 7">
            <a:hlinkClick r:id="rId14" action="ppaction://hlinksldjump"/>
            <a:extLst>
              <a:ext uri="{FF2B5EF4-FFF2-40B4-BE49-F238E27FC236}">
                <a16:creationId xmlns:a16="http://schemas.microsoft.com/office/drawing/2014/main" id="{53FA1C56-780A-E961-FFDC-115C9E5DB827}"/>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32" name="Groupe 31">
            <a:extLst>
              <a:ext uri="{FF2B5EF4-FFF2-40B4-BE49-F238E27FC236}">
                <a16:creationId xmlns:a16="http://schemas.microsoft.com/office/drawing/2014/main" id="{60894B01-74D3-C3F8-B25E-9F87F3640FC5}"/>
              </a:ext>
            </a:extLst>
          </p:cNvPr>
          <p:cNvGrpSpPr/>
          <p:nvPr/>
        </p:nvGrpSpPr>
        <p:grpSpPr>
          <a:xfrm>
            <a:off x="914400" y="969983"/>
            <a:ext cx="1322049" cy="2093927"/>
            <a:chOff x="914400" y="969983"/>
            <a:chExt cx="1322049" cy="2093927"/>
          </a:xfrm>
        </p:grpSpPr>
        <p:pic>
          <p:nvPicPr>
            <p:cNvPr id="4" name="Image 3">
              <a:hlinkClick r:id="rId16"/>
              <a:extLst>
                <a:ext uri="{FF2B5EF4-FFF2-40B4-BE49-F238E27FC236}">
                  <a16:creationId xmlns:a16="http://schemas.microsoft.com/office/drawing/2014/main" id="{9711598D-9570-48DE-BC2F-E1CDFA256E6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4400" y="969983"/>
              <a:ext cx="1322049" cy="1675805"/>
            </a:xfrm>
            <a:prstGeom prst="rect">
              <a:avLst/>
            </a:prstGeom>
          </p:spPr>
        </p:pic>
        <p:pic>
          <p:nvPicPr>
            <p:cNvPr id="31" name="Image 30">
              <a:hlinkClick r:id="rId16"/>
              <a:extLst>
                <a:ext uri="{FF2B5EF4-FFF2-40B4-BE49-F238E27FC236}">
                  <a16:creationId xmlns:a16="http://schemas.microsoft.com/office/drawing/2014/main" id="{B49BFF7B-A696-734D-F14C-C8FF0E52084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14401" y="2641649"/>
              <a:ext cx="1322048" cy="422261"/>
            </a:xfrm>
            <a:prstGeom prst="rect">
              <a:avLst/>
            </a:prstGeom>
          </p:spPr>
        </p:pic>
      </p:grpSp>
      <p:pic>
        <p:nvPicPr>
          <p:cNvPr id="35" name="Image 34">
            <a:extLst>
              <a:ext uri="{FF2B5EF4-FFF2-40B4-BE49-F238E27FC236}">
                <a16:creationId xmlns:a16="http://schemas.microsoft.com/office/drawing/2014/main" id="{C56AFB72-C0D5-78F1-F06A-48819F41B43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8948" y="4379694"/>
            <a:ext cx="1834690" cy="2384166"/>
          </a:xfrm>
          <a:prstGeom prst="rect">
            <a:avLst/>
          </a:prstGeom>
        </p:spPr>
      </p:pic>
    </p:spTree>
    <p:extLst>
      <p:ext uri="{BB962C8B-B14F-4D97-AF65-F5344CB8AC3E}">
        <p14:creationId xmlns:p14="http://schemas.microsoft.com/office/powerpoint/2010/main" val="159990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ppt_x"/>
                                          </p:val>
                                        </p:tav>
                                        <p:tav tm="100000">
                                          <p:val>
                                            <p:strVal val="#ppt_x"/>
                                          </p:val>
                                        </p:tav>
                                      </p:tavLst>
                                    </p:anim>
                                    <p:anim calcmode="lin" valueType="num">
                                      <p:cBhvr additive="base">
                                        <p:cTn id="15" dur="500" fill="hold"/>
                                        <p:tgtEl>
                                          <p:spTgt spid="3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500" fill="hold"/>
                                        <p:tgtEl>
                                          <p:spTgt spid="32"/>
                                        </p:tgtEl>
                                        <p:attrNameLst>
                                          <p:attrName>ppt_x</p:attrName>
                                        </p:attrNameLst>
                                      </p:cBhvr>
                                      <p:tavLst>
                                        <p:tav tm="0">
                                          <p:val>
                                            <p:strVal val="#ppt_x"/>
                                          </p:val>
                                        </p:tav>
                                        <p:tav tm="100000">
                                          <p:val>
                                            <p:strVal val="#ppt_x"/>
                                          </p:val>
                                        </p:tav>
                                      </p:tavLst>
                                    </p:anim>
                                    <p:anim calcmode="lin" valueType="num">
                                      <p:cBhvr additive="base">
                                        <p:cTn id="1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000"/>
                                        <p:tgtEl>
                                          <p:spTgt spid="36"/>
                                        </p:tgtEl>
                                      </p:cBhvr>
                                    </p:animEffect>
                                    <p:anim calcmode="lin" valueType="num">
                                      <p:cBhvr>
                                        <p:cTn id="45" dur="1000" fill="hold"/>
                                        <p:tgtEl>
                                          <p:spTgt spid="36"/>
                                        </p:tgtEl>
                                        <p:attrNameLst>
                                          <p:attrName>ppt_x</p:attrName>
                                        </p:attrNameLst>
                                      </p:cBhvr>
                                      <p:tavLst>
                                        <p:tav tm="0">
                                          <p:val>
                                            <p:strVal val="#ppt_x"/>
                                          </p:val>
                                        </p:tav>
                                        <p:tav tm="100000">
                                          <p:val>
                                            <p:strVal val="#ppt_x"/>
                                          </p:val>
                                        </p:tav>
                                      </p:tavLst>
                                    </p:anim>
                                    <p:anim calcmode="lin" valueType="num">
                                      <p:cBhvr>
                                        <p:cTn id="46" dur="1000" fill="hold"/>
                                        <p:tgtEl>
                                          <p:spTgt spid="3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01075285-D9BD-4060-8BE8-61F2A7674EDF}"/>
              </a:ext>
            </a:extLst>
          </p:cNvPr>
          <p:cNvSpPr txBox="1"/>
          <p:nvPr/>
        </p:nvSpPr>
        <p:spPr>
          <a:xfrm>
            <a:off x="508959" y="1370074"/>
            <a:ext cx="6107502" cy="5262979"/>
          </a:xfrm>
          <a:prstGeom prst="rect">
            <a:avLst/>
          </a:prstGeom>
          <a:noFill/>
        </p:spPr>
        <p:txBody>
          <a:bodyPr wrap="square">
            <a:spAutoFit/>
          </a:bodyPr>
          <a:lstStyle/>
          <a:p>
            <a:r>
              <a:rPr lang="fr-FR" sz="1600" dirty="0"/>
              <a:t>« Jadis, si je me souviens bien, ma vie était un festin où s’ouvraient tous les cœurs, où tous les vins coulaient.</a:t>
            </a:r>
          </a:p>
          <a:p>
            <a:endParaRPr lang="fr-FR" sz="1600" dirty="0"/>
          </a:p>
          <a:p>
            <a:r>
              <a:rPr lang="fr-FR" sz="1600" dirty="0"/>
              <a:t>Un soir, j’ai assis la Beauté sur mes genoux. — Et je l’ai trouvée amère. — Et je l’ai injuriée.</a:t>
            </a:r>
          </a:p>
          <a:p>
            <a:endParaRPr lang="fr-FR" sz="1600" dirty="0"/>
          </a:p>
          <a:p>
            <a:r>
              <a:rPr lang="fr-FR" sz="1600" dirty="0"/>
              <a:t>Je me suis armé contre la justice.</a:t>
            </a:r>
          </a:p>
          <a:p>
            <a:endParaRPr lang="fr-FR" sz="1600" dirty="0"/>
          </a:p>
          <a:p>
            <a:r>
              <a:rPr lang="fr-FR" sz="1600" dirty="0"/>
              <a:t>Je me suis enfui. Ô sorcières, ô misère, ô haine, c’est à vous que mon trésor a été confié !</a:t>
            </a:r>
          </a:p>
          <a:p>
            <a:endParaRPr lang="fr-FR" sz="1600" dirty="0"/>
          </a:p>
          <a:p>
            <a:r>
              <a:rPr lang="fr-FR" sz="1600" dirty="0"/>
              <a:t>Je parvins à faire s’évanouir dans mon esprit toute l’espérance humaine. Sur toute joie pour l’étrangler j’ai fait le bond sourd de la bête féroce.</a:t>
            </a:r>
          </a:p>
          <a:p>
            <a:endParaRPr lang="fr-FR" sz="1600" dirty="0"/>
          </a:p>
          <a:p>
            <a:r>
              <a:rPr lang="fr-FR" sz="1600" dirty="0"/>
              <a:t>J’ai appelé les bourreaux pour, en périssant, mordre la crosse de leurs fusils. J’ai appelé les fléaux, pour m’étouffer avec le sable, le sang. Le malheur a été mon dieu. Je me suis allongé dans la boue. Je me suis séché à l’air du crime. Et j’ai joué de bons tours à la folie… »</a:t>
            </a:r>
          </a:p>
          <a:p>
            <a:endParaRPr lang="fr-FR" sz="1600" dirty="0"/>
          </a:p>
        </p:txBody>
      </p:sp>
      <p:sp>
        <p:nvSpPr>
          <p:cNvPr id="3" name="ZoneTexte 2">
            <a:extLst>
              <a:ext uri="{FF2B5EF4-FFF2-40B4-BE49-F238E27FC236}">
                <a16:creationId xmlns:a16="http://schemas.microsoft.com/office/drawing/2014/main" id="{B2925DD5-DDA8-4D24-B14B-C6E1E4C78DCD}"/>
              </a:ext>
            </a:extLst>
          </p:cNvPr>
          <p:cNvSpPr txBox="1"/>
          <p:nvPr/>
        </p:nvSpPr>
        <p:spPr>
          <a:xfrm>
            <a:off x="1577377" y="285885"/>
            <a:ext cx="5953484" cy="461665"/>
          </a:xfrm>
          <a:prstGeom prst="rect">
            <a:avLst/>
          </a:prstGeom>
          <a:noFill/>
        </p:spPr>
        <p:txBody>
          <a:bodyPr wrap="square">
            <a:spAutoFit/>
          </a:bodyPr>
          <a:lstStyle/>
          <a:p>
            <a:pPr algn="ctr"/>
            <a:r>
              <a:rPr lang="fr-FR" sz="2400" b="1" dirty="0"/>
              <a:t>Jadis, si je me souviens bien… </a:t>
            </a:r>
            <a:r>
              <a:rPr lang="fr-FR" sz="1400" b="1" dirty="0"/>
              <a:t>[Extrait]</a:t>
            </a:r>
          </a:p>
        </p:txBody>
      </p:sp>
      <p:sp>
        <p:nvSpPr>
          <p:cNvPr id="4" name="ZoneTexte 3">
            <a:extLst>
              <a:ext uri="{FF2B5EF4-FFF2-40B4-BE49-F238E27FC236}">
                <a16:creationId xmlns:a16="http://schemas.microsoft.com/office/drawing/2014/main" id="{27FC42DD-A016-4107-838A-FC4E72239471}"/>
              </a:ext>
            </a:extLst>
          </p:cNvPr>
          <p:cNvSpPr txBox="1"/>
          <p:nvPr/>
        </p:nvSpPr>
        <p:spPr>
          <a:xfrm>
            <a:off x="131304" y="362757"/>
            <a:ext cx="1691489" cy="369332"/>
          </a:xfrm>
          <a:prstGeom prst="rect">
            <a:avLst/>
          </a:prstGeom>
          <a:noFill/>
        </p:spPr>
        <p:txBody>
          <a:bodyPr wrap="none" rtlCol="0">
            <a:spAutoFit/>
          </a:bodyPr>
          <a:lstStyle/>
          <a:p>
            <a:r>
              <a:rPr lang="fr-FR" b="1" dirty="0">
                <a:solidFill>
                  <a:srgbClr val="FF0000"/>
                </a:solidFill>
              </a:rPr>
              <a:t>DOCUMENT 2</a:t>
            </a:r>
          </a:p>
        </p:txBody>
      </p:sp>
      <p:sp>
        <p:nvSpPr>
          <p:cNvPr id="5" name="ZoneTexte 4">
            <a:extLst>
              <a:ext uri="{FF2B5EF4-FFF2-40B4-BE49-F238E27FC236}">
                <a16:creationId xmlns:a16="http://schemas.microsoft.com/office/drawing/2014/main" id="{9460C117-CD46-49E4-A36A-1F308318A27C}"/>
              </a:ext>
            </a:extLst>
          </p:cNvPr>
          <p:cNvSpPr txBox="1"/>
          <p:nvPr/>
        </p:nvSpPr>
        <p:spPr>
          <a:xfrm>
            <a:off x="7530861" y="6213448"/>
            <a:ext cx="4400302" cy="369332"/>
          </a:xfrm>
          <a:prstGeom prst="rect">
            <a:avLst/>
          </a:prstGeom>
          <a:noFill/>
        </p:spPr>
        <p:txBody>
          <a:bodyPr wrap="square">
            <a:spAutoFit/>
          </a:bodyPr>
          <a:lstStyle/>
          <a:p>
            <a:r>
              <a:rPr lang="fr-FR" sz="1800" dirty="0">
                <a:latin typeface="Calibri" panose="020F0502020204030204" pitchFamily="34" charset="0"/>
                <a:cs typeface="Calibri" panose="020F0502020204030204" pitchFamily="34" charset="0"/>
              </a:rPr>
              <a:t>Arthur RIMBAUD</a:t>
            </a:r>
            <a:r>
              <a:rPr lang="fr-FR" sz="1800" i="1" dirty="0">
                <a:latin typeface="Calibri" panose="020F0502020204030204" pitchFamily="34" charset="0"/>
                <a:cs typeface="Calibri" panose="020F0502020204030204" pitchFamily="34" charset="0"/>
              </a:rPr>
              <a:t>, Une saison en enfer</a:t>
            </a:r>
            <a:r>
              <a:rPr lang="fr-FR" sz="1800" dirty="0">
                <a:latin typeface="Calibri" panose="020F0502020204030204" pitchFamily="34" charset="0"/>
                <a:cs typeface="Calibri" panose="020F0502020204030204" pitchFamily="34" charset="0"/>
              </a:rPr>
              <a:t>, 1873.</a:t>
            </a:r>
          </a:p>
        </p:txBody>
      </p:sp>
      <p:sp>
        <p:nvSpPr>
          <p:cNvPr id="6" name="Rectangle 5">
            <a:extLst>
              <a:ext uri="{FF2B5EF4-FFF2-40B4-BE49-F238E27FC236}">
                <a16:creationId xmlns:a16="http://schemas.microsoft.com/office/drawing/2014/main" id="{6203C747-ED87-4653-9144-0751AB8329A8}"/>
              </a:ext>
            </a:extLst>
          </p:cNvPr>
          <p:cNvSpPr/>
          <p:nvPr/>
        </p:nvSpPr>
        <p:spPr>
          <a:xfrm>
            <a:off x="508959" y="2142400"/>
            <a:ext cx="5425116" cy="5334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A5EFE32-9BCD-4B82-B65F-123AD697BAA2}"/>
              </a:ext>
            </a:extLst>
          </p:cNvPr>
          <p:cNvSpPr/>
          <p:nvPr/>
        </p:nvSpPr>
        <p:spPr>
          <a:xfrm>
            <a:off x="2194884" y="3269827"/>
            <a:ext cx="3015291" cy="36933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10">
            <a:extLst>
              <a:ext uri="{FF2B5EF4-FFF2-40B4-BE49-F238E27FC236}">
                <a16:creationId xmlns:a16="http://schemas.microsoft.com/office/drawing/2014/main" id="{C5A588BC-9C71-48C0-875C-AF1A69F36283}"/>
              </a:ext>
            </a:extLst>
          </p:cNvPr>
          <p:cNvGraphicFramePr>
            <a:graphicFrameLocks noGrp="1"/>
          </p:cNvGraphicFramePr>
          <p:nvPr>
            <p:extLst>
              <p:ext uri="{D42A27DB-BD31-4B8C-83A1-F6EECF244321}">
                <p14:modId xmlns:p14="http://schemas.microsoft.com/office/powerpoint/2010/main" val="1899412970"/>
              </p:ext>
            </p:extLst>
          </p:nvPr>
        </p:nvGraphicFramePr>
        <p:xfrm>
          <a:off x="6314536" y="798055"/>
          <a:ext cx="5673726" cy="370840"/>
        </p:xfrm>
        <a:graphic>
          <a:graphicData uri="http://schemas.openxmlformats.org/drawingml/2006/table">
            <a:tbl>
              <a:tblPr firstRow="1" bandRow="1">
                <a:tableStyleId>{93296810-A885-4BE3-A3E7-6D5BEEA58F35}</a:tableStyleId>
              </a:tblPr>
              <a:tblGrid>
                <a:gridCol w="2836863">
                  <a:extLst>
                    <a:ext uri="{9D8B030D-6E8A-4147-A177-3AD203B41FA5}">
                      <a16:colId xmlns:a16="http://schemas.microsoft.com/office/drawing/2014/main" val="2318228740"/>
                    </a:ext>
                  </a:extLst>
                </a:gridCol>
                <a:gridCol w="2836863">
                  <a:extLst>
                    <a:ext uri="{9D8B030D-6E8A-4147-A177-3AD203B41FA5}">
                      <a16:colId xmlns:a16="http://schemas.microsoft.com/office/drawing/2014/main" val="4088999353"/>
                    </a:ext>
                  </a:extLst>
                </a:gridCol>
              </a:tblGrid>
              <a:tr h="370840">
                <a:tc>
                  <a:txBody>
                    <a:bodyPr/>
                    <a:lstStyle/>
                    <a:p>
                      <a:pPr algn="ctr"/>
                      <a:r>
                        <a:rPr lang="fr-FR" dirty="0"/>
                        <a:t>POÈME EN PROSE</a:t>
                      </a:r>
                    </a:p>
                  </a:txBody>
                  <a:tcPr/>
                </a:tc>
                <a:tc>
                  <a:txBody>
                    <a:bodyPr/>
                    <a:lstStyle/>
                    <a:p>
                      <a:pPr algn="ctr"/>
                      <a:r>
                        <a:rPr lang="fr-FR" dirty="0"/>
                        <a:t>REGISTRE TRAGIQUE</a:t>
                      </a:r>
                    </a:p>
                  </a:txBody>
                  <a:tcPr/>
                </a:tc>
                <a:extLst>
                  <a:ext uri="{0D108BD9-81ED-4DB2-BD59-A6C34878D82A}">
                    <a16:rowId xmlns:a16="http://schemas.microsoft.com/office/drawing/2014/main" val="4047619536"/>
                  </a:ext>
                </a:extLst>
              </a:tr>
            </a:tbl>
          </a:graphicData>
        </a:graphic>
      </p:graphicFrame>
      <p:sp>
        <p:nvSpPr>
          <p:cNvPr id="12" name="ZoneTexte 11">
            <a:extLst>
              <a:ext uri="{FF2B5EF4-FFF2-40B4-BE49-F238E27FC236}">
                <a16:creationId xmlns:a16="http://schemas.microsoft.com/office/drawing/2014/main" id="{278560B7-B3D7-4A24-A2F7-ACC55025ED7C}"/>
              </a:ext>
            </a:extLst>
          </p:cNvPr>
          <p:cNvSpPr txBox="1"/>
          <p:nvPr/>
        </p:nvSpPr>
        <p:spPr>
          <a:xfrm>
            <a:off x="6616461" y="1809188"/>
            <a:ext cx="5208946" cy="1600438"/>
          </a:xfrm>
          <a:prstGeom prst="rect">
            <a:avLst/>
          </a:prstGeom>
          <a:noFill/>
        </p:spPr>
        <p:txBody>
          <a:bodyPr wrap="square">
            <a:spAutoFit/>
          </a:bodyPr>
          <a:lstStyle/>
          <a:p>
            <a:pPr algn="just"/>
            <a:r>
              <a:rPr lang="fr-FR" sz="1400" i="1" dirty="0">
                <a:solidFill>
                  <a:schemeClr val="bg1"/>
                </a:solidFill>
              </a:rPr>
              <a:t>Dans ce prologue de Une saison en enfer, </a:t>
            </a:r>
            <a:br>
              <a:rPr lang="fr-FR" sz="1400" i="1" dirty="0">
                <a:solidFill>
                  <a:schemeClr val="bg1"/>
                </a:solidFill>
              </a:rPr>
            </a:br>
            <a:r>
              <a:rPr lang="fr-FR" sz="1400" i="1" dirty="0">
                <a:solidFill>
                  <a:schemeClr val="bg1"/>
                </a:solidFill>
              </a:rPr>
              <a:t>recueil de 9 poèmes, Rimbaud  prend le parti de mélanger les tons : le langage familier côtoie le langage soutenu, la désinvolture côtoie le sérieux...</a:t>
            </a:r>
          </a:p>
          <a:p>
            <a:pPr algn="just"/>
            <a:r>
              <a:rPr lang="fr-FR" sz="1400" i="1" dirty="0">
                <a:solidFill>
                  <a:schemeClr val="bg1"/>
                </a:solidFill>
              </a:rPr>
              <a:t>    Avec cette introduction qui ouvre le recueil, Rimbaud affiche ses intentions de dérouter et de surprendre en rejetant la Beauté, allégorie de la poésie classique.</a:t>
            </a:r>
          </a:p>
        </p:txBody>
      </p:sp>
      <p:sp>
        <p:nvSpPr>
          <p:cNvPr id="14" name="Rectangle 13">
            <a:extLst>
              <a:ext uri="{FF2B5EF4-FFF2-40B4-BE49-F238E27FC236}">
                <a16:creationId xmlns:a16="http://schemas.microsoft.com/office/drawing/2014/main" id="{FB9F3AD9-B034-4436-A8CD-2B0E33F1FC49}"/>
              </a:ext>
            </a:extLst>
          </p:cNvPr>
          <p:cNvSpPr/>
          <p:nvPr/>
        </p:nvSpPr>
        <p:spPr>
          <a:xfrm>
            <a:off x="7621796" y="1304384"/>
            <a:ext cx="2594426" cy="3013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libri" panose="020F0502020204030204" pitchFamily="34" charset="0"/>
                <a:cs typeface="Calibri" panose="020F0502020204030204" pitchFamily="34" charset="0"/>
              </a:rPr>
              <a:t>Réutilisé par THIÉFAINE</a:t>
            </a:r>
          </a:p>
        </p:txBody>
      </p:sp>
      <p:sp>
        <p:nvSpPr>
          <p:cNvPr id="2" name="ZoneTexte 1">
            <a:extLst>
              <a:ext uri="{FF2B5EF4-FFF2-40B4-BE49-F238E27FC236}">
                <a16:creationId xmlns:a16="http://schemas.microsoft.com/office/drawing/2014/main" id="{4212047D-6815-489C-89F6-11B3CBB09A86}"/>
              </a:ext>
            </a:extLst>
          </p:cNvPr>
          <p:cNvSpPr txBox="1"/>
          <p:nvPr/>
        </p:nvSpPr>
        <p:spPr>
          <a:xfrm>
            <a:off x="6195239" y="1255148"/>
            <a:ext cx="1335622" cy="369332"/>
          </a:xfrm>
          <a:prstGeom prst="rect">
            <a:avLst/>
          </a:prstGeom>
          <a:noFill/>
        </p:spPr>
        <p:txBody>
          <a:bodyPr wrap="none" rtlCol="0">
            <a:spAutoFit/>
          </a:bodyPr>
          <a:lstStyle/>
          <a:p>
            <a:r>
              <a:rPr lang="fr-FR" b="1" dirty="0"/>
              <a:t>LÉGENDE :</a:t>
            </a:r>
          </a:p>
        </p:txBody>
      </p:sp>
      <p:sp>
        <p:nvSpPr>
          <p:cNvPr id="8" name="ZoneTexte 7">
            <a:extLst>
              <a:ext uri="{FF2B5EF4-FFF2-40B4-BE49-F238E27FC236}">
                <a16:creationId xmlns:a16="http://schemas.microsoft.com/office/drawing/2014/main" id="{219E389C-D244-4B32-B8C1-A42D0CD64336}"/>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11" name="Image 10">
            <a:hlinkClick r:id="rId2" action="ppaction://hlinksldjump"/>
            <a:extLst>
              <a:ext uri="{FF2B5EF4-FFF2-40B4-BE49-F238E27FC236}">
                <a16:creationId xmlns:a16="http://schemas.microsoft.com/office/drawing/2014/main" id="{5BA49E7C-7CA0-FF3F-F7EF-2767EBE8FE7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359896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circle(in)">
                                      <p:cBhvr>
                                        <p:cTn id="40" dur="20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circle(in)">
                                      <p:cBhvr>
                                        <p:cTn id="45" dur="20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circle(in)">
                                      <p:cBhvr>
                                        <p:cTn id="50" dur="20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P spid="5" grpId="0"/>
      <p:bldP spid="6" grpId="0" animBg="1"/>
      <p:bldP spid="9" grpId="0" animBg="1"/>
      <p:bldP spid="12" grpId="0"/>
      <p:bldP spid="14"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8B5E5BB2-A575-51F6-C5C0-E5B52F17CEC6}"/>
              </a:ext>
            </a:extLst>
          </p:cNvPr>
          <p:cNvSpPr/>
          <p:nvPr/>
        </p:nvSpPr>
        <p:spPr>
          <a:xfrm>
            <a:off x="1922356" y="5486694"/>
            <a:ext cx="520426"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BBE66782-348F-51E3-6C9F-B823D0121E2C}"/>
              </a:ext>
            </a:extLst>
          </p:cNvPr>
          <p:cNvSpPr/>
          <p:nvPr/>
        </p:nvSpPr>
        <p:spPr>
          <a:xfrm>
            <a:off x="920802" y="5229615"/>
            <a:ext cx="831581"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189EA68A-5258-48B5-6BB5-9C291D1031FB}"/>
              </a:ext>
            </a:extLst>
          </p:cNvPr>
          <p:cNvSpPr/>
          <p:nvPr/>
        </p:nvSpPr>
        <p:spPr>
          <a:xfrm>
            <a:off x="584305" y="4754750"/>
            <a:ext cx="692045"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BE3DE51C-757A-9E60-DFA4-54DA3C03F59B}"/>
              </a:ext>
            </a:extLst>
          </p:cNvPr>
          <p:cNvSpPr/>
          <p:nvPr/>
        </p:nvSpPr>
        <p:spPr>
          <a:xfrm>
            <a:off x="2382191" y="4239513"/>
            <a:ext cx="723870"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8" name="Rectangle 57">
            <a:extLst>
              <a:ext uri="{FF2B5EF4-FFF2-40B4-BE49-F238E27FC236}">
                <a16:creationId xmlns:a16="http://schemas.microsoft.com/office/drawing/2014/main" id="{AAC3C994-0B67-C9DC-2E96-2338B55E0BE3}"/>
              </a:ext>
            </a:extLst>
          </p:cNvPr>
          <p:cNvSpPr/>
          <p:nvPr/>
        </p:nvSpPr>
        <p:spPr>
          <a:xfrm>
            <a:off x="3046919" y="3503829"/>
            <a:ext cx="600233"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47A4240E-AF8B-EFE0-D9B7-1E7AA37EEF6C}"/>
              </a:ext>
            </a:extLst>
          </p:cNvPr>
          <p:cNvSpPr/>
          <p:nvPr/>
        </p:nvSpPr>
        <p:spPr>
          <a:xfrm>
            <a:off x="3918527" y="3295511"/>
            <a:ext cx="785485"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3F5A28B2-A70C-AEB0-99C8-100778537A7D}"/>
              </a:ext>
            </a:extLst>
          </p:cNvPr>
          <p:cNvSpPr/>
          <p:nvPr/>
        </p:nvSpPr>
        <p:spPr>
          <a:xfrm>
            <a:off x="1888291" y="2562687"/>
            <a:ext cx="785485"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0E49015C-7EFD-ED73-3EE4-530C0583F813}"/>
              </a:ext>
            </a:extLst>
          </p:cNvPr>
          <p:cNvSpPr/>
          <p:nvPr/>
        </p:nvSpPr>
        <p:spPr>
          <a:xfrm>
            <a:off x="3282956" y="2304273"/>
            <a:ext cx="1079651"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F5426CF9-0B6C-2C62-1BA7-EA946E120A3F}"/>
              </a:ext>
            </a:extLst>
          </p:cNvPr>
          <p:cNvSpPr/>
          <p:nvPr/>
        </p:nvSpPr>
        <p:spPr>
          <a:xfrm>
            <a:off x="2123503" y="2308064"/>
            <a:ext cx="497500"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3C258D3D-9D04-EFF0-93CE-E71912CCA5C3}"/>
              </a:ext>
            </a:extLst>
          </p:cNvPr>
          <p:cNvSpPr/>
          <p:nvPr/>
        </p:nvSpPr>
        <p:spPr>
          <a:xfrm>
            <a:off x="3217512" y="2060943"/>
            <a:ext cx="707452"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D444E4A-E130-1EAA-69FD-711A32ED79F6}"/>
              </a:ext>
            </a:extLst>
          </p:cNvPr>
          <p:cNvSpPr/>
          <p:nvPr/>
        </p:nvSpPr>
        <p:spPr>
          <a:xfrm>
            <a:off x="4521474" y="1818822"/>
            <a:ext cx="620715"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E74AB12D-5774-95F0-D82A-C749B7F3FB45}"/>
              </a:ext>
            </a:extLst>
          </p:cNvPr>
          <p:cNvSpPr/>
          <p:nvPr/>
        </p:nvSpPr>
        <p:spPr>
          <a:xfrm>
            <a:off x="2198338" y="1818822"/>
            <a:ext cx="785485" cy="277649"/>
          </a:xfrm>
          <a:prstGeom prst="rect">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01075285-D9BD-4060-8BE8-61F2A7674EDF}"/>
              </a:ext>
            </a:extLst>
          </p:cNvPr>
          <p:cNvSpPr txBox="1"/>
          <p:nvPr/>
        </p:nvSpPr>
        <p:spPr>
          <a:xfrm>
            <a:off x="503040" y="1780695"/>
            <a:ext cx="5167941" cy="4278094"/>
          </a:xfrm>
          <a:prstGeom prst="rect">
            <a:avLst/>
          </a:prstGeom>
          <a:noFill/>
        </p:spPr>
        <p:txBody>
          <a:bodyPr wrap="square">
            <a:spAutoFit/>
          </a:bodyPr>
          <a:lstStyle/>
          <a:p>
            <a:r>
              <a:rPr lang="fr-FR" sz="1600" dirty="0"/>
              <a:t>C'est un trou de </a:t>
            </a:r>
            <a:r>
              <a:rPr lang="fr-FR" sz="1600" dirty="0">
                <a:uFill>
                  <a:solidFill>
                    <a:schemeClr val="accent1"/>
                  </a:solidFill>
                </a:uFill>
              </a:rPr>
              <a:t>verdure</a:t>
            </a:r>
            <a:r>
              <a:rPr lang="fr-FR" sz="1600" dirty="0"/>
              <a:t> où chante une </a:t>
            </a:r>
            <a:r>
              <a:rPr lang="fr-FR" sz="1600" dirty="0">
                <a:uFill>
                  <a:solidFill>
                    <a:schemeClr val="accent4">
                      <a:lumMod val="50000"/>
                    </a:schemeClr>
                  </a:solidFill>
                </a:uFill>
              </a:rPr>
              <a:t>rivière,</a:t>
            </a:r>
          </a:p>
          <a:p>
            <a:r>
              <a:rPr lang="fr-FR" sz="1600" dirty="0">
                <a:uFill>
                  <a:solidFill>
                    <a:schemeClr val="accent4">
                      <a:lumMod val="50000"/>
                    </a:schemeClr>
                  </a:solidFill>
                </a:uFill>
              </a:rPr>
              <a:t>Accrochant follement aux herbes des haillons</a:t>
            </a:r>
          </a:p>
          <a:p>
            <a:r>
              <a:rPr lang="fr-FR" sz="1600" dirty="0"/>
              <a:t>D'argent ; où le soleil, de la </a:t>
            </a:r>
            <a:r>
              <a:rPr lang="fr-FR" sz="1600" dirty="0">
                <a:uFill>
                  <a:solidFill>
                    <a:schemeClr val="accent4">
                      <a:lumMod val="50000"/>
                    </a:schemeClr>
                  </a:solidFill>
                </a:uFill>
              </a:rPr>
              <a:t>montagne fière</a:t>
            </a:r>
            <a:r>
              <a:rPr lang="fr-FR" sz="1600" dirty="0"/>
              <a:t>,</a:t>
            </a:r>
          </a:p>
          <a:p>
            <a:r>
              <a:rPr lang="fr-FR" sz="1600" dirty="0">
                <a:uFill>
                  <a:solidFill>
                    <a:schemeClr val="accent4">
                      <a:lumMod val="50000"/>
                    </a:schemeClr>
                  </a:solidFill>
                </a:uFill>
              </a:rPr>
              <a:t>Luit</a:t>
            </a:r>
            <a:r>
              <a:rPr lang="fr-FR" sz="1600" dirty="0"/>
              <a:t> : c'est un petit val qui mousse de rayons.</a:t>
            </a:r>
          </a:p>
          <a:p>
            <a:endParaRPr lang="fr-FR" sz="1600" dirty="0"/>
          </a:p>
          <a:p>
            <a:r>
              <a:rPr lang="fr-FR" sz="1600" dirty="0"/>
              <a:t>Un soldat jeune, bouche ouverte, tête nue,</a:t>
            </a:r>
          </a:p>
          <a:p>
            <a:r>
              <a:rPr lang="fr-FR" sz="1600" dirty="0"/>
              <a:t>Et la nuque baignant dans le frais cresson </a:t>
            </a:r>
            <a:r>
              <a:rPr lang="fr-FR" sz="1600" dirty="0">
                <a:highlight>
                  <a:srgbClr val="0000FF"/>
                </a:highlight>
              </a:rPr>
              <a:t>bleu</a:t>
            </a:r>
            <a:r>
              <a:rPr lang="fr-FR" sz="1600" dirty="0"/>
              <a:t>,</a:t>
            </a:r>
          </a:p>
          <a:p>
            <a:r>
              <a:rPr lang="fr-FR" sz="1600" dirty="0"/>
              <a:t>Dort ; il est étendu dans l'herbe, sous la nue,</a:t>
            </a:r>
          </a:p>
          <a:p>
            <a:r>
              <a:rPr lang="fr-FR" sz="1600" dirty="0"/>
              <a:t>Pâle dans son lit vert où la lumière pleut.</a:t>
            </a:r>
          </a:p>
          <a:p>
            <a:endParaRPr lang="fr-FR" sz="1600" dirty="0"/>
          </a:p>
          <a:p>
            <a:r>
              <a:rPr lang="fr-FR" sz="1600" dirty="0"/>
              <a:t>Les pieds dans les glaïeuls, il dort. Souriant comme</a:t>
            </a:r>
          </a:p>
          <a:p>
            <a:r>
              <a:rPr lang="fr-FR" sz="1600" dirty="0"/>
              <a:t>Sourirait un enfant malade, il fait un somme :</a:t>
            </a:r>
          </a:p>
          <a:p>
            <a:r>
              <a:rPr lang="fr-FR" sz="1600" dirty="0"/>
              <a:t>Nature, berce-le chaudement : il a froid.</a:t>
            </a:r>
          </a:p>
          <a:p>
            <a:endParaRPr lang="fr-FR" sz="1600" dirty="0"/>
          </a:p>
          <a:p>
            <a:r>
              <a:rPr lang="fr-FR" sz="1600" dirty="0"/>
              <a:t>Les parfums ne font pas frissonner sa narine ;</a:t>
            </a:r>
          </a:p>
          <a:p>
            <a:r>
              <a:rPr lang="fr-FR" sz="1600" dirty="0"/>
              <a:t>Il dort dans le </a:t>
            </a:r>
            <a:r>
              <a:rPr lang="fr-FR" sz="1600" dirty="0">
                <a:uFill>
                  <a:solidFill>
                    <a:schemeClr val="accent1"/>
                  </a:solidFill>
                </a:uFill>
              </a:rPr>
              <a:t>soleil,</a:t>
            </a:r>
            <a:r>
              <a:rPr lang="fr-FR" sz="1600" dirty="0"/>
              <a:t> la main sur sa poitrine,</a:t>
            </a:r>
          </a:p>
          <a:p>
            <a:r>
              <a:rPr lang="fr-FR" sz="1600" dirty="0"/>
              <a:t>Tranquille. Il a deux trous </a:t>
            </a:r>
            <a:r>
              <a:rPr lang="fr-FR" sz="1600" dirty="0">
                <a:highlight>
                  <a:srgbClr val="FF0000"/>
                </a:highlight>
              </a:rPr>
              <a:t>rouges</a:t>
            </a:r>
            <a:r>
              <a:rPr lang="fr-FR" sz="1600" dirty="0"/>
              <a:t> au côté droit.</a:t>
            </a:r>
          </a:p>
        </p:txBody>
      </p:sp>
      <p:sp>
        <p:nvSpPr>
          <p:cNvPr id="3" name="ZoneTexte 2">
            <a:extLst>
              <a:ext uri="{FF2B5EF4-FFF2-40B4-BE49-F238E27FC236}">
                <a16:creationId xmlns:a16="http://schemas.microsoft.com/office/drawing/2014/main" id="{B2925DD5-DDA8-4D24-B14B-C6E1E4C78DCD}"/>
              </a:ext>
            </a:extLst>
          </p:cNvPr>
          <p:cNvSpPr txBox="1"/>
          <p:nvPr/>
        </p:nvSpPr>
        <p:spPr>
          <a:xfrm>
            <a:off x="1492834" y="302256"/>
            <a:ext cx="3899967" cy="523220"/>
          </a:xfrm>
          <a:prstGeom prst="rect">
            <a:avLst/>
          </a:prstGeom>
          <a:noFill/>
        </p:spPr>
        <p:txBody>
          <a:bodyPr wrap="square">
            <a:spAutoFit/>
          </a:bodyPr>
          <a:lstStyle/>
          <a:p>
            <a:pPr algn="ctr"/>
            <a:r>
              <a:rPr lang="fr-FR" sz="2800" b="1" dirty="0"/>
              <a:t>Le dormeur du val</a:t>
            </a:r>
          </a:p>
        </p:txBody>
      </p:sp>
      <p:sp>
        <p:nvSpPr>
          <p:cNvPr id="4" name="ZoneTexte 3">
            <a:extLst>
              <a:ext uri="{FF2B5EF4-FFF2-40B4-BE49-F238E27FC236}">
                <a16:creationId xmlns:a16="http://schemas.microsoft.com/office/drawing/2014/main" id="{27FC42DD-A016-4107-838A-FC4E72239471}"/>
              </a:ext>
            </a:extLst>
          </p:cNvPr>
          <p:cNvSpPr txBox="1"/>
          <p:nvPr/>
        </p:nvSpPr>
        <p:spPr>
          <a:xfrm>
            <a:off x="131304" y="432306"/>
            <a:ext cx="1691489" cy="369332"/>
          </a:xfrm>
          <a:prstGeom prst="rect">
            <a:avLst/>
          </a:prstGeom>
          <a:noFill/>
        </p:spPr>
        <p:txBody>
          <a:bodyPr wrap="none" rtlCol="0">
            <a:spAutoFit/>
          </a:bodyPr>
          <a:lstStyle/>
          <a:p>
            <a:r>
              <a:rPr lang="fr-FR" b="1" dirty="0">
                <a:solidFill>
                  <a:srgbClr val="FF0000"/>
                </a:solidFill>
              </a:rPr>
              <a:t>DOCUMENT 3</a:t>
            </a:r>
          </a:p>
        </p:txBody>
      </p:sp>
      <p:sp>
        <p:nvSpPr>
          <p:cNvPr id="5" name="ZoneTexte 4">
            <a:extLst>
              <a:ext uri="{FF2B5EF4-FFF2-40B4-BE49-F238E27FC236}">
                <a16:creationId xmlns:a16="http://schemas.microsoft.com/office/drawing/2014/main" id="{9460C117-CD46-49E4-A36A-1F308318A27C}"/>
              </a:ext>
            </a:extLst>
          </p:cNvPr>
          <p:cNvSpPr txBox="1"/>
          <p:nvPr/>
        </p:nvSpPr>
        <p:spPr>
          <a:xfrm>
            <a:off x="700236" y="6348244"/>
            <a:ext cx="4400302" cy="369332"/>
          </a:xfrm>
          <a:prstGeom prst="rect">
            <a:avLst/>
          </a:prstGeom>
          <a:noFill/>
        </p:spPr>
        <p:txBody>
          <a:bodyPr wrap="square">
            <a:spAutoFit/>
          </a:bodyPr>
          <a:lstStyle/>
          <a:p>
            <a:r>
              <a:rPr lang="fr-FR" sz="1800" dirty="0">
                <a:latin typeface="Calibri" panose="020F0502020204030204" pitchFamily="34" charset="0"/>
                <a:cs typeface="Calibri" panose="020F0502020204030204" pitchFamily="34" charset="0"/>
              </a:rPr>
              <a:t>Arthur RIMBAUD</a:t>
            </a:r>
            <a:r>
              <a:rPr lang="fr-FR" sz="1800" i="1" dirty="0">
                <a:latin typeface="Calibri" panose="020F0502020204030204" pitchFamily="34" charset="0"/>
                <a:cs typeface="Calibri" panose="020F0502020204030204" pitchFamily="34" charset="0"/>
              </a:rPr>
              <a:t>, Cahier de Douai</a:t>
            </a:r>
            <a:r>
              <a:rPr lang="fr-FR" sz="1800" dirty="0">
                <a:latin typeface="Calibri" panose="020F0502020204030204" pitchFamily="34" charset="0"/>
                <a:cs typeface="Calibri" panose="020F0502020204030204" pitchFamily="34" charset="0"/>
              </a:rPr>
              <a:t>, 1870.</a:t>
            </a:r>
          </a:p>
        </p:txBody>
      </p:sp>
      <p:sp>
        <p:nvSpPr>
          <p:cNvPr id="2" name="Rectangle 1">
            <a:extLst>
              <a:ext uri="{FF2B5EF4-FFF2-40B4-BE49-F238E27FC236}">
                <a16:creationId xmlns:a16="http://schemas.microsoft.com/office/drawing/2014/main" id="{0E14BDD2-B6DF-4758-920C-E9C32562231F}"/>
              </a:ext>
            </a:extLst>
          </p:cNvPr>
          <p:cNvSpPr/>
          <p:nvPr/>
        </p:nvSpPr>
        <p:spPr>
          <a:xfrm>
            <a:off x="3889806" y="3265994"/>
            <a:ext cx="1381125" cy="3013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BE5E266E-AFD3-46EC-8D9F-79BC1ADEC9A8}"/>
              </a:ext>
            </a:extLst>
          </p:cNvPr>
          <p:cNvGraphicFramePr>
            <a:graphicFrameLocks noGrp="1"/>
          </p:cNvGraphicFramePr>
          <p:nvPr>
            <p:extLst>
              <p:ext uri="{D42A27DB-BD31-4B8C-83A1-F6EECF244321}">
                <p14:modId xmlns:p14="http://schemas.microsoft.com/office/powerpoint/2010/main" val="1494069329"/>
              </p:ext>
            </p:extLst>
          </p:nvPr>
        </p:nvGraphicFramePr>
        <p:xfrm>
          <a:off x="5614233" y="380692"/>
          <a:ext cx="5084934" cy="370840"/>
        </p:xfrm>
        <a:graphic>
          <a:graphicData uri="http://schemas.openxmlformats.org/drawingml/2006/table">
            <a:tbl>
              <a:tblPr firstRow="1" bandRow="1">
                <a:tableStyleId>{93296810-A885-4BE3-A3E7-6D5BEEA58F35}</a:tableStyleId>
              </a:tblPr>
              <a:tblGrid>
                <a:gridCol w="2542467">
                  <a:extLst>
                    <a:ext uri="{9D8B030D-6E8A-4147-A177-3AD203B41FA5}">
                      <a16:colId xmlns:a16="http://schemas.microsoft.com/office/drawing/2014/main" val="2318228740"/>
                    </a:ext>
                  </a:extLst>
                </a:gridCol>
                <a:gridCol w="2542467">
                  <a:extLst>
                    <a:ext uri="{9D8B030D-6E8A-4147-A177-3AD203B41FA5}">
                      <a16:colId xmlns:a16="http://schemas.microsoft.com/office/drawing/2014/main" val="4088999353"/>
                    </a:ext>
                  </a:extLst>
                </a:gridCol>
              </a:tblGrid>
              <a:tr h="370840">
                <a:tc>
                  <a:txBody>
                    <a:bodyPr/>
                    <a:lstStyle/>
                    <a:p>
                      <a:pPr algn="ctr"/>
                      <a:r>
                        <a:rPr lang="fr-FR" dirty="0"/>
                        <a:t>POÈME EN VERS</a:t>
                      </a:r>
                    </a:p>
                  </a:txBody>
                  <a:tcPr/>
                </a:tc>
                <a:tc>
                  <a:txBody>
                    <a:bodyPr/>
                    <a:lstStyle/>
                    <a:p>
                      <a:pPr algn="ctr"/>
                      <a:r>
                        <a:rPr lang="fr-FR" dirty="0"/>
                        <a:t>REGISTRE TRAGIQUE</a:t>
                      </a:r>
                    </a:p>
                  </a:txBody>
                  <a:tcPr/>
                </a:tc>
                <a:extLst>
                  <a:ext uri="{0D108BD9-81ED-4DB2-BD59-A6C34878D82A}">
                    <a16:rowId xmlns:a16="http://schemas.microsoft.com/office/drawing/2014/main" val="4047619536"/>
                  </a:ext>
                </a:extLst>
              </a:tr>
            </a:tbl>
          </a:graphicData>
        </a:graphic>
      </p:graphicFrame>
      <p:cxnSp>
        <p:nvCxnSpPr>
          <p:cNvPr id="15" name="Connecteur droit avec flèche 14">
            <a:extLst>
              <a:ext uri="{FF2B5EF4-FFF2-40B4-BE49-F238E27FC236}">
                <a16:creationId xmlns:a16="http://schemas.microsoft.com/office/drawing/2014/main" id="{433E7B41-47E8-4BF2-9E87-9B6B02344152}"/>
              </a:ext>
            </a:extLst>
          </p:cNvPr>
          <p:cNvCxnSpPr>
            <a:cxnSpLocks/>
          </p:cNvCxnSpPr>
          <p:nvPr/>
        </p:nvCxnSpPr>
        <p:spPr>
          <a:xfrm flipH="1">
            <a:off x="5343717" y="3429000"/>
            <a:ext cx="327264" cy="658"/>
          </a:xfrm>
          <a:prstGeom prst="straightConnector1">
            <a:avLst/>
          </a:prstGeom>
          <a:ln w="28575">
            <a:solidFill>
              <a:schemeClr val="accent6">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D719E38-2F88-496D-AFC6-338F9D70B286}"/>
              </a:ext>
            </a:extLst>
          </p:cNvPr>
          <p:cNvSpPr txBox="1"/>
          <p:nvPr/>
        </p:nvSpPr>
        <p:spPr>
          <a:xfrm>
            <a:off x="5670981" y="1244999"/>
            <a:ext cx="2144048" cy="307777"/>
          </a:xfrm>
          <a:prstGeom prst="rect">
            <a:avLst/>
          </a:prstGeom>
          <a:solidFill>
            <a:srgbClr val="92D050"/>
          </a:solidFill>
        </p:spPr>
        <p:txBody>
          <a:bodyPr wrap="none" rtlCol="0">
            <a:spAutoFit/>
          </a:bodyPr>
          <a:lstStyle/>
          <a:p>
            <a:r>
              <a:rPr lang="fr-FR" sz="1400" b="1" dirty="0">
                <a:latin typeface="Calibri" panose="020F0502020204030204" pitchFamily="34" charset="0"/>
                <a:cs typeface="Calibri" panose="020F0502020204030204" pitchFamily="34" charset="0"/>
              </a:rPr>
              <a:t>Champ lexical de la nature</a:t>
            </a:r>
          </a:p>
        </p:txBody>
      </p:sp>
      <p:sp>
        <p:nvSpPr>
          <p:cNvPr id="19" name="ZoneTexte 18">
            <a:extLst>
              <a:ext uri="{FF2B5EF4-FFF2-40B4-BE49-F238E27FC236}">
                <a16:creationId xmlns:a16="http://schemas.microsoft.com/office/drawing/2014/main" id="{EB38E88E-4E1E-44F7-BB8C-8D4578363B9A}"/>
              </a:ext>
            </a:extLst>
          </p:cNvPr>
          <p:cNvSpPr txBox="1"/>
          <p:nvPr/>
        </p:nvSpPr>
        <p:spPr>
          <a:xfrm>
            <a:off x="5707089" y="3259960"/>
            <a:ext cx="5004896" cy="307777"/>
          </a:xfrm>
          <a:prstGeom prst="rect">
            <a:avLst/>
          </a:prstGeom>
          <a:noFill/>
        </p:spPr>
        <p:txBody>
          <a:bodyPr wrap="none" rtlCol="0">
            <a:spAutoFit/>
          </a:bodyPr>
          <a:lstStyle/>
          <a:p>
            <a:r>
              <a:rPr lang="fr-FR" sz="1400" b="1" dirty="0">
                <a:solidFill>
                  <a:srgbClr val="7030A0"/>
                </a:solidFill>
              </a:rPr>
              <a:t>« Phénomène des ombres colorées » au soleil couchant</a:t>
            </a:r>
          </a:p>
        </p:txBody>
      </p:sp>
      <p:sp>
        <p:nvSpPr>
          <p:cNvPr id="21" name="ZoneTexte 20">
            <a:extLst>
              <a:ext uri="{FF2B5EF4-FFF2-40B4-BE49-F238E27FC236}">
                <a16:creationId xmlns:a16="http://schemas.microsoft.com/office/drawing/2014/main" id="{9950CB87-E50A-4189-B2FD-20813A2DEC82}"/>
              </a:ext>
            </a:extLst>
          </p:cNvPr>
          <p:cNvSpPr txBox="1"/>
          <p:nvPr/>
        </p:nvSpPr>
        <p:spPr>
          <a:xfrm>
            <a:off x="5621055" y="2292353"/>
            <a:ext cx="1435177" cy="307777"/>
          </a:xfrm>
          <a:prstGeom prst="rect">
            <a:avLst/>
          </a:prstGeom>
          <a:noFill/>
        </p:spPr>
        <p:txBody>
          <a:bodyPr wrap="square">
            <a:spAutoFit/>
          </a:bodyPr>
          <a:lstStyle/>
          <a:p>
            <a:r>
              <a:rPr lang="fr-FR" sz="1400" u="sng" dirty="0">
                <a:uFill>
                  <a:solidFill>
                    <a:schemeClr val="accent4">
                      <a:lumMod val="50000"/>
                    </a:schemeClr>
                  </a:solidFill>
                </a:uFill>
                <a:latin typeface="Calibri" panose="020F0502020204030204" pitchFamily="34" charset="0"/>
                <a:cs typeface="Calibri" panose="020F0502020204030204" pitchFamily="34" charset="0"/>
              </a:rPr>
              <a:t>Personnification</a:t>
            </a:r>
            <a:endParaRPr lang="fr-FR" sz="1400" dirty="0">
              <a:latin typeface="Calibri" panose="020F0502020204030204" pitchFamily="34" charset="0"/>
              <a:cs typeface="Calibri" panose="020F0502020204030204" pitchFamily="34" charset="0"/>
            </a:endParaRPr>
          </a:p>
        </p:txBody>
      </p:sp>
      <p:sp>
        <p:nvSpPr>
          <p:cNvPr id="22" name="Accolade ouvrante 21">
            <a:extLst>
              <a:ext uri="{FF2B5EF4-FFF2-40B4-BE49-F238E27FC236}">
                <a16:creationId xmlns:a16="http://schemas.microsoft.com/office/drawing/2014/main" id="{A0530A41-E9CC-4053-99FE-7CE2A0EC6BFE}"/>
              </a:ext>
            </a:extLst>
          </p:cNvPr>
          <p:cNvSpPr/>
          <p:nvPr/>
        </p:nvSpPr>
        <p:spPr>
          <a:xfrm>
            <a:off x="184581" y="1881392"/>
            <a:ext cx="318459" cy="914400"/>
          </a:xfrm>
          <a:prstGeom prst="leftBrace">
            <a:avLst/>
          </a:prstGeom>
          <a:ln w="31750">
            <a:solidFill>
              <a:schemeClr val="accent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Accolade ouvrante 23">
            <a:extLst>
              <a:ext uri="{FF2B5EF4-FFF2-40B4-BE49-F238E27FC236}">
                <a16:creationId xmlns:a16="http://schemas.microsoft.com/office/drawing/2014/main" id="{A6772966-1E30-4A99-B950-04A17FD24530}"/>
              </a:ext>
            </a:extLst>
          </p:cNvPr>
          <p:cNvSpPr/>
          <p:nvPr/>
        </p:nvSpPr>
        <p:spPr>
          <a:xfrm>
            <a:off x="195903" y="3074740"/>
            <a:ext cx="318459" cy="914400"/>
          </a:xfrm>
          <a:prstGeom prst="leftBrace">
            <a:avLst/>
          </a:prstGeom>
          <a:ln w="31750">
            <a:solidFill>
              <a:schemeClr val="accent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Accolade ouvrante 25">
            <a:extLst>
              <a:ext uri="{FF2B5EF4-FFF2-40B4-BE49-F238E27FC236}">
                <a16:creationId xmlns:a16="http://schemas.microsoft.com/office/drawing/2014/main" id="{75497102-6ABD-43CE-8953-D0485F5E7854}"/>
              </a:ext>
            </a:extLst>
          </p:cNvPr>
          <p:cNvSpPr/>
          <p:nvPr/>
        </p:nvSpPr>
        <p:spPr>
          <a:xfrm>
            <a:off x="195903" y="4239513"/>
            <a:ext cx="318459" cy="766079"/>
          </a:xfrm>
          <a:prstGeom prst="leftBrace">
            <a:avLst/>
          </a:prstGeom>
          <a:ln w="31750">
            <a:solidFill>
              <a:srgbClr val="FFFF0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28" name="Accolade ouvrante 27">
            <a:extLst>
              <a:ext uri="{FF2B5EF4-FFF2-40B4-BE49-F238E27FC236}">
                <a16:creationId xmlns:a16="http://schemas.microsoft.com/office/drawing/2014/main" id="{0630CD08-A2F1-44E7-A4E9-B3C27349541E}"/>
              </a:ext>
            </a:extLst>
          </p:cNvPr>
          <p:cNvSpPr/>
          <p:nvPr/>
        </p:nvSpPr>
        <p:spPr>
          <a:xfrm>
            <a:off x="195903" y="5192013"/>
            <a:ext cx="318459" cy="766079"/>
          </a:xfrm>
          <a:prstGeom prst="leftBrace">
            <a:avLst/>
          </a:prstGeom>
          <a:ln w="31750">
            <a:solidFill>
              <a:srgbClr val="FFFF0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0" name="Accolade ouvrante 29">
            <a:extLst>
              <a:ext uri="{FF2B5EF4-FFF2-40B4-BE49-F238E27FC236}">
                <a16:creationId xmlns:a16="http://schemas.microsoft.com/office/drawing/2014/main" id="{84402B12-1ED7-4C4C-A48F-432B79B90880}"/>
              </a:ext>
            </a:extLst>
          </p:cNvPr>
          <p:cNvSpPr/>
          <p:nvPr/>
        </p:nvSpPr>
        <p:spPr>
          <a:xfrm>
            <a:off x="9174514" y="973717"/>
            <a:ext cx="318459" cy="914400"/>
          </a:xfrm>
          <a:prstGeom prst="leftBrace">
            <a:avLst/>
          </a:prstGeom>
          <a:ln w="31750">
            <a:solidFill>
              <a:schemeClr val="accent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2" name="ZoneTexte 31">
            <a:extLst>
              <a:ext uri="{FF2B5EF4-FFF2-40B4-BE49-F238E27FC236}">
                <a16:creationId xmlns:a16="http://schemas.microsoft.com/office/drawing/2014/main" id="{9C703ED2-4F7E-4A2D-8A80-C5B6245C86A5}"/>
              </a:ext>
            </a:extLst>
          </p:cNvPr>
          <p:cNvSpPr txBox="1"/>
          <p:nvPr/>
        </p:nvSpPr>
        <p:spPr>
          <a:xfrm>
            <a:off x="9492974" y="778665"/>
            <a:ext cx="904690" cy="307777"/>
          </a:xfrm>
          <a:prstGeom prst="rect">
            <a:avLst/>
          </a:prstGeom>
          <a:noFill/>
        </p:spPr>
        <p:txBody>
          <a:bodyPr wrap="square">
            <a:spAutoFit/>
          </a:bodyPr>
          <a:lstStyle/>
          <a:p>
            <a:r>
              <a:rPr lang="fr-FR" sz="1400" dirty="0">
                <a:solidFill>
                  <a:schemeClr val="accent1"/>
                </a:solidFill>
                <a:uFill>
                  <a:solidFill>
                    <a:schemeClr val="accent4">
                      <a:lumMod val="50000"/>
                    </a:schemeClr>
                  </a:solidFill>
                </a:uFill>
                <a:latin typeface="Calibri" panose="020F0502020204030204" pitchFamily="34" charset="0"/>
                <a:cs typeface="Calibri" panose="020F0502020204030204" pitchFamily="34" charset="0"/>
              </a:rPr>
              <a:t>quatrain</a:t>
            </a:r>
            <a:endParaRPr lang="fr-FR" sz="1400" dirty="0">
              <a:solidFill>
                <a:schemeClr val="accent1"/>
              </a:solidFill>
              <a:latin typeface="Calibri" panose="020F0502020204030204" pitchFamily="34" charset="0"/>
              <a:cs typeface="Calibri" panose="020F0502020204030204" pitchFamily="34" charset="0"/>
            </a:endParaRPr>
          </a:p>
        </p:txBody>
      </p:sp>
      <p:sp>
        <p:nvSpPr>
          <p:cNvPr id="34" name="Accolade ouvrante 33">
            <a:extLst>
              <a:ext uri="{FF2B5EF4-FFF2-40B4-BE49-F238E27FC236}">
                <a16:creationId xmlns:a16="http://schemas.microsoft.com/office/drawing/2014/main" id="{185ADFFE-548A-4EB9-B312-1D2295A03518}"/>
              </a:ext>
            </a:extLst>
          </p:cNvPr>
          <p:cNvSpPr/>
          <p:nvPr/>
        </p:nvSpPr>
        <p:spPr>
          <a:xfrm>
            <a:off x="10343705" y="974835"/>
            <a:ext cx="318459" cy="766079"/>
          </a:xfrm>
          <a:prstGeom prst="leftBrace">
            <a:avLst/>
          </a:prstGeom>
          <a:noFill/>
          <a:ln w="31750">
            <a:solidFill>
              <a:srgbClr val="FFFF0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36" name="ZoneTexte 35">
            <a:extLst>
              <a:ext uri="{FF2B5EF4-FFF2-40B4-BE49-F238E27FC236}">
                <a16:creationId xmlns:a16="http://schemas.microsoft.com/office/drawing/2014/main" id="{B5B55128-2F53-4F51-A694-FCA2D5D7963F}"/>
              </a:ext>
            </a:extLst>
          </p:cNvPr>
          <p:cNvSpPr txBox="1"/>
          <p:nvPr/>
        </p:nvSpPr>
        <p:spPr>
          <a:xfrm>
            <a:off x="10729326" y="789051"/>
            <a:ext cx="763364" cy="307777"/>
          </a:xfrm>
          <a:prstGeom prst="rect">
            <a:avLst/>
          </a:prstGeom>
          <a:noFill/>
        </p:spPr>
        <p:txBody>
          <a:bodyPr wrap="square">
            <a:spAutoFit/>
          </a:bodyPr>
          <a:lstStyle/>
          <a:p>
            <a:r>
              <a:rPr lang="fr-FR" sz="1400" dirty="0">
                <a:solidFill>
                  <a:srgbClr val="FFFF00"/>
                </a:solidFill>
                <a:uFill>
                  <a:solidFill>
                    <a:schemeClr val="accent4">
                      <a:lumMod val="50000"/>
                    </a:schemeClr>
                  </a:solidFill>
                </a:uFill>
                <a:latin typeface="Calibri" panose="020F0502020204030204" pitchFamily="34" charset="0"/>
                <a:cs typeface="Calibri" panose="020F0502020204030204" pitchFamily="34" charset="0"/>
              </a:rPr>
              <a:t>tercet</a:t>
            </a:r>
            <a:endParaRPr lang="fr-FR" sz="1400" dirty="0">
              <a:solidFill>
                <a:srgbClr val="FFFF00"/>
              </a:solidFill>
              <a:latin typeface="Calibri" panose="020F0502020204030204" pitchFamily="34" charset="0"/>
              <a:cs typeface="Calibri" panose="020F0502020204030204" pitchFamily="34" charset="0"/>
            </a:endParaRPr>
          </a:p>
        </p:txBody>
      </p:sp>
      <p:sp>
        <p:nvSpPr>
          <p:cNvPr id="38" name="ZoneTexte 37">
            <a:extLst>
              <a:ext uri="{FF2B5EF4-FFF2-40B4-BE49-F238E27FC236}">
                <a16:creationId xmlns:a16="http://schemas.microsoft.com/office/drawing/2014/main" id="{91507AB0-21A8-4C9D-A59F-301EA10A2AC4}"/>
              </a:ext>
            </a:extLst>
          </p:cNvPr>
          <p:cNvSpPr txBox="1"/>
          <p:nvPr/>
        </p:nvSpPr>
        <p:spPr>
          <a:xfrm>
            <a:off x="5687085" y="1607381"/>
            <a:ext cx="2251682" cy="307777"/>
          </a:xfrm>
          <a:prstGeom prst="rect">
            <a:avLst/>
          </a:prstGeom>
          <a:noFill/>
          <a:ln w="19050">
            <a:solidFill>
              <a:srgbClr val="FFFF00"/>
            </a:solidFill>
          </a:ln>
        </p:spPr>
        <p:txBody>
          <a:bodyPr wrap="square">
            <a:spAutoFit/>
          </a:bodyPr>
          <a:lstStyle/>
          <a:p>
            <a:r>
              <a:rPr lang="fr-FR" sz="1400" dirty="0">
                <a:solidFill>
                  <a:schemeClr val="accent1">
                    <a:lumMod val="75000"/>
                  </a:schemeClr>
                </a:solidFill>
                <a:uFill>
                  <a:solidFill>
                    <a:schemeClr val="accent4">
                      <a:lumMod val="50000"/>
                    </a:schemeClr>
                  </a:solidFill>
                </a:uFill>
                <a:latin typeface="Calibri" panose="020F0502020204030204" pitchFamily="34" charset="0"/>
                <a:cs typeface="Calibri" panose="020F0502020204030204" pitchFamily="34" charset="0"/>
              </a:rPr>
              <a:t>Champ lexical de la lumière</a:t>
            </a:r>
            <a:endParaRPr lang="fr-FR" sz="1400" dirty="0">
              <a:latin typeface="Calibri" panose="020F0502020204030204" pitchFamily="34" charset="0"/>
              <a:cs typeface="Calibri" panose="020F0502020204030204" pitchFamily="34" charset="0"/>
            </a:endParaRPr>
          </a:p>
        </p:txBody>
      </p:sp>
      <p:cxnSp>
        <p:nvCxnSpPr>
          <p:cNvPr id="39" name="Connecteur droit avec flèche 38">
            <a:extLst>
              <a:ext uri="{FF2B5EF4-FFF2-40B4-BE49-F238E27FC236}">
                <a16:creationId xmlns:a16="http://schemas.microsoft.com/office/drawing/2014/main" id="{FBD958CC-3CEC-4438-B198-3E6A14428BFD}"/>
              </a:ext>
            </a:extLst>
          </p:cNvPr>
          <p:cNvCxnSpPr>
            <a:cxnSpLocks/>
          </p:cNvCxnSpPr>
          <p:nvPr/>
        </p:nvCxnSpPr>
        <p:spPr>
          <a:xfrm flipH="1" flipV="1">
            <a:off x="3331875" y="6058788"/>
            <a:ext cx="315277" cy="117040"/>
          </a:xfrm>
          <a:prstGeom prst="straightConnector1">
            <a:avLst/>
          </a:prstGeom>
          <a:ln w="28575">
            <a:solidFill>
              <a:schemeClr val="accent6">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0F0C323A-E2EB-4061-9EC8-DC1AEE760A67}"/>
              </a:ext>
            </a:extLst>
          </p:cNvPr>
          <p:cNvSpPr txBox="1"/>
          <p:nvPr/>
        </p:nvSpPr>
        <p:spPr>
          <a:xfrm>
            <a:off x="3667607" y="6060495"/>
            <a:ext cx="1603324" cy="307777"/>
          </a:xfrm>
          <a:prstGeom prst="rect">
            <a:avLst/>
          </a:prstGeom>
          <a:noFill/>
        </p:spPr>
        <p:txBody>
          <a:bodyPr wrap="none" rtlCol="0">
            <a:spAutoFit/>
          </a:bodyPr>
          <a:lstStyle/>
          <a:p>
            <a:r>
              <a:rPr lang="fr-FR" sz="1400" b="1" dirty="0">
                <a:solidFill>
                  <a:schemeClr val="accent6"/>
                </a:solidFill>
              </a:rPr>
              <a:t>Couleur chaude</a:t>
            </a:r>
          </a:p>
        </p:txBody>
      </p:sp>
      <p:grpSp>
        <p:nvGrpSpPr>
          <p:cNvPr id="51" name="Groupe 50">
            <a:extLst>
              <a:ext uri="{FF2B5EF4-FFF2-40B4-BE49-F238E27FC236}">
                <a16:creationId xmlns:a16="http://schemas.microsoft.com/office/drawing/2014/main" id="{7C784297-D0E0-4CBD-A84B-6C1C81114330}"/>
              </a:ext>
            </a:extLst>
          </p:cNvPr>
          <p:cNvGrpSpPr/>
          <p:nvPr/>
        </p:nvGrpSpPr>
        <p:grpSpPr>
          <a:xfrm>
            <a:off x="2958693" y="1593386"/>
            <a:ext cx="2442550" cy="301322"/>
            <a:chOff x="2964612" y="1158531"/>
            <a:chExt cx="2141845" cy="220792"/>
          </a:xfrm>
        </p:grpSpPr>
        <p:cxnSp>
          <p:nvCxnSpPr>
            <p:cNvPr id="46" name="Connecteur droit avec flèche 45">
              <a:extLst>
                <a:ext uri="{FF2B5EF4-FFF2-40B4-BE49-F238E27FC236}">
                  <a16:creationId xmlns:a16="http://schemas.microsoft.com/office/drawing/2014/main" id="{30E4A0AC-DFD1-4814-A946-DCDF7C0155E8}"/>
                </a:ext>
              </a:extLst>
            </p:cNvPr>
            <p:cNvCxnSpPr>
              <a:cxnSpLocks/>
            </p:cNvCxnSpPr>
            <p:nvPr/>
          </p:nvCxnSpPr>
          <p:spPr>
            <a:xfrm flipH="1">
              <a:off x="2964612" y="1158531"/>
              <a:ext cx="645363" cy="220792"/>
            </a:xfrm>
            <a:prstGeom prst="straightConnector1">
              <a:avLst/>
            </a:prstGeom>
            <a:ln w="28575">
              <a:solidFill>
                <a:schemeClr val="accent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BA34E90A-D3E0-44D1-A253-3E575A9C85C7}"/>
                </a:ext>
              </a:extLst>
            </p:cNvPr>
            <p:cNvCxnSpPr>
              <a:cxnSpLocks/>
            </p:cNvCxnSpPr>
            <p:nvPr/>
          </p:nvCxnSpPr>
          <p:spPr>
            <a:xfrm flipH="1">
              <a:off x="3619213" y="1158531"/>
              <a:ext cx="1487244" cy="0"/>
            </a:xfrm>
            <a:prstGeom prst="straightConnector1">
              <a:avLst/>
            </a:prstGeom>
            <a:ln w="28575">
              <a:solidFill>
                <a:schemeClr val="accent1">
                  <a:alpha val="60000"/>
                </a:schemeClr>
              </a:solidFill>
              <a:tailEnd type="none"/>
            </a:ln>
          </p:spPr>
          <p:style>
            <a:lnRef idx="1">
              <a:schemeClr val="accent1"/>
            </a:lnRef>
            <a:fillRef idx="0">
              <a:schemeClr val="accent1"/>
            </a:fillRef>
            <a:effectRef idx="0">
              <a:schemeClr val="accent1"/>
            </a:effectRef>
            <a:fontRef idx="minor">
              <a:schemeClr val="tx1"/>
            </a:fontRef>
          </p:style>
        </p:cxnSp>
      </p:grpSp>
      <p:cxnSp>
        <p:nvCxnSpPr>
          <p:cNvPr id="56" name="Connecteur droit avec flèche 55">
            <a:extLst>
              <a:ext uri="{FF2B5EF4-FFF2-40B4-BE49-F238E27FC236}">
                <a16:creationId xmlns:a16="http://schemas.microsoft.com/office/drawing/2014/main" id="{5D4101D9-0080-4166-AE9A-12B359B618E8}"/>
              </a:ext>
            </a:extLst>
          </p:cNvPr>
          <p:cNvCxnSpPr>
            <a:cxnSpLocks/>
          </p:cNvCxnSpPr>
          <p:nvPr/>
        </p:nvCxnSpPr>
        <p:spPr>
          <a:xfrm flipH="1">
            <a:off x="4997403" y="1607381"/>
            <a:ext cx="403841" cy="1658613"/>
          </a:xfrm>
          <a:prstGeom prst="straightConnector1">
            <a:avLst/>
          </a:prstGeom>
          <a:ln w="28575">
            <a:solidFill>
              <a:schemeClr val="accent1">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ZoneTexte 61">
            <a:extLst>
              <a:ext uri="{FF2B5EF4-FFF2-40B4-BE49-F238E27FC236}">
                <a16:creationId xmlns:a16="http://schemas.microsoft.com/office/drawing/2014/main" id="{292B690F-4ACF-4A37-B478-4F536FA279E7}"/>
              </a:ext>
            </a:extLst>
          </p:cNvPr>
          <p:cNvSpPr txBox="1"/>
          <p:nvPr/>
        </p:nvSpPr>
        <p:spPr>
          <a:xfrm>
            <a:off x="3458683" y="1027239"/>
            <a:ext cx="991858" cy="523220"/>
          </a:xfrm>
          <a:prstGeom prst="rect">
            <a:avLst/>
          </a:prstGeom>
          <a:noFill/>
        </p:spPr>
        <p:txBody>
          <a:bodyPr wrap="square" rtlCol="0">
            <a:spAutoFit/>
          </a:bodyPr>
          <a:lstStyle/>
          <a:p>
            <a:pPr algn="ctr"/>
            <a:r>
              <a:rPr lang="fr-FR" sz="1400" b="1" dirty="0">
                <a:solidFill>
                  <a:schemeClr val="accent1"/>
                </a:solidFill>
              </a:rPr>
              <a:t>Couleurs froides</a:t>
            </a:r>
          </a:p>
        </p:txBody>
      </p:sp>
      <p:sp>
        <p:nvSpPr>
          <p:cNvPr id="63" name="Rectangle : coins arrondis 62">
            <a:extLst>
              <a:ext uri="{FF2B5EF4-FFF2-40B4-BE49-F238E27FC236}">
                <a16:creationId xmlns:a16="http://schemas.microsoft.com/office/drawing/2014/main" id="{2EEBA440-0602-41C3-87A6-859D97114C00}"/>
              </a:ext>
            </a:extLst>
          </p:cNvPr>
          <p:cNvSpPr/>
          <p:nvPr/>
        </p:nvSpPr>
        <p:spPr>
          <a:xfrm>
            <a:off x="575908" y="2310687"/>
            <a:ext cx="900000" cy="252000"/>
          </a:xfrm>
          <a:prstGeom prst="roundRect">
            <a:avLst/>
          </a:prstGeom>
          <a:noFill/>
          <a:ln w="3175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 coins arrondis 64">
            <a:extLst>
              <a:ext uri="{FF2B5EF4-FFF2-40B4-BE49-F238E27FC236}">
                <a16:creationId xmlns:a16="http://schemas.microsoft.com/office/drawing/2014/main" id="{F9A44FE2-A156-4E03-AA12-E837ECE00CBA}"/>
              </a:ext>
            </a:extLst>
          </p:cNvPr>
          <p:cNvSpPr/>
          <p:nvPr/>
        </p:nvSpPr>
        <p:spPr>
          <a:xfrm>
            <a:off x="577226" y="2581921"/>
            <a:ext cx="502705" cy="243603"/>
          </a:xfrm>
          <a:prstGeom prst="roundRect">
            <a:avLst/>
          </a:prstGeom>
          <a:noFill/>
          <a:ln w="3175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 coins arrondis 66">
            <a:extLst>
              <a:ext uri="{FF2B5EF4-FFF2-40B4-BE49-F238E27FC236}">
                <a16:creationId xmlns:a16="http://schemas.microsoft.com/office/drawing/2014/main" id="{4270D3C6-EA27-485F-BFEE-6CEBE03A724F}"/>
              </a:ext>
            </a:extLst>
          </p:cNvPr>
          <p:cNvSpPr/>
          <p:nvPr/>
        </p:nvSpPr>
        <p:spPr>
          <a:xfrm>
            <a:off x="549819" y="3527105"/>
            <a:ext cx="600232" cy="252000"/>
          </a:xfrm>
          <a:prstGeom prst="roundRect">
            <a:avLst/>
          </a:prstGeom>
          <a:noFill/>
          <a:ln w="3175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 coins arrondis 68">
            <a:extLst>
              <a:ext uri="{FF2B5EF4-FFF2-40B4-BE49-F238E27FC236}">
                <a16:creationId xmlns:a16="http://schemas.microsoft.com/office/drawing/2014/main" id="{8F6F9591-E0DF-4967-9104-D51229E284DC}"/>
              </a:ext>
            </a:extLst>
          </p:cNvPr>
          <p:cNvSpPr/>
          <p:nvPr/>
        </p:nvSpPr>
        <p:spPr>
          <a:xfrm>
            <a:off x="543738" y="5708330"/>
            <a:ext cx="1060067" cy="252000"/>
          </a:xfrm>
          <a:prstGeom prst="roundRect">
            <a:avLst/>
          </a:prstGeom>
          <a:noFill/>
          <a:ln w="3175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 coins arrondis 70">
            <a:extLst>
              <a:ext uri="{FF2B5EF4-FFF2-40B4-BE49-F238E27FC236}">
                <a16:creationId xmlns:a16="http://schemas.microsoft.com/office/drawing/2014/main" id="{46546450-35AD-44E1-9885-E93DEF1E23C8}"/>
              </a:ext>
            </a:extLst>
          </p:cNvPr>
          <p:cNvSpPr/>
          <p:nvPr/>
        </p:nvSpPr>
        <p:spPr>
          <a:xfrm>
            <a:off x="5697933" y="1997163"/>
            <a:ext cx="1282619" cy="252000"/>
          </a:xfrm>
          <a:prstGeom prst="roundRect">
            <a:avLst/>
          </a:prstGeom>
          <a:noFill/>
          <a:ln w="3175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latin typeface="Calibri" panose="020F0502020204030204" pitchFamily="34" charset="0"/>
                <a:cs typeface="Calibri" panose="020F0502020204030204" pitchFamily="34" charset="0"/>
              </a:rPr>
              <a:t>enjambement</a:t>
            </a:r>
          </a:p>
        </p:txBody>
      </p:sp>
      <p:sp>
        <p:nvSpPr>
          <p:cNvPr id="73" name="Rectangle 72">
            <a:extLst>
              <a:ext uri="{FF2B5EF4-FFF2-40B4-BE49-F238E27FC236}">
                <a16:creationId xmlns:a16="http://schemas.microsoft.com/office/drawing/2014/main" id="{D6142825-C63B-4DA0-A27E-0EF95709926C}"/>
              </a:ext>
            </a:extLst>
          </p:cNvPr>
          <p:cNvSpPr/>
          <p:nvPr/>
        </p:nvSpPr>
        <p:spPr>
          <a:xfrm>
            <a:off x="6781105" y="906462"/>
            <a:ext cx="2445863" cy="3013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alibri" panose="020F0502020204030204" pitchFamily="34" charset="0"/>
                <a:cs typeface="Calibri" panose="020F0502020204030204" pitchFamily="34" charset="0"/>
              </a:rPr>
              <a:t>Réutilisé par THIÉFAINE</a:t>
            </a:r>
          </a:p>
        </p:txBody>
      </p:sp>
      <p:sp>
        <p:nvSpPr>
          <p:cNvPr id="8" name="ZoneTexte 7">
            <a:extLst>
              <a:ext uri="{FF2B5EF4-FFF2-40B4-BE49-F238E27FC236}">
                <a16:creationId xmlns:a16="http://schemas.microsoft.com/office/drawing/2014/main" id="{9DBE15DE-DB42-47CD-BD30-D5D8FF7CAFFD}"/>
              </a:ext>
            </a:extLst>
          </p:cNvPr>
          <p:cNvSpPr txBox="1"/>
          <p:nvPr/>
        </p:nvSpPr>
        <p:spPr>
          <a:xfrm>
            <a:off x="5554211" y="864918"/>
            <a:ext cx="1335622" cy="369332"/>
          </a:xfrm>
          <a:prstGeom prst="rect">
            <a:avLst/>
          </a:prstGeom>
          <a:noFill/>
        </p:spPr>
        <p:txBody>
          <a:bodyPr wrap="none" rtlCol="0">
            <a:spAutoFit/>
          </a:bodyPr>
          <a:lstStyle/>
          <a:p>
            <a:r>
              <a:rPr lang="fr-FR" b="1" dirty="0"/>
              <a:t>LÉGENDE :</a:t>
            </a:r>
          </a:p>
        </p:txBody>
      </p:sp>
      <p:sp>
        <p:nvSpPr>
          <p:cNvPr id="10" name="Rectangle 9">
            <a:extLst>
              <a:ext uri="{FF2B5EF4-FFF2-40B4-BE49-F238E27FC236}">
                <a16:creationId xmlns:a16="http://schemas.microsoft.com/office/drawing/2014/main" id="{31A2D443-E5C7-40BF-A12D-EA93810C8B2D}"/>
              </a:ext>
            </a:extLst>
          </p:cNvPr>
          <p:cNvSpPr/>
          <p:nvPr/>
        </p:nvSpPr>
        <p:spPr>
          <a:xfrm>
            <a:off x="5621055" y="854169"/>
            <a:ext cx="5726179" cy="2220571"/>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334AD2C3-A5C8-4A92-9630-341A6E10B5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3470" y="3468897"/>
            <a:ext cx="3999861" cy="3464880"/>
          </a:xfrm>
          <a:prstGeom prst="rect">
            <a:avLst/>
          </a:prstGeom>
        </p:spPr>
      </p:pic>
      <p:cxnSp>
        <p:nvCxnSpPr>
          <p:cNvPr id="40" name="Connecteur droit avec flèche 39">
            <a:extLst>
              <a:ext uri="{FF2B5EF4-FFF2-40B4-BE49-F238E27FC236}">
                <a16:creationId xmlns:a16="http://schemas.microsoft.com/office/drawing/2014/main" id="{9522750E-BCFD-4A50-B858-09D7880B843E}"/>
              </a:ext>
            </a:extLst>
          </p:cNvPr>
          <p:cNvCxnSpPr>
            <a:cxnSpLocks/>
          </p:cNvCxnSpPr>
          <p:nvPr/>
        </p:nvCxnSpPr>
        <p:spPr>
          <a:xfrm flipH="1">
            <a:off x="4969961" y="3722912"/>
            <a:ext cx="537388" cy="0"/>
          </a:xfrm>
          <a:prstGeom prst="straightConnector1">
            <a:avLst/>
          </a:prstGeom>
          <a:ln w="28575">
            <a:solidFill>
              <a:schemeClr val="accent6">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79CD6055-F921-40B0-A827-5EF3247F80C9}"/>
              </a:ext>
            </a:extLst>
          </p:cNvPr>
          <p:cNvSpPr txBox="1"/>
          <p:nvPr/>
        </p:nvSpPr>
        <p:spPr>
          <a:xfrm>
            <a:off x="5521961" y="3587549"/>
            <a:ext cx="1645184" cy="307777"/>
          </a:xfrm>
          <a:prstGeom prst="rect">
            <a:avLst/>
          </a:prstGeom>
          <a:noFill/>
        </p:spPr>
        <p:txBody>
          <a:bodyPr wrap="square">
            <a:spAutoFit/>
          </a:bodyPr>
          <a:lstStyle/>
          <a:p>
            <a:r>
              <a:rPr lang="fr-FR" sz="1400" b="1" dirty="0">
                <a:solidFill>
                  <a:srgbClr val="7030A0"/>
                </a:solidFill>
              </a:rPr>
              <a:t>Sous les nuages</a:t>
            </a:r>
            <a:endParaRPr lang="fr-FR" sz="1400" dirty="0">
              <a:solidFill>
                <a:srgbClr val="7030A0"/>
              </a:solidFill>
            </a:endParaRPr>
          </a:p>
        </p:txBody>
      </p:sp>
      <p:pic>
        <p:nvPicPr>
          <p:cNvPr id="20" name="Image 19">
            <a:hlinkClick r:id="rId3"/>
            <a:extLst>
              <a:ext uri="{FF2B5EF4-FFF2-40B4-BE49-F238E27FC236}">
                <a16:creationId xmlns:a16="http://schemas.microsoft.com/office/drawing/2014/main" id="{B3E9A913-BA3E-4012-869B-42B06B428F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966" y="806878"/>
            <a:ext cx="631591" cy="776547"/>
          </a:xfrm>
          <a:prstGeom prst="rect">
            <a:avLst/>
          </a:prstGeom>
        </p:spPr>
      </p:pic>
      <p:sp>
        <p:nvSpPr>
          <p:cNvPr id="6" name="ZoneTexte 5">
            <a:extLst>
              <a:ext uri="{FF2B5EF4-FFF2-40B4-BE49-F238E27FC236}">
                <a16:creationId xmlns:a16="http://schemas.microsoft.com/office/drawing/2014/main" id="{E25EB2D3-5434-4F16-AAE3-A1F3C3D5E1C5}"/>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pic>
        <p:nvPicPr>
          <p:cNvPr id="12" name="Image 11">
            <a:hlinkClick r:id="rId5" action="ppaction://hlinksldjump"/>
            <a:extLst>
              <a:ext uri="{FF2B5EF4-FFF2-40B4-BE49-F238E27FC236}">
                <a16:creationId xmlns:a16="http://schemas.microsoft.com/office/drawing/2014/main" id="{9ADC75E1-4A18-E44F-E983-F0F1E1564FF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43" name="Groupe 42">
            <a:extLst>
              <a:ext uri="{FF2B5EF4-FFF2-40B4-BE49-F238E27FC236}">
                <a16:creationId xmlns:a16="http://schemas.microsoft.com/office/drawing/2014/main" id="{B886099D-B1B5-C038-8B68-C95822965802}"/>
              </a:ext>
            </a:extLst>
          </p:cNvPr>
          <p:cNvGrpSpPr/>
          <p:nvPr/>
        </p:nvGrpSpPr>
        <p:grpSpPr>
          <a:xfrm>
            <a:off x="9302620" y="2036542"/>
            <a:ext cx="1875999" cy="288088"/>
            <a:chOff x="9302620" y="1954246"/>
            <a:chExt cx="1875999" cy="288088"/>
          </a:xfrm>
        </p:grpSpPr>
        <p:sp>
          <p:nvSpPr>
            <p:cNvPr id="16" name="Flèche : bas 15">
              <a:extLst>
                <a:ext uri="{FF2B5EF4-FFF2-40B4-BE49-F238E27FC236}">
                  <a16:creationId xmlns:a16="http://schemas.microsoft.com/office/drawing/2014/main" id="{0EE80ED7-7F4A-D80B-8BAA-DB096C6E43F0}"/>
                </a:ext>
              </a:extLst>
            </p:cNvPr>
            <p:cNvSpPr/>
            <p:nvPr/>
          </p:nvSpPr>
          <p:spPr>
            <a:xfrm>
              <a:off x="10133616" y="2064077"/>
              <a:ext cx="255288" cy="178257"/>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24">
              <a:extLst>
                <a:ext uri="{FF2B5EF4-FFF2-40B4-BE49-F238E27FC236}">
                  <a16:creationId xmlns:a16="http://schemas.microsoft.com/office/drawing/2014/main" id="{3BDB07F0-8C90-AAEF-82DE-D8675393E87E}"/>
                </a:ext>
              </a:extLst>
            </p:cNvPr>
            <p:cNvCxnSpPr>
              <a:cxnSpLocks/>
            </p:cNvCxnSpPr>
            <p:nvPr/>
          </p:nvCxnSpPr>
          <p:spPr>
            <a:xfrm>
              <a:off x="9302620" y="2052329"/>
              <a:ext cx="1875999" cy="0"/>
            </a:xfrm>
            <a:prstGeom prst="line">
              <a:avLst/>
            </a:prstGeom>
            <a:ln w="38100">
              <a:solidFill>
                <a:srgbClr val="FF0000">
                  <a:alpha val="60000"/>
                </a:srgb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A3713545-22CC-D74F-36D5-12E99E38706A}"/>
                </a:ext>
              </a:extLst>
            </p:cNvPr>
            <p:cNvCxnSpPr>
              <a:cxnSpLocks/>
            </p:cNvCxnSpPr>
            <p:nvPr/>
          </p:nvCxnSpPr>
          <p:spPr>
            <a:xfrm>
              <a:off x="9302620" y="1966494"/>
              <a:ext cx="0" cy="85835"/>
            </a:xfrm>
            <a:prstGeom prst="line">
              <a:avLst/>
            </a:prstGeom>
            <a:ln w="38100">
              <a:solidFill>
                <a:srgbClr val="FF0000">
                  <a:alpha val="60000"/>
                </a:srgbClr>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F6ECB3EC-C93A-FCF1-FD7E-0F24B933CEFE}"/>
                </a:ext>
              </a:extLst>
            </p:cNvPr>
            <p:cNvCxnSpPr>
              <a:cxnSpLocks/>
            </p:cNvCxnSpPr>
            <p:nvPr/>
          </p:nvCxnSpPr>
          <p:spPr>
            <a:xfrm>
              <a:off x="11178619" y="1954246"/>
              <a:ext cx="0" cy="85835"/>
            </a:xfrm>
            <a:prstGeom prst="line">
              <a:avLst/>
            </a:prstGeom>
            <a:ln w="38100">
              <a:solidFill>
                <a:srgbClr val="FF0000">
                  <a:alpha val="60000"/>
                </a:srgbClr>
              </a:solidFill>
            </a:ln>
          </p:spPr>
          <p:style>
            <a:lnRef idx="1">
              <a:schemeClr val="accent1"/>
            </a:lnRef>
            <a:fillRef idx="0">
              <a:schemeClr val="accent1"/>
            </a:fillRef>
            <a:effectRef idx="0">
              <a:schemeClr val="accent1"/>
            </a:effectRef>
            <a:fontRef idx="minor">
              <a:schemeClr val="tx1"/>
            </a:fontRef>
          </p:style>
        </p:cxnSp>
      </p:grpSp>
      <p:sp>
        <p:nvSpPr>
          <p:cNvPr id="44" name="ZoneTexte 43">
            <a:extLst>
              <a:ext uri="{FF2B5EF4-FFF2-40B4-BE49-F238E27FC236}">
                <a16:creationId xmlns:a16="http://schemas.microsoft.com/office/drawing/2014/main" id="{2C070851-CB9E-8AD0-001F-C47C72FDA897}"/>
              </a:ext>
            </a:extLst>
          </p:cNvPr>
          <p:cNvSpPr txBox="1"/>
          <p:nvPr/>
        </p:nvSpPr>
        <p:spPr>
          <a:xfrm>
            <a:off x="9226968" y="2235501"/>
            <a:ext cx="2084225" cy="307777"/>
          </a:xfrm>
          <a:prstGeom prst="rect">
            <a:avLst/>
          </a:prstGeom>
          <a:noFill/>
        </p:spPr>
        <p:txBody>
          <a:bodyPr wrap="none" rtlCol="0">
            <a:spAutoFit/>
          </a:bodyPr>
          <a:lstStyle/>
          <a:p>
            <a:r>
              <a:rPr lang="fr-FR" sz="1400" dirty="0"/>
              <a:t>14 vers en alexandrins</a:t>
            </a:r>
          </a:p>
        </p:txBody>
      </p:sp>
      <p:sp>
        <p:nvSpPr>
          <p:cNvPr id="45" name="Flèche : bas 44">
            <a:extLst>
              <a:ext uri="{FF2B5EF4-FFF2-40B4-BE49-F238E27FC236}">
                <a16:creationId xmlns:a16="http://schemas.microsoft.com/office/drawing/2014/main" id="{B8F35601-20CE-477E-D57B-A419F3CA8726}"/>
              </a:ext>
            </a:extLst>
          </p:cNvPr>
          <p:cNvSpPr/>
          <p:nvPr/>
        </p:nvSpPr>
        <p:spPr>
          <a:xfrm>
            <a:off x="10154022" y="2571320"/>
            <a:ext cx="255288" cy="178257"/>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a:extLst>
              <a:ext uri="{FF2B5EF4-FFF2-40B4-BE49-F238E27FC236}">
                <a16:creationId xmlns:a16="http://schemas.microsoft.com/office/drawing/2014/main" id="{8ACC6179-9BD5-5F66-0626-DA0E0195EC70}"/>
              </a:ext>
            </a:extLst>
          </p:cNvPr>
          <p:cNvSpPr txBox="1"/>
          <p:nvPr/>
        </p:nvSpPr>
        <p:spPr>
          <a:xfrm>
            <a:off x="9226968" y="2745245"/>
            <a:ext cx="2120266" cy="307777"/>
          </a:xfrm>
          <a:prstGeom prst="rect">
            <a:avLst/>
          </a:prstGeom>
          <a:noFill/>
        </p:spPr>
        <p:txBody>
          <a:bodyPr wrap="square" rtlCol="0">
            <a:spAutoFit/>
          </a:bodyPr>
          <a:lstStyle/>
          <a:p>
            <a:pPr algn="ctr"/>
            <a:r>
              <a:rPr lang="fr-FR" sz="1400" b="1" dirty="0"/>
              <a:t>SONNET</a:t>
            </a:r>
          </a:p>
        </p:txBody>
      </p:sp>
      <p:sp>
        <p:nvSpPr>
          <p:cNvPr id="9" name="Rectangle 8">
            <a:extLst>
              <a:ext uri="{FF2B5EF4-FFF2-40B4-BE49-F238E27FC236}">
                <a16:creationId xmlns:a16="http://schemas.microsoft.com/office/drawing/2014/main" id="{FA2573E3-807A-4517-BD2E-4D3963888EF5}"/>
              </a:ext>
            </a:extLst>
          </p:cNvPr>
          <p:cNvSpPr/>
          <p:nvPr/>
        </p:nvSpPr>
        <p:spPr>
          <a:xfrm>
            <a:off x="2613456" y="3769080"/>
            <a:ext cx="1981200" cy="3013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65">
            <a:extLst>
              <a:ext uri="{FF2B5EF4-FFF2-40B4-BE49-F238E27FC236}">
                <a16:creationId xmlns:a16="http://schemas.microsoft.com/office/drawing/2014/main" id="{DC9E0014-8280-98B3-4648-6CED2827FFA4}"/>
              </a:ext>
            </a:extLst>
          </p:cNvPr>
          <p:cNvSpPr/>
          <p:nvPr/>
        </p:nvSpPr>
        <p:spPr>
          <a:xfrm>
            <a:off x="783753" y="2318575"/>
            <a:ext cx="674614" cy="23288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67">
            <a:extLst>
              <a:ext uri="{FF2B5EF4-FFF2-40B4-BE49-F238E27FC236}">
                <a16:creationId xmlns:a16="http://schemas.microsoft.com/office/drawing/2014/main" id="{76F12217-8AE3-3245-7AA9-28CB92F7EB28}"/>
              </a:ext>
            </a:extLst>
          </p:cNvPr>
          <p:cNvSpPr/>
          <p:nvPr/>
        </p:nvSpPr>
        <p:spPr>
          <a:xfrm>
            <a:off x="2127274" y="2300277"/>
            <a:ext cx="501607" cy="23288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Rectangle 69">
            <a:extLst>
              <a:ext uri="{FF2B5EF4-FFF2-40B4-BE49-F238E27FC236}">
                <a16:creationId xmlns:a16="http://schemas.microsoft.com/office/drawing/2014/main" id="{43090821-25FF-D47C-F146-22735FD1579C}"/>
              </a:ext>
            </a:extLst>
          </p:cNvPr>
          <p:cNvSpPr/>
          <p:nvPr/>
        </p:nvSpPr>
        <p:spPr>
          <a:xfrm>
            <a:off x="593020" y="2581921"/>
            <a:ext cx="385949" cy="23650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Rectangle 71">
            <a:extLst>
              <a:ext uri="{FF2B5EF4-FFF2-40B4-BE49-F238E27FC236}">
                <a16:creationId xmlns:a16="http://schemas.microsoft.com/office/drawing/2014/main" id="{98771B49-0327-6B4D-2762-3CEF4C18156C}"/>
              </a:ext>
            </a:extLst>
          </p:cNvPr>
          <p:cNvSpPr/>
          <p:nvPr/>
        </p:nvSpPr>
        <p:spPr>
          <a:xfrm>
            <a:off x="4192987" y="2594204"/>
            <a:ext cx="705226" cy="23288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40D1C914-A5A6-7028-BEB9-33093D568422}"/>
              </a:ext>
            </a:extLst>
          </p:cNvPr>
          <p:cNvSpPr/>
          <p:nvPr/>
        </p:nvSpPr>
        <p:spPr>
          <a:xfrm>
            <a:off x="3198462" y="3813844"/>
            <a:ext cx="726502" cy="23288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1" name="Connecteur droit 80">
            <a:extLst>
              <a:ext uri="{FF2B5EF4-FFF2-40B4-BE49-F238E27FC236}">
                <a16:creationId xmlns:a16="http://schemas.microsoft.com/office/drawing/2014/main" id="{6917FCF5-DFDB-7D6F-3FC8-A374BB4DDB11}"/>
              </a:ext>
            </a:extLst>
          </p:cNvPr>
          <p:cNvCxnSpPr>
            <a:cxnSpLocks/>
          </p:cNvCxnSpPr>
          <p:nvPr/>
        </p:nvCxnSpPr>
        <p:spPr>
          <a:xfrm>
            <a:off x="3282956" y="2548075"/>
            <a:ext cx="1548875"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FA0C5008-9CEB-0E76-2574-03314F3D118E}"/>
              </a:ext>
            </a:extLst>
          </p:cNvPr>
          <p:cNvCxnSpPr>
            <a:cxnSpLocks/>
          </p:cNvCxnSpPr>
          <p:nvPr/>
        </p:nvCxnSpPr>
        <p:spPr>
          <a:xfrm>
            <a:off x="4521474" y="2060943"/>
            <a:ext cx="620715"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E756A8D3-1118-F38D-C631-8BFA0FFD045F}"/>
              </a:ext>
            </a:extLst>
          </p:cNvPr>
          <p:cNvCxnSpPr>
            <a:cxnSpLocks/>
          </p:cNvCxnSpPr>
          <p:nvPr/>
        </p:nvCxnSpPr>
        <p:spPr>
          <a:xfrm>
            <a:off x="593020" y="2285375"/>
            <a:ext cx="4507518"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4D517469-F114-6846-A429-BE6C0141A1A1}"/>
              </a:ext>
            </a:extLst>
          </p:cNvPr>
          <p:cNvCxnSpPr>
            <a:cxnSpLocks/>
          </p:cNvCxnSpPr>
          <p:nvPr/>
        </p:nvCxnSpPr>
        <p:spPr>
          <a:xfrm>
            <a:off x="613402" y="2528537"/>
            <a:ext cx="844965"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BEFCF822-A0DC-5929-F75F-E92710487749}"/>
              </a:ext>
            </a:extLst>
          </p:cNvPr>
          <p:cNvCxnSpPr>
            <a:cxnSpLocks/>
          </p:cNvCxnSpPr>
          <p:nvPr/>
        </p:nvCxnSpPr>
        <p:spPr>
          <a:xfrm>
            <a:off x="575908" y="5000967"/>
            <a:ext cx="700442" cy="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50C52097-E799-ECF8-7D19-02CC1C9A79FD}"/>
              </a:ext>
            </a:extLst>
          </p:cNvPr>
          <p:cNvSpPr/>
          <p:nvPr/>
        </p:nvSpPr>
        <p:spPr>
          <a:xfrm>
            <a:off x="1924695" y="5505265"/>
            <a:ext cx="501607" cy="232885"/>
          </a:xfrm>
          <a:prstGeom prst="rect">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17">
            <a:extLst>
              <a:ext uri="{FF2B5EF4-FFF2-40B4-BE49-F238E27FC236}">
                <a16:creationId xmlns:a16="http://schemas.microsoft.com/office/drawing/2014/main" id="{06051934-D447-BD68-825A-5E7312DD17B4}"/>
              </a:ext>
            </a:extLst>
          </p:cNvPr>
          <p:cNvCxnSpPr>
            <a:cxnSpLocks/>
          </p:cNvCxnSpPr>
          <p:nvPr/>
        </p:nvCxnSpPr>
        <p:spPr>
          <a:xfrm>
            <a:off x="3909551" y="3567317"/>
            <a:ext cx="1232638" cy="0"/>
          </a:xfrm>
          <a:prstGeom prst="line">
            <a:avLst/>
          </a:prstGeom>
          <a:ln w="28575">
            <a:solidFill>
              <a:srgbClr val="C00000">
                <a:alpha val="60000"/>
              </a:srgb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02275B75-9EAD-4DB0-BB72-43E97D90F808}"/>
              </a:ext>
            </a:extLst>
          </p:cNvPr>
          <p:cNvCxnSpPr>
            <a:cxnSpLocks/>
          </p:cNvCxnSpPr>
          <p:nvPr/>
        </p:nvCxnSpPr>
        <p:spPr>
          <a:xfrm>
            <a:off x="3764765" y="3757246"/>
            <a:ext cx="1067066" cy="0"/>
          </a:xfrm>
          <a:prstGeom prst="line">
            <a:avLst/>
          </a:prstGeom>
          <a:ln w="28575">
            <a:solidFill>
              <a:srgbClr val="C00000">
                <a:alpha val="60000"/>
              </a:srgbClr>
            </a:solidFill>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F26E2308-A564-D4AA-CF6A-3A5F481704DC}"/>
              </a:ext>
            </a:extLst>
          </p:cNvPr>
          <p:cNvSpPr txBox="1"/>
          <p:nvPr/>
        </p:nvSpPr>
        <p:spPr>
          <a:xfrm>
            <a:off x="9349367" y="1885208"/>
            <a:ext cx="1822935" cy="276999"/>
          </a:xfrm>
          <a:prstGeom prst="rect">
            <a:avLst/>
          </a:prstGeom>
          <a:noFill/>
        </p:spPr>
        <p:txBody>
          <a:bodyPr wrap="none" rtlCol="0">
            <a:spAutoFit/>
          </a:bodyPr>
          <a:lstStyle/>
          <a:p>
            <a:r>
              <a:rPr lang="fr-FR" sz="1200" dirty="0"/>
              <a:t>2 quatrains + 2 tercets</a:t>
            </a:r>
          </a:p>
        </p:txBody>
      </p:sp>
    </p:spTree>
    <p:extLst>
      <p:ext uri="{BB962C8B-B14F-4D97-AF65-F5344CB8AC3E}">
        <p14:creationId xmlns:p14="http://schemas.microsoft.com/office/powerpoint/2010/main" val="9055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ppt_x"/>
                                          </p:val>
                                        </p:tav>
                                        <p:tav tm="100000">
                                          <p:val>
                                            <p:strVal val="#ppt_x"/>
                                          </p:val>
                                        </p:tav>
                                      </p:tavLst>
                                    </p:anim>
                                    <p:anim calcmode="lin" valueType="num">
                                      <p:cBhvr additive="base">
                                        <p:cTn id="78" dur="500" fill="hold"/>
                                        <p:tgtEl>
                                          <p:spTgt spid="1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fill="hold"/>
                                        <p:tgtEl>
                                          <p:spTgt spid="8"/>
                                        </p:tgtEl>
                                        <p:attrNameLst>
                                          <p:attrName>ppt_x</p:attrName>
                                        </p:attrNameLst>
                                      </p:cBhvr>
                                      <p:tavLst>
                                        <p:tav tm="0">
                                          <p:val>
                                            <p:strVal val="#ppt_x"/>
                                          </p:val>
                                        </p:tav>
                                        <p:tav tm="100000">
                                          <p:val>
                                            <p:strVal val="#ppt_x"/>
                                          </p:val>
                                        </p:tav>
                                      </p:tavLst>
                                    </p:anim>
                                    <p:anim calcmode="lin" valueType="num">
                                      <p:cBhvr additive="base">
                                        <p:cTn id="8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fade">
                                      <p:cBhvr>
                                        <p:cTn id="104" dur="1000"/>
                                        <p:tgtEl>
                                          <p:spTgt spid="24"/>
                                        </p:tgtEl>
                                      </p:cBhvr>
                                    </p:animEffect>
                                    <p:anim calcmode="lin" valueType="num">
                                      <p:cBhvr>
                                        <p:cTn id="105" dur="1000" fill="hold"/>
                                        <p:tgtEl>
                                          <p:spTgt spid="24"/>
                                        </p:tgtEl>
                                        <p:attrNameLst>
                                          <p:attrName>ppt_x</p:attrName>
                                        </p:attrNameLst>
                                      </p:cBhvr>
                                      <p:tavLst>
                                        <p:tav tm="0">
                                          <p:val>
                                            <p:strVal val="#ppt_x"/>
                                          </p:val>
                                        </p:tav>
                                        <p:tav tm="100000">
                                          <p:val>
                                            <p:strVal val="#ppt_x"/>
                                          </p:val>
                                        </p:tav>
                                      </p:tavLst>
                                    </p:anim>
                                    <p:anim calcmode="lin" valueType="num">
                                      <p:cBhvr>
                                        <p:cTn id="10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1000"/>
                                        <p:tgtEl>
                                          <p:spTgt spid="34"/>
                                        </p:tgtEl>
                                      </p:cBhvr>
                                    </p:animEffect>
                                    <p:anim calcmode="lin" valueType="num">
                                      <p:cBhvr>
                                        <p:cTn id="112" dur="1000" fill="hold"/>
                                        <p:tgtEl>
                                          <p:spTgt spid="34"/>
                                        </p:tgtEl>
                                        <p:attrNameLst>
                                          <p:attrName>ppt_x</p:attrName>
                                        </p:attrNameLst>
                                      </p:cBhvr>
                                      <p:tavLst>
                                        <p:tav tm="0">
                                          <p:val>
                                            <p:strVal val="#ppt_x"/>
                                          </p:val>
                                        </p:tav>
                                        <p:tav tm="100000">
                                          <p:val>
                                            <p:strVal val="#ppt_x"/>
                                          </p:val>
                                        </p:tav>
                                      </p:tavLst>
                                    </p:anim>
                                    <p:anim calcmode="lin" valueType="num">
                                      <p:cBhvr>
                                        <p:cTn id="113" dur="10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1000"/>
                                        <p:tgtEl>
                                          <p:spTgt spid="36"/>
                                        </p:tgtEl>
                                      </p:cBhvr>
                                    </p:animEffect>
                                    <p:anim calcmode="lin" valueType="num">
                                      <p:cBhvr>
                                        <p:cTn id="117" dur="1000" fill="hold"/>
                                        <p:tgtEl>
                                          <p:spTgt spid="36"/>
                                        </p:tgtEl>
                                        <p:attrNameLst>
                                          <p:attrName>ppt_x</p:attrName>
                                        </p:attrNameLst>
                                      </p:cBhvr>
                                      <p:tavLst>
                                        <p:tav tm="0">
                                          <p:val>
                                            <p:strVal val="#ppt_x"/>
                                          </p:val>
                                        </p:tav>
                                        <p:tav tm="100000">
                                          <p:val>
                                            <p:strVal val="#ppt_x"/>
                                          </p:val>
                                        </p:tav>
                                      </p:tavLst>
                                    </p:anim>
                                    <p:anim calcmode="lin" valueType="num">
                                      <p:cBhvr>
                                        <p:cTn id="11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1000"/>
                                        <p:tgtEl>
                                          <p:spTgt spid="26"/>
                                        </p:tgtEl>
                                      </p:cBhvr>
                                    </p:animEffect>
                                    <p:anim calcmode="lin" valueType="num">
                                      <p:cBhvr>
                                        <p:cTn id="124" dur="1000" fill="hold"/>
                                        <p:tgtEl>
                                          <p:spTgt spid="26"/>
                                        </p:tgtEl>
                                        <p:attrNameLst>
                                          <p:attrName>ppt_x</p:attrName>
                                        </p:attrNameLst>
                                      </p:cBhvr>
                                      <p:tavLst>
                                        <p:tav tm="0">
                                          <p:val>
                                            <p:strVal val="#ppt_x"/>
                                          </p:val>
                                        </p:tav>
                                        <p:tav tm="100000">
                                          <p:val>
                                            <p:strVal val="#ppt_x"/>
                                          </p:val>
                                        </p:tav>
                                      </p:tavLst>
                                    </p:anim>
                                    <p:anim calcmode="lin" valueType="num">
                                      <p:cBhvr>
                                        <p:cTn id="125" dur="1000" fill="hold"/>
                                        <p:tgtEl>
                                          <p:spTgt spid="26"/>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1000"/>
                                        <p:tgtEl>
                                          <p:spTgt spid="28"/>
                                        </p:tgtEl>
                                      </p:cBhvr>
                                    </p:animEffect>
                                    <p:anim calcmode="lin" valueType="num">
                                      <p:cBhvr>
                                        <p:cTn id="129" dur="1000" fill="hold"/>
                                        <p:tgtEl>
                                          <p:spTgt spid="28"/>
                                        </p:tgtEl>
                                        <p:attrNameLst>
                                          <p:attrName>ppt_x</p:attrName>
                                        </p:attrNameLst>
                                      </p:cBhvr>
                                      <p:tavLst>
                                        <p:tav tm="0">
                                          <p:val>
                                            <p:strVal val="#ppt_x"/>
                                          </p:val>
                                        </p:tav>
                                        <p:tav tm="100000">
                                          <p:val>
                                            <p:strVal val="#ppt_x"/>
                                          </p:val>
                                        </p:tav>
                                      </p:tavLst>
                                    </p:anim>
                                    <p:anim calcmode="lin" valueType="num">
                                      <p:cBhvr>
                                        <p:cTn id="1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2" presetClass="entr" presetSubtype="0" fill="hold" grpId="0" nodeType="click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fade">
                                      <p:cBhvr>
                                        <p:cTn id="135" dur="1000"/>
                                        <p:tgtEl>
                                          <p:spTgt spid="31"/>
                                        </p:tgtEl>
                                      </p:cBhvr>
                                    </p:animEffect>
                                    <p:anim calcmode="lin" valueType="num">
                                      <p:cBhvr>
                                        <p:cTn id="136" dur="1000" fill="hold"/>
                                        <p:tgtEl>
                                          <p:spTgt spid="31"/>
                                        </p:tgtEl>
                                        <p:attrNameLst>
                                          <p:attrName>ppt_x</p:attrName>
                                        </p:attrNameLst>
                                      </p:cBhvr>
                                      <p:tavLst>
                                        <p:tav tm="0">
                                          <p:val>
                                            <p:strVal val="#ppt_x"/>
                                          </p:val>
                                        </p:tav>
                                        <p:tav tm="100000">
                                          <p:val>
                                            <p:strVal val="#ppt_x"/>
                                          </p:val>
                                        </p:tav>
                                      </p:tavLst>
                                    </p:anim>
                                    <p:anim calcmode="lin" valueType="num">
                                      <p:cBhvr>
                                        <p:cTn id="13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nodeType="clickEffect">
                                  <p:stCondLst>
                                    <p:cond delay="0"/>
                                  </p:stCondLst>
                                  <p:childTnLst>
                                    <p:set>
                                      <p:cBhvr>
                                        <p:cTn id="141" dur="1" fill="hold">
                                          <p:stCondLst>
                                            <p:cond delay="0"/>
                                          </p:stCondLst>
                                        </p:cTn>
                                        <p:tgtEl>
                                          <p:spTgt spid="43"/>
                                        </p:tgtEl>
                                        <p:attrNameLst>
                                          <p:attrName>style.visibility</p:attrName>
                                        </p:attrNameLst>
                                      </p:cBhvr>
                                      <p:to>
                                        <p:strVal val="visible"/>
                                      </p:to>
                                    </p:set>
                                    <p:animEffect transition="in" filter="fade">
                                      <p:cBhvr>
                                        <p:cTn id="142" dur="1000"/>
                                        <p:tgtEl>
                                          <p:spTgt spid="43"/>
                                        </p:tgtEl>
                                      </p:cBhvr>
                                    </p:animEffect>
                                    <p:anim calcmode="lin" valueType="num">
                                      <p:cBhvr>
                                        <p:cTn id="143" dur="1000" fill="hold"/>
                                        <p:tgtEl>
                                          <p:spTgt spid="43"/>
                                        </p:tgtEl>
                                        <p:attrNameLst>
                                          <p:attrName>ppt_x</p:attrName>
                                        </p:attrNameLst>
                                      </p:cBhvr>
                                      <p:tavLst>
                                        <p:tav tm="0">
                                          <p:val>
                                            <p:strVal val="#ppt_x"/>
                                          </p:val>
                                        </p:tav>
                                        <p:tav tm="100000">
                                          <p:val>
                                            <p:strVal val="#ppt_x"/>
                                          </p:val>
                                        </p:tav>
                                      </p:tavLst>
                                    </p:anim>
                                    <p:anim calcmode="lin" valueType="num">
                                      <p:cBhvr>
                                        <p:cTn id="14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44"/>
                                        </p:tgtEl>
                                        <p:attrNameLst>
                                          <p:attrName>style.visibility</p:attrName>
                                        </p:attrNameLst>
                                      </p:cBhvr>
                                      <p:to>
                                        <p:strVal val="visible"/>
                                      </p:to>
                                    </p:set>
                                    <p:animEffect transition="in" filter="fade">
                                      <p:cBhvr>
                                        <p:cTn id="149" dur="1000"/>
                                        <p:tgtEl>
                                          <p:spTgt spid="44"/>
                                        </p:tgtEl>
                                      </p:cBhvr>
                                    </p:animEffect>
                                    <p:anim calcmode="lin" valueType="num">
                                      <p:cBhvr>
                                        <p:cTn id="150" dur="1000" fill="hold"/>
                                        <p:tgtEl>
                                          <p:spTgt spid="44"/>
                                        </p:tgtEl>
                                        <p:attrNameLst>
                                          <p:attrName>ppt_x</p:attrName>
                                        </p:attrNameLst>
                                      </p:cBhvr>
                                      <p:tavLst>
                                        <p:tav tm="0">
                                          <p:val>
                                            <p:strVal val="#ppt_x"/>
                                          </p:val>
                                        </p:tav>
                                        <p:tav tm="100000">
                                          <p:val>
                                            <p:strVal val="#ppt_x"/>
                                          </p:val>
                                        </p:tav>
                                      </p:tavLst>
                                    </p:anim>
                                    <p:anim calcmode="lin" valueType="num">
                                      <p:cBhvr>
                                        <p:cTn id="151" dur="1000" fill="hold"/>
                                        <p:tgtEl>
                                          <p:spTgt spid="44"/>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45"/>
                                        </p:tgtEl>
                                        <p:attrNameLst>
                                          <p:attrName>style.visibility</p:attrName>
                                        </p:attrNameLst>
                                      </p:cBhvr>
                                      <p:to>
                                        <p:strVal val="visible"/>
                                      </p:to>
                                    </p:set>
                                    <p:animEffect transition="in" filter="fade">
                                      <p:cBhvr>
                                        <p:cTn id="154" dur="1000"/>
                                        <p:tgtEl>
                                          <p:spTgt spid="45"/>
                                        </p:tgtEl>
                                      </p:cBhvr>
                                    </p:animEffect>
                                    <p:anim calcmode="lin" valueType="num">
                                      <p:cBhvr>
                                        <p:cTn id="155" dur="1000" fill="hold"/>
                                        <p:tgtEl>
                                          <p:spTgt spid="45"/>
                                        </p:tgtEl>
                                        <p:attrNameLst>
                                          <p:attrName>ppt_x</p:attrName>
                                        </p:attrNameLst>
                                      </p:cBhvr>
                                      <p:tavLst>
                                        <p:tav tm="0">
                                          <p:val>
                                            <p:strVal val="#ppt_x"/>
                                          </p:val>
                                        </p:tav>
                                        <p:tav tm="100000">
                                          <p:val>
                                            <p:strVal val="#ppt_x"/>
                                          </p:val>
                                        </p:tav>
                                      </p:tavLst>
                                    </p:anim>
                                    <p:anim calcmode="lin" valueType="num">
                                      <p:cBhvr>
                                        <p:cTn id="15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47"/>
                                        </p:tgtEl>
                                        <p:attrNameLst>
                                          <p:attrName>style.visibility</p:attrName>
                                        </p:attrNameLst>
                                      </p:cBhvr>
                                      <p:to>
                                        <p:strVal val="visible"/>
                                      </p:to>
                                    </p:set>
                                    <p:animEffect transition="in" filter="fade">
                                      <p:cBhvr>
                                        <p:cTn id="161" dur="1000"/>
                                        <p:tgtEl>
                                          <p:spTgt spid="47"/>
                                        </p:tgtEl>
                                      </p:cBhvr>
                                    </p:animEffect>
                                    <p:anim calcmode="lin" valueType="num">
                                      <p:cBhvr>
                                        <p:cTn id="162" dur="1000" fill="hold"/>
                                        <p:tgtEl>
                                          <p:spTgt spid="47"/>
                                        </p:tgtEl>
                                        <p:attrNameLst>
                                          <p:attrName>ppt_x</p:attrName>
                                        </p:attrNameLst>
                                      </p:cBhvr>
                                      <p:tavLst>
                                        <p:tav tm="0">
                                          <p:val>
                                            <p:strVal val="#ppt_x"/>
                                          </p:val>
                                        </p:tav>
                                        <p:tav tm="100000">
                                          <p:val>
                                            <p:strVal val="#ppt_x"/>
                                          </p:val>
                                        </p:tav>
                                      </p:tavLst>
                                    </p:anim>
                                    <p:anim calcmode="lin" valueType="num">
                                      <p:cBhvr>
                                        <p:cTn id="16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1" presetClass="entr" presetSubtype="0" fill="hold" grpId="0" nodeType="clickEffect">
                                  <p:stCondLst>
                                    <p:cond delay="0"/>
                                  </p:stCondLst>
                                  <p:childTnLst>
                                    <p:set>
                                      <p:cBhvr>
                                        <p:cTn id="167" dur="1" fill="hold">
                                          <p:stCondLst>
                                            <p:cond delay="0"/>
                                          </p:stCondLst>
                                        </p:cTn>
                                        <p:tgtEl>
                                          <p:spTgt spid="17"/>
                                        </p:tgtEl>
                                        <p:attrNameLst>
                                          <p:attrName>style.visibility</p:attrName>
                                        </p:attrNameLst>
                                      </p:cBhvr>
                                      <p:to>
                                        <p:strVal val="visible"/>
                                      </p:to>
                                    </p:se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49"/>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0" nodeType="clickEffect">
                                  <p:stCondLst>
                                    <p:cond delay="0"/>
                                  </p:stCondLst>
                                  <p:childTnLst>
                                    <p:set>
                                      <p:cBhvr>
                                        <p:cTn id="175" dur="1" fill="hold">
                                          <p:stCondLst>
                                            <p:cond delay="0"/>
                                          </p:stCondLst>
                                        </p:cTn>
                                        <p:tgtEl>
                                          <p:spTgt spid="50"/>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0" nodeType="clickEffect">
                                  <p:stCondLst>
                                    <p:cond delay="0"/>
                                  </p:stCondLst>
                                  <p:childTnLst>
                                    <p:set>
                                      <p:cBhvr>
                                        <p:cTn id="179" dur="1" fill="hold">
                                          <p:stCondLst>
                                            <p:cond delay="0"/>
                                          </p:stCondLst>
                                        </p:cTn>
                                        <p:tgtEl>
                                          <p:spTgt spid="52"/>
                                        </p:tgtEl>
                                        <p:attrNameLst>
                                          <p:attrName>style.visibility</p:attrName>
                                        </p:attrNameLst>
                                      </p:cBhvr>
                                      <p:to>
                                        <p:strVal val="visible"/>
                                      </p:to>
                                    </p:set>
                                  </p:child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childTnLst>
                                    <p:set>
                                      <p:cBhvr>
                                        <p:cTn id="183" dur="1" fill="hold">
                                          <p:stCondLst>
                                            <p:cond delay="0"/>
                                          </p:stCondLst>
                                        </p:cTn>
                                        <p:tgtEl>
                                          <p:spTgt spid="53"/>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64"/>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 presetClass="entr" presetSubtype="0" fill="hold" grpId="0" nodeType="clickEffect">
                                  <p:stCondLst>
                                    <p:cond delay="0"/>
                                  </p:stCondLst>
                                  <p:childTnLst>
                                    <p:set>
                                      <p:cBhvr>
                                        <p:cTn id="189" dur="1" fill="hold">
                                          <p:stCondLst>
                                            <p:cond delay="0"/>
                                          </p:stCondLst>
                                        </p:cTn>
                                        <p:tgtEl>
                                          <p:spTgt spid="54"/>
                                        </p:tgtEl>
                                        <p:attrNameLst>
                                          <p:attrName>style.visibility</p:attrName>
                                        </p:attrNameLst>
                                      </p:cBhvr>
                                      <p:to>
                                        <p:strVal val="visible"/>
                                      </p:to>
                                    </p:set>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55"/>
                                        </p:tgtEl>
                                        <p:attrNameLst>
                                          <p:attrName>style.visibility</p:attrName>
                                        </p:attrNameLst>
                                      </p:cBhvr>
                                      <p:to>
                                        <p:strVal val="visible"/>
                                      </p:to>
                                    </p:set>
                                  </p:childTnLst>
                                </p:cTn>
                              </p:par>
                            </p:childTnLst>
                          </p:cTn>
                        </p:par>
                      </p:childTnLst>
                    </p:cTn>
                  </p:par>
                  <p:par>
                    <p:cTn id="194" fill="hold">
                      <p:stCondLst>
                        <p:cond delay="indefinite"/>
                      </p:stCondLst>
                      <p:childTnLst>
                        <p:par>
                          <p:cTn id="195" fill="hold">
                            <p:stCondLst>
                              <p:cond delay="0"/>
                            </p:stCondLst>
                            <p:childTnLst>
                              <p:par>
                                <p:cTn id="196" presetID="1" presetClass="entr" presetSubtype="0" fill="hold" grpId="0" nodeType="clickEffect">
                                  <p:stCondLst>
                                    <p:cond delay="0"/>
                                  </p:stCondLst>
                                  <p:childTnLst>
                                    <p:set>
                                      <p:cBhvr>
                                        <p:cTn id="197" dur="1" fill="hold">
                                          <p:stCondLst>
                                            <p:cond delay="0"/>
                                          </p:stCondLst>
                                        </p:cTn>
                                        <p:tgtEl>
                                          <p:spTgt spid="57"/>
                                        </p:tgtEl>
                                        <p:attrNameLst>
                                          <p:attrName>style.visibility</p:attrName>
                                        </p:attrNameLst>
                                      </p:cBhvr>
                                      <p:to>
                                        <p:strVal val="visible"/>
                                      </p:to>
                                    </p:set>
                                  </p:childTnLst>
                                </p:cTn>
                              </p:par>
                            </p:childTnLst>
                          </p:cTn>
                        </p:par>
                      </p:childTnLst>
                    </p:cTn>
                  </p:par>
                  <p:par>
                    <p:cTn id="198" fill="hold">
                      <p:stCondLst>
                        <p:cond delay="indefinite"/>
                      </p:stCondLst>
                      <p:childTnLst>
                        <p:par>
                          <p:cTn id="199" fill="hold">
                            <p:stCondLst>
                              <p:cond delay="0"/>
                            </p:stCondLst>
                            <p:childTnLst>
                              <p:par>
                                <p:cTn id="200" presetID="1" presetClass="entr" presetSubtype="0" fill="hold" grpId="0" nodeType="clickEffect">
                                  <p:stCondLst>
                                    <p:cond delay="0"/>
                                  </p:stCondLst>
                                  <p:childTnLst>
                                    <p:set>
                                      <p:cBhvr>
                                        <p:cTn id="201" dur="1" fill="hold">
                                          <p:stCondLst>
                                            <p:cond delay="0"/>
                                          </p:stCondLst>
                                        </p:cTn>
                                        <p:tgtEl>
                                          <p:spTgt spid="58"/>
                                        </p:tgtEl>
                                        <p:attrNameLst>
                                          <p:attrName>style.visibility</p:attrName>
                                        </p:attrNameLst>
                                      </p:cBhvr>
                                      <p:to>
                                        <p:strVal val="visible"/>
                                      </p:to>
                                    </p:set>
                                  </p:childTnLst>
                                </p:cTn>
                              </p:par>
                            </p:childTnLst>
                          </p:cTn>
                        </p:par>
                      </p:childTnLst>
                    </p:cTn>
                  </p:par>
                  <p:par>
                    <p:cTn id="202" fill="hold">
                      <p:stCondLst>
                        <p:cond delay="indefinite"/>
                      </p:stCondLst>
                      <p:childTnLst>
                        <p:par>
                          <p:cTn id="203" fill="hold">
                            <p:stCondLst>
                              <p:cond delay="0"/>
                            </p:stCondLst>
                            <p:childTnLst>
                              <p:par>
                                <p:cTn id="204" presetID="1" presetClass="entr" presetSubtype="0" fill="hold" grpId="0" nodeType="clickEffect">
                                  <p:stCondLst>
                                    <p:cond delay="0"/>
                                  </p:stCondLst>
                                  <p:childTnLst>
                                    <p:set>
                                      <p:cBhvr>
                                        <p:cTn id="205" dur="1" fill="hold">
                                          <p:stCondLst>
                                            <p:cond delay="0"/>
                                          </p:stCondLst>
                                        </p:cTn>
                                        <p:tgtEl>
                                          <p:spTgt spid="59"/>
                                        </p:tgtEl>
                                        <p:attrNameLst>
                                          <p:attrName>style.visibility</p:attrName>
                                        </p:attrNameLst>
                                      </p:cBhvr>
                                      <p:to>
                                        <p:strVal val="visible"/>
                                      </p:to>
                                    </p:set>
                                  </p:childTnLst>
                                </p:cTn>
                              </p:par>
                            </p:childTnLst>
                          </p:cTn>
                        </p:par>
                      </p:childTnLst>
                    </p:cTn>
                  </p:par>
                  <p:par>
                    <p:cTn id="206" fill="hold">
                      <p:stCondLst>
                        <p:cond delay="indefinite"/>
                      </p:stCondLst>
                      <p:childTnLst>
                        <p:par>
                          <p:cTn id="207" fill="hold">
                            <p:stCondLst>
                              <p:cond delay="0"/>
                            </p:stCondLst>
                            <p:childTnLst>
                              <p:par>
                                <p:cTn id="208" presetID="1" presetClass="entr" presetSubtype="0" fill="hold" grpId="0" nodeType="clickEffect">
                                  <p:stCondLst>
                                    <p:cond delay="0"/>
                                  </p:stCondLst>
                                  <p:childTnLst>
                                    <p:set>
                                      <p:cBhvr>
                                        <p:cTn id="209" dur="1" fill="hold">
                                          <p:stCondLst>
                                            <p:cond delay="0"/>
                                          </p:stCondLst>
                                        </p:cTn>
                                        <p:tgtEl>
                                          <p:spTgt spid="60"/>
                                        </p:tgtEl>
                                        <p:attrNameLst>
                                          <p:attrName>style.visibility</p:attrName>
                                        </p:attrNameLst>
                                      </p:cBhvr>
                                      <p:to>
                                        <p:strVal val="visible"/>
                                      </p:to>
                                    </p:set>
                                  </p:childTnLst>
                                </p:cTn>
                              </p:par>
                            </p:childTnLst>
                          </p:cTn>
                        </p:par>
                      </p:childTnLst>
                    </p:cTn>
                  </p:par>
                  <p:par>
                    <p:cTn id="210" fill="hold">
                      <p:stCondLst>
                        <p:cond delay="indefinite"/>
                      </p:stCondLst>
                      <p:childTnLst>
                        <p:par>
                          <p:cTn id="211" fill="hold">
                            <p:stCondLst>
                              <p:cond delay="0"/>
                            </p:stCondLst>
                            <p:childTnLst>
                              <p:par>
                                <p:cTn id="212" presetID="1" presetClass="entr" presetSubtype="0" fill="hold" grpId="0" nodeType="clickEffect">
                                  <p:stCondLst>
                                    <p:cond delay="0"/>
                                  </p:stCondLst>
                                  <p:childTnLst>
                                    <p:set>
                                      <p:cBhvr>
                                        <p:cTn id="213" dur="1" fill="hold">
                                          <p:stCondLst>
                                            <p:cond delay="0"/>
                                          </p:stCondLst>
                                        </p:cTn>
                                        <p:tgtEl>
                                          <p:spTgt spid="61"/>
                                        </p:tgtEl>
                                        <p:attrNameLst>
                                          <p:attrName>style.visibility</p:attrName>
                                        </p:attrNameLst>
                                      </p:cBhvr>
                                      <p:to>
                                        <p:strVal val="visible"/>
                                      </p:to>
                                    </p:set>
                                  </p:childTnLst>
                                </p:cTn>
                              </p:par>
                            </p:childTnLst>
                          </p:cTn>
                        </p:par>
                      </p:childTnLst>
                    </p:cTn>
                  </p:par>
                  <p:par>
                    <p:cTn id="214" fill="hold">
                      <p:stCondLst>
                        <p:cond delay="indefinite"/>
                      </p:stCondLst>
                      <p:childTnLst>
                        <p:par>
                          <p:cTn id="215" fill="hold">
                            <p:stCondLst>
                              <p:cond delay="0"/>
                            </p:stCondLst>
                            <p:childTnLst>
                              <p:par>
                                <p:cTn id="216" presetID="1" presetClass="entr" presetSubtype="0" fill="hold" grpId="0" nodeType="clickEffect">
                                  <p:stCondLst>
                                    <p:cond delay="0"/>
                                  </p:stCondLst>
                                  <p:childTnLst>
                                    <p:set>
                                      <p:cBhvr>
                                        <p:cTn id="217" dur="1" fill="hold">
                                          <p:stCondLst>
                                            <p:cond delay="0"/>
                                          </p:stCondLst>
                                        </p:cTn>
                                        <p:tgtEl>
                                          <p:spTgt spid="38"/>
                                        </p:tgtEl>
                                        <p:attrNameLst>
                                          <p:attrName>style.visibility</p:attrName>
                                        </p:attrNameLst>
                                      </p:cBhvr>
                                      <p:to>
                                        <p:strVal val="visible"/>
                                      </p:to>
                                    </p:set>
                                  </p:childTnLst>
                                </p:cTn>
                              </p:par>
                            </p:childTnLst>
                          </p:cTn>
                        </p:par>
                      </p:childTnLst>
                    </p:cTn>
                  </p:par>
                  <p:par>
                    <p:cTn id="218" fill="hold">
                      <p:stCondLst>
                        <p:cond delay="indefinite"/>
                      </p:stCondLst>
                      <p:childTnLst>
                        <p:par>
                          <p:cTn id="219" fill="hold">
                            <p:stCondLst>
                              <p:cond delay="0"/>
                            </p:stCondLst>
                            <p:childTnLst>
                              <p:par>
                                <p:cTn id="220" presetID="1" presetClass="entr" presetSubtype="0" fill="hold" grpId="0" nodeType="clickEffect">
                                  <p:stCondLst>
                                    <p:cond delay="0"/>
                                  </p:stCondLst>
                                  <p:childTnLst>
                                    <p:set>
                                      <p:cBhvr>
                                        <p:cTn id="221" dur="1" fill="hold">
                                          <p:stCondLst>
                                            <p:cond delay="0"/>
                                          </p:stCondLst>
                                        </p:cTn>
                                        <p:tgtEl>
                                          <p:spTgt spid="66"/>
                                        </p:tgtEl>
                                        <p:attrNameLst>
                                          <p:attrName>style.visibility</p:attrName>
                                        </p:attrNameLst>
                                      </p:cBhvr>
                                      <p:to>
                                        <p:strVal val="visible"/>
                                      </p:to>
                                    </p:set>
                                  </p:childTnLst>
                                </p:cTn>
                              </p:par>
                            </p:childTnLst>
                          </p:cTn>
                        </p:par>
                      </p:childTnLst>
                    </p:cTn>
                  </p:par>
                  <p:par>
                    <p:cTn id="222" fill="hold">
                      <p:stCondLst>
                        <p:cond delay="indefinite"/>
                      </p:stCondLst>
                      <p:childTnLst>
                        <p:par>
                          <p:cTn id="223" fill="hold">
                            <p:stCondLst>
                              <p:cond delay="0"/>
                            </p:stCondLst>
                            <p:childTnLst>
                              <p:par>
                                <p:cTn id="224" presetID="1" presetClass="entr" presetSubtype="0" fill="hold" grpId="0" nodeType="clickEffect">
                                  <p:stCondLst>
                                    <p:cond delay="0"/>
                                  </p:stCondLst>
                                  <p:childTnLst>
                                    <p:set>
                                      <p:cBhvr>
                                        <p:cTn id="225" dur="1" fill="hold">
                                          <p:stCondLst>
                                            <p:cond delay="0"/>
                                          </p:stCondLst>
                                        </p:cTn>
                                        <p:tgtEl>
                                          <p:spTgt spid="68"/>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92"/>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ntr" presetSubtype="0" fill="hold" grpId="0" nodeType="clickEffect">
                                  <p:stCondLst>
                                    <p:cond delay="0"/>
                                  </p:stCondLst>
                                  <p:childTnLst>
                                    <p:set>
                                      <p:cBhvr>
                                        <p:cTn id="231" dur="1" fill="hold">
                                          <p:stCondLst>
                                            <p:cond delay="0"/>
                                          </p:stCondLst>
                                        </p:cTn>
                                        <p:tgtEl>
                                          <p:spTgt spid="70"/>
                                        </p:tgtEl>
                                        <p:attrNameLst>
                                          <p:attrName>style.visibility</p:attrName>
                                        </p:attrNameLst>
                                      </p:cBhvr>
                                      <p:to>
                                        <p:strVal val="visible"/>
                                      </p:to>
                                    </p:set>
                                  </p:childTnLst>
                                </p:cTn>
                              </p:par>
                            </p:childTnLst>
                          </p:cTn>
                        </p:par>
                      </p:childTnLst>
                    </p:cTn>
                  </p:par>
                  <p:par>
                    <p:cTn id="232" fill="hold">
                      <p:stCondLst>
                        <p:cond delay="indefinite"/>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72"/>
                                        </p:tgtEl>
                                        <p:attrNameLst>
                                          <p:attrName>style.visibility</p:attrName>
                                        </p:attrNameLst>
                                      </p:cBhvr>
                                      <p:to>
                                        <p:strVal val="visible"/>
                                      </p:to>
                                    </p:set>
                                  </p:childTnLst>
                                </p:cTn>
                              </p:par>
                            </p:childTnLst>
                          </p:cTn>
                        </p:par>
                      </p:childTnLst>
                    </p:cTn>
                  </p:par>
                  <p:par>
                    <p:cTn id="236" fill="hold">
                      <p:stCondLst>
                        <p:cond delay="indefinite"/>
                      </p:stCondLst>
                      <p:childTnLst>
                        <p:par>
                          <p:cTn id="237" fill="hold">
                            <p:stCondLst>
                              <p:cond delay="0"/>
                            </p:stCondLst>
                            <p:childTnLst>
                              <p:par>
                                <p:cTn id="238" presetID="1" presetClass="entr" presetSubtype="0" fill="hold" grpId="0" nodeType="clickEffect">
                                  <p:stCondLst>
                                    <p:cond delay="0"/>
                                  </p:stCondLst>
                                  <p:childTnLst>
                                    <p:set>
                                      <p:cBhvr>
                                        <p:cTn id="239" dur="1" fill="hold">
                                          <p:stCondLst>
                                            <p:cond delay="0"/>
                                          </p:stCondLst>
                                        </p:cTn>
                                        <p:tgtEl>
                                          <p:spTgt spid="74"/>
                                        </p:tgtEl>
                                        <p:attrNameLst>
                                          <p:attrName>style.visibility</p:attrName>
                                        </p:attrNameLst>
                                      </p:cBhvr>
                                      <p:to>
                                        <p:strVal val="visible"/>
                                      </p:to>
                                    </p:set>
                                  </p:childTnLst>
                                </p:cTn>
                              </p:par>
                            </p:childTnLst>
                          </p:cTn>
                        </p:par>
                      </p:childTnLst>
                    </p:cTn>
                  </p:par>
                  <p:par>
                    <p:cTn id="240" fill="hold">
                      <p:stCondLst>
                        <p:cond delay="indefinite"/>
                      </p:stCondLst>
                      <p:childTnLst>
                        <p:par>
                          <p:cTn id="241" fill="hold">
                            <p:stCondLst>
                              <p:cond delay="0"/>
                            </p:stCondLst>
                            <p:childTnLst>
                              <p:par>
                                <p:cTn id="242" presetID="42" presetClass="entr" presetSubtype="0" fill="hold" grpId="0" nodeType="clickEffect">
                                  <p:stCondLst>
                                    <p:cond delay="0"/>
                                  </p:stCondLst>
                                  <p:childTnLst>
                                    <p:set>
                                      <p:cBhvr>
                                        <p:cTn id="243" dur="1" fill="hold">
                                          <p:stCondLst>
                                            <p:cond delay="0"/>
                                          </p:stCondLst>
                                        </p:cTn>
                                        <p:tgtEl>
                                          <p:spTgt spid="71"/>
                                        </p:tgtEl>
                                        <p:attrNameLst>
                                          <p:attrName>style.visibility</p:attrName>
                                        </p:attrNameLst>
                                      </p:cBhvr>
                                      <p:to>
                                        <p:strVal val="visible"/>
                                      </p:to>
                                    </p:set>
                                    <p:animEffect transition="in" filter="fade">
                                      <p:cBhvr>
                                        <p:cTn id="244" dur="1000"/>
                                        <p:tgtEl>
                                          <p:spTgt spid="71"/>
                                        </p:tgtEl>
                                      </p:cBhvr>
                                    </p:animEffect>
                                    <p:anim calcmode="lin" valueType="num">
                                      <p:cBhvr>
                                        <p:cTn id="245" dur="1000" fill="hold"/>
                                        <p:tgtEl>
                                          <p:spTgt spid="71"/>
                                        </p:tgtEl>
                                        <p:attrNameLst>
                                          <p:attrName>ppt_x</p:attrName>
                                        </p:attrNameLst>
                                      </p:cBhvr>
                                      <p:tavLst>
                                        <p:tav tm="0">
                                          <p:val>
                                            <p:strVal val="#ppt_x"/>
                                          </p:val>
                                        </p:tav>
                                        <p:tav tm="100000">
                                          <p:val>
                                            <p:strVal val="#ppt_x"/>
                                          </p:val>
                                        </p:tav>
                                      </p:tavLst>
                                    </p:anim>
                                    <p:anim calcmode="lin" valueType="num">
                                      <p:cBhvr>
                                        <p:cTn id="246"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47" fill="hold">
                      <p:stCondLst>
                        <p:cond delay="indefinite"/>
                      </p:stCondLst>
                      <p:childTnLst>
                        <p:par>
                          <p:cTn id="248" fill="hold">
                            <p:stCondLst>
                              <p:cond delay="0"/>
                            </p:stCondLst>
                            <p:childTnLst>
                              <p:par>
                                <p:cTn id="249" presetID="42" presetClass="entr" presetSubtype="0" fill="hold" grpId="0" nodeType="clickEffect">
                                  <p:stCondLst>
                                    <p:cond delay="0"/>
                                  </p:stCondLst>
                                  <p:childTnLst>
                                    <p:set>
                                      <p:cBhvr>
                                        <p:cTn id="250" dur="1" fill="hold">
                                          <p:stCondLst>
                                            <p:cond delay="0"/>
                                          </p:stCondLst>
                                        </p:cTn>
                                        <p:tgtEl>
                                          <p:spTgt spid="63"/>
                                        </p:tgtEl>
                                        <p:attrNameLst>
                                          <p:attrName>style.visibility</p:attrName>
                                        </p:attrNameLst>
                                      </p:cBhvr>
                                      <p:to>
                                        <p:strVal val="visible"/>
                                      </p:to>
                                    </p:set>
                                    <p:animEffect transition="in" filter="fade">
                                      <p:cBhvr>
                                        <p:cTn id="251" dur="1000"/>
                                        <p:tgtEl>
                                          <p:spTgt spid="63"/>
                                        </p:tgtEl>
                                      </p:cBhvr>
                                    </p:animEffect>
                                    <p:anim calcmode="lin" valueType="num">
                                      <p:cBhvr>
                                        <p:cTn id="252" dur="1000" fill="hold"/>
                                        <p:tgtEl>
                                          <p:spTgt spid="63"/>
                                        </p:tgtEl>
                                        <p:attrNameLst>
                                          <p:attrName>ppt_x</p:attrName>
                                        </p:attrNameLst>
                                      </p:cBhvr>
                                      <p:tavLst>
                                        <p:tav tm="0">
                                          <p:val>
                                            <p:strVal val="#ppt_x"/>
                                          </p:val>
                                        </p:tav>
                                        <p:tav tm="100000">
                                          <p:val>
                                            <p:strVal val="#ppt_x"/>
                                          </p:val>
                                        </p:tav>
                                      </p:tavLst>
                                    </p:anim>
                                    <p:anim calcmode="lin" valueType="num">
                                      <p:cBhvr>
                                        <p:cTn id="253"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254" fill="hold">
                      <p:stCondLst>
                        <p:cond delay="indefinite"/>
                      </p:stCondLst>
                      <p:childTnLst>
                        <p:par>
                          <p:cTn id="255" fill="hold">
                            <p:stCondLst>
                              <p:cond delay="0"/>
                            </p:stCondLst>
                            <p:childTnLst>
                              <p:par>
                                <p:cTn id="256" presetID="42" presetClass="entr" presetSubtype="0" fill="hold" grpId="0" nodeType="clickEffect">
                                  <p:stCondLst>
                                    <p:cond delay="0"/>
                                  </p:stCondLst>
                                  <p:childTnLst>
                                    <p:set>
                                      <p:cBhvr>
                                        <p:cTn id="257" dur="1" fill="hold">
                                          <p:stCondLst>
                                            <p:cond delay="0"/>
                                          </p:stCondLst>
                                        </p:cTn>
                                        <p:tgtEl>
                                          <p:spTgt spid="65"/>
                                        </p:tgtEl>
                                        <p:attrNameLst>
                                          <p:attrName>style.visibility</p:attrName>
                                        </p:attrNameLst>
                                      </p:cBhvr>
                                      <p:to>
                                        <p:strVal val="visible"/>
                                      </p:to>
                                    </p:set>
                                    <p:animEffect transition="in" filter="fade">
                                      <p:cBhvr>
                                        <p:cTn id="258" dur="1000"/>
                                        <p:tgtEl>
                                          <p:spTgt spid="65"/>
                                        </p:tgtEl>
                                      </p:cBhvr>
                                    </p:animEffect>
                                    <p:anim calcmode="lin" valueType="num">
                                      <p:cBhvr>
                                        <p:cTn id="259" dur="1000" fill="hold"/>
                                        <p:tgtEl>
                                          <p:spTgt spid="65"/>
                                        </p:tgtEl>
                                        <p:attrNameLst>
                                          <p:attrName>ppt_x</p:attrName>
                                        </p:attrNameLst>
                                      </p:cBhvr>
                                      <p:tavLst>
                                        <p:tav tm="0">
                                          <p:val>
                                            <p:strVal val="#ppt_x"/>
                                          </p:val>
                                        </p:tav>
                                        <p:tav tm="100000">
                                          <p:val>
                                            <p:strVal val="#ppt_x"/>
                                          </p:val>
                                        </p:tav>
                                      </p:tavLst>
                                    </p:anim>
                                    <p:anim calcmode="lin" valueType="num">
                                      <p:cBhvr>
                                        <p:cTn id="26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42" presetClass="entr" presetSubtype="0" fill="hold" grpId="0" nodeType="clickEffect">
                                  <p:stCondLst>
                                    <p:cond delay="0"/>
                                  </p:stCondLst>
                                  <p:childTnLst>
                                    <p:set>
                                      <p:cBhvr>
                                        <p:cTn id="264" dur="1" fill="hold">
                                          <p:stCondLst>
                                            <p:cond delay="0"/>
                                          </p:stCondLst>
                                        </p:cTn>
                                        <p:tgtEl>
                                          <p:spTgt spid="67"/>
                                        </p:tgtEl>
                                        <p:attrNameLst>
                                          <p:attrName>style.visibility</p:attrName>
                                        </p:attrNameLst>
                                      </p:cBhvr>
                                      <p:to>
                                        <p:strVal val="visible"/>
                                      </p:to>
                                    </p:set>
                                    <p:animEffect transition="in" filter="fade">
                                      <p:cBhvr>
                                        <p:cTn id="265" dur="1000"/>
                                        <p:tgtEl>
                                          <p:spTgt spid="67"/>
                                        </p:tgtEl>
                                      </p:cBhvr>
                                    </p:animEffect>
                                    <p:anim calcmode="lin" valueType="num">
                                      <p:cBhvr>
                                        <p:cTn id="266" dur="1000" fill="hold"/>
                                        <p:tgtEl>
                                          <p:spTgt spid="67"/>
                                        </p:tgtEl>
                                        <p:attrNameLst>
                                          <p:attrName>ppt_x</p:attrName>
                                        </p:attrNameLst>
                                      </p:cBhvr>
                                      <p:tavLst>
                                        <p:tav tm="0">
                                          <p:val>
                                            <p:strVal val="#ppt_x"/>
                                          </p:val>
                                        </p:tav>
                                        <p:tav tm="100000">
                                          <p:val>
                                            <p:strVal val="#ppt_x"/>
                                          </p:val>
                                        </p:tav>
                                      </p:tavLst>
                                    </p:anim>
                                    <p:anim calcmode="lin" valueType="num">
                                      <p:cBhvr>
                                        <p:cTn id="267"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268" fill="hold">
                      <p:stCondLst>
                        <p:cond delay="indefinite"/>
                      </p:stCondLst>
                      <p:childTnLst>
                        <p:par>
                          <p:cTn id="269" fill="hold">
                            <p:stCondLst>
                              <p:cond delay="0"/>
                            </p:stCondLst>
                            <p:childTnLst>
                              <p:par>
                                <p:cTn id="270" presetID="42" presetClass="entr" presetSubtype="0" fill="hold" grpId="0" nodeType="clickEffect">
                                  <p:stCondLst>
                                    <p:cond delay="0"/>
                                  </p:stCondLst>
                                  <p:childTnLst>
                                    <p:set>
                                      <p:cBhvr>
                                        <p:cTn id="271" dur="1" fill="hold">
                                          <p:stCondLst>
                                            <p:cond delay="0"/>
                                          </p:stCondLst>
                                        </p:cTn>
                                        <p:tgtEl>
                                          <p:spTgt spid="69"/>
                                        </p:tgtEl>
                                        <p:attrNameLst>
                                          <p:attrName>style.visibility</p:attrName>
                                        </p:attrNameLst>
                                      </p:cBhvr>
                                      <p:to>
                                        <p:strVal val="visible"/>
                                      </p:to>
                                    </p:set>
                                    <p:animEffect transition="in" filter="fade">
                                      <p:cBhvr>
                                        <p:cTn id="272" dur="1000"/>
                                        <p:tgtEl>
                                          <p:spTgt spid="69"/>
                                        </p:tgtEl>
                                      </p:cBhvr>
                                    </p:animEffect>
                                    <p:anim calcmode="lin" valueType="num">
                                      <p:cBhvr>
                                        <p:cTn id="273" dur="1000" fill="hold"/>
                                        <p:tgtEl>
                                          <p:spTgt spid="69"/>
                                        </p:tgtEl>
                                        <p:attrNameLst>
                                          <p:attrName>ppt_x</p:attrName>
                                        </p:attrNameLst>
                                      </p:cBhvr>
                                      <p:tavLst>
                                        <p:tav tm="0">
                                          <p:val>
                                            <p:strVal val="#ppt_x"/>
                                          </p:val>
                                        </p:tav>
                                        <p:tav tm="100000">
                                          <p:val>
                                            <p:strVal val="#ppt_x"/>
                                          </p:val>
                                        </p:tav>
                                      </p:tavLst>
                                    </p:anim>
                                    <p:anim calcmode="lin" valueType="num">
                                      <p:cBhvr>
                                        <p:cTn id="274"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42" presetClass="entr" presetSubtype="0" fill="hold" nodeType="clickEffect">
                                  <p:stCondLst>
                                    <p:cond delay="0"/>
                                  </p:stCondLst>
                                  <p:childTnLst>
                                    <p:set>
                                      <p:cBhvr>
                                        <p:cTn id="278" dur="1" fill="hold">
                                          <p:stCondLst>
                                            <p:cond delay="0"/>
                                          </p:stCondLst>
                                        </p:cTn>
                                        <p:tgtEl>
                                          <p:spTgt spid="13"/>
                                        </p:tgtEl>
                                        <p:attrNameLst>
                                          <p:attrName>style.visibility</p:attrName>
                                        </p:attrNameLst>
                                      </p:cBhvr>
                                      <p:to>
                                        <p:strVal val="visible"/>
                                      </p:to>
                                    </p:set>
                                    <p:animEffect transition="in" filter="fade">
                                      <p:cBhvr>
                                        <p:cTn id="279" dur="1000"/>
                                        <p:tgtEl>
                                          <p:spTgt spid="13"/>
                                        </p:tgtEl>
                                      </p:cBhvr>
                                    </p:animEffect>
                                    <p:anim calcmode="lin" valueType="num">
                                      <p:cBhvr>
                                        <p:cTn id="280" dur="1000" fill="hold"/>
                                        <p:tgtEl>
                                          <p:spTgt spid="13"/>
                                        </p:tgtEl>
                                        <p:attrNameLst>
                                          <p:attrName>ppt_x</p:attrName>
                                        </p:attrNameLst>
                                      </p:cBhvr>
                                      <p:tavLst>
                                        <p:tav tm="0">
                                          <p:val>
                                            <p:strVal val="#ppt_x"/>
                                          </p:val>
                                        </p:tav>
                                        <p:tav tm="100000">
                                          <p:val>
                                            <p:strVal val="#ppt_x"/>
                                          </p:val>
                                        </p:tav>
                                      </p:tavLst>
                                    </p:anim>
                                    <p:anim calcmode="lin" valueType="num">
                                      <p:cBhvr>
                                        <p:cTn id="28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2" fill="hold">
                      <p:stCondLst>
                        <p:cond delay="indefinite"/>
                      </p:stCondLst>
                      <p:childTnLst>
                        <p:par>
                          <p:cTn id="283" fill="hold">
                            <p:stCondLst>
                              <p:cond delay="0"/>
                            </p:stCondLst>
                            <p:childTnLst>
                              <p:par>
                                <p:cTn id="284" presetID="1" presetClass="entr" presetSubtype="0" fill="hold" nodeType="clickEffect">
                                  <p:stCondLst>
                                    <p:cond delay="0"/>
                                  </p:stCondLst>
                                  <p:childTnLst>
                                    <p:set>
                                      <p:cBhvr>
                                        <p:cTn id="285" dur="1" fill="hold">
                                          <p:stCondLst>
                                            <p:cond delay="0"/>
                                          </p:stCondLst>
                                        </p:cTn>
                                        <p:tgtEl>
                                          <p:spTgt spid="51"/>
                                        </p:tgtEl>
                                        <p:attrNameLst>
                                          <p:attrName>style.visibility</p:attrName>
                                        </p:attrNameLst>
                                      </p:cBhvr>
                                      <p:to>
                                        <p:strVal val="visible"/>
                                      </p:to>
                                    </p:set>
                                  </p:childTnLst>
                                </p:cTn>
                              </p:par>
                              <p:par>
                                <p:cTn id="286" presetID="1" presetClass="entr" presetSubtype="0" fill="hold" nodeType="withEffect">
                                  <p:stCondLst>
                                    <p:cond delay="0"/>
                                  </p:stCondLst>
                                  <p:childTnLst>
                                    <p:set>
                                      <p:cBhvr>
                                        <p:cTn id="287" dur="1" fill="hold">
                                          <p:stCondLst>
                                            <p:cond delay="0"/>
                                          </p:stCondLst>
                                        </p:cTn>
                                        <p:tgtEl>
                                          <p:spTgt spid="56"/>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42" presetClass="entr" presetSubtype="0" fill="hold" grpId="0" nodeType="clickEffect">
                                  <p:stCondLst>
                                    <p:cond delay="0"/>
                                  </p:stCondLst>
                                  <p:childTnLst>
                                    <p:set>
                                      <p:cBhvr>
                                        <p:cTn id="291" dur="1" fill="hold">
                                          <p:stCondLst>
                                            <p:cond delay="0"/>
                                          </p:stCondLst>
                                        </p:cTn>
                                        <p:tgtEl>
                                          <p:spTgt spid="62"/>
                                        </p:tgtEl>
                                        <p:attrNameLst>
                                          <p:attrName>style.visibility</p:attrName>
                                        </p:attrNameLst>
                                      </p:cBhvr>
                                      <p:to>
                                        <p:strVal val="visible"/>
                                      </p:to>
                                    </p:set>
                                    <p:animEffect transition="in" filter="fade">
                                      <p:cBhvr>
                                        <p:cTn id="292" dur="1000"/>
                                        <p:tgtEl>
                                          <p:spTgt spid="62"/>
                                        </p:tgtEl>
                                      </p:cBhvr>
                                    </p:animEffect>
                                    <p:anim calcmode="lin" valueType="num">
                                      <p:cBhvr>
                                        <p:cTn id="293" dur="1000" fill="hold"/>
                                        <p:tgtEl>
                                          <p:spTgt spid="62"/>
                                        </p:tgtEl>
                                        <p:attrNameLst>
                                          <p:attrName>ppt_x</p:attrName>
                                        </p:attrNameLst>
                                      </p:cBhvr>
                                      <p:tavLst>
                                        <p:tav tm="0">
                                          <p:val>
                                            <p:strVal val="#ppt_x"/>
                                          </p:val>
                                        </p:tav>
                                        <p:tav tm="100000">
                                          <p:val>
                                            <p:strVal val="#ppt_x"/>
                                          </p:val>
                                        </p:tav>
                                      </p:tavLst>
                                    </p:anim>
                                    <p:anim calcmode="lin" valueType="num">
                                      <p:cBhvr>
                                        <p:cTn id="29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42" presetClass="entr" presetSubtype="0" fill="hold" nodeType="clickEffect">
                                  <p:stCondLst>
                                    <p:cond delay="0"/>
                                  </p:stCondLst>
                                  <p:childTnLst>
                                    <p:set>
                                      <p:cBhvr>
                                        <p:cTn id="298" dur="1" fill="hold">
                                          <p:stCondLst>
                                            <p:cond delay="0"/>
                                          </p:stCondLst>
                                        </p:cTn>
                                        <p:tgtEl>
                                          <p:spTgt spid="39"/>
                                        </p:tgtEl>
                                        <p:attrNameLst>
                                          <p:attrName>style.visibility</p:attrName>
                                        </p:attrNameLst>
                                      </p:cBhvr>
                                      <p:to>
                                        <p:strVal val="visible"/>
                                      </p:to>
                                    </p:set>
                                    <p:animEffect transition="in" filter="fade">
                                      <p:cBhvr>
                                        <p:cTn id="299" dur="1000"/>
                                        <p:tgtEl>
                                          <p:spTgt spid="39"/>
                                        </p:tgtEl>
                                      </p:cBhvr>
                                    </p:animEffect>
                                    <p:anim calcmode="lin" valueType="num">
                                      <p:cBhvr>
                                        <p:cTn id="300" dur="1000" fill="hold"/>
                                        <p:tgtEl>
                                          <p:spTgt spid="39"/>
                                        </p:tgtEl>
                                        <p:attrNameLst>
                                          <p:attrName>ppt_x</p:attrName>
                                        </p:attrNameLst>
                                      </p:cBhvr>
                                      <p:tavLst>
                                        <p:tav tm="0">
                                          <p:val>
                                            <p:strVal val="#ppt_x"/>
                                          </p:val>
                                        </p:tav>
                                        <p:tav tm="100000">
                                          <p:val>
                                            <p:strVal val="#ppt_x"/>
                                          </p:val>
                                        </p:tav>
                                      </p:tavLst>
                                    </p:anim>
                                    <p:anim calcmode="lin" valueType="num">
                                      <p:cBhvr>
                                        <p:cTn id="30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02" fill="hold">
                      <p:stCondLst>
                        <p:cond delay="indefinite"/>
                      </p:stCondLst>
                      <p:childTnLst>
                        <p:par>
                          <p:cTn id="303" fill="hold">
                            <p:stCondLst>
                              <p:cond delay="0"/>
                            </p:stCondLst>
                            <p:childTnLst>
                              <p:par>
                                <p:cTn id="304" presetID="42" presetClass="entr" presetSubtype="0" fill="hold" grpId="0" nodeType="clickEffect">
                                  <p:stCondLst>
                                    <p:cond delay="0"/>
                                  </p:stCondLst>
                                  <p:childTnLst>
                                    <p:set>
                                      <p:cBhvr>
                                        <p:cTn id="305" dur="1" fill="hold">
                                          <p:stCondLst>
                                            <p:cond delay="0"/>
                                          </p:stCondLst>
                                        </p:cTn>
                                        <p:tgtEl>
                                          <p:spTgt spid="42"/>
                                        </p:tgtEl>
                                        <p:attrNameLst>
                                          <p:attrName>style.visibility</p:attrName>
                                        </p:attrNameLst>
                                      </p:cBhvr>
                                      <p:to>
                                        <p:strVal val="visible"/>
                                      </p:to>
                                    </p:set>
                                    <p:animEffect transition="in" filter="fade">
                                      <p:cBhvr>
                                        <p:cTn id="306" dur="1000"/>
                                        <p:tgtEl>
                                          <p:spTgt spid="42"/>
                                        </p:tgtEl>
                                      </p:cBhvr>
                                    </p:animEffect>
                                    <p:anim calcmode="lin" valueType="num">
                                      <p:cBhvr>
                                        <p:cTn id="307" dur="1000" fill="hold"/>
                                        <p:tgtEl>
                                          <p:spTgt spid="42"/>
                                        </p:tgtEl>
                                        <p:attrNameLst>
                                          <p:attrName>ppt_x</p:attrName>
                                        </p:attrNameLst>
                                      </p:cBhvr>
                                      <p:tavLst>
                                        <p:tav tm="0">
                                          <p:val>
                                            <p:strVal val="#ppt_x"/>
                                          </p:val>
                                        </p:tav>
                                        <p:tav tm="100000">
                                          <p:val>
                                            <p:strVal val="#ppt_x"/>
                                          </p:val>
                                        </p:tav>
                                      </p:tavLst>
                                    </p:anim>
                                    <p:anim calcmode="lin" valueType="num">
                                      <p:cBhvr>
                                        <p:cTn id="30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09" fill="hold">
                      <p:stCondLst>
                        <p:cond delay="indefinite"/>
                      </p:stCondLst>
                      <p:childTnLst>
                        <p:par>
                          <p:cTn id="310" fill="hold">
                            <p:stCondLst>
                              <p:cond delay="0"/>
                            </p:stCondLst>
                            <p:childTnLst>
                              <p:par>
                                <p:cTn id="311" presetID="2" presetClass="entr" presetSubtype="4" fill="hold" grpId="0" nodeType="clickEffect">
                                  <p:stCondLst>
                                    <p:cond delay="0"/>
                                  </p:stCondLst>
                                  <p:childTnLst>
                                    <p:set>
                                      <p:cBhvr>
                                        <p:cTn id="312" dur="1" fill="hold">
                                          <p:stCondLst>
                                            <p:cond delay="0"/>
                                          </p:stCondLst>
                                        </p:cTn>
                                        <p:tgtEl>
                                          <p:spTgt spid="21"/>
                                        </p:tgtEl>
                                        <p:attrNameLst>
                                          <p:attrName>style.visibility</p:attrName>
                                        </p:attrNameLst>
                                      </p:cBhvr>
                                      <p:to>
                                        <p:strVal val="visible"/>
                                      </p:to>
                                    </p:set>
                                    <p:anim calcmode="lin" valueType="num">
                                      <p:cBhvr additive="base">
                                        <p:cTn id="313" dur="500" fill="hold"/>
                                        <p:tgtEl>
                                          <p:spTgt spid="21"/>
                                        </p:tgtEl>
                                        <p:attrNameLst>
                                          <p:attrName>ppt_x</p:attrName>
                                        </p:attrNameLst>
                                      </p:cBhvr>
                                      <p:tavLst>
                                        <p:tav tm="0">
                                          <p:val>
                                            <p:strVal val="#ppt_x"/>
                                          </p:val>
                                        </p:tav>
                                        <p:tav tm="100000">
                                          <p:val>
                                            <p:strVal val="#ppt_x"/>
                                          </p:val>
                                        </p:tav>
                                      </p:tavLst>
                                    </p:anim>
                                    <p:anim calcmode="lin" valueType="num">
                                      <p:cBhvr additive="base">
                                        <p:cTn id="3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4" fill="hold" nodeType="clickEffect">
                                  <p:stCondLst>
                                    <p:cond delay="0"/>
                                  </p:stCondLst>
                                  <p:childTnLst>
                                    <p:set>
                                      <p:cBhvr>
                                        <p:cTn id="318" dur="1" fill="hold">
                                          <p:stCondLst>
                                            <p:cond delay="0"/>
                                          </p:stCondLst>
                                        </p:cTn>
                                        <p:tgtEl>
                                          <p:spTgt spid="84"/>
                                        </p:tgtEl>
                                        <p:attrNameLst>
                                          <p:attrName>style.visibility</p:attrName>
                                        </p:attrNameLst>
                                      </p:cBhvr>
                                      <p:to>
                                        <p:strVal val="visible"/>
                                      </p:to>
                                    </p:set>
                                    <p:anim calcmode="lin" valueType="num">
                                      <p:cBhvr additive="base">
                                        <p:cTn id="319" dur="500" fill="hold"/>
                                        <p:tgtEl>
                                          <p:spTgt spid="84"/>
                                        </p:tgtEl>
                                        <p:attrNameLst>
                                          <p:attrName>ppt_x</p:attrName>
                                        </p:attrNameLst>
                                      </p:cBhvr>
                                      <p:tavLst>
                                        <p:tav tm="0">
                                          <p:val>
                                            <p:strVal val="#ppt_x"/>
                                          </p:val>
                                        </p:tav>
                                        <p:tav tm="100000">
                                          <p:val>
                                            <p:strVal val="#ppt_x"/>
                                          </p:val>
                                        </p:tav>
                                      </p:tavLst>
                                    </p:anim>
                                    <p:anim calcmode="lin" valueType="num">
                                      <p:cBhvr additive="base">
                                        <p:cTn id="320" dur="500" fill="hold"/>
                                        <p:tgtEl>
                                          <p:spTgt spid="84"/>
                                        </p:tgtEl>
                                        <p:attrNameLst>
                                          <p:attrName>ppt_y</p:attrName>
                                        </p:attrNameLst>
                                      </p:cBhvr>
                                      <p:tavLst>
                                        <p:tav tm="0">
                                          <p:val>
                                            <p:strVal val="1+#ppt_h/2"/>
                                          </p:val>
                                        </p:tav>
                                        <p:tav tm="100000">
                                          <p:val>
                                            <p:strVal val="#ppt_y"/>
                                          </p:val>
                                        </p:tav>
                                      </p:tavLst>
                                    </p:anim>
                                  </p:childTnLst>
                                </p:cTn>
                              </p:par>
                              <p:par>
                                <p:cTn id="321" presetID="2" presetClass="entr" presetSubtype="4" fill="hold" nodeType="withEffect">
                                  <p:stCondLst>
                                    <p:cond delay="0"/>
                                  </p:stCondLst>
                                  <p:childTnLst>
                                    <p:set>
                                      <p:cBhvr>
                                        <p:cTn id="322" dur="1" fill="hold">
                                          <p:stCondLst>
                                            <p:cond delay="0"/>
                                          </p:stCondLst>
                                        </p:cTn>
                                        <p:tgtEl>
                                          <p:spTgt spid="86"/>
                                        </p:tgtEl>
                                        <p:attrNameLst>
                                          <p:attrName>style.visibility</p:attrName>
                                        </p:attrNameLst>
                                      </p:cBhvr>
                                      <p:to>
                                        <p:strVal val="visible"/>
                                      </p:to>
                                    </p:set>
                                    <p:anim calcmode="lin" valueType="num">
                                      <p:cBhvr additive="base">
                                        <p:cTn id="323" dur="500" fill="hold"/>
                                        <p:tgtEl>
                                          <p:spTgt spid="86"/>
                                        </p:tgtEl>
                                        <p:attrNameLst>
                                          <p:attrName>ppt_x</p:attrName>
                                        </p:attrNameLst>
                                      </p:cBhvr>
                                      <p:tavLst>
                                        <p:tav tm="0">
                                          <p:val>
                                            <p:strVal val="#ppt_x"/>
                                          </p:val>
                                        </p:tav>
                                        <p:tav tm="100000">
                                          <p:val>
                                            <p:strVal val="#ppt_x"/>
                                          </p:val>
                                        </p:tav>
                                      </p:tavLst>
                                    </p:anim>
                                    <p:anim calcmode="lin" valueType="num">
                                      <p:cBhvr additive="base">
                                        <p:cTn id="324" dur="500" fill="hold"/>
                                        <p:tgtEl>
                                          <p:spTgt spid="86"/>
                                        </p:tgtEl>
                                        <p:attrNameLst>
                                          <p:attrName>ppt_y</p:attrName>
                                        </p:attrNameLst>
                                      </p:cBhvr>
                                      <p:tavLst>
                                        <p:tav tm="0">
                                          <p:val>
                                            <p:strVal val="1+#ppt_h/2"/>
                                          </p:val>
                                        </p:tav>
                                        <p:tav tm="100000">
                                          <p:val>
                                            <p:strVal val="#ppt_y"/>
                                          </p:val>
                                        </p:tav>
                                      </p:tavLst>
                                    </p:anim>
                                  </p:childTnLst>
                                </p:cTn>
                              </p:par>
                              <p:par>
                                <p:cTn id="325" presetID="2" presetClass="entr" presetSubtype="4" fill="hold" nodeType="withEffect">
                                  <p:stCondLst>
                                    <p:cond delay="0"/>
                                  </p:stCondLst>
                                  <p:childTnLst>
                                    <p:set>
                                      <p:cBhvr>
                                        <p:cTn id="326" dur="1" fill="hold">
                                          <p:stCondLst>
                                            <p:cond delay="0"/>
                                          </p:stCondLst>
                                        </p:cTn>
                                        <p:tgtEl>
                                          <p:spTgt spid="88"/>
                                        </p:tgtEl>
                                        <p:attrNameLst>
                                          <p:attrName>style.visibility</p:attrName>
                                        </p:attrNameLst>
                                      </p:cBhvr>
                                      <p:to>
                                        <p:strVal val="visible"/>
                                      </p:to>
                                    </p:set>
                                    <p:anim calcmode="lin" valueType="num">
                                      <p:cBhvr additive="base">
                                        <p:cTn id="327" dur="500" fill="hold"/>
                                        <p:tgtEl>
                                          <p:spTgt spid="88"/>
                                        </p:tgtEl>
                                        <p:attrNameLst>
                                          <p:attrName>ppt_x</p:attrName>
                                        </p:attrNameLst>
                                      </p:cBhvr>
                                      <p:tavLst>
                                        <p:tav tm="0">
                                          <p:val>
                                            <p:strVal val="#ppt_x"/>
                                          </p:val>
                                        </p:tav>
                                        <p:tav tm="100000">
                                          <p:val>
                                            <p:strVal val="#ppt_x"/>
                                          </p:val>
                                        </p:tav>
                                      </p:tavLst>
                                    </p:anim>
                                    <p:anim calcmode="lin" valueType="num">
                                      <p:cBhvr additive="base">
                                        <p:cTn id="32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4" fill="hold" nodeType="clickEffect">
                                  <p:stCondLst>
                                    <p:cond delay="0"/>
                                  </p:stCondLst>
                                  <p:childTnLst>
                                    <p:set>
                                      <p:cBhvr>
                                        <p:cTn id="332" dur="1" fill="hold">
                                          <p:stCondLst>
                                            <p:cond delay="0"/>
                                          </p:stCondLst>
                                        </p:cTn>
                                        <p:tgtEl>
                                          <p:spTgt spid="81"/>
                                        </p:tgtEl>
                                        <p:attrNameLst>
                                          <p:attrName>style.visibility</p:attrName>
                                        </p:attrNameLst>
                                      </p:cBhvr>
                                      <p:to>
                                        <p:strVal val="visible"/>
                                      </p:to>
                                    </p:set>
                                    <p:anim calcmode="lin" valueType="num">
                                      <p:cBhvr additive="base">
                                        <p:cTn id="333" dur="500" fill="hold"/>
                                        <p:tgtEl>
                                          <p:spTgt spid="81"/>
                                        </p:tgtEl>
                                        <p:attrNameLst>
                                          <p:attrName>ppt_x</p:attrName>
                                        </p:attrNameLst>
                                      </p:cBhvr>
                                      <p:tavLst>
                                        <p:tav tm="0">
                                          <p:val>
                                            <p:strVal val="#ppt_x"/>
                                          </p:val>
                                        </p:tav>
                                        <p:tav tm="100000">
                                          <p:val>
                                            <p:strVal val="#ppt_x"/>
                                          </p:val>
                                        </p:tav>
                                      </p:tavLst>
                                    </p:anim>
                                    <p:anim calcmode="lin" valueType="num">
                                      <p:cBhvr additive="base">
                                        <p:cTn id="334"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335" fill="hold">
                      <p:stCondLst>
                        <p:cond delay="indefinite"/>
                      </p:stCondLst>
                      <p:childTnLst>
                        <p:par>
                          <p:cTn id="336" fill="hold">
                            <p:stCondLst>
                              <p:cond delay="0"/>
                            </p:stCondLst>
                            <p:childTnLst>
                              <p:par>
                                <p:cTn id="337" presetID="2" presetClass="entr" presetSubtype="4" fill="hold" nodeType="clickEffect">
                                  <p:stCondLst>
                                    <p:cond delay="0"/>
                                  </p:stCondLst>
                                  <p:childTnLst>
                                    <p:set>
                                      <p:cBhvr>
                                        <p:cTn id="338" dur="1" fill="hold">
                                          <p:stCondLst>
                                            <p:cond delay="0"/>
                                          </p:stCondLst>
                                        </p:cTn>
                                        <p:tgtEl>
                                          <p:spTgt spid="90"/>
                                        </p:tgtEl>
                                        <p:attrNameLst>
                                          <p:attrName>style.visibility</p:attrName>
                                        </p:attrNameLst>
                                      </p:cBhvr>
                                      <p:to>
                                        <p:strVal val="visible"/>
                                      </p:to>
                                    </p:set>
                                    <p:anim calcmode="lin" valueType="num">
                                      <p:cBhvr additive="base">
                                        <p:cTn id="339" dur="500" fill="hold"/>
                                        <p:tgtEl>
                                          <p:spTgt spid="90"/>
                                        </p:tgtEl>
                                        <p:attrNameLst>
                                          <p:attrName>ppt_x</p:attrName>
                                        </p:attrNameLst>
                                      </p:cBhvr>
                                      <p:tavLst>
                                        <p:tav tm="0">
                                          <p:val>
                                            <p:strVal val="#ppt_x"/>
                                          </p:val>
                                        </p:tav>
                                        <p:tav tm="100000">
                                          <p:val>
                                            <p:strVal val="#ppt_x"/>
                                          </p:val>
                                        </p:tav>
                                      </p:tavLst>
                                    </p:anim>
                                    <p:anim calcmode="lin" valueType="num">
                                      <p:cBhvr additive="base">
                                        <p:cTn id="340"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341" fill="hold">
                      <p:stCondLst>
                        <p:cond delay="indefinite"/>
                      </p:stCondLst>
                      <p:childTnLst>
                        <p:par>
                          <p:cTn id="342" fill="hold">
                            <p:stCondLst>
                              <p:cond delay="0"/>
                            </p:stCondLst>
                            <p:childTnLst>
                              <p:par>
                                <p:cTn id="343" presetID="6" presetClass="entr" presetSubtype="16" fill="hold" grpId="0" nodeType="clickEffect">
                                  <p:stCondLst>
                                    <p:cond delay="0"/>
                                  </p:stCondLst>
                                  <p:childTnLst>
                                    <p:set>
                                      <p:cBhvr>
                                        <p:cTn id="344" dur="1" fill="hold">
                                          <p:stCondLst>
                                            <p:cond delay="0"/>
                                          </p:stCondLst>
                                        </p:cTn>
                                        <p:tgtEl>
                                          <p:spTgt spid="73"/>
                                        </p:tgtEl>
                                        <p:attrNameLst>
                                          <p:attrName>style.visibility</p:attrName>
                                        </p:attrNameLst>
                                      </p:cBhvr>
                                      <p:to>
                                        <p:strVal val="visible"/>
                                      </p:to>
                                    </p:set>
                                    <p:animEffect transition="in" filter="circle(in)">
                                      <p:cBhvr>
                                        <p:cTn id="345" dur="2000"/>
                                        <p:tgtEl>
                                          <p:spTgt spid="73"/>
                                        </p:tgtEl>
                                      </p:cBhvr>
                                    </p:animEffect>
                                  </p:childTnLst>
                                </p:cTn>
                              </p:par>
                            </p:childTnLst>
                          </p:cTn>
                        </p:par>
                      </p:childTnLst>
                    </p:cTn>
                  </p:par>
                  <p:par>
                    <p:cTn id="346" fill="hold">
                      <p:stCondLst>
                        <p:cond delay="indefinite"/>
                      </p:stCondLst>
                      <p:childTnLst>
                        <p:par>
                          <p:cTn id="347" fill="hold">
                            <p:stCondLst>
                              <p:cond delay="0"/>
                            </p:stCondLst>
                            <p:childTnLst>
                              <p:par>
                                <p:cTn id="348" presetID="6" presetClass="entr" presetSubtype="16" fill="hold" grpId="0" nodeType="clickEffect">
                                  <p:stCondLst>
                                    <p:cond delay="0"/>
                                  </p:stCondLst>
                                  <p:childTnLst>
                                    <p:set>
                                      <p:cBhvr>
                                        <p:cTn id="349" dur="1" fill="hold">
                                          <p:stCondLst>
                                            <p:cond delay="0"/>
                                          </p:stCondLst>
                                        </p:cTn>
                                        <p:tgtEl>
                                          <p:spTgt spid="2"/>
                                        </p:tgtEl>
                                        <p:attrNameLst>
                                          <p:attrName>style.visibility</p:attrName>
                                        </p:attrNameLst>
                                      </p:cBhvr>
                                      <p:to>
                                        <p:strVal val="visible"/>
                                      </p:to>
                                    </p:set>
                                    <p:animEffect transition="in" filter="circle(in)">
                                      <p:cBhvr>
                                        <p:cTn id="350" dur="2000"/>
                                        <p:tgtEl>
                                          <p:spTgt spid="2"/>
                                        </p:tgtEl>
                                      </p:cBhvr>
                                    </p:animEffect>
                                  </p:childTnLst>
                                </p:cTn>
                              </p:par>
                            </p:childTnLst>
                          </p:cTn>
                        </p:par>
                      </p:childTnLst>
                    </p:cTn>
                  </p:par>
                  <p:par>
                    <p:cTn id="351" fill="hold">
                      <p:stCondLst>
                        <p:cond delay="indefinite"/>
                      </p:stCondLst>
                      <p:childTnLst>
                        <p:par>
                          <p:cTn id="352" fill="hold">
                            <p:stCondLst>
                              <p:cond delay="0"/>
                            </p:stCondLst>
                            <p:childTnLst>
                              <p:par>
                                <p:cTn id="353" presetID="6" presetClass="entr" presetSubtype="16" fill="hold" grpId="0" nodeType="clickEffect">
                                  <p:stCondLst>
                                    <p:cond delay="0"/>
                                  </p:stCondLst>
                                  <p:childTnLst>
                                    <p:set>
                                      <p:cBhvr>
                                        <p:cTn id="354" dur="1" fill="hold">
                                          <p:stCondLst>
                                            <p:cond delay="0"/>
                                          </p:stCondLst>
                                        </p:cTn>
                                        <p:tgtEl>
                                          <p:spTgt spid="9"/>
                                        </p:tgtEl>
                                        <p:attrNameLst>
                                          <p:attrName>style.visibility</p:attrName>
                                        </p:attrNameLst>
                                      </p:cBhvr>
                                      <p:to>
                                        <p:strVal val="visible"/>
                                      </p:to>
                                    </p:set>
                                    <p:animEffect transition="in" filter="circle(in)">
                                      <p:cBhvr>
                                        <p:cTn id="35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1" grpId="0" animBg="1"/>
      <p:bldP spid="60" grpId="0" animBg="1"/>
      <p:bldP spid="59" grpId="0" animBg="1"/>
      <p:bldP spid="58" grpId="0" animBg="1"/>
      <p:bldP spid="57" grpId="0" animBg="1"/>
      <p:bldP spid="55" grpId="0" animBg="1"/>
      <p:bldP spid="54" grpId="0" animBg="1"/>
      <p:bldP spid="53" grpId="0" animBg="1"/>
      <p:bldP spid="52" grpId="0" animBg="1"/>
      <p:bldP spid="50" grpId="0" animBg="1"/>
      <p:bldP spid="49" grpId="0" animBg="1"/>
      <p:bldP spid="7" grpId="0"/>
      <p:bldP spid="3" grpId="0"/>
      <p:bldP spid="4" grpId="0"/>
      <p:bldP spid="5" grpId="0"/>
      <p:bldP spid="2" grpId="0" animBg="1"/>
      <p:bldP spid="17" grpId="0" animBg="1"/>
      <p:bldP spid="19" grpId="0"/>
      <p:bldP spid="21" grpId="0"/>
      <p:bldP spid="22" grpId="0" animBg="1"/>
      <p:bldP spid="24" grpId="0" animBg="1"/>
      <p:bldP spid="26" grpId="0" animBg="1"/>
      <p:bldP spid="28" grpId="0" animBg="1"/>
      <p:bldP spid="30" grpId="0" animBg="1"/>
      <p:bldP spid="32" grpId="0"/>
      <p:bldP spid="34" grpId="0" animBg="1"/>
      <p:bldP spid="36" grpId="0"/>
      <p:bldP spid="38" grpId="0" animBg="1"/>
      <p:bldP spid="42" grpId="0"/>
      <p:bldP spid="62" grpId="0"/>
      <p:bldP spid="63" grpId="0" animBg="1"/>
      <p:bldP spid="65" grpId="0" animBg="1"/>
      <p:bldP spid="67" grpId="0" animBg="1"/>
      <p:bldP spid="69" grpId="0" animBg="1"/>
      <p:bldP spid="71" grpId="0" animBg="1"/>
      <p:bldP spid="73" grpId="0" animBg="1"/>
      <p:bldP spid="8" grpId="0"/>
      <p:bldP spid="10" grpId="0" animBg="1"/>
      <p:bldP spid="41" grpId="0"/>
      <p:bldP spid="44" grpId="0"/>
      <p:bldP spid="45" grpId="0" animBg="1"/>
      <p:bldP spid="47" grpId="0"/>
      <p:bldP spid="9" grpId="0" animBg="1"/>
      <p:bldP spid="66" grpId="0" animBg="1"/>
      <p:bldP spid="68" grpId="0" animBg="1"/>
      <p:bldP spid="70" grpId="0" animBg="1"/>
      <p:bldP spid="72" grpId="0" animBg="1"/>
      <p:bldP spid="74" grpId="0" animBg="1"/>
      <p:bldP spid="92"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889128F-486D-47C0-86EB-5FF6A565B9AD}"/>
              </a:ext>
            </a:extLst>
          </p:cNvPr>
          <p:cNvSpPr txBox="1"/>
          <p:nvPr/>
        </p:nvSpPr>
        <p:spPr>
          <a:xfrm>
            <a:off x="483391" y="3339458"/>
            <a:ext cx="8143063" cy="430887"/>
          </a:xfrm>
          <a:prstGeom prst="rect">
            <a:avLst/>
          </a:prstGeom>
          <a:noFill/>
        </p:spPr>
        <p:txBody>
          <a:bodyPr wrap="none" rtlCol="0">
            <a:spAutoFit/>
          </a:bodyPr>
          <a:lstStyle/>
          <a:p>
            <a:r>
              <a:rPr lang="fr-FR" sz="2200" b="1" dirty="0">
                <a:solidFill>
                  <a:schemeClr val="bg1"/>
                </a:solidFill>
                <a:latin typeface="Calibri" panose="020F0502020204030204" pitchFamily="34" charset="0"/>
                <a:cs typeface="Calibri" panose="020F0502020204030204" pitchFamily="34" charset="0"/>
              </a:rPr>
              <a:t>9 )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2 &amp; 3 </a:t>
            </a:r>
            <a:r>
              <a:rPr lang="fr-FR" sz="2200" b="1" dirty="0">
                <a:latin typeface="Calibri" panose="020F0502020204030204" pitchFamily="34" charset="0"/>
                <a:cs typeface="Calibri" panose="020F0502020204030204" pitchFamily="34" charset="0"/>
              </a:rPr>
              <a:t>Faites une brève analyse comparée des deux poèmes.</a:t>
            </a:r>
          </a:p>
        </p:txBody>
      </p:sp>
      <p:sp>
        <p:nvSpPr>
          <p:cNvPr id="5" name="ZoneTexte 4">
            <a:extLst>
              <a:ext uri="{FF2B5EF4-FFF2-40B4-BE49-F238E27FC236}">
                <a16:creationId xmlns:a16="http://schemas.microsoft.com/office/drawing/2014/main" id="{FD4974E8-B21A-4D4D-9B00-A776C6A1E94E}"/>
              </a:ext>
            </a:extLst>
          </p:cNvPr>
          <p:cNvSpPr txBox="1"/>
          <p:nvPr/>
        </p:nvSpPr>
        <p:spPr>
          <a:xfrm>
            <a:off x="483393" y="459443"/>
            <a:ext cx="3870894"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7 )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2 </a:t>
            </a:r>
            <a:r>
              <a:rPr lang="fr-FR" sz="2200" b="1" dirty="0">
                <a:latin typeface="Calibri" panose="020F0502020204030204" pitchFamily="34" charset="0"/>
                <a:cs typeface="Calibri" panose="020F0502020204030204" pitchFamily="34" charset="0"/>
              </a:rPr>
              <a:t>Quel lien peut-on faire entre le poème et le recueil </a:t>
            </a:r>
            <a:r>
              <a:rPr lang="fr-FR" sz="2200" b="1" i="1" dirty="0">
                <a:latin typeface="Calibri" panose="020F0502020204030204" pitchFamily="34" charset="0"/>
                <a:cs typeface="Calibri" panose="020F0502020204030204" pitchFamily="34" charset="0"/>
              </a:rPr>
              <a:t>Une saison en enfer</a:t>
            </a:r>
            <a:r>
              <a:rPr lang="fr-FR" sz="2200" b="1" dirty="0">
                <a:latin typeface="Calibri" panose="020F0502020204030204" pitchFamily="34" charset="0"/>
                <a:cs typeface="Calibri" panose="020F0502020204030204" pitchFamily="34" charset="0"/>
              </a:rPr>
              <a:t> ?</a:t>
            </a:r>
          </a:p>
        </p:txBody>
      </p:sp>
      <p:sp>
        <p:nvSpPr>
          <p:cNvPr id="7" name="ZoneTexte 6">
            <a:extLst>
              <a:ext uri="{FF2B5EF4-FFF2-40B4-BE49-F238E27FC236}">
                <a16:creationId xmlns:a16="http://schemas.microsoft.com/office/drawing/2014/main" id="{4117F372-B922-4C31-8F81-F71A782BA28B}"/>
              </a:ext>
            </a:extLst>
          </p:cNvPr>
          <p:cNvSpPr txBox="1"/>
          <p:nvPr/>
        </p:nvSpPr>
        <p:spPr>
          <a:xfrm>
            <a:off x="483392" y="2172147"/>
            <a:ext cx="3609637"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8 )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3 </a:t>
            </a:r>
            <a:r>
              <a:rPr lang="fr-FR" sz="2200" b="1" dirty="0">
                <a:latin typeface="Calibri" panose="020F0502020204030204" pitchFamily="34" charset="0"/>
                <a:cs typeface="Calibri" panose="020F0502020204030204" pitchFamily="34" charset="0"/>
              </a:rPr>
              <a:t>Quels champs lexicaux peut-on remarquer dans le « Dormeur du val » ?</a:t>
            </a:r>
          </a:p>
        </p:txBody>
      </p:sp>
      <p:graphicFrame>
        <p:nvGraphicFramePr>
          <p:cNvPr id="2" name="Tableau 3">
            <a:extLst>
              <a:ext uri="{FF2B5EF4-FFF2-40B4-BE49-F238E27FC236}">
                <a16:creationId xmlns:a16="http://schemas.microsoft.com/office/drawing/2014/main" id="{30C22BE8-D6B5-4E11-AA3F-2E9EC19A99DF}"/>
              </a:ext>
            </a:extLst>
          </p:cNvPr>
          <p:cNvGraphicFramePr>
            <a:graphicFrameLocks noGrp="1"/>
          </p:cNvGraphicFramePr>
          <p:nvPr>
            <p:extLst>
              <p:ext uri="{D42A27DB-BD31-4B8C-83A1-F6EECF244321}">
                <p14:modId xmlns:p14="http://schemas.microsoft.com/office/powerpoint/2010/main" val="1411985796"/>
              </p:ext>
            </p:extLst>
          </p:nvPr>
        </p:nvGraphicFramePr>
        <p:xfrm>
          <a:off x="565510" y="3770345"/>
          <a:ext cx="11313064" cy="2380284"/>
        </p:xfrm>
        <a:graphic>
          <a:graphicData uri="http://schemas.openxmlformats.org/drawingml/2006/table">
            <a:tbl>
              <a:tblPr firstRow="1" bandRow="1">
                <a:tableStyleId>{5940675A-B579-460E-94D1-54222C63F5DA}</a:tableStyleId>
              </a:tblPr>
              <a:tblGrid>
                <a:gridCol w="5656532">
                  <a:extLst>
                    <a:ext uri="{9D8B030D-6E8A-4147-A177-3AD203B41FA5}">
                      <a16:colId xmlns:a16="http://schemas.microsoft.com/office/drawing/2014/main" val="1197916484"/>
                    </a:ext>
                  </a:extLst>
                </a:gridCol>
                <a:gridCol w="5656532">
                  <a:extLst>
                    <a:ext uri="{9D8B030D-6E8A-4147-A177-3AD203B41FA5}">
                      <a16:colId xmlns:a16="http://schemas.microsoft.com/office/drawing/2014/main" val="4291386347"/>
                    </a:ext>
                  </a:extLst>
                </a:gridCol>
              </a:tblGrid>
              <a:tr h="0">
                <a:tc>
                  <a:txBody>
                    <a:bodyPr/>
                    <a:lstStyle/>
                    <a:p>
                      <a:r>
                        <a:rPr lang="fr-FR" b="1" dirty="0">
                          <a:solidFill>
                            <a:srgbClr val="FF0000"/>
                          </a:solidFill>
                        </a:rPr>
                        <a:t>DOC 2 </a:t>
                      </a:r>
                      <a:r>
                        <a:rPr lang="fr-FR" b="1" dirty="0">
                          <a:solidFill>
                            <a:schemeClr val="tx1"/>
                          </a:solidFill>
                        </a:rPr>
                        <a:t>– Jadis si je me souviens bien, A. RIMBAUD</a:t>
                      </a:r>
                      <a:endParaRPr lang="fr-FR" b="1" dirty="0">
                        <a:solidFill>
                          <a:schemeClr val="tx1"/>
                        </a:solidFill>
                        <a:latin typeface="Calibri" panose="020F0502020204030204" pitchFamily="34" charset="0"/>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b="1" dirty="0">
                          <a:solidFill>
                            <a:srgbClr val="FF0000"/>
                          </a:solidFill>
                        </a:rPr>
                        <a:t>DOC 3</a:t>
                      </a:r>
                      <a:r>
                        <a:rPr lang="fr-FR" b="1" dirty="0">
                          <a:solidFill>
                            <a:schemeClr val="tx1"/>
                          </a:solidFill>
                        </a:rPr>
                        <a:t> – Le dormeur du val, A. RIMBAUD</a:t>
                      </a:r>
                      <a:endParaRPr lang="fr-FR" b="1"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44337772"/>
                  </a:ext>
                </a:extLst>
              </a:tr>
              <a:tr h="344958">
                <a:tc gridSpan="2">
                  <a:txBody>
                    <a:bodyPr/>
                    <a:lstStyle/>
                    <a:p>
                      <a:r>
                        <a:rPr lang="fr-FR" b="1" dirty="0">
                          <a:solidFill>
                            <a:schemeClr val="accent2">
                              <a:lumMod val="20000"/>
                              <a:lumOff val="80000"/>
                            </a:schemeClr>
                          </a:solidFill>
                        </a:rPr>
                        <a:t>Points communs : </a:t>
                      </a:r>
                      <a:r>
                        <a:rPr lang="fr-FR" dirty="0">
                          <a:solidFill>
                            <a:schemeClr val="accent2">
                              <a:lumMod val="20000"/>
                              <a:lumOff val="80000"/>
                            </a:schemeClr>
                          </a:solidFill>
                        </a:rPr>
                        <a:t>Auteur, tonalité tragique, poèmes de jeunesse</a:t>
                      </a:r>
                      <a:endParaRPr lang="fr-FR" dirty="0">
                        <a:solidFill>
                          <a:schemeClr val="accent2">
                            <a:lumMod val="20000"/>
                            <a:lumOff val="80000"/>
                          </a:schemeClr>
                        </a:solidFill>
                        <a:latin typeface="Calibri" panose="020F0502020204030204" pitchFamily="34" charset="0"/>
                        <a:cs typeface="Calibri" panose="020F0502020204030204" pitchFamily="34" charset="0"/>
                      </a:endParaRPr>
                    </a:p>
                  </a:txBody>
                  <a:tcPr/>
                </a:tc>
                <a:tc hMerge="1">
                  <a:txBody>
                    <a:bodyPr/>
                    <a:lstStyle/>
                    <a:p>
                      <a:endParaRPr lang="fr-FR" dirty="0"/>
                    </a:p>
                  </a:txBody>
                  <a:tcPr/>
                </a:tc>
                <a:extLst>
                  <a:ext uri="{0D108BD9-81ED-4DB2-BD59-A6C34878D82A}">
                    <a16:rowId xmlns:a16="http://schemas.microsoft.com/office/drawing/2014/main" val="2833479377"/>
                  </a:ext>
                </a:extLst>
              </a:tr>
              <a:tr h="507010">
                <a:tc>
                  <a:txBody>
                    <a:bodyPr/>
                    <a:lstStyle/>
                    <a:p>
                      <a:endParaRPr lang="fr-FR" dirty="0">
                        <a:solidFill>
                          <a:srgbClr val="FFFF00"/>
                        </a:solidFill>
                        <a:latin typeface="Calibri" panose="020F0502020204030204" pitchFamily="34" charset="0"/>
                        <a:cs typeface="Calibri" panose="020F0502020204030204" pitchFamily="34" charset="0"/>
                      </a:endParaRPr>
                    </a:p>
                  </a:txBody>
                  <a:tcPr/>
                </a:tc>
                <a:tc>
                  <a:txBody>
                    <a:bodyPr/>
                    <a:lstStyle/>
                    <a:p>
                      <a:endParaRPr lang="fr-FR" dirty="0">
                        <a:solidFill>
                          <a:srgbClr val="FFFF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8226040"/>
                  </a:ext>
                </a:extLst>
              </a:tr>
              <a:tr h="1141754">
                <a:tc>
                  <a:txBody>
                    <a:bodyPr/>
                    <a:lstStyle/>
                    <a:p>
                      <a:endParaRPr lang="fr-FR" dirty="0">
                        <a:solidFill>
                          <a:srgbClr val="FFFF00"/>
                        </a:solidFill>
                        <a:latin typeface="Calibri" panose="020F0502020204030204" pitchFamily="34" charset="0"/>
                        <a:cs typeface="Calibri" panose="020F0502020204030204" pitchFamily="34" charset="0"/>
                      </a:endParaRPr>
                    </a:p>
                  </a:txBody>
                  <a:tcPr/>
                </a:tc>
                <a:tc>
                  <a:txBody>
                    <a:bodyPr/>
                    <a:lstStyle/>
                    <a:p>
                      <a:endParaRPr lang="fr-FR" dirty="0">
                        <a:solidFill>
                          <a:srgbClr val="FFFF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09131703"/>
                  </a:ext>
                </a:extLst>
              </a:tr>
            </a:tbl>
          </a:graphicData>
        </a:graphic>
      </p:graphicFrame>
      <p:sp>
        <p:nvSpPr>
          <p:cNvPr id="4" name="ZoneTexte 3">
            <a:extLst>
              <a:ext uri="{FF2B5EF4-FFF2-40B4-BE49-F238E27FC236}">
                <a16:creationId xmlns:a16="http://schemas.microsoft.com/office/drawing/2014/main" id="{C2A09989-1D07-4FC1-88C4-284BD1A7F63D}"/>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1 : </a:t>
            </a:r>
            <a:r>
              <a:rPr lang="fr-FR" b="1" i="1" dirty="0">
                <a:solidFill>
                  <a:schemeClr val="bg1"/>
                </a:solidFill>
                <a:latin typeface="Calibri" panose="020F0502020204030204" pitchFamily="34" charset="0"/>
                <a:cs typeface="Calibri" panose="020F0502020204030204" pitchFamily="34" charset="0"/>
              </a:rPr>
              <a:t>Découverte d’un grand poète du XIXe siècle</a:t>
            </a:r>
          </a:p>
        </p:txBody>
      </p:sp>
    </p:spTree>
    <p:extLst>
      <p:ext uri="{BB962C8B-B14F-4D97-AF65-F5344CB8AC3E}">
        <p14:creationId xmlns:p14="http://schemas.microsoft.com/office/powerpoint/2010/main" val="232609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8A18E3-A017-438C-B49D-9AB400FCD2CA}"/>
              </a:ext>
            </a:extLst>
          </p:cNvPr>
          <p:cNvSpPr txBox="1"/>
          <p:nvPr/>
        </p:nvSpPr>
        <p:spPr>
          <a:xfrm>
            <a:off x="4184003" y="820256"/>
            <a:ext cx="4019219" cy="5509200"/>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Il se peut que je vous déplaise</a:t>
            </a:r>
          </a:p>
          <a:p>
            <a:r>
              <a:rPr lang="fr-FR" sz="1600" dirty="0">
                <a:latin typeface="Calibri" panose="020F0502020204030204" pitchFamily="34" charset="0"/>
                <a:cs typeface="Calibri" panose="020F0502020204030204" pitchFamily="34" charset="0"/>
              </a:rPr>
              <a:t>En peignant la réalité</a:t>
            </a:r>
          </a:p>
          <a:p>
            <a:r>
              <a:rPr lang="fr-FR" sz="1600" dirty="0">
                <a:latin typeface="Calibri" panose="020F0502020204030204" pitchFamily="34" charset="0"/>
                <a:cs typeface="Calibri" panose="020F0502020204030204" pitchFamily="34" charset="0"/>
              </a:rPr>
              <a:t>Mais si j'en prends trop à mon aise</a:t>
            </a:r>
          </a:p>
          <a:p>
            <a:r>
              <a:rPr lang="fr-FR" sz="1600" dirty="0">
                <a:latin typeface="Calibri" panose="020F0502020204030204" pitchFamily="34" charset="0"/>
                <a:cs typeface="Calibri" panose="020F0502020204030204" pitchFamily="34" charset="0"/>
              </a:rPr>
              <a:t>Je n'ai pas à m'en excuser</a:t>
            </a:r>
          </a:p>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Que je referme ou non l'auvent</a:t>
            </a:r>
          </a:p>
          <a:p>
            <a:r>
              <a:rPr lang="fr-FR" sz="1600" dirty="0">
                <a:latin typeface="Calibri" panose="020F0502020204030204" pitchFamily="34" charset="0"/>
                <a:cs typeface="Calibri" panose="020F0502020204030204" pitchFamily="34" charset="0"/>
              </a:rPr>
              <a:t>S'il continue de m'apparaître</a:t>
            </a:r>
          </a:p>
          <a:p>
            <a:r>
              <a:rPr lang="fr-FR" sz="1600" dirty="0">
                <a:latin typeface="Calibri" panose="020F0502020204030204" pitchFamily="34" charset="0"/>
                <a:cs typeface="Calibri" panose="020F0502020204030204" pitchFamily="34" charset="0"/>
              </a:rPr>
              <a:t>Comment puis-je faire autrement</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Comme l'eau claire le torrent</a:t>
            </a:r>
          </a:p>
          <a:p>
            <a:r>
              <a:rPr lang="fr-FR" sz="1600" dirty="0">
                <a:latin typeface="Calibri" panose="020F0502020204030204" pitchFamily="34" charset="0"/>
                <a:cs typeface="Calibri" panose="020F0502020204030204" pitchFamily="34" charset="0"/>
              </a:rPr>
              <a:t>Comme au ventre l'enfant à naître</a:t>
            </a:r>
          </a:p>
          <a:p>
            <a:r>
              <a:rPr lang="fr-FR" sz="1600" dirty="0">
                <a:latin typeface="Calibri" panose="020F0502020204030204" pitchFamily="34" charset="0"/>
                <a:cs typeface="Calibri" panose="020F0502020204030204" pitchFamily="34" charset="0"/>
              </a:rPr>
              <a:t>Et neige la fleur au printemps</a:t>
            </a:r>
          </a:p>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Avec sa </a:t>
            </a:r>
            <a:r>
              <a:rPr lang="fr-FR" sz="1600" dirty="0">
                <a:solidFill>
                  <a:srgbClr val="FF0000"/>
                </a:solidFill>
                <a:latin typeface="Calibri" panose="020F0502020204030204" pitchFamily="34" charset="0"/>
                <a:cs typeface="Calibri" panose="020F0502020204030204" pitchFamily="34" charset="0"/>
              </a:rPr>
              <a:t>dulie</a:t>
            </a:r>
            <a:r>
              <a:rPr lang="fr-FR" sz="1600" dirty="0">
                <a:latin typeface="Calibri" panose="020F0502020204030204" pitchFamily="34" charset="0"/>
                <a:cs typeface="Calibri" panose="020F0502020204030204" pitchFamily="34" charset="0"/>
              </a:rPr>
              <a:t> ses horreurs</a:t>
            </a:r>
          </a:p>
          <a:p>
            <a:r>
              <a:rPr lang="fr-FR" sz="1600" dirty="0">
                <a:latin typeface="Calibri" panose="020F0502020204030204" pitchFamily="34" charset="0"/>
                <a:cs typeface="Calibri" panose="020F0502020204030204" pitchFamily="34" charset="0"/>
              </a:rPr>
              <a:t>Avec ses armes et ses </a:t>
            </a:r>
            <a:r>
              <a:rPr lang="fr-FR" sz="1600" dirty="0">
                <a:solidFill>
                  <a:srgbClr val="FF0000"/>
                </a:solidFill>
                <a:latin typeface="Calibri" panose="020F0502020204030204" pitchFamily="34" charset="0"/>
                <a:cs typeface="Calibri" panose="020F0502020204030204" pitchFamily="34" charset="0"/>
              </a:rPr>
              <a:t>reîtres</a:t>
            </a:r>
          </a:p>
          <a:p>
            <a:r>
              <a:rPr lang="fr-FR" sz="1600" dirty="0">
                <a:latin typeface="Calibri" panose="020F0502020204030204" pitchFamily="34" charset="0"/>
                <a:cs typeface="Calibri" panose="020F0502020204030204" pitchFamily="34" charset="0"/>
              </a:rPr>
              <a:t>Avec son bruit et sa fureur</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 </a:t>
            </a:r>
          </a:p>
        </p:txBody>
      </p:sp>
      <p:sp>
        <p:nvSpPr>
          <p:cNvPr id="6" name="ZoneTexte 5">
            <a:extLst>
              <a:ext uri="{FF2B5EF4-FFF2-40B4-BE49-F238E27FC236}">
                <a16:creationId xmlns:a16="http://schemas.microsoft.com/office/drawing/2014/main" id="{67AECBFC-5039-4842-A979-A959901AA3FD}"/>
              </a:ext>
            </a:extLst>
          </p:cNvPr>
          <p:cNvSpPr txBox="1"/>
          <p:nvPr/>
        </p:nvSpPr>
        <p:spPr>
          <a:xfrm>
            <a:off x="8455212" y="823707"/>
            <a:ext cx="3581455" cy="5262979"/>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Mon Dieu mon Dieu tout assumer</a:t>
            </a:r>
          </a:p>
          <a:p>
            <a:r>
              <a:rPr lang="fr-FR" sz="1600" dirty="0">
                <a:latin typeface="Calibri" panose="020F0502020204030204" pitchFamily="34" charset="0"/>
                <a:cs typeface="Calibri" panose="020F0502020204030204" pitchFamily="34" charset="0"/>
              </a:rPr>
              <a:t>L'odeur du pain et de la rose</a:t>
            </a:r>
          </a:p>
          <a:p>
            <a:r>
              <a:rPr lang="fr-FR" sz="1600" dirty="0">
                <a:latin typeface="Calibri" panose="020F0502020204030204" pitchFamily="34" charset="0"/>
                <a:cs typeface="Calibri" panose="020F0502020204030204" pitchFamily="34" charset="0"/>
              </a:rPr>
              <a:t>Le poids de ta main qui se pose</a:t>
            </a:r>
          </a:p>
          <a:p>
            <a:r>
              <a:rPr lang="fr-FR" sz="1600" dirty="0">
                <a:latin typeface="Calibri" panose="020F0502020204030204" pitchFamily="34" charset="0"/>
                <a:cs typeface="Calibri" panose="020F0502020204030204" pitchFamily="34" charset="0"/>
              </a:rPr>
              <a:t>Comme un témoin du mal d'aimer</a:t>
            </a:r>
          </a:p>
          <a:p>
            <a:r>
              <a:rPr lang="fr-FR" sz="1600" dirty="0">
                <a:latin typeface="Calibri" panose="020F0502020204030204" pitchFamily="34" charset="0"/>
                <a:cs typeface="Calibri" panose="020F0502020204030204" pitchFamily="34" charset="0"/>
              </a:rPr>
              <a:t>Le cri qui gonfle la poitrine</a:t>
            </a:r>
          </a:p>
          <a:p>
            <a:r>
              <a:rPr lang="fr-FR" sz="1600" dirty="0">
                <a:latin typeface="Calibri" panose="020F0502020204030204" pitchFamily="34" charset="0"/>
                <a:cs typeface="Calibri" panose="020F0502020204030204" pitchFamily="34" charset="0"/>
              </a:rPr>
              <a:t>De </a:t>
            </a:r>
            <a:r>
              <a:rPr lang="fr-FR" sz="1600" dirty="0">
                <a:solidFill>
                  <a:srgbClr val="FF0000"/>
                </a:solidFill>
                <a:latin typeface="Calibri" panose="020F0502020204030204" pitchFamily="34" charset="0"/>
                <a:cs typeface="Calibri" panose="020F0502020204030204" pitchFamily="34" charset="0"/>
              </a:rPr>
              <a:t>Lorca</a:t>
            </a:r>
            <a:r>
              <a:rPr lang="fr-FR" sz="1600" dirty="0">
                <a:latin typeface="Calibri" panose="020F0502020204030204" pitchFamily="34" charset="0"/>
                <a:cs typeface="Calibri" panose="020F0502020204030204" pitchFamily="34" charset="0"/>
              </a:rPr>
              <a:t> à </a:t>
            </a:r>
            <a:r>
              <a:rPr lang="fr-FR" sz="1600" dirty="0">
                <a:solidFill>
                  <a:srgbClr val="FF0000"/>
                </a:solidFill>
                <a:latin typeface="Calibri" panose="020F0502020204030204" pitchFamily="34" charset="0"/>
                <a:cs typeface="Calibri" panose="020F0502020204030204" pitchFamily="34" charset="0"/>
              </a:rPr>
              <a:t>Maïakovski</a:t>
            </a:r>
          </a:p>
          <a:p>
            <a:r>
              <a:rPr lang="fr-FR" sz="1600" dirty="0">
                <a:latin typeface="Calibri" panose="020F0502020204030204" pitchFamily="34" charset="0"/>
                <a:cs typeface="Calibri" panose="020F0502020204030204" pitchFamily="34" charset="0"/>
              </a:rPr>
              <a:t>Des poètes qu'on assassine</a:t>
            </a:r>
          </a:p>
          <a:p>
            <a:r>
              <a:rPr lang="fr-FR" sz="1600" dirty="0">
                <a:latin typeface="Calibri" panose="020F0502020204030204" pitchFamily="34" charset="0"/>
                <a:cs typeface="Calibri" panose="020F0502020204030204" pitchFamily="34" charset="0"/>
              </a:rPr>
              <a:t>Ou qui se tuent pourquoi pour qui</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Et que je brise ou non la glace</a:t>
            </a:r>
          </a:p>
          <a:p>
            <a:r>
              <a:rPr lang="fr-FR" sz="1600" dirty="0">
                <a:latin typeface="Calibri" panose="020F0502020204030204" pitchFamily="34" charset="0"/>
                <a:cs typeface="Calibri" panose="020F0502020204030204" pitchFamily="34" charset="0"/>
              </a:rPr>
              <a:t>S'il continue à m'apparaître</a:t>
            </a:r>
          </a:p>
          <a:p>
            <a:r>
              <a:rPr lang="fr-FR" sz="1600" dirty="0">
                <a:latin typeface="Calibri" panose="020F0502020204030204" pitchFamily="34" charset="0"/>
                <a:cs typeface="Calibri" panose="020F0502020204030204" pitchFamily="34" charset="0"/>
              </a:rPr>
              <a:t>Que voulez-vous donc que j'y fasse</a:t>
            </a:r>
          </a:p>
          <a:p>
            <a:r>
              <a:rPr lang="fr-FR" sz="1600" dirty="0">
                <a:latin typeface="Calibri" panose="020F0502020204030204" pitchFamily="34" charset="0"/>
                <a:cs typeface="Calibri" panose="020F0502020204030204" pitchFamily="34" charset="0"/>
              </a:rPr>
              <a:t>Mon cœur mon cœur si tu t'arrêtes</a:t>
            </a:r>
          </a:p>
          <a:p>
            <a:r>
              <a:rPr lang="fr-FR" sz="1600" dirty="0">
                <a:latin typeface="Calibri" panose="020F0502020204030204" pitchFamily="34" charset="0"/>
                <a:cs typeface="Calibri" panose="020F0502020204030204" pitchFamily="34" charset="0"/>
              </a:rPr>
              <a:t>Comme un piano qu'on désaccorde</a:t>
            </a:r>
          </a:p>
          <a:p>
            <a:r>
              <a:rPr lang="fr-FR" sz="1600" dirty="0">
                <a:latin typeface="Calibri" panose="020F0502020204030204" pitchFamily="34" charset="0"/>
                <a:cs typeface="Calibri" panose="020F0502020204030204" pitchFamily="34" charset="0"/>
              </a:rPr>
              <a:t>Qu'il me reste une seule corde</a:t>
            </a:r>
          </a:p>
          <a:p>
            <a:r>
              <a:rPr lang="fr-FR" sz="1600" dirty="0">
                <a:latin typeface="Calibri" panose="020F0502020204030204" pitchFamily="34" charset="0"/>
                <a:cs typeface="Calibri" panose="020F0502020204030204" pitchFamily="34" charset="0"/>
              </a:rPr>
              <a:t>Et qu'à la fin mon chant répète</a:t>
            </a:r>
          </a:p>
          <a:p>
            <a:r>
              <a:rPr lang="fr-FR" sz="1600" dirty="0">
                <a:latin typeface="Calibri" panose="020F0502020204030204" pitchFamily="34" charset="0"/>
                <a:cs typeface="Calibri" panose="020F0502020204030204" pitchFamily="34" charset="0"/>
              </a:rPr>
              <a:t> </a:t>
            </a:r>
          </a:p>
          <a:p>
            <a:r>
              <a:rPr lang="fr-FR" sz="1600" dirty="0">
                <a:latin typeface="Calibri" panose="020F0502020204030204" pitchFamily="34" charset="0"/>
                <a:cs typeface="Calibri" panose="020F0502020204030204" pitchFamily="34" charset="0"/>
              </a:rPr>
              <a:t>Je ne chante pas pour passer le temps</a:t>
            </a:r>
          </a:p>
        </p:txBody>
      </p:sp>
      <p:sp>
        <p:nvSpPr>
          <p:cNvPr id="10" name="ZoneTexte 9">
            <a:extLst>
              <a:ext uri="{FF2B5EF4-FFF2-40B4-BE49-F238E27FC236}">
                <a16:creationId xmlns:a16="http://schemas.microsoft.com/office/drawing/2014/main" id="{C81C0E7F-86F5-42F7-88BE-D443E1667639}"/>
              </a:ext>
            </a:extLst>
          </p:cNvPr>
          <p:cNvSpPr txBox="1"/>
          <p:nvPr/>
        </p:nvSpPr>
        <p:spPr>
          <a:xfrm>
            <a:off x="1740022" y="291878"/>
            <a:ext cx="7270813" cy="523220"/>
          </a:xfrm>
          <a:prstGeom prst="rect">
            <a:avLst/>
          </a:prstGeom>
          <a:noFill/>
        </p:spPr>
        <p:txBody>
          <a:bodyPr wrap="square">
            <a:spAutoFit/>
          </a:bodyPr>
          <a:lstStyle/>
          <a:p>
            <a:pPr algn="ctr"/>
            <a:r>
              <a:rPr lang="fr-FR" sz="2800" b="1" dirty="0"/>
              <a:t>Je ne chante pas pour passer le temps</a:t>
            </a:r>
          </a:p>
        </p:txBody>
      </p:sp>
      <p:sp>
        <p:nvSpPr>
          <p:cNvPr id="12" name="ZoneTexte 11">
            <a:extLst>
              <a:ext uri="{FF2B5EF4-FFF2-40B4-BE49-F238E27FC236}">
                <a16:creationId xmlns:a16="http://schemas.microsoft.com/office/drawing/2014/main" id="{3457B494-0F53-4B6B-9630-346C1DF4A083}"/>
              </a:ext>
            </a:extLst>
          </p:cNvPr>
          <p:cNvSpPr txBox="1"/>
          <p:nvPr/>
        </p:nvSpPr>
        <p:spPr>
          <a:xfrm>
            <a:off x="1180373" y="2545744"/>
            <a:ext cx="1545425" cy="307777"/>
          </a:xfrm>
          <a:prstGeom prst="rect">
            <a:avLst/>
          </a:prstGeom>
          <a:noFill/>
        </p:spPr>
        <p:txBody>
          <a:bodyPr wrap="square">
            <a:spAutoFit/>
          </a:bodyPr>
          <a:lstStyle/>
          <a:p>
            <a:pPr algn="ctr"/>
            <a:r>
              <a:rPr lang="fr-FR" sz="1400" b="1" dirty="0"/>
              <a:t>Jean FERRAT</a:t>
            </a:r>
          </a:p>
        </p:txBody>
      </p:sp>
      <p:sp>
        <p:nvSpPr>
          <p:cNvPr id="14" name="ZoneTexte 13">
            <a:extLst>
              <a:ext uri="{FF2B5EF4-FFF2-40B4-BE49-F238E27FC236}">
                <a16:creationId xmlns:a16="http://schemas.microsoft.com/office/drawing/2014/main" id="{71E64FBE-A991-4642-A826-DBB68BC54A12}"/>
              </a:ext>
            </a:extLst>
          </p:cNvPr>
          <p:cNvSpPr txBox="1"/>
          <p:nvPr/>
        </p:nvSpPr>
        <p:spPr>
          <a:xfrm>
            <a:off x="8450178" y="6147702"/>
            <a:ext cx="3386176" cy="369332"/>
          </a:xfrm>
          <a:prstGeom prst="rect">
            <a:avLst/>
          </a:prstGeom>
          <a:noFill/>
        </p:spPr>
        <p:txBody>
          <a:bodyPr wrap="square">
            <a:spAutoFit/>
          </a:bodyPr>
          <a:lstStyle/>
          <a:p>
            <a:r>
              <a:rPr lang="fr-FR" sz="1800" i="1" dirty="0">
                <a:latin typeface="Calibri" panose="020F0502020204030204" pitchFamily="34" charset="0"/>
                <a:cs typeface="Calibri" panose="020F0502020204030204" pitchFamily="34" charset="0"/>
              </a:rPr>
              <a:t>POTEMKINE</a:t>
            </a:r>
            <a:r>
              <a:rPr lang="fr-FR" sz="1800" dirty="0">
                <a:latin typeface="Calibri" panose="020F0502020204030204" pitchFamily="34" charset="0"/>
                <a:cs typeface="Calibri" panose="020F0502020204030204" pitchFamily="34" charset="0"/>
              </a:rPr>
              <a:t>, 1965.</a:t>
            </a:r>
          </a:p>
        </p:txBody>
      </p:sp>
      <p:sp>
        <p:nvSpPr>
          <p:cNvPr id="5" name="ZoneTexte 4">
            <a:extLst>
              <a:ext uri="{FF2B5EF4-FFF2-40B4-BE49-F238E27FC236}">
                <a16:creationId xmlns:a16="http://schemas.microsoft.com/office/drawing/2014/main" id="{59E98A4A-59D6-42FE-A2B8-FF2BB5AE48BE}"/>
              </a:ext>
            </a:extLst>
          </p:cNvPr>
          <p:cNvSpPr txBox="1"/>
          <p:nvPr/>
        </p:nvSpPr>
        <p:spPr>
          <a:xfrm>
            <a:off x="126270" y="397447"/>
            <a:ext cx="1691489" cy="369332"/>
          </a:xfrm>
          <a:prstGeom prst="rect">
            <a:avLst/>
          </a:prstGeom>
          <a:noFill/>
        </p:spPr>
        <p:txBody>
          <a:bodyPr wrap="none" rtlCol="0">
            <a:spAutoFit/>
          </a:bodyPr>
          <a:lstStyle/>
          <a:p>
            <a:r>
              <a:rPr lang="fr-FR" b="1" dirty="0">
                <a:solidFill>
                  <a:srgbClr val="FF0000"/>
                </a:solidFill>
              </a:rPr>
              <a:t>DOCUMENT 4</a:t>
            </a:r>
          </a:p>
        </p:txBody>
      </p:sp>
      <p:pic>
        <p:nvPicPr>
          <p:cNvPr id="16" name="Image 15">
            <a:extLst>
              <a:ext uri="{FF2B5EF4-FFF2-40B4-BE49-F238E27FC236}">
                <a16:creationId xmlns:a16="http://schemas.microsoft.com/office/drawing/2014/main" id="{CACF8C49-5E6F-4A99-AFCF-E9015251AD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0373" y="978782"/>
            <a:ext cx="1545425" cy="1545425"/>
          </a:xfrm>
          <a:prstGeom prst="rect">
            <a:avLst/>
          </a:prstGeom>
        </p:spPr>
      </p:pic>
      <p:sp>
        <p:nvSpPr>
          <p:cNvPr id="22" name="ZoneTexte 21">
            <a:extLst>
              <a:ext uri="{FF2B5EF4-FFF2-40B4-BE49-F238E27FC236}">
                <a16:creationId xmlns:a16="http://schemas.microsoft.com/office/drawing/2014/main" id="{B60F69D2-CCCB-4EF4-89B6-3624B1A5DC93}"/>
              </a:ext>
            </a:extLst>
          </p:cNvPr>
          <p:cNvSpPr txBox="1"/>
          <p:nvPr/>
        </p:nvSpPr>
        <p:spPr>
          <a:xfrm>
            <a:off x="489492" y="5139361"/>
            <a:ext cx="3442521" cy="1492716"/>
          </a:xfrm>
          <a:prstGeom prst="rect">
            <a:avLst/>
          </a:prstGeom>
          <a:noFill/>
        </p:spPr>
        <p:txBody>
          <a:bodyPr wrap="square">
            <a:spAutoFit/>
          </a:bodyPr>
          <a:lstStyle/>
          <a:p>
            <a:r>
              <a:rPr lang="fr-FR" sz="1300" b="1" dirty="0">
                <a:solidFill>
                  <a:srgbClr val="FF0000"/>
                </a:solidFill>
                <a:latin typeface="Calibri" panose="020F0502020204030204" pitchFamily="34" charset="0"/>
                <a:cs typeface="Calibri" panose="020F0502020204030204" pitchFamily="34" charset="0"/>
              </a:rPr>
              <a:t>DULIE :</a:t>
            </a:r>
            <a:r>
              <a:rPr lang="fr-FR" sz="1300" dirty="0">
                <a:latin typeface="Calibri" panose="020F0502020204030204" pitchFamily="34" charset="0"/>
                <a:cs typeface="Calibri" panose="020F0502020204030204" pitchFamily="34" charset="0"/>
              </a:rPr>
              <a:t> culte</a:t>
            </a:r>
          </a:p>
          <a:p>
            <a:r>
              <a:rPr lang="fr-FR" sz="1300" b="1" dirty="0">
                <a:solidFill>
                  <a:srgbClr val="FF0000"/>
                </a:solidFill>
                <a:latin typeface="Calibri" panose="020F0502020204030204" pitchFamily="34" charset="0"/>
                <a:cs typeface="Calibri" panose="020F0502020204030204" pitchFamily="34" charset="0"/>
              </a:rPr>
              <a:t>REÎTRES :</a:t>
            </a:r>
            <a:r>
              <a:rPr lang="fr-FR" sz="1300" dirty="0">
                <a:latin typeface="Calibri" panose="020F0502020204030204" pitchFamily="34" charset="0"/>
                <a:cs typeface="Calibri" panose="020F0502020204030204" pitchFamily="34" charset="0"/>
              </a:rPr>
              <a:t> soldats brutaux</a:t>
            </a:r>
          </a:p>
          <a:p>
            <a:r>
              <a:rPr lang="fr-FR" sz="1300" b="1" dirty="0">
                <a:solidFill>
                  <a:srgbClr val="FF0000"/>
                </a:solidFill>
                <a:latin typeface="Calibri" panose="020F0502020204030204" pitchFamily="34" charset="0"/>
                <a:cs typeface="Calibri" panose="020F0502020204030204" pitchFamily="34" charset="0"/>
              </a:rPr>
              <a:t>LORCA Federico García</a:t>
            </a:r>
            <a:r>
              <a:rPr lang="fr-FR" sz="1300" dirty="0">
                <a:latin typeface="Calibri" panose="020F0502020204030204" pitchFamily="34" charset="0"/>
                <a:cs typeface="Calibri" panose="020F0502020204030204" pitchFamily="34" charset="0"/>
              </a:rPr>
              <a:t> (1898-1936) : poète espagnol exécuté sommairement par des soldats franquistes.</a:t>
            </a:r>
          </a:p>
          <a:p>
            <a:r>
              <a:rPr lang="fr-FR" sz="1300" b="1" cap="all" dirty="0">
                <a:solidFill>
                  <a:srgbClr val="FF0000"/>
                </a:solidFill>
                <a:latin typeface="Calibri" panose="020F0502020204030204" pitchFamily="34" charset="0"/>
                <a:cs typeface="Calibri" panose="020F0502020204030204" pitchFamily="34" charset="0"/>
              </a:rPr>
              <a:t>Maïakovski</a:t>
            </a:r>
            <a:r>
              <a:rPr lang="fr-FR" sz="1300" b="1" dirty="0">
                <a:solidFill>
                  <a:srgbClr val="FF0000"/>
                </a:solidFill>
                <a:latin typeface="Calibri" panose="020F0502020204030204" pitchFamily="34" charset="0"/>
                <a:cs typeface="Calibri" panose="020F0502020204030204" pitchFamily="34" charset="0"/>
              </a:rPr>
              <a:t> Vladimir</a:t>
            </a:r>
            <a:r>
              <a:rPr lang="fr-FR" sz="1300" b="1" dirty="0">
                <a:latin typeface="Calibri" panose="020F0502020204030204" pitchFamily="34" charset="0"/>
                <a:cs typeface="Calibri" panose="020F0502020204030204" pitchFamily="34" charset="0"/>
              </a:rPr>
              <a:t> </a:t>
            </a:r>
            <a:r>
              <a:rPr lang="fr-FR" sz="1300" dirty="0">
                <a:latin typeface="Calibri" panose="020F0502020204030204" pitchFamily="34" charset="0"/>
                <a:cs typeface="Calibri" panose="020F0502020204030204" pitchFamily="34" charset="0"/>
              </a:rPr>
              <a:t>(1893-1930) : poète russe, qui s’est suicidé d’une balle dans le cœur.</a:t>
            </a:r>
          </a:p>
        </p:txBody>
      </p:sp>
      <p:sp>
        <p:nvSpPr>
          <p:cNvPr id="2" name="Accolade ouvrante 1">
            <a:extLst>
              <a:ext uri="{FF2B5EF4-FFF2-40B4-BE49-F238E27FC236}">
                <a16:creationId xmlns:a16="http://schemas.microsoft.com/office/drawing/2014/main" id="{87F5FEA3-D34E-4714-B12C-D6109D95994B}"/>
              </a:ext>
            </a:extLst>
          </p:cNvPr>
          <p:cNvSpPr/>
          <p:nvPr/>
        </p:nvSpPr>
        <p:spPr>
          <a:xfrm>
            <a:off x="3734013" y="3574856"/>
            <a:ext cx="396000" cy="915904"/>
          </a:xfrm>
          <a:prstGeom prst="leftBrace">
            <a:avLst/>
          </a:prstGeom>
          <a:ln w="38100">
            <a:solidFill>
              <a:schemeClr val="accent4">
                <a:lumMod val="75000"/>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Accolade ouvrante 6">
            <a:extLst>
              <a:ext uri="{FF2B5EF4-FFF2-40B4-BE49-F238E27FC236}">
                <a16:creationId xmlns:a16="http://schemas.microsoft.com/office/drawing/2014/main" id="{5AE85AB2-D724-4FED-94A9-768BDECE10FB}"/>
              </a:ext>
            </a:extLst>
          </p:cNvPr>
          <p:cNvSpPr/>
          <p:nvPr/>
        </p:nvSpPr>
        <p:spPr>
          <a:xfrm>
            <a:off x="8054178" y="895896"/>
            <a:ext cx="396000" cy="915904"/>
          </a:xfrm>
          <a:prstGeom prst="leftBrace">
            <a:avLst/>
          </a:prstGeom>
          <a:ln w="38100">
            <a:solidFill>
              <a:schemeClr val="accent4">
                <a:lumMod val="75000"/>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Accolade ouvrante 7">
            <a:extLst>
              <a:ext uri="{FF2B5EF4-FFF2-40B4-BE49-F238E27FC236}">
                <a16:creationId xmlns:a16="http://schemas.microsoft.com/office/drawing/2014/main" id="{B7FCA6EA-116C-4D54-AE9A-B0758C3AFA02}"/>
              </a:ext>
            </a:extLst>
          </p:cNvPr>
          <p:cNvSpPr/>
          <p:nvPr/>
        </p:nvSpPr>
        <p:spPr>
          <a:xfrm>
            <a:off x="3734013" y="4538805"/>
            <a:ext cx="396000" cy="915904"/>
          </a:xfrm>
          <a:prstGeom prst="leftBrac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chemeClr val="bg1"/>
                </a:solidFill>
              </a:ln>
            </a:endParaRPr>
          </a:p>
        </p:txBody>
      </p:sp>
      <p:sp>
        <p:nvSpPr>
          <p:cNvPr id="9" name="Accolade ouvrante 8">
            <a:extLst>
              <a:ext uri="{FF2B5EF4-FFF2-40B4-BE49-F238E27FC236}">
                <a16:creationId xmlns:a16="http://schemas.microsoft.com/office/drawing/2014/main" id="{AC7E78DC-387E-445E-A87F-F909C1BE7F61}"/>
              </a:ext>
            </a:extLst>
          </p:cNvPr>
          <p:cNvSpPr/>
          <p:nvPr/>
        </p:nvSpPr>
        <p:spPr>
          <a:xfrm>
            <a:off x="8069391" y="1863774"/>
            <a:ext cx="396000" cy="915904"/>
          </a:xfrm>
          <a:prstGeom prst="leftBrac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chemeClr val="bg1"/>
                </a:solidFill>
              </a:ln>
            </a:endParaRPr>
          </a:p>
        </p:txBody>
      </p:sp>
      <p:sp>
        <p:nvSpPr>
          <p:cNvPr id="3" name="ZoneTexte 2">
            <a:extLst>
              <a:ext uri="{FF2B5EF4-FFF2-40B4-BE49-F238E27FC236}">
                <a16:creationId xmlns:a16="http://schemas.microsoft.com/office/drawing/2014/main" id="{EE28DF17-1592-4DBD-AB58-6E72E5BE21B9}"/>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11" name="Image 10">
            <a:hlinkClick r:id="rId3" action="ppaction://hlinksldjump"/>
            <a:extLst>
              <a:ext uri="{FF2B5EF4-FFF2-40B4-BE49-F238E27FC236}">
                <a16:creationId xmlns:a16="http://schemas.microsoft.com/office/drawing/2014/main" id="{48695C24-EB2F-F682-E878-2D52E030B1B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15" name="Image 14">
            <a:hlinkClick r:id="rId5"/>
            <a:extLst>
              <a:ext uri="{FF2B5EF4-FFF2-40B4-BE49-F238E27FC236}">
                <a16:creationId xmlns:a16="http://schemas.microsoft.com/office/drawing/2014/main" id="{9B86E0CB-C71D-4AAC-D5B2-E7AD6F4F33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8823" y="3429000"/>
            <a:ext cx="1279731" cy="1220010"/>
          </a:xfrm>
          <a:prstGeom prst="rect">
            <a:avLst/>
          </a:prstGeom>
        </p:spPr>
      </p:pic>
      <p:sp>
        <p:nvSpPr>
          <p:cNvPr id="13" name="ZoneTexte 12">
            <a:extLst>
              <a:ext uri="{FF2B5EF4-FFF2-40B4-BE49-F238E27FC236}">
                <a16:creationId xmlns:a16="http://schemas.microsoft.com/office/drawing/2014/main" id="{6264F381-F5EA-D28A-C6FF-4361793BAA56}"/>
              </a:ext>
            </a:extLst>
          </p:cNvPr>
          <p:cNvSpPr txBox="1"/>
          <p:nvPr/>
        </p:nvSpPr>
        <p:spPr>
          <a:xfrm>
            <a:off x="1180373" y="2816723"/>
            <a:ext cx="1496356" cy="369332"/>
          </a:xfrm>
          <a:prstGeom prst="rect">
            <a:avLst/>
          </a:prstGeom>
          <a:noFill/>
        </p:spPr>
        <p:txBody>
          <a:bodyPr wrap="square" rtlCol="0">
            <a:spAutoFit/>
          </a:bodyPr>
          <a:lstStyle/>
          <a:p>
            <a:pPr algn="ctr"/>
            <a:r>
              <a:rPr lang="fr-FR" b="1" dirty="0">
                <a:solidFill>
                  <a:srgbClr val="FF0000"/>
                </a:solidFill>
                <a:latin typeface="Calibri" panose="020F0502020204030204" pitchFamily="34" charset="0"/>
                <a:cs typeface="Calibri" panose="020F0502020204030204" pitchFamily="34" charset="0"/>
              </a:rPr>
              <a:t>(1930 - 2010)</a:t>
            </a:r>
          </a:p>
        </p:txBody>
      </p:sp>
    </p:spTree>
    <p:extLst>
      <p:ext uri="{BB962C8B-B14F-4D97-AF65-F5344CB8AC3E}">
        <p14:creationId xmlns:p14="http://schemas.microsoft.com/office/powerpoint/2010/main" val="222420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D4974E8-B21A-4D4D-9B00-A776C6A1E94E}"/>
              </a:ext>
            </a:extLst>
          </p:cNvPr>
          <p:cNvSpPr txBox="1"/>
          <p:nvPr/>
        </p:nvSpPr>
        <p:spPr>
          <a:xfrm>
            <a:off x="483393" y="4876675"/>
            <a:ext cx="4672081" cy="769441"/>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11 )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4 </a:t>
            </a:r>
            <a:r>
              <a:rPr lang="fr-FR" sz="2200" b="1" dirty="0">
                <a:latin typeface="Calibri" panose="020F0502020204030204" pitchFamily="34" charset="0"/>
                <a:cs typeface="Calibri" panose="020F0502020204030204" pitchFamily="34" charset="0"/>
              </a:rPr>
              <a:t>Jean FERRAT se revendique d’un certain type de poète. Lequel ?  </a:t>
            </a:r>
          </a:p>
        </p:txBody>
      </p:sp>
      <p:sp>
        <p:nvSpPr>
          <p:cNvPr id="4" name="ZoneTexte 3">
            <a:extLst>
              <a:ext uri="{FF2B5EF4-FFF2-40B4-BE49-F238E27FC236}">
                <a16:creationId xmlns:a16="http://schemas.microsoft.com/office/drawing/2014/main" id="{DAF385B3-E407-42AE-B6C7-496D7E26C263}"/>
              </a:ext>
            </a:extLst>
          </p:cNvPr>
          <p:cNvSpPr txBox="1"/>
          <p:nvPr/>
        </p:nvSpPr>
        <p:spPr>
          <a:xfrm>
            <a:off x="483393" y="2986290"/>
            <a:ext cx="4776585" cy="1446550"/>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10 )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4 </a:t>
            </a:r>
            <a:r>
              <a:rPr lang="fr-FR" sz="2200" b="1" dirty="0">
                <a:latin typeface="Calibri" panose="020F0502020204030204" pitchFamily="34" charset="0"/>
                <a:cs typeface="Calibri" panose="020F0502020204030204" pitchFamily="34" charset="0"/>
              </a:rPr>
              <a:t>Comparer les 4 premiers vers de la strophe 2 avec les 4 suivants et de la même façon sur la strophe 3 (accolades). Quel est l’effet recherché ?</a:t>
            </a:r>
          </a:p>
        </p:txBody>
      </p:sp>
      <p:sp>
        <p:nvSpPr>
          <p:cNvPr id="2" name="ZoneTexte 1">
            <a:extLst>
              <a:ext uri="{FF2B5EF4-FFF2-40B4-BE49-F238E27FC236}">
                <a16:creationId xmlns:a16="http://schemas.microsoft.com/office/drawing/2014/main" id="{5B65D646-9FA5-4B16-BDE5-D73549FE1EA5}"/>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9" name="Image 8">
            <a:hlinkClick r:id="rId2" action="ppaction://hlinksldjump"/>
            <a:extLst>
              <a:ext uri="{FF2B5EF4-FFF2-40B4-BE49-F238E27FC236}">
                <a16:creationId xmlns:a16="http://schemas.microsoft.com/office/drawing/2014/main" id="{E44E2663-5DF9-2157-7BE7-7D40F56A19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2" name="ZoneTexte 11">
            <a:extLst>
              <a:ext uri="{FF2B5EF4-FFF2-40B4-BE49-F238E27FC236}">
                <a16:creationId xmlns:a16="http://schemas.microsoft.com/office/drawing/2014/main" id="{87A0BE39-9BE5-9F56-D9B9-27464ABFF155}"/>
              </a:ext>
            </a:extLst>
          </p:cNvPr>
          <p:cNvSpPr txBox="1"/>
          <p:nvPr/>
        </p:nvSpPr>
        <p:spPr>
          <a:xfrm>
            <a:off x="3832974" y="560431"/>
            <a:ext cx="4019219" cy="2062103"/>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Comme l'eau claire le torrent</a:t>
            </a:r>
          </a:p>
          <a:p>
            <a:r>
              <a:rPr lang="fr-FR" sz="1600" dirty="0">
                <a:latin typeface="Calibri" panose="020F0502020204030204" pitchFamily="34" charset="0"/>
                <a:cs typeface="Calibri" panose="020F0502020204030204" pitchFamily="34" charset="0"/>
              </a:rPr>
              <a:t>Comme au ventre l'enfant à naître</a:t>
            </a:r>
          </a:p>
          <a:p>
            <a:r>
              <a:rPr lang="fr-FR" sz="1600" dirty="0">
                <a:latin typeface="Calibri" panose="020F0502020204030204" pitchFamily="34" charset="0"/>
                <a:cs typeface="Calibri" panose="020F0502020204030204" pitchFamily="34" charset="0"/>
              </a:rPr>
              <a:t>Et neige la fleur au printemps</a:t>
            </a:r>
          </a:p>
          <a:p>
            <a:r>
              <a:rPr lang="fr-FR" sz="1600" dirty="0">
                <a:latin typeface="Calibri" panose="020F0502020204030204" pitchFamily="34" charset="0"/>
                <a:cs typeface="Calibri" panose="020F0502020204030204" pitchFamily="34" charset="0"/>
              </a:rPr>
              <a:t>Le monde ouvert à ma fenêtre</a:t>
            </a:r>
          </a:p>
          <a:p>
            <a:r>
              <a:rPr lang="fr-FR" sz="1600" dirty="0">
                <a:latin typeface="Calibri" panose="020F0502020204030204" pitchFamily="34" charset="0"/>
                <a:cs typeface="Calibri" panose="020F0502020204030204" pitchFamily="34" charset="0"/>
              </a:rPr>
              <a:t>Avec sa </a:t>
            </a:r>
            <a:r>
              <a:rPr lang="fr-FR" sz="1600" dirty="0">
                <a:solidFill>
                  <a:srgbClr val="FF0000"/>
                </a:solidFill>
                <a:latin typeface="Calibri" panose="020F0502020204030204" pitchFamily="34" charset="0"/>
                <a:cs typeface="Calibri" panose="020F0502020204030204" pitchFamily="34" charset="0"/>
              </a:rPr>
              <a:t>dulie</a:t>
            </a:r>
            <a:r>
              <a:rPr lang="fr-FR" sz="1600" dirty="0">
                <a:latin typeface="Calibri" panose="020F0502020204030204" pitchFamily="34" charset="0"/>
                <a:cs typeface="Calibri" panose="020F0502020204030204" pitchFamily="34" charset="0"/>
              </a:rPr>
              <a:t> ses horreurs</a:t>
            </a:r>
          </a:p>
          <a:p>
            <a:r>
              <a:rPr lang="fr-FR" sz="1600" dirty="0">
                <a:latin typeface="Calibri" panose="020F0502020204030204" pitchFamily="34" charset="0"/>
                <a:cs typeface="Calibri" panose="020F0502020204030204" pitchFamily="34" charset="0"/>
              </a:rPr>
              <a:t>Avec ses armes et ses </a:t>
            </a:r>
            <a:r>
              <a:rPr lang="fr-FR" sz="1600" dirty="0">
                <a:solidFill>
                  <a:srgbClr val="FF0000"/>
                </a:solidFill>
                <a:latin typeface="Calibri" panose="020F0502020204030204" pitchFamily="34" charset="0"/>
                <a:cs typeface="Calibri" panose="020F0502020204030204" pitchFamily="34" charset="0"/>
              </a:rPr>
              <a:t>reîtres</a:t>
            </a:r>
          </a:p>
          <a:p>
            <a:r>
              <a:rPr lang="fr-FR" sz="1600" dirty="0">
                <a:latin typeface="Calibri" panose="020F0502020204030204" pitchFamily="34" charset="0"/>
                <a:cs typeface="Calibri" panose="020F0502020204030204" pitchFamily="34" charset="0"/>
              </a:rPr>
              <a:t>Avec son bruit et sa fureur</a:t>
            </a:r>
          </a:p>
        </p:txBody>
      </p:sp>
      <p:sp>
        <p:nvSpPr>
          <p:cNvPr id="13" name="ZoneTexte 12">
            <a:extLst>
              <a:ext uri="{FF2B5EF4-FFF2-40B4-BE49-F238E27FC236}">
                <a16:creationId xmlns:a16="http://schemas.microsoft.com/office/drawing/2014/main" id="{A791DF27-E479-EB7F-A96F-BE522A7C0FCC}"/>
              </a:ext>
            </a:extLst>
          </p:cNvPr>
          <p:cNvSpPr txBox="1"/>
          <p:nvPr/>
        </p:nvSpPr>
        <p:spPr>
          <a:xfrm>
            <a:off x="7774078" y="561341"/>
            <a:ext cx="3581455" cy="2062103"/>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Mon Dieu mon Dieu tout assumer</a:t>
            </a:r>
          </a:p>
          <a:p>
            <a:r>
              <a:rPr lang="fr-FR" sz="1600" dirty="0">
                <a:latin typeface="Calibri" panose="020F0502020204030204" pitchFamily="34" charset="0"/>
                <a:cs typeface="Calibri" panose="020F0502020204030204" pitchFamily="34" charset="0"/>
              </a:rPr>
              <a:t>L'odeur du pain et de la rose</a:t>
            </a:r>
          </a:p>
          <a:p>
            <a:r>
              <a:rPr lang="fr-FR" sz="1600" dirty="0">
                <a:latin typeface="Calibri" panose="020F0502020204030204" pitchFamily="34" charset="0"/>
                <a:cs typeface="Calibri" panose="020F0502020204030204" pitchFamily="34" charset="0"/>
              </a:rPr>
              <a:t>Le poids de ta main qui se pose</a:t>
            </a:r>
          </a:p>
          <a:p>
            <a:r>
              <a:rPr lang="fr-FR" sz="1600" dirty="0">
                <a:latin typeface="Calibri" panose="020F0502020204030204" pitchFamily="34" charset="0"/>
                <a:cs typeface="Calibri" panose="020F0502020204030204" pitchFamily="34" charset="0"/>
              </a:rPr>
              <a:t>Comme un témoin du mal d'aimer</a:t>
            </a:r>
          </a:p>
          <a:p>
            <a:r>
              <a:rPr lang="fr-FR" sz="1600" dirty="0">
                <a:latin typeface="Calibri" panose="020F0502020204030204" pitchFamily="34" charset="0"/>
                <a:cs typeface="Calibri" panose="020F0502020204030204" pitchFamily="34" charset="0"/>
              </a:rPr>
              <a:t>Le cri qui gonfle la poitrine</a:t>
            </a:r>
          </a:p>
          <a:p>
            <a:r>
              <a:rPr lang="fr-FR" sz="1600" dirty="0">
                <a:latin typeface="Calibri" panose="020F0502020204030204" pitchFamily="34" charset="0"/>
                <a:cs typeface="Calibri" panose="020F0502020204030204" pitchFamily="34" charset="0"/>
              </a:rPr>
              <a:t>De </a:t>
            </a:r>
            <a:r>
              <a:rPr lang="fr-FR" sz="1600" dirty="0">
                <a:solidFill>
                  <a:srgbClr val="FF0000"/>
                </a:solidFill>
                <a:latin typeface="Calibri" panose="020F0502020204030204" pitchFamily="34" charset="0"/>
                <a:cs typeface="Calibri" panose="020F0502020204030204" pitchFamily="34" charset="0"/>
              </a:rPr>
              <a:t>Lorca</a:t>
            </a:r>
            <a:r>
              <a:rPr lang="fr-FR" sz="1600" dirty="0">
                <a:latin typeface="Calibri" panose="020F0502020204030204" pitchFamily="34" charset="0"/>
                <a:cs typeface="Calibri" panose="020F0502020204030204" pitchFamily="34" charset="0"/>
              </a:rPr>
              <a:t> à </a:t>
            </a:r>
            <a:r>
              <a:rPr lang="fr-FR" sz="1600" dirty="0">
                <a:solidFill>
                  <a:srgbClr val="FF0000"/>
                </a:solidFill>
                <a:latin typeface="Calibri" panose="020F0502020204030204" pitchFamily="34" charset="0"/>
                <a:cs typeface="Calibri" panose="020F0502020204030204" pitchFamily="34" charset="0"/>
              </a:rPr>
              <a:t>Maïakovski</a:t>
            </a:r>
          </a:p>
          <a:p>
            <a:r>
              <a:rPr lang="fr-FR" sz="1600" dirty="0">
                <a:latin typeface="Calibri" panose="020F0502020204030204" pitchFamily="34" charset="0"/>
                <a:cs typeface="Calibri" panose="020F0502020204030204" pitchFamily="34" charset="0"/>
              </a:rPr>
              <a:t>Des poètes qu'on assassine</a:t>
            </a:r>
          </a:p>
          <a:p>
            <a:r>
              <a:rPr lang="fr-FR" sz="1600" dirty="0">
                <a:latin typeface="Calibri" panose="020F0502020204030204" pitchFamily="34" charset="0"/>
                <a:cs typeface="Calibri" panose="020F0502020204030204" pitchFamily="34" charset="0"/>
              </a:rPr>
              <a:t>Ou qui se tuent pourquoi pour qui</a:t>
            </a:r>
          </a:p>
        </p:txBody>
      </p:sp>
      <p:sp>
        <p:nvSpPr>
          <p:cNvPr id="14" name="Accolade ouvrante 13">
            <a:extLst>
              <a:ext uri="{FF2B5EF4-FFF2-40B4-BE49-F238E27FC236}">
                <a16:creationId xmlns:a16="http://schemas.microsoft.com/office/drawing/2014/main" id="{0861C2A7-5723-29FE-C079-9D3CF2232A33}"/>
              </a:ext>
            </a:extLst>
          </p:cNvPr>
          <p:cNvSpPr/>
          <p:nvPr/>
        </p:nvSpPr>
        <p:spPr>
          <a:xfrm>
            <a:off x="3417776" y="676489"/>
            <a:ext cx="396000" cy="915904"/>
          </a:xfrm>
          <a:prstGeom prst="leftBrace">
            <a:avLst/>
          </a:prstGeom>
          <a:ln w="38100">
            <a:solidFill>
              <a:schemeClr val="accent4">
                <a:lumMod val="75000"/>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ouvrante 14">
            <a:extLst>
              <a:ext uri="{FF2B5EF4-FFF2-40B4-BE49-F238E27FC236}">
                <a16:creationId xmlns:a16="http://schemas.microsoft.com/office/drawing/2014/main" id="{25F73316-F6BD-1B8D-05E0-CEEE2034AA6B}"/>
              </a:ext>
            </a:extLst>
          </p:cNvPr>
          <p:cNvSpPr/>
          <p:nvPr/>
        </p:nvSpPr>
        <p:spPr>
          <a:xfrm>
            <a:off x="7373044" y="633530"/>
            <a:ext cx="396000" cy="915904"/>
          </a:xfrm>
          <a:prstGeom prst="leftBrace">
            <a:avLst/>
          </a:prstGeom>
          <a:ln w="38100">
            <a:solidFill>
              <a:schemeClr val="accent4">
                <a:lumMod val="75000"/>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Accolade ouvrante 15">
            <a:extLst>
              <a:ext uri="{FF2B5EF4-FFF2-40B4-BE49-F238E27FC236}">
                <a16:creationId xmlns:a16="http://schemas.microsoft.com/office/drawing/2014/main" id="{FF846C68-7211-8861-95A3-B71F2750E6B3}"/>
              </a:ext>
            </a:extLst>
          </p:cNvPr>
          <p:cNvSpPr/>
          <p:nvPr/>
        </p:nvSpPr>
        <p:spPr>
          <a:xfrm>
            <a:off x="3417776" y="1640438"/>
            <a:ext cx="396000" cy="915904"/>
          </a:xfrm>
          <a:prstGeom prst="leftBrac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chemeClr val="bg1"/>
                </a:solidFill>
              </a:ln>
            </a:endParaRPr>
          </a:p>
        </p:txBody>
      </p:sp>
      <p:sp>
        <p:nvSpPr>
          <p:cNvPr id="17" name="Accolade ouvrante 16">
            <a:extLst>
              <a:ext uri="{FF2B5EF4-FFF2-40B4-BE49-F238E27FC236}">
                <a16:creationId xmlns:a16="http://schemas.microsoft.com/office/drawing/2014/main" id="{3A863478-CA67-DD65-12AF-2555BDB93A50}"/>
              </a:ext>
            </a:extLst>
          </p:cNvPr>
          <p:cNvSpPr/>
          <p:nvPr/>
        </p:nvSpPr>
        <p:spPr>
          <a:xfrm>
            <a:off x="7388257" y="1601408"/>
            <a:ext cx="396000" cy="915904"/>
          </a:xfrm>
          <a:prstGeom prst="leftBrace">
            <a:avLst/>
          </a:prstGeom>
          <a:ln w="38100">
            <a:solidFill>
              <a:schemeClr val="bg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ln>
                <a:solidFill>
                  <a:schemeClr val="bg1"/>
                </a:solidFill>
              </a:ln>
            </a:endParaRPr>
          </a:p>
        </p:txBody>
      </p:sp>
      <p:cxnSp>
        <p:nvCxnSpPr>
          <p:cNvPr id="3" name="Connecteur droit avec flèche 2">
            <a:extLst>
              <a:ext uri="{FF2B5EF4-FFF2-40B4-BE49-F238E27FC236}">
                <a16:creationId xmlns:a16="http://schemas.microsoft.com/office/drawing/2014/main" id="{7D7D698A-7835-FDB0-2329-0287CC4BF0C8}"/>
              </a:ext>
            </a:extLst>
          </p:cNvPr>
          <p:cNvCxnSpPr>
            <a:cxnSpLocks/>
          </p:cNvCxnSpPr>
          <p:nvPr/>
        </p:nvCxnSpPr>
        <p:spPr>
          <a:xfrm>
            <a:off x="3832974" y="508865"/>
            <a:ext cx="2693332" cy="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E86C873A-5EBA-BDFE-C400-B87AA542ED74}"/>
              </a:ext>
            </a:extLst>
          </p:cNvPr>
          <p:cNvSpPr txBox="1"/>
          <p:nvPr/>
        </p:nvSpPr>
        <p:spPr>
          <a:xfrm>
            <a:off x="3851525" y="195081"/>
            <a:ext cx="1365816" cy="338554"/>
          </a:xfrm>
          <a:prstGeom prst="rect">
            <a:avLst/>
          </a:prstGeom>
          <a:noFill/>
        </p:spPr>
        <p:txBody>
          <a:bodyPr wrap="square">
            <a:spAutoFit/>
          </a:bodyPr>
          <a:lstStyle/>
          <a:p>
            <a:r>
              <a:rPr lang="fr-FR" sz="1600" b="1" dirty="0">
                <a:solidFill>
                  <a:srgbClr val="FF0000"/>
                </a:solidFill>
              </a:rPr>
              <a:t>octosyllabe</a:t>
            </a:r>
            <a:endParaRPr lang="fr-FR" sz="1600" dirty="0">
              <a:solidFill>
                <a:srgbClr val="FF0000"/>
              </a:solidFill>
            </a:endParaRPr>
          </a:p>
        </p:txBody>
      </p:sp>
      <p:sp>
        <p:nvSpPr>
          <p:cNvPr id="8" name="ZoneTexte 7">
            <a:extLst>
              <a:ext uri="{FF2B5EF4-FFF2-40B4-BE49-F238E27FC236}">
                <a16:creationId xmlns:a16="http://schemas.microsoft.com/office/drawing/2014/main" id="{C5024791-97ED-4680-4F39-8EC9672F8B95}"/>
              </a:ext>
            </a:extLst>
          </p:cNvPr>
          <p:cNvSpPr txBox="1"/>
          <p:nvPr/>
        </p:nvSpPr>
        <p:spPr>
          <a:xfrm>
            <a:off x="5338053" y="187710"/>
            <a:ext cx="1365816" cy="338554"/>
          </a:xfrm>
          <a:prstGeom prst="rect">
            <a:avLst/>
          </a:prstGeom>
          <a:noFill/>
        </p:spPr>
        <p:txBody>
          <a:bodyPr wrap="square">
            <a:spAutoFit/>
          </a:bodyPr>
          <a:lstStyle/>
          <a:p>
            <a:r>
              <a:rPr lang="fr-FR" sz="1600" b="1" dirty="0"/>
              <a:t>8</a:t>
            </a:r>
            <a:r>
              <a:rPr lang="fr-FR" sz="1600" b="1" dirty="0">
                <a:solidFill>
                  <a:srgbClr val="FF0000"/>
                </a:solidFill>
              </a:rPr>
              <a:t> </a:t>
            </a:r>
            <a:r>
              <a:rPr lang="fr-FR" sz="1600" b="1" dirty="0">
                <a:solidFill>
                  <a:srgbClr val="FFFF00"/>
                </a:solidFill>
              </a:rPr>
              <a:t>syllabes</a:t>
            </a:r>
            <a:endParaRPr lang="fr-FR" sz="1600" dirty="0">
              <a:solidFill>
                <a:srgbClr val="FFFF00"/>
              </a:solidFill>
            </a:endParaRPr>
          </a:p>
        </p:txBody>
      </p:sp>
      <p:sp>
        <p:nvSpPr>
          <p:cNvPr id="11" name="Flèche : droite 10">
            <a:extLst>
              <a:ext uri="{FF2B5EF4-FFF2-40B4-BE49-F238E27FC236}">
                <a16:creationId xmlns:a16="http://schemas.microsoft.com/office/drawing/2014/main" id="{4C91CCCE-19FE-29ED-6113-5660BD7F6AEB}"/>
              </a:ext>
            </a:extLst>
          </p:cNvPr>
          <p:cNvSpPr/>
          <p:nvPr/>
        </p:nvSpPr>
        <p:spPr>
          <a:xfrm>
            <a:off x="5174225" y="321255"/>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e 25">
            <a:extLst>
              <a:ext uri="{FF2B5EF4-FFF2-40B4-BE49-F238E27FC236}">
                <a16:creationId xmlns:a16="http://schemas.microsoft.com/office/drawing/2014/main" id="{45D40FB4-E6CD-55F6-C65D-A581F1C51D5D}"/>
              </a:ext>
            </a:extLst>
          </p:cNvPr>
          <p:cNvGrpSpPr/>
          <p:nvPr/>
        </p:nvGrpSpPr>
        <p:grpSpPr>
          <a:xfrm rot="10800000">
            <a:off x="2597507" y="676489"/>
            <a:ext cx="810670" cy="1875569"/>
            <a:chOff x="2087964" y="732089"/>
            <a:chExt cx="810670" cy="1875569"/>
          </a:xfrm>
        </p:grpSpPr>
        <p:cxnSp>
          <p:nvCxnSpPr>
            <p:cNvPr id="20" name="Connecteur droit 19">
              <a:extLst>
                <a:ext uri="{FF2B5EF4-FFF2-40B4-BE49-F238E27FC236}">
                  <a16:creationId xmlns:a16="http://schemas.microsoft.com/office/drawing/2014/main" id="{9E0FFCBC-0BE7-1ABB-5904-C98D3558E3F5}"/>
                </a:ext>
              </a:extLst>
            </p:cNvPr>
            <p:cNvCxnSpPr>
              <a:cxnSpLocks/>
            </p:cNvCxnSpPr>
            <p:nvPr/>
          </p:nvCxnSpPr>
          <p:spPr>
            <a:xfrm rot="10800000" flipH="1">
              <a:off x="2087964" y="732089"/>
              <a:ext cx="801525"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28C9CA26-A50E-5771-C11B-4FC9E5E5CC51}"/>
                </a:ext>
              </a:extLst>
            </p:cNvPr>
            <p:cNvCxnSpPr>
              <a:cxnSpLocks/>
            </p:cNvCxnSpPr>
            <p:nvPr/>
          </p:nvCxnSpPr>
          <p:spPr>
            <a:xfrm rot="10800000" flipH="1">
              <a:off x="2087964" y="2607658"/>
              <a:ext cx="801526"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70DC504F-8100-4FCF-1552-96A4DE1C8ADC}"/>
                </a:ext>
              </a:extLst>
            </p:cNvPr>
            <p:cNvCxnSpPr>
              <a:cxnSpLocks/>
            </p:cNvCxnSpPr>
            <p:nvPr/>
          </p:nvCxnSpPr>
          <p:spPr>
            <a:xfrm>
              <a:off x="2898634" y="732089"/>
              <a:ext cx="0" cy="1875569"/>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9" name="ZoneTexte 28">
            <a:extLst>
              <a:ext uri="{FF2B5EF4-FFF2-40B4-BE49-F238E27FC236}">
                <a16:creationId xmlns:a16="http://schemas.microsoft.com/office/drawing/2014/main" id="{469B6BFB-F002-5B14-9D31-F693D6188680}"/>
              </a:ext>
            </a:extLst>
          </p:cNvPr>
          <p:cNvSpPr txBox="1"/>
          <p:nvPr/>
        </p:nvSpPr>
        <p:spPr>
          <a:xfrm>
            <a:off x="1284015" y="1165093"/>
            <a:ext cx="1175348" cy="338554"/>
          </a:xfrm>
          <a:prstGeom prst="rect">
            <a:avLst/>
          </a:prstGeom>
          <a:noFill/>
        </p:spPr>
        <p:txBody>
          <a:bodyPr wrap="square">
            <a:spAutoFit/>
          </a:bodyPr>
          <a:lstStyle/>
          <a:p>
            <a:pPr algn="ctr"/>
            <a:r>
              <a:rPr lang="fr-FR" sz="1600" b="1" dirty="0">
                <a:solidFill>
                  <a:srgbClr val="FF0000"/>
                </a:solidFill>
              </a:rPr>
              <a:t>Octain</a:t>
            </a:r>
            <a:endParaRPr lang="fr-FR" sz="1600" dirty="0">
              <a:solidFill>
                <a:srgbClr val="FF0000"/>
              </a:solidFill>
            </a:endParaRPr>
          </a:p>
        </p:txBody>
      </p:sp>
      <p:sp>
        <p:nvSpPr>
          <p:cNvPr id="30" name="Flèche : droite 29">
            <a:extLst>
              <a:ext uri="{FF2B5EF4-FFF2-40B4-BE49-F238E27FC236}">
                <a16:creationId xmlns:a16="http://schemas.microsoft.com/office/drawing/2014/main" id="{C68057E3-7E0A-2BD7-986D-BF571B7DBC60}"/>
              </a:ext>
            </a:extLst>
          </p:cNvPr>
          <p:cNvSpPr/>
          <p:nvPr/>
        </p:nvSpPr>
        <p:spPr>
          <a:xfrm rot="5400000">
            <a:off x="1722623" y="1477562"/>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61C31F80-1E1C-F62E-07A7-AE2FEED9301C}"/>
              </a:ext>
            </a:extLst>
          </p:cNvPr>
          <p:cNvSpPr txBox="1"/>
          <p:nvPr/>
        </p:nvSpPr>
        <p:spPr>
          <a:xfrm>
            <a:off x="1375180" y="1537567"/>
            <a:ext cx="932961" cy="338554"/>
          </a:xfrm>
          <a:prstGeom prst="rect">
            <a:avLst/>
          </a:prstGeom>
          <a:noFill/>
        </p:spPr>
        <p:txBody>
          <a:bodyPr wrap="square">
            <a:spAutoFit/>
          </a:bodyPr>
          <a:lstStyle/>
          <a:p>
            <a:pPr algn="ctr"/>
            <a:r>
              <a:rPr lang="fr-FR" sz="1600" b="1" dirty="0"/>
              <a:t>8</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spTree>
    <p:extLst>
      <p:ext uri="{BB962C8B-B14F-4D97-AF65-F5344CB8AC3E}">
        <p14:creationId xmlns:p14="http://schemas.microsoft.com/office/powerpoint/2010/main" val="323569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P spid="29" grpId="0"/>
      <p:bldP spid="30" grpId="0" animBg="1"/>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8A18E3-A017-438C-B49D-9AB400FCD2CA}"/>
              </a:ext>
            </a:extLst>
          </p:cNvPr>
          <p:cNvSpPr txBox="1"/>
          <p:nvPr/>
        </p:nvSpPr>
        <p:spPr>
          <a:xfrm>
            <a:off x="4184003" y="784991"/>
            <a:ext cx="4019219" cy="5262979"/>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J'ai appris à jouer la guitare</a:t>
            </a:r>
          </a:p>
          <a:p>
            <a:r>
              <a:rPr lang="fr-FR" sz="1600" dirty="0">
                <a:latin typeface="Calibri" panose="020F0502020204030204" pitchFamily="34" charset="0"/>
                <a:cs typeface="Calibri" panose="020F0502020204030204" pitchFamily="34" charset="0"/>
              </a:rPr>
              <a:t>Avec la </a:t>
            </a:r>
            <a:r>
              <a:rPr lang="fr-FR" sz="1600" dirty="0">
                <a:solidFill>
                  <a:srgbClr val="FF0000"/>
                </a:solidFill>
                <a:latin typeface="Calibri" panose="020F0502020204030204" pitchFamily="34" charset="0"/>
                <a:cs typeface="Calibri" panose="020F0502020204030204" pitchFamily="34" charset="0"/>
              </a:rPr>
              <a:t>méthode Ogino</a:t>
            </a:r>
          </a:p>
          <a:p>
            <a:r>
              <a:rPr lang="fr-FR" sz="1600" dirty="0">
                <a:latin typeface="Calibri" panose="020F0502020204030204" pitchFamily="34" charset="0"/>
                <a:cs typeface="Calibri" panose="020F0502020204030204" pitchFamily="34" charset="0"/>
              </a:rPr>
              <a:t>Émerveillé par l'art pour l'art</a:t>
            </a:r>
          </a:p>
          <a:p>
            <a:r>
              <a:rPr lang="fr-FR" sz="1600" dirty="0">
                <a:latin typeface="Calibri" panose="020F0502020204030204" pitchFamily="34" charset="0"/>
                <a:cs typeface="Calibri" panose="020F0502020204030204" pitchFamily="34" charset="0"/>
              </a:rPr>
              <a:t>Comme une poule devant un mégot</a:t>
            </a:r>
          </a:p>
          <a:p>
            <a:r>
              <a:rPr lang="fr-FR" sz="1600" dirty="0">
                <a:latin typeface="Calibri" panose="020F0502020204030204" pitchFamily="34" charset="0"/>
                <a:cs typeface="Calibri" panose="020F0502020204030204" pitchFamily="34" charset="0"/>
              </a:rPr>
              <a:t>J'étais déjà un petit barbare</a:t>
            </a:r>
          </a:p>
          <a:p>
            <a:r>
              <a:rPr lang="fr-FR" sz="1600" dirty="0">
                <a:latin typeface="Calibri" panose="020F0502020204030204" pitchFamily="34" charset="0"/>
                <a:cs typeface="Calibri" panose="020F0502020204030204" pitchFamily="34" charset="0"/>
              </a:rPr>
              <a:t>Qui chantait pour sa </a:t>
            </a:r>
            <a:r>
              <a:rPr lang="fr-FR" sz="1600" dirty="0">
                <a:solidFill>
                  <a:srgbClr val="FF0000"/>
                </a:solidFill>
                <a:latin typeface="Calibri" panose="020F0502020204030204" pitchFamily="34" charset="0"/>
                <a:cs typeface="Calibri" panose="020F0502020204030204" pitchFamily="34" charset="0"/>
              </a:rPr>
              <a:t>libido</a:t>
            </a:r>
          </a:p>
          <a:p>
            <a:r>
              <a:rPr lang="fr-FR" sz="1600" dirty="0">
                <a:latin typeface="Calibri" panose="020F0502020204030204" pitchFamily="34" charset="0"/>
                <a:cs typeface="Calibri" panose="020F0502020204030204" pitchFamily="34" charset="0"/>
              </a:rPr>
              <a:t>Et franchement c'est beaucoup plus tard</a:t>
            </a:r>
          </a:p>
          <a:p>
            <a:r>
              <a:rPr lang="fr-FR" sz="1600" dirty="0">
                <a:latin typeface="Calibri" panose="020F0502020204030204" pitchFamily="34" charset="0"/>
                <a:cs typeface="Calibri" panose="020F0502020204030204" pitchFamily="34" charset="0"/>
              </a:rPr>
              <a:t>Que j'appris à être </a:t>
            </a:r>
            <a:r>
              <a:rPr lang="fr-FR" sz="1600" dirty="0">
                <a:solidFill>
                  <a:srgbClr val="FF0000"/>
                </a:solidFill>
                <a:latin typeface="Calibri" panose="020F0502020204030204" pitchFamily="34" charset="0"/>
                <a:cs typeface="Calibri" panose="020F0502020204030204" pitchFamily="34" charset="0"/>
              </a:rPr>
              <a:t>cabot</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p>
          <a:p>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Pour être chanteur populaire</a:t>
            </a:r>
          </a:p>
          <a:p>
            <a:r>
              <a:rPr lang="fr-FR" sz="1600" dirty="0">
                <a:latin typeface="Calibri" panose="020F0502020204030204" pitchFamily="34" charset="0"/>
                <a:cs typeface="Calibri" panose="020F0502020204030204" pitchFamily="34" charset="0"/>
              </a:rPr>
              <a:t>Faut avoir l'esprit de mission</a:t>
            </a:r>
          </a:p>
          <a:p>
            <a:r>
              <a:rPr lang="fr-FR" sz="1600" dirty="0">
                <a:latin typeface="Calibri" panose="020F0502020204030204" pitchFamily="34" charset="0"/>
                <a:cs typeface="Calibri" panose="020F0502020204030204" pitchFamily="34" charset="0"/>
              </a:rPr>
              <a:t>La position du missionnaire</a:t>
            </a:r>
          </a:p>
          <a:p>
            <a:r>
              <a:rPr lang="fr-FR" sz="1600" dirty="0">
                <a:latin typeface="Calibri" panose="020F0502020204030204" pitchFamily="34" charset="0"/>
                <a:cs typeface="Calibri" panose="020F0502020204030204" pitchFamily="34" charset="0"/>
              </a:rPr>
              <a:t>Ça manque pas d'imagination</a:t>
            </a:r>
          </a:p>
          <a:p>
            <a:r>
              <a:rPr lang="fr-FR" sz="1600" dirty="0">
                <a:latin typeface="Calibri" panose="020F0502020204030204" pitchFamily="34" charset="0"/>
                <a:cs typeface="Calibri" panose="020F0502020204030204" pitchFamily="34" charset="0"/>
              </a:rPr>
              <a:t>Et je me jette sous les projos</a:t>
            </a:r>
          </a:p>
          <a:p>
            <a:r>
              <a:rPr lang="fr-FR" sz="1600" dirty="0">
                <a:latin typeface="Calibri" panose="020F0502020204030204" pitchFamily="34" charset="0"/>
                <a:cs typeface="Calibri" panose="020F0502020204030204" pitchFamily="34" charset="0"/>
              </a:rPr>
              <a:t>Avec mon sourire engagé</a:t>
            </a:r>
          </a:p>
          <a:p>
            <a:r>
              <a:rPr lang="fr-FR" sz="1600" dirty="0">
                <a:latin typeface="Calibri" panose="020F0502020204030204" pitchFamily="34" charset="0"/>
                <a:cs typeface="Calibri" panose="020F0502020204030204" pitchFamily="34" charset="0"/>
              </a:rPr>
              <a:t>En me disant vas-y coco</a:t>
            </a:r>
          </a:p>
          <a:p>
            <a:r>
              <a:rPr lang="fr-FR" sz="1600" dirty="0">
                <a:latin typeface="Calibri" panose="020F0502020204030204" pitchFamily="34" charset="0"/>
                <a:cs typeface="Calibri" panose="020F0502020204030204" pitchFamily="34" charset="0"/>
              </a:rPr>
              <a:t>T'as la meilleure place pour draguer</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p>
        </p:txBody>
      </p:sp>
      <p:sp>
        <p:nvSpPr>
          <p:cNvPr id="6" name="ZoneTexte 5">
            <a:extLst>
              <a:ext uri="{FF2B5EF4-FFF2-40B4-BE49-F238E27FC236}">
                <a16:creationId xmlns:a16="http://schemas.microsoft.com/office/drawing/2014/main" id="{67AECBFC-5039-4842-A979-A959901AA3FD}"/>
              </a:ext>
            </a:extLst>
          </p:cNvPr>
          <p:cNvSpPr txBox="1"/>
          <p:nvPr/>
        </p:nvSpPr>
        <p:spPr>
          <a:xfrm>
            <a:off x="8017450" y="788442"/>
            <a:ext cx="4019218" cy="3785652"/>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Le jour de ma naissance un éléphant est mort</a:t>
            </a:r>
          </a:p>
          <a:p>
            <a:r>
              <a:rPr lang="fr-FR" sz="1600" dirty="0">
                <a:latin typeface="Calibri" panose="020F0502020204030204" pitchFamily="34" charset="0"/>
                <a:cs typeface="Calibri" panose="020F0502020204030204" pitchFamily="34" charset="0"/>
              </a:rPr>
              <a:t>Et depuis ce jour-là je le porte à mon cou</a:t>
            </a:r>
          </a:p>
          <a:p>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Je me fais un peu prétentiard</a:t>
            </a:r>
          </a:p>
          <a:p>
            <a:r>
              <a:rPr lang="fr-FR" sz="1600" dirty="0">
                <a:latin typeface="Calibri" panose="020F0502020204030204" pitchFamily="34" charset="0"/>
                <a:cs typeface="Calibri" panose="020F0502020204030204" pitchFamily="34" charset="0"/>
              </a:rPr>
              <a:t>Mais c'est la règle du boulot</a:t>
            </a:r>
          </a:p>
          <a:p>
            <a:r>
              <a:rPr lang="fr-FR" sz="1600" dirty="0">
                <a:latin typeface="Calibri" panose="020F0502020204030204" pitchFamily="34" charset="0"/>
                <a:cs typeface="Calibri" panose="020F0502020204030204" pitchFamily="34" charset="0"/>
              </a:rPr>
              <a:t>Si tu joues pas les vieux ringards</a:t>
            </a:r>
          </a:p>
          <a:p>
            <a:r>
              <a:rPr lang="fr-FR" sz="1600" dirty="0">
                <a:latin typeface="Calibri" panose="020F0502020204030204" pitchFamily="34" charset="0"/>
                <a:cs typeface="Calibri" panose="020F0502020204030204" pitchFamily="34" charset="0"/>
              </a:rPr>
              <a:t>On te prend pour un rigolo</a:t>
            </a:r>
          </a:p>
          <a:p>
            <a:r>
              <a:rPr lang="fr-FR" sz="1600" dirty="0">
                <a:latin typeface="Calibri" panose="020F0502020204030204" pitchFamily="34" charset="0"/>
                <a:cs typeface="Calibri" panose="020F0502020204030204" pitchFamily="34" charset="0"/>
              </a:rPr>
              <a:t>Alors je me montre à la barre</a:t>
            </a:r>
          </a:p>
          <a:p>
            <a:r>
              <a:rPr lang="fr-FR" sz="1600" dirty="0">
                <a:latin typeface="Calibri" panose="020F0502020204030204" pitchFamily="34" charset="0"/>
                <a:cs typeface="Calibri" panose="020F0502020204030204" pitchFamily="34" charset="0"/>
              </a:rPr>
              <a:t>Avec mes tripes et mon </a:t>
            </a:r>
            <a:r>
              <a:rPr lang="fr-FR" sz="1600" dirty="0" err="1">
                <a:latin typeface="Calibri" panose="020F0502020204030204" pitchFamily="34" charset="0"/>
                <a:cs typeface="Calibri" panose="020F0502020204030204" pitchFamily="34" charset="0"/>
              </a:rPr>
              <a:t>zozio</a:t>
            </a:r>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Pour pas pisser dans ma guitare</a:t>
            </a:r>
          </a:p>
          <a:p>
            <a:r>
              <a:rPr lang="fr-FR" sz="1600" dirty="0">
                <a:latin typeface="Calibri" panose="020F0502020204030204" pitchFamily="34" charset="0"/>
                <a:cs typeface="Calibri" panose="020F0502020204030204" pitchFamily="34" charset="0"/>
              </a:rPr>
              <a:t>En refoulant ma </a:t>
            </a:r>
            <a:r>
              <a:rPr lang="fr-FR" sz="1600" dirty="0">
                <a:solidFill>
                  <a:srgbClr val="FF0000"/>
                </a:solidFill>
                <a:latin typeface="Calibri" panose="020F0502020204030204" pitchFamily="34" charset="0"/>
                <a:cs typeface="Calibri" panose="020F0502020204030204" pitchFamily="34" charset="0"/>
              </a:rPr>
              <a:t>parano</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p>
        </p:txBody>
      </p:sp>
      <p:sp>
        <p:nvSpPr>
          <p:cNvPr id="10" name="ZoneTexte 9">
            <a:extLst>
              <a:ext uri="{FF2B5EF4-FFF2-40B4-BE49-F238E27FC236}">
                <a16:creationId xmlns:a16="http://schemas.microsoft.com/office/drawing/2014/main" id="{C81C0E7F-86F5-42F7-88BE-D443E1667639}"/>
              </a:ext>
            </a:extLst>
          </p:cNvPr>
          <p:cNvSpPr txBox="1"/>
          <p:nvPr/>
        </p:nvSpPr>
        <p:spPr>
          <a:xfrm>
            <a:off x="1337596" y="291281"/>
            <a:ext cx="5009938" cy="523220"/>
          </a:xfrm>
          <a:prstGeom prst="rect">
            <a:avLst/>
          </a:prstGeom>
          <a:noFill/>
        </p:spPr>
        <p:txBody>
          <a:bodyPr wrap="square">
            <a:spAutoFit/>
          </a:bodyPr>
          <a:lstStyle/>
          <a:p>
            <a:pPr algn="ctr"/>
            <a:r>
              <a:rPr lang="fr-FR" sz="2800" b="1" dirty="0"/>
              <a:t>Psychanalyse du singe</a:t>
            </a:r>
          </a:p>
        </p:txBody>
      </p:sp>
      <p:sp>
        <p:nvSpPr>
          <p:cNvPr id="14" name="ZoneTexte 13">
            <a:extLst>
              <a:ext uri="{FF2B5EF4-FFF2-40B4-BE49-F238E27FC236}">
                <a16:creationId xmlns:a16="http://schemas.microsoft.com/office/drawing/2014/main" id="{71E64FBE-A991-4642-A826-DBB68BC54A12}"/>
              </a:ext>
            </a:extLst>
          </p:cNvPr>
          <p:cNvSpPr txBox="1"/>
          <p:nvPr/>
        </p:nvSpPr>
        <p:spPr>
          <a:xfrm>
            <a:off x="7939179" y="6354915"/>
            <a:ext cx="4193268" cy="369332"/>
          </a:xfrm>
          <a:prstGeom prst="rect">
            <a:avLst/>
          </a:prstGeom>
          <a:noFill/>
        </p:spPr>
        <p:txBody>
          <a:bodyPr wrap="square">
            <a:spAutoFit/>
          </a:bodyPr>
          <a:lstStyle/>
          <a:p>
            <a:r>
              <a:rPr lang="fr-FR" sz="1800" i="1" dirty="0">
                <a:latin typeface="Calibri" panose="020F0502020204030204" pitchFamily="34" charset="0"/>
                <a:cs typeface="Calibri" panose="020F0502020204030204" pitchFamily="34" charset="0"/>
              </a:rPr>
              <a:t>De L'Amour, de L'Art ou du Cochon, 1979.</a:t>
            </a:r>
            <a:endParaRPr lang="fr-FR" sz="1200" i="1" dirty="0">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59E98A4A-59D6-42FE-A2B8-FF2BB5AE48BE}"/>
              </a:ext>
            </a:extLst>
          </p:cNvPr>
          <p:cNvSpPr txBox="1"/>
          <p:nvPr/>
        </p:nvSpPr>
        <p:spPr>
          <a:xfrm>
            <a:off x="131304" y="411259"/>
            <a:ext cx="1691489" cy="369332"/>
          </a:xfrm>
          <a:prstGeom prst="rect">
            <a:avLst/>
          </a:prstGeom>
          <a:noFill/>
        </p:spPr>
        <p:txBody>
          <a:bodyPr wrap="none" rtlCol="0">
            <a:spAutoFit/>
          </a:bodyPr>
          <a:lstStyle/>
          <a:p>
            <a:r>
              <a:rPr lang="fr-FR" b="1" dirty="0">
                <a:solidFill>
                  <a:srgbClr val="FF0000"/>
                </a:solidFill>
              </a:rPr>
              <a:t>DOCUMENT 5</a:t>
            </a:r>
          </a:p>
        </p:txBody>
      </p:sp>
      <p:sp>
        <p:nvSpPr>
          <p:cNvPr id="22" name="ZoneTexte 21">
            <a:extLst>
              <a:ext uri="{FF2B5EF4-FFF2-40B4-BE49-F238E27FC236}">
                <a16:creationId xmlns:a16="http://schemas.microsoft.com/office/drawing/2014/main" id="{B60F69D2-CCCB-4EF4-89B6-3624B1A5DC93}"/>
              </a:ext>
            </a:extLst>
          </p:cNvPr>
          <p:cNvSpPr txBox="1"/>
          <p:nvPr/>
        </p:nvSpPr>
        <p:spPr>
          <a:xfrm>
            <a:off x="304825" y="4198354"/>
            <a:ext cx="3789210" cy="2292935"/>
          </a:xfrm>
          <a:prstGeom prst="rect">
            <a:avLst/>
          </a:prstGeom>
          <a:noFill/>
        </p:spPr>
        <p:txBody>
          <a:bodyPr wrap="square">
            <a:spAutoFit/>
          </a:bodyPr>
          <a:lstStyle/>
          <a:p>
            <a:r>
              <a:rPr lang="fr-FR" sz="1300" b="1" dirty="0">
                <a:solidFill>
                  <a:srgbClr val="FF0000"/>
                </a:solidFill>
                <a:latin typeface="Calibri" panose="020F0502020204030204" pitchFamily="34" charset="0"/>
                <a:cs typeface="Calibri" panose="020F0502020204030204" pitchFamily="34" charset="0"/>
              </a:rPr>
              <a:t>MÉTHODE OGINO :   </a:t>
            </a:r>
            <a:r>
              <a:rPr lang="fr-FR" sz="1300" dirty="0"/>
              <a:t>pour planifier ou éviter une grossesse, calcul de cycles en partant du principe que, chez la femme,  l'ovulation a lieu 14 jours avant les règles, en moyenne.</a:t>
            </a:r>
            <a:endParaRPr lang="fr-FR" sz="1300" dirty="0">
              <a:latin typeface="Calibri" panose="020F0502020204030204" pitchFamily="34" charset="0"/>
              <a:cs typeface="Calibri" panose="020F0502020204030204" pitchFamily="34" charset="0"/>
            </a:endParaRPr>
          </a:p>
          <a:p>
            <a:r>
              <a:rPr lang="fr-FR" sz="1300" b="1" dirty="0">
                <a:solidFill>
                  <a:srgbClr val="FF0000"/>
                </a:solidFill>
                <a:latin typeface="Calibri" panose="020F0502020204030204" pitchFamily="34" charset="0"/>
                <a:cs typeface="Calibri" panose="020F0502020204030204" pitchFamily="34" charset="0"/>
              </a:rPr>
              <a:t>LIBIDO : </a:t>
            </a:r>
            <a:r>
              <a:rPr lang="fr-FR" sz="1300" dirty="0"/>
              <a:t>énergie de la pulsion sexuelle.</a:t>
            </a:r>
          </a:p>
          <a:p>
            <a:r>
              <a:rPr lang="fr-FR" sz="1300" b="1" dirty="0">
                <a:solidFill>
                  <a:srgbClr val="FF0000"/>
                </a:solidFill>
                <a:latin typeface="Calibri" panose="020F0502020204030204" pitchFamily="34" charset="0"/>
                <a:cs typeface="Calibri" panose="020F0502020204030204" pitchFamily="34" charset="0"/>
              </a:rPr>
              <a:t>CABOT</a:t>
            </a:r>
            <a:r>
              <a:rPr lang="fr-FR" sz="1300" dirty="0">
                <a:latin typeface="Calibri" panose="020F0502020204030204" pitchFamily="34" charset="0"/>
                <a:cs typeface="Calibri" panose="020F0502020204030204" pitchFamily="34" charset="0"/>
              </a:rPr>
              <a:t> </a:t>
            </a:r>
            <a:r>
              <a:rPr lang="fr-FR" sz="1300" b="1" dirty="0">
                <a:solidFill>
                  <a:srgbClr val="FF0000"/>
                </a:solidFill>
                <a:latin typeface="Calibri" panose="020F0502020204030204" pitchFamily="34" charset="0"/>
                <a:cs typeface="Calibri" panose="020F0502020204030204" pitchFamily="34" charset="0"/>
              </a:rPr>
              <a:t>: </a:t>
            </a:r>
            <a:r>
              <a:rPr lang="fr-FR" sz="1300" dirty="0"/>
              <a:t>mauvais comédien qui surjoue son rôle.</a:t>
            </a:r>
          </a:p>
          <a:p>
            <a:r>
              <a:rPr lang="fr-FR" sz="1300" b="1" dirty="0">
                <a:solidFill>
                  <a:srgbClr val="FF0000"/>
                </a:solidFill>
                <a:latin typeface="Calibri" panose="020F0502020204030204" pitchFamily="34" charset="0"/>
                <a:cs typeface="Calibri" panose="020F0502020204030204" pitchFamily="34" charset="0"/>
              </a:rPr>
              <a:t>PARANO : </a:t>
            </a:r>
            <a:r>
              <a:rPr lang="fr-FR" sz="1300" dirty="0"/>
              <a:t>de paranoïa, trouble  mental provoquant une méfiance exagérée des autres, une sensation de menace permanente et un sentiment de persécution.</a:t>
            </a:r>
            <a:endParaRPr lang="fr-FR" sz="130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05126C6A-6413-4798-B143-48523F5B9707}"/>
              </a:ext>
            </a:extLst>
          </p:cNvPr>
          <p:cNvSpPr/>
          <p:nvPr/>
        </p:nvSpPr>
        <p:spPr>
          <a:xfrm>
            <a:off x="4184003" y="2771821"/>
            <a:ext cx="3442574" cy="5334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353133B0-DB0B-4F81-A406-D05EC631B110}"/>
              </a:ext>
            </a:extLst>
          </p:cNvPr>
          <p:cNvSpPr/>
          <p:nvPr/>
        </p:nvSpPr>
        <p:spPr>
          <a:xfrm>
            <a:off x="4184003" y="5474489"/>
            <a:ext cx="3442574" cy="5334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51093644-2FAB-4D84-A7D5-C89AE1BD73A1}"/>
              </a:ext>
            </a:extLst>
          </p:cNvPr>
          <p:cNvSpPr/>
          <p:nvPr/>
        </p:nvSpPr>
        <p:spPr>
          <a:xfrm>
            <a:off x="7905363" y="3507436"/>
            <a:ext cx="3442574" cy="106665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A1837F27-54DA-43AF-A70D-0944409636D8}"/>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8" name="Image 7">
            <a:hlinkClick r:id="rId2" action="ppaction://hlinksldjump"/>
            <a:extLst>
              <a:ext uri="{FF2B5EF4-FFF2-40B4-BE49-F238E27FC236}">
                <a16:creationId xmlns:a16="http://schemas.microsoft.com/office/drawing/2014/main" id="{262C4B3F-3646-CB06-7DF0-668F9D75093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9" name="Image 8">
            <a:extLst>
              <a:ext uri="{FF2B5EF4-FFF2-40B4-BE49-F238E27FC236}">
                <a16:creationId xmlns:a16="http://schemas.microsoft.com/office/drawing/2014/main" id="{B29630C7-FA05-699F-7B9B-3F676EA278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295" y="814501"/>
            <a:ext cx="1545425" cy="1545425"/>
          </a:xfrm>
          <a:prstGeom prst="rect">
            <a:avLst/>
          </a:prstGeom>
        </p:spPr>
      </p:pic>
      <p:sp>
        <p:nvSpPr>
          <p:cNvPr id="15" name="ZoneTexte 14">
            <a:extLst>
              <a:ext uri="{FF2B5EF4-FFF2-40B4-BE49-F238E27FC236}">
                <a16:creationId xmlns:a16="http://schemas.microsoft.com/office/drawing/2014/main" id="{628840DF-99EF-0018-3E56-A4A0A0D674F7}"/>
              </a:ext>
            </a:extLst>
          </p:cNvPr>
          <p:cNvSpPr txBox="1"/>
          <p:nvPr/>
        </p:nvSpPr>
        <p:spPr>
          <a:xfrm>
            <a:off x="281022" y="2463473"/>
            <a:ext cx="1496356" cy="307777"/>
          </a:xfrm>
          <a:prstGeom prst="rect">
            <a:avLst/>
          </a:prstGeom>
          <a:noFill/>
        </p:spPr>
        <p:txBody>
          <a:bodyPr wrap="square">
            <a:spAutoFit/>
          </a:bodyPr>
          <a:lstStyle/>
          <a:p>
            <a:pPr algn="ctr"/>
            <a:r>
              <a:rPr lang="fr-FR" sz="1400" b="1" dirty="0"/>
              <a:t>H.-F. THIÉFAINE</a:t>
            </a:r>
          </a:p>
        </p:txBody>
      </p:sp>
      <p:pic>
        <p:nvPicPr>
          <p:cNvPr id="16" name="Image 15">
            <a:hlinkClick r:id="rId5"/>
            <a:extLst>
              <a:ext uri="{FF2B5EF4-FFF2-40B4-BE49-F238E27FC236}">
                <a16:creationId xmlns:a16="http://schemas.microsoft.com/office/drawing/2014/main" id="{8479E0D9-99B0-F6F0-ECF6-6DF9291CBB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727" y="2874797"/>
            <a:ext cx="1279731" cy="1220010"/>
          </a:xfrm>
          <a:prstGeom prst="rect">
            <a:avLst/>
          </a:prstGeom>
        </p:spPr>
      </p:pic>
    </p:spTree>
    <p:extLst>
      <p:ext uri="{BB962C8B-B14F-4D97-AF65-F5344CB8AC3E}">
        <p14:creationId xmlns:p14="http://schemas.microsoft.com/office/powerpoint/2010/main" val="149303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889128F-486D-47C0-86EB-5FF6A565B9AD}"/>
              </a:ext>
            </a:extLst>
          </p:cNvPr>
          <p:cNvSpPr txBox="1"/>
          <p:nvPr/>
        </p:nvSpPr>
        <p:spPr>
          <a:xfrm>
            <a:off x="483391" y="4719411"/>
            <a:ext cx="4672081" cy="1785104"/>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13 )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5 </a:t>
            </a:r>
            <a:r>
              <a:rPr lang="fr-FR" sz="2200" b="1" dirty="0">
                <a:latin typeface="Calibri" panose="020F0502020204030204" pitchFamily="34" charset="0"/>
                <a:cs typeface="Calibri" panose="020F0502020204030204" pitchFamily="34" charset="0"/>
              </a:rPr>
              <a:t>Pourquoi la chanson de THIÉFAINE pourrait être considérée comme une réponse à Jean FERRAT ? Faut-il vraiment prendre cette réponse au sérieux ?</a:t>
            </a:r>
          </a:p>
        </p:txBody>
      </p:sp>
      <p:sp>
        <p:nvSpPr>
          <p:cNvPr id="7" name="ZoneTexte 6">
            <a:extLst>
              <a:ext uri="{FF2B5EF4-FFF2-40B4-BE49-F238E27FC236}">
                <a16:creationId xmlns:a16="http://schemas.microsoft.com/office/drawing/2014/main" id="{4117F372-B922-4C31-8F81-F71A782BA28B}"/>
              </a:ext>
            </a:extLst>
          </p:cNvPr>
          <p:cNvSpPr txBox="1"/>
          <p:nvPr/>
        </p:nvSpPr>
        <p:spPr>
          <a:xfrm>
            <a:off x="483392" y="3125384"/>
            <a:ext cx="4672081" cy="1446550"/>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12 )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5 </a:t>
            </a:r>
            <a:r>
              <a:rPr lang="fr-FR" sz="2200" b="1" dirty="0">
                <a:latin typeface="Calibri" panose="020F0502020204030204" pitchFamily="34" charset="0"/>
                <a:cs typeface="Calibri" panose="020F0502020204030204" pitchFamily="34" charset="0"/>
              </a:rPr>
              <a:t>Selon THIÉFAINE, qu’est-ce qui est vraiment engagé chez lui ? Quel est, selon lui, l’unique objectif d’un chanteur ?</a:t>
            </a:r>
          </a:p>
        </p:txBody>
      </p:sp>
      <p:sp>
        <p:nvSpPr>
          <p:cNvPr id="2" name="ZoneTexte 1">
            <a:extLst>
              <a:ext uri="{FF2B5EF4-FFF2-40B4-BE49-F238E27FC236}">
                <a16:creationId xmlns:a16="http://schemas.microsoft.com/office/drawing/2014/main" id="{5B65D646-9FA5-4B16-BDE5-D73549FE1EA5}"/>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9" name="Image 8">
            <a:hlinkClick r:id="rId2" action="ppaction://hlinksldjump"/>
            <a:extLst>
              <a:ext uri="{FF2B5EF4-FFF2-40B4-BE49-F238E27FC236}">
                <a16:creationId xmlns:a16="http://schemas.microsoft.com/office/drawing/2014/main" id="{E44E2663-5DF9-2157-7BE7-7D40F56A19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2" name="ZoneTexte 11">
            <a:extLst>
              <a:ext uri="{FF2B5EF4-FFF2-40B4-BE49-F238E27FC236}">
                <a16:creationId xmlns:a16="http://schemas.microsoft.com/office/drawing/2014/main" id="{484D45D7-3B27-C506-F014-64E6A34BF399}"/>
              </a:ext>
            </a:extLst>
          </p:cNvPr>
          <p:cNvSpPr txBox="1"/>
          <p:nvPr/>
        </p:nvSpPr>
        <p:spPr>
          <a:xfrm>
            <a:off x="172983" y="482158"/>
            <a:ext cx="3633907" cy="2554545"/>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J'ai appris à jouer la guitare</a:t>
            </a:r>
          </a:p>
          <a:p>
            <a:r>
              <a:rPr lang="fr-FR" sz="1600" dirty="0">
                <a:latin typeface="Calibri" panose="020F0502020204030204" pitchFamily="34" charset="0"/>
                <a:cs typeface="Calibri" panose="020F0502020204030204" pitchFamily="34" charset="0"/>
              </a:rPr>
              <a:t>Avec la méthode Ogino</a:t>
            </a:r>
          </a:p>
          <a:p>
            <a:r>
              <a:rPr lang="fr-FR" sz="1600" dirty="0">
                <a:latin typeface="Calibri" panose="020F0502020204030204" pitchFamily="34" charset="0"/>
                <a:cs typeface="Calibri" panose="020F0502020204030204" pitchFamily="34" charset="0"/>
              </a:rPr>
              <a:t>Émerveillé par l'art pour l'art</a:t>
            </a:r>
          </a:p>
          <a:p>
            <a:r>
              <a:rPr lang="fr-FR" sz="1600" dirty="0">
                <a:latin typeface="Calibri" panose="020F0502020204030204" pitchFamily="34" charset="0"/>
                <a:cs typeface="Calibri" panose="020F0502020204030204" pitchFamily="34" charset="0"/>
              </a:rPr>
              <a:t>Comme une poule devant un mégot</a:t>
            </a:r>
          </a:p>
          <a:p>
            <a:r>
              <a:rPr lang="fr-FR" sz="1600" dirty="0">
                <a:latin typeface="Calibri" panose="020F0502020204030204" pitchFamily="34" charset="0"/>
                <a:cs typeface="Calibri" panose="020F0502020204030204" pitchFamily="34" charset="0"/>
              </a:rPr>
              <a:t>J'étais déjà un petit barbare</a:t>
            </a:r>
          </a:p>
          <a:p>
            <a:r>
              <a:rPr lang="fr-FR" sz="1600" dirty="0">
                <a:latin typeface="Calibri" panose="020F0502020204030204" pitchFamily="34" charset="0"/>
                <a:cs typeface="Calibri" panose="020F0502020204030204" pitchFamily="34" charset="0"/>
              </a:rPr>
              <a:t>Qui chantait pour sa libido</a:t>
            </a:r>
          </a:p>
          <a:p>
            <a:r>
              <a:rPr lang="fr-FR" sz="1600" dirty="0">
                <a:latin typeface="Calibri" panose="020F0502020204030204" pitchFamily="34" charset="0"/>
                <a:cs typeface="Calibri" panose="020F0502020204030204" pitchFamily="34" charset="0"/>
              </a:rPr>
              <a:t>Et franchement c'est beaucoup plus tard</a:t>
            </a:r>
          </a:p>
          <a:p>
            <a:r>
              <a:rPr lang="fr-FR" sz="1600" dirty="0">
                <a:latin typeface="Calibri" panose="020F0502020204030204" pitchFamily="34" charset="0"/>
                <a:cs typeface="Calibri" panose="020F0502020204030204" pitchFamily="34" charset="0"/>
              </a:rPr>
              <a:t>Que j'appris à être cabot</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p>
        </p:txBody>
      </p:sp>
      <p:sp>
        <p:nvSpPr>
          <p:cNvPr id="13" name="ZoneTexte 12">
            <a:extLst>
              <a:ext uri="{FF2B5EF4-FFF2-40B4-BE49-F238E27FC236}">
                <a16:creationId xmlns:a16="http://schemas.microsoft.com/office/drawing/2014/main" id="{A87A45A9-C73E-C000-9496-D7D8B4A539E9}"/>
              </a:ext>
            </a:extLst>
          </p:cNvPr>
          <p:cNvSpPr txBox="1"/>
          <p:nvPr/>
        </p:nvSpPr>
        <p:spPr>
          <a:xfrm>
            <a:off x="7260463" y="261947"/>
            <a:ext cx="4019218" cy="2800767"/>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Le jour de ma naissance un éléphant est mort</a:t>
            </a:r>
          </a:p>
          <a:p>
            <a:r>
              <a:rPr lang="fr-FR" sz="1600" dirty="0">
                <a:latin typeface="Calibri" panose="020F0502020204030204" pitchFamily="34" charset="0"/>
                <a:cs typeface="Calibri" panose="020F0502020204030204" pitchFamily="34" charset="0"/>
              </a:rPr>
              <a:t>Et depuis ce jour-là je le porte à mon cou</a:t>
            </a:r>
          </a:p>
          <a:p>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Je me fais un peu prétentiard</a:t>
            </a:r>
          </a:p>
          <a:p>
            <a:r>
              <a:rPr lang="fr-FR" sz="1600" dirty="0">
                <a:latin typeface="Calibri" panose="020F0502020204030204" pitchFamily="34" charset="0"/>
                <a:cs typeface="Calibri" panose="020F0502020204030204" pitchFamily="34" charset="0"/>
              </a:rPr>
              <a:t>Mais c'est la règle du boulot</a:t>
            </a:r>
          </a:p>
          <a:p>
            <a:r>
              <a:rPr lang="fr-FR" sz="1600" dirty="0">
                <a:latin typeface="Calibri" panose="020F0502020204030204" pitchFamily="34" charset="0"/>
                <a:cs typeface="Calibri" panose="020F0502020204030204" pitchFamily="34" charset="0"/>
              </a:rPr>
              <a:t>Si tu joues pas les vieux ringards</a:t>
            </a:r>
          </a:p>
          <a:p>
            <a:r>
              <a:rPr lang="fr-FR" sz="1600" dirty="0">
                <a:latin typeface="Calibri" panose="020F0502020204030204" pitchFamily="34" charset="0"/>
                <a:cs typeface="Calibri" panose="020F0502020204030204" pitchFamily="34" charset="0"/>
              </a:rPr>
              <a:t>On te prend pour un rigolo</a:t>
            </a:r>
          </a:p>
          <a:p>
            <a:r>
              <a:rPr lang="fr-FR" sz="1600" dirty="0">
                <a:latin typeface="Calibri" panose="020F0502020204030204" pitchFamily="34" charset="0"/>
                <a:cs typeface="Calibri" panose="020F0502020204030204" pitchFamily="34" charset="0"/>
              </a:rPr>
              <a:t>Alors je me montre à la barre</a:t>
            </a:r>
          </a:p>
          <a:p>
            <a:r>
              <a:rPr lang="fr-FR" sz="1600" dirty="0">
                <a:latin typeface="Calibri" panose="020F0502020204030204" pitchFamily="34" charset="0"/>
                <a:cs typeface="Calibri" panose="020F0502020204030204" pitchFamily="34" charset="0"/>
              </a:rPr>
              <a:t>Avec mes tripes et mon </a:t>
            </a:r>
            <a:r>
              <a:rPr lang="fr-FR" sz="1600" dirty="0" err="1">
                <a:latin typeface="Calibri" panose="020F0502020204030204" pitchFamily="34" charset="0"/>
                <a:cs typeface="Calibri" panose="020F0502020204030204" pitchFamily="34" charset="0"/>
              </a:rPr>
              <a:t>zozio</a:t>
            </a:r>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Pour pas pisser dans ma guitare</a:t>
            </a:r>
          </a:p>
          <a:p>
            <a:r>
              <a:rPr lang="fr-FR" sz="1600" dirty="0">
                <a:latin typeface="Calibri" panose="020F0502020204030204" pitchFamily="34" charset="0"/>
                <a:cs typeface="Calibri" panose="020F0502020204030204" pitchFamily="34" charset="0"/>
              </a:rPr>
              <a:t>En refoulant ma parano</a:t>
            </a:r>
          </a:p>
        </p:txBody>
      </p:sp>
      <p:sp>
        <p:nvSpPr>
          <p:cNvPr id="15" name="ZoneTexte 14">
            <a:extLst>
              <a:ext uri="{FF2B5EF4-FFF2-40B4-BE49-F238E27FC236}">
                <a16:creationId xmlns:a16="http://schemas.microsoft.com/office/drawing/2014/main" id="{A7A0A6CC-8528-4EAA-45CB-BEF58677A9FB}"/>
              </a:ext>
            </a:extLst>
          </p:cNvPr>
          <p:cNvSpPr txBox="1"/>
          <p:nvPr/>
        </p:nvSpPr>
        <p:spPr>
          <a:xfrm>
            <a:off x="3738607" y="508169"/>
            <a:ext cx="3373669" cy="2554545"/>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Pour être chanteur populaire</a:t>
            </a:r>
          </a:p>
          <a:p>
            <a:r>
              <a:rPr lang="fr-FR" sz="1600" dirty="0">
                <a:latin typeface="Calibri" panose="020F0502020204030204" pitchFamily="34" charset="0"/>
                <a:cs typeface="Calibri" panose="020F0502020204030204" pitchFamily="34" charset="0"/>
              </a:rPr>
              <a:t>Faut avoir l'esprit de mission</a:t>
            </a:r>
          </a:p>
          <a:p>
            <a:r>
              <a:rPr lang="fr-FR" sz="1600" dirty="0">
                <a:latin typeface="Calibri" panose="020F0502020204030204" pitchFamily="34" charset="0"/>
                <a:cs typeface="Calibri" panose="020F0502020204030204" pitchFamily="34" charset="0"/>
              </a:rPr>
              <a:t>La position du missionnaire</a:t>
            </a:r>
          </a:p>
          <a:p>
            <a:r>
              <a:rPr lang="fr-FR" sz="1600" dirty="0">
                <a:latin typeface="Calibri" panose="020F0502020204030204" pitchFamily="34" charset="0"/>
                <a:cs typeface="Calibri" panose="020F0502020204030204" pitchFamily="34" charset="0"/>
              </a:rPr>
              <a:t>Ça manque pas d'imagination</a:t>
            </a:r>
          </a:p>
          <a:p>
            <a:r>
              <a:rPr lang="fr-FR" sz="1600" dirty="0">
                <a:latin typeface="Calibri" panose="020F0502020204030204" pitchFamily="34" charset="0"/>
                <a:cs typeface="Calibri" panose="020F0502020204030204" pitchFamily="34" charset="0"/>
              </a:rPr>
              <a:t>Et je me jette sous les projos</a:t>
            </a:r>
          </a:p>
          <a:p>
            <a:r>
              <a:rPr lang="fr-FR" sz="1600" dirty="0">
                <a:latin typeface="Calibri" panose="020F0502020204030204" pitchFamily="34" charset="0"/>
                <a:cs typeface="Calibri" panose="020F0502020204030204" pitchFamily="34" charset="0"/>
              </a:rPr>
              <a:t>Avec mon sourire engagé</a:t>
            </a:r>
          </a:p>
          <a:p>
            <a:r>
              <a:rPr lang="fr-FR" sz="1600" dirty="0">
                <a:latin typeface="Calibri" panose="020F0502020204030204" pitchFamily="34" charset="0"/>
                <a:cs typeface="Calibri" panose="020F0502020204030204" pitchFamily="34" charset="0"/>
              </a:rPr>
              <a:t>En me disant vas-y coco</a:t>
            </a:r>
          </a:p>
          <a:p>
            <a:r>
              <a:rPr lang="fr-FR" sz="1600" dirty="0">
                <a:latin typeface="Calibri" panose="020F0502020204030204" pitchFamily="34" charset="0"/>
                <a:cs typeface="Calibri" panose="020F0502020204030204" pitchFamily="34" charset="0"/>
              </a:rPr>
              <a:t>T'as la meilleure place pour draguer</a:t>
            </a:r>
          </a:p>
          <a:p>
            <a:r>
              <a:rPr lang="fr-FR" sz="1600" dirty="0">
                <a:latin typeface="Calibri" panose="020F0502020204030204" pitchFamily="34" charset="0"/>
                <a:cs typeface="Calibri" panose="020F0502020204030204" pitchFamily="34" charset="0"/>
              </a:rPr>
              <a:t>Je ne chante pas pour passer le temps</a:t>
            </a:r>
          </a:p>
          <a:p>
            <a:r>
              <a:rPr lang="fr-FR" sz="1600" dirty="0">
                <a:latin typeface="Calibri" panose="020F0502020204030204" pitchFamily="34" charset="0"/>
                <a:cs typeface="Calibri" panose="020F0502020204030204" pitchFamily="34" charset="0"/>
              </a:rPr>
              <a:t>Mais pour me rendre intéressant</a:t>
            </a:r>
            <a:endParaRPr lang="fr-FR" sz="1600" dirty="0"/>
          </a:p>
        </p:txBody>
      </p:sp>
    </p:spTree>
    <p:extLst>
      <p:ext uri="{BB962C8B-B14F-4D97-AF65-F5344CB8AC3E}">
        <p14:creationId xmlns:p14="http://schemas.microsoft.com/office/powerpoint/2010/main" val="1134608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e 39">
            <a:extLst>
              <a:ext uri="{FF2B5EF4-FFF2-40B4-BE49-F238E27FC236}">
                <a16:creationId xmlns:a16="http://schemas.microsoft.com/office/drawing/2014/main" id="{42CD3111-76F2-3E01-0FDD-FEF78198FA4F}"/>
              </a:ext>
            </a:extLst>
          </p:cNvPr>
          <p:cNvGrpSpPr/>
          <p:nvPr/>
        </p:nvGrpSpPr>
        <p:grpSpPr>
          <a:xfrm>
            <a:off x="117277" y="652320"/>
            <a:ext cx="6770190" cy="4270609"/>
            <a:chOff x="117277" y="652320"/>
            <a:chExt cx="6770190" cy="4270609"/>
          </a:xfrm>
        </p:grpSpPr>
        <p:sp>
          <p:nvSpPr>
            <p:cNvPr id="13" name="ZoneTexte 12">
              <a:extLst>
                <a:ext uri="{FF2B5EF4-FFF2-40B4-BE49-F238E27FC236}">
                  <a16:creationId xmlns:a16="http://schemas.microsoft.com/office/drawing/2014/main" id="{EE6ECCC2-D65D-D6CB-2CB7-2AE1FB589860}"/>
                </a:ext>
              </a:extLst>
            </p:cNvPr>
            <p:cNvSpPr txBox="1"/>
            <p:nvPr/>
          </p:nvSpPr>
          <p:spPr>
            <a:xfrm>
              <a:off x="1278441" y="1168055"/>
              <a:ext cx="5609026" cy="3754874"/>
            </a:xfrm>
            <a:prstGeom prst="rect">
              <a:avLst/>
            </a:prstGeom>
            <a:noFill/>
          </p:spPr>
          <p:txBody>
            <a:bodyPr wrap="square">
              <a:spAutoFit/>
            </a:bodyPr>
            <a:lstStyle/>
            <a:p>
              <a:r>
                <a:rPr lang="fr-FR" sz="1400" dirty="0"/>
                <a:t>Mon âme a son secret, ma vie a son mystère :</a:t>
              </a:r>
            </a:p>
            <a:p>
              <a:r>
                <a:rPr lang="fr-FR" sz="1400" dirty="0"/>
                <a:t>Un amour éternel en un moment conçu.</a:t>
              </a:r>
            </a:p>
            <a:p>
              <a:r>
                <a:rPr lang="fr-FR" sz="1400" dirty="0"/>
                <a:t>Le mal est sans espoir, aussi j'ai dû le taire,</a:t>
              </a:r>
            </a:p>
            <a:p>
              <a:r>
                <a:rPr lang="fr-FR" sz="1400" dirty="0"/>
                <a:t>Et celle qui l'a fait n'en a jamais rien su.</a:t>
              </a:r>
            </a:p>
            <a:p>
              <a:endParaRPr lang="fr-FR" sz="1400" dirty="0"/>
            </a:p>
            <a:p>
              <a:r>
                <a:rPr lang="fr-FR" sz="1400" dirty="0"/>
                <a:t>Hélas ! j'aurai passé près d'elle inaperçu,</a:t>
              </a:r>
            </a:p>
            <a:p>
              <a:r>
                <a:rPr lang="fr-FR" sz="1400" dirty="0"/>
                <a:t>Toujours à ses côtés, et pourtant solitaire,</a:t>
              </a:r>
            </a:p>
            <a:p>
              <a:r>
                <a:rPr lang="fr-FR" sz="1400" dirty="0"/>
                <a:t>Et j'aurai jusqu'au bout fait mon temps sur la terre,</a:t>
              </a:r>
            </a:p>
            <a:p>
              <a:r>
                <a:rPr lang="fr-FR" sz="1400" dirty="0"/>
                <a:t>N'osant rien demander et n'ayant rien reçu.</a:t>
              </a:r>
            </a:p>
            <a:p>
              <a:endParaRPr lang="fr-FR" sz="1400" dirty="0"/>
            </a:p>
            <a:p>
              <a:r>
                <a:rPr lang="fr-FR" sz="1400" dirty="0"/>
                <a:t>Pour elle, quoique Dieu l'ait faite douce et tendre,</a:t>
              </a:r>
            </a:p>
            <a:p>
              <a:r>
                <a:rPr lang="fr-FR" sz="1400" dirty="0"/>
                <a:t>Elle ira son chemin, distraite, et sans entendre</a:t>
              </a:r>
            </a:p>
            <a:p>
              <a:r>
                <a:rPr lang="fr-FR" sz="1400" dirty="0"/>
                <a:t>Ce murmure d'amour élevé sur ses pas ;</a:t>
              </a:r>
            </a:p>
            <a:p>
              <a:endParaRPr lang="fr-FR" sz="1400" dirty="0"/>
            </a:p>
            <a:p>
              <a:r>
                <a:rPr lang="fr-FR" sz="1400" dirty="0"/>
                <a:t>À l'austère devoir pieusement fidèle,</a:t>
              </a:r>
            </a:p>
            <a:p>
              <a:r>
                <a:rPr lang="fr-FR" sz="1400" dirty="0"/>
                <a:t>Elle dira, lisant ces vers tout remplis d'elle :</a:t>
              </a:r>
            </a:p>
            <a:p>
              <a:r>
                <a:rPr lang="fr-FR" sz="1400" dirty="0"/>
                <a:t>« Quelle est donc cette femme ? » et ne comprendra pas.</a:t>
              </a:r>
            </a:p>
          </p:txBody>
        </p:sp>
        <p:sp>
          <p:nvSpPr>
            <p:cNvPr id="14" name="ZoneTexte 13">
              <a:extLst>
                <a:ext uri="{FF2B5EF4-FFF2-40B4-BE49-F238E27FC236}">
                  <a16:creationId xmlns:a16="http://schemas.microsoft.com/office/drawing/2014/main" id="{50E34AA6-27AB-AACF-4E1F-5CDCA611D343}"/>
                </a:ext>
              </a:extLst>
            </p:cNvPr>
            <p:cNvSpPr txBox="1"/>
            <p:nvPr/>
          </p:nvSpPr>
          <p:spPr>
            <a:xfrm>
              <a:off x="127350" y="1751985"/>
              <a:ext cx="1062258" cy="523220"/>
            </a:xfrm>
            <a:prstGeom prst="rect">
              <a:avLst/>
            </a:prstGeom>
            <a:noFill/>
          </p:spPr>
          <p:txBody>
            <a:bodyPr wrap="square">
              <a:spAutoFit/>
            </a:bodyPr>
            <a:lstStyle/>
            <a:p>
              <a:pPr algn="ctr"/>
              <a:r>
                <a:rPr lang="fr-FR" sz="1400" b="1" dirty="0"/>
                <a:t>Félix</a:t>
              </a:r>
              <a:br>
                <a:rPr lang="fr-FR" sz="1400" b="1" dirty="0"/>
              </a:br>
              <a:r>
                <a:rPr lang="fr-FR" sz="1400" b="1" dirty="0"/>
                <a:t>D’ARVERS</a:t>
              </a:r>
            </a:p>
          </p:txBody>
        </p:sp>
        <p:pic>
          <p:nvPicPr>
            <p:cNvPr id="15" name="Image 14">
              <a:extLst>
                <a:ext uri="{FF2B5EF4-FFF2-40B4-BE49-F238E27FC236}">
                  <a16:creationId xmlns:a16="http://schemas.microsoft.com/office/drawing/2014/main" id="{9C4DBE68-2565-B553-B032-55D8459391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7143" y="1085365"/>
              <a:ext cx="667083" cy="667083"/>
            </a:xfrm>
            <a:prstGeom prst="rect">
              <a:avLst/>
            </a:prstGeom>
          </p:spPr>
        </p:pic>
        <p:sp>
          <p:nvSpPr>
            <p:cNvPr id="16" name="ZoneTexte 15">
              <a:extLst>
                <a:ext uri="{FF2B5EF4-FFF2-40B4-BE49-F238E27FC236}">
                  <a16:creationId xmlns:a16="http://schemas.microsoft.com/office/drawing/2014/main" id="{672FBE2A-D5FE-D8ED-7853-D2DB3139BD04}"/>
                </a:ext>
              </a:extLst>
            </p:cNvPr>
            <p:cNvSpPr txBox="1"/>
            <p:nvPr/>
          </p:nvSpPr>
          <p:spPr>
            <a:xfrm>
              <a:off x="117277" y="2227745"/>
              <a:ext cx="1082348"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(1806-1850)</a:t>
              </a:r>
            </a:p>
          </p:txBody>
        </p:sp>
        <p:sp>
          <p:nvSpPr>
            <p:cNvPr id="18" name="ZoneTexte 17">
              <a:extLst>
                <a:ext uri="{FF2B5EF4-FFF2-40B4-BE49-F238E27FC236}">
                  <a16:creationId xmlns:a16="http://schemas.microsoft.com/office/drawing/2014/main" id="{9019360F-5B3B-5DB8-8717-461AFBF416BC}"/>
                </a:ext>
              </a:extLst>
            </p:cNvPr>
            <p:cNvSpPr txBox="1"/>
            <p:nvPr/>
          </p:nvSpPr>
          <p:spPr>
            <a:xfrm>
              <a:off x="202929" y="2904934"/>
              <a:ext cx="895513" cy="307777"/>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Poète</a:t>
              </a:r>
            </a:p>
          </p:txBody>
        </p:sp>
        <p:pic>
          <p:nvPicPr>
            <p:cNvPr id="21" name="Image 20">
              <a:extLst>
                <a:ext uri="{FF2B5EF4-FFF2-40B4-BE49-F238E27FC236}">
                  <a16:creationId xmlns:a16="http://schemas.microsoft.com/office/drawing/2014/main" id="{2F1BB8F4-02C9-8228-F60D-A9FBAB7A5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99" y="2543461"/>
              <a:ext cx="380617" cy="253207"/>
            </a:xfrm>
            <a:prstGeom prst="rect">
              <a:avLst/>
            </a:prstGeom>
          </p:spPr>
        </p:pic>
        <p:sp>
          <p:nvSpPr>
            <p:cNvPr id="23" name="ZoneTexte 22">
              <a:extLst>
                <a:ext uri="{FF2B5EF4-FFF2-40B4-BE49-F238E27FC236}">
                  <a16:creationId xmlns:a16="http://schemas.microsoft.com/office/drawing/2014/main" id="{65F6AF58-A128-73F7-E941-B12EB86E3854}"/>
                </a:ext>
              </a:extLst>
            </p:cNvPr>
            <p:cNvSpPr txBox="1"/>
            <p:nvPr/>
          </p:nvSpPr>
          <p:spPr>
            <a:xfrm>
              <a:off x="1985592" y="652320"/>
              <a:ext cx="3389218" cy="400110"/>
            </a:xfrm>
            <a:prstGeom prst="rect">
              <a:avLst/>
            </a:prstGeom>
            <a:noFill/>
          </p:spPr>
          <p:txBody>
            <a:bodyPr wrap="square">
              <a:spAutoFit/>
            </a:bodyPr>
            <a:lstStyle/>
            <a:p>
              <a:r>
                <a:rPr lang="fr-FR" sz="20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SONNET D’ARVERS </a:t>
              </a:r>
              <a:r>
                <a:rPr lang="fr-FR"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(texte en vers)</a:t>
              </a:r>
              <a:endParaRPr lang="fr-FR" sz="1400" dirty="0">
                <a:solidFill>
                  <a:schemeClr val="bg1"/>
                </a:solidFill>
              </a:endParaRPr>
            </a:p>
          </p:txBody>
        </p:sp>
        <p:grpSp>
          <p:nvGrpSpPr>
            <p:cNvPr id="27" name="Groupe 26">
              <a:extLst>
                <a:ext uri="{FF2B5EF4-FFF2-40B4-BE49-F238E27FC236}">
                  <a16:creationId xmlns:a16="http://schemas.microsoft.com/office/drawing/2014/main" id="{5470F2A2-B7CA-8A51-00BB-68CEB2294B37}"/>
                </a:ext>
              </a:extLst>
            </p:cNvPr>
            <p:cNvGrpSpPr/>
            <p:nvPr/>
          </p:nvGrpSpPr>
          <p:grpSpPr>
            <a:xfrm>
              <a:off x="134109" y="3320977"/>
              <a:ext cx="1153955" cy="1100103"/>
              <a:chOff x="126026" y="3320976"/>
              <a:chExt cx="1153955" cy="1100103"/>
            </a:xfrm>
          </p:grpSpPr>
          <p:pic>
            <p:nvPicPr>
              <p:cNvPr id="25" name="Image 24">
                <a:hlinkClick r:id="rId4"/>
                <a:extLst>
                  <a:ext uri="{FF2B5EF4-FFF2-40B4-BE49-F238E27FC236}">
                    <a16:creationId xmlns:a16="http://schemas.microsoft.com/office/drawing/2014/main" id="{7D2FF4FD-8166-FEE5-139A-0C199CC7D4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026" y="3320976"/>
                <a:ext cx="1153955" cy="1100103"/>
              </a:xfrm>
              <a:prstGeom prst="rect">
                <a:avLst/>
              </a:prstGeom>
            </p:spPr>
          </p:pic>
          <p:pic>
            <p:nvPicPr>
              <p:cNvPr id="26" name="Image 25">
                <a:hlinkClick r:id="rId4"/>
                <a:extLst>
                  <a:ext uri="{FF2B5EF4-FFF2-40B4-BE49-F238E27FC236}">
                    <a16:creationId xmlns:a16="http://schemas.microsoft.com/office/drawing/2014/main" id="{8BA74D03-357B-67E6-879D-F026823473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80658" y="3553430"/>
                <a:ext cx="681220" cy="681220"/>
              </a:xfrm>
              <a:prstGeom prst="rect">
                <a:avLst/>
              </a:prstGeom>
            </p:spPr>
          </p:pic>
        </p:grpSp>
      </p:grpSp>
      <p:pic>
        <p:nvPicPr>
          <p:cNvPr id="4" name="Image 3">
            <a:hlinkClick r:id="rId7" action="ppaction://hlinksldjump"/>
            <a:extLst>
              <a:ext uri="{FF2B5EF4-FFF2-40B4-BE49-F238E27FC236}">
                <a16:creationId xmlns:a16="http://schemas.microsoft.com/office/drawing/2014/main" id="{8A70CBA4-E7CA-679A-96F5-26A463C210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39" name="Groupe 38">
            <a:extLst>
              <a:ext uri="{FF2B5EF4-FFF2-40B4-BE49-F238E27FC236}">
                <a16:creationId xmlns:a16="http://schemas.microsoft.com/office/drawing/2014/main" id="{E4965F62-1718-084A-5862-07240BD9938A}"/>
              </a:ext>
            </a:extLst>
          </p:cNvPr>
          <p:cNvGrpSpPr/>
          <p:nvPr/>
        </p:nvGrpSpPr>
        <p:grpSpPr>
          <a:xfrm>
            <a:off x="202929" y="38684"/>
            <a:ext cx="9169672" cy="895513"/>
            <a:chOff x="202929" y="38684"/>
            <a:chExt cx="9169672" cy="895513"/>
          </a:xfrm>
        </p:grpSpPr>
        <p:pic>
          <p:nvPicPr>
            <p:cNvPr id="5" name="Image 4">
              <a:extLst>
                <a:ext uri="{FF2B5EF4-FFF2-40B4-BE49-F238E27FC236}">
                  <a16:creationId xmlns:a16="http://schemas.microsoft.com/office/drawing/2014/main" id="{D21C794D-8CB0-136A-8FBE-8A3CEB58F0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2929" y="103686"/>
              <a:ext cx="895513" cy="802325"/>
            </a:xfrm>
            <a:prstGeom prst="rect">
              <a:avLst/>
            </a:prstGeom>
          </p:spPr>
        </p:pic>
        <p:pic>
          <p:nvPicPr>
            <p:cNvPr id="6" name="Image 5">
              <a:extLst>
                <a:ext uri="{FF2B5EF4-FFF2-40B4-BE49-F238E27FC236}">
                  <a16:creationId xmlns:a16="http://schemas.microsoft.com/office/drawing/2014/main" id="{A7FF06D5-DA37-2929-D3D6-0D5AB702604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288064" y="38684"/>
              <a:ext cx="895513" cy="895513"/>
            </a:xfrm>
            <a:prstGeom prst="rect">
              <a:avLst/>
            </a:prstGeom>
          </p:spPr>
        </p:pic>
        <p:sp>
          <p:nvSpPr>
            <p:cNvPr id="7" name="Rectangle 6">
              <a:extLst>
                <a:ext uri="{FF2B5EF4-FFF2-40B4-BE49-F238E27FC236}">
                  <a16:creationId xmlns:a16="http://schemas.microsoft.com/office/drawing/2014/main" id="{ED264F7D-43F2-539B-C578-55786284FF89}"/>
                </a:ext>
              </a:extLst>
            </p:cNvPr>
            <p:cNvSpPr/>
            <p:nvPr/>
          </p:nvSpPr>
          <p:spPr>
            <a:xfrm>
              <a:off x="2376356" y="121614"/>
              <a:ext cx="2279791" cy="646331"/>
            </a:xfrm>
            <a:prstGeom prst="rect">
              <a:avLst/>
            </a:prstGeom>
            <a:noFill/>
          </p:spPr>
          <p:txBody>
            <a:bodyPr wrap="none" lIns="91440" tIns="45720" rIns="91440" bIns="45720">
              <a:spAutoFit/>
            </a:bodyPr>
            <a:lstStyle/>
            <a:p>
              <a:pPr algn="ctr"/>
              <a:r>
                <a:rPr lang="fr-FR"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La Poésie</a:t>
              </a:r>
            </a:p>
          </p:txBody>
        </p:sp>
        <p:sp>
          <p:nvSpPr>
            <p:cNvPr id="9" name="ZoneTexte 8">
              <a:extLst>
                <a:ext uri="{FF2B5EF4-FFF2-40B4-BE49-F238E27FC236}">
                  <a16:creationId xmlns:a16="http://schemas.microsoft.com/office/drawing/2014/main" id="{F4C21876-1261-617B-6D55-C971F8699883}"/>
                </a:ext>
              </a:extLst>
            </p:cNvPr>
            <p:cNvSpPr txBox="1"/>
            <p:nvPr/>
          </p:nvSpPr>
          <p:spPr>
            <a:xfrm>
              <a:off x="5010541" y="175501"/>
              <a:ext cx="4362060" cy="584775"/>
            </a:xfrm>
            <a:prstGeom prst="rect">
              <a:avLst/>
            </a:prstGeom>
            <a:noFill/>
          </p:spPr>
          <p:txBody>
            <a:bodyPr wrap="square">
              <a:spAutoFit/>
            </a:bodyPr>
            <a:lstStyle/>
            <a:p>
              <a:r>
                <a:rPr lang="fr-FR" b="1" i="0" u="none" strike="noStrike" baseline="0" dirty="0">
                  <a:latin typeface="Calibri" panose="020F0502020204030204" pitchFamily="34" charset="0"/>
                  <a:cs typeface="Calibri" panose="020F0502020204030204" pitchFamily="34" charset="0"/>
                </a:rPr>
                <a:t>Le</a:t>
              </a:r>
              <a:r>
                <a:rPr lang="fr-FR" sz="3200" b="1" i="0" u="none" strike="noStrike" baseline="0" dirty="0">
                  <a:latin typeface="Calibri" panose="020F0502020204030204" pitchFamily="34" charset="0"/>
                  <a:cs typeface="Calibri" panose="020F0502020204030204" pitchFamily="34" charset="0"/>
                </a:rPr>
                <a:t> </a:t>
              </a:r>
              <a:r>
                <a:rPr lang="fr-FR" sz="3200" b="1" i="0" u="none" strike="noStrike" baseline="0" dirty="0">
                  <a:solidFill>
                    <a:srgbClr val="FF0000"/>
                  </a:solidFill>
                  <a:latin typeface="Calibri" panose="020F0502020204030204" pitchFamily="34" charset="0"/>
                  <a:cs typeface="Calibri" panose="020F0502020204030204" pitchFamily="34" charset="0"/>
                </a:rPr>
                <a:t>VOCABULAIRE</a:t>
              </a:r>
              <a:r>
                <a:rPr lang="fr-FR" b="1" i="0" u="none" strike="noStrike" baseline="0" dirty="0">
                  <a:latin typeface="Calibri" panose="020F0502020204030204" pitchFamily="34" charset="0"/>
                  <a:cs typeface="Calibri" panose="020F0502020204030204" pitchFamily="34" charset="0"/>
                </a:rPr>
                <a:t>…</a:t>
              </a:r>
              <a:endParaRPr lang="fr-FR" b="1" dirty="0"/>
            </a:p>
          </p:txBody>
        </p:sp>
      </p:grpSp>
      <p:sp>
        <p:nvSpPr>
          <p:cNvPr id="22" name="ZoneTexte 21">
            <a:extLst>
              <a:ext uri="{FF2B5EF4-FFF2-40B4-BE49-F238E27FC236}">
                <a16:creationId xmlns:a16="http://schemas.microsoft.com/office/drawing/2014/main" id="{072177E4-3C60-15E4-281C-007196A7C501}"/>
              </a:ext>
            </a:extLst>
          </p:cNvPr>
          <p:cNvSpPr txBox="1"/>
          <p:nvPr/>
        </p:nvSpPr>
        <p:spPr>
          <a:xfrm>
            <a:off x="9962144" y="425470"/>
            <a:ext cx="2238379" cy="6432530"/>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p>
          <a:p>
            <a:r>
              <a:rPr lang="fr-FR" sz="1600" b="1" dirty="0">
                <a:solidFill>
                  <a:srgbClr val="0070C0"/>
                </a:solidFill>
                <a:latin typeface="Calibri" panose="020F0502020204030204" pitchFamily="34" charset="0"/>
                <a:cs typeface="Calibri" panose="020F0502020204030204" pitchFamily="34" charset="0"/>
              </a:rPr>
              <a:t>Vocabulaire poétique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alexandrin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césure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décasyllabe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dizain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 muet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enjambement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hémistiche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hétérométriques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isométriques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octosyllabe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engagée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lyrique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narrative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paragraphes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phrases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prose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quatrain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croisées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embrassées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suivies (ou plates)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sonnet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strophes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syllabes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tercet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irréguliers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réguliers</a:t>
            </a:r>
          </a:p>
        </p:txBody>
      </p:sp>
      <p:sp>
        <p:nvSpPr>
          <p:cNvPr id="28" name="ZoneTexte 27">
            <a:extLst>
              <a:ext uri="{FF2B5EF4-FFF2-40B4-BE49-F238E27FC236}">
                <a16:creationId xmlns:a16="http://schemas.microsoft.com/office/drawing/2014/main" id="{5F2393EF-61BB-6643-180A-5E810B64EA52}"/>
              </a:ext>
            </a:extLst>
          </p:cNvPr>
          <p:cNvSpPr txBox="1"/>
          <p:nvPr/>
        </p:nvSpPr>
        <p:spPr>
          <a:xfrm>
            <a:off x="2862771" y="5231446"/>
            <a:ext cx="3536591" cy="307777"/>
          </a:xfrm>
          <a:prstGeom prst="rect">
            <a:avLst/>
          </a:prstGeom>
          <a:noFill/>
        </p:spPr>
        <p:txBody>
          <a:bodyPr wrap="square">
            <a:spAutoFit/>
          </a:bodyPr>
          <a:lstStyle/>
          <a:p>
            <a:pPr algn="r"/>
            <a:r>
              <a:rPr lang="fr-FR"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Félix D’ARVERS, </a:t>
            </a:r>
            <a:r>
              <a:rPr lang="fr-FR" sz="1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Mes heures perdues</a:t>
            </a:r>
            <a:r>
              <a:rPr lang="fr-FR"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1833.</a:t>
            </a:r>
            <a:endParaRPr lang="fr-FR" sz="1400" dirty="0">
              <a:solidFill>
                <a:schemeClr val="bg1"/>
              </a:solidFill>
              <a:latin typeface="Calibri" panose="020F0502020204030204" pitchFamily="34" charset="0"/>
              <a:cs typeface="Calibri" panose="020F0502020204030204" pitchFamily="34" charset="0"/>
            </a:endParaRPr>
          </a:p>
        </p:txBody>
      </p:sp>
      <p:cxnSp>
        <p:nvCxnSpPr>
          <p:cNvPr id="31" name="Connecteur droit avec flèche 30">
            <a:extLst>
              <a:ext uri="{FF2B5EF4-FFF2-40B4-BE49-F238E27FC236}">
                <a16:creationId xmlns:a16="http://schemas.microsoft.com/office/drawing/2014/main" id="{AB69FCD0-A726-F10C-8646-AF1C02E98B40}"/>
              </a:ext>
            </a:extLst>
          </p:cNvPr>
          <p:cNvCxnSpPr>
            <a:cxnSpLocks/>
          </p:cNvCxnSpPr>
          <p:nvPr/>
        </p:nvCxnSpPr>
        <p:spPr>
          <a:xfrm>
            <a:off x="1368506" y="4958804"/>
            <a:ext cx="5005661" cy="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0C8FB77B-B5A7-9B2E-F01F-A136A5D8600E}"/>
              </a:ext>
            </a:extLst>
          </p:cNvPr>
          <p:cNvSpPr txBox="1"/>
          <p:nvPr/>
        </p:nvSpPr>
        <p:spPr>
          <a:xfrm>
            <a:off x="3290331" y="4964912"/>
            <a:ext cx="1365816" cy="338554"/>
          </a:xfrm>
          <a:prstGeom prst="rect">
            <a:avLst/>
          </a:prstGeom>
          <a:noFill/>
        </p:spPr>
        <p:txBody>
          <a:bodyPr wrap="square">
            <a:spAutoFit/>
          </a:bodyPr>
          <a:lstStyle/>
          <a:p>
            <a:r>
              <a:rPr lang="fr-FR" sz="1600" b="1" dirty="0">
                <a:solidFill>
                  <a:srgbClr val="FF0000"/>
                </a:solidFill>
              </a:rPr>
              <a:t>alexandrins</a:t>
            </a:r>
            <a:endParaRPr lang="fr-FR" sz="1600" dirty="0">
              <a:solidFill>
                <a:srgbClr val="FF0000"/>
              </a:solidFill>
            </a:endParaRPr>
          </a:p>
        </p:txBody>
      </p:sp>
      <p:sp>
        <p:nvSpPr>
          <p:cNvPr id="46" name="ZoneTexte 45">
            <a:extLst>
              <a:ext uri="{FF2B5EF4-FFF2-40B4-BE49-F238E27FC236}">
                <a16:creationId xmlns:a16="http://schemas.microsoft.com/office/drawing/2014/main" id="{4FEF4939-3974-338F-DA05-C4A84D39212A}"/>
              </a:ext>
            </a:extLst>
          </p:cNvPr>
          <p:cNvSpPr txBox="1"/>
          <p:nvPr/>
        </p:nvSpPr>
        <p:spPr>
          <a:xfrm>
            <a:off x="4776859" y="4957541"/>
            <a:ext cx="1365816" cy="338554"/>
          </a:xfrm>
          <a:prstGeom prst="rect">
            <a:avLst/>
          </a:prstGeom>
          <a:noFill/>
        </p:spPr>
        <p:txBody>
          <a:bodyPr wrap="square">
            <a:spAutoFit/>
          </a:bodyPr>
          <a:lstStyle/>
          <a:p>
            <a:r>
              <a:rPr lang="fr-FR" sz="1600" b="1" dirty="0"/>
              <a:t>12</a:t>
            </a:r>
            <a:r>
              <a:rPr lang="fr-FR" sz="1600" b="1" dirty="0">
                <a:solidFill>
                  <a:srgbClr val="FF0000"/>
                </a:solidFill>
              </a:rPr>
              <a:t> syllabes</a:t>
            </a:r>
            <a:endParaRPr lang="fr-FR" sz="1600" dirty="0">
              <a:solidFill>
                <a:srgbClr val="FF0000"/>
              </a:solidFill>
            </a:endParaRPr>
          </a:p>
        </p:txBody>
      </p:sp>
      <p:sp>
        <p:nvSpPr>
          <p:cNvPr id="47" name="Flèche : droite 46">
            <a:extLst>
              <a:ext uri="{FF2B5EF4-FFF2-40B4-BE49-F238E27FC236}">
                <a16:creationId xmlns:a16="http://schemas.microsoft.com/office/drawing/2014/main" id="{EAFD8190-FD64-8119-4DEB-94C3E0F8653C}"/>
              </a:ext>
            </a:extLst>
          </p:cNvPr>
          <p:cNvSpPr/>
          <p:nvPr/>
        </p:nvSpPr>
        <p:spPr>
          <a:xfrm>
            <a:off x="4613031" y="5091086"/>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BA9408F1-8DDF-E8CA-60B8-DF92D7023ADD}"/>
              </a:ext>
            </a:extLst>
          </p:cNvPr>
          <p:cNvSpPr/>
          <p:nvPr/>
        </p:nvSpPr>
        <p:spPr>
          <a:xfrm>
            <a:off x="1346894" y="1219515"/>
            <a:ext cx="218351" cy="2477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2" name="Groupe 41">
            <a:extLst>
              <a:ext uri="{FF2B5EF4-FFF2-40B4-BE49-F238E27FC236}">
                <a16:creationId xmlns:a16="http://schemas.microsoft.com/office/drawing/2014/main" id="{CBD77095-6BC7-2CE0-FF33-9ADC9C0C4BDC}"/>
              </a:ext>
            </a:extLst>
          </p:cNvPr>
          <p:cNvGrpSpPr/>
          <p:nvPr/>
        </p:nvGrpSpPr>
        <p:grpSpPr>
          <a:xfrm>
            <a:off x="8380868" y="1348463"/>
            <a:ext cx="1194165" cy="3937847"/>
            <a:chOff x="8380868" y="1348463"/>
            <a:chExt cx="1194165" cy="3937847"/>
          </a:xfrm>
        </p:grpSpPr>
        <p:sp>
          <p:nvSpPr>
            <p:cNvPr id="48" name="ZoneTexte 47">
              <a:extLst>
                <a:ext uri="{FF2B5EF4-FFF2-40B4-BE49-F238E27FC236}">
                  <a16:creationId xmlns:a16="http://schemas.microsoft.com/office/drawing/2014/main" id="{E36C6B62-1274-CA67-E10B-DC1C9791CB2C}"/>
                </a:ext>
              </a:extLst>
            </p:cNvPr>
            <p:cNvSpPr txBox="1"/>
            <p:nvPr/>
          </p:nvSpPr>
          <p:spPr>
            <a:xfrm>
              <a:off x="8397017" y="1348463"/>
              <a:ext cx="1178016" cy="338554"/>
            </a:xfrm>
            <a:prstGeom prst="rect">
              <a:avLst/>
            </a:prstGeom>
            <a:noFill/>
          </p:spPr>
          <p:txBody>
            <a:bodyPr wrap="square">
              <a:spAutoFit/>
            </a:bodyPr>
            <a:lstStyle/>
            <a:p>
              <a:pPr algn="ctr"/>
              <a:r>
                <a:rPr lang="fr-FR" sz="1600" b="1" dirty="0">
                  <a:solidFill>
                    <a:srgbClr val="FFFF00"/>
                  </a:solidFill>
                </a:rPr>
                <a:t>Q</a:t>
              </a:r>
              <a:r>
                <a:rPr lang="fr-FR" sz="1600" b="1" dirty="0">
                  <a:solidFill>
                    <a:srgbClr val="FF0000"/>
                  </a:solidFill>
                </a:rPr>
                <a:t>uatrain</a:t>
              </a:r>
              <a:endParaRPr lang="fr-FR" sz="1600" dirty="0">
                <a:solidFill>
                  <a:srgbClr val="FF0000"/>
                </a:solidFill>
              </a:endParaRPr>
            </a:p>
          </p:txBody>
        </p:sp>
        <p:sp>
          <p:nvSpPr>
            <p:cNvPr id="50" name="Flèche : droite 49">
              <a:extLst>
                <a:ext uri="{FF2B5EF4-FFF2-40B4-BE49-F238E27FC236}">
                  <a16:creationId xmlns:a16="http://schemas.microsoft.com/office/drawing/2014/main" id="{C92083E6-777A-4C3D-0CEC-26DBDF7CEE91}"/>
                </a:ext>
              </a:extLst>
            </p:cNvPr>
            <p:cNvSpPr/>
            <p:nvPr/>
          </p:nvSpPr>
          <p:spPr>
            <a:xfrm rot="5400000">
              <a:off x="8835625" y="1660932"/>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ZoneTexte 50">
              <a:extLst>
                <a:ext uri="{FF2B5EF4-FFF2-40B4-BE49-F238E27FC236}">
                  <a16:creationId xmlns:a16="http://schemas.microsoft.com/office/drawing/2014/main" id="{18D09CB7-2BB8-42C0-0855-F7D556B3CA8E}"/>
                </a:ext>
              </a:extLst>
            </p:cNvPr>
            <p:cNvSpPr txBox="1"/>
            <p:nvPr/>
          </p:nvSpPr>
          <p:spPr>
            <a:xfrm>
              <a:off x="8488183" y="1720937"/>
              <a:ext cx="825234" cy="338554"/>
            </a:xfrm>
            <a:prstGeom prst="rect">
              <a:avLst/>
            </a:prstGeom>
            <a:noFill/>
          </p:spPr>
          <p:txBody>
            <a:bodyPr wrap="square">
              <a:spAutoFit/>
            </a:bodyPr>
            <a:lstStyle/>
            <a:p>
              <a:pPr algn="ctr"/>
              <a:r>
                <a:rPr lang="fr-FR" sz="1600" b="1" dirty="0"/>
                <a:t>4</a:t>
              </a:r>
              <a:r>
                <a:rPr lang="fr-FR" sz="1600" b="1" dirty="0">
                  <a:solidFill>
                    <a:srgbClr val="FF0000"/>
                  </a:solidFill>
                </a:rPr>
                <a:t> vers</a:t>
              </a:r>
              <a:endParaRPr lang="fr-FR" sz="1600" dirty="0">
                <a:solidFill>
                  <a:srgbClr val="FF0000"/>
                </a:solidFill>
              </a:endParaRPr>
            </a:p>
          </p:txBody>
        </p:sp>
        <p:sp>
          <p:nvSpPr>
            <p:cNvPr id="52" name="ZoneTexte 51">
              <a:extLst>
                <a:ext uri="{FF2B5EF4-FFF2-40B4-BE49-F238E27FC236}">
                  <a16:creationId xmlns:a16="http://schemas.microsoft.com/office/drawing/2014/main" id="{6042DD4C-2358-4D57-3EE4-E086882581E9}"/>
                </a:ext>
              </a:extLst>
            </p:cNvPr>
            <p:cNvSpPr txBox="1"/>
            <p:nvPr/>
          </p:nvSpPr>
          <p:spPr>
            <a:xfrm>
              <a:off x="8399682" y="2405843"/>
              <a:ext cx="1175348" cy="338554"/>
            </a:xfrm>
            <a:prstGeom prst="rect">
              <a:avLst/>
            </a:prstGeom>
            <a:noFill/>
          </p:spPr>
          <p:txBody>
            <a:bodyPr wrap="square">
              <a:spAutoFit/>
            </a:bodyPr>
            <a:lstStyle/>
            <a:p>
              <a:pPr algn="ctr"/>
              <a:r>
                <a:rPr lang="fr-FR" sz="1600" b="1" dirty="0">
                  <a:solidFill>
                    <a:srgbClr val="FFFF00"/>
                  </a:solidFill>
                </a:rPr>
                <a:t>Q</a:t>
              </a:r>
              <a:r>
                <a:rPr lang="fr-FR" sz="1600" b="1" dirty="0">
                  <a:solidFill>
                    <a:srgbClr val="FF0000"/>
                  </a:solidFill>
                </a:rPr>
                <a:t>uatrain</a:t>
              </a:r>
              <a:endParaRPr lang="fr-FR" sz="1600" dirty="0">
                <a:solidFill>
                  <a:srgbClr val="FF0000"/>
                </a:solidFill>
              </a:endParaRPr>
            </a:p>
          </p:txBody>
        </p:sp>
        <p:sp>
          <p:nvSpPr>
            <p:cNvPr id="53" name="Flèche : droite 52">
              <a:extLst>
                <a:ext uri="{FF2B5EF4-FFF2-40B4-BE49-F238E27FC236}">
                  <a16:creationId xmlns:a16="http://schemas.microsoft.com/office/drawing/2014/main" id="{763110FC-36E0-DA5F-8EE9-CFE9C7FF20D0}"/>
                </a:ext>
              </a:extLst>
            </p:cNvPr>
            <p:cNvSpPr/>
            <p:nvPr/>
          </p:nvSpPr>
          <p:spPr>
            <a:xfrm rot="5400000">
              <a:off x="8838290" y="2718312"/>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ZoneTexte 53">
              <a:extLst>
                <a:ext uri="{FF2B5EF4-FFF2-40B4-BE49-F238E27FC236}">
                  <a16:creationId xmlns:a16="http://schemas.microsoft.com/office/drawing/2014/main" id="{A85CE963-A410-65C1-AD9D-3DBF9AFF087C}"/>
                </a:ext>
              </a:extLst>
            </p:cNvPr>
            <p:cNvSpPr txBox="1"/>
            <p:nvPr/>
          </p:nvSpPr>
          <p:spPr>
            <a:xfrm>
              <a:off x="8490848" y="2778317"/>
              <a:ext cx="825234" cy="338554"/>
            </a:xfrm>
            <a:prstGeom prst="rect">
              <a:avLst/>
            </a:prstGeom>
            <a:noFill/>
          </p:spPr>
          <p:txBody>
            <a:bodyPr wrap="square">
              <a:spAutoFit/>
            </a:bodyPr>
            <a:lstStyle/>
            <a:p>
              <a:pPr algn="ctr"/>
              <a:r>
                <a:rPr lang="fr-FR" sz="1600" b="1" dirty="0"/>
                <a:t>4</a:t>
              </a:r>
              <a:r>
                <a:rPr lang="fr-FR" sz="1600" b="1" dirty="0">
                  <a:solidFill>
                    <a:srgbClr val="FF0000"/>
                  </a:solidFill>
                </a:rPr>
                <a:t> vers</a:t>
              </a:r>
              <a:endParaRPr lang="fr-FR" sz="1600" dirty="0">
                <a:solidFill>
                  <a:srgbClr val="FF0000"/>
                </a:solidFill>
              </a:endParaRPr>
            </a:p>
          </p:txBody>
        </p:sp>
        <p:sp>
          <p:nvSpPr>
            <p:cNvPr id="55" name="ZoneTexte 54">
              <a:extLst>
                <a:ext uri="{FF2B5EF4-FFF2-40B4-BE49-F238E27FC236}">
                  <a16:creationId xmlns:a16="http://schemas.microsoft.com/office/drawing/2014/main" id="{0EB41C0A-F658-DC53-7F7C-6D4697667CED}"/>
                </a:ext>
              </a:extLst>
            </p:cNvPr>
            <p:cNvSpPr txBox="1"/>
            <p:nvPr/>
          </p:nvSpPr>
          <p:spPr>
            <a:xfrm>
              <a:off x="8380868" y="3339855"/>
              <a:ext cx="1167803" cy="338554"/>
            </a:xfrm>
            <a:prstGeom prst="rect">
              <a:avLst/>
            </a:prstGeom>
            <a:noFill/>
          </p:spPr>
          <p:txBody>
            <a:bodyPr wrap="square">
              <a:spAutoFit/>
            </a:bodyPr>
            <a:lstStyle/>
            <a:p>
              <a:pPr algn="ctr"/>
              <a:r>
                <a:rPr lang="fr-FR" sz="1600" b="1" dirty="0">
                  <a:solidFill>
                    <a:srgbClr val="FFFF00"/>
                  </a:solidFill>
                </a:rPr>
                <a:t>T</a:t>
              </a:r>
              <a:r>
                <a:rPr lang="fr-FR" sz="1600" b="1" dirty="0">
                  <a:solidFill>
                    <a:srgbClr val="FF0000"/>
                  </a:solidFill>
                </a:rPr>
                <a:t>ercet</a:t>
              </a:r>
              <a:endParaRPr lang="fr-FR" sz="1600" dirty="0">
                <a:solidFill>
                  <a:srgbClr val="FF0000"/>
                </a:solidFill>
              </a:endParaRPr>
            </a:p>
          </p:txBody>
        </p:sp>
        <p:sp>
          <p:nvSpPr>
            <p:cNvPr id="56" name="Flèche : droite 55">
              <a:extLst>
                <a:ext uri="{FF2B5EF4-FFF2-40B4-BE49-F238E27FC236}">
                  <a16:creationId xmlns:a16="http://schemas.microsoft.com/office/drawing/2014/main" id="{76C9E8FF-2921-C237-CBE8-C2DEFBD97817}"/>
                </a:ext>
              </a:extLst>
            </p:cNvPr>
            <p:cNvSpPr/>
            <p:nvPr/>
          </p:nvSpPr>
          <p:spPr>
            <a:xfrm rot="5400000">
              <a:off x="8891740" y="3651578"/>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05DB8A82-7D37-BB9B-37A1-BE9F4E42F9DE}"/>
                </a:ext>
              </a:extLst>
            </p:cNvPr>
            <p:cNvSpPr txBox="1"/>
            <p:nvPr/>
          </p:nvSpPr>
          <p:spPr>
            <a:xfrm>
              <a:off x="8490848" y="3727730"/>
              <a:ext cx="825234" cy="338554"/>
            </a:xfrm>
            <a:prstGeom prst="rect">
              <a:avLst/>
            </a:prstGeom>
            <a:noFill/>
          </p:spPr>
          <p:txBody>
            <a:bodyPr wrap="square">
              <a:spAutoFit/>
            </a:bodyPr>
            <a:lstStyle/>
            <a:p>
              <a:pPr algn="ctr"/>
              <a:r>
                <a:rPr lang="fr-FR" sz="1600" b="1" dirty="0"/>
                <a:t>3</a:t>
              </a:r>
              <a:r>
                <a:rPr lang="fr-FR" sz="1600" b="1" dirty="0">
                  <a:solidFill>
                    <a:srgbClr val="FF0000"/>
                  </a:solidFill>
                </a:rPr>
                <a:t> vers</a:t>
              </a:r>
              <a:endParaRPr lang="fr-FR" sz="1600" dirty="0">
                <a:solidFill>
                  <a:srgbClr val="FF0000"/>
                </a:solidFill>
              </a:endParaRPr>
            </a:p>
          </p:txBody>
        </p:sp>
        <p:sp>
          <p:nvSpPr>
            <p:cNvPr id="58" name="ZoneTexte 57">
              <a:extLst>
                <a:ext uri="{FF2B5EF4-FFF2-40B4-BE49-F238E27FC236}">
                  <a16:creationId xmlns:a16="http://schemas.microsoft.com/office/drawing/2014/main" id="{56CB9BBC-4CB1-5C65-3A39-204BCEF9CF24}"/>
                </a:ext>
              </a:extLst>
            </p:cNvPr>
            <p:cNvSpPr txBox="1"/>
            <p:nvPr/>
          </p:nvSpPr>
          <p:spPr>
            <a:xfrm>
              <a:off x="8389097" y="4195754"/>
              <a:ext cx="1167803" cy="338554"/>
            </a:xfrm>
            <a:prstGeom prst="rect">
              <a:avLst/>
            </a:prstGeom>
            <a:noFill/>
          </p:spPr>
          <p:txBody>
            <a:bodyPr wrap="square">
              <a:spAutoFit/>
            </a:bodyPr>
            <a:lstStyle/>
            <a:p>
              <a:pPr algn="ctr"/>
              <a:r>
                <a:rPr lang="fr-FR" sz="1600" b="1" dirty="0">
                  <a:solidFill>
                    <a:srgbClr val="FFFF00"/>
                  </a:solidFill>
                </a:rPr>
                <a:t>T</a:t>
              </a:r>
              <a:r>
                <a:rPr lang="fr-FR" sz="1600" b="1" dirty="0">
                  <a:solidFill>
                    <a:srgbClr val="FF0000"/>
                  </a:solidFill>
                </a:rPr>
                <a:t>ercet</a:t>
              </a:r>
              <a:endParaRPr lang="fr-FR" sz="1600" dirty="0">
                <a:solidFill>
                  <a:srgbClr val="FF0000"/>
                </a:solidFill>
              </a:endParaRPr>
            </a:p>
          </p:txBody>
        </p:sp>
        <p:sp>
          <p:nvSpPr>
            <p:cNvPr id="59" name="Flèche : droite 58">
              <a:extLst>
                <a:ext uri="{FF2B5EF4-FFF2-40B4-BE49-F238E27FC236}">
                  <a16:creationId xmlns:a16="http://schemas.microsoft.com/office/drawing/2014/main" id="{C36E7A93-1DAC-3E93-CDA5-9694E883FA3C}"/>
                </a:ext>
              </a:extLst>
            </p:cNvPr>
            <p:cNvSpPr/>
            <p:nvPr/>
          </p:nvSpPr>
          <p:spPr>
            <a:xfrm rot="5400000">
              <a:off x="8873610" y="4508223"/>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17AF1DA9-0D94-014F-2BA2-D9A126EE72B6}"/>
                </a:ext>
              </a:extLst>
            </p:cNvPr>
            <p:cNvSpPr txBox="1"/>
            <p:nvPr/>
          </p:nvSpPr>
          <p:spPr>
            <a:xfrm>
              <a:off x="8472718" y="4584375"/>
              <a:ext cx="825234" cy="338554"/>
            </a:xfrm>
            <a:prstGeom prst="rect">
              <a:avLst/>
            </a:prstGeom>
            <a:noFill/>
          </p:spPr>
          <p:txBody>
            <a:bodyPr wrap="square">
              <a:spAutoFit/>
            </a:bodyPr>
            <a:lstStyle/>
            <a:p>
              <a:pPr algn="ctr"/>
              <a:r>
                <a:rPr lang="fr-FR" sz="1600" b="1" dirty="0"/>
                <a:t>3</a:t>
              </a:r>
              <a:r>
                <a:rPr lang="fr-FR" sz="1600" b="1" dirty="0">
                  <a:solidFill>
                    <a:srgbClr val="FF0000"/>
                  </a:solidFill>
                </a:rPr>
                <a:t> vers</a:t>
              </a:r>
              <a:endParaRPr lang="fr-FR" sz="1600" dirty="0">
                <a:solidFill>
                  <a:srgbClr val="FF0000"/>
                </a:solidFill>
              </a:endParaRPr>
            </a:p>
          </p:txBody>
        </p:sp>
        <p:cxnSp>
          <p:nvCxnSpPr>
            <p:cNvPr id="61" name="Connecteur droit avec flèche 60">
              <a:extLst>
                <a:ext uri="{FF2B5EF4-FFF2-40B4-BE49-F238E27FC236}">
                  <a16:creationId xmlns:a16="http://schemas.microsoft.com/office/drawing/2014/main" id="{1852721E-50B4-867C-BC29-AF08BF4F978F}"/>
                </a:ext>
              </a:extLst>
            </p:cNvPr>
            <p:cNvCxnSpPr>
              <a:cxnSpLocks/>
            </p:cNvCxnSpPr>
            <p:nvPr/>
          </p:nvCxnSpPr>
          <p:spPr>
            <a:xfrm>
              <a:off x="8655939" y="4964912"/>
              <a:ext cx="0" cy="321398"/>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ZoneTexte 63">
            <a:extLst>
              <a:ext uri="{FF2B5EF4-FFF2-40B4-BE49-F238E27FC236}">
                <a16:creationId xmlns:a16="http://schemas.microsoft.com/office/drawing/2014/main" id="{5B76E34E-8249-2342-D127-BA067815CFE5}"/>
              </a:ext>
            </a:extLst>
          </p:cNvPr>
          <p:cNvSpPr txBox="1"/>
          <p:nvPr/>
        </p:nvSpPr>
        <p:spPr>
          <a:xfrm>
            <a:off x="8339112" y="5257989"/>
            <a:ext cx="1785827" cy="338554"/>
          </a:xfrm>
          <a:prstGeom prst="rect">
            <a:avLst/>
          </a:prstGeom>
          <a:noFill/>
        </p:spPr>
        <p:txBody>
          <a:bodyPr wrap="square">
            <a:spAutoFit/>
          </a:bodyPr>
          <a:lstStyle/>
          <a:p>
            <a:pPr algn="ctr"/>
            <a:r>
              <a:rPr lang="fr-FR" sz="1600" b="1" dirty="0"/>
              <a:t>14</a:t>
            </a:r>
            <a:r>
              <a:rPr lang="fr-FR" sz="1600" b="1" dirty="0">
                <a:solidFill>
                  <a:srgbClr val="FF0000"/>
                </a:solidFill>
              </a:rPr>
              <a:t> vers </a:t>
            </a:r>
            <a:r>
              <a:rPr lang="fr-FR" sz="1300" b="1" dirty="0">
                <a:solidFill>
                  <a:srgbClr val="FF0000"/>
                </a:solidFill>
              </a:rPr>
              <a:t>(2 </a:t>
            </a:r>
            <a:r>
              <a:rPr lang="fr-FR" sz="1300" b="1" dirty="0">
                <a:solidFill>
                  <a:srgbClr val="FFFF00"/>
                </a:solidFill>
              </a:rPr>
              <a:t>Q</a:t>
            </a:r>
            <a:r>
              <a:rPr lang="fr-FR" sz="1300" b="1" dirty="0">
                <a:solidFill>
                  <a:srgbClr val="FF0000"/>
                </a:solidFill>
              </a:rPr>
              <a:t> + 2 </a:t>
            </a:r>
            <a:r>
              <a:rPr lang="fr-FR" sz="1300" b="1" dirty="0">
                <a:solidFill>
                  <a:srgbClr val="FFFF00"/>
                </a:solidFill>
              </a:rPr>
              <a:t>T</a:t>
            </a:r>
            <a:r>
              <a:rPr lang="fr-FR" sz="1300" b="1" dirty="0">
                <a:solidFill>
                  <a:srgbClr val="FF0000"/>
                </a:solidFill>
              </a:rPr>
              <a:t>)</a:t>
            </a:r>
            <a:endParaRPr lang="fr-FR" sz="1300" dirty="0">
              <a:solidFill>
                <a:srgbClr val="FF0000"/>
              </a:solidFill>
            </a:endParaRPr>
          </a:p>
        </p:txBody>
      </p:sp>
      <p:sp>
        <p:nvSpPr>
          <p:cNvPr id="65" name="ZoneTexte 64">
            <a:extLst>
              <a:ext uri="{FF2B5EF4-FFF2-40B4-BE49-F238E27FC236}">
                <a16:creationId xmlns:a16="http://schemas.microsoft.com/office/drawing/2014/main" id="{46B6A6E4-7133-A473-E0AE-96255A9E74D6}"/>
              </a:ext>
            </a:extLst>
          </p:cNvPr>
          <p:cNvSpPr txBox="1"/>
          <p:nvPr/>
        </p:nvSpPr>
        <p:spPr>
          <a:xfrm>
            <a:off x="6437527" y="5284197"/>
            <a:ext cx="2092024" cy="338554"/>
          </a:xfrm>
          <a:prstGeom prst="rect">
            <a:avLst/>
          </a:prstGeom>
          <a:noFill/>
        </p:spPr>
        <p:txBody>
          <a:bodyPr wrap="square">
            <a:spAutoFit/>
          </a:bodyPr>
          <a:lstStyle/>
          <a:p>
            <a:pPr algn="ctr"/>
            <a:r>
              <a:rPr lang="fr-FR" sz="1600" b="1" dirty="0">
                <a:solidFill>
                  <a:srgbClr val="FF0000"/>
                </a:solidFill>
              </a:rPr>
              <a:t>Sonnet classique =</a:t>
            </a:r>
            <a:endParaRPr lang="fr-FR" sz="1600" dirty="0">
              <a:solidFill>
                <a:srgbClr val="FF0000"/>
              </a:solidFill>
            </a:endParaRPr>
          </a:p>
        </p:txBody>
      </p:sp>
      <p:sp>
        <p:nvSpPr>
          <p:cNvPr id="66" name="ZoneTexte 65">
            <a:extLst>
              <a:ext uri="{FF2B5EF4-FFF2-40B4-BE49-F238E27FC236}">
                <a16:creationId xmlns:a16="http://schemas.microsoft.com/office/drawing/2014/main" id="{A9DDA631-C2F6-7ECA-504F-73897621F222}"/>
              </a:ext>
            </a:extLst>
          </p:cNvPr>
          <p:cNvSpPr txBox="1"/>
          <p:nvPr/>
        </p:nvSpPr>
        <p:spPr>
          <a:xfrm>
            <a:off x="5300633" y="889517"/>
            <a:ext cx="989590" cy="292388"/>
          </a:xfrm>
          <a:prstGeom prst="rect">
            <a:avLst/>
          </a:prstGeom>
          <a:noFill/>
        </p:spPr>
        <p:txBody>
          <a:bodyPr wrap="square">
            <a:spAutoFit/>
          </a:bodyPr>
          <a:lstStyle/>
          <a:p>
            <a:pPr algn="ctr"/>
            <a:r>
              <a:rPr lang="fr-FR" sz="1300" b="1" dirty="0">
                <a:solidFill>
                  <a:srgbClr val="FF0000"/>
                </a:solidFill>
              </a:rPr>
              <a:t>, = césure</a:t>
            </a:r>
            <a:endParaRPr lang="fr-FR" sz="1300" dirty="0"/>
          </a:p>
        </p:txBody>
      </p:sp>
      <p:sp>
        <p:nvSpPr>
          <p:cNvPr id="68" name="ZoneTexte 67">
            <a:extLst>
              <a:ext uri="{FF2B5EF4-FFF2-40B4-BE49-F238E27FC236}">
                <a16:creationId xmlns:a16="http://schemas.microsoft.com/office/drawing/2014/main" id="{CD1F657C-C27F-050A-AB89-CE5BF0D3D9D1}"/>
              </a:ext>
            </a:extLst>
          </p:cNvPr>
          <p:cNvSpPr txBox="1"/>
          <p:nvPr/>
        </p:nvSpPr>
        <p:spPr>
          <a:xfrm>
            <a:off x="6981656" y="896608"/>
            <a:ext cx="1336669" cy="292388"/>
          </a:xfrm>
          <a:prstGeom prst="rect">
            <a:avLst/>
          </a:prstGeom>
          <a:noFill/>
        </p:spPr>
        <p:txBody>
          <a:bodyPr wrap="square">
            <a:spAutoFit/>
          </a:bodyPr>
          <a:lstStyle/>
          <a:p>
            <a:pPr algn="ctr"/>
            <a:r>
              <a:rPr lang="fr-FR" sz="1300" b="1" dirty="0">
                <a:solidFill>
                  <a:srgbClr val="FF0000"/>
                </a:solidFill>
              </a:rPr>
              <a:t>à l’hémistiche</a:t>
            </a:r>
            <a:endParaRPr lang="fr-FR" sz="1300" dirty="0"/>
          </a:p>
        </p:txBody>
      </p:sp>
      <p:sp>
        <p:nvSpPr>
          <p:cNvPr id="69" name="ZoneTexte 68">
            <a:extLst>
              <a:ext uri="{FF2B5EF4-FFF2-40B4-BE49-F238E27FC236}">
                <a16:creationId xmlns:a16="http://schemas.microsoft.com/office/drawing/2014/main" id="{A076E0FC-AEB6-17F3-B226-9969D7A2C5FC}"/>
              </a:ext>
            </a:extLst>
          </p:cNvPr>
          <p:cNvSpPr txBox="1"/>
          <p:nvPr/>
        </p:nvSpPr>
        <p:spPr>
          <a:xfrm>
            <a:off x="154338" y="5664678"/>
            <a:ext cx="3911648" cy="307777"/>
          </a:xfrm>
          <a:prstGeom prst="rect">
            <a:avLst/>
          </a:prstGeom>
          <a:noFill/>
        </p:spPr>
        <p:txBody>
          <a:bodyPr wrap="none" rtlCol="0">
            <a:spAutoFit/>
          </a:bodyPr>
          <a:lstStyle/>
          <a:p>
            <a:r>
              <a:rPr lang="fr-FR" sz="1400" b="1" dirty="0">
                <a:solidFill>
                  <a:schemeClr val="bg1"/>
                </a:solidFill>
              </a:rPr>
              <a:t>Les        </a:t>
            </a:r>
            <a:r>
              <a:rPr lang="fr-FR" sz="1400" b="1" dirty="0">
                <a:solidFill>
                  <a:srgbClr val="FFFF00"/>
                </a:solidFill>
              </a:rPr>
              <a:t>   </a:t>
            </a:r>
            <a:r>
              <a:rPr lang="fr-FR" sz="1400" b="1" dirty="0">
                <a:solidFill>
                  <a:schemeClr val="bg1"/>
                </a:solidFill>
              </a:rPr>
              <a:t>commencent par une </a:t>
            </a:r>
            <a:r>
              <a:rPr lang="fr-FR" sz="1400" b="1" dirty="0">
                <a:solidFill>
                  <a:srgbClr val="FFFF00"/>
                </a:solidFill>
              </a:rPr>
              <a:t>majuscule</a:t>
            </a:r>
            <a:r>
              <a:rPr lang="fr-FR" sz="1400" b="1" dirty="0">
                <a:solidFill>
                  <a:schemeClr val="bg1"/>
                </a:solidFill>
              </a:rPr>
              <a:t>.</a:t>
            </a:r>
          </a:p>
        </p:txBody>
      </p:sp>
      <p:sp>
        <p:nvSpPr>
          <p:cNvPr id="71" name="ZoneTexte 70">
            <a:extLst>
              <a:ext uri="{FF2B5EF4-FFF2-40B4-BE49-F238E27FC236}">
                <a16:creationId xmlns:a16="http://schemas.microsoft.com/office/drawing/2014/main" id="{AB7CB069-8C7F-6255-FCDF-9F23B292D553}"/>
              </a:ext>
            </a:extLst>
          </p:cNvPr>
          <p:cNvSpPr txBox="1"/>
          <p:nvPr/>
        </p:nvSpPr>
        <p:spPr>
          <a:xfrm>
            <a:off x="496305" y="5634133"/>
            <a:ext cx="639021" cy="338554"/>
          </a:xfrm>
          <a:prstGeom prst="rect">
            <a:avLst/>
          </a:prstGeom>
          <a:noFill/>
        </p:spPr>
        <p:txBody>
          <a:bodyPr wrap="square">
            <a:spAutoFit/>
          </a:bodyPr>
          <a:lstStyle/>
          <a:p>
            <a:r>
              <a:rPr lang="fr-FR" sz="1600" b="1" dirty="0">
                <a:solidFill>
                  <a:srgbClr val="FF0000"/>
                </a:solidFill>
              </a:rPr>
              <a:t>vers</a:t>
            </a:r>
            <a:endParaRPr lang="fr-FR" sz="1600" dirty="0"/>
          </a:p>
        </p:txBody>
      </p:sp>
      <p:sp>
        <p:nvSpPr>
          <p:cNvPr id="73" name="ZoneTexte 72">
            <a:extLst>
              <a:ext uri="{FF2B5EF4-FFF2-40B4-BE49-F238E27FC236}">
                <a16:creationId xmlns:a16="http://schemas.microsoft.com/office/drawing/2014/main" id="{443E4EF7-95D7-E3FE-016C-528027B9EAA2}"/>
              </a:ext>
            </a:extLst>
          </p:cNvPr>
          <p:cNvSpPr txBox="1"/>
          <p:nvPr/>
        </p:nvSpPr>
        <p:spPr>
          <a:xfrm>
            <a:off x="4548507" y="5868535"/>
            <a:ext cx="4955203" cy="307777"/>
          </a:xfrm>
          <a:prstGeom prst="rect">
            <a:avLst/>
          </a:prstGeom>
          <a:noFill/>
        </p:spPr>
        <p:txBody>
          <a:bodyPr wrap="none" rtlCol="0">
            <a:spAutoFit/>
          </a:bodyPr>
          <a:lstStyle/>
          <a:p>
            <a:r>
              <a:rPr lang="fr-FR" sz="1400" b="1" dirty="0">
                <a:solidFill>
                  <a:schemeClr val="bg1"/>
                </a:solidFill>
              </a:rPr>
              <a:t>Les </a:t>
            </a:r>
            <a:r>
              <a:rPr lang="fr-FR" sz="1400" b="1" dirty="0">
                <a:solidFill>
                  <a:srgbClr val="FFFF00"/>
                </a:solidFill>
              </a:rPr>
              <a:t>vers</a:t>
            </a:r>
            <a:r>
              <a:rPr lang="fr-FR" sz="1400" b="1" dirty="0">
                <a:solidFill>
                  <a:schemeClr val="bg1"/>
                </a:solidFill>
              </a:rPr>
              <a:t> forment du texte qui </a:t>
            </a:r>
            <a:r>
              <a:rPr lang="fr-FR" sz="1400" b="1" dirty="0">
                <a:solidFill>
                  <a:srgbClr val="FFFF00"/>
                </a:solidFill>
              </a:rPr>
              <a:t>rime (</a:t>
            </a:r>
            <a:r>
              <a:rPr lang="fr-FR" sz="1400" dirty="0">
                <a:solidFill>
                  <a:schemeClr val="bg1"/>
                </a:solidFill>
              </a:rPr>
              <a:t>« sons identiques »</a:t>
            </a:r>
            <a:r>
              <a:rPr lang="fr-FR" sz="1400" b="1" dirty="0">
                <a:solidFill>
                  <a:srgbClr val="FFFF00"/>
                </a:solidFill>
              </a:rPr>
              <a:t>)</a:t>
            </a:r>
            <a:r>
              <a:rPr lang="fr-FR" sz="1400" b="1" dirty="0">
                <a:solidFill>
                  <a:schemeClr val="bg1"/>
                </a:solidFill>
              </a:rPr>
              <a:t> :</a:t>
            </a:r>
          </a:p>
        </p:txBody>
      </p:sp>
      <p:grpSp>
        <p:nvGrpSpPr>
          <p:cNvPr id="70" name="Groupe 69">
            <a:extLst>
              <a:ext uri="{FF2B5EF4-FFF2-40B4-BE49-F238E27FC236}">
                <a16:creationId xmlns:a16="http://schemas.microsoft.com/office/drawing/2014/main" id="{E0E7B6AC-50FF-D36E-7422-3C021231B956}"/>
              </a:ext>
            </a:extLst>
          </p:cNvPr>
          <p:cNvGrpSpPr/>
          <p:nvPr/>
        </p:nvGrpSpPr>
        <p:grpSpPr>
          <a:xfrm>
            <a:off x="4435743" y="1252718"/>
            <a:ext cx="815229" cy="844261"/>
            <a:chOff x="4435743" y="1252718"/>
            <a:chExt cx="815229" cy="844261"/>
          </a:xfrm>
        </p:grpSpPr>
        <p:sp>
          <p:nvSpPr>
            <p:cNvPr id="101" name="Rectangle 100">
              <a:extLst>
                <a:ext uri="{FF2B5EF4-FFF2-40B4-BE49-F238E27FC236}">
                  <a16:creationId xmlns:a16="http://schemas.microsoft.com/office/drawing/2014/main" id="{D1744BF7-116C-D64F-2DC8-52256B3987C4}"/>
                </a:ext>
              </a:extLst>
            </p:cNvPr>
            <p:cNvSpPr/>
            <p:nvPr/>
          </p:nvSpPr>
          <p:spPr>
            <a:xfrm>
              <a:off x="4861171" y="1252718"/>
              <a:ext cx="389801" cy="174671"/>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Rectangle 102">
              <a:extLst>
                <a:ext uri="{FF2B5EF4-FFF2-40B4-BE49-F238E27FC236}">
                  <a16:creationId xmlns:a16="http://schemas.microsoft.com/office/drawing/2014/main" id="{9237ADF3-67F1-E7E1-B66C-8631B8109263}"/>
                </a:ext>
              </a:extLst>
            </p:cNvPr>
            <p:cNvSpPr/>
            <p:nvPr/>
          </p:nvSpPr>
          <p:spPr>
            <a:xfrm>
              <a:off x="4572204" y="1465031"/>
              <a:ext cx="236344" cy="21254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Rectangle 104">
              <a:extLst>
                <a:ext uri="{FF2B5EF4-FFF2-40B4-BE49-F238E27FC236}">
                  <a16:creationId xmlns:a16="http://schemas.microsoft.com/office/drawing/2014/main" id="{32E64537-28BE-1E71-DF81-D0AADB871E9E}"/>
                </a:ext>
              </a:extLst>
            </p:cNvPr>
            <p:cNvSpPr/>
            <p:nvPr/>
          </p:nvSpPr>
          <p:spPr>
            <a:xfrm>
              <a:off x="4478842" y="1688854"/>
              <a:ext cx="426300" cy="146314"/>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Rectangle 105">
              <a:extLst>
                <a:ext uri="{FF2B5EF4-FFF2-40B4-BE49-F238E27FC236}">
                  <a16:creationId xmlns:a16="http://schemas.microsoft.com/office/drawing/2014/main" id="{242957C5-18B5-C365-A65C-E6E89068D105}"/>
                </a:ext>
              </a:extLst>
            </p:cNvPr>
            <p:cNvSpPr/>
            <p:nvPr/>
          </p:nvSpPr>
          <p:spPr>
            <a:xfrm>
              <a:off x="4435743" y="1884437"/>
              <a:ext cx="236344" cy="21254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2" name="Groupe 71">
            <a:extLst>
              <a:ext uri="{FF2B5EF4-FFF2-40B4-BE49-F238E27FC236}">
                <a16:creationId xmlns:a16="http://schemas.microsoft.com/office/drawing/2014/main" id="{CFEDE629-54ED-D19E-473B-DFFEB3470669}"/>
              </a:ext>
            </a:extLst>
          </p:cNvPr>
          <p:cNvGrpSpPr/>
          <p:nvPr/>
        </p:nvGrpSpPr>
        <p:grpSpPr>
          <a:xfrm>
            <a:off x="4418148" y="2303493"/>
            <a:ext cx="1148150" cy="832575"/>
            <a:chOff x="4418148" y="2303493"/>
            <a:chExt cx="1148150" cy="832575"/>
          </a:xfrm>
        </p:grpSpPr>
        <p:sp>
          <p:nvSpPr>
            <p:cNvPr id="107" name="Rectangle 106">
              <a:extLst>
                <a:ext uri="{FF2B5EF4-FFF2-40B4-BE49-F238E27FC236}">
                  <a16:creationId xmlns:a16="http://schemas.microsoft.com/office/drawing/2014/main" id="{A1EF5CF7-92F9-24DE-4C4D-0682D8AA3496}"/>
                </a:ext>
              </a:extLst>
            </p:cNvPr>
            <p:cNvSpPr/>
            <p:nvPr/>
          </p:nvSpPr>
          <p:spPr>
            <a:xfrm>
              <a:off x="4855135" y="2923526"/>
              <a:ext cx="236344" cy="21254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Rectangle 107">
              <a:extLst>
                <a:ext uri="{FF2B5EF4-FFF2-40B4-BE49-F238E27FC236}">
                  <a16:creationId xmlns:a16="http://schemas.microsoft.com/office/drawing/2014/main" id="{92385DE5-FBA8-76D9-8377-3704C7369933}"/>
                </a:ext>
              </a:extLst>
            </p:cNvPr>
            <p:cNvSpPr/>
            <p:nvPr/>
          </p:nvSpPr>
          <p:spPr>
            <a:xfrm>
              <a:off x="4571605" y="2303493"/>
              <a:ext cx="236344" cy="21254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9" name="Rectangle 108">
              <a:extLst>
                <a:ext uri="{FF2B5EF4-FFF2-40B4-BE49-F238E27FC236}">
                  <a16:creationId xmlns:a16="http://schemas.microsoft.com/office/drawing/2014/main" id="{1A42BDB7-5361-56E0-12DE-FB867A4BD91B}"/>
                </a:ext>
              </a:extLst>
            </p:cNvPr>
            <p:cNvSpPr/>
            <p:nvPr/>
          </p:nvSpPr>
          <p:spPr>
            <a:xfrm>
              <a:off x="4418148" y="2523773"/>
              <a:ext cx="401828" cy="15661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Rectangle 109">
              <a:extLst>
                <a:ext uri="{FF2B5EF4-FFF2-40B4-BE49-F238E27FC236}">
                  <a16:creationId xmlns:a16="http://schemas.microsoft.com/office/drawing/2014/main" id="{51614C10-0755-51A0-B275-75BB085DEF7D}"/>
                </a:ext>
              </a:extLst>
            </p:cNvPr>
            <p:cNvSpPr/>
            <p:nvPr/>
          </p:nvSpPr>
          <p:spPr>
            <a:xfrm>
              <a:off x="5144947" y="2720320"/>
              <a:ext cx="421351" cy="17352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4" name="Groupe 73">
            <a:extLst>
              <a:ext uri="{FF2B5EF4-FFF2-40B4-BE49-F238E27FC236}">
                <a16:creationId xmlns:a16="http://schemas.microsoft.com/office/drawing/2014/main" id="{0B1EEFF5-10B4-FC86-65C6-B29BA29051F2}"/>
              </a:ext>
            </a:extLst>
          </p:cNvPr>
          <p:cNvGrpSpPr/>
          <p:nvPr/>
        </p:nvGrpSpPr>
        <p:grpSpPr>
          <a:xfrm>
            <a:off x="4376687" y="3369926"/>
            <a:ext cx="1337706" cy="654728"/>
            <a:chOff x="4376687" y="3369926"/>
            <a:chExt cx="1337706" cy="654728"/>
          </a:xfrm>
        </p:grpSpPr>
        <p:sp>
          <p:nvSpPr>
            <p:cNvPr id="111" name="Rectangle 110">
              <a:extLst>
                <a:ext uri="{FF2B5EF4-FFF2-40B4-BE49-F238E27FC236}">
                  <a16:creationId xmlns:a16="http://schemas.microsoft.com/office/drawing/2014/main" id="{03A1CD83-1582-4A81-6587-43084F984A65}"/>
                </a:ext>
              </a:extLst>
            </p:cNvPr>
            <p:cNvSpPr/>
            <p:nvPr/>
          </p:nvSpPr>
          <p:spPr>
            <a:xfrm>
              <a:off x="4657266" y="3590969"/>
              <a:ext cx="717543" cy="172052"/>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Rectangle 112">
              <a:extLst>
                <a:ext uri="{FF2B5EF4-FFF2-40B4-BE49-F238E27FC236}">
                  <a16:creationId xmlns:a16="http://schemas.microsoft.com/office/drawing/2014/main" id="{DAF0B2FA-4A71-7495-CB29-A4D9A6918026}"/>
                </a:ext>
              </a:extLst>
            </p:cNvPr>
            <p:cNvSpPr/>
            <p:nvPr/>
          </p:nvSpPr>
          <p:spPr>
            <a:xfrm>
              <a:off x="4996850" y="3369926"/>
              <a:ext cx="717543" cy="172052"/>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Rectangle 115">
              <a:extLst>
                <a:ext uri="{FF2B5EF4-FFF2-40B4-BE49-F238E27FC236}">
                  <a16:creationId xmlns:a16="http://schemas.microsoft.com/office/drawing/2014/main" id="{8E1AF8FA-2926-FF26-7E23-8F15A9D11753}"/>
                </a:ext>
              </a:extLst>
            </p:cNvPr>
            <p:cNvSpPr/>
            <p:nvPr/>
          </p:nvSpPr>
          <p:spPr>
            <a:xfrm>
              <a:off x="4376687" y="3795558"/>
              <a:ext cx="380702" cy="229096"/>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6" name="Groupe 75">
            <a:extLst>
              <a:ext uri="{FF2B5EF4-FFF2-40B4-BE49-F238E27FC236}">
                <a16:creationId xmlns:a16="http://schemas.microsoft.com/office/drawing/2014/main" id="{4D777F12-104B-F081-0B2A-C3638797B59F}"/>
              </a:ext>
            </a:extLst>
          </p:cNvPr>
          <p:cNvGrpSpPr/>
          <p:nvPr/>
        </p:nvGrpSpPr>
        <p:grpSpPr>
          <a:xfrm>
            <a:off x="4056164" y="4228544"/>
            <a:ext cx="2318003" cy="631299"/>
            <a:chOff x="4056164" y="4228544"/>
            <a:chExt cx="2318003" cy="631299"/>
          </a:xfrm>
        </p:grpSpPr>
        <p:sp>
          <p:nvSpPr>
            <p:cNvPr id="114" name="Rectangle 113">
              <a:extLst>
                <a:ext uri="{FF2B5EF4-FFF2-40B4-BE49-F238E27FC236}">
                  <a16:creationId xmlns:a16="http://schemas.microsoft.com/office/drawing/2014/main" id="{A91675DD-105F-7B07-2606-06D77C732559}"/>
                </a:ext>
              </a:extLst>
            </p:cNvPr>
            <p:cNvSpPr/>
            <p:nvPr/>
          </p:nvSpPr>
          <p:spPr>
            <a:xfrm>
              <a:off x="4056164" y="4228544"/>
              <a:ext cx="422677" cy="18040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Rectangle 114">
              <a:extLst>
                <a:ext uri="{FF2B5EF4-FFF2-40B4-BE49-F238E27FC236}">
                  <a16:creationId xmlns:a16="http://schemas.microsoft.com/office/drawing/2014/main" id="{21D78CA1-4D7D-CF4B-287E-3EF9B7952866}"/>
                </a:ext>
              </a:extLst>
            </p:cNvPr>
            <p:cNvSpPr/>
            <p:nvPr/>
          </p:nvSpPr>
          <p:spPr>
            <a:xfrm>
              <a:off x="4321343" y="4432433"/>
              <a:ext cx="583798" cy="18039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Rectangle 119">
              <a:extLst>
                <a:ext uri="{FF2B5EF4-FFF2-40B4-BE49-F238E27FC236}">
                  <a16:creationId xmlns:a16="http://schemas.microsoft.com/office/drawing/2014/main" id="{7C3136C1-8F05-AB0A-BB25-36935E4398D1}"/>
                </a:ext>
              </a:extLst>
            </p:cNvPr>
            <p:cNvSpPr/>
            <p:nvPr/>
          </p:nvSpPr>
          <p:spPr>
            <a:xfrm>
              <a:off x="5993465" y="4630747"/>
              <a:ext cx="380702" cy="229096"/>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3" name="Groupe 82">
            <a:extLst>
              <a:ext uri="{FF2B5EF4-FFF2-40B4-BE49-F238E27FC236}">
                <a16:creationId xmlns:a16="http://schemas.microsoft.com/office/drawing/2014/main" id="{08A06E62-8766-B802-35D7-AF43A6AA374E}"/>
              </a:ext>
            </a:extLst>
          </p:cNvPr>
          <p:cNvGrpSpPr/>
          <p:nvPr/>
        </p:nvGrpSpPr>
        <p:grpSpPr>
          <a:xfrm>
            <a:off x="3240395" y="1035323"/>
            <a:ext cx="2060238" cy="449667"/>
            <a:chOff x="3240395" y="1035323"/>
            <a:chExt cx="2060238" cy="449667"/>
          </a:xfrm>
        </p:grpSpPr>
        <p:sp>
          <p:nvSpPr>
            <p:cNvPr id="43" name="Ellipse 42">
              <a:extLst>
                <a:ext uri="{FF2B5EF4-FFF2-40B4-BE49-F238E27FC236}">
                  <a16:creationId xmlns:a16="http://schemas.microsoft.com/office/drawing/2014/main" id="{C7ABDC47-58A2-371E-E582-AED17CE4650E}"/>
                </a:ext>
              </a:extLst>
            </p:cNvPr>
            <p:cNvSpPr/>
            <p:nvPr/>
          </p:nvSpPr>
          <p:spPr>
            <a:xfrm>
              <a:off x="3240395" y="1318836"/>
              <a:ext cx="166154" cy="16615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 name="Connecteur droit avec flèche 44">
              <a:extLst>
                <a:ext uri="{FF2B5EF4-FFF2-40B4-BE49-F238E27FC236}">
                  <a16:creationId xmlns:a16="http://schemas.microsoft.com/office/drawing/2014/main" id="{6A2E2FDF-AEEF-0E91-F483-BD67BFBBBC21}"/>
                </a:ext>
              </a:extLst>
            </p:cNvPr>
            <p:cNvCxnSpPr>
              <a:cxnSpLocks/>
              <a:endCxn id="66" idx="1"/>
            </p:cNvCxnSpPr>
            <p:nvPr/>
          </p:nvCxnSpPr>
          <p:spPr>
            <a:xfrm flipV="1">
              <a:off x="3349775" y="1035711"/>
              <a:ext cx="1950858" cy="7091"/>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120">
              <a:extLst>
                <a:ext uri="{FF2B5EF4-FFF2-40B4-BE49-F238E27FC236}">
                  <a16:creationId xmlns:a16="http://schemas.microsoft.com/office/drawing/2014/main" id="{104677F2-6BF6-0C70-E6BE-D2EAE6629688}"/>
                </a:ext>
              </a:extLst>
            </p:cNvPr>
            <p:cNvCxnSpPr>
              <a:cxnSpLocks/>
            </p:cNvCxnSpPr>
            <p:nvPr/>
          </p:nvCxnSpPr>
          <p:spPr>
            <a:xfrm>
              <a:off x="3323472" y="1035323"/>
              <a:ext cx="0" cy="239571"/>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grpSp>
      <p:sp>
        <p:nvSpPr>
          <p:cNvPr id="124" name="ZoneTexte 123">
            <a:extLst>
              <a:ext uri="{FF2B5EF4-FFF2-40B4-BE49-F238E27FC236}">
                <a16:creationId xmlns:a16="http://schemas.microsoft.com/office/drawing/2014/main" id="{F99FA509-259E-2116-C276-9E95213890BC}"/>
              </a:ext>
            </a:extLst>
          </p:cNvPr>
          <p:cNvSpPr txBox="1"/>
          <p:nvPr/>
        </p:nvSpPr>
        <p:spPr>
          <a:xfrm>
            <a:off x="5271817" y="1181905"/>
            <a:ext cx="317716" cy="954107"/>
          </a:xfrm>
          <a:prstGeom prst="rect">
            <a:avLst/>
          </a:prstGeom>
          <a:noFill/>
        </p:spPr>
        <p:txBody>
          <a:bodyPr wrap="none" rtlCol="0">
            <a:spAutoFit/>
          </a:bodyPr>
          <a:lstStyle/>
          <a:p>
            <a:pPr algn="ctr"/>
            <a:r>
              <a:rPr lang="fr-FR" sz="1400" b="1" dirty="0">
                <a:solidFill>
                  <a:srgbClr val="FFFF00"/>
                </a:solidFill>
              </a:rPr>
              <a:t>A</a:t>
            </a:r>
          </a:p>
          <a:p>
            <a:pPr algn="ctr"/>
            <a:r>
              <a:rPr lang="fr-FR" sz="1400" b="1" dirty="0">
                <a:solidFill>
                  <a:srgbClr val="FF9933"/>
                </a:solidFill>
              </a:rPr>
              <a:t>B</a:t>
            </a:r>
          </a:p>
          <a:p>
            <a:pPr algn="ctr"/>
            <a:r>
              <a:rPr lang="fr-FR" sz="1400" b="1" dirty="0">
                <a:solidFill>
                  <a:srgbClr val="FFFF00"/>
                </a:solidFill>
              </a:rPr>
              <a:t>A</a:t>
            </a:r>
          </a:p>
          <a:p>
            <a:pPr algn="ctr"/>
            <a:r>
              <a:rPr lang="fr-FR" sz="1400" b="1" dirty="0">
                <a:solidFill>
                  <a:srgbClr val="FF9933"/>
                </a:solidFill>
              </a:rPr>
              <a:t>B</a:t>
            </a:r>
          </a:p>
        </p:txBody>
      </p:sp>
      <p:sp>
        <p:nvSpPr>
          <p:cNvPr id="134" name="ZoneTexte 133">
            <a:extLst>
              <a:ext uri="{FF2B5EF4-FFF2-40B4-BE49-F238E27FC236}">
                <a16:creationId xmlns:a16="http://schemas.microsoft.com/office/drawing/2014/main" id="{0856E850-3A0E-FE56-91BE-18F9ABFD3702}"/>
              </a:ext>
            </a:extLst>
          </p:cNvPr>
          <p:cNvSpPr txBox="1"/>
          <p:nvPr/>
        </p:nvSpPr>
        <p:spPr>
          <a:xfrm>
            <a:off x="5548668" y="2241273"/>
            <a:ext cx="317716" cy="954107"/>
          </a:xfrm>
          <a:prstGeom prst="rect">
            <a:avLst/>
          </a:prstGeom>
          <a:noFill/>
        </p:spPr>
        <p:txBody>
          <a:bodyPr wrap="none" rtlCol="0">
            <a:spAutoFit/>
          </a:bodyPr>
          <a:lstStyle/>
          <a:p>
            <a:pPr algn="ctr"/>
            <a:r>
              <a:rPr lang="fr-FR" sz="1400" b="1" dirty="0">
                <a:solidFill>
                  <a:srgbClr val="FF9933"/>
                </a:solidFill>
              </a:rPr>
              <a:t>B</a:t>
            </a:r>
          </a:p>
          <a:p>
            <a:pPr algn="ctr"/>
            <a:r>
              <a:rPr lang="fr-FR" sz="1400" b="1" dirty="0">
                <a:solidFill>
                  <a:srgbClr val="FFFF00"/>
                </a:solidFill>
              </a:rPr>
              <a:t>A</a:t>
            </a:r>
          </a:p>
          <a:p>
            <a:pPr algn="ctr"/>
            <a:r>
              <a:rPr lang="fr-FR" sz="1400" b="1" dirty="0">
                <a:solidFill>
                  <a:srgbClr val="FFFF00"/>
                </a:solidFill>
              </a:rPr>
              <a:t>A</a:t>
            </a:r>
          </a:p>
          <a:p>
            <a:pPr algn="ctr"/>
            <a:r>
              <a:rPr lang="fr-FR" sz="1400" b="1" dirty="0">
                <a:solidFill>
                  <a:srgbClr val="FF9933"/>
                </a:solidFill>
              </a:rPr>
              <a:t>B</a:t>
            </a:r>
          </a:p>
        </p:txBody>
      </p:sp>
      <p:sp>
        <p:nvSpPr>
          <p:cNvPr id="135" name="ZoneTexte 134">
            <a:extLst>
              <a:ext uri="{FF2B5EF4-FFF2-40B4-BE49-F238E27FC236}">
                <a16:creationId xmlns:a16="http://schemas.microsoft.com/office/drawing/2014/main" id="{79DEE09D-C03E-E7AD-99F6-ACC08F52103F}"/>
              </a:ext>
            </a:extLst>
          </p:cNvPr>
          <p:cNvSpPr txBox="1"/>
          <p:nvPr/>
        </p:nvSpPr>
        <p:spPr>
          <a:xfrm>
            <a:off x="5698781" y="3295301"/>
            <a:ext cx="324128" cy="738664"/>
          </a:xfrm>
          <a:prstGeom prst="rect">
            <a:avLst/>
          </a:prstGeom>
          <a:noFill/>
        </p:spPr>
        <p:txBody>
          <a:bodyPr wrap="none" rtlCol="0">
            <a:spAutoFit/>
          </a:bodyPr>
          <a:lstStyle/>
          <a:p>
            <a:pPr algn="ctr"/>
            <a:r>
              <a:rPr lang="fr-FR" sz="1400" b="1" dirty="0">
                <a:solidFill>
                  <a:srgbClr val="7030A0"/>
                </a:solidFill>
              </a:rPr>
              <a:t>C</a:t>
            </a:r>
          </a:p>
          <a:p>
            <a:pPr algn="ctr"/>
            <a:r>
              <a:rPr lang="fr-FR" sz="1400" b="1" dirty="0">
                <a:solidFill>
                  <a:srgbClr val="7030A0"/>
                </a:solidFill>
              </a:rPr>
              <a:t>C</a:t>
            </a:r>
          </a:p>
          <a:p>
            <a:pPr algn="ctr"/>
            <a:r>
              <a:rPr lang="fr-FR" sz="1400" b="1" dirty="0">
                <a:solidFill>
                  <a:srgbClr val="FF9933"/>
                </a:solidFill>
              </a:rPr>
              <a:t>D</a:t>
            </a:r>
          </a:p>
        </p:txBody>
      </p:sp>
      <p:grpSp>
        <p:nvGrpSpPr>
          <p:cNvPr id="41" name="Groupe 40">
            <a:extLst>
              <a:ext uri="{FF2B5EF4-FFF2-40B4-BE49-F238E27FC236}">
                <a16:creationId xmlns:a16="http://schemas.microsoft.com/office/drawing/2014/main" id="{3C91B11E-3B84-3B4E-29C8-0335702121C2}"/>
              </a:ext>
            </a:extLst>
          </p:cNvPr>
          <p:cNvGrpSpPr/>
          <p:nvPr/>
        </p:nvGrpSpPr>
        <p:grpSpPr>
          <a:xfrm>
            <a:off x="5566298" y="1294347"/>
            <a:ext cx="2914706" cy="3525713"/>
            <a:chOff x="5566298" y="1294347"/>
            <a:chExt cx="2914706" cy="3525713"/>
          </a:xfrm>
        </p:grpSpPr>
        <p:cxnSp>
          <p:nvCxnSpPr>
            <p:cNvPr id="37" name="Connecteur droit avec flèche 36">
              <a:extLst>
                <a:ext uri="{FF2B5EF4-FFF2-40B4-BE49-F238E27FC236}">
                  <a16:creationId xmlns:a16="http://schemas.microsoft.com/office/drawing/2014/main" id="{D7044387-6C38-B1E7-1991-E97FAA576AEB}"/>
                </a:ext>
              </a:extLst>
            </p:cNvPr>
            <p:cNvCxnSpPr>
              <a:cxnSpLocks/>
            </p:cNvCxnSpPr>
            <p:nvPr/>
          </p:nvCxnSpPr>
          <p:spPr>
            <a:xfrm>
              <a:off x="8481004" y="3419223"/>
              <a:ext cx="0" cy="51688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74">
              <a:extLst>
                <a:ext uri="{FF2B5EF4-FFF2-40B4-BE49-F238E27FC236}">
                  <a16:creationId xmlns:a16="http://schemas.microsoft.com/office/drawing/2014/main" id="{43CAF56A-2293-CD0B-65ED-610D979439AF}"/>
                </a:ext>
              </a:extLst>
            </p:cNvPr>
            <p:cNvCxnSpPr>
              <a:cxnSpLocks/>
            </p:cNvCxnSpPr>
            <p:nvPr/>
          </p:nvCxnSpPr>
          <p:spPr>
            <a:xfrm>
              <a:off x="5628443" y="1294347"/>
              <a:ext cx="2852561"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9463B8F4-4D61-E68B-C313-2E878ECB79C8}"/>
                </a:ext>
              </a:extLst>
            </p:cNvPr>
            <p:cNvCxnSpPr>
              <a:cxnSpLocks/>
            </p:cNvCxnSpPr>
            <p:nvPr/>
          </p:nvCxnSpPr>
          <p:spPr>
            <a:xfrm>
              <a:off x="5566298" y="2054348"/>
              <a:ext cx="2914706"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A92747B2-A51F-D4C6-8810-A450EADBBE10}"/>
                </a:ext>
              </a:extLst>
            </p:cNvPr>
            <p:cNvCxnSpPr>
              <a:cxnSpLocks/>
            </p:cNvCxnSpPr>
            <p:nvPr/>
          </p:nvCxnSpPr>
          <p:spPr>
            <a:xfrm>
              <a:off x="5921406" y="2370227"/>
              <a:ext cx="2559598"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01FB37D7-DB11-9D36-ACA9-68C52062C9B2}"/>
                </a:ext>
              </a:extLst>
            </p:cNvPr>
            <p:cNvCxnSpPr>
              <a:cxnSpLocks/>
            </p:cNvCxnSpPr>
            <p:nvPr/>
          </p:nvCxnSpPr>
          <p:spPr>
            <a:xfrm>
              <a:off x="8481004" y="2396861"/>
              <a:ext cx="0" cy="666387"/>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49997F14-52F9-82B3-7440-16F5F35A52D9}"/>
                </a:ext>
              </a:extLst>
            </p:cNvPr>
            <p:cNvCxnSpPr>
              <a:cxnSpLocks/>
            </p:cNvCxnSpPr>
            <p:nvPr/>
          </p:nvCxnSpPr>
          <p:spPr>
            <a:xfrm>
              <a:off x="5921406" y="3090744"/>
              <a:ext cx="2559598"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4" name="Connecteur droit avec flèche 93">
              <a:extLst>
                <a:ext uri="{FF2B5EF4-FFF2-40B4-BE49-F238E27FC236}">
                  <a16:creationId xmlns:a16="http://schemas.microsoft.com/office/drawing/2014/main" id="{7248794E-E920-3909-52CC-7F6F9A3859D9}"/>
                </a:ext>
              </a:extLst>
            </p:cNvPr>
            <p:cNvCxnSpPr>
              <a:cxnSpLocks/>
            </p:cNvCxnSpPr>
            <p:nvPr/>
          </p:nvCxnSpPr>
          <p:spPr>
            <a:xfrm>
              <a:off x="8481004" y="1339585"/>
              <a:ext cx="0" cy="666387"/>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5" name="Connecteur droit 94">
              <a:extLst>
                <a:ext uri="{FF2B5EF4-FFF2-40B4-BE49-F238E27FC236}">
                  <a16:creationId xmlns:a16="http://schemas.microsoft.com/office/drawing/2014/main" id="{C5B1286D-7B3C-7772-AB73-BCA532A3DFE8}"/>
                </a:ext>
              </a:extLst>
            </p:cNvPr>
            <p:cNvCxnSpPr>
              <a:cxnSpLocks/>
            </p:cNvCxnSpPr>
            <p:nvPr/>
          </p:nvCxnSpPr>
          <p:spPr>
            <a:xfrm>
              <a:off x="6051057" y="3419223"/>
              <a:ext cx="2429947" cy="3037"/>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7" name="Connecteur droit 96">
              <a:extLst>
                <a:ext uri="{FF2B5EF4-FFF2-40B4-BE49-F238E27FC236}">
                  <a16:creationId xmlns:a16="http://schemas.microsoft.com/office/drawing/2014/main" id="{7D029C35-361A-EC63-7FC7-FAA9A7F53B8C}"/>
                </a:ext>
              </a:extLst>
            </p:cNvPr>
            <p:cNvCxnSpPr>
              <a:cxnSpLocks/>
            </p:cNvCxnSpPr>
            <p:nvPr/>
          </p:nvCxnSpPr>
          <p:spPr>
            <a:xfrm flipV="1">
              <a:off x="6051057" y="3934474"/>
              <a:ext cx="2381767" cy="7606"/>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a:extLst>
                <a:ext uri="{FF2B5EF4-FFF2-40B4-BE49-F238E27FC236}">
                  <a16:creationId xmlns:a16="http://schemas.microsoft.com/office/drawing/2014/main" id="{5C056A3C-6AAA-2B24-F3F3-39B928023665}"/>
                </a:ext>
              </a:extLst>
            </p:cNvPr>
            <p:cNvCxnSpPr>
              <a:cxnSpLocks/>
            </p:cNvCxnSpPr>
            <p:nvPr/>
          </p:nvCxnSpPr>
          <p:spPr>
            <a:xfrm>
              <a:off x="8481004" y="4303180"/>
              <a:ext cx="0" cy="51688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0" name="Connecteur droit 139">
              <a:extLst>
                <a:ext uri="{FF2B5EF4-FFF2-40B4-BE49-F238E27FC236}">
                  <a16:creationId xmlns:a16="http://schemas.microsoft.com/office/drawing/2014/main" id="{14A1D0C8-A015-3318-0AAD-9F2FD78EE6AC}"/>
                </a:ext>
              </a:extLst>
            </p:cNvPr>
            <p:cNvCxnSpPr>
              <a:cxnSpLocks/>
            </p:cNvCxnSpPr>
            <p:nvPr/>
          </p:nvCxnSpPr>
          <p:spPr>
            <a:xfrm>
              <a:off x="6646997" y="4790750"/>
              <a:ext cx="1785827" cy="9925"/>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47" name="Connecteur droit 146">
              <a:extLst>
                <a:ext uri="{FF2B5EF4-FFF2-40B4-BE49-F238E27FC236}">
                  <a16:creationId xmlns:a16="http://schemas.microsoft.com/office/drawing/2014/main" id="{29897441-C86B-A928-C1A9-BE29F3DF7597}"/>
                </a:ext>
              </a:extLst>
            </p:cNvPr>
            <p:cNvCxnSpPr>
              <a:cxnSpLocks/>
            </p:cNvCxnSpPr>
            <p:nvPr/>
          </p:nvCxnSpPr>
          <p:spPr>
            <a:xfrm>
              <a:off x="6654443" y="4276488"/>
              <a:ext cx="1785827" cy="9925"/>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grpSp>
      <p:sp>
        <p:nvSpPr>
          <p:cNvPr id="148" name="ZoneTexte 147">
            <a:extLst>
              <a:ext uri="{FF2B5EF4-FFF2-40B4-BE49-F238E27FC236}">
                <a16:creationId xmlns:a16="http://schemas.microsoft.com/office/drawing/2014/main" id="{D625FD47-BBD5-5330-56D5-14B3FE92920F}"/>
              </a:ext>
            </a:extLst>
          </p:cNvPr>
          <p:cNvSpPr txBox="1"/>
          <p:nvPr/>
        </p:nvSpPr>
        <p:spPr>
          <a:xfrm>
            <a:off x="6337529" y="4153300"/>
            <a:ext cx="309700" cy="738664"/>
          </a:xfrm>
          <a:prstGeom prst="rect">
            <a:avLst/>
          </a:prstGeom>
          <a:noFill/>
        </p:spPr>
        <p:txBody>
          <a:bodyPr wrap="none" rtlCol="0">
            <a:spAutoFit/>
          </a:bodyPr>
          <a:lstStyle/>
          <a:p>
            <a:pPr algn="ctr"/>
            <a:r>
              <a:rPr lang="fr-FR" sz="1400" b="1" dirty="0">
                <a:solidFill>
                  <a:srgbClr val="7030A0"/>
                </a:solidFill>
              </a:rPr>
              <a:t>E</a:t>
            </a:r>
          </a:p>
          <a:p>
            <a:pPr algn="ctr"/>
            <a:r>
              <a:rPr lang="fr-FR" sz="1400" b="1" dirty="0">
                <a:solidFill>
                  <a:srgbClr val="7030A0"/>
                </a:solidFill>
              </a:rPr>
              <a:t>E</a:t>
            </a:r>
          </a:p>
          <a:p>
            <a:pPr algn="ctr"/>
            <a:r>
              <a:rPr lang="fr-FR" sz="1400" b="1" dirty="0">
                <a:solidFill>
                  <a:srgbClr val="FF9933"/>
                </a:solidFill>
              </a:rPr>
              <a:t>D</a:t>
            </a:r>
          </a:p>
        </p:txBody>
      </p:sp>
      <p:sp>
        <p:nvSpPr>
          <p:cNvPr id="149" name="ZoneTexte 148">
            <a:extLst>
              <a:ext uri="{FF2B5EF4-FFF2-40B4-BE49-F238E27FC236}">
                <a16:creationId xmlns:a16="http://schemas.microsoft.com/office/drawing/2014/main" id="{FA184262-63C4-A2E9-F2A5-9C2ABD94E357}"/>
              </a:ext>
            </a:extLst>
          </p:cNvPr>
          <p:cNvSpPr txBox="1"/>
          <p:nvPr/>
        </p:nvSpPr>
        <p:spPr>
          <a:xfrm>
            <a:off x="4556868" y="6102364"/>
            <a:ext cx="1398140" cy="307777"/>
          </a:xfrm>
          <a:prstGeom prst="rect">
            <a:avLst/>
          </a:prstGeom>
          <a:noFill/>
        </p:spPr>
        <p:txBody>
          <a:bodyPr wrap="none" rtlCol="0">
            <a:spAutoFit/>
          </a:bodyPr>
          <a:lstStyle/>
          <a:p>
            <a:pPr marL="177800" indent="-177800">
              <a:buFont typeface="Arial" panose="020B0604020202020204" pitchFamily="34" charset="0"/>
              <a:buChar char="•"/>
            </a:pPr>
            <a:r>
              <a:rPr lang="fr-FR" sz="1400" b="1" dirty="0">
                <a:solidFill>
                  <a:schemeClr val="bg1"/>
                </a:solidFill>
              </a:rPr>
              <a:t>Rimes </a:t>
            </a:r>
            <a:r>
              <a:rPr lang="fr-FR" sz="1400" b="1" dirty="0">
                <a:solidFill>
                  <a:srgbClr val="FFFF00"/>
                </a:solidFill>
              </a:rPr>
              <a:t>A</a:t>
            </a:r>
            <a:r>
              <a:rPr lang="fr-FR" sz="1400" b="1" dirty="0">
                <a:solidFill>
                  <a:srgbClr val="FFC000"/>
                </a:solidFill>
              </a:rPr>
              <a:t>B</a:t>
            </a:r>
            <a:r>
              <a:rPr lang="fr-FR" sz="1400" b="1" dirty="0">
                <a:solidFill>
                  <a:srgbClr val="FFFF00"/>
                </a:solidFill>
              </a:rPr>
              <a:t>A</a:t>
            </a:r>
            <a:r>
              <a:rPr lang="fr-FR" sz="1400" b="1" dirty="0">
                <a:solidFill>
                  <a:srgbClr val="FFC000"/>
                </a:solidFill>
              </a:rPr>
              <a:t>B</a:t>
            </a:r>
            <a:endParaRPr lang="fr-FR" sz="1400" b="1" dirty="0">
              <a:solidFill>
                <a:schemeClr val="bg1"/>
              </a:solidFill>
            </a:endParaRPr>
          </a:p>
        </p:txBody>
      </p:sp>
      <p:sp>
        <p:nvSpPr>
          <p:cNvPr id="150" name="ZoneTexte 149">
            <a:extLst>
              <a:ext uri="{FF2B5EF4-FFF2-40B4-BE49-F238E27FC236}">
                <a16:creationId xmlns:a16="http://schemas.microsoft.com/office/drawing/2014/main" id="{A7BF2649-6E91-BFDB-CE37-1B6900200BA0}"/>
              </a:ext>
            </a:extLst>
          </p:cNvPr>
          <p:cNvSpPr txBox="1"/>
          <p:nvPr/>
        </p:nvSpPr>
        <p:spPr>
          <a:xfrm>
            <a:off x="4556866" y="6307486"/>
            <a:ext cx="1398140" cy="307777"/>
          </a:xfrm>
          <a:prstGeom prst="rect">
            <a:avLst/>
          </a:prstGeom>
          <a:noFill/>
        </p:spPr>
        <p:txBody>
          <a:bodyPr wrap="none" rtlCol="0">
            <a:spAutoFit/>
          </a:bodyPr>
          <a:lstStyle/>
          <a:p>
            <a:pPr marL="177800" indent="-177800">
              <a:buFont typeface="Arial" panose="020B0604020202020204" pitchFamily="34" charset="0"/>
              <a:buChar char="•"/>
            </a:pPr>
            <a:r>
              <a:rPr lang="fr-FR" sz="1400" b="1" dirty="0">
                <a:solidFill>
                  <a:schemeClr val="bg1"/>
                </a:solidFill>
              </a:rPr>
              <a:t>Rimes </a:t>
            </a:r>
            <a:r>
              <a:rPr lang="fr-FR" sz="1400" b="1" dirty="0">
                <a:solidFill>
                  <a:srgbClr val="FFFF00"/>
                </a:solidFill>
              </a:rPr>
              <a:t>A</a:t>
            </a:r>
            <a:r>
              <a:rPr lang="fr-FR" sz="1400" b="1" dirty="0">
                <a:solidFill>
                  <a:srgbClr val="FFC000"/>
                </a:solidFill>
              </a:rPr>
              <a:t>BB</a:t>
            </a:r>
            <a:r>
              <a:rPr lang="fr-FR" sz="1400" b="1" dirty="0">
                <a:solidFill>
                  <a:srgbClr val="FFFF00"/>
                </a:solidFill>
              </a:rPr>
              <a:t>A</a:t>
            </a:r>
            <a:endParaRPr lang="fr-FR" sz="1400" b="1" dirty="0">
              <a:solidFill>
                <a:schemeClr val="bg1"/>
              </a:solidFill>
            </a:endParaRPr>
          </a:p>
        </p:txBody>
      </p:sp>
      <p:sp>
        <p:nvSpPr>
          <p:cNvPr id="151" name="ZoneTexte 150">
            <a:extLst>
              <a:ext uri="{FF2B5EF4-FFF2-40B4-BE49-F238E27FC236}">
                <a16:creationId xmlns:a16="http://schemas.microsoft.com/office/drawing/2014/main" id="{4C8649DB-EC7A-D317-2944-0532CE0B5766}"/>
              </a:ext>
            </a:extLst>
          </p:cNvPr>
          <p:cNvSpPr txBox="1"/>
          <p:nvPr/>
        </p:nvSpPr>
        <p:spPr>
          <a:xfrm>
            <a:off x="4556866" y="6504241"/>
            <a:ext cx="1202573" cy="307777"/>
          </a:xfrm>
          <a:prstGeom prst="rect">
            <a:avLst/>
          </a:prstGeom>
          <a:noFill/>
        </p:spPr>
        <p:txBody>
          <a:bodyPr wrap="none" rtlCol="0">
            <a:spAutoFit/>
          </a:bodyPr>
          <a:lstStyle/>
          <a:p>
            <a:pPr marL="177800" indent="-177800">
              <a:buFont typeface="Arial" panose="020B0604020202020204" pitchFamily="34" charset="0"/>
              <a:buChar char="•"/>
            </a:pPr>
            <a:r>
              <a:rPr lang="fr-FR" sz="1400" b="1" dirty="0">
                <a:solidFill>
                  <a:schemeClr val="bg1"/>
                </a:solidFill>
              </a:rPr>
              <a:t>Rimes </a:t>
            </a:r>
            <a:r>
              <a:rPr lang="fr-FR" sz="1400" b="1" dirty="0">
                <a:solidFill>
                  <a:schemeClr val="accent1">
                    <a:lumMod val="75000"/>
                  </a:schemeClr>
                </a:solidFill>
              </a:rPr>
              <a:t>CC</a:t>
            </a:r>
          </a:p>
        </p:txBody>
      </p:sp>
      <p:sp>
        <p:nvSpPr>
          <p:cNvPr id="152" name="Flèche : droite 151">
            <a:extLst>
              <a:ext uri="{FF2B5EF4-FFF2-40B4-BE49-F238E27FC236}">
                <a16:creationId xmlns:a16="http://schemas.microsoft.com/office/drawing/2014/main" id="{AFD2FBAB-F3CA-0344-C117-FFF991E6C05B}"/>
              </a:ext>
            </a:extLst>
          </p:cNvPr>
          <p:cNvSpPr/>
          <p:nvPr/>
        </p:nvSpPr>
        <p:spPr>
          <a:xfrm>
            <a:off x="5913796" y="6220741"/>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3" name="Flèche : droite 152">
            <a:extLst>
              <a:ext uri="{FF2B5EF4-FFF2-40B4-BE49-F238E27FC236}">
                <a16:creationId xmlns:a16="http://schemas.microsoft.com/office/drawing/2014/main" id="{60A23AA5-554A-2100-8E0A-7B25F5D3E46D}"/>
              </a:ext>
            </a:extLst>
          </p:cNvPr>
          <p:cNvSpPr/>
          <p:nvPr/>
        </p:nvSpPr>
        <p:spPr>
          <a:xfrm>
            <a:off x="5913796" y="6419019"/>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4" name="Flèche : droite 153">
            <a:extLst>
              <a:ext uri="{FF2B5EF4-FFF2-40B4-BE49-F238E27FC236}">
                <a16:creationId xmlns:a16="http://schemas.microsoft.com/office/drawing/2014/main" id="{BC9DE9C0-C8A6-454A-58A9-47F0B3602C04}"/>
              </a:ext>
            </a:extLst>
          </p:cNvPr>
          <p:cNvSpPr/>
          <p:nvPr/>
        </p:nvSpPr>
        <p:spPr>
          <a:xfrm>
            <a:off x="5919015" y="6609589"/>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5" name="ZoneTexte 154">
            <a:extLst>
              <a:ext uri="{FF2B5EF4-FFF2-40B4-BE49-F238E27FC236}">
                <a16:creationId xmlns:a16="http://schemas.microsoft.com/office/drawing/2014/main" id="{63964AA0-5020-A786-DC50-278FEF3D873A}"/>
              </a:ext>
            </a:extLst>
          </p:cNvPr>
          <p:cNvSpPr txBox="1"/>
          <p:nvPr/>
        </p:nvSpPr>
        <p:spPr>
          <a:xfrm>
            <a:off x="6213205" y="6086975"/>
            <a:ext cx="1676584" cy="338554"/>
          </a:xfrm>
          <a:prstGeom prst="rect">
            <a:avLst/>
          </a:prstGeom>
          <a:noFill/>
        </p:spPr>
        <p:txBody>
          <a:bodyPr wrap="square">
            <a:spAutoFit/>
          </a:bodyPr>
          <a:lstStyle/>
          <a:p>
            <a:r>
              <a:rPr lang="fr-FR" sz="1600" b="1" dirty="0">
                <a:solidFill>
                  <a:srgbClr val="FF0000"/>
                </a:solidFill>
              </a:rPr>
              <a:t>rimes croisées</a:t>
            </a:r>
            <a:endParaRPr lang="fr-FR" sz="1600" dirty="0">
              <a:solidFill>
                <a:srgbClr val="FF0000"/>
              </a:solidFill>
            </a:endParaRPr>
          </a:p>
        </p:txBody>
      </p:sp>
      <p:sp>
        <p:nvSpPr>
          <p:cNvPr id="156" name="ZoneTexte 155">
            <a:extLst>
              <a:ext uri="{FF2B5EF4-FFF2-40B4-BE49-F238E27FC236}">
                <a16:creationId xmlns:a16="http://schemas.microsoft.com/office/drawing/2014/main" id="{8250CEF5-1C97-4C1F-6942-54869BF3BDE7}"/>
              </a:ext>
            </a:extLst>
          </p:cNvPr>
          <p:cNvSpPr txBox="1"/>
          <p:nvPr/>
        </p:nvSpPr>
        <p:spPr>
          <a:xfrm>
            <a:off x="6213202" y="6292097"/>
            <a:ext cx="2006897" cy="338554"/>
          </a:xfrm>
          <a:prstGeom prst="rect">
            <a:avLst/>
          </a:prstGeom>
          <a:noFill/>
        </p:spPr>
        <p:txBody>
          <a:bodyPr wrap="square">
            <a:spAutoFit/>
          </a:bodyPr>
          <a:lstStyle/>
          <a:p>
            <a:r>
              <a:rPr lang="fr-FR" sz="1600" b="1" dirty="0">
                <a:solidFill>
                  <a:srgbClr val="FF0000"/>
                </a:solidFill>
              </a:rPr>
              <a:t>rimes embrassées</a:t>
            </a:r>
            <a:endParaRPr lang="fr-FR" sz="1600" dirty="0">
              <a:solidFill>
                <a:srgbClr val="FF0000"/>
              </a:solidFill>
            </a:endParaRPr>
          </a:p>
        </p:txBody>
      </p:sp>
      <p:sp>
        <p:nvSpPr>
          <p:cNvPr id="157" name="ZoneTexte 156">
            <a:extLst>
              <a:ext uri="{FF2B5EF4-FFF2-40B4-BE49-F238E27FC236}">
                <a16:creationId xmlns:a16="http://schemas.microsoft.com/office/drawing/2014/main" id="{5AC8FDF6-ABBF-F817-2A35-8414F72BDE9E}"/>
              </a:ext>
            </a:extLst>
          </p:cNvPr>
          <p:cNvSpPr txBox="1"/>
          <p:nvPr/>
        </p:nvSpPr>
        <p:spPr>
          <a:xfrm>
            <a:off x="6223037" y="6504241"/>
            <a:ext cx="2529199" cy="338554"/>
          </a:xfrm>
          <a:prstGeom prst="rect">
            <a:avLst/>
          </a:prstGeom>
          <a:noFill/>
        </p:spPr>
        <p:txBody>
          <a:bodyPr wrap="square">
            <a:spAutoFit/>
          </a:bodyPr>
          <a:lstStyle/>
          <a:p>
            <a:r>
              <a:rPr lang="fr-FR" sz="1600" b="1" dirty="0">
                <a:solidFill>
                  <a:srgbClr val="FF0000"/>
                </a:solidFill>
              </a:rPr>
              <a:t>rimes plates ou suivies</a:t>
            </a:r>
            <a:endParaRPr lang="fr-FR" sz="1600" dirty="0">
              <a:solidFill>
                <a:srgbClr val="FF0000"/>
              </a:solidFill>
            </a:endParaRPr>
          </a:p>
        </p:txBody>
      </p:sp>
      <p:sp>
        <p:nvSpPr>
          <p:cNvPr id="3" name="ZoneTexte 2">
            <a:extLst>
              <a:ext uri="{FF2B5EF4-FFF2-40B4-BE49-F238E27FC236}">
                <a16:creationId xmlns:a16="http://schemas.microsoft.com/office/drawing/2014/main" id="{73A54D37-DE4A-A010-E029-B6BE61FFEBF6}"/>
              </a:ext>
            </a:extLst>
          </p:cNvPr>
          <p:cNvSpPr txBox="1"/>
          <p:nvPr/>
        </p:nvSpPr>
        <p:spPr>
          <a:xfrm>
            <a:off x="6150017" y="875667"/>
            <a:ext cx="1153955" cy="292388"/>
          </a:xfrm>
          <a:prstGeom prst="rect">
            <a:avLst/>
          </a:prstGeom>
          <a:noFill/>
        </p:spPr>
        <p:txBody>
          <a:bodyPr wrap="square">
            <a:spAutoFit/>
          </a:bodyPr>
          <a:lstStyle/>
          <a:p>
            <a:r>
              <a:rPr lang="fr-FR" sz="1300" b="1" dirty="0"/>
              <a:t>(coupure)</a:t>
            </a:r>
            <a:endParaRPr lang="fr-FR" sz="1300" dirty="0"/>
          </a:p>
        </p:txBody>
      </p:sp>
      <p:sp>
        <p:nvSpPr>
          <p:cNvPr id="10" name="ZoneTexte 9">
            <a:extLst>
              <a:ext uri="{FF2B5EF4-FFF2-40B4-BE49-F238E27FC236}">
                <a16:creationId xmlns:a16="http://schemas.microsoft.com/office/drawing/2014/main" id="{A262ECB2-D471-FC8D-3DC2-ABFD18E2D4E9}"/>
              </a:ext>
            </a:extLst>
          </p:cNvPr>
          <p:cNvSpPr txBox="1"/>
          <p:nvPr/>
        </p:nvSpPr>
        <p:spPr>
          <a:xfrm>
            <a:off x="8159587" y="884043"/>
            <a:ext cx="1153955" cy="292388"/>
          </a:xfrm>
          <a:prstGeom prst="rect">
            <a:avLst/>
          </a:prstGeom>
          <a:noFill/>
        </p:spPr>
        <p:txBody>
          <a:bodyPr wrap="square">
            <a:spAutoFit/>
          </a:bodyPr>
          <a:lstStyle/>
          <a:p>
            <a:r>
              <a:rPr lang="fr-FR" sz="1300" b="1" dirty="0"/>
              <a:t>(la moitié)</a:t>
            </a:r>
            <a:endParaRPr lang="fr-FR" sz="1300" dirty="0"/>
          </a:p>
        </p:txBody>
      </p:sp>
      <p:sp>
        <p:nvSpPr>
          <p:cNvPr id="11" name="ZoneTexte 10">
            <a:extLst>
              <a:ext uri="{FF2B5EF4-FFF2-40B4-BE49-F238E27FC236}">
                <a16:creationId xmlns:a16="http://schemas.microsoft.com/office/drawing/2014/main" id="{0FAC442B-9CF1-485D-0AB5-0DA0C999486D}"/>
              </a:ext>
            </a:extLst>
          </p:cNvPr>
          <p:cNvSpPr txBox="1"/>
          <p:nvPr/>
        </p:nvSpPr>
        <p:spPr>
          <a:xfrm>
            <a:off x="8125916" y="6299411"/>
            <a:ext cx="1351652" cy="307777"/>
          </a:xfrm>
          <a:prstGeom prst="rect">
            <a:avLst/>
          </a:prstGeom>
          <a:noFill/>
        </p:spPr>
        <p:txBody>
          <a:bodyPr wrap="none" rtlCol="0">
            <a:spAutoFit/>
          </a:bodyPr>
          <a:lstStyle/>
          <a:p>
            <a:r>
              <a:rPr lang="fr-FR" sz="1400" b="1" dirty="0">
                <a:solidFill>
                  <a:schemeClr val="bg1"/>
                </a:solidFill>
              </a:rPr>
              <a:t>&amp; Rimes </a:t>
            </a:r>
            <a:r>
              <a:rPr lang="fr-FR" sz="1400" b="1" dirty="0">
                <a:solidFill>
                  <a:srgbClr val="FFC000"/>
                </a:solidFill>
              </a:rPr>
              <a:t>D</a:t>
            </a:r>
            <a:r>
              <a:rPr lang="fr-FR" sz="1400" b="1" dirty="0">
                <a:solidFill>
                  <a:schemeClr val="accent1">
                    <a:lumMod val="75000"/>
                  </a:schemeClr>
                </a:solidFill>
              </a:rPr>
              <a:t>EE</a:t>
            </a:r>
            <a:r>
              <a:rPr lang="fr-FR" sz="1400" b="1" dirty="0">
                <a:solidFill>
                  <a:srgbClr val="FFC000"/>
                </a:solidFill>
              </a:rPr>
              <a:t>D</a:t>
            </a:r>
          </a:p>
        </p:txBody>
      </p:sp>
      <p:sp>
        <p:nvSpPr>
          <p:cNvPr id="12" name="ZoneTexte 11">
            <a:extLst>
              <a:ext uri="{FF2B5EF4-FFF2-40B4-BE49-F238E27FC236}">
                <a16:creationId xmlns:a16="http://schemas.microsoft.com/office/drawing/2014/main" id="{606E06C0-2C3F-795A-3046-4B9D480865AD}"/>
              </a:ext>
            </a:extLst>
          </p:cNvPr>
          <p:cNvSpPr txBox="1"/>
          <p:nvPr/>
        </p:nvSpPr>
        <p:spPr>
          <a:xfrm>
            <a:off x="4073304" y="5649258"/>
            <a:ext cx="5920210" cy="307777"/>
          </a:xfrm>
          <a:prstGeom prst="rect">
            <a:avLst/>
          </a:prstGeom>
          <a:noFill/>
        </p:spPr>
        <p:txBody>
          <a:bodyPr wrap="none" rtlCol="0">
            <a:spAutoFit/>
          </a:bodyPr>
          <a:lstStyle/>
          <a:p>
            <a:r>
              <a:rPr lang="fr-FR" sz="1400" b="1" dirty="0">
                <a:solidFill>
                  <a:schemeClr val="bg1"/>
                </a:solidFill>
              </a:rPr>
              <a:t>Dans ce sonnet, les </a:t>
            </a:r>
            <a:r>
              <a:rPr lang="fr-FR" sz="1400" b="1" dirty="0">
                <a:solidFill>
                  <a:srgbClr val="FFFF00"/>
                </a:solidFill>
              </a:rPr>
              <a:t>vers</a:t>
            </a:r>
            <a:r>
              <a:rPr lang="fr-FR" sz="1400" b="1" dirty="0">
                <a:solidFill>
                  <a:schemeClr val="bg1"/>
                </a:solidFill>
              </a:rPr>
              <a:t> sont               </a:t>
            </a:r>
            <a:r>
              <a:rPr lang="fr-FR" sz="1400" b="1" dirty="0">
                <a:solidFill>
                  <a:srgbClr val="FFFF00"/>
                </a:solidFill>
              </a:rPr>
              <a:t>             </a:t>
            </a:r>
            <a:r>
              <a:rPr lang="fr-FR" sz="1400" b="1" dirty="0">
                <a:solidFill>
                  <a:schemeClr val="bg1"/>
                </a:solidFill>
              </a:rPr>
              <a:t>(</a:t>
            </a:r>
            <a:r>
              <a:rPr lang="fr-FR" sz="1400" dirty="0">
                <a:solidFill>
                  <a:schemeClr val="bg1"/>
                </a:solidFill>
              </a:rPr>
              <a:t>de même longueur</a:t>
            </a:r>
            <a:r>
              <a:rPr lang="fr-FR" sz="1400" b="1" dirty="0">
                <a:solidFill>
                  <a:schemeClr val="bg1"/>
                </a:solidFill>
              </a:rPr>
              <a:t>).</a:t>
            </a:r>
          </a:p>
        </p:txBody>
      </p:sp>
      <p:sp>
        <p:nvSpPr>
          <p:cNvPr id="17" name="ZoneTexte 16">
            <a:extLst>
              <a:ext uri="{FF2B5EF4-FFF2-40B4-BE49-F238E27FC236}">
                <a16:creationId xmlns:a16="http://schemas.microsoft.com/office/drawing/2014/main" id="{8294A06E-376C-6042-731E-7FEF400E723A}"/>
              </a:ext>
            </a:extLst>
          </p:cNvPr>
          <p:cNvSpPr txBox="1"/>
          <p:nvPr/>
        </p:nvSpPr>
        <p:spPr>
          <a:xfrm>
            <a:off x="6617303" y="5622751"/>
            <a:ext cx="1444625" cy="338554"/>
          </a:xfrm>
          <a:prstGeom prst="rect">
            <a:avLst/>
          </a:prstGeom>
          <a:noFill/>
        </p:spPr>
        <p:txBody>
          <a:bodyPr wrap="square">
            <a:spAutoFit/>
          </a:bodyPr>
          <a:lstStyle/>
          <a:p>
            <a:r>
              <a:rPr lang="fr-FR" sz="1600" b="1" dirty="0">
                <a:solidFill>
                  <a:srgbClr val="FF0000"/>
                </a:solidFill>
              </a:rPr>
              <a:t>isométriques</a:t>
            </a:r>
            <a:endParaRPr lang="fr-FR" sz="1600" dirty="0">
              <a:solidFill>
                <a:srgbClr val="FF0000"/>
              </a:solidFill>
            </a:endParaRPr>
          </a:p>
        </p:txBody>
      </p:sp>
      <p:sp>
        <p:nvSpPr>
          <p:cNvPr id="30" name="ZoneTexte 29">
            <a:extLst>
              <a:ext uri="{FF2B5EF4-FFF2-40B4-BE49-F238E27FC236}">
                <a16:creationId xmlns:a16="http://schemas.microsoft.com/office/drawing/2014/main" id="{BAC37CB0-19EA-109D-27EF-3C55951A8A3B}"/>
              </a:ext>
            </a:extLst>
          </p:cNvPr>
          <p:cNvSpPr txBox="1"/>
          <p:nvPr/>
        </p:nvSpPr>
        <p:spPr>
          <a:xfrm>
            <a:off x="164484" y="6461374"/>
            <a:ext cx="3886000" cy="307777"/>
          </a:xfrm>
          <a:prstGeom prst="rect">
            <a:avLst/>
          </a:prstGeom>
          <a:noFill/>
        </p:spPr>
        <p:txBody>
          <a:bodyPr wrap="none" rtlCol="0">
            <a:spAutoFit/>
          </a:bodyPr>
          <a:lstStyle/>
          <a:p>
            <a:r>
              <a:rPr lang="fr-FR" sz="1400" b="1" dirty="0">
                <a:solidFill>
                  <a:schemeClr val="bg1"/>
                </a:solidFill>
              </a:rPr>
              <a:t>Ici, les </a:t>
            </a:r>
            <a:r>
              <a:rPr lang="fr-FR" sz="1400" b="1" dirty="0">
                <a:solidFill>
                  <a:srgbClr val="FFFF00"/>
                </a:solidFill>
              </a:rPr>
              <a:t>vers</a:t>
            </a:r>
            <a:r>
              <a:rPr lang="fr-FR" sz="1400" b="1" dirty="0">
                <a:solidFill>
                  <a:schemeClr val="bg1"/>
                </a:solidFill>
              </a:rPr>
              <a:t> sont                   </a:t>
            </a:r>
            <a:r>
              <a:rPr lang="fr-FR" sz="1200" b="1" dirty="0">
                <a:solidFill>
                  <a:schemeClr val="bg1"/>
                </a:solidFill>
              </a:rPr>
              <a:t>(même longueur)</a:t>
            </a:r>
            <a:r>
              <a:rPr lang="fr-FR" sz="1400" b="1" dirty="0">
                <a:solidFill>
                  <a:schemeClr val="bg1"/>
                </a:solidFill>
              </a:rPr>
              <a:t>. </a:t>
            </a:r>
          </a:p>
        </p:txBody>
      </p:sp>
      <p:sp>
        <p:nvSpPr>
          <p:cNvPr id="32" name="ZoneTexte 31">
            <a:extLst>
              <a:ext uri="{FF2B5EF4-FFF2-40B4-BE49-F238E27FC236}">
                <a16:creationId xmlns:a16="http://schemas.microsoft.com/office/drawing/2014/main" id="{8A1F063A-733A-FA17-8633-441269377617}"/>
              </a:ext>
            </a:extLst>
          </p:cNvPr>
          <p:cNvSpPr txBox="1"/>
          <p:nvPr/>
        </p:nvSpPr>
        <p:spPr>
          <a:xfrm>
            <a:off x="160704" y="5915485"/>
            <a:ext cx="3140603" cy="307777"/>
          </a:xfrm>
          <a:prstGeom prst="rect">
            <a:avLst/>
          </a:prstGeom>
          <a:noFill/>
        </p:spPr>
        <p:txBody>
          <a:bodyPr wrap="none" rtlCol="0">
            <a:spAutoFit/>
          </a:bodyPr>
          <a:lstStyle/>
          <a:p>
            <a:r>
              <a:rPr lang="fr-FR" sz="1400" b="1" dirty="0">
                <a:solidFill>
                  <a:schemeClr val="bg1"/>
                </a:solidFill>
              </a:rPr>
              <a:t>Les </a:t>
            </a:r>
            <a:r>
              <a:rPr lang="fr-FR" sz="1400" b="1" dirty="0">
                <a:solidFill>
                  <a:srgbClr val="FFFF00"/>
                </a:solidFill>
              </a:rPr>
              <a:t>vers</a:t>
            </a:r>
            <a:r>
              <a:rPr lang="fr-FR" sz="1400" b="1" dirty="0">
                <a:solidFill>
                  <a:schemeClr val="bg1"/>
                </a:solidFill>
              </a:rPr>
              <a:t> sont réunis en  </a:t>
            </a:r>
            <a:r>
              <a:rPr lang="fr-FR" sz="1400" b="1" dirty="0">
                <a:solidFill>
                  <a:srgbClr val="FFFF00"/>
                </a:solidFill>
              </a:rPr>
              <a:t>                 </a:t>
            </a:r>
            <a:r>
              <a:rPr lang="fr-FR" sz="1400" b="1" dirty="0">
                <a:solidFill>
                  <a:schemeClr val="bg1"/>
                </a:solidFill>
              </a:rPr>
              <a:t>:</a:t>
            </a:r>
          </a:p>
        </p:txBody>
      </p:sp>
      <p:pic>
        <p:nvPicPr>
          <p:cNvPr id="34" name="Image 33">
            <a:extLst>
              <a:ext uri="{FF2B5EF4-FFF2-40B4-BE49-F238E27FC236}">
                <a16:creationId xmlns:a16="http://schemas.microsoft.com/office/drawing/2014/main" id="{B6DBFE3D-C752-BC94-EA67-D03D5272B4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8142" y="6053312"/>
            <a:ext cx="218520" cy="218520"/>
          </a:xfrm>
          <a:prstGeom prst="rect">
            <a:avLst/>
          </a:prstGeom>
        </p:spPr>
      </p:pic>
      <p:pic>
        <p:nvPicPr>
          <p:cNvPr id="35" name="Image 34">
            <a:extLst>
              <a:ext uri="{FF2B5EF4-FFF2-40B4-BE49-F238E27FC236}">
                <a16:creationId xmlns:a16="http://schemas.microsoft.com/office/drawing/2014/main" id="{C52FC2EA-D4DA-FDA0-3CC8-6D0E271B2B8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4110" y="5412414"/>
            <a:ext cx="218520" cy="218520"/>
          </a:xfrm>
          <a:prstGeom prst="rect">
            <a:avLst/>
          </a:prstGeom>
        </p:spPr>
      </p:pic>
      <p:sp>
        <p:nvSpPr>
          <p:cNvPr id="36" name="ZoneTexte 35">
            <a:extLst>
              <a:ext uri="{FF2B5EF4-FFF2-40B4-BE49-F238E27FC236}">
                <a16:creationId xmlns:a16="http://schemas.microsoft.com/office/drawing/2014/main" id="{9DBAEC95-830B-0137-6EC0-484F68A1A755}"/>
              </a:ext>
            </a:extLst>
          </p:cNvPr>
          <p:cNvSpPr txBox="1"/>
          <p:nvPr/>
        </p:nvSpPr>
        <p:spPr>
          <a:xfrm>
            <a:off x="2122681" y="5884980"/>
            <a:ext cx="1091080" cy="338554"/>
          </a:xfrm>
          <a:prstGeom prst="rect">
            <a:avLst/>
          </a:prstGeom>
          <a:noFill/>
        </p:spPr>
        <p:txBody>
          <a:bodyPr wrap="square">
            <a:spAutoFit/>
          </a:bodyPr>
          <a:lstStyle/>
          <a:p>
            <a:r>
              <a:rPr lang="fr-FR" sz="1600" b="1" dirty="0">
                <a:solidFill>
                  <a:srgbClr val="FF0000"/>
                </a:solidFill>
              </a:rPr>
              <a:t>strophes</a:t>
            </a:r>
            <a:endParaRPr lang="fr-FR" sz="1600" dirty="0"/>
          </a:p>
        </p:txBody>
      </p:sp>
      <p:sp>
        <p:nvSpPr>
          <p:cNvPr id="38" name="ZoneTexte 37">
            <a:extLst>
              <a:ext uri="{FF2B5EF4-FFF2-40B4-BE49-F238E27FC236}">
                <a16:creationId xmlns:a16="http://schemas.microsoft.com/office/drawing/2014/main" id="{C4E41E2C-72BA-6F8A-E2E8-9BA6F57581DA}"/>
              </a:ext>
            </a:extLst>
          </p:cNvPr>
          <p:cNvSpPr txBox="1"/>
          <p:nvPr/>
        </p:nvSpPr>
        <p:spPr>
          <a:xfrm>
            <a:off x="187013" y="6162572"/>
            <a:ext cx="4038207" cy="307777"/>
          </a:xfrm>
          <a:prstGeom prst="rect">
            <a:avLst/>
          </a:prstGeom>
          <a:noFill/>
        </p:spPr>
        <p:txBody>
          <a:bodyPr wrap="square" rtlCol="0">
            <a:spAutoFit/>
          </a:bodyPr>
          <a:lstStyle/>
          <a:p>
            <a:r>
              <a:rPr lang="fr-FR" sz="1400" b="1" dirty="0">
                <a:solidFill>
                  <a:srgbClr val="FFFF00"/>
                </a:solidFill>
              </a:rPr>
              <a:t>tercet</a:t>
            </a:r>
            <a:r>
              <a:rPr lang="fr-FR" sz="1400" b="1" dirty="0">
                <a:solidFill>
                  <a:schemeClr val="bg1"/>
                </a:solidFill>
              </a:rPr>
              <a:t> (3 vers), </a:t>
            </a:r>
            <a:r>
              <a:rPr lang="fr-FR" sz="1400" b="1" dirty="0">
                <a:solidFill>
                  <a:srgbClr val="FFFF00"/>
                </a:solidFill>
              </a:rPr>
              <a:t>quatrain</a:t>
            </a:r>
            <a:r>
              <a:rPr lang="fr-FR" sz="1400" b="1" dirty="0">
                <a:solidFill>
                  <a:schemeClr val="bg1"/>
                </a:solidFill>
              </a:rPr>
              <a:t> (4), </a:t>
            </a:r>
            <a:r>
              <a:rPr lang="fr-FR" sz="1400" b="1" dirty="0">
                <a:solidFill>
                  <a:srgbClr val="FFFF00"/>
                </a:solidFill>
              </a:rPr>
              <a:t>quintil</a:t>
            </a:r>
            <a:r>
              <a:rPr lang="fr-FR" sz="1400" b="1" dirty="0">
                <a:solidFill>
                  <a:schemeClr val="bg1"/>
                </a:solidFill>
              </a:rPr>
              <a:t> (5),… </a:t>
            </a:r>
          </a:p>
        </p:txBody>
      </p:sp>
      <p:pic>
        <p:nvPicPr>
          <p:cNvPr id="44" name="Image 43">
            <a:extLst>
              <a:ext uri="{FF2B5EF4-FFF2-40B4-BE49-F238E27FC236}">
                <a16:creationId xmlns:a16="http://schemas.microsoft.com/office/drawing/2014/main" id="{2D9EE31F-E472-815E-0416-BFD3B349442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4030" y="5849000"/>
            <a:ext cx="218520" cy="218520"/>
          </a:xfrm>
          <a:prstGeom prst="rect">
            <a:avLst/>
          </a:prstGeom>
        </p:spPr>
      </p:pic>
      <p:pic>
        <p:nvPicPr>
          <p:cNvPr id="62" name="Image 61">
            <a:extLst>
              <a:ext uri="{FF2B5EF4-FFF2-40B4-BE49-F238E27FC236}">
                <a16:creationId xmlns:a16="http://schemas.microsoft.com/office/drawing/2014/main" id="{1A4C0216-2FF8-B2A6-490C-84966289EA7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74542" y="4349708"/>
            <a:ext cx="218520" cy="218520"/>
          </a:xfrm>
          <a:prstGeom prst="rect">
            <a:avLst/>
          </a:prstGeom>
        </p:spPr>
      </p:pic>
      <p:pic>
        <p:nvPicPr>
          <p:cNvPr id="63" name="Image 62">
            <a:extLst>
              <a:ext uri="{FF2B5EF4-FFF2-40B4-BE49-F238E27FC236}">
                <a16:creationId xmlns:a16="http://schemas.microsoft.com/office/drawing/2014/main" id="{A15A5145-2A60-E10B-DD24-96FEDC2A86D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81239" y="5193894"/>
            <a:ext cx="218520" cy="218520"/>
          </a:xfrm>
          <a:prstGeom prst="rect">
            <a:avLst/>
          </a:prstGeom>
        </p:spPr>
      </p:pic>
      <p:pic>
        <p:nvPicPr>
          <p:cNvPr id="67" name="Image 66">
            <a:extLst>
              <a:ext uri="{FF2B5EF4-FFF2-40B4-BE49-F238E27FC236}">
                <a16:creationId xmlns:a16="http://schemas.microsoft.com/office/drawing/2014/main" id="{8B87FCD6-7C37-E701-E981-AAF15FE0BC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5160" y="2620794"/>
            <a:ext cx="218520" cy="218520"/>
          </a:xfrm>
          <a:prstGeom prst="rect">
            <a:avLst/>
          </a:prstGeom>
        </p:spPr>
      </p:pic>
      <p:pic>
        <p:nvPicPr>
          <p:cNvPr id="78" name="Image 77">
            <a:extLst>
              <a:ext uri="{FF2B5EF4-FFF2-40B4-BE49-F238E27FC236}">
                <a16:creationId xmlns:a16="http://schemas.microsoft.com/office/drawing/2014/main" id="{D39775DD-8E20-63AD-3E2B-81F9D8A46D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4030" y="936588"/>
            <a:ext cx="218520" cy="218520"/>
          </a:xfrm>
          <a:prstGeom prst="rect">
            <a:avLst/>
          </a:prstGeom>
        </p:spPr>
      </p:pic>
      <p:pic>
        <p:nvPicPr>
          <p:cNvPr id="79" name="Image 78">
            <a:extLst>
              <a:ext uri="{FF2B5EF4-FFF2-40B4-BE49-F238E27FC236}">
                <a16:creationId xmlns:a16="http://schemas.microsoft.com/office/drawing/2014/main" id="{618A7066-FC28-FE3B-DCD2-4E0B609DD8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56691" y="5611931"/>
            <a:ext cx="218520" cy="218520"/>
          </a:xfrm>
          <a:prstGeom prst="rect">
            <a:avLst/>
          </a:prstGeom>
        </p:spPr>
      </p:pic>
      <p:pic>
        <p:nvPicPr>
          <p:cNvPr id="80" name="Image 79">
            <a:extLst>
              <a:ext uri="{FF2B5EF4-FFF2-40B4-BE49-F238E27FC236}">
                <a16:creationId xmlns:a16="http://schemas.microsoft.com/office/drawing/2014/main" id="{44F99EDC-4C4B-B97A-DBA1-44FF50CB3B5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56016" y="4559317"/>
            <a:ext cx="218520" cy="218520"/>
          </a:xfrm>
          <a:prstGeom prst="rect">
            <a:avLst/>
          </a:prstGeom>
        </p:spPr>
      </p:pic>
      <p:pic>
        <p:nvPicPr>
          <p:cNvPr id="81" name="Image 80">
            <a:extLst>
              <a:ext uri="{FF2B5EF4-FFF2-40B4-BE49-F238E27FC236}">
                <a16:creationId xmlns:a16="http://schemas.microsoft.com/office/drawing/2014/main" id="{92008F96-362C-F7BB-4BAC-604ECB1B115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64030" y="4775857"/>
            <a:ext cx="218520" cy="218520"/>
          </a:xfrm>
          <a:prstGeom prst="rect">
            <a:avLst/>
          </a:prstGeom>
        </p:spPr>
      </p:pic>
      <p:pic>
        <p:nvPicPr>
          <p:cNvPr id="82" name="Image 81">
            <a:extLst>
              <a:ext uri="{FF2B5EF4-FFF2-40B4-BE49-F238E27FC236}">
                <a16:creationId xmlns:a16="http://schemas.microsoft.com/office/drawing/2014/main" id="{D69BCA1F-217D-A20F-745E-4AE1436EF5A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74542" y="4959046"/>
            <a:ext cx="218520" cy="218520"/>
          </a:xfrm>
          <a:prstGeom prst="rect">
            <a:avLst/>
          </a:prstGeom>
        </p:spPr>
      </p:pic>
      <p:pic>
        <p:nvPicPr>
          <p:cNvPr id="85" name="Image 84">
            <a:extLst>
              <a:ext uri="{FF2B5EF4-FFF2-40B4-BE49-F238E27FC236}">
                <a16:creationId xmlns:a16="http://schemas.microsoft.com/office/drawing/2014/main" id="{27A02444-55D6-C596-473C-AA5BCDB2BD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88604" y="1153128"/>
            <a:ext cx="218520" cy="218520"/>
          </a:xfrm>
          <a:prstGeom prst="rect">
            <a:avLst/>
          </a:prstGeom>
        </p:spPr>
      </p:pic>
      <p:pic>
        <p:nvPicPr>
          <p:cNvPr id="86" name="Image 85">
            <a:extLst>
              <a:ext uri="{FF2B5EF4-FFF2-40B4-BE49-F238E27FC236}">
                <a16:creationId xmlns:a16="http://schemas.microsoft.com/office/drawing/2014/main" id="{0A1C3015-53EE-CB01-9E06-81D69F314E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70092" y="2234229"/>
            <a:ext cx="218520" cy="218520"/>
          </a:xfrm>
          <a:prstGeom prst="rect">
            <a:avLst/>
          </a:prstGeom>
        </p:spPr>
      </p:pic>
      <p:sp>
        <p:nvSpPr>
          <p:cNvPr id="88" name="ZoneTexte 87">
            <a:extLst>
              <a:ext uri="{FF2B5EF4-FFF2-40B4-BE49-F238E27FC236}">
                <a16:creationId xmlns:a16="http://schemas.microsoft.com/office/drawing/2014/main" id="{965F4F6E-4EA8-19EB-96E8-5A5B14319466}"/>
              </a:ext>
            </a:extLst>
          </p:cNvPr>
          <p:cNvSpPr txBox="1"/>
          <p:nvPr/>
        </p:nvSpPr>
        <p:spPr>
          <a:xfrm>
            <a:off x="1555569" y="6450473"/>
            <a:ext cx="1091080" cy="338554"/>
          </a:xfrm>
          <a:prstGeom prst="rect">
            <a:avLst/>
          </a:prstGeom>
          <a:noFill/>
        </p:spPr>
        <p:txBody>
          <a:bodyPr wrap="square">
            <a:spAutoFit/>
          </a:bodyPr>
          <a:lstStyle/>
          <a:p>
            <a:r>
              <a:rPr lang="fr-FR" sz="1600" b="1" dirty="0">
                <a:solidFill>
                  <a:srgbClr val="FF0000"/>
                </a:solidFill>
              </a:rPr>
              <a:t>réguliers</a:t>
            </a:r>
            <a:endParaRPr lang="fr-FR" sz="1600" dirty="0"/>
          </a:p>
        </p:txBody>
      </p:sp>
      <p:pic>
        <p:nvPicPr>
          <p:cNvPr id="89" name="Image 88">
            <a:extLst>
              <a:ext uri="{FF2B5EF4-FFF2-40B4-BE49-F238E27FC236}">
                <a16:creationId xmlns:a16="http://schemas.microsoft.com/office/drawing/2014/main" id="{97DD941F-0EED-62A2-C4EE-2C81A58324C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53052" y="6506601"/>
            <a:ext cx="218520" cy="218520"/>
          </a:xfrm>
          <a:prstGeom prst="rect">
            <a:avLst/>
          </a:prstGeom>
        </p:spPr>
      </p:pic>
      <p:sp>
        <p:nvSpPr>
          <p:cNvPr id="91" name="ZoneTexte 90">
            <a:extLst>
              <a:ext uri="{FF2B5EF4-FFF2-40B4-BE49-F238E27FC236}">
                <a16:creationId xmlns:a16="http://schemas.microsoft.com/office/drawing/2014/main" id="{E6AE9849-0931-6885-9E0C-47BC70BAAB44}"/>
              </a:ext>
            </a:extLst>
          </p:cNvPr>
          <p:cNvSpPr txBox="1"/>
          <p:nvPr/>
        </p:nvSpPr>
        <p:spPr>
          <a:xfrm>
            <a:off x="160704" y="5205216"/>
            <a:ext cx="3384260" cy="523220"/>
          </a:xfrm>
          <a:prstGeom prst="rect">
            <a:avLst/>
          </a:prstGeom>
          <a:noFill/>
        </p:spPr>
        <p:txBody>
          <a:bodyPr wrap="none" rtlCol="0">
            <a:spAutoFit/>
          </a:bodyPr>
          <a:lstStyle/>
          <a:p>
            <a:r>
              <a:rPr lang="fr-FR" sz="1400" b="1" dirty="0">
                <a:solidFill>
                  <a:schemeClr val="bg1"/>
                </a:solidFill>
              </a:rPr>
              <a:t>C’est une poésie       </a:t>
            </a:r>
            <a:r>
              <a:rPr lang="fr-FR" sz="1400" b="1" dirty="0">
                <a:solidFill>
                  <a:srgbClr val="FFFF00"/>
                </a:solidFill>
              </a:rPr>
              <a:t>        </a:t>
            </a:r>
            <a:r>
              <a:rPr lang="fr-FR" sz="1400" b="1" dirty="0">
                <a:solidFill>
                  <a:schemeClr val="bg1"/>
                </a:solidFill>
              </a:rPr>
              <a:t> ;</a:t>
            </a:r>
          </a:p>
          <a:p>
            <a:r>
              <a:rPr lang="fr-FR" sz="1300" b="1" dirty="0">
                <a:solidFill>
                  <a:schemeClr val="bg1"/>
                </a:solidFill>
              </a:rPr>
              <a:t>Elle exprime des </a:t>
            </a:r>
            <a:r>
              <a:rPr lang="fr-FR" sz="1300" b="1" dirty="0">
                <a:solidFill>
                  <a:srgbClr val="FFFF00"/>
                </a:solidFill>
              </a:rPr>
              <a:t>sentiments personnels</a:t>
            </a:r>
            <a:r>
              <a:rPr lang="fr-FR" sz="1400" b="1" dirty="0">
                <a:solidFill>
                  <a:schemeClr val="bg1"/>
                </a:solidFill>
              </a:rPr>
              <a:t>.</a:t>
            </a:r>
          </a:p>
        </p:txBody>
      </p:sp>
      <p:sp>
        <p:nvSpPr>
          <p:cNvPr id="92" name="ZoneTexte 91">
            <a:extLst>
              <a:ext uri="{FF2B5EF4-FFF2-40B4-BE49-F238E27FC236}">
                <a16:creationId xmlns:a16="http://schemas.microsoft.com/office/drawing/2014/main" id="{A5F53C03-C9DE-FED7-FAEF-339CA201DDF7}"/>
              </a:ext>
            </a:extLst>
          </p:cNvPr>
          <p:cNvSpPr txBox="1"/>
          <p:nvPr/>
        </p:nvSpPr>
        <p:spPr>
          <a:xfrm>
            <a:off x="1650643" y="5182308"/>
            <a:ext cx="955301" cy="338554"/>
          </a:xfrm>
          <a:prstGeom prst="rect">
            <a:avLst/>
          </a:prstGeom>
          <a:noFill/>
        </p:spPr>
        <p:txBody>
          <a:bodyPr wrap="square">
            <a:spAutoFit/>
          </a:bodyPr>
          <a:lstStyle/>
          <a:p>
            <a:r>
              <a:rPr lang="fr-FR" sz="1600" b="1" dirty="0">
                <a:solidFill>
                  <a:srgbClr val="FF0000"/>
                </a:solidFill>
              </a:rPr>
              <a:t>lyrique</a:t>
            </a:r>
            <a:endParaRPr lang="fr-FR" sz="1600" dirty="0"/>
          </a:p>
        </p:txBody>
      </p:sp>
      <p:pic>
        <p:nvPicPr>
          <p:cNvPr id="93" name="Image 92">
            <a:extLst>
              <a:ext uri="{FF2B5EF4-FFF2-40B4-BE49-F238E27FC236}">
                <a16:creationId xmlns:a16="http://schemas.microsoft.com/office/drawing/2014/main" id="{4D6A6BBF-9B04-2FAA-0A6B-599569565F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53052" y="3285118"/>
            <a:ext cx="218520" cy="218520"/>
          </a:xfrm>
          <a:prstGeom prst="rect">
            <a:avLst/>
          </a:prstGeom>
        </p:spPr>
      </p:pic>
      <p:pic>
        <p:nvPicPr>
          <p:cNvPr id="98" name="Image 97">
            <a:hlinkClick r:id="rId12" action="ppaction://hlinksldjump"/>
            <a:extLst>
              <a:ext uri="{FF2B5EF4-FFF2-40B4-BE49-F238E27FC236}">
                <a16:creationId xmlns:a16="http://schemas.microsoft.com/office/drawing/2014/main" id="{3D6F5DEF-9A93-8B33-88CF-9C7275B755C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a:off x="9457387" y="469502"/>
            <a:ext cx="262469" cy="369331"/>
          </a:xfrm>
          <a:prstGeom prst="rect">
            <a:avLst/>
          </a:prstGeom>
        </p:spPr>
      </p:pic>
    </p:spTree>
    <p:extLst>
      <p:ext uri="{BB962C8B-B14F-4D97-AF65-F5344CB8AC3E}">
        <p14:creationId xmlns:p14="http://schemas.microsoft.com/office/powerpoint/2010/main" val="7180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additive="base">
                                        <p:cTn id="13" dur="500" fill="hold"/>
                                        <p:tgtEl>
                                          <p:spTgt spid="91"/>
                                        </p:tgtEl>
                                        <p:attrNameLst>
                                          <p:attrName>ppt_x</p:attrName>
                                        </p:attrNameLst>
                                      </p:cBhvr>
                                      <p:tavLst>
                                        <p:tav tm="0">
                                          <p:val>
                                            <p:strVal val="#ppt_x"/>
                                          </p:val>
                                        </p:tav>
                                        <p:tav tm="100000">
                                          <p:val>
                                            <p:strVal val="#ppt_x"/>
                                          </p:val>
                                        </p:tav>
                                      </p:tavLst>
                                    </p:anim>
                                    <p:anim calcmode="lin" valueType="num">
                                      <p:cBhvr additive="base">
                                        <p:cTn id="1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1000"/>
                                        <p:tgtEl>
                                          <p:spTgt spid="92"/>
                                        </p:tgtEl>
                                      </p:cBhvr>
                                    </p:animEffect>
                                    <p:anim calcmode="lin" valueType="num">
                                      <p:cBhvr>
                                        <p:cTn id="20" dur="1000" fill="hold"/>
                                        <p:tgtEl>
                                          <p:spTgt spid="92"/>
                                        </p:tgtEl>
                                        <p:attrNameLst>
                                          <p:attrName>ppt_x</p:attrName>
                                        </p:attrNameLst>
                                      </p:cBhvr>
                                      <p:tavLst>
                                        <p:tav tm="0">
                                          <p:val>
                                            <p:strVal val="#ppt_x"/>
                                          </p:val>
                                        </p:tav>
                                        <p:tav tm="100000">
                                          <p:val>
                                            <p:strVal val="#ppt_x"/>
                                          </p:val>
                                        </p:tav>
                                      </p:tavLst>
                                    </p:anim>
                                    <p:anim calcmode="lin" valueType="num">
                                      <p:cBhvr>
                                        <p:cTn id="21" dur="1000" fill="hold"/>
                                        <p:tgtEl>
                                          <p:spTgt spid="9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1000"/>
                                        <p:tgtEl>
                                          <p:spTgt spid="93"/>
                                        </p:tgtEl>
                                      </p:cBhvr>
                                    </p:animEffect>
                                    <p:anim calcmode="lin" valueType="num">
                                      <p:cBhvr>
                                        <p:cTn id="25" dur="1000" fill="hold"/>
                                        <p:tgtEl>
                                          <p:spTgt spid="93"/>
                                        </p:tgtEl>
                                        <p:attrNameLst>
                                          <p:attrName>ppt_x</p:attrName>
                                        </p:attrNameLst>
                                      </p:cBhvr>
                                      <p:tavLst>
                                        <p:tav tm="0">
                                          <p:val>
                                            <p:strVal val="#ppt_x"/>
                                          </p:val>
                                        </p:tav>
                                        <p:tav tm="100000">
                                          <p:val>
                                            <p:strVal val="#ppt_x"/>
                                          </p:val>
                                        </p:tav>
                                      </p:tavLst>
                                    </p:anim>
                                    <p:anim calcmode="lin" valueType="num">
                                      <p:cBhvr>
                                        <p:cTn id="26"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ppt_x"/>
                                          </p:val>
                                        </p:tav>
                                        <p:tav tm="100000">
                                          <p:val>
                                            <p:strVal val="#ppt_x"/>
                                          </p:val>
                                        </p:tav>
                                      </p:tavLst>
                                    </p:anim>
                                    <p:anim calcmode="lin" valueType="num">
                                      <p:cBhvr additive="base">
                                        <p:cTn id="32" dur="500" fill="hold"/>
                                        <p:tgtEl>
                                          <p:spTgt spid="6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1000"/>
                                        <p:tgtEl>
                                          <p:spTgt spid="71"/>
                                        </p:tgtEl>
                                      </p:cBhvr>
                                    </p:animEffect>
                                    <p:anim calcmode="lin" valueType="num">
                                      <p:cBhvr>
                                        <p:cTn id="42" dur="1000" fill="hold"/>
                                        <p:tgtEl>
                                          <p:spTgt spid="71"/>
                                        </p:tgtEl>
                                        <p:attrNameLst>
                                          <p:attrName>ppt_x</p:attrName>
                                        </p:attrNameLst>
                                      </p:cBhvr>
                                      <p:tavLst>
                                        <p:tav tm="0">
                                          <p:val>
                                            <p:strVal val="#ppt_x"/>
                                          </p:val>
                                        </p:tav>
                                        <p:tav tm="100000">
                                          <p:val>
                                            <p:strVal val="#ppt_x"/>
                                          </p:val>
                                        </p:tav>
                                      </p:tavLst>
                                    </p:anim>
                                    <p:anim calcmode="lin" valueType="num">
                                      <p:cBhvr>
                                        <p:cTn id="43" dur="1000" fill="hold"/>
                                        <p:tgtEl>
                                          <p:spTgt spid="7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ppt_x"/>
                                          </p:val>
                                        </p:tav>
                                        <p:tav tm="100000">
                                          <p:val>
                                            <p:strVal val="#ppt_x"/>
                                          </p:val>
                                        </p:tav>
                                      </p:tavLst>
                                    </p:anim>
                                    <p:anim calcmode="lin" valueType="num">
                                      <p:cBhvr additive="base">
                                        <p:cTn id="54" dur="5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1000"/>
                                        <p:tgtEl>
                                          <p:spTgt spid="36"/>
                                        </p:tgtEl>
                                      </p:cBhvr>
                                    </p:animEffect>
                                    <p:anim calcmode="lin" valueType="num">
                                      <p:cBhvr>
                                        <p:cTn id="64" dur="1000" fill="hold"/>
                                        <p:tgtEl>
                                          <p:spTgt spid="36"/>
                                        </p:tgtEl>
                                        <p:attrNameLst>
                                          <p:attrName>ppt_x</p:attrName>
                                        </p:attrNameLst>
                                      </p:cBhvr>
                                      <p:tavLst>
                                        <p:tav tm="0">
                                          <p:val>
                                            <p:strVal val="#ppt_x"/>
                                          </p:val>
                                        </p:tav>
                                        <p:tav tm="100000">
                                          <p:val>
                                            <p:strVal val="#ppt_x"/>
                                          </p:val>
                                        </p:tav>
                                      </p:tavLst>
                                    </p:anim>
                                    <p:anim calcmode="lin" valueType="num">
                                      <p:cBhvr>
                                        <p:cTn id="65" dur="1000" fill="hold"/>
                                        <p:tgtEl>
                                          <p:spTgt spid="3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1000"/>
                                        <p:tgtEl>
                                          <p:spTgt spid="42"/>
                                        </p:tgtEl>
                                      </p:cBhvr>
                                    </p:animEffect>
                                    <p:anim calcmode="lin" valueType="num">
                                      <p:cBhvr>
                                        <p:cTn id="80" dur="1000" fill="hold"/>
                                        <p:tgtEl>
                                          <p:spTgt spid="42"/>
                                        </p:tgtEl>
                                        <p:attrNameLst>
                                          <p:attrName>ppt_x</p:attrName>
                                        </p:attrNameLst>
                                      </p:cBhvr>
                                      <p:tavLst>
                                        <p:tav tm="0">
                                          <p:val>
                                            <p:strVal val="#ppt_x"/>
                                          </p:val>
                                        </p:tav>
                                        <p:tav tm="100000">
                                          <p:val>
                                            <p:strVal val="#ppt_x"/>
                                          </p:val>
                                        </p:tav>
                                      </p:tavLst>
                                    </p:anim>
                                    <p:anim calcmode="lin" valueType="num">
                                      <p:cBhvr>
                                        <p:cTn id="81" dur="1000" fill="hold"/>
                                        <p:tgtEl>
                                          <p:spTgt spid="42"/>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1000"/>
                                        <p:tgtEl>
                                          <p:spTgt spid="44"/>
                                        </p:tgtEl>
                                      </p:cBhvr>
                                    </p:animEffect>
                                    <p:anim calcmode="lin" valueType="num">
                                      <p:cBhvr>
                                        <p:cTn id="85" dur="1000" fill="hold"/>
                                        <p:tgtEl>
                                          <p:spTgt spid="44"/>
                                        </p:tgtEl>
                                        <p:attrNameLst>
                                          <p:attrName>ppt_x</p:attrName>
                                        </p:attrNameLst>
                                      </p:cBhvr>
                                      <p:tavLst>
                                        <p:tav tm="0">
                                          <p:val>
                                            <p:strVal val="#ppt_x"/>
                                          </p:val>
                                        </p:tav>
                                        <p:tav tm="100000">
                                          <p:val>
                                            <p:strVal val="#ppt_x"/>
                                          </p:val>
                                        </p:tav>
                                      </p:tavLst>
                                    </p:anim>
                                    <p:anim calcmode="lin" valueType="num">
                                      <p:cBhvr>
                                        <p:cTn id="86" dur="1000" fill="hold"/>
                                        <p:tgtEl>
                                          <p:spTgt spid="44"/>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1000"/>
                                        <p:tgtEl>
                                          <p:spTgt spid="62"/>
                                        </p:tgtEl>
                                      </p:cBhvr>
                                    </p:animEffect>
                                    <p:anim calcmode="lin" valueType="num">
                                      <p:cBhvr>
                                        <p:cTn id="90" dur="1000" fill="hold"/>
                                        <p:tgtEl>
                                          <p:spTgt spid="62"/>
                                        </p:tgtEl>
                                        <p:attrNameLst>
                                          <p:attrName>ppt_x</p:attrName>
                                        </p:attrNameLst>
                                      </p:cBhvr>
                                      <p:tavLst>
                                        <p:tav tm="0">
                                          <p:val>
                                            <p:strVal val="#ppt_x"/>
                                          </p:val>
                                        </p:tav>
                                        <p:tav tm="100000">
                                          <p:val>
                                            <p:strVal val="#ppt_x"/>
                                          </p:val>
                                        </p:tav>
                                      </p:tavLst>
                                    </p:anim>
                                    <p:anim calcmode="lin" valueType="num">
                                      <p:cBhvr>
                                        <p:cTn id="91"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1000"/>
                                        <p:tgtEl>
                                          <p:spTgt spid="64"/>
                                        </p:tgtEl>
                                      </p:cBhvr>
                                    </p:animEffect>
                                    <p:anim calcmode="lin" valueType="num">
                                      <p:cBhvr>
                                        <p:cTn id="97" dur="1000" fill="hold"/>
                                        <p:tgtEl>
                                          <p:spTgt spid="64"/>
                                        </p:tgtEl>
                                        <p:attrNameLst>
                                          <p:attrName>ppt_x</p:attrName>
                                        </p:attrNameLst>
                                      </p:cBhvr>
                                      <p:tavLst>
                                        <p:tav tm="0">
                                          <p:val>
                                            <p:strVal val="#ppt_x"/>
                                          </p:val>
                                        </p:tav>
                                        <p:tav tm="100000">
                                          <p:val>
                                            <p:strVal val="#ppt_x"/>
                                          </p:val>
                                        </p:tav>
                                      </p:tavLst>
                                    </p:anim>
                                    <p:anim calcmode="lin" valueType="num">
                                      <p:cBhvr>
                                        <p:cTn id="9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fade">
                                      <p:cBhvr>
                                        <p:cTn id="103" dur="1000"/>
                                        <p:tgtEl>
                                          <p:spTgt spid="65"/>
                                        </p:tgtEl>
                                      </p:cBhvr>
                                    </p:animEffect>
                                    <p:anim calcmode="lin" valueType="num">
                                      <p:cBhvr>
                                        <p:cTn id="104" dur="1000" fill="hold"/>
                                        <p:tgtEl>
                                          <p:spTgt spid="65"/>
                                        </p:tgtEl>
                                        <p:attrNameLst>
                                          <p:attrName>ppt_x</p:attrName>
                                        </p:attrNameLst>
                                      </p:cBhvr>
                                      <p:tavLst>
                                        <p:tav tm="0">
                                          <p:val>
                                            <p:strVal val="#ppt_x"/>
                                          </p:val>
                                        </p:tav>
                                        <p:tav tm="100000">
                                          <p:val>
                                            <p:strVal val="#ppt_x"/>
                                          </p:val>
                                        </p:tav>
                                      </p:tavLst>
                                    </p:anim>
                                    <p:anim calcmode="lin" valueType="num">
                                      <p:cBhvr>
                                        <p:cTn id="105" dur="1000" fill="hold"/>
                                        <p:tgtEl>
                                          <p:spTgt spid="65"/>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63"/>
                                        </p:tgtEl>
                                        <p:attrNameLst>
                                          <p:attrName>style.visibility</p:attrName>
                                        </p:attrNameLst>
                                      </p:cBhvr>
                                      <p:to>
                                        <p:strVal val="visible"/>
                                      </p:to>
                                    </p:set>
                                    <p:animEffect transition="in" filter="fade">
                                      <p:cBhvr>
                                        <p:cTn id="108" dur="1000"/>
                                        <p:tgtEl>
                                          <p:spTgt spid="63"/>
                                        </p:tgtEl>
                                      </p:cBhvr>
                                    </p:animEffect>
                                    <p:anim calcmode="lin" valueType="num">
                                      <p:cBhvr>
                                        <p:cTn id="109" dur="1000" fill="hold"/>
                                        <p:tgtEl>
                                          <p:spTgt spid="63"/>
                                        </p:tgtEl>
                                        <p:attrNameLst>
                                          <p:attrName>ppt_x</p:attrName>
                                        </p:attrNameLst>
                                      </p:cBhvr>
                                      <p:tavLst>
                                        <p:tav tm="0">
                                          <p:val>
                                            <p:strVal val="#ppt_x"/>
                                          </p:val>
                                        </p:tav>
                                        <p:tav tm="100000">
                                          <p:val>
                                            <p:strVal val="#ppt_x"/>
                                          </p:val>
                                        </p:tav>
                                      </p:tavLst>
                                    </p:anim>
                                    <p:anim calcmode="lin" valueType="num">
                                      <p:cBhvr>
                                        <p:cTn id="11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500" fill="hold"/>
                                        <p:tgtEl>
                                          <p:spTgt spid="31"/>
                                        </p:tgtEl>
                                        <p:attrNameLst>
                                          <p:attrName>ppt_x</p:attrName>
                                        </p:attrNameLst>
                                      </p:cBhvr>
                                      <p:tavLst>
                                        <p:tav tm="0">
                                          <p:val>
                                            <p:strVal val="#ppt_x"/>
                                          </p:val>
                                        </p:tav>
                                        <p:tav tm="100000">
                                          <p:val>
                                            <p:strVal val="#ppt_x"/>
                                          </p:val>
                                        </p:tav>
                                      </p:tavLst>
                                    </p:anim>
                                    <p:anim calcmode="lin" valueType="num">
                                      <p:cBhvr additive="base">
                                        <p:cTn id="11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1000"/>
                                        <p:tgtEl>
                                          <p:spTgt spid="33"/>
                                        </p:tgtEl>
                                      </p:cBhvr>
                                    </p:animEffect>
                                    <p:anim calcmode="lin" valueType="num">
                                      <p:cBhvr>
                                        <p:cTn id="122" dur="1000" fill="hold"/>
                                        <p:tgtEl>
                                          <p:spTgt spid="33"/>
                                        </p:tgtEl>
                                        <p:attrNameLst>
                                          <p:attrName>ppt_x</p:attrName>
                                        </p:attrNameLst>
                                      </p:cBhvr>
                                      <p:tavLst>
                                        <p:tav tm="0">
                                          <p:val>
                                            <p:strVal val="#ppt_x"/>
                                          </p:val>
                                        </p:tav>
                                        <p:tav tm="100000">
                                          <p:val>
                                            <p:strVal val="#ppt_x"/>
                                          </p:val>
                                        </p:tav>
                                      </p:tavLst>
                                    </p:anim>
                                    <p:anim calcmode="lin" valueType="num">
                                      <p:cBhvr>
                                        <p:cTn id="123" dur="1000" fill="hold"/>
                                        <p:tgtEl>
                                          <p:spTgt spid="33"/>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1000"/>
                                        <p:tgtEl>
                                          <p:spTgt spid="47"/>
                                        </p:tgtEl>
                                      </p:cBhvr>
                                    </p:animEffect>
                                    <p:anim calcmode="lin" valueType="num">
                                      <p:cBhvr>
                                        <p:cTn id="127" dur="1000" fill="hold"/>
                                        <p:tgtEl>
                                          <p:spTgt spid="47"/>
                                        </p:tgtEl>
                                        <p:attrNameLst>
                                          <p:attrName>ppt_x</p:attrName>
                                        </p:attrNameLst>
                                      </p:cBhvr>
                                      <p:tavLst>
                                        <p:tav tm="0">
                                          <p:val>
                                            <p:strVal val="#ppt_x"/>
                                          </p:val>
                                        </p:tav>
                                        <p:tav tm="100000">
                                          <p:val>
                                            <p:strVal val="#ppt_x"/>
                                          </p:val>
                                        </p:tav>
                                      </p:tavLst>
                                    </p:anim>
                                    <p:anim calcmode="lin" valueType="num">
                                      <p:cBhvr>
                                        <p:cTn id="128" dur="1000" fill="hold"/>
                                        <p:tgtEl>
                                          <p:spTgt spid="47"/>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fade">
                                      <p:cBhvr>
                                        <p:cTn id="131" dur="1000"/>
                                        <p:tgtEl>
                                          <p:spTgt spid="78"/>
                                        </p:tgtEl>
                                      </p:cBhvr>
                                    </p:animEffect>
                                    <p:anim calcmode="lin" valueType="num">
                                      <p:cBhvr>
                                        <p:cTn id="132" dur="1000" fill="hold"/>
                                        <p:tgtEl>
                                          <p:spTgt spid="78"/>
                                        </p:tgtEl>
                                        <p:attrNameLst>
                                          <p:attrName>ppt_x</p:attrName>
                                        </p:attrNameLst>
                                      </p:cBhvr>
                                      <p:tavLst>
                                        <p:tav tm="0">
                                          <p:val>
                                            <p:strVal val="#ppt_x"/>
                                          </p:val>
                                        </p:tav>
                                        <p:tav tm="100000">
                                          <p:val>
                                            <p:strVal val="#ppt_x"/>
                                          </p:val>
                                        </p:tav>
                                      </p:tavLst>
                                    </p:anim>
                                    <p:anim calcmode="lin" valueType="num">
                                      <p:cBhvr>
                                        <p:cTn id="133"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nodeType="clickEffect">
                                  <p:stCondLst>
                                    <p:cond delay="0"/>
                                  </p:stCondLst>
                                  <p:childTnLst>
                                    <p:set>
                                      <p:cBhvr>
                                        <p:cTn id="137" dur="1" fill="hold">
                                          <p:stCondLst>
                                            <p:cond delay="0"/>
                                          </p:stCondLst>
                                        </p:cTn>
                                        <p:tgtEl>
                                          <p:spTgt spid="79"/>
                                        </p:tgtEl>
                                        <p:attrNameLst>
                                          <p:attrName>style.visibility</p:attrName>
                                        </p:attrNameLst>
                                      </p:cBhvr>
                                      <p:to>
                                        <p:strVal val="visible"/>
                                      </p:to>
                                    </p:set>
                                    <p:animEffect transition="in" filter="fade">
                                      <p:cBhvr>
                                        <p:cTn id="138" dur="1000"/>
                                        <p:tgtEl>
                                          <p:spTgt spid="79"/>
                                        </p:tgtEl>
                                      </p:cBhvr>
                                    </p:animEffect>
                                    <p:anim calcmode="lin" valueType="num">
                                      <p:cBhvr>
                                        <p:cTn id="139" dur="1000" fill="hold"/>
                                        <p:tgtEl>
                                          <p:spTgt spid="79"/>
                                        </p:tgtEl>
                                        <p:attrNameLst>
                                          <p:attrName>ppt_x</p:attrName>
                                        </p:attrNameLst>
                                      </p:cBhvr>
                                      <p:tavLst>
                                        <p:tav tm="0">
                                          <p:val>
                                            <p:strVal val="#ppt_x"/>
                                          </p:val>
                                        </p:tav>
                                        <p:tav tm="100000">
                                          <p:val>
                                            <p:strVal val="#ppt_x"/>
                                          </p:val>
                                        </p:tav>
                                      </p:tavLst>
                                    </p:anim>
                                    <p:anim calcmode="lin" valueType="num">
                                      <p:cBhvr>
                                        <p:cTn id="140" dur="1000" fill="hold"/>
                                        <p:tgtEl>
                                          <p:spTgt spid="79"/>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46"/>
                                        </p:tgtEl>
                                        <p:attrNameLst>
                                          <p:attrName>style.visibility</p:attrName>
                                        </p:attrNameLst>
                                      </p:cBhvr>
                                      <p:to>
                                        <p:strVal val="visible"/>
                                      </p:to>
                                    </p:set>
                                    <p:animEffect transition="in" filter="fade">
                                      <p:cBhvr>
                                        <p:cTn id="143" dur="1000"/>
                                        <p:tgtEl>
                                          <p:spTgt spid="46"/>
                                        </p:tgtEl>
                                      </p:cBhvr>
                                    </p:animEffect>
                                    <p:anim calcmode="lin" valueType="num">
                                      <p:cBhvr>
                                        <p:cTn id="144" dur="1000" fill="hold"/>
                                        <p:tgtEl>
                                          <p:spTgt spid="46"/>
                                        </p:tgtEl>
                                        <p:attrNameLst>
                                          <p:attrName>ppt_x</p:attrName>
                                        </p:attrNameLst>
                                      </p:cBhvr>
                                      <p:tavLst>
                                        <p:tav tm="0">
                                          <p:val>
                                            <p:strVal val="#ppt_x"/>
                                          </p:val>
                                        </p:tav>
                                        <p:tav tm="100000">
                                          <p:val>
                                            <p:strVal val="#ppt_x"/>
                                          </p:val>
                                        </p:tav>
                                      </p:tavLst>
                                    </p:anim>
                                    <p:anim calcmode="lin" valueType="num">
                                      <p:cBhvr>
                                        <p:cTn id="14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 presetClass="entr" presetSubtype="4" fill="hold" grpId="0" nodeType="clickEffect">
                                  <p:stCondLst>
                                    <p:cond delay="0"/>
                                  </p:stCondLst>
                                  <p:childTnLst>
                                    <p:set>
                                      <p:cBhvr>
                                        <p:cTn id="149" dur="1" fill="hold">
                                          <p:stCondLst>
                                            <p:cond delay="0"/>
                                          </p:stCondLst>
                                        </p:cTn>
                                        <p:tgtEl>
                                          <p:spTgt spid="30"/>
                                        </p:tgtEl>
                                        <p:attrNameLst>
                                          <p:attrName>style.visibility</p:attrName>
                                        </p:attrNameLst>
                                      </p:cBhvr>
                                      <p:to>
                                        <p:strVal val="visible"/>
                                      </p:to>
                                    </p:set>
                                    <p:anim calcmode="lin" valueType="num">
                                      <p:cBhvr additive="base">
                                        <p:cTn id="150" dur="500" fill="hold"/>
                                        <p:tgtEl>
                                          <p:spTgt spid="30"/>
                                        </p:tgtEl>
                                        <p:attrNameLst>
                                          <p:attrName>ppt_x</p:attrName>
                                        </p:attrNameLst>
                                      </p:cBhvr>
                                      <p:tavLst>
                                        <p:tav tm="0">
                                          <p:val>
                                            <p:strVal val="#ppt_x"/>
                                          </p:val>
                                        </p:tav>
                                        <p:tav tm="100000">
                                          <p:val>
                                            <p:strVal val="#ppt_x"/>
                                          </p:val>
                                        </p:tav>
                                      </p:tavLst>
                                    </p:anim>
                                    <p:anim calcmode="lin" valueType="num">
                                      <p:cBhvr additive="base">
                                        <p:cTn id="15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2" presetClass="entr" presetSubtype="4" fill="hold" grpId="0" nodeType="clickEffect">
                                  <p:stCondLst>
                                    <p:cond delay="0"/>
                                  </p:stCondLst>
                                  <p:childTnLst>
                                    <p:set>
                                      <p:cBhvr>
                                        <p:cTn id="155" dur="1" fill="hold">
                                          <p:stCondLst>
                                            <p:cond delay="0"/>
                                          </p:stCondLst>
                                        </p:cTn>
                                        <p:tgtEl>
                                          <p:spTgt spid="12"/>
                                        </p:tgtEl>
                                        <p:attrNameLst>
                                          <p:attrName>style.visibility</p:attrName>
                                        </p:attrNameLst>
                                      </p:cBhvr>
                                      <p:to>
                                        <p:strVal val="visible"/>
                                      </p:to>
                                    </p:set>
                                    <p:anim calcmode="lin" valueType="num">
                                      <p:cBhvr additive="base">
                                        <p:cTn id="156" dur="500" fill="hold"/>
                                        <p:tgtEl>
                                          <p:spTgt spid="12"/>
                                        </p:tgtEl>
                                        <p:attrNameLst>
                                          <p:attrName>ppt_x</p:attrName>
                                        </p:attrNameLst>
                                      </p:cBhvr>
                                      <p:tavLst>
                                        <p:tav tm="0">
                                          <p:val>
                                            <p:strVal val="#ppt_x"/>
                                          </p:val>
                                        </p:tav>
                                        <p:tav tm="100000">
                                          <p:val>
                                            <p:strVal val="#ppt_x"/>
                                          </p:val>
                                        </p:tav>
                                      </p:tavLst>
                                    </p:anim>
                                    <p:anim calcmode="lin" valueType="num">
                                      <p:cBhvr additive="base">
                                        <p:cTn id="157" dur="500" fill="hold"/>
                                        <p:tgtEl>
                                          <p:spTgt spid="12"/>
                                        </p:tgtEl>
                                        <p:attrNameLst>
                                          <p:attrName>ppt_y</p:attrName>
                                        </p:attrNameLst>
                                      </p:cBhvr>
                                      <p:tavLst>
                                        <p:tav tm="0">
                                          <p:val>
                                            <p:strVal val="1+#ppt_h/2"/>
                                          </p:val>
                                        </p:tav>
                                        <p:tav tm="100000">
                                          <p:val>
                                            <p:strVal val="#ppt_y"/>
                                          </p:val>
                                        </p:tav>
                                      </p:tavLst>
                                    </p:anim>
                                  </p:childTnLst>
                                </p:cTn>
                              </p:par>
                              <p:par>
                                <p:cTn id="158" presetID="42" presetClass="entr" presetSubtype="0" fill="hold" nodeType="withEffect">
                                  <p:stCondLst>
                                    <p:cond delay="0"/>
                                  </p:stCondLst>
                                  <p:childTnLst>
                                    <p:set>
                                      <p:cBhvr>
                                        <p:cTn id="159" dur="1" fill="hold">
                                          <p:stCondLst>
                                            <p:cond delay="0"/>
                                          </p:stCondLst>
                                        </p:cTn>
                                        <p:tgtEl>
                                          <p:spTgt spid="89"/>
                                        </p:tgtEl>
                                        <p:attrNameLst>
                                          <p:attrName>style.visibility</p:attrName>
                                        </p:attrNameLst>
                                      </p:cBhvr>
                                      <p:to>
                                        <p:strVal val="visible"/>
                                      </p:to>
                                    </p:set>
                                    <p:animEffect transition="in" filter="fade">
                                      <p:cBhvr>
                                        <p:cTn id="160" dur="1000"/>
                                        <p:tgtEl>
                                          <p:spTgt spid="89"/>
                                        </p:tgtEl>
                                      </p:cBhvr>
                                    </p:animEffect>
                                    <p:anim calcmode="lin" valueType="num">
                                      <p:cBhvr>
                                        <p:cTn id="161" dur="1000" fill="hold"/>
                                        <p:tgtEl>
                                          <p:spTgt spid="89"/>
                                        </p:tgtEl>
                                        <p:attrNameLst>
                                          <p:attrName>ppt_x</p:attrName>
                                        </p:attrNameLst>
                                      </p:cBhvr>
                                      <p:tavLst>
                                        <p:tav tm="0">
                                          <p:val>
                                            <p:strVal val="#ppt_x"/>
                                          </p:val>
                                        </p:tav>
                                        <p:tav tm="100000">
                                          <p:val>
                                            <p:strVal val="#ppt_x"/>
                                          </p:val>
                                        </p:tav>
                                      </p:tavLst>
                                    </p:anim>
                                    <p:anim calcmode="lin" valueType="num">
                                      <p:cBhvr>
                                        <p:cTn id="16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42" presetClass="entr" presetSubtype="0" fill="hold" grpId="0" nodeType="clickEffect">
                                  <p:stCondLst>
                                    <p:cond delay="0"/>
                                  </p:stCondLst>
                                  <p:childTnLst>
                                    <p:set>
                                      <p:cBhvr>
                                        <p:cTn id="166" dur="1" fill="hold">
                                          <p:stCondLst>
                                            <p:cond delay="0"/>
                                          </p:stCondLst>
                                        </p:cTn>
                                        <p:tgtEl>
                                          <p:spTgt spid="88"/>
                                        </p:tgtEl>
                                        <p:attrNameLst>
                                          <p:attrName>style.visibility</p:attrName>
                                        </p:attrNameLst>
                                      </p:cBhvr>
                                      <p:to>
                                        <p:strVal val="visible"/>
                                      </p:to>
                                    </p:set>
                                    <p:animEffect transition="in" filter="fade">
                                      <p:cBhvr>
                                        <p:cTn id="167" dur="1000"/>
                                        <p:tgtEl>
                                          <p:spTgt spid="88"/>
                                        </p:tgtEl>
                                      </p:cBhvr>
                                    </p:animEffect>
                                    <p:anim calcmode="lin" valueType="num">
                                      <p:cBhvr>
                                        <p:cTn id="168" dur="1000" fill="hold"/>
                                        <p:tgtEl>
                                          <p:spTgt spid="88"/>
                                        </p:tgtEl>
                                        <p:attrNameLst>
                                          <p:attrName>ppt_x</p:attrName>
                                        </p:attrNameLst>
                                      </p:cBhvr>
                                      <p:tavLst>
                                        <p:tav tm="0">
                                          <p:val>
                                            <p:strVal val="#ppt_x"/>
                                          </p:val>
                                        </p:tav>
                                        <p:tav tm="100000">
                                          <p:val>
                                            <p:strVal val="#ppt_x"/>
                                          </p:val>
                                        </p:tav>
                                      </p:tavLst>
                                    </p:anim>
                                    <p:anim calcmode="lin" valueType="num">
                                      <p:cBhvr>
                                        <p:cTn id="169"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42" presetClass="entr" presetSubtype="0" fill="hold" grpId="0" nodeType="clickEffect">
                                  <p:stCondLst>
                                    <p:cond delay="0"/>
                                  </p:stCondLst>
                                  <p:childTnLst>
                                    <p:set>
                                      <p:cBhvr>
                                        <p:cTn id="173" dur="1" fill="hold">
                                          <p:stCondLst>
                                            <p:cond delay="0"/>
                                          </p:stCondLst>
                                        </p:cTn>
                                        <p:tgtEl>
                                          <p:spTgt spid="17"/>
                                        </p:tgtEl>
                                        <p:attrNameLst>
                                          <p:attrName>style.visibility</p:attrName>
                                        </p:attrNameLst>
                                      </p:cBhvr>
                                      <p:to>
                                        <p:strVal val="visible"/>
                                      </p:to>
                                    </p:set>
                                    <p:animEffect transition="in" filter="fade">
                                      <p:cBhvr>
                                        <p:cTn id="174" dur="1000"/>
                                        <p:tgtEl>
                                          <p:spTgt spid="17"/>
                                        </p:tgtEl>
                                      </p:cBhvr>
                                    </p:animEffect>
                                    <p:anim calcmode="lin" valueType="num">
                                      <p:cBhvr>
                                        <p:cTn id="175" dur="1000" fill="hold"/>
                                        <p:tgtEl>
                                          <p:spTgt spid="17"/>
                                        </p:tgtEl>
                                        <p:attrNameLst>
                                          <p:attrName>ppt_x</p:attrName>
                                        </p:attrNameLst>
                                      </p:cBhvr>
                                      <p:tavLst>
                                        <p:tav tm="0">
                                          <p:val>
                                            <p:strVal val="#ppt_x"/>
                                          </p:val>
                                        </p:tav>
                                        <p:tav tm="100000">
                                          <p:val>
                                            <p:strVal val="#ppt_x"/>
                                          </p:val>
                                        </p:tav>
                                      </p:tavLst>
                                    </p:anim>
                                    <p:anim calcmode="lin" valueType="num">
                                      <p:cBhvr>
                                        <p:cTn id="176" dur="1000" fill="hold"/>
                                        <p:tgtEl>
                                          <p:spTgt spid="17"/>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0"/>
                                  </p:stCondLst>
                                  <p:childTnLst>
                                    <p:set>
                                      <p:cBhvr>
                                        <p:cTn id="178" dur="1" fill="hold">
                                          <p:stCondLst>
                                            <p:cond delay="0"/>
                                          </p:stCondLst>
                                        </p:cTn>
                                        <p:tgtEl>
                                          <p:spTgt spid="67"/>
                                        </p:tgtEl>
                                        <p:attrNameLst>
                                          <p:attrName>style.visibility</p:attrName>
                                        </p:attrNameLst>
                                      </p:cBhvr>
                                      <p:to>
                                        <p:strVal val="visible"/>
                                      </p:to>
                                    </p:set>
                                    <p:animEffect transition="in" filter="fade">
                                      <p:cBhvr>
                                        <p:cTn id="179" dur="1000"/>
                                        <p:tgtEl>
                                          <p:spTgt spid="67"/>
                                        </p:tgtEl>
                                      </p:cBhvr>
                                    </p:animEffect>
                                    <p:anim calcmode="lin" valueType="num">
                                      <p:cBhvr>
                                        <p:cTn id="180" dur="1000" fill="hold"/>
                                        <p:tgtEl>
                                          <p:spTgt spid="67"/>
                                        </p:tgtEl>
                                        <p:attrNameLst>
                                          <p:attrName>ppt_x</p:attrName>
                                        </p:attrNameLst>
                                      </p:cBhvr>
                                      <p:tavLst>
                                        <p:tav tm="0">
                                          <p:val>
                                            <p:strVal val="#ppt_x"/>
                                          </p:val>
                                        </p:tav>
                                        <p:tav tm="100000">
                                          <p:val>
                                            <p:strVal val="#ppt_x"/>
                                          </p:val>
                                        </p:tav>
                                      </p:tavLst>
                                    </p:anim>
                                    <p:anim calcmode="lin" valueType="num">
                                      <p:cBhvr>
                                        <p:cTn id="181"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2" presetClass="entr" presetSubtype="4" fill="hold" grpId="0" nodeType="clickEffect">
                                  <p:stCondLst>
                                    <p:cond delay="0"/>
                                  </p:stCondLst>
                                  <p:childTnLst>
                                    <p:set>
                                      <p:cBhvr>
                                        <p:cTn id="185" dur="1" fill="hold">
                                          <p:stCondLst>
                                            <p:cond delay="0"/>
                                          </p:stCondLst>
                                        </p:cTn>
                                        <p:tgtEl>
                                          <p:spTgt spid="73"/>
                                        </p:tgtEl>
                                        <p:attrNameLst>
                                          <p:attrName>style.visibility</p:attrName>
                                        </p:attrNameLst>
                                      </p:cBhvr>
                                      <p:to>
                                        <p:strVal val="visible"/>
                                      </p:to>
                                    </p:set>
                                    <p:anim calcmode="lin" valueType="num">
                                      <p:cBhvr additive="base">
                                        <p:cTn id="186" dur="500" fill="hold"/>
                                        <p:tgtEl>
                                          <p:spTgt spid="73"/>
                                        </p:tgtEl>
                                        <p:attrNameLst>
                                          <p:attrName>ppt_x</p:attrName>
                                        </p:attrNameLst>
                                      </p:cBhvr>
                                      <p:tavLst>
                                        <p:tav tm="0">
                                          <p:val>
                                            <p:strVal val="#ppt_x"/>
                                          </p:val>
                                        </p:tav>
                                        <p:tav tm="100000">
                                          <p:val>
                                            <p:strVal val="#ppt_x"/>
                                          </p:val>
                                        </p:tav>
                                      </p:tavLst>
                                    </p:anim>
                                    <p:anim calcmode="lin" valueType="num">
                                      <p:cBhvr additive="base">
                                        <p:cTn id="187"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88" fill="hold">
                      <p:stCondLst>
                        <p:cond delay="indefinite"/>
                      </p:stCondLst>
                      <p:childTnLst>
                        <p:par>
                          <p:cTn id="189" fill="hold">
                            <p:stCondLst>
                              <p:cond delay="0"/>
                            </p:stCondLst>
                            <p:childTnLst>
                              <p:par>
                                <p:cTn id="190" presetID="2" presetClass="entr" presetSubtype="4" fill="hold" nodeType="clickEffect">
                                  <p:stCondLst>
                                    <p:cond delay="0"/>
                                  </p:stCondLst>
                                  <p:childTnLst>
                                    <p:set>
                                      <p:cBhvr>
                                        <p:cTn id="191" dur="1" fill="hold">
                                          <p:stCondLst>
                                            <p:cond delay="0"/>
                                          </p:stCondLst>
                                        </p:cTn>
                                        <p:tgtEl>
                                          <p:spTgt spid="70"/>
                                        </p:tgtEl>
                                        <p:attrNameLst>
                                          <p:attrName>style.visibility</p:attrName>
                                        </p:attrNameLst>
                                      </p:cBhvr>
                                      <p:to>
                                        <p:strVal val="visible"/>
                                      </p:to>
                                    </p:set>
                                    <p:anim calcmode="lin" valueType="num">
                                      <p:cBhvr additive="base">
                                        <p:cTn id="192" dur="500" fill="hold"/>
                                        <p:tgtEl>
                                          <p:spTgt spid="70"/>
                                        </p:tgtEl>
                                        <p:attrNameLst>
                                          <p:attrName>ppt_x</p:attrName>
                                        </p:attrNameLst>
                                      </p:cBhvr>
                                      <p:tavLst>
                                        <p:tav tm="0">
                                          <p:val>
                                            <p:strVal val="#ppt_x"/>
                                          </p:val>
                                        </p:tav>
                                        <p:tav tm="100000">
                                          <p:val>
                                            <p:strVal val="#ppt_x"/>
                                          </p:val>
                                        </p:tav>
                                      </p:tavLst>
                                    </p:anim>
                                    <p:anim calcmode="lin" valueType="num">
                                      <p:cBhvr additive="base">
                                        <p:cTn id="193"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42" presetClass="entr" presetSubtype="0" fill="hold" grpId="0" nodeType="clickEffect">
                                  <p:stCondLst>
                                    <p:cond delay="0"/>
                                  </p:stCondLst>
                                  <p:childTnLst>
                                    <p:set>
                                      <p:cBhvr>
                                        <p:cTn id="197" dur="1" fill="hold">
                                          <p:stCondLst>
                                            <p:cond delay="0"/>
                                          </p:stCondLst>
                                        </p:cTn>
                                        <p:tgtEl>
                                          <p:spTgt spid="124"/>
                                        </p:tgtEl>
                                        <p:attrNameLst>
                                          <p:attrName>style.visibility</p:attrName>
                                        </p:attrNameLst>
                                      </p:cBhvr>
                                      <p:to>
                                        <p:strVal val="visible"/>
                                      </p:to>
                                    </p:set>
                                    <p:animEffect transition="in" filter="fade">
                                      <p:cBhvr>
                                        <p:cTn id="198" dur="1000"/>
                                        <p:tgtEl>
                                          <p:spTgt spid="124"/>
                                        </p:tgtEl>
                                      </p:cBhvr>
                                    </p:animEffect>
                                    <p:anim calcmode="lin" valueType="num">
                                      <p:cBhvr>
                                        <p:cTn id="199" dur="1000" fill="hold"/>
                                        <p:tgtEl>
                                          <p:spTgt spid="124"/>
                                        </p:tgtEl>
                                        <p:attrNameLst>
                                          <p:attrName>ppt_x</p:attrName>
                                        </p:attrNameLst>
                                      </p:cBhvr>
                                      <p:tavLst>
                                        <p:tav tm="0">
                                          <p:val>
                                            <p:strVal val="#ppt_x"/>
                                          </p:val>
                                        </p:tav>
                                        <p:tav tm="100000">
                                          <p:val>
                                            <p:strVal val="#ppt_x"/>
                                          </p:val>
                                        </p:tav>
                                      </p:tavLst>
                                    </p:anim>
                                    <p:anim calcmode="lin" valueType="num">
                                      <p:cBhvr>
                                        <p:cTn id="200"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nodeType="clickEffect">
                                  <p:stCondLst>
                                    <p:cond delay="0"/>
                                  </p:stCondLst>
                                  <p:childTnLst>
                                    <p:set>
                                      <p:cBhvr>
                                        <p:cTn id="204" dur="1" fill="hold">
                                          <p:stCondLst>
                                            <p:cond delay="0"/>
                                          </p:stCondLst>
                                        </p:cTn>
                                        <p:tgtEl>
                                          <p:spTgt spid="72"/>
                                        </p:tgtEl>
                                        <p:attrNameLst>
                                          <p:attrName>style.visibility</p:attrName>
                                        </p:attrNameLst>
                                      </p:cBhvr>
                                      <p:to>
                                        <p:strVal val="visible"/>
                                      </p:to>
                                    </p:set>
                                    <p:anim calcmode="lin" valueType="num">
                                      <p:cBhvr additive="base">
                                        <p:cTn id="205" dur="500" fill="hold"/>
                                        <p:tgtEl>
                                          <p:spTgt spid="72"/>
                                        </p:tgtEl>
                                        <p:attrNameLst>
                                          <p:attrName>ppt_x</p:attrName>
                                        </p:attrNameLst>
                                      </p:cBhvr>
                                      <p:tavLst>
                                        <p:tav tm="0">
                                          <p:val>
                                            <p:strVal val="#ppt_x"/>
                                          </p:val>
                                        </p:tav>
                                        <p:tav tm="100000">
                                          <p:val>
                                            <p:strVal val="#ppt_x"/>
                                          </p:val>
                                        </p:tav>
                                      </p:tavLst>
                                    </p:anim>
                                    <p:anim calcmode="lin" valueType="num">
                                      <p:cBhvr additive="base">
                                        <p:cTn id="206"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42" presetClass="entr" presetSubtype="0" fill="hold" grpId="0" nodeType="clickEffect">
                                  <p:stCondLst>
                                    <p:cond delay="0"/>
                                  </p:stCondLst>
                                  <p:childTnLst>
                                    <p:set>
                                      <p:cBhvr>
                                        <p:cTn id="210" dur="1" fill="hold">
                                          <p:stCondLst>
                                            <p:cond delay="0"/>
                                          </p:stCondLst>
                                        </p:cTn>
                                        <p:tgtEl>
                                          <p:spTgt spid="134"/>
                                        </p:tgtEl>
                                        <p:attrNameLst>
                                          <p:attrName>style.visibility</p:attrName>
                                        </p:attrNameLst>
                                      </p:cBhvr>
                                      <p:to>
                                        <p:strVal val="visible"/>
                                      </p:to>
                                    </p:set>
                                    <p:animEffect transition="in" filter="fade">
                                      <p:cBhvr>
                                        <p:cTn id="211" dur="1000"/>
                                        <p:tgtEl>
                                          <p:spTgt spid="134"/>
                                        </p:tgtEl>
                                      </p:cBhvr>
                                    </p:animEffect>
                                    <p:anim calcmode="lin" valueType="num">
                                      <p:cBhvr>
                                        <p:cTn id="212" dur="1000" fill="hold"/>
                                        <p:tgtEl>
                                          <p:spTgt spid="134"/>
                                        </p:tgtEl>
                                        <p:attrNameLst>
                                          <p:attrName>ppt_x</p:attrName>
                                        </p:attrNameLst>
                                      </p:cBhvr>
                                      <p:tavLst>
                                        <p:tav tm="0">
                                          <p:val>
                                            <p:strVal val="#ppt_x"/>
                                          </p:val>
                                        </p:tav>
                                        <p:tav tm="100000">
                                          <p:val>
                                            <p:strVal val="#ppt_x"/>
                                          </p:val>
                                        </p:tav>
                                      </p:tavLst>
                                    </p:anim>
                                    <p:anim calcmode="lin" valueType="num">
                                      <p:cBhvr>
                                        <p:cTn id="213" dur="1000" fill="hold"/>
                                        <p:tgtEl>
                                          <p:spTgt spid="134"/>
                                        </p:tgtEl>
                                        <p:attrNameLst>
                                          <p:attrName>ppt_y</p:attrName>
                                        </p:attrNameLst>
                                      </p:cBhvr>
                                      <p:tavLst>
                                        <p:tav tm="0">
                                          <p:val>
                                            <p:strVal val="#ppt_y+.1"/>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2" presetClass="entr" presetSubtype="4" fill="hold" nodeType="clickEffect">
                                  <p:stCondLst>
                                    <p:cond delay="0"/>
                                  </p:stCondLst>
                                  <p:childTnLst>
                                    <p:set>
                                      <p:cBhvr>
                                        <p:cTn id="217" dur="1" fill="hold">
                                          <p:stCondLst>
                                            <p:cond delay="0"/>
                                          </p:stCondLst>
                                        </p:cTn>
                                        <p:tgtEl>
                                          <p:spTgt spid="74"/>
                                        </p:tgtEl>
                                        <p:attrNameLst>
                                          <p:attrName>style.visibility</p:attrName>
                                        </p:attrNameLst>
                                      </p:cBhvr>
                                      <p:to>
                                        <p:strVal val="visible"/>
                                      </p:to>
                                    </p:set>
                                    <p:anim calcmode="lin" valueType="num">
                                      <p:cBhvr additive="base">
                                        <p:cTn id="218" dur="500" fill="hold"/>
                                        <p:tgtEl>
                                          <p:spTgt spid="74"/>
                                        </p:tgtEl>
                                        <p:attrNameLst>
                                          <p:attrName>ppt_x</p:attrName>
                                        </p:attrNameLst>
                                      </p:cBhvr>
                                      <p:tavLst>
                                        <p:tav tm="0">
                                          <p:val>
                                            <p:strVal val="#ppt_x"/>
                                          </p:val>
                                        </p:tav>
                                        <p:tav tm="100000">
                                          <p:val>
                                            <p:strVal val="#ppt_x"/>
                                          </p:val>
                                        </p:tav>
                                      </p:tavLst>
                                    </p:anim>
                                    <p:anim calcmode="lin" valueType="num">
                                      <p:cBhvr additive="base">
                                        <p:cTn id="219"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42" presetClass="entr" presetSubtype="0" fill="hold" grpId="0" nodeType="clickEffect">
                                  <p:stCondLst>
                                    <p:cond delay="0"/>
                                  </p:stCondLst>
                                  <p:childTnLst>
                                    <p:set>
                                      <p:cBhvr>
                                        <p:cTn id="223" dur="1" fill="hold">
                                          <p:stCondLst>
                                            <p:cond delay="0"/>
                                          </p:stCondLst>
                                        </p:cTn>
                                        <p:tgtEl>
                                          <p:spTgt spid="135"/>
                                        </p:tgtEl>
                                        <p:attrNameLst>
                                          <p:attrName>style.visibility</p:attrName>
                                        </p:attrNameLst>
                                      </p:cBhvr>
                                      <p:to>
                                        <p:strVal val="visible"/>
                                      </p:to>
                                    </p:set>
                                    <p:animEffect transition="in" filter="fade">
                                      <p:cBhvr>
                                        <p:cTn id="224" dur="1000"/>
                                        <p:tgtEl>
                                          <p:spTgt spid="135"/>
                                        </p:tgtEl>
                                      </p:cBhvr>
                                    </p:animEffect>
                                    <p:anim calcmode="lin" valueType="num">
                                      <p:cBhvr>
                                        <p:cTn id="225" dur="1000" fill="hold"/>
                                        <p:tgtEl>
                                          <p:spTgt spid="135"/>
                                        </p:tgtEl>
                                        <p:attrNameLst>
                                          <p:attrName>ppt_x</p:attrName>
                                        </p:attrNameLst>
                                      </p:cBhvr>
                                      <p:tavLst>
                                        <p:tav tm="0">
                                          <p:val>
                                            <p:strVal val="#ppt_x"/>
                                          </p:val>
                                        </p:tav>
                                        <p:tav tm="100000">
                                          <p:val>
                                            <p:strVal val="#ppt_x"/>
                                          </p:val>
                                        </p:tav>
                                      </p:tavLst>
                                    </p:anim>
                                    <p:anim calcmode="lin" valueType="num">
                                      <p:cBhvr>
                                        <p:cTn id="226"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par>
                    <p:cTn id="227" fill="hold">
                      <p:stCondLst>
                        <p:cond delay="indefinite"/>
                      </p:stCondLst>
                      <p:childTnLst>
                        <p:par>
                          <p:cTn id="228" fill="hold">
                            <p:stCondLst>
                              <p:cond delay="0"/>
                            </p:stCondLst>
                            <p:childTnLst>
                              <p:par>
                                <p:cTn id="229" presetID="2" presetClass="entr" presetSubtype="4" fill="hold" nodeType="clickEffect">
                                  <p:stCondLst>
                                    <p:cond delay="0"/>
                                  </p:stCondLst>
                                  <p:childTnLst>
                                    <p:set>
                                      <p:cBhvr>
                                        <p:cTn id="230" dur="1" fill="hold">
                                          <p:stCondLst>
                                            <p:cond delay="0"/>
                                          </p:stCondLst>
                                        </p:cTn>
                                        <p:tgtEl>
                                          <p:spTgt spid="76"/>
                                        </p:tgtEl>
                                        <p:attrNameLst>
                                          <p:attrName>style.visibility</p:attrName>
                                        </p:attrNameLst>
                                      </p:cBhvr>
                                      <p:to>
                                        <p:strVal val="visible"/>
                                      </p:to>
                                    </p:set>
                                    <p:anim calcmode="lin" valueType="num">
                                      <p:cBhvr additive="base">
                                        <p:cTn id="231" dur="500" fill="hold"/>
                                        <p:tgtEl>
                                          <p:spTgt spid="76"/>
                                        </p:tgtEl>
                                        <p:attrNameLst>
                                          <p:attrName>ppt_x</p:attrName>
                                        </p:attrNameLst>
                                      </p:cBhvr>
                                      <p:tavLst>
                                        <p:tav tm="0">
                                          <p:val>
                                            <p:strVal val="#ppt_x"/>
                                          </p:val>
                                        </p:tav>
                                        <p:tav tm="100000">
                                          <p:val>
                                            <p:strVal val="#ppt_x"/>
                                          </p:val>
                                        </p:tav>
                                      </p:tavLst>
                                    </p:anim>
                                    <p:anim calcmode="lin" valueType="num">
                                      <p:cBhvr additive="base">
                                        <p:cTn id="23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42" presetClass="entr" presetSubtype="0" fill="hold" grpId="0" nodeType="clickEffect">
                                  <p:stCondLst>
                                    <p:cond delay="0"/>
                                  </p:stCondLst>
                                  <p:childTnLst>
                                    <p:set>
                                      <p:cBhvr>
                                        <p:cTn id="236" dur="1" fill="hold">
                                          <p:stCondLst>
                                            <p:cond delay="0"/>
                                          </p:stCondLst>
                                        </p:cTn>
                                        <p:tgtEl>
                                          <p:spTgt spid="148"/>
                                        </p:tgtEl>
                                        <p:attrNameLst>
                                          <p:attrName>style.visibility</p:attrName>
                                        </p:attrNameLst>
                                      </p:cBhvr>
                                      <p:to>
                                        <p:strVal val="visible"/>
                                      </p:to>
                                    </p:set>
                                    <p:animEffect transition="in" filter="fade">
                                      <p:cBhvr>
                                        <p:cTn id="237" dur="1000"/>
                                        <p:tgtEl>
                                          <p:spTgt spid="148"/>
                                        </p:tgtEl>
                                      </p:cBhvr>
                                    </p:animEffect>
                                    <p:anim calcmode="lin" valueType="num">
                                      <p:cBhvr>
                                        <p:cTn id="238" dur="1000" fill="hold"/>
                                        <p:tgtEl>
                                          <p:spTgt spid="148"/>
                                        </p:tgtEl>
                                        <p:attrNameLst>
                                          <p:attrName>ppt_x</p:attrName>
                                        </p:attrNameLst>
                                      </p:cBhvr>
                                      <p:tavLst>
                                        <p:tav tm="0">
                                          <p:val>
                                            <p:strVal val="#ppt_x"/>
                                          </p:val>
                                        </p:tav>
                                        <p:tav tm="100000">
                                          <p:val>
                                            <p:strVal val="#ppt_x"/>
                                          </p:val>
                                        </p:tav>
                                      </p:tavLst>
                                    </p:anim>
                                    <p:anim calcmode="lin" valueType="num">
                                      <p:cBhvr>
                                        <p:cTn id="239"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240" fill="hold">
                      <p:stCondLst>
                        <p:cond delay="indefinite"/>
                      </p:stCondLst>
                      <p:childTnLst>
                        <p:par>
                          <p:cTn id="241" fill="hold">
                            <p:stCondLst>
                              <p:cond delay="0"/>
                            </p:stCondLst>
                            <p:childTnLst>
                              <p:par>
                                <p:cTn id="242" presetID="2" presetClass="entr" presetSubtype="4" fill="hold" grpId="0" nodeType="clickEffect">
                                  <p:stCondLst>
                                    <p:cond delay="0"/>
                                  </p:stCondLst>
                                  <p:childTnLst>
                                    <p:set>
                                      <p:cBhvr>
                                        <p:cTn id="243" dur="1" fill="hold">
                                          <p:stCondLst>
                                            <p:cond delay="0"/>
                                          </p:stCondLst>
                                        </p:cTn>
                                        <p:tgtEl>
                                          <p:spTgt spid="149"/>
                                        </p:tgtEl>
                                        <p:attrNameLst>
                                          <p:attrName>style.visibility</p:attrName>
                                        </p:attrNameLst>
                                      </p:cBhvr>
                                      <p:to>
                                        <p:strVal val="visible"/>
                                      </p:to>
                                    </p:set>
                                    <p:anim calcmode="lin" valueType="num">
                                      <p:cBhvr additive="base">
                                        <p:cTn id="244" dur="500" fill="hold"/>
                                        <p:tgtEl>
                                          <p:spTgt spid="149"/>
                                        </p:tgtEl>
                                        <p:attrNameLst>
                                          <p:attrName>ppt_x</p:attrName>
                                        </p:attrNameLst>
                                      </p:cBhvr>
                                      <p:tavLst>
                                        <p:tav tm="0">
                                          <p:val>
                                            <p:strVal val="#ppt_x"/>
                                          </p:val>
                                        </p:tav>
                                        <p:tav tm="100000">
                                          <p:val>
                                            <p:strVal val="#ppt_x"/>
                                          </p:val>
                                        </p:tav>
                                      </p:tavLst>
                                    </p:anim>
                                    <p:anim calcmode="lin" valueType="num">
                                      <p:cBhvr additive="base">
                                        <p:cTn id="245" dur="500" fill="hold"/>
                                        <p:tgtEl>
                                          <p:spTgt spid="149"/>
                                        </p:tgtEl>
                                        <p:attrNameLst>
                                          <p:attrName>ppt_y</p:attrName>
                                        </p:attrNameLst>
                                      </p:cBhvr>
                                      <p:tavLst>
                                        <p:tav tm="0">
                                          <p:val>
                                            <p:strVal val="1+#ppt_h/2"/>
                                          </p:val>
                                        </p:tav>
                                        <p:tav tm="100000">
                                          <p:val>
                                            <p:strVal val="#ppt_y"/>
                                          </p:val>
                                        </p:tav>
                                      </p:tavLst>
                                    </p:anim>
                                  </p:childTnLst>
                                </p:cTn>
                              </p:par>
                              <p:par>
                                <p:cTn id="246" presetID="2" presetClass="entr" presetSubtype="4" fill="hold" grpId="0" nodeType="withEffect">
                                  <p:stCondLst>
                                    <p:cond delay="0"/>
                                  </p:stCondLst>
                                  <p:childTnLst>
                                    <p:set>
                                      <p:cBhvr>
                                        <p:cTn id="247" dur="1" fill="hold">
                                          <p:stCondLst>
                                            <p:cond delay="0"/>
                                          </p:stCondLst>
                                        </p:cTn>
                                        <p:tgtEl>
                                          <p:spTgt spid="152"/>
                                        </p:tgtEl>
                                        <p:attrNameLst>
                                          <p:attrName>style.visibility</p:attrName>
                                        </p:attrNameLst>
                                      </p:cBhvr>
                                      <p:to>
                                        <p:strVal val="visible"/>
                                      </p:to>
                                    </p:set>
                                    <p:anim calcmode="lin" valueType="num">
                                      <p:cBhvr additive="base">
                                        <p:cTn id="248" dur="500" fill="hold"/>
                                        <p:tgtEl>
                                          <p:spTgt spid="152"/>
                                        </p:tgtEl>
                                        <p:attrNameLst>
                                          <p:attrName>ppt_x</p:attrName>
                                        </p:attrNameLst>
                                      </p:cBhvr>
                                      <p:tavLst>
                                        <p:tav tm="0">
                                          <p:val>
                                            <p:strVal val="#ppt_x"/>
                                          </p:val>
                                        </p:tav>
                                        <p:tav tm="100000">
                                          <p:val>
                                            <p:strVal val="#ppt_x"/>
                                          </p:val>
                                        </p:tav>
                                      </p:tavLst>
                                    </p:anim>
                                    <p:anim calcmode="lin" valueType="num">
                                      <p:cBhvr additive="base">
                                        <p:cTn id="249" dur="500" fill="hold"/>
                                        <p:tgtEl>
                                          <p:spTgt spid="152"/>
                                        </p:tgtEl>
                                        <p:attrNameLst>
                                          <p:attrName>ppt_y</p:attrName>
                                        </p:attrNameLst>
                                      </p:cBhvr>
                                      <p:tavLst>
                                        <p:tav tm="0">
                                          <p:val>
                                            <p:strVal val="1+#ppt_h/2"/>
                                          </p:val>
                                        </p:tav>
                                        <p:tav tm="100000">
                                          <p:val>
                                            <p:strVal val="#ppt_y"/>
                                          </p:val>
                                        </p:tav>
                                      </p:tavLst>
                                    </p:anim>
                                  </p:childTnLst>
                                </p:cTn>
                              </p:par>
                            </p:childTnLst>
                          </p:cTn>
                        </p:par>
                      </p:childTnLst>
                    </p:cTn>
                  </p:par>
                  <p:par>
                    <p:cTn id="250" fill="hold">
                      <p:stCondLst>
                        <p:cond delay="indefinite"/>
                      </p:stCondLst>
                      <p:childTnLst>
                        <p:par>
                          <p:cTn id="251" fill="hold">
                            <p:stCondLst>
                              <p:cond delay="0"/>
                            </p:stCondLst>
                            <p:childTnLst>
                              <p:par>
                                <p:cTn id="252" presetID="42" presetClass="entr" presetSubtype="0" fill="hold" grpId="0" nodeType="clickEffect">
                                  <p:stCondLst>
                                    <p:cond delay="0"/>
                                  </p:stCondLst>
                                  <p:childTnLst>
                                    <p:set>
                                      <p:cBhvr>
                                        <p:cTn id="253" dur="1" fill="hold">
                                          <p:stCondLst>
                                            <p:cond delay="0"/>
                                          </p:stCondLst>
                                        </p:cTn>
                                        <p:tgtEl>
                                          <p:spTgt spid="155"/>
                                        </p:tgtEl>
                                        <p:attrNameLst>
                                          <p:attrName>style.visibility</p:attrName>
                                        </p:attrNameLst>
                                      </p:cBhvr>
                                      <p:to>
                                        <p:strVal val="visible"/>
                                      </p:to>
                                    </p:set>
                                    <p:animEffect transition="in" filter="fade">
                                      <p:cBhvr>
                                        <p:cTn id="254" dur="1000"/>
                                        <p:tgtEl>
                                          <p:spTgt spid="155"/>
                                        </p:tgtEl>
                                      </p:cBhvr>
                                    </p:animEffect>
                                    <p:anim calcmode="lin" valueType="num">
                                      <p:cBhvr>
                                        <p:cTn id="255" dur="1000" fill="hold"/>
                                        <p:tgtEl>
                                          <p:spTgt spid="155"/>
                                        </p:tgtEl>
                                        <p:attrNameLst>
                                          <p:attrName>ppt_x</p:attrName>
                                        </p:attrNameLst>
                                      </p:cBhvr>
                                      <p:tavLst>
                                        <p:tav tm="0">
                                          <p:val>
                                            <p:strVal val="#ppt_x"/>
                                          </p:val>
                                        </p:tav>
                                        <p:tav tm="100000">
                                          <p:val>
                                            <p:strVal val="#ppt_x"/>
                                          </p:val>
                                        </p:tav>
                                      </p:tavLst>
                                    </p:anim>
                                    <p:anim calcmode="lin" valueType="num">
                                      <p:cBhvr>
                                        <p:cTn id="256" dur="1000" fill="hold"/>
                                        <p:tgtEl>
                                          <p:spTgt spid="155"/>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0"/>
                                  </p:stCondLst>
                                  <p:childTnLst>
                                    <p:set>
                                      <p:cBhvr>
                                        <p:cTn id="258" dur="1" fill="hold">
                                          <p:stCondLst>
                                            <p:cond delay="0"/>
                                          </p:stCondLst>
                                        </p:cTn>
                                        <p:tgtEl>
                                          <p:spTgt spid="80"/>
                                        </p:tgtEl>
                                        <p:attrNameLst>
                                          <p:attrName>style.visibility</p:attrName>
                                        </p:attrNameLst>
                                      </p:cBhvr>
                                      <p:to>
                                        <p:strVal val="visible"/>
                                      </p:to>
                                    </p:set>
                                    <p:animEffect transition="in" filter="fade">
                                      <p:cBhvr>
                                        <p:cTn id="259" dur="1000"/>
                                        <p:tgtEl>
                                          <p:spTgt spid="80"/>
                                        </p:tgtEl>
                                      </p:cBhvr>
                                    </p:animEffect>
                                    <p:anim calcmode="lin" valueType="num">
                                      <p:cBhvr>
                                        <p:cTn id="260" dur="1000" fill="hold"/>
                                        <p:tgtEl>
                                          <p:spTgt spid="80"/>
                                        </p:tgtEl>
                                        <p:attrNameLst>
                                          <p:attrName>ppt_x</p:attrName>
                                        </p:attrNameLst>
                                      </p:cBhvr>
                                      <p:tavLst>
                                        <p:tav tm="0">
                                          <p:val>
                                            <p:strVal val="#ppt_x"/>
                                          </p:val>
                                        </p:tav>
                                        <p:tav tm="100000">
                                          <p:val>
                                            <p:strVal val="#ppt_x"/>
                                          </p:val>
                                        </p:tav>
                                      </p:tavLst>
                                    </p:anim>
                                    <p:anim calcmode="lin" valueType="num">
                                      <p:cBhvr>
                                        <p:cTn id="261"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262" fill="hold">
                      <p:stCondLst>
                        <p:cond delay="indefinite"/>
                      </p:stCondLst>
                      <p:childTnLst>
                        <p:par>
                          <p:cTn id="263" fill="hold">
                            <p:stCondLst>
                              <p:cond delay="0"/>
                            </p:stCondLst>
                            <p:childTnLst>
                              <p:par>
                                <p:cTn id="264" presetID="2" presetClass="entr" presetSubtype="4" fill="hold" grpId="0" nodeType="clickEffect">
                                  <p:stCondLst>
                                    <p:cond delay="0"/>
                                  </p:stCondLst>
                                  <p:childTnLst>
                                    <p:set>
                                      <p:cBhvr>
                                        <p:cTn id="265" dur="1" fill="hold">
                                          <p:stCondLst>
                                            <p:cond delay="0"/>
                                          </p:stCondLst>
                                        </p:cTn>
                                        <p:tgtEl>
                                          <p:spTgt spid="150"/>
                                        </p:tgtEl>
                                        <p:attrNameLst>
                                          <p:attrName>style.visibility</p:attrName>
                                        </p:attrNameLst>
                                      </p:cBhvr>
                                      <p:to>
                                        <p:strVal val="visible"/>
                                      </p:to>
                                    </p:set>
                                    <p:anim calcmode="lin" valueType="num">
                                      <p:cBhvr additive="base">
                                        <p:cTn id="266" dur="500" fill="hold"/>
                                        <p:tgtEl>
                                          <p:spTgt spid="150"/>
                                        </p:tgtEl>
                                        <p:attrNameLst>
                                          <p:attrName>ppt_x</p:attrName>
                                        </p:attrNameLst>
                                      </p:cBhvr>
                                      <p:tavLst>
                                        <p:tav tm="0">
                                          <p:val>
                                            <p:strVal val="#ppt_x"/>
                                          </p:val>
                                        </p:tav>
                                        <p:tav tm="100000">
                                          <p:val>
                                            <p:strVal val="#ppt_x"/>
                                          </p:val>
                                        </p:tav>
                                      </p:tavLst>
                                    </p:anim>
                                    <p:anim calcmode="lin" valueType="num">
                                      <p:cBhvr additive="base">
                                        <p:cTn id="267" dur="500" fill="hold"/>
                                        <p:tgtEl>
                                          <p:spTgt spid="150"/>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53"/>
                                        </p:tgtEl>
                                        <p:attrNameLst>
                                          <p:attrName>style.visibility</p:attrName>
                                        </p:attrNameLst>
                                      </p:cBhvr>
                                      <p:to>
                                        <p:strVal val="visible"/>
                                      </p:to>
                                    </p:set>
                                    <p:anim calcmode="lin" valueType="num">
                                      <p:cBhvr additive="base">
                                        <p:cTn id="270" dur="500" fill="hold"/>
                                        <p:tgtEl>
                                          <p:spTgt spid="153"/>
                                        </p:tgtEl>
                                        <p:attrNameLst>
                                          <p:attrName>ppt_x</p:attrName>
                                        </p:attrNameLst>
                                      </p:cBhvr>
                                      <p:tavLst>
                                        <p:tav tm="0">
                                          <p:val>
                                            <p:strVal val="#ppt_x"/>
                                          </p:val>
                                        </p:tav>
                                        <p:tav tm="100000">
                                          <p:val>
                                            <p:strVal val="#ppt_x"/>
                                          </p:val>
                                        </p:tav>
                                      </p:tavLst>
                                    </p:anim>
                                    <p:anim calcmode="lin" valueType="num">
                                      <p:cBhvr additive="base">
                                        <p:cTn id="271" dur="500" fill="hold"/>
                                        <p:tgtEl>
                                          <p:spTgt spid="153"/>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11"/>
                                        </p:tgtEl>
                                        <p:attrNameLst>
                                          <p:attrName>style.visibility</p:attrName>
                                        </p:attrNameLst>
                                      </p:cBhvr>
                                      <p:to>
                                        <p:strVal val="visible"/>
                                      </p:to>
                                    </p:set>
                                    <p:anim calcmode="lin" valueType="num">
                                      <p:cBhvr additive="base">
                                        <p:cTn id="274" dur="500" fill="hold"/>
                                        <p:tgtEl>
                                          <p:spTgt spid="11"/>
                                        </p:tgtEl>
                                        <p:attrNameLst>
                                          <p:attrName>ppt_x</p:attrName>
                                        </p:attrNameLst>
                                      </p:cBhvr>
                                      <p:tavLst>
                                        <p:tav tm="0">
                                          <p:val>
                                            <p:strVal val="#ppt_x"/>
                                          </p:val>
                                        </p:tav>
                                        <p:tav tm="100000">
                                          <p:val>
                                            <p:strVal val="#ppt_x"/>
                                          </p:val>
                                        </p:tav>
                                      </p:tavLst>
                                    </p:anim>
                                    <p:anim calcmode="lin" valueType="num">
                                      <p:cBhvr additive="base">
                                        <p:cTn id="27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6" fill="hold">
                      <p:stCondLst>
                        <p:cond delay="indefinite"/>
                      </p:stCondLst>
                      <p:childTnLst>
                        <p:par>
                          <p:cTn id="277" fill="hold">
                            <p:stCondLst>
                              <p:cond delay="0"/>
                            </p:stCondLst>
                            <p:childTnLst>
                              <p:par>
                                <p:cTn id="278" presetID="42" presetClass="entr" presetSubtype="0" fill="hold" grpId="0" nodeType="clickEffect">
                                  <p:stCondLst>
                                    <p:cond delay="0"/>
                                  </p:stCondLst>
                                  <p:childTnLst>
                                    <p:set>
                                      <p:cBhvr>
                                        <p:cTn id="279" dur="1" fill="hold">
                                          <p:stCondLst>
                                            <p:cond delay="0"/>
                                          </p:stCondLst>
                                        </p:cTn>
                                        <p:tgtEl>
                                          <p:spTgt spid="156"/>
                                        </p:tgtEl>
                                        <p:attrNameLst>
                                          <p:attrName>style.visibility</p:attrName>
                                        </p:attrNameLst>
                                      </p:cBhvr>
                                      <p:to>
                                        <p:strVal val="visible"/>
                                      </p:to>
                                    </p:set>
                                    <p:animEffect transition="in" filter="fade">
                                      <p:cBhvr>
                                        <p:cTn id="280" dur="1000"/>
                                        <p:tgtEl>
                                          <p:spTgt spid="156"/>
                                        </p:tgtEl>
                                      </p:cBhvr>
                                    </p:animEffect>
                                    <p:anim calcmode="lin" valueType="num">
                                      <p:cBhvr>
                                        <p:cTn id="281" dur="1000" fill="hold"/>
                                        <p:tgtEl>
                                          <p:spTgt spid="156"/>
                                        </p:tgtEl>
                                        <p:attrNameLst>
                                          <p:attrName>ppt_x</p:attrName>
                                        </p:attrNameLst>
                                      </p:cBhvr>
                                      <p:tavLst>
                                        <p:tav tm="0">
                                          <p:val>
                                            <p:strVal val="#ppt_x"/>
                                          </p:val>
                                        </p:tav>
                                        <p:tav tm="100000">
                                          <p:val>
                                            <p:strVal val="#ppt_x"/>
                                          </p:val>
                                        </p:tav>
                                      </p:tavLst>
                                    </p:anim>
                                    <p:anim calcmode="lin" valueType="num">
                                      <p:cBhvr>
                                        <p:cTn id="282" dur="1000" fill="hold"/>
                                        <p:tgtEl>
                                          <p:spTgt spid="156"/>
                                        </p:tgtEl>
                                        <p:attrNameLst>
                                          <p:attrName>ppt_y</p:attrName>
                                        </p:attrNameLst>
                                      </p:cBhvr>
                                      <p:tavLst>
                                        <p:tav tm="0">
                                          <p:val>
                                            <p:strVal val="#ppt_y+.1"/>
                                          </p:val>
                                        </p:tav>
                                        <p:tav tm="100000">
                                          <p:val>
                                            <p:strVal val="#ppt_y"/>
                                          </p:val>
                                        </p:tav>
                                      </p:tavLst>
                                    </p:anim>
                                  </p:childTnLst>
                                </p:cTn>
                              </p:par>
                              <p:par>
                                <p:cTn id="283" presetID="42" presetClass="entr" presetSubtype="0" fill="hold" nodeType="withEffect">
                                  <p:stCondLst>
                                    <p:cond delay="0"/>
                                  </p:stCondLst>
                                  <p:childTnLst>
                                    <p:set>
                                      <p:cBhvr>
                                        <p:cTn id="284" dur="1" fill="hold">
                                          <p:stCondLst>
                                            <p:cond delay="0"/>
                                          </p:stCondLst>
                                        </p:cTn>
                                        <p:tgtEl>
                                          <p:spTgt spid="81"/>
                                        </p:tgtEl>
                                        <p:attrNameLst>
                                          <p:attrName>style.visibility</p:attrName>
                                        </p:attrNameLst>
                                      </p:cBhvr>
                                      <p:to>
                                        <p:strVal val="visible"/>
                                      </p:to>
                                    </p:set>
                                    <p:animEffect transition="in" filter="fade">
                                      <p:cBhvr>
                                        <p:cTn id="285" dur="1000"/>
                                        <p:tgtEl>
                                          <p:spTgt spid="81"/>
                                        </p:tgtEl>
                                      </p:cBhvr>
                                    </p:animEffect>
                                    <p:anim calcmode="lin" valueType="num">
                                      <p:cBhvr>
                                        <p:cTn id="286" dur="1000" fill="hold"/>
                                        <p:tgtEl>
                                          <p:spTgt spid="81"/>
                                        </p:tgtEl>
                                        <p:attrNameLst>
                                          <p:attrName>ppt_x</p:attrName>
                                        </p:attrNameLst>
                                      </p:cBhvr>
                                      <p:tavLst>
                                        <p:tav tm="0">
                                          <p:val>
                                            <p:strVal val="#ppt_x"/>
                                          </p:val>
                                        </p:tav>
                                        <p:tav tm="100000">
                                          <p:val>
                                            <p:strVal val="#ppt_x"/>
                                          </p:val>
                                        </p:tav>
                                      </p:tavLst>
                                    </p:anim>
                                    <p:anim calcmode="lin" valueType="num">
                                      <p:cBhvr>
                                        <p:cTn id="287"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288" fill="hold">
                      <p:stCondLst>
                        <p:cond delay="indefinite"/>
                      </p:stCondLst>
                      <p:childTnLst>
                        <p:par>
                          <p:cTn id="289" fill="hold">
                            <p:stCondLst>
                              <p:cond delay="0"/>
                            </p:stCondLst>
                            <p:childTnLst>
                              <p:par>
                                <p:cTn id="290" presetID="2" presetClass="entr" presetSubtype="4" fill="hold" grpId="0" nodeType="clickEffect">
                                  <p:stCondLst>
                                    <p:cond delay="0"/>
                                  </p:stCondLst>
                                  <p:childTnLst>
                                    <p:set>
                                      <p:cBhvr>
                                        <p:cTn id="291" dur="1" fill="hold">
                                          <p:stCondLst>
                                            <p:cond delay="0"/>
                                          </p:stCondLst>
                                        </p:cTn>
                                        <p:tgtEl>
                                          <p:spTgt spid="151"/>
                                        </p:tgtEl>
                                        <p:attrNameLst>
                                          <p:attrName>style.visibility</p:attrName>
                                        </p:attrNameLst>
                                      </p:cBhvr>
                                      <p:to>
                                        <p:strVal val="visible"/>
                                      </p:to>
                                    </p:set>
                                    <p:anim calcmode="lin" valueType="num">
                                      <p:cBhvr additive="base">
                                        <p:cTn id="292" dur="500" fill="hold"/>
                                        <p:tgtEl>
                                          <p:spTgt spid="151"/>
                                        </p:tgtEl>
                                        <p:attrNameLst>
                                          <p:attrName>ppt_x</p:attrName>
                                        </p:attrNameLst>
                                      </p:cBhvr>
                                      <p:tavLst>
                                        <p:tav tm="0">
                                          <p:val>
                                            <p:strVal val="#ppt_x"/>
                                          </p:val>
                                        </p:tav>
                                        <p:tav tm="100000">
                                          <p:val>
                                            <p:strVal val="#ppt_x"/>
                                          </p:val>
                                        </p:tav>
                                      </p:tavLst>
                                    </p:anim>
                                    <p:anim calcmode="lin" valueType="num">
                                      <p:cBhvr additive="base">
                                        <p:cTn id="293" dur="500" fill="hold"/>
                                        <p:tgtEl>
                                          <p:spTgt spid="151"/>
                                        </p:tgtEl>
                                        <p:attrNameLst>
                                          <p:attrName>ppt_y</p:attrName>
                                        </p:attrNameLst>
                                      </p:cBhvr>
                                      <p:tavLst>
                                        <p:tav tm="0">
                                          <p:val>
                                            <p:strVal val="1+#ppt_h/2"/>
                                          </p:val>
                                        </p:tav>
                                        <p:tav tm="100000">
                                          <p:val>
                                            <p:strVal val="#ppt_y"/>
                                          </p:val>
                                        </p:tav>
                                      </p:tavLst>
                                    </p:anim>
                                  </p:childTnLst>
                                </p:cTn>
                              </p:par>
                              <p:par>
                                <p:cTn id="294" presetID="2" presetClass="entr" presetSubtype="4" fill="hold" grpId="0" nodeType="withEffect">
                                  <p:stCondLst>
                                    <p:cond delay="0"/>
                                  </p:stCondLst>
                                  <p:childTnLst>
                                    <p:set>
                                      <p:cBhvr>
                                        <p:cTn id="295" dur="1" fill="hold">
                                          <p:stCondLst>
                                            <p:cond delay="0"/>
                                          </p:stCondLst>
                                        </p:cTn>
                                        <p:tgtEl>
                                          <p:spTgt spid="154"/>
                                        </p:tgtEl>
                                        <p:attrNameLst>
                                          <p:attrName>style.visibility</p:attrName>
                                        </p:attrNameLst>
                                      </p:cBhvr>
                                      <p:to>
                                        <p:strVal val="visible"/>
                                      </p:to>
                                    </p:set>
                                    <p:anim calcmode="lin" valueType="num">
                                      <p:cBhvr additive="base">
                                        <p:cTn id="296" dur="500" fill="hold"/>
                                        <p:tgtEl>
                                          <p:spTgt spid="154"/>
                                        </p:tgtEl>
                                        <p:attrNameLst>
                                          <p:attrName>ppt_x</p:attrName>
                                        </p:attrNameLst>
                                      </p:cBhvr>
                                      <p:tavLst>
                                        <p:tav tm="0">
                                          <p:val>
                                            <p:strVal val="#ppt_x"/>
                                          </p:val>
                                        </p:tav>
                                        <p:tav tm="100000">
                                          <p:val>
                                            <p:strVal val="#ppt_x"/>
                                          </p:val>
                                        </p:tav>
                                      </p:tavLst>
                                    </p:anim>
                                    <p:anim calcmode="lin" valueType="num">
                                      <p:cBhvr additive="base">
                                        <p:cTn id="297"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298" fill="hold">
                      <p:stCondLst>
                        <p:cond delay="indefinite"/>
                      </p:stCondLst>
                      <p:childTnLst>
                        <p:par>
                          <p:cTn id="299" fill="hold">
                            <p:stCondLst>
                              <p:cond delay="0"/>
                            </p:stCondLst>
                            <p:childTnLst>
                              <p:par>
                                <p:cTn id="300" presetID="42" presetClass="entr" presetSubtype="0" fill="hold" grpId="0" nodeType="clickEffect">
                                  <p:stCondLst>
                                    <p:cond delay="0"/>
                                  </p:stCondLst>
                                  <p:childTnLst>
                                    <p:set>
                                      <p:cBhvr>
                                        <p:cTn id="301" dur="1" fill="hold">
                                          <p:stCondLst>
                                            <p:cond delay="0"/>
                                          </p:stCondLst>
                                        </p:cTn>
                                        <p:tgtEl>
                                          <p:spTgt spid="157"/>
                                        </p:tgtEl>
                                        <p:attrNameLst>
                                          <p:attrName>style.visibility</p:attrName>
                                        </p:attrNameLst>
                                      </p:cBhvr>
                                      <p:to>
                                        <p:strVal val="visible"/>
                                      </p:to>
                                    </p:set>
                                    <p:animEffect transition="in" filter="fade">
                                      <p:cBhvr>
                                        <p:cTn id="302" dur="1000"/>
                                        <p:tgtEl>
                                          <p:spTgt spid="157"/>
                                        </p:tgtEl>
                                      </p:cBhvr>
                                    </p:animEffect>
                                    <p:anim calcmode="lin" valueType="num">
                                      <p:cBhvr>
                                        <p:cTn id="303" dur="1000" fill="hold"/>
                                        <p:tgtEl>
                                          <p:spTgt spid="157"/>
                                        </p:tgtEl>
                                        <p:attrNameLst>
                                          <p:attrName>ppt_x</p:attrName>
                                        </p:attrNameLst>
                                      </p:cBhvr>
                                      <p:tavLst>
                                        <p:tav tm="0">
                                          <p:val>
                                            <p:strVal val="#ppt_x"/>
                                          </p:val>
                                        </p:tav>
                                        <p:tav tm="100000">
                                          <p:val>
                                            <p:strVal val="#ppt_x"/>
                                          </p:val>
                                        </p:tav>
                                      </p:tavLst>
                                    </p:anim>
                                    <p:anim calcmode="lin" valueType="num">
                                      <p:cBhvr>
                                        <p:cTn id="304" dur="1000" fill="hold"/>
                                        <p:tgtEl>
                                          <p:spTgt spid="157"/>
                                        </p:tgtEl>
                                        <p:attrNameLst>
                                          <p:attrName>ppt_y</p:attrName>
                                        </p:attrNameLst>
                                      </p:cBhvr>
                                      <p:tavLst>
                                        <p:tav tm="0">
                                          <p:val>
                                            <p:strVal val="#ppt_y+.1"/>
                                          </p:val>
                                        </p:tav>
                                        <p:tav tm="100000">
                                          <p:val>
                                            <p:strVal val="#ppt_y"/>
                                          </p:val>
                                        </p:tav>
                                      </p:tavLst>
                                    </p:anim>
                                  </p:childTnLst>
                                </p:cTn>
                              </p:par>
                              <p:par>
                                <p:cTn id="305" presetID="42" presetClass="entr" presetSubtype="0" fill="hold" nodeType="withEffect">
                                  <p:stCondLst>
                                    <p:cond delay="0"/>
                                  </p:stCondLst>
                                  <p:childTnLst>
                                    <p:set>
                                      <p:cBhvr>
                                        <p:cTn id="306" dur="1" fill="hold">
                                          <p:stCondLst>
                                            <p:cond delay="0"/>
                                          </p:stCondLst>
                                        </p:cTn>
                                        <p:tgtEl>
                                          <p:spTgt spid="82"/>
                                        </p:tgtEl>
                                        <p:attrNameLst>
                                          <p:attrName>style.visibility</p:attrName>
                                        </p:attrNameLst>
                                      </p:cBhvr>
                                      <p:to>
                                        <p:strVal val="visible"/>
                                      </p:to>
                                    </p:set>
                                    <p:animEffect transition="in" filter="fade">
                                      <p:cBhvr>
                                        <p:cTn id="307" dur="1000"/>
                                        <p:tgtEl>
                                          <p:spTgt spid="82"/>
                                        </p:tgtEl>
                                      </p:cBhvr>
                                    </p:animEffect>
                                    <p:anim calcmode="lin" valueType="num">
                                      <p:cBhvr>
                                        <p:cTn id="308" dur="1000" fill="hold"/>
                                        <p:tgtEl>
                                          <p:spTgt spid="82"/>
                                        </p:tgtEl>
                                        <p:attrNameLst>
                                          <p:attrName>ppt_x</p:attrName>
                                        </p:attrNameLst>
                                      </p:cBhvr>
                                      <p:tavLst>
                                        <p:tav tm="0">
                                          <p:val>
                                            <p:strVal val="#ppt_x"/>
                                          </p:val>
                                        </p:tav>
                                        <p:tav tm="100000">
                                          <p:val>
                                            <p:strVal val="#ppt_x"/>
                                          </p:val>
                                        </p:tav>
                                      </p:tavLst>
                                    </p:anim>
                                    <p:anim calcmode="lin" valueType="num">
                                      <p:cBhvr>
                                        <p:cTn id="309"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310" fill="hold">
                      <p:stCondLst>
                        <p:cond delay="indefinite"/>
                      </p:stCondLst>
                      <p:childTnLst>
                        <p:par>
                          <p:cTn id="311" fill="hold">
                            <p:stCondLst>
                              <p:cond delay="0"/>
                            </p:stCondLst>
                            <p:childTnLst>
                              <p:par>
                                <p:cTn id="312" presetID="42" presetClass="entr" presetSubtype="0" fill="hold" nodeType="clickEffect">
                                  <p:stCondLst>
                                    <p:cond delay="0"/>
                                  </p:stCondLst>
                                  <p:childTnLst>
                                    <p:set>
                                      <p:cBhvr>
                                        <p:cTn id="313" dur="1" fill="hold">
                                          <p:stCondLst>
                                            <p:cond delay="0"/>
                                          </p:stCondLst>
                                        </p:cTn>
                                        <p:tgtEl>
                                          <p:spTgt spid="83"/>
                                        </p:tgtEl>
                                        <p:attrNameLst>
                                          <p:attrName>style.visibility</p:attrName>
                                        </p:attrNameLst>
                                      </p:cBhvr>
                                      <p:to>
                                        <p:strVal val="visible"/>
                                      </p:to>
                                    </p:set>
                                    <p:animEffect transition="in" filter="fade">
                                      <p:cBhvr>
                                        <p:cTn id="314" dur="1000"/>
                                        <p:tgtEl>
                                          <p:spTgt spid="83"/>
                                        </p:tgtEl>
                                      </p:cBhvr>
                                    </p:animEffect>
                                    <p:anim calcmode="lin" valueType="num">
                                      <p:cBhvr>
                                        <p:cTn id="315" dur="1000" fill="hold"/>
                                        <p:tgtEl>
                                          <p:spTgt spid="83"/>
                                        </p:tgtEl>
                                        <p:attrNameLst>
                                          <p:attrName>ppt_x</p:attrName>
                                        </p:attrNameLst>
                                      </p:cBhvr>
                                      <p:tavLst>
                                        <p:tav tm="0">
                                          <p:val>
                                            <p:strVal val="#ppt_x"/>
                                          </p:val>
                                        </p:tav>
                                        <p:tav tm="100000">
                                          <p:val>
                                            <p:strVal val="#ppt_x"/>
                                          </p:val>
                                        </p:tav>
                                      </p:tavLst>
                                    </p:anim>
                                    <p:anim calcmode="lin" valueType="num">
                                      <p:cBhvr>
                                        <p:cTn id="316"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17" fill="hold">
                      <p:stCondLst>
                        <p:cond delay="indefinite"/>
                      </p:stCondLst>
                      <p:childTnLst>
                        <p:par>
                          <p:cTn id="318" fill="hold">
                            <p:stCondLst>
                              <p:cond delay="0"/>
                            </p:stCondLst>
                            <p:childTnLst>
                              <p:par>
                                <p:cTn id="319" presetID="2" presetClass="entr" presetSubtype="4" fill="hold" grpId="0" nodeType="clickEffect">
                                  <p:stCondLst>
                                    <p:cond delay="0"/>
                                  </p:stCondLst>
                                  <p:childTnLst>
                                    <p:set>
                                      <p:cBhvr>
                                        <p:cTn id="320" dur="1" fill="hold">
                                          <p:stCondLst>
                                            <p:cond delay="0"/>
                                          </p:stCondLst>
                                        </p:cTn>
                                        <p:tgtEl>
                                          <p:spTgt spid="3"/>
                                        </p:tgtEl>
                                        <p:attrNameLst>
                                          <p:attrName>style.visibility</p:attrName>
                                        </p:attrNameLst>
                                      </p:cBhvr>
                                      <p:to>
                                        <p:strVal val="visible"/>
                                      </p:to>
                                    </p:set>
                                    <p:anim calcmode="lin" valueType="num">
                                      <p:cBhvr additive="base">
                                        <p:cTn id="321" dur="500" fill="hold"/>
                                        <p:tgtEl>
                                          <p:spTgt spid="3"/>
                                        </p:tgtEl>
                                        <p:attrNameLst>
                                          <p:attrName>ppt_x</p:attrName>
                                        </p:attrNameLst>
                                      </p:cBhvr>
                                      <p:tavLst>
                                        <p:tav tm="0">
                                          <p:val>
                                            <p:strVal val="#ppt_x"/>
                                          </p:val>
                                        </p:tav>
                                        <p:tav tm="100000">
                                          <p:val>
                                            <p:strVal val="#ppt_x"/>
                                          </p:val>
                                        </p:tav>
                                      </p:tavLst>
                                    </p:anim>
                                    <p:anim calcmode="lin" valueType="num">
                                      <p:cBhvr additive="base">
                                        <p:cTn id="3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3" fill="hold">
                      <p:stCondLst>
                        <p:cond delay="indefinite"/>
                      </p:stCondLst>
                      <p:childTnLst>
                        <p:par>
                          <p:cTn id="324" fill="hold">
                            <p:stCondLst>
                              <p:cond delay="0"/>
                            </p:stCondLst>
                            <p:childTnLst>
                              <p:par>
                                <p:cTn id="325" presetID="42" presetClass="entr" presetSubtype="0" fill="hold" grpId="0" nodeType="clickEffect">
                                  <p:stCondLst>
                                    <p:cond delay="0"/>
                                  </p:stCondLst>
                                  <p:childTnLst>
                                    <p:set>
                                      <p:cBhvr>
                                        <p:cTn id="326" dur="1" fill="hold">
                                          <p:stCondLst>
                                            <p:cond delay="0"/>
                                          </p:stCondLst>
                                        </p:cTn>
                                        <p:tgtEl>
                                          <p:spTgt spid="66"/>
                                        </p:tgtEl>
                                        <p:attrNameLst>
                                          <p:attrName>style.visibility</p:attrName>
                                        </p:attrNameLst>
                                      </p:cBhvr>
                                      <p:to>
                                        <p:strVal val="visible"/>
                                      </p:to>
                                    </p:set>
                                    <p:animEffect transition="in" filter="fade">
                                      <p:cBhvr>
                                        <p:cTn id="327" dur="1000"/>
                                        <p:tgtEl>
                                          <p:spTgt spid="66"/>
                                        </p:tgtEl>
                                      </p:cBhvr>
                                    </p:animEffect>
                                    <p:anim calcmode="lin" valueType="num">
                                      <p:cBhvr>
                                        <p:cTn id="328" dur="1000" fill="hold"/>
                                        <p:tgtEl>
                                          <p:spTgt spid="66"/>
                                        </p:tgtEl>
                                        <p:attrNameLst>
                                          <p:attrName>ppt_x</p:attrName>
                                        </p:attrNameLst>
                                      </p:cBhvr>
                                      <p:tavLst>
                                        <p:tav tm="0">
                                          <p:val>
                                            <p:strVal val="#ppt_x"/>
                                          </p:val>
                                        </p:tav>
                                        <p:tav tm="100000">
                                          <p:val>
                                            <p:strVal val="#ppt_x"/>
                                          </p:val>
                                        </p:tav>
                                      </p:tavLst>
                                    </p:anim>
                                    <p:anim calcmode="lin" valueType="num">
                                      <p:cBhvr>
                                        <p:cTn id="329" dur="1000" fill="hold"/>
                                        <p:tgtEl>
                                          <p:spTgt spid="66"/>
                                        </p:tgtEl>
                                        <p:attrNameLst>
                                          <p:attrName>ppt_y</p:attrName>
                                        </p:attrNameLst>
                                      </p:cBhvr>
                                      <p:tavLst>
                                        <p:tav tm="0">
                                          <p:val>
                                            <p:strVal val="#ppt_y+.1"/>
                                          </p:val>
                                        </p:tav>
                                        <p:tav tm="100000">
                                          <p:val>
                                            <p:strVal val="#ppt_y"/>
                                          </p:val>
                                        </p:tav>
                                      </p:tavLst>
                                    </p:anim>
                                  </p:childTnLst>
                                </p:cTn>
                              </p:par>
                              <p:par>
                                <p:cTn id="330" presetID="42" presetClass="entr" presetSubtype="0" fill="hold" nodeType="withEffect">
                                  <p:stCondLst>
                                    <p:cond delay="0"/>
                                  </p:stCondLst>
                                  <p:childTnLst>
                                    <p:set>
                                      <p:cBhvr>
                                        <p:cTn id="331" dur="1" fill="hold">
                                          <p:stCondLst>
                                            <p:cond delay="0"/>
                                          </p:stCondLst>
                                        </p:cTn>
                                        <p:tgtEl>
                                          <p:spTgt spid="85"/>
                                        </p:tgtEl>
                                        <p:attrNameLst>
                                          <p:attrName>style.visibility</p:attrName>
                                        </p:attrNameLst>
                                      </p:cBhvr>
                                      <p:to>
                                        <p:strVal val="visible"/>
                                      </p:to>
                                    </p:set>
                                    <p:animEffect transition="in" filter="fade">
                                      <p:cBhvr>
                                        <p:cTn id="332" dur="1000"/>
                                        <p:tgtEl>
                                          <p:spTgt spid="85"/>
                                        </p:tgtEl>
                                      </p:cBhvr>
                                    </p:animEffect>
                                    <p:anim calcmode="lin" valueType="num">
                                      <p:cBhvr>
                                        <p:cTn id="333" dur="1000" fill="hold"/>
                                        <p:tgtEl>
                                          <p:spTgt spid="85"/>
                                        </p:tgtEl>
                                        <p:attrNameLst>
                                          <p:attrName>ppt_x</p:attrName>
                                        </p:attrNameLst>
                                      </p:cBhvr>
                                      <p:tavLst>
                                        <p:tav tm="0">
                                          <p:val>
                                            <p:strVal val="#ppt_x"/>
                                          </p:val>
                                        </p:tav>
                                        <p:tav tm="100000">
                                          <p:val>
                                            <p:strVal val="#ppt_x"/>
                                          </p:val>
                                        </p:tav>
                                      </p:tavLst>
                                    </p:anim>
                                    <p:anim calcmode="lin" valueType="num">
                                      <p:cBhvr>
                                        <p:cTn id="334"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335" fill="hold">
                      <p:stCondLst>
                        <p:cond delay="indefinite"/>
                      </p:stCondLst>
                      <p:childTnLst>
                        <p:par>
                          <p:cTn id="336" fill="hold">
                            <p:stCondLst>
                              <p:cond delay="0"/>
                            </p:stCondLst>
                            <p:childTnLst>
                              <p:par>
                                <p:cTn id="337" presetID="2" presetClass="entr" presetSubtype="4" fill="hold" grpId="0" nodeType="clickEffect">
                                  <p:stCondLst>
                                    <p:cond delay="0"/>
                                  </p:stCondLst>
                                  <p:childTnLst>
                                    <p:set>
                                      <p:cBhvr>
                                        <p:cTn id="338" dur="1" fill="hold">
                                          <p:stCondLst>
                                            <p:cond delay="0"/>
                                          </p:stCondLst>
                                        </p:cTn>
                                        <p:tgtEl>
                                          <p:spTgt spid="10"/>
                                        </p:tgtEl>
                                        <p:attrNameLst>
                                          <p:attrName>style.visibility</p:attrName>
                                        </p:attrNameLst>
                                      </p:cBhvr>
                                      <p:to>
                                        <p:strVal val="visible"/>
                                      </p:to>
                                    </p:set>
                                    <p:anim calcmode="lin" valueType="num">
                                      <p:cBhvr additive="base">
                                        <p:cTn id="339" dur="500" fill="hold"/>
                                        <p:tgtEl>
                                          <p:spTgt spid="10"/>
                                        </p:tgtEl>
                                        <p:attrNameLst>
                                          <p:attrName>ppt_x</p:attrName>
                                        </p:attrNameLst>
                                      </p:cBhvr>
                                      <p:tavLst>
                                        <p:tav tm="0">
                                          <p:val>
                                            <p:strVal val="#ppt_x"/>
                                          </p:val>
                                        </p:tav>
                                        <p:tav tm="100000">
                                          <p:val>
                                            <p:strVal val="#ppt_x"/>
                                          </p:val>
                                        </p:tav>
                                      </p:tavLst>
                                    </p:anim>
                                    <p:anim calcmode="lin" valueType="num">
                                      <p:cBhvr additive="base">
                                        <p:cTn id="3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41" fill="hold">
                      <p:stCondLst>
                        <p:cond delay="indefinite"/>
                      </p:stCondLst>
                      <p:childTnLst>
                        <p:par>
                          <p:cTn id="342" fill="hold">
                            <p:stCondLst>
                              <p:cond delay="0"/>
                            </p:stCondLst>
                            <p:childTnLst>
                              <p:par>
                                <p:cTn id="343" presetID="42" presetClass="entr" presetSubtype="0" fill="hold" grpId="0" nodeType="clickEffect">
                                  <p:stCondLst>
                                    <p:cond delay="0"/>
                                  </p:stCondLst>
                                  <p:childTnLst>
                                    <p:set>
                                      <p:cBhvr>
                                        <p:cTn id="344" dur="1" fill="hold">
                                          <p:stCondLst>
                                            <p:cond delay="0"/>
                                          </p:stCondLst>
                                        </p:cTn>
                                        <p:tgtEl>
                                          <p:spTgt spid="68"/>
                                        </p:tgtEl>
                                        <p:attrNameLst>
                                          <p:attrName>style.visibility</p:attrName>
                                        </p:attrNameLst>
                                      </p:cBhvr>
                                      <p:to>
                                        <p:strVal val="visible"/>
                                      </p:to>
                                    </p:set>
                                    <p:animEffect transition="in" filter="fade">
                                      <p:cBhvr>
                                        <p:cTn id="345" dur="1000"/>
                                        <p:tgtEl>
                                          <p:spTgt spid="68"/>
                                        </p:tgtEl>
                                      </p:cBhvr>
                                    </p:animEffect>
                                    <p:anim calcmode="lin" valueType="num">
                                      <p:cBhvr>
                                        <p:cTn id="346" dur="1000" fill="hold"/>
                                        <p:tgtEl>
                                          <p:spTgt spid="68"/>
                                        </p:tgtEl>
                                        <p:attrNameLst>
                                          <p:attrName>ppt_x</p:attrName>
                                        </p:attrNameLst>
                                      </p:cBhvr>
                                      <p:tavLst>
                                        <p:tav tm="0">
                                          <p:val>
                                            <p:strVal val="#ppt_x"/>
                                          </p:val>
                                        </p:tav>
                                        <p:tav tm="100000">
                                          <p:val>
                                            <p:strVal val="#ppt_x"/>
                                          </p:val>
                                        </p:tav>
                                      </p:tavLst>
                                    </p:anim>
                                    <p:anim calcmode="lin" valueType="num">
                                      <p:cBhvr>
                                        <p:cTn id="347" dur="1000" fill="hold"/>
                                        <p:tgtEl>
                                          <p:spTgt spid="68"/>
                                        </p:tgtEl>
                                        <p:attrNameLst>
                                          <p:attrName>ppt_y</p:attrName>
                                        </p:attrNameLst>
                                      </p:cBhvr>
                                      <p:tavLst>
                                        <p:tav tm="0">
                                          <p:val>
                                            <p:strVal val="#ppt_y+.1"/>
                                          </p:val>
                                        </p:tav>
                                        <p:tav tm="100000">
                                          <p:val>
                                            <p:strVal val="#ppt_y"/>
                                          </p:val>
                                        </p:tav>
                                      </p:tavLst>
                                    </p:anim>
                                  </p:childTnLst>
                                </p:cTn>
                              </p:par>
                              <p:par>
                                <p:cTn id="348" presetID="42" presetClass="entr" presetSubtype="0" fill="hold" nodeType="withEffect">
                                  <p:stCondLst>
                                    <p:cond delay="0"/>
                                  </p:stCondLst>
                                  <p:childTnLst>
                                    <p:set>
                                      <p:cBhvr>
                                        <p:cTn id="349" dur="1" fill="hold">
                                          <p:stCondLst>
                                            <p:cond delay="0"/>
                                          </p:stCondLst>
                                        </p:cTn>
                                        <p:tgtEl>
                                          <p:spTgt spid="86"/>
                                        </p:tgtEl>
                                        <p:attrNameLst>
                                          <p:attrName>style.visibility</p:attrName>
                                        </p:attrNameLst>
                                      </p:cBhvr>
                                      <p:to>
                                        <p:strVal val="visible"/>
                                      </p:to>
                                    </p:set>
                                    <p:animEffect transition="in" filter="fade">
                                      <p:cBhvr>
                                        <p:cTn id="350" dur="1000"/>
                                        <p:tgtEl>
                                          <p:spTgt spid="86"/>
                                        </p:tgtEl>
                                      </p:cBhvr>
                                    </p:animEffect>
                                    <p:anim calcmode="lin" valueType="num">
                                      <p:cBhvr>
                                        <p:cTn id="351" dur="1000" fill="hold"/>
                                        <p:tgtEl>
                                          <p:spTgt spid="86"/>
                                        </p:tgtEl>
                                        <p:attrNameLst>
                                          <p:attrName>ppt_x</p:attrName>
                                        </p:attrNameLst>
                                      </p:cBhvr>
                                      <p:tavLst>
                                        <p:tav tm="0">
                                          <p:val>
                                            <p:strVal val="#ppt_x"/>
                                          </p:val>
                                        </p:tav>
                                        <p:tav tm="100000">
                                          <p:val>
                                            <p:strVal val="#ppt_x"/>
                                          </p:val>
                                        </p:tav>
                                      </p:tavLst>
                                    </p:anim>
                                    <p:anim calcmode="lin" valueType="num">
                                      <p:cBhvr>
                                        <p:cTn id="352"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p:bldP spid="46" grpId="0"/>
      <p:bldP spid="47" grpId="0" animBg="1"/>
      <p:bldP spid="49" grpId="0" animBg="1"/>
      <p:bldP spid="64" grpId="0"/>
      <p:bldP spid="65" grpId="0"/>
      <p:bldP spid="66" grpId="0"/>
      <p:bldP spid="68" grpId="0"/>
      <p:bldP spid="69" grpId="0"/>
      <p:bldP spid="71" grpId="0"/>
      <p:bldP spid="73" grpId="0"/>
      <p:bldP spid="124" grpId="0"/>
      <p:bldP spid="134" grpId="0"/>
      <p:bldP spid="135" grpId="0"/>
      <p:bldP spid="148" grpId="0"/>
      <p:bldP spid="149" grpId="0"/>
      <p:bldP spid="150" grpId="0"/>
      <p:bldP spid="151" grpId="0"/>
      <p:bldP spid="152" grpId="0" animBg="1"/>
      <p:bldP spid="153" grpId="0" animBg="1"/>
      <p:bldP spid="154" grpId="0" animBg="1"/>
      <p:bldP spid="155" grpId="0"/>
      <p:bldP spid="156" grpId="0"/>
      <p:bldP spid="157" grpId="0"/>
      <p:bldP spid="3" grpId="0"/>
      <p:bldP spid="10" grpId="0"/>
      <p:bldP spid="11" grpId="0"/>
      <p:bldP spid="12" grpId="0"/>
      <p:bldP spid="17" grpId="0"/>
      <p:bldP spid="30" grpId="0"/>
      <p:bldP spid="32" grpId="0"/>
      <p:bldP spid="36" grpId="0"/>
      <p:bldP spid="38" grpId="0"/>
      <p:bldP spid="88" grpId="0"/>
      <p:bldP spid="91" grpId="0"/>
      <p:bldP spid="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21C794D-8CB0-136A-8FBE-8A3CEB58F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929" y="103686"/>
            <a:ext cx="895513" cy="802325"/>
          </a:xfrm>
          <a:prstGeom prst="rect">
            <a:avLst/>
          </a:prstGeom>
        </p:spPr>
      </p:pic>
      <p:pic>
        <p:nvPicPr>
          <p:cNvPr id="6" name="Image 5">
            <a:extLst>
              <a:ext uri="{FF2B5EF4-FFF2-40B4-BE49-F238E27FC236}">
                <a16:creationId xmlns:a16="http://schemas.microsoft.com/office/drawing/2014/main" id="{A7FF06D5-DA37-2929-D3D6-0D5AB70260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88064" y="38684"/>
            <a:ext cx="895513" cy="895513"/>
          </a:xfrm>
          <a:prstGeom prst="rect">
            <a:avLst/>
          </a:prstGeom>
        </p:spPr>
      </p:pic>
      <p:sp>
        <p:nvSpPr>
          <p:cNvPr id="7" name="Rectangle 6">
            <a:extLst>
              <a:ext uri="{FF2B5EF4-FFF2-40B4-BE49-F238E27FC236}">
                <a16:creationId xmlns:a16="http://schemas.microsoft.com/office/drawing/2014/main" id="{ED264F7D-43F2-539B-C578-55786284FF89}"/>
              </a:ext>
            </a:extLst>
          </p:cNvPr>
          <p:cNvSpPr/>
          <p:nvPr/>
        </p:nvSpPr>
        <p:spPr>
          <a:xfrm>
            <a:off x="2376356" y="121614"/>
            <a:ext cx="2279791" cy="646331"/>
          </a:xfrm>
          <a:prstGeom prst="rect">
            <a:avLst/>
          </a:prstGeom>
          <a:noFill/>
        </p:spPr>
        <p:txBody>
          <a:bodyPr wrap="none" lIns="91440" tIns="45720" rIns="91440" bIns="45720">
            <a:spAutoFit/>
          </a:bodyPr>
          <a:lstStyle/>
          <a:p>
            <a:pPr algn="ctr"/>
            <a:r>
              <a:rPr lang="fr-FR"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La Poésie</a:t>
            </a:r>
          </a:p>
        </p:txBody>
      </p:sp>
      <p:sp>
        <p:nvSpPr>
          <p:cNvPr id="9" name="ZoneTexte 8">
            <a:extLst>
              <a:ext uri="{FF2B5EF4-FFF2-40B4-BE49-F238E27FC236}">
                <a16:creationId xmlns:a16="http://schemas.microsoft.com/office/drawing/2014/main" id="{F4C21876-1261-617B-6D55-C971F8699883}"/>
              </a:ext>
            </a:extLst>
          </p:cNvPr>
          <p:cNvSpPr txBox="1"/>
          <p:nvPr/>
        </p:nvSpPr>
        <p:spPr>
          <a:xfrm>
            <a:off x="5010541" y="175501"/>
            <a:ext cx="4362060" cy="584775"/>
          </a:xfrm>
          <a:prstGeom prst="rect">
            <a:avLst/>
          </a:prstGeom>
          <a:noFill/>
        </p:spPr>
        <p:txBody>
          <a:bodyPr wrap="square">
            <a:spAutoFit/>
          </a:bodyPr>
          <a:lstStyle/>
          <a:p>
            <a:r>
              <a:rPr lang="fr-FR" b="1" i="0" u="none" strike="noStrike" baseline="0" dirty="0">
                <a:latin typeface="Calibri" panose="020F0502020204030204" pitchFamily="34" charset="0"/>
                <a:cs typeface="Calibri" panose="020F0502020204030204" pitchFamily="34" charset="0"/>
              </a:rPr>
              <a:t>Le</a:t>
            </a:r>
            <a:r>
              <a:rPr lang="fr-FR" sz="3200" b="1" i="0" u="none" strike="noStrike" baseline="0" dirty="0">
                <a:latin typeface="Calibri" panose="020F0502020204030204" pitchFamily="34" charset="0"/>
                <a:cs typeface="Calibri" panose="020F0502020204030204" pitchFamily="34" charset="0"/>
              </a:rPr>
              <a:t> </a:t>
            </a:r>
            <a:r>
              <a:rPr lang="fr-FR" sz="3200" b="1" i="0" u="none" strike="noStrike" baseline="0" dirty="0">
                <a:solidFill>
                  <a:srgbClr val="FF0000"/>
                </a:solidFill>
                <a:latin typeface="Calibri" panose="020F0502020204030204" pitchFamily="34" charset="0"/>
                <a:cs typeface="Calibri" panose="020F0502020204030204" pitchFamily="34" charset="0"/>
              </a:rPr>
              <a:t>VOCABULAIRE</a:t>
            </a:r>
            <a:r>
              <a:rPr lang="fr-FR" b="1" i="0" u="none" strike="noStrike" baseline="0" dirty="0">
                <a:latin typeface="Calibri" panose="020F0502020204030204" pitchFamily="34" charset="0"/>
                <a:cs typeface="Calibri" panose="020F0502020204030204" pitchFamily="34" charset="0"/>
              </a:rPr>
              <a:t>…</a:t>
            </a:r>
            <a:endParaRPr lang="fr-FR" b="1" dirty="0"/>
          </a:p>
        </p:txBody>
      </p:sp>
      <p:grpSp>
        <p:nvGrpSpPr>
          <p:cNvPr id="47" name="Groupe 46">
            <a:extLst>
              <a:ext uri="{FF2B5EF4-FFF2-40B4-BE49-F238E27FC236}">
                <a16:creationId xmlns:a16="http://schemas.microsoft.com/office/drawing/2014/main" id="{F84673C1-2C83-EFB5-9756-042C13D5F2F6}"/>
              </a:ext>
            </a:extLst>
          </p:cNvPr>
          <p:cNvGrpSpPr/>
          <p:nvPr/>
        </p:nvGrpSpPr>
        <p:grpSpPr>
          <a:xfrm>
            <a:off x="-18149" y="4630235"/>
            <a:ext cx="6622013" cy="2264445"/>
            <a:chOff x="38462" y="672448"/>
            <a:chExt cx="6622013" cy="2264445"/>
          </a:xfrm>
        </p:grpSpPr>
        <p:sp>
          <p:nvSpPr>
            <p:cNvPr id="13" name="ZoneTexte 12">
              <a:extLst>
                <a:ext uri="{FF2B5EF4-FFF2-40B4-BE49-F238E27FC236}">
                  <a16:creationId xmlns:a16="http://schemas.microsoft.com/office/drawing/2014/main" id="{EE6ECCC2-D65D-D6CB-2CB7-2AE1FB589860}"/>
                </a:ext>
              </a:extLst>
            </p:cNvPr>
            <p:cNvSpPr txBox="1"/>
            <p:nvPr/>
          </p:nvSpPr>
          <p:spPr>
            <a:xfrm>
              <a:off x="1262907" y="963457"/>
              <a:ext cx="5397568" cy="1754326"/>
            </a:xfrm>
            <a:prstGeom prst="rect">
              <a:avLst/>
            </a:prstGeom>
            <a:noFill/>
          </p:spPr>
          <p:txBody>
            <a:bodyPr wrap="square">
              <a:spAutoFit/>
            </a:bodyPr>
            <a:lstStyle/>
            <a:p>
              <a:r>
                <a:rPr lang="fr-FR" sz="1200" dirty="0"/>
                <a:t>Un homme épouvantable entre et se regarde dans la glace.</a:t>
              </a:r>
            </a:p>
            <a:p>
              <a:r>
                <a:rPr lang="fr-FR" sz="1200" dirty="0"/>
                <a:t>« - Pourquoi vous regardez-vous au miroir, puisque vous ne pouvez vous y voir qu'avec déplaisir ? » </a:t>
              </a:r>
            </a:p>
            <a:p>
              <a:r>
                <a:rPr lang="fr-FR" sz="1200" dirty="0"/>
                <a:t>L'homme épouvantable me répond : « Monsieur, d'après les immortels principes de 89, tous les hommes sont égaux en droits ; donc je possède le droit de me mirer ; avec plaisir ou déplaisir, cela ne regarde que ma conscience. »</a:t>
              </a:r>
            </a:p>
            <a:p>
              <a:r>
                <a:rPr lang="fr-FR" sz="1200" dirty="0"/>
                <a:t>Au nom du bon sens, j'avais sans doute raison ; mais, au point de vue de la loi, il n'avait pas tort. </a:t>
              </a:r>
            </a:p>
          </p:txBody>
        </p:sp>
        <p:sp>
          <p:nvSpPr>
            <p:cNvPr id="14" name="ZoneTexte 13">
              <a:extLst>
                <a:ext uri="{FF2B5EF4-FFF2-40B4-BE49-F238E27FC236}">
                  <a16:creationId xmlns:a16="http://schemas.microsoft.com/office/drawing/2014/main" id="{50E34AA6-27AB-AACF-4E1F-5CDCA611D343}"/>
                </a:ext>
              </a:extLst>
            </p:cNvPr>
            <p:cNvSpPr txBox="1"/>
            <p:nvPr/>
          </p:nvSpPr>
          <p:spPr>
            <a:xfrm>
              <a:off x="38462" y="1611531"/>
              <a:ext cx="1239978" cy="523220"/>
            </a:xfrm>
            <a:prstGeom prst="rect">
              <a:avLst/>
            </a:prstGeom>
            <a:noFill/>
          </p:spPr>
          <p:txBody>
            <a:bodyPr wrap="square">
              <a:spAutoFit/>
            </a:bodyPr>
            <a:lstStyle/>
            <a:p>
              <a:pPr algn="ctr"/>
              <a:r>
                <a:rPr lang="fr-FR" sz="1400" b="1" dirty="0"/>
                <a:t>Charles BAUDELAIRE</a:t>
              </a:r>
            </a:p>
          </p:txBody>
        </p:sp>
        <p:pic>
          <p:nvPicPr>
            <p:cNvPr id="15" name="Image 14">
              <a:extLst>
                <a:ext uri="{FF2B5EF4-FFF2-40B4-BE49-F238E27FC236}">
                  <a16:creationId xmlns:a16="http://schemas.microsoft.com/office/drawing/2014/main" id="{9C4DBE68-2565-B553-B032-55D8459391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3517" y="963097"/>
              <a:ext cx="667083" cy="667083"/>
            </a:xfrm>
            <a:prstGeom prst="rect">
              <a:avLst/>
            </a:prstGeom>
          </p:spPr>
        </p:pic>
        <p:sp>
          <p:nvSpPr>
            <p:cNvPr id="16" name="ZoneTexte 15">
              <a:extLst>
                <a:ext uri="{FF2B5EF4-FFF2-40B4-BE49-F238E27FC236}">
                  <a16:creationId xmlns:a16="http://schemas.microsoft.com/office/drawing/2014/main" id="{672FBE2A-D5FE-D8ED-7853-D2DB3139BD04}"/>
                </a:ext>
              </a:extLst>
            </p:cNvPr>
            <p:cNvSpPr txBox="1"/>
            <p:nvPr/>
          </p:nvSpPr>
          <p:spPr>
            <a:xfrm>
              <a:off x="117277" y="2061658"/>
              <a:ext cx="1082348"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(1821-1867)</a:t>
              </a:r>
            </a:p>
          </p:txBody>
        </p:sp>
        <p:sp>
          <p:nvSpPr>
            <p:cNvPr id="18" name="ZoneTexte 17">
              <a:extLst>
                <a:ext uri="{FF2B5EF4-FFF2-40B4-BE49-F238E27FC236}">
                  <a16:creationId xmlns:a16="http://schemas.microsoft.com/office/drawing/2014/main" id="{9019360F-5B3B-5DB8-8717-461AFBF416BC}"/>
                </a:ext>
              </a:extLst>
            </p:cNvPr>
            <p:cNvSpPr txBox="1"/>
            <p:nvPr/>
          </p:nvSpPr>
          <p:spPr>
            <a:xfrm>
              <a:off x="202927" y="2629116"/>
              <a:ext cx="895513" cy="307777"/>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Poète</a:t>
              </a:r>
            </a:p>
          </p:txBody>
        </p:sp>
        <p:pic>
          <p:nvPicPr>
            <p:cNvPr id="21" name="Image 20">
              <a:extLst>
                <a:ext uri="{FF2B5EF4-FFF2-40B4-BE49-F238E27FC236}">
                  <a16:creationId xmlns:a16="http://schemas.microsoft.com/office/drawing/2014/main" id="{2F1BB8F4-02C9-8228-F60D-A9FBAB7A5F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735" y="2337329"/>
              <a:ext cx="380617" cy="253207"/>
            </a:xfrm>
            <a:prstGeom prst="rect">
              <a:avLst/>
            </a:prstGeom>
          </p:spPr>
        </p:pic>
        <p:sp>
          <p:nvSpPr>
            <p:cNvPr id="23" name="ZoneTexte 22">
              <a:extLst>
                <a:ext uri="{FF2B5EF4-FFF2-40B4-BE49-F238E27FC236}">
                  <a16:creationId xmlns:a16="http://schemas.microsoft.com/office/drawing/2014/main" id="{65F6AF58-A128-73F7-E941-B12EB86E3854}"/>
                </a:ext>
              </a:extLst>
            </p:cNvPr>
            <p:cNvSpPr txBox="1"/>
            <p:nvPr/>
          </p:nvSpPr>
          <p:spPr>
            <a:xfrm>
              <a:off x="2183577" y="672448"/>
              <a:ext cx="1616066" cy="400110"/>
            </a:xfrm>
            <a:prstGeom prst="rect">
              <a:avLst/>
            </a:prstGeom>
            <a:noFill/>
          </p:spPr>
          <p:txBody>
            <a:bodyPr wrap="square">
              <a:spAutoFit/>
            </a:bodyPr>
            <a:lstStyle/>
            <a:p>
              <a:r>
                <a:rPr lang="fr-FR" sz="20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LE MIROIR</a:t>
              </a:r>
              <a:endParaRPr lang="fr-FR" sz="2000" dirty="0">
                <a:solidFill>
                  <a:srgbClr val="FFFF00"/>
                </a:solidFill>
              </a:endParaRPr>
            </a:p>
          </p:txBody>
        </p:sp>
        <p:sp>
          <p:nvSpPr>
            <p:cNvPr id="28" name="ZoneTexte 27">
              <a:extLst>
                <a:ext uri="{FF2B5EF4-FFF2-40B4-BE49-F238E27FC236}">
                  <a16:creationId xmlns:a16="http://schemas.microsoft.com/office/drawing/2014/main" id="{5F2393EF-61BB-6643-180A-5E810B64EA52}"/>
                </a:ext>
              </a:extLst>
            </p:cNvPr>
            <p:cNvSpPr txBox="1"/>
            <p:nvPr/>
          </p:nvSpPr>
          <p:spPr>
            <a:xfrm>
              <a:off x="1513247" y="2551851"/>
              <a:ext cx="5147228" cy="276999"/>
            </a:xfrm>
            <a:prstGeom prst="rect">
              <a:avLst/>
            </a:prstGeom>
            <a:noFill/>
          </p:spPr>
          <p:txBody>
            <a:bodyPr wrap="square">
              <a:spAutoFit/>
            </a:bodyPr>
            <a:lstStyle/>
            <a:p>
              <a:pPr algn="r"/>
              <a:r>
                <a:rPr lang="fr-FR"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Charles BAUDELAIRE, </a:t>
              </a:r>
              <a:r>
                <a:rPr lang="fr-FR" sz="12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Le Spleen de Paris</a:t>
              </a:r>
              <a:r>
                <a:rPr lang="fr-FR"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1869.</a:t>
              </a:r>
              <a:endParaRPr lang="fr-FR" sz="1200" dirty="0">
                <a:solidFill>
                  <a:schemeClr val="bg1"/>
                </a:solidFill>
                <a:latin typeface="Calibri" panose="020F0502020204030204" pitchFamily="34" charset="0"/>
                <a:cs typeface="Calibri" panose="020F0502020204030204" pitchFamily="34" charset="0"/>
              </a:endParaRPr>
            </a:p>
          </p:txBody>
        </p:sp>
      </p:grpSp>
      <p:grpSp>
        <p:nvGrpSpPr>
          <p:cNvPr id="46" name="Groupe 45">
            <a:extLst>
              <a:ext uri="{FF2B5EF4-FFF2-40B4-BE49-F238E27FC236}">
                <a16:creationId xmlns:a16="http://schemas.microsoft.com/office/drawing/2014/main" id="{D8B29BF2-2C87-9CD0-1845-D7299845A08A}"/>
              </a:ext>
            </a:extLst>
          </p:cNvPr>
          <p:cNvGrpSpPr/>
          <p:nvPr/>
        </p:nvGrpSpPr>
        <p:grpSpPr>
          <a:xfrm>
            <a:off x="-37894" y="880253"/>
            <a:ext cx="6625318" cy="3844714"/>
            <a:chOff x="35157" y="2837442"/>
            <a:chExt cx="6625318" cy="3844714"/>
          </a:xfrm>
        </p:grpSpPr>
        <p:sp>
          <p:nvSpPr>
            <p:cNvPr id="8" name="ZoneTexte 7">
              <a:extLst>
                <a:ext uri="{FF2B5EF4-FFF2-40B4-BE49-F238E27FC236}">
                  <a16:creationId xmlns:a16="http://schemas.microsoft.com/office/drawing/2014/main" id="{AED1F990-EA82-38D3-A376-CEB52D6930FC}"/>
                </a:ext>
              </a:extLst>
            </p:cNvPr>
            <p:cNvSpPr txBox="1"/>
            <p:nvPr/>
          </p:nvSpPr>
          <p:spPr>
            <a:xfrm>
              <a:off x="1393794" y="6405157"/>
              <a:ext cx="5266681" cy="276999"/>
            </a:xfrm>
            <a:prstGeom prst="rect">
              <a:avLst/>
            </a:prstGeom>
            <a:noFill/>
          </p:spPr>
          <p:txBody>
            <a:bodyPr wrap="square">
              <a:spAutoFit/>
            </a:bodyPr>
            <a:lstStyle/>
            <a:p>
              <a:pPr algn="r"/>
              <a:r>
                <a:rPr lang="fr-FR"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Jean de LAFONTAINE, </a:t>
              </a:r>
              <a:r>
                <a:rPr lang="fr-FR" sz="12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Le Corbeau et le Renard</a:t>
              </a:r>
              <a:r>
                <a:rPr lang="fr-FR"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FABLES – Livre I, 1668.</a:t>
              </a:r>
            </a:p>
          </p:txBody>
        </p:sp>
        <p:sp>
          <p:nvSpPr>
            <p:cNvPr id="2" name="ZoneTexte 1">
              <a:extLst>
                <a:ext uri="{FF2B5EF4-FFF2-40B4-BE49-F238E27FC236}">
                  <a16:creationId xmlns:a16="http://schemas.microsoft.com/office/drawing/2014/main" id="{FEC736DF-9002-3595-E8EE-A1E753E714C2}"/>
                </a:ext>
              </a:extLst>
            </p:cNvPr>
            <p:cNvSpPr txBox="1"/>
            <p:nvPr/>
          </p:nvSpPr>
          <p:spPr>
            <a:xfrm>
              <a:off x="1278440" y="3113033"/>
              <a:ext cx="3906119" cy="3416320"/>
            </a:xfrm>
            <a:prstGeom prst="rect">
              <a:avLst/>
            </a:prstGeom>
            <a:noFill/>
          </p:spPr>
          <p:txBody>
            <a:bodyPr wrap="square">
              <a:spAutoFit/>
            </a:bodyPr>
            <a:lstStyle/>
            <a:p>
              <a:r>
                <a:rPr lang="fr-FR" sz="1200" dirty="0"/>
                <a:t>Maître Corbeau, sur un arbre perché,</a:t>
              </a:r>
            </a:p>
            <a:p>
              <a:r>
                <a:rPr lang="fr-FR" sz="1200" dirty="0"/>
                <a:t>Tenait en son bec un fromage.</a:t>
              </a:r>
            </a:p>
            <a:p>
              <a:r>
                <a:rPr lang="fr-FR" sz="1200" dirty="0"/>
                <a:t>Maître Renard, par l'odeur alléché,</a:t>
              </a:r>
            </a:p>
            <a:p>
              <a:r>
                <a:rPr lang="fr-FR" sz="1200" dirty="0"/>
                <a:t>Lui tint à peu près ce langage :</a:t>
              </a:r>
            </a:p>
            <a:p>
              <a:r>
                <a:rPr lang="fr-FR" sz="1200" dirty="0"/>
                <a:t>« Et bonjour, Monsieur du Corbeau,</a:t>
              </a:r>
            </a:p>
            <a:p>
              <a:r>
                <a:rPr lang="fr-FR" sz="1200" dirty="0"/>
                <a:t>Que vous êtes joli ! que vous me semblez beau !</a:t>
              </a:r>
            </a:p>
            <a:p>
              <a:r>
                <a:rPr lang="fr-FR" sz="1200" dirty="0"/>
                <a:t>Sans mentir, si votre ramage</a:t>
              </a:r>
            </a:p>
            <a:p>
              <a:r>
                <a:rPr lang="fr-FR" sz="1200" dirty="0"/>
                <a:t>Se rapporte à votre plumage,</a:t>
              </a:r>
            </a:p>
            <a:p>
              <a:r>
                <a:rPr lang="fr-FR" sz="1200" dirty="0"/>
                <a:t>Vous êtes le Phénix des hôtes de ces bois. »</a:t>
              </a:r>
            </a:p>
            <a:p>
              <a:r>
                <a:rPr lang="fr-FR" sz="1200" dirty="0"/>
                <a:t>À ces mots le Corbeau ne se sent pas de joie,</a:t>
              </a:r>
            </a:p>
            <a:p>
              <a:r>
                <a:rPr lang="fr-FR" sz="1200" dirty="0"/>
                <a:t>Et pour montrer sa belle voix,</a:t>
              </a:r>
            </a:p>
            <a:p>
              <a:r>
                <a:rPr lang="fr-FR" sz="1200" dirty="0"/>
                <a:t>Il ouvre un large bec, laisse tomber sa proie.</a:t>
              </a:r>
            </a:p>
            <a:p>
              <a:r>
                <a:rPr lang="fr-FR" sz="1200" dirty="0"/>
                <a:t>Le Renard s'en saisit, et dit : « Mon bon Monsieur,</a:t>
              </a:r>
            </a:p>
            <a:p>
              <a:r>
                <a:rPr lang="fr-FR" sz="1200" dirty="0"/>
                <a:t>Apprenez que tout flatteur</a:t>
              </a:r>
            </a:p>
            <a:p>
              <a:r>
                <a:rPr lang="fr-FR" sz="1200" dirty="0"/>
                <a:t>Vit aux dépens de celui qui l'écoute.</a:t>
              </a:r>
            </a:p>
            <a:p>
              <a:r>
                <a:rPr lang="fr-FR" sz="1200" dirty="0"/>
                <a:t>Cette leçon vaut bien un fromage sans doute. »</a:t>
              </a:r>
            </a:p>
            <a:p>
              <a:r>
                <a:rPr lang="fr-FR" sz="1200" dirty="0"/>
                <a:t>Le Corbeau honteux et confus</a:t>
              </a:r>
            </a:p>
            <a:p>
              <a:r>
                <a:rPr lang="fr-FR" sz="1200" dirty="0"/>
                <a:t>Jura, mais un peu tard, qu'on ne l'y prendrait plus.</a:t>
              </a:r>
            </a:p>
          </p:txBody>
        </p:sp>
        <p:sp>
          <p:nvSpPr>
            <p:cNvPr id="3" name="ZoneTexte 2">
              <a:extLst>
                <a:ext uri="{FF2B5EF4-FFF2-40B4-BE49-F238E27FC236}">
                  <a16:creationId xmlns:a16="http://schemas.microsoft.com/office/drawing/2014/main" id="{CA65C571-83EB-B67B-207A-8C509B7923A7}"/>
                </a:ext>
              </a:extLst>
            </p:cNvPr>
            <p:cNvSpPr txBox="1"/>
            <p:nvPr/>
          </p:nvSpPr>
          <p:spPr>
            <a:xfrm>
              <a:off x="1278440" y="2837442"/>
              <a:ext cx="3275058" cy="400110"/>
            </a:xfrm>
            <a:prstGeom prst="rect">
              <a:avLst/>
            </a:prstGeom>
            <a:noFill/>
          </p:spPr>
          <p:txBody>
            <a:bodyPr wrap="square">
              <a:spAutoFit/>
            </a:bodyPr>
            <a:lstStyle/>
            <a:p>
              <a:r>
                <a:rPr lang="fr-FR" sz="20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LE CORBEAU et LE RENARD</a:t>
              </a:r>
              <a:endParaRPr lang="fr-FR" sz="2000" dirty="0">
                <a:solidFill>
                  <a:srgbClr val="FFFF00"/>
                </a:solidFill>
              </a:endParaRPr>
            </a:p>
          </p:txBody>
        </p:sp>
        <p:sp>
          <p:nvSpPr>
            <p:cNvPr id="19" name="ZoneTexte 18">
              <a:extLst>
                <a:ext uri="{FF2B5EF4-FFF2-40B4-BE49-F238E27FC236}">
                  <a16:creationId xmlns:a16="http://schemas.microsoft.com/office/drawing/2014/main" id="{334B6F3A-A640-0DEF-8DE2-6B8266DE9F1B}"/>
                </a:ext>
              </a:extLst>
            </p:cNvPr>
            <p:cNvSpPr txBox="1"/>
            <p:nvPr/>
          </p:nvSpPr>
          <p:spPr>
            <a:xfrm>
              <a:off x="35157" y="3623907"/>
              <a:ext cx="1239978" cy="523220"/>
            </a:xfrm>
            <a:prstGeom prst="rect">
              <a:avLst/>
            </a:prstGeom>
            <a:noFill/>
          </p:spPr>
          <p:txBody>
            <a:bodyPr wrap="square">
              <a:spAutoFit/>
            </a:bodyPr>
            <a:lstStyle/>
            <a:p>
              <a:pPr algn="ctr"/>
              <a:r>
                <a:rPr lang="fr-FR" sz="1400" b="1" dirty="0"/>
                <a:t>Jean de LA FONTAINE</a:t>
              </a:r>
            </a:p>
          </p:txBody>
        </p:sp>
        <p:pic>
          <p:nvPicPr>
            <p:cNvPr id="20" name="Image 19">
              <a:extLst>
                <a:ext uri="{FF2B5EF4-FFF2-40B4-BE49-F238E27FC236}">
                  <a16:creationId xmlns:a16="http://schemas.microsoft.com/office/drawing/2014/main" id="{F31A9793-EC46-9C8E-5479-3206D9494C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0212" y="2975473"/>
              <a:ext cx="667083" cy="667083"/>
            </a:xfrm>
            <a:prstGeom prst="rect">
              <a:avLst/>
            </a:prstGeom>
          </p:spPr>
        </p:pic>
        <p:sp>
          <p:nvSpPr>
            <p:cNvPr id="24" name="ZoneTexte 23">
              <a:extLst>
                <a:ext uri="{FF2B5EF4-FFF2-40B4-BE49-F238E27FC236}">
                  <a16:creationId xmlns:a16="http://schemas.microsoft.com/office/drawing/2014/main" id="{71716F43-35E5-3A08-B8EF-090BDFEC8399}"/>
                </a:ext>
              </a:extLst>
            </p:cNvPr>
            <p:cNvSpPr txBox="1"/>
            <p:nvPr/>
          </p:nvSpPr>
          <p:spPr>
            <a:xfrm>
              <a:off x="113972" y="4074034"/>
              <a:ext cx="1082348"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(1621-1695)</a:t>
              </a:r>
            </a:p>
          </p:txBody>
        </p:sp>
        <p:sp>
          <p:nvSpPr>
            <p:cNvPr id="29" name="ZoneTexte 28">
              <a:extLst>
                <a:ext uri="{FF2B5EF4-FFF2-40B4-BE49-F238E27FC236}">
                  <a16:creationId xmlns:a16="http://schemas.microsoft.com/office/drawing/2014/main" id="{AE352701-2A59-D742-E6A0-635A0FACD903}"/>
                </a:ext>
              </a:extLst>
            </p:cNvPr>
            <p:cNvSpPr txBox="1"/>
            <p:nvPr/>
          </p:nvSpPr>
          <p:spPr>
            <a:xfrm>
              <a:off x="199622" y="4641492"/>
              <a:ext cx="895513" cy="307777"/>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Fabuliste</a:t>
              </a:r>
            </a:p>
          </p:txBody>
        </p:sp>
        <p:pic>
          <p:nvPicPr>
            <p:cNvPr id="30" name="Image 29">
              <a:extLst>
                <a:ext uri="{FF2B5EF4-FFF2-40B4-BE49-F238E27FC236}">
                  <a16:creationId xmlns:a16="http://schemas.microsoft.com/office/drawing/2014/main" id="{EC8761BB-2C25-6060-F754-D6C4782BA9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430" y="4349705"/>
              <a:ext cx="380617" cy="253207"/>
            </a:xfrm>
            <a:prstGeom prst="rect">
              <a:avLst/>
            </a:prstGeom>
          </p:spPr>
        </p:pic>
      </p:grpSp>
      <p:pic>
        <p:nvPicPr>
          <p:cNvPr id="10" name="Image 9">
            <a:hlinkClick r:id="rId7" action="ppaction://hlinksldjump"/>
            <a:extLst>
              <a:ext uri="{FF2B5EF4-FFF2-40B4-BE49-F238E27FC236}">
                <a16:creationId xmlns:a16="http://schemas.microsoft.com/office/drawing/2014/main" id="{788FC252-ECC4-629A-70EC-5965067268D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22" name="ZoneTexte 21">
            <a:extLst>
              <a:ext uri="{FF2B5EF4-FFF2-40B4-BE49-F238E27FC236}">
                <a16:creationId xmlns:a16="http://schemas.microsoft.com/office/drawing/2014/main" id="{4D06DB23-7753-DBC2-484E-CC52683F6165}"/>
              </a:ext>
            </a:extLst>
          </p:cNvPr>
          <p:cNvSpPr txBox="1"/>
          <p:nvPr/>
        </p:nvSpPr>
        <p:spPr>
          <a:xfrm>
            <a:off x="9962144" y="425470"/>
            <a:ext cx="2238379" cy="6432530"/>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p>
          <a:p>
            <a:r>
              <a:rPr lang="fr-FR" sz="1600" b="1" dirty="0">
                <a:solidFill>
                  <a:srgbClr val="0070C0"/>
                </a:solidFill>
                <a:latin typeface="Calibri" panose="020F0502020204030204" pitchFamily="34" charset="0"/>
                <a:cs typeface="Calibri" panose="020F0502020204030204" pitchFamily="34" charset="0"/>
              </a:rPr>
              <a:t>Vocabulaire poétique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alexandrin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césure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décasyllabe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dizain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 muet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enjambement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hémistiche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hétérométriques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isométriques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octosyllabe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engagée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lyrique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narrative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paragraphes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phrases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prose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quatrain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croisées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embrassées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suivies (ou plates)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sonnet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strophes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syllabes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tercet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irréguliers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réguliers</a:t>
            </a:r>
          </a:p>
        </p:txBody>
      </p:sp>
      <p:pic>
        <p:nvPicPr>
          <p:cNvPr id="25" name="Image 24">
            <a:extLst>
              <a:ext uri="{FF2B5EF4-FFF2-40B4-BE49-F238E27FC236}">
                <a16:creationId xmlns:a16="http://schemas.microsoft.com/office/drawing/2014/main" id="{B119E26F-E1FA-2526-4989-D658FB45D9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8142" y="6053312"/>
            <a:ext cx="218520" cy="218520"/>
          </a:xfrm>
          <a:prstGeom prst="rect">
            <a:avLst/>
          </a:prstGeom>
        </p:spPr>
      </p:pic>
      <p:pic>
        <p:nvPicPr>
          <p:cNvPr id="26" name="Image 25">
            <a:extLst>
              <a:ext uri="{FF2B5EF4-FFF2-40B4-BE49-F238E27FC236}">
                <a16:creationId xmlns:a16="http://schemas.microsoft.com/office/drawing/2014/main" id="{1941746D-7DB4-6AA1-F8A3-89125E881E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110" y="5412414"/>
            <a:ext cx="218520" cy="218520"/>
          </a:xfrm>
          <a:prstGeom prst="rect">
            <a:avLst/>
          </a:prstGeom>
        </p:spPr>
      </p:pic>
      <p:pic>
        <p:nvPicPr>
          <p:cNvPr id="27" name="Image 26">
            <a:extLst>
              <a:ext uri="{FF2B5EF4-FFF2-40B4-BE49-F238E27FC236}">
                <a16:creationId xmlns:a16="http://schemas.microsoft.com/office/drawing/2014/main" id="{A881BD34-A7CC-852B-A728-D77250601F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030" y="5849000"/>
            <a:ext cx="218520" cy="218520"/>
          </a:xfrm>
          <a:prstGeom prst="rect">
            <a:avLst/>
          </a:prstGeom>
        </p:spPr>
      </p:pic>
      <p:pic>
        <p:nvPicPr>
          <p:cNvPr id="31" name="Image 30">
            <a:extLst>
              <a:ext uri="{FF2B5EF4-FFF2-40B4-BE49-F238E27FC236}">
                <a16:creationId xmlns:a16="http://schemas.microsoft.com/office/drawing/2014/main" id="{F3F895F1-EF50-D629-622D-A230E88954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4542" y="4349708"/>
            <a:ext cx="218520" cy="218520"/>
          </a:xfrm>
          <a:prstGeom prst="rect">
            <a:avLst/>
          </a:prstGeom>
        </p:spPr>
      </p:pic>
      <p:pic>
        <p:nvPicPr>
          <p:cNvPr id="32" name="Image 31">
            <a:extLst>
              <a:ext uri="{FF2B5EF4-FFF2-40B4-BE49-F238E27FC236}">
                <a16:creationId xmlns:a16="http://schemas.microsoft.com/office/drawing/2014/main" id="{65A89CBA-3537-A75A-9DAA-D7E7F12314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1239" y="5193894"/>
            <a:ext cx="218520" cy="218520"/>
          </a:xfrm>
          <a:prstGeom prst="rect">
            <a:avLst/>
          </a:prstGeom>
        </p:spPr>
      </p:pic>
      <p:pic>
        <p:nvPicPr>
          <p:cNvPr id="33" name="Image 32">
            <a:extLst>
              <a:ext uri="{FF2B5EF4-FFF2-40B4-BE49-F238E27FC236}">
                <a16:creationId xmlns:a16="http://schemas.microsoft.com/office/drawing/2014/main" id="{D4EF34EC-0ACA-9F0A-A909-A1CC2F8E57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5160" y="2620794"/>
            <a:ext cx="218520" cy="218520"/>
          </a:xfrm>
          <a:prstGeom prst="rect">
            <a:avLst/>
          </a:prstGeom>
        </p:spPr>
      </p:pic>
      <p:pic>
        <p:nvPicPr>
          <p:cNvPr id="34" name="Image 33">
            <a:extLst>
              <a:ext uri="{FF2B5EF4-FFF2-40B4-BE49-F238E27FC236}">
                <a16:creationId xmlns:a16="http://schemas.microsoft.com/office/drawing/2014/main" id="{199E575D-9DD8-B738-BA30-F52A43B70D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030" y="936588"/>
            <a:ext cx="218520" cy="218520"/>
          </a:xfrm>
          <a:prstGeom prst="rect">
            <a:avLst/>
          </a:prstGeom>
        </p:spPr>
      </p:pic>
      <p:pic>
        <p:nvPicPr>
          <p:cNvPr id="35" name="Image 34">
            <a:extLst>
              <a:ext uri="{FF2B5EF4-FFF2-40B4-BE49-F238E27FC236}">
                <a16:creationId xmlns:a16="http://schemas.microsoft.com/office/drawing/2014/main" id="{18AE52F9-FEAE-AE3E-7125-EFC0C5C5EE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6691" y="5611931"/>
            <a:ext cx="218520" cy="218520"/>
          </a:xfrm>
          <a:prstGeom prst="rect">
            <a:avLst/>
          </a:prstGeom>
        </p:spPr>
      </p:pic>
      <p:pic>
        <p:nvPicPr>
          <p:cNvPr id="36" name="Image 35">
            <a:extLst>
              <a:ext uri="{FF2B5EF4-FFF2-40B4-BE49-F238E27FC236}">
                <a16:creationId xmlns:a16="http://schemas.microsoft.com/office/drawing/2014/main" id="{1E35FCDF-9580-3F32-4466-38FC34E2D8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6016" y="4559317"/>
            <a:ext cx="218520" cy="218520"/>
          </a:xfrm>
          <a:prstGeom prst="rect">
            <a:avLst/>
          </a:prstGeom>
        </p:spPr>
      </p:pic>
      <p:pic>
        <p:nvPicPr>
          <p:cNvPr id="37" name="Image 36">
            <a:extLst>
              <a:ext uri="{FF2B5EF4-FFF2-40B4-BE49-F238E27FC236}">
                <a16:creationId xmlns:a16="http://schemas.microsoft.com/office/drawing/2014/main" id="{F0969401-3287-AF09-28F9-B285B9AA52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030" y="4775857"/>
            <a:ext cx="218520" cy="218520"/>
          </a:xfrm>
          <a:prstGeom prst="rect">
            <a:avLst/>
          </a:prstGeom>
        </p:spPr>
      </p:pic>
      <p:pic>
        <p:nvPicPr>
          <p:cNvPr id="38" name="Image 37">
            <a:extLst>
              <a:ext uri="{FF2B5EF4-FFF2-40B4-BE49-F238E27FC236}">
                <a16:creationId xmlns:a16="http://schemas.microsoft.com/office/drawing/2014/main" id="{E2036F54-A000-7DB4-950F-AF2F7547B8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4542" y="4959046"/>
            <a:ext cx="218520" cy="218520"/>
          </a:xfrm>
          <a:prstGeom prst="rect">
            <a:avLst/>
          </a:prstGeom>
        </p:spPr>
      </p:pic>
      <p:pic>
        <p:nvPicPr>
          <p:cNvPr id="39" name="Image 38">
            <a:extLst>
              <a:ext uri="{FF2B5EF4-FFF2-40B4-BE49-F238E27FC236}">
                <a16:creationId xmlns:a16="http://schemas.microsoft.com/office/drawing/2014/main" id="{F060DF82-9A77-DB4D-1B0E-41AAA754CC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8604" y="1153128"/>
            <a:ext cx="218520" cy="218520"/>
          </a:xfrm>
          <a:prstGeom prst="rect">
            <a:avLst/>
          </a:prstGeom>
        </p:spPr>
      </p:pic>
      <p:pic>
        <p:nvPicPr>
          <p:cNvPr id="40" name="Image 39">
            <a:extLst>
              <a:ext uri="{FF2B5EF4-FFF2-40B4-BE49-F238E27FC236}">
                <a16:creationId xmlns:a16="http://schemas.microsoft.com/office/drawing/2014/main" id="{1A3F068E-8276-F475-36D2-163E44069F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0092" y="2234229"/>
            <a:ext cx="218520" cy="218520"/>
          </a:xfrm>
          <a:prstGeom prst="rect">
            <a:avLst/>
          </a:prstGeom>
        </p:spPr>
      </p:pic>
      <p:pic>
        <p:nvPicPr>
          <p:cNvPr id="41" name="Image 40">
            <a:extLst>
              <a:ext uri="{FF2B5EF4-FFF2-40B4-BE49-F238E27FC236}">
                <a16:creationId xmlns:a16="http://schemas.microsoft.com/office/drawing/2014/main" id="{25E0C6AC-51DE-6F44-8CFF-E12264C4A2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052" y="6506601"/>
            <a:ext cx="218520" cy="218520"/>
          </a:xfrm>
          <a:prstGeom prst="rect">
            <a:avLst/>
          </a:prstGeom>
        </p:spPr>
      </p:pic>
      <p:pic>
        <p:nvPicPr>
          <p:cNvPr id="42" name="Image 41">
            <a:extLst>
              <a:ext uri="{FF2B5EF4-FFF2-40B4-BE49-F238E27FC236}">
                <a16:creationId xmlns:a16="http://schemas.microsoft.com/office/drawing/2014/main" id="{1F833C7E-A8BC-0479-8D6D-2A9DE3FF8C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052" y="3285118"/>
            <a:ext cx="218520" cy="218520"/>
          </a:xfrm>
          <a:prstGeom prst="rect">
            <a:avLst/>
          </a:prstGeom>
        </p:spPr>
      </p:pic>
      <p:pic>
        <p:nvPicPr>
          <p:cNvPr id="43" name="Image 42">
            <a:hlinkClick r:id="rId10" action="ppaction://hlinksldjump"/>
            <a:extLst>
              <a:ext uri="{FF2B5EF4-FFF2-40B4-BE49-F238E27FC236}">
                <a16:creationId xmlns:a16="http://schemas.microsoft.com/office/drawing/2014/main" id="{60232F61-F6B9-245F-7B6D-44625BD49C0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460299" y="121341"/>
            <a:ext cx="262469" cy="369331"/>
          </a:xfrm>
          <a:prstGeom prst="rect">
            <a:avLst/>
          </a:prstGeom>
        </p:spPr>
      </p:pic>
      <p:pic>
        <p:nvPicPr>
          <p:cNvPr id="44" name="Image 43">
            <a:hlinkClick r:id="rId12" action="ppaction://hlinksldjump"/>
            <a:extLst>
              <a:ext uri="{FF2B5EF4-FFF2-40B4-BE49-F238E27FC236}">
                <a16:creationId xmlns:a16="http://schemas.microsoft.com/office/drawing/2014/main" id="{3095A0B5-D47D-9D78-E702-778534B153B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800000">
            <a:off x="9457387" y="496934"/>
            <a:ext cx="262469" cy="369331"/>
          </a:xfrm>
          <a:prstGeom prst="rect">
            <a:avLst/>
          </a:prstGeom>
        </p:spPr>
      </p:pic>
      <p:sp>
        <p:nvSpPr>
          <p:cNvPr id="48" name="Rectangle 47">
            <a:extLst>
              <a:ext uri="{FF2B5EF4-FFF2-40B4-BE49-F238E27FC236}">
                <a16:creationId xmlns:a16="http://schemas.microsoft.com/office/drawing/2014/main" id="{2FEC10E3-A0CF-4E27-EF55-577B7377FBFF}"/>
              </a:ext>
            </a:extLst>
          </p:cNvPr>
          <p:cNvSpPr/>
          <p:nvPr/>
        </p:nvSpPr>
        <p:spPr>
          <a:xfrm>
            <a:off x="4927985" y="2485018"/>
            <a:ext cx="5034159" cy="8759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93B46C56-9AE9-1214-0CC2-E9F133B5161A}"/>
              </a:ext>
            </a:extLst>
          </p:cNvPr>
          <p:cNvSpPr txBox="1"/>
          <p:nvPr/>
        </p:nvSpPr>
        <p:spPr>
          <a:xfrm>
            <a:off x="4918254" y="2485017"/>
            <a:ext cx="3701654" cy="307777"/>
          </a:xfrm>
          <a:prstGeom prst="rect">
            <a:avLst/>
          </a:prstGeom>
          <a:noFill/>
        </p:spPr>
        <p:txBody>
          <a:bodyPr wrap="none" rtlCol="0">
            <a:spAutoFit/>
          </a:bodyPr>
          <a:lstStyle/>
          <a:p>
            <a:r>
              <a:rPr lang="fr-FR" sz="1400" b="1" dirty="0">
                <a:solidFill>
                  <a:schemeClr val="bg1"/>
                </a:solidFill>
              </a:rPr>
              <a:t>Le                 : « e » que l’</a:t>
            </a:r>
            <a:r>
              <a:rPr lang="fr-FR" sz="1400" b="1" dirty="0">
                <a:solidFill>
                  <a:srgbClr val="FFFF00"/>
                </a:solidFill>
              </a:rPr>
              <a:t>on n’entend pas</a:t>
            </a:r>
            <a:r>
              <a:rPr lang="fr-FR" sz="1400" b="1" dirty="0">
                <a:solidFill>
                  <a:schemeClr val="bg1"/>
                </a:solidFill>
              </a:rPr>
              <a:t>.</a:t>
            </a:r>
          </a:p>
        </p:txBody>
      </p:sp>
      <p:sp>
        <p:nvSpPr>
          <p:cNvPr id="50" name="ZoneTexte 49">
            <a:extLst>
              <a:ext uri="{FF2B5EF4-FFF2-40B4-BE49-F238E27FC236}">
                <a16:creationId xmlns:a16="http://schemas.microsoft.com/office/drawing/2014/main" id="{70BF89F7-8116-4023-04AF-9E83469496CC}"/>
              </a:ext>
            </a:extLst>
          </p:cNvPr>
          <p:cNvSpPr txBox="1"/>
          <p:nvPr/>
        </p:nvSpPr>
        <p:spPr>
          <a:xfrm>
            <a:off x="5169058" y="2477442"/>
            <a:ext cx="955301" cy="338554"/>
          </a:xfrm>
          <a:prstGeom prst="rect">
            <a:avLst/>
          </a:prstGeom>
          <a:noFill/>
        </p:spPr>
        <p:txBody>
          <a:bodyPr wrap="square">
            <a:spAutoFit/>
          </a:bodyPr>
          <a:lstStyle/>
          <a:p>
            <a:r>
              <a:rPr lang="fr-FR" sz="1600" b="1" dirty="0">
                <a:solidFill>
                  <a:srgbClr val="FF0000"/>
                </a:solidFill>
              </a:rPr>
              <a:t>e muet</a:t>
            </a:r>
            <a:endParaRPr lang="fr-FR" sz="1600" dirty="0"/>
          </a:p>
        </p:txBody>
      </p:sp>
      <p:sp>
        <p:nvSpPr>
          <p:cNvPr id="52" name="ZoneTexte 51">
            <a:extLst>
              <a:ext uri="{FF2B5EF4-FFF2-40B4-BE49-F238E27FC236}">
                <a16:creationId xmlns:a16="http://schemas.microsoft.com/office/drawing/2014/main" id="{5F89A5AD-9B1B-5BCF-C53D-9F050783AA13}"/>
              </a:ext>
            </a:extLst>
          </p:cNvPr>
          <p:cNvSpPr txBox="1"/>
          <p:nvPr/>
        </p:nvSpPr>
        <p:spPr>
          <a:xfrm>
            <a:off x="4927984" y="2678250"/>
            <a:ext cx="5034159" cy="492443"/>
          </a:xfrm>
          <a:prstGeom prst="rect">
            <a:avLst/>
          </a:prstGeom>
          <a:noFill/>
        </p:spPr>
        <p:txBody>
          <a:bodyPr wrap="square">
            <a:spAutoFit/>
          </a:bodyPr>
          <a:lstStyle/>
          <a:p>
            <a:pPr marL="92075" indent="-92075">
              <a:buFont typeface="Arial" panose="020B0604020202020204" pitchFamily="34" charset="0"/>
              <a:buChar char="•"/>
            </a:pPr>
            <a:r>
              <a:rPr lang="fr-FR" sz="1300" dirty="0"/>
              <a:t>On </a:t>
            </a:r>
            <a:r>
              <a:rPr lang="fr-FR" sz="1300" b="1" dirty="0">
                <a:solidFill>
                  <a:schemeClr val="bg1"/>
                </a:solidFill>
              </a:rPr>
              <a:t>compte</a:t>
            </a:r>
            <a:r>
              <a:rPr lang="fr-FR" sz="1300" dirty="0"/>
              <a:t> le « e » placé </a:t>
            </a:r>
            <a:r>
              <a:rPr lang="fr-FR" sz="1300" b="1" dirty="0">
                <a:solidFill>
                  <a:schemeClr val="bg1"/>
                </a:solidFill>
              </a:rPr>
              <a:t>devant une </a:t>
            </a:r>
            <a:r>
              <a:rPr lang="fr-FR" sz="1300" b="1" u="sng" dirty="0">
                <a:solidFill>
                  <a:schemeClr val="bg1"/>
                </a:solidFill>
              </a:rPr>
              <a:t>consonne</a:t>
            </a:r>
            <a:r>
              <a:rPr lang="fr-FR" sz="1300" dirty="0"/>
              <a:t> ;</a:t>
            </a:r>
          </a:p>
          <a:p>
            <a:pPr marL="92075" indent="-92075">
              <a:buFont typeface="Arial" panose="020B0604020202020204" pitchFamily="34" charset="0"/>
              <a:buChar char="•"/>
            </a:pPr>
            <a:r>
              <a:rPr lang="fr-FR" sz="1300" dirty="0"/>
              <a:t>On </a:t>
            </a:r>
            <a:r>
              <a:rPr lang="fr-FR" sz="1300" b="1" dirty="0"/>
              <a:t>ne</a:t>
            </a:r>
            <a:r>
              <a:rPr lang="fr-FR" sz="1300" dirty="0"/>
              <a:t> le </a:t>
            </a:r>
            <a:r>
              <a:rPr lang="fr-FR" sz="1300" b="1" dirty="0"/>
              <a:t>compte pas devant une </a:t>
            </a:r>
            <a:r>
              <a:rPr lang="fr-FR" sz="1300" b="1" u="sng" dirty="0"/>
              <a:t>voyelle</a:t>
            </a:r>
            <a:r>
              <a:rPr lang="fr-FR" sz="1300" dirty="0"/>
              <a:t>, ou </a:t>
            </a:r>
            <a:r>
              <a:rPr lang="fr-FR" sz="1300" b="1" dirty="0"/>
              <a:t>en </a:t>
            </a:r>
            <a:r>
              <a:rPr lang="fr-FR" sz="1300" b="1" u="sng" dirty="0"/>
              <a:t>fin de vers</a:t>
            </a:r>
            <a:r>
              <a:rPr lang="fr-FR" sz="1300" dirty="0"/>
              <a:t>.</a:t>
            </a:r>
          </a:p>
        </p:txBody>
      </p:sp>
      <p:cxnSp>
        <p:nvCxnSpPr>
          <p:cNvPr id="53" name="Connecteur droit avec flèche 52">
            <a:extLst>
              <a:ext uri="{FF2B5EF4-FFF2-40B4-BE49-F238E27FC236}">
                <a16:creationId xmlns:a16="http://schemas.microsoft.com/office/drawing/2014/main" id="{BC171E5F-A195-8376-BF6C-EA837CF8B407}"/>
              </a:ext>
            </a:extLst>
          </p:cNvPr>
          <p:cNvCxnSpPr>
            <a:cxnSpLocks/>
          </p:cNvCxnSpPr>
          <p:nvPr/>
        </p:nvCxnSpPr>
        <p:spPr>
          <a:xfrm>
            <a:off x="4576941" y="3293366"/>
            <a:ext cx="592117"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6B490EF5-EE34-CA13-61AC-D9C5F254C8F6}"/>
              </a:ext>
            </a:extLst>
          </p:cNvPr>
          <p:cNvSpPr txBox="1"/>
          <p:nvPr/>
        </p:nvSpPr>
        <p:spPr>
          <a:xfrm>
            <a:off x="5169058" y="3117379"/>
            <a:ext cx="3408170" cy="276999"/>
          </a:xfrm>
          <a:prstGeom prst="rect">
            <a:avLst/>
          </a:prstGeom>
          <a:noFill/>
        </p:spPr>
        <p:txBody>
          <a:bodyPr wrap="square">
            <a:spAutoFit/>
          </a:bodyPr>
          <a:lstStyle/>
          <a:p>
            <a:r>
              <a:rPr lang="fr-FR" sz="1200" dirty="0"/>
              <a:t>Il ouvr</a:t>
            </a:r>
            <a:r>
              <a:rPr lang="fr-FR" sz="1200" b="1" u="sng" dirty="0"/>
              <a:t>e</a:t>
            </a:r>
            <a:r>
              <a:rPr lang="fr-FR" sz="1200" dirty="0"/>
              <a:t> un larg</a:t>
            </a:r>
            <a:r>
              <a:rPr lang="fr-FR" sz="1200" b="1" u="sng" dirty="0">
                <a:solidFill>
                  <a:schemeClr val="bg1"/>
                </a:solidFill>
              </a:rPr>
              <a:t>e</a:t>
            </a:r>
            <a:r>
              <a:rPr lang="fr-FR" sz="1200" dirty="0"/>
              <a:t> b</a:t>
            </a:r>
            <a:r>
              <a:rPr lang="fr-FR" sz="1200" b="1" u="sng" dirty="0">
                <a:solidFill>
                  <a:schemeClr val="bg1"/>
                </a:solidFill>
              </a:rPr>
              <a:t>e</a:t>
            </a:r>
            <a:r>
              <a:rPr lang="fr-FR" sz="1200" dirty="0"/>
              <a:t>c, laiss</a:t>
            </a:r>
            <a:r>
              <a:rPr lang="fr-FR" sz="1200" b="1" u="sng" dirty="0">
                <a:solidFill>
                  <a:schemeClr val="bg1"/>
                </a:solidFill>
              </a:rPr>
              <a:t>e</a:t>
            </a:r>
            <a:r>
              <a:rPr lang="fr-FR" sz="1200" dirty="0"/>
              <a:t> tomb</a:t>
            </a:r>
            <a:r>
              <a:rPr lang="fr-FR" sz="1200" b="1" u="sng" dirty="0">
                <a:solidFill>
                  <a:schemeClr val="bg1"/>
                </a:solidFill>
              </a:rPr>
              <a:t>e</a:t>
            </a:r>
            <a:r>
              <a:rPr lang="fr-FR" sz="1200" dirty="0"/>
              <a:t>r sa proi</a:t>
            </a:r>
            <a:r>
              <a:rPr lang="fr-FR" sz="1200" b="1" u="sng" dirty="0"/>
              <a:t>e</a:t>
            </a:r>
          </a:p>
        </p:txBody>
      </p:sp>
      <p:cxnSp>
        <p:nvCxnSpPr>
          <p:cNvPr id="58" name="Connecteur droit avec flèche 57">
            <a:extLst>
              <a:ext uri="{FF2B5EF4-FFF2-40B4-BE49-F238E27FC236}">
                <a16:creationId xmlns:a16="http://schemas.microsoft.com/office/drawing/2014/main" id="{60AF90C1-789F-A70C-CD46-77080E35B408}"/>
              </a:ext>
            </a:extLst>
          </p:cNvPr>
          <p:cNvCxnSpPr>
            <a:cxnSpLocks/>
          </p:cNvCxnSpPr>
          <p:nvPr/>
        </p:nvCxnSpPr>
        <p:spPr>
          <a:xfrm>
            <a:off x="8510529" y="3285118"/>
            <a:ext cx="139695"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549E0579-02B8-33C9-7CF0-D1E4E789C98E}"/>
              </a:ext>
            </a:extLst>
          </p:cNvPr>
          <p:cNvSpPr txBox="1"/>
          <p:nvPr/>
        </p:nvSpPr>
        <p:spPr>
          <a:xfrm>
            <a:off x="8623440" y="3101990"/>
            <a:ext cx="1145973" cy="292388"/>
          </a:xfrm>
          <a:prstGeom prst="rect">
            <a:avLst/>
          </a:prstGeom>
          <a:noFill/>
        </p:spPr>
        <p:txBody>
          <a:bodyPr wrap="square">
            <a:spAutoFit/>
          </a:bodyPr>
          <a:lstStyle/>
          <a:p>
            <a:r>
              <a:rPr lang="fr-FR" sz="1300" b="1" dirty="0"/>
              <a:t>12</a:t>
            </a:r>
            <a:r>
              <a:rPr lang="fr-FR" sz="1300" b="1" dirty="0">
                <a:solidFill>
                  <a:srgbClr val="FF0000"/>
                </a:solidFill>
              </a:rPr>
              <a:t> </a:t>
            </a:r>
            <a:r>
              <a:rPr lang="fr-FR" sz="1300" b="1" dirty="0">
                <a:solidFill>
                  <a:srgbClr val="FFFF00"/>
                </a:solidFill>
              </a:rPr>
              <a:t>syllabes</a:t>
            </a:r>
            <a:endParaRPr lang="fr-FR" sz="1300" dirty="0">
              <a:solidFill>
                <a:srgbClr val="FFFF00"/>
              </a:solidFill>
            </a:endParaRPr>
          </a:p>
        </p:txBody>
      </p:sp>
      <p:pic>
        <p:nvPicPr>
          <p:cNvPr id="62" name="Image 61">
            <a:extLst>
              <a:ext uri="{FF2B5EF4-FFF2-40B4-BE49-F238E27FC236}">
                <a16:creationId xmlns:a16="http://schemas.microsoft.com/office/drawing/2014/main" id="{6DD0C25F-5212-C740-6FF2-BF41643AFAF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052" y="1779455"/>
            <a:ext cx="218520" cy="218520"/>
          </a:xfrm>
          <a:prstGeom prst="rect">
            <a:avLst/>
          </a:prstGeom>
        </p:spPr>
      </p:pic>
      <p:cxnSp>
        <p:nvCxnSpPr>
          <p:cNvPr id="63" name="Connecteur droit avec flèche 62">
            <a:extLst>
              <a:ext uri="{FF2B5EF4-FFF2-40B4-BE49-F238E27FC236}">
                <a16:creationId xmlns:a16="http://schemas.microsoft.com/office/drawing/2014/main" id="{28FD4F6D-C92F-304E-F033-C7C18BE910E8}"/>
              </a:ext>
            </a:extLst>
          </p:cNvPr>
          <p:cNvCxnSpPr>
            <a:cxnSpLocks/>
          </p:cNvCxnSpPr>
          <p:nvPr/>
        </p:nvCxnSpPr>
        <p:spPr>
          <a:xfrm>
            <a:off x="4064030" y="1289710"/>
            <a:ext cx="187930"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5" name="ZoneTexte 64">
            <a:extLst>
              <a:ext uri="{FF2B5EF4-FFF2-40B4-BE49-F238E27FC236}">
                <a16:creationId xmlns:a16="http://schemas.microsoft.com/office/drawing/2014/main" id="{E08C33A6-2FEC-7959-DA8B-4181297BCCF9}"/>
              </a:ext>
            </a:extLst>
          </p:cNvPr>
          <p:cNvSpPr txBox="1"/>
          <p:nvPr/>
        </p:nvSpPr>
        <p:spPr>
          <a:xfrm>
            <a:off x="4210092" y="1099240"/>
            <a:ext cx="1423832" cy="338554"/>
          </a:xfrm>
          <a:prstGeom prst="rect">
            <a:avLst/>
          </a:prstGeom>
          <a:noFill/>
        </p:spPr>
        <p:txBody>
          <a:bodyPr wrap="square">
            <a:spAutoFit/>
          </a:bodyPr>
          <a:lstStyle/>
          <a:p>
            <a:r>
              <a:rPr lang="fr-FR" sz="1600" b="1" dirty="0">
                <a:solidFill>
                  <a:srgbClr val="FF0000"/>
                </a:solidFill>
              </a:rPr>
              <a:t>décasyllabe</a:t>
            </a:r>
            <a:endParaRPr lang="fr-FR" sz="1600" dirty="0"/>
          </a:p>
        </p:txBody>
      </p:sp>
      <p:pic>
        <p:nvPicPr>
          <p:cNvPr id="66" name="Image 65">
            <a:extLst>
              <a:ext uri="{FF2B5EF4-FFF2-40B4-BE49-F238E27FC236}">
                <a16:creationId xmlns:a16="http://schemas.microsoft.com/office/drawing/2014/main" id="{17191D29-88A9-C3BE-0D0C-3490B6ACF4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864" y="1370750"/>
            <a:ext cx="218520" cy="218520"/>
          </a:xfrm>
          <a:prstGeom prst="rect">
            <a:avLst/>
          </a:prstGeom>
        </p:spPr>
      </p:pic>
      <p:sp>
        <p:nvSpPr>
          <p:cNvPr id="67" name="ZoneTexte 66">
            <a:extLst>
              <a:ext uri="{FF2B5EF4-FFF2-40B4-BE49-F238E27FC236}">
                <a16:creationId xmlns:a16="http://schemas.microsoft.com/office/drawing/2014/main" id="{9F1092C9-8A15-5072-4865-99A0B8D8F3B8}"/>
              </a:ext>
            </a:extLst>
          </p:cNvPr>
          <p:cNvSpPr txBox="1"/>
          <p:nvPr/>
        </p:nvSpPr>
        <p:spPr>
          <a:xfrm>
            <a:off x="5667818" y="864975"/>
            <a:ext cx="3254417" cy="523220"/>
          </a:xfrm>
          <a:prstGeom prst="rect">
            <a:avLst/>
          </a:prstGeom>
          <a:noFill/>
        </p:spPr>
        <p:txBody>
          <a:bodyPr wrap="none" rtlCol="0">
            <a:spAutoFit/>
          </a:bodyPr>
          <a:lstStyle/>
          <a:p>
            <a:r>
              <a:rPr lang="fr-FR" sz="1400" b="1" dirty="0">
                <a:solidFill>
                  <a:schemeClr val="bg1"/>
                </a:solidFill>
              </a:rPr>
              <a:t>La </a:t>
            </a:r>
            <a:r>
              <a:rPr lang="fr-FR" sz="1300" b="1" dirty="0">
                <a:solidFill>
                  <a:srgbClr val="FFFF00"/>
                </a:solidFill>
              </a:rPr>
              <a:t>fable</a:t>
            </a:r>
            <a:r>
              <a:rPr lang="fr-FR" sz="1400" b="1" dirty="0">
                <a:solidFill>
                  <a:schemeClr val="bg1"/>
                </a:solidFill>
              </a:rPr>
              <a:t> est une poésie       </a:t>
            </a:r>
            <a:r>
              <a:rPr lang="fr-FR" sz="1400" b="1" dirty="0">
                <a:solidFill>
                  <a:srgbClr val="FFFF00"/>
                </a:solidFill>
              </a:rPr>
              <a:t>             </a:t>
            </a:r>
            <a:r>
              <a:rPr lang="fr-FR" sz="1400" b="1" dirty="0">
                <a:solidFill>
                  <a:schemeClr val="bg1"/>
                </a:solidFill>
              </a:rPr>
              <a:t>;</a:t>
            </a:r>
          </a:p>
          <a:p>
            <a:r>
              <a:rPr lang="fr-FR" sz="1300" b="1" dirty="0">
                <a:solidFill>
                  <a:schemeClr val="bg1"/>
                </a:solidFill>
              </a:rPr>
              <a:t>Elle raconte une </a:t>
            </a:r>
            <a:r>
              <a:rPr lang="fr-FR" sz="1300" b="1" dirty="0">
                <a:solidFill>
                  <a:srgbClr val="FFFF00"/>
                </a:solidFill>
              </a:rPr>
              <a:t>histoire</a:t>
            </a:r>
            <a:r>
              <a:rPr lang="fr-FR" sz="1400" b="1" dirty="0">
                <a:solidFill>
                  <a:schemeClr val="bg1"/>
                </a:solidFill>
              </a:rPr>
              <a:t>.</a:t>
            </a:r>
          </a:p>
        </p:txBody>
      </p:sp>
      <p:sp>
        <p:nvSpPr>
          <p:cNvPr id="68" name="ZoneTexte 67">
            <a:extLst>
              <a:ext uri="{FF2B5EF4-FFF2-40B4-BE49-F238E27FC236}">
                <a16:creationId xmlns:a16="http://schemas.microsoft.com/office/drawing/2014/main" id="{ED4CB2CB-7B98-94B0-880F-2CC106B02242}"/>
              </a:ext>
            </a:extLst>
          </p:cNvPr>
          <p:cNvSpPr txBox="1"/>
          <p:nvPr/>
        </p:nvSpPr>
        <p:spPr>
          <a:xfrm>
            <a:off x="7687556" y="847896"/>
            <a:ext cx="1088976" cy="338554"/>
          </a:xfrm>
          <a:prstGeom prst="rect">
            <a:avLst/>
          </a:prstGeom>
          <a:noFill/>
        </p:spPr>
        <p:txBody>
          <a:bodyPr wrap="square">
            <a:spAutoFit/>
          </a:bodyPr>
          <a:lstStyle/>
          <a:p>
            <a:r>
              <a:rPr lang="fr-FR" sz="1600" b="1" dirty="0">
                <a:solidFill>
                  <a:srgbClr val="FF0000"/>
                </a:solidFill>
              </a:rPr>
              <a:t>narrative</a:t>
            </a:r>
            <a:endParaRPr lang="fr-FR" sz="1600" dirty="0"/>
          </a:p>
        </p:txBody>
      </p:sp>
      <p:pic>
        <p:nvPicPr>
          <p:cNvPr id="69" name="Image 68">
            <a:extLst>
              <a:ext uri="{FF2B5EF4-FFF2-40B4-BE49-F238E27FC236}">
                <a16:creationId xmlns:a16="http://schemas.microsoft.com/office/drawing/2014/main" id="{E62F8C1A-1806-E9AA-3940-E721C72E1C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052" y="3503411"/>
            <a:ext cx="218520" cy="218520"/>
          </a:xfrm>
          <a:prstGeom prst="rect">
            <a:avLst/>
          </a:prstGeom>
        </p:spPr>
      </p:pic>
      <p:sp>
        <p:nvSpPr>
          <p:cNvPr id="70" name="ZoneTexte 69">
            <a:extLst>
              <a:ext uri="{FF2B5EF4-FFF2-40B4-BE49-F238E27FC236}">
                <a16:creationId xmlns:a16="http://schemas.microsoft.com/office/drawing/2014/main" id="{76C0F358-BD77-266D-9464-44236BCA68D3}"/>
              </a:ext>
            </a:extLst>
          </p:cNvPr>
          <p:cNvSpPr txBox="1"/>
          <p:nvPr/>
        </p:nvSpPr>
        <p:spPr>
          <a:xfrm>
            <a:off x="5673668" y="1302413"/>
            <a:ext cx="4392549" cy="307777"/>
          </a:xfrm>
          <a:prstGeom prst="rect">
            <a:avLst/>
          </a:prstGeom>
          <a:noFill/>
        </p:spPr>
        <p:txBody>
          <a:bodyPr wrap="none" rtlCol="0">
            <a:spAutoFit/>
          </a:bodyPr>
          <a:lstStyle/>
          <a:p>
            <a:r>
              <a:rPr lang="fr-FR" sz="1400" b="1" dirty="0">
                <a:solidFill>
                  <a:schemeClr val="bg1"/>
                </a:solidFill>
              </a:rPr>
              <a:t>Ici, les </a:t>
            </a:r>
            <a:r>
              <a:rPr lang="fr-FR" sz="1400" b="1" dirty="0">
                <a:solidFill>
                  <a:srgbClr val="FFFF00"/>
                </a:solidFill>
              </a:rPr>
              <a:t>vers</a:t>
            </a:r>
            <a:r>
              <a:rPr lang="fr-FR" sz="1400" b="1" dirty="0">
                <a:solidFill>
                  <a:schemeClr val="bg1"/>
                </a:solidFill>
              </a:rPr>
              <a:t> sont                      </a:t>
            </a:r>
            <a:r>
              <a:rPr lang="fr-FR" sz="1200" b="1" dirty="0">
                <a:solidFill>
                  <a:schemeClr val="bg1"/>
                </a:solidFill>
              </a:rPr>
              <a:t>(longueurs différentes)</a:t>
            </a:r>
            <a:r>
              <a:rPr lang="fr-FR" sz="1400" b="1" dirty="0">
                <a:solidFill>
                  <a:schemeClr val="bg1"/>
                </a:solidFill>
              </a:rPr>
              <a:t>. </a:t>
            </a:r>
          </a:p>
        </p:txBody>
      </p:sp>
      <p:sp>
        <p:nvSpPr>
          <p:cNvPr id="71" name="ZoneTexte 70">
            <a:extLst>
              <a:ext uri="{FF2B5EF4-FFF2-40B4-BE49-F238E27FC236}">
                <a16:creationId xmlns:a16="http://schemas.microsoft.com/office/drawing/2014/main" id="{E4131659-D484-060E-BCCC-B84FC6B42442}"/>
              </a:ext>
            </a:extLst>
          </p:cNvPr>
          <p:cNvSpPr txBox="1"/>
          <p:nvPr/>
        </p:nvSpPr>
        <p:spPr>
          <a:xfrm>
            <a:off x="7064752" y="1282368"/>
            <a:ext cx="1247143" cy="338554"/>
          </a:xfrm>
          <a:prstGeom prst="rect">
            <a:avLst/>
          </a:prstGeom>
          <a:noFill/>
        </p:spPr>
        <p:txBody>
          <a:bodyPr wrap="square">
            <a:spAutoFit/>
          </a:bodyPr>
          <a:lstStyle/>
          <a:p>
            <a:r>
              <a:rPr lang="fr-FR" sz="1600" b="1" dirty="0">
                <a:solidFill>
                  <a:srgbClr val="FF0000"/>
                </a:solidFill>
              </a:rPr>
              <a:t>irréguliers</a:t>
            </a:r>
            <a:endParaRPr lang="fr-FR" sz="1600" dirty="0"/>
          </a:p>
        </p:txBody>
      </p:sp>
      <p:pic>
        <p:nvPicPr>
          <p:cNvPr id="73" name="Image 72">
            <a:extLst>
              <a:ext uri="{FF2B5EF4-FFF2-40B4-BE49-F238E27FC236}">
                <a16:creationId xmlns:a16="http://schemas.microsoft.com/office/drawing/2014/main" id="{CEF9C481-4892-0903-A1B0-022523EB86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4542" y="6264568"/>
            <a:ext cx="218520" cy="218520"/>
          </a:xfrm>
          <a:prstGeom prst="rect">
            <a:avLst/>
          </a:prstGeom>
        </p:spPr>
      </p:pic>
      <p:cxnSp>
        <p:nvCxnSpPr>
          <p:cNvPr id="74" name="Connecteur droit avec flèche 73">
            <a:extLst>
              <a:ext uri="{FF2B5EF4-FFF2-40B4-BE49-F238E27FC236}">
                <a16:creationId xmlns:a16="http://schemas.microsoft.com/office/drawing/2014/main" id="{0EA083C7-EBBE-DF98-E7E0-BABECBEDAF0A}"/>
              </a:ext>
            </a:extLst>
          </p:cNvPr>
          <p:cNvCxnSpPr>
            <a:cxnSpLocks/>
          </p:cNvCxnSpPr>
          <p:nvPr/>
        </p:nvCxnSpPr>
        <p:spPr>
          <a:xfrm>
            <a:off x="4006007" y="2036287"/>
            <a:ext cx="187930"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75" name="ZoneTexte 74">
            <a:extLst>
              <a:ext uri="{FF2B5EF4-FFF2-40B4-BE49-F238E27FC236}">
                <a16:creationId xmlns:a16="http://schemas.microsoft.com/office/drawing/2014/main" id="{CDBB71A8-7430-A804-CCA6-809670B547AD}"/>
              </a:ext>
            </a:extLst>
          </p:cNvPr>
          <p:cNvSpPr txBox="1"/>
          <p:nvPr/>
        </p:nvSpPr>
        <p:spPr>
          <a:xfrm>
            <a:off x="4152069" y="1845817"/>
            <a:ext cx="1423832" cy="338554"/>
          </a:xfrm>
          <a:prstGeom prst="rect">
            <a:avLst/>
          </a:prstGeom>
          <a:noFill/>
        </p:spPr>
        <p:txBody>
          <a:bodyPr wrap="square">
            <a:spAutoFit/>
          </a:bodyPr>
          <a:lstStyle/>
          <a:p>
            <a:r>
              <a:rPr lang="fr-FR" sz="1600" b="1" dirty="0">
                <a:solidFill>
                  <a:srgbClr val="FF0000"/>
                </a:solidFill>
              </a:rPr>
              <a:t>octosyllabe</a:t>
            </a:r>
            <a:endParaRPr lang="fr-FR" sz="1600" dirty="0"/>
          </a:p>
        </p:txBody>
      </p:sp>
      <p:cxnSp>
        <p:nvCxnSpPr>
          <p:cNvPr id="76" name="Connecteur droit avec flèche 75">
            <a:extLst>
              <a:ext uri="{FF2B5EF4-FFF2-40B4-BE49-F238E27FC236}">
                <a16:creationId xmlns:a16="http://schemas.microsoft.com/office/drawing/2014/main" id="{1FD124D4-C344-ABCB-2C07-15F53A797ACF}"/>
              </a:ext>
            </a:extLst>
          </p:cNvPr>
          <p:cNvCxnSpPr>
            <a:cxnSpLocks/>
          </p:cNvCxnSpPr>
          <p:nvPr/>
        </p:nvCxnSpPr>
        <p:spPr>
          <a:xfrm>
            <a:off x="3344591" y="3676211"/>
            <a:ext cx="187930"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77" name="ZoneTexte 76">
            <a:extLst>
              <a:ext uri="{FF2B5EF4-FFF2-40B4-BE49-F238E27FC236}">
                <a16:creationId xmlns:a16="http://schemas.microsoft.com/office/drawing/2014/main" id="{8351656D-7165-A999-8353-13FB19F2A56F}"/>
              </a:ext>
            </a:extLst>
          </p:cNvPr>
          <p:cNvSpPr txBox="1"/>
          <p:nvPr/>
        </p:nvSpPr>
        <p:spPr>
          <a:xfrm>
            <a:off x="3532521" y="3497864"/>
            <a:ext cx="1414818" cy="307777"/>
          </a:xfrm>
          <a:prstGeom prst="rect">
            <a:avLst/>
          </a:prstGeom>
          <a:noFill/>
        </p:spPr>
        <p:txBody>
          <a:bodyPr wrap="square">
            <a:spAutoFit/>
          </a:bodyPr>
          <a:lstStyle/>
          <a:p>
            <a:r>
              <a:rPr lang="fr-FR" sz="1400" b="1" dirty="0">
                <a:solidFill>
                  <a:srgbClr val="FFFF00"/>
                </a:solidFill>
              </a:rPr>
              <a:t>heptasyllabe</a:t>
            </a:r>
            <a:endParaRPr lang="fr-FR" sz="1400" dirty="0">
              <a:solidFill>
                <a:srgbClr val="FFFF00"/>
              </a:solidFill>
            </a:endParaRPr>
          </a:p>
        </p:txBody>
      </p:sp>
      <p:sp>
        <p:nvSpPr>
          <p:cNvPr id="78" name="ZoneTexte 77">
            <a:extLst>
              <a:ext uri="{FF2B5EF4-FFF2-40B4-BE49-F238E27FC236}">
                <a16:creationId xmlns:a16="http://schemas.microsoft.com/office/drawing/2014/main" id="{0BFE5BDA-9646-C620-5E57-036A3BC691BB}"/>
              </a:ext>
            </a:extLst>
          </p:cNvPr>
          <p:cNvSpPr txBox="1"/>
          <p:nvPr/>
        </p:nvSpPr>
        <p:spPr>
          <a:xfrm>
            <a:off x="6266545" y="4666948"/>
            <a:ext cx="3696656" cy="307777"/>
          </a:xfrm>
          <a:prstGeom prst="rect">
            <a:avLst/>
          </a:prstGeom>
          <a:noFill/>
        </p:spPr>
        <p:txBody>
          <a:bodyPr wrap="square" rtlCol="0">
            <a:spAutoFit/>
          </a:bodyPr>
          <a:lstStyle/>
          <a:p>
            <a:r>
              <a:rPr lang="fr-FR" sz="1400" b="1" dirty="0">
                <a:solidFill>
                  <a:schemeClr val="bg1"/>
                </a:solidFill>
              </a:rPr>
              <a:t>« Le Miroir » est une poésie en     </a:t>
            </a:r>
            <a:r>
              <a:rPr lang="fr-FR" sz="1400" b="1" dirty="0">
                <a:solidFill>
                  <a:srgbClr val="FFFF00"/>
                </a:solidFill>
              </a:rPr>
              <a:t>         </a:t>
            </a:r>
            <a:r>
              <a:rPr lang="fr-FR" sz="1400" b="1" dirty="0">
                <a:solidFill>
                  <a:schemeClr val="bg1"/>
                </a:solidFill>
              </a:rPr>
              <a:t>:</a:t>
            </a:r>
          </a:p>
        </p:txBody>
      </p:sp>
      <p:sp>
        <p:nvSpPr>
          <p:cNvPr id="79" name="ZoneTexte 78">
            <a:extLst>
              <a:ext uri="{FF2B5EF4-FFF2-40B4-BE49-F238E27FC236}">
                <a16:creationId xmlns:a16="http://schemas.microsoft.com/office/drawing/2014/main" id="{E956D110-140C-C39A-E91E-214FCCA60631}"/>
              </a:ext>
            </a:extLst>
          </p:cNvPr>
          <p:cNvSpPr txBox="1"/>
          <p:nvPr/>
        </p:nvSpPr>
        <p:spPr>
          <a:xfrm>
            <a:off x="8888564" y="4644502"/>
            <a:ext cx="797621" cy="338554"/>
          </a:xfrm>
          <a:prstGeom prst="rect">
            <a:avLst/>
          </a:prstGeom>
          <a:noFill/>
        </p:spPr>
        <p:txBody>
          <a:bodyPr wrap="square">
            <a:spAutoFit/>
          </a:bodyPr>
          <a:lstStyle/>
          <a:p>
            <a:r>
              <a:rPr lang="fr-FR" sz="1600" b="1" dirty="0">
                <a:solidFill>
                  <a:srgbClr val="FF0000"/>
                </a:solidFill>
              </a:rPr>
              <a:t>prose</a:t>
            </a:r>
            <a:endParaRPr lang="fr-FR" sz="1600" dirty="0"/>
          </a:p>
        </p:txBody>
      </p:sp>
      <p:sp>
        <p:nvSpPr>
          <p:cNvPr id="80" name="ZoneTexte 79">
            <a:extLst>
              <a:ext uri="{FF2B5EF4-FFF2-40B4-BE49-F238E27FC236}">
                <a16:creationId xmlns:a16="http://schemas.microsoft.com/office/drawing/2014/main" id="{92E84C26-3B00-4D29-769C-6D9C75D7431F}"/>
              </a:ext>
            </a:extLst>
          </p:cNvPr>
          <p:cNvSpPr txBox="1"/>
          <p:nvPr/>
        </p:nvSpPr>
        <p:spPr>
          <a:xfrm>
            <a:off x="6275252" y="4912619"/>
            <a:ext cx="3807043" cy="292388"/>
          </a:xfrm>
          <a:prstGeom prst="rect">
            <a:avLst/>
          </a:prstGeom>
          <a:noFill/>
        </p:spPr>
        <p:txBody>
          <a:bodyPr wrap="square" rtlCol="0">
            <a:spAutoFit/>
          </a:bodyPr>
          <a:lstStyle/>
          <a:p>
            <a:pPr marL="92075" indent="-92075">
              <a:buFont typeface="Arial" panose="020B0604020202020204" pitchFamily="34" charset="0"/>
              <a:buChar char="•"/>
            </a:pPr>
            <a:r>
              <a:rPr lang="fr-FR" sz="1300" b="1" dirty="0">
                <a:solidFill>
                  <a:schemeClr val="bg1"/>
                </a:solidFill>
              </a:rPr>
              <a:t>On ne parle plus de vers mais de                  ;</a:t>
            </a:r>
          </a:p>
        </p:txBody>
      </p:sp>
      <p:pic>
        <p:nvPicPr>
          <p:cNvPr id="81" name="Image 80">
            <a:extLst>
              <a:ext uri="{FF2B5EF4-FFF2-40B4-BE49-F238E27FC236}">
                <a16:creationId xmlns:a16="http://schemas.microsoft.com/office/drawing/2014/main" id="{5FC67D31-0B3D-0292-E89D-157F39975A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46791" y="4155420"/>
            <a:ext cx="218520" cy="218520"/>
          </a:xfrm>
          <a:prstGeom prst="rect">
            <a:avLst/>
          </a:prstGeom>
        </p:spPr>
      </p:pic>
      <p:pic>
        <p:nvPicPr>
          <p:cNvPr id="82" name="Image 81">
            <a:extLst>
              <a:ext uri="{FF2B5EF4-FFF2-40B4-BE49-F238E27FC236}">
                <a16:creationId xmlns:a16="http://schemas.microsoft.com/office/drawing/2014/main" id="{DF955031-063F-2B42-F93F-6827B3676F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030" y="3944800"/>
            <a:ext cx="218520" cy="218520"/>
          </a:xfrm>
          <a:prstGeom prst="rect">
            <a:avLst/>
          </a:prstGeom>
        </p:spPr>
      </p:pic>
      <p:pic>
        <p:nvPicPr>
          <p:cNvPr id="83" name="Image 82">
            <a:extLst>
              <a:ext uri="{FF2B5EF4-FFF2-40B4-BE49-F238E27FC236}">
                <a16:creationId xmlns:a16="http://schemas.microsoft.com/office/drawing/2014/main" id="{DD40CA75-4512-1426-807A-850B952748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2635" y="3742346"/>
            <a:ext cx="218520" cy="218520"/>
          </a:xfrm>
          <a:prstGeom prst="rect">
            <a:avLst/>
          </a:prstGeom>
        </p:spPr>
      </p:pic>
      <p:sp>
        <p:nvSpPr>
          <p:cNvPr id="84" name="ZoneTexte 83">
            <a:extLst>
              <a:ext uri="{FF2B5EF4-FFF2-40B4-BE49-F238E27FC236}">
                <a16:creationId xmlns:a16="http://schemas.microsoft.com/office/drawing/2014/main" id="{678F2029-5745-0089-A75E-975B3875BA07}"/>
              </a:ext>
            </a:extLst>
          </p:cNvPr>
          <p:cNvSpPr txBox="1"/>
          <p:nvPr/>
        </p:nvSpPr>
        <p:spPr>
          <a:xfrm>
            <a:off x="9030903" y="4885195"/>
            <a:ext cx="962737" cy="338554"/>
          </a:xfrm>
          <a:prstGeom prst="rect">
            <a:avLst/>
          </a:prstGeom>
          <a:noFill/>
        </p:spPr>
        <p:txBody>
          <a:bodyPr wrap="square">
            <a:spAutoFit/>
          </a:bodyPr>
          <a:lstStyle/>
          <a:p>
            <a:r>
              <a:rPr lang="fr-FR" sz="1600" b="1" dirty="0">
                <a:solidFill>
                  <a:srgbClr val="FF0000"/>
                </a:solidFill>
              </a:rPr>
              <a:t>phrases</a:t>
            </a:r>
            <a:endParaRPr lang="fr-FR" sz="1600" dirty="0"/>
          </a:p>
        </p:txBody>
      </p:sp>
      <p:sp>
        <p:nvSpPr>
          <p:cNvPr id="85" name="ZoneTexte 84">
            <a:extLst>
              <a:ext uri="{FF2B5EF4-FFF2-40B4-BE49-F238E27FC236}">
                <a16:creationId xmlns:a16="http://schemas.microsoft.com/office/drawing/2014/main" id="{ADFDDC39-C3E7-3B7E-DB56-1B8568442CF1}"/>
              </a:ext>
            </a:extLst>
          </p:cNvPr>
          <p:cNvSpPr txBox="1"/>
          <p:nvPr/>
        </p:nvSpPr>
        <p:spPr>
          <a:xfrm>
            <a:off x="6281561" y="5139056"/>
            <a:ext cx="3807043" cy="492443"/>
          </a:xfrm>
          <a:prstGeom prst="rect">
            <a:avLst/>
          </a:prstGeom>
          <a:noFill/>
        </p:spPr>
        <p:txBody>
          <a:bodyPr wrap="square" rtlCol="0">
            <a:spAutoFit/>
          </a:bodyPr>
          <a:lstStyle/>
          <a:p>
            <a:pPr marL="92075" indent="-92075">
              <a:buFont typeface="Arial" panose="020B0604020202020204" pitchFamily="34" charset="0"/>
              <a:buChar char="•"/>
            </a:pPr>
            <a:r>
              <a:rPr lang="fr-FR" sz="1300" b="1" dirty="0">
                <a:solidFill>
                  <a:schemeClr val="bg1"/>
                </a:solidFill>
              </a:rPr>
              <a:t>On ne parle plus de strophes mais de </a:t>
            </a:r>
            <a:br>
              <a:rPr lang="fr-FR" sz="1300" b="1" dirty="0">
                <a:solidFill>
                  <a:schemeClr val="bg1"/>
                </a:solidFill>
              </a:rPr>
            </a:br>
            <a:r>
              <a:rPr lang="fr-FR" sz="1300" b="1" dirty="0">
                <a:solidFill>
                  <a:schemeClr val="bg1"/>
                </a:solidFill>
              </a:rPr>
              <a:t>                                .</a:t>
            </a:r>
          </a:p>
        </p:txBody>
      </p:sp>
      <p:sp>
        <p:nvSpPr>
          <p:cNvPr id="86" name="ZoneTexte 85">
            <a:extLst>
              <a:ext uri="{FF2B5EF4-FFF2-40B4-BE49-F238E27FC236}">
                <a16:creationId xmlns:a16="http://schemas.microsoft.com/office/drawing/2014/main" id="{4CBC7030-2829-B411-B906-DA813FD37BF9}"/>
              </a:ext>
            </a:extLst>
          </p:cNvPr>
          <p:cNvSpPr txBox="1"/>
          <p:nvPr/>
        </p:nvSpPr>
        <p:spPr>
          <a:xfrm>
            <a:off x="6525177" y="5298758"/>
            <a:ext cx="1548252" cy="338554"/>
          </a:xfrm>
          <a:prstGeom prst="rect">
            <a:avLst/>
          </a:prstGeom>
          <a:noFill/>
        </p:spPr>
        <p:txBody>
          <a:bodyPr wrap="square">
            <a:spAutoFit/>
          </a:bodyPr>
          <a:lstStyle/>
          <a:p>
            <a:r>
              <a:rPr lang="fr-FR" sz="1600" b="1" dirty="0">
                <a:solidFill>
                  <a:srgbClr val="FF0000"/>
                </a:solidFill>
              </a:rPr>
              <a:t>paragraphes</a:t>
            </a:r>
            <a:endParaRPr lang="fr-FR" sz="1600" dirty="0"/>
          </a:p>
        </p:txBody>
      </p:sp>
      <p:pic>
        <p:nvPicPr>
          <p:cNvPr id="87" name="Image 86">
            <a:extLst>
              <a:ext uri="{FF2B5EF4-FFF2-40B4-BE49-F238E27FC236}">
                <a16:creationId xmlns:a16="http://schemas.microsoft.com/office/drawing/2014/main" id="{BE7E6F87-910E-7FD0-F5F7-87B6A1257B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2635" y="2861898"/>
            <a:ext cx="218520" cy="218520"/>
          </a:xfrm>
          <a:prstGeom prst="rect">
            <a:avLst/>
          </a:prstGeom>
        </p:spPr>
      </p:pic>
      <p:sp>
        <p:nvSpPr>
          <p:cNvPr id="88" name="ZoneTexte 87">
            <a:extLst>
              <a:ext uri="{FF2B5EF4-FFF2-40B4-BE49-F238E27FC236}">
                <a16:creationId xmlns:a16="http://schemas.microsoft.com/office/drawing/2014/main" id="{63ADBE3F-AD88-74A2-956D-35EA5E13B059}"/>
              </a:ext>
            </a:extLst>
          </p:cNvPr>
          <p:cNvSpPr txBox="1"/>
          <p:nvPr/>
        </p:nvSpPr>
        <p:spPr>
          <a:xfrm>
            <a:off x="5658308" y="1534452"/>
            <a:ext cx="4756430" cy="523220"/>
          </a:xfrm>
          <a:prstGeom prst="rect">
            <a:avLst/>
          </a:prstGeom>
          <a:noFill/>
        </p:spPr>
        <p:txBody>
          <a:bodyPr wrap="none" rtlCol="0">
            <a:spAutoFit/>
          </a:bodyPr>
          <a:lstStyle/>
          <a:p>
            <a:r>
              <a:rPr lang="fr-FR" sz="1400" b="1" dirty="0">
                <a:solidFill>
                  <a:schemeClr val="bg1"/>
                </a:solidFill>
              </a:rPr>
              <a:t>Donc, dans cette fable, les </a:t>
            </a:r>
            <a:r>
              <a:rPr lang="fr-FR" sz="1400" b="1" dirty="0">
                <a:solidFill>
                  <a:srgbClr val="FFFF00"/>
                </a:solidFill>
              </a:rPr>
              <a:t>vers</a:t>
            </a:r>
            <a:r>
              <a:rPr lang="fr-FR" sz="1400" b="1" dirty="0">
                <a:solidFill>
                  <a:schemeClr val="bg1"/>
                </a:solidFill>
              </a:rPr>
              <a:t> sont                </a:t>
            </a:r>
            <a:r>
              <a:rPr lang="fr-FR" sz="1400" b="1" dirty="0">
                <a:solidFill>
                  <a:srgbClr val="FFFF00"/>
                </a:solidFill>
              </a:rPr>
              <a:t>             </a:t>
            </a:r>
            <a:br>
              <a:rPr lang="fr-FR" sz="1400" b="1" dirty="0">
                <a:solidFill>
                  <a:srgbClr val="FFFF00"/>
                </a:solidFill>
              </a:rPr>
            </a:br>
            <a:r>
              <a:rPr lang="fr-FR" sz="1400" b="1" dirty="0">
                <a:solidFill>
                  <a:srgbClr val="FFFF00"/>
                </a:solidFill>
              </a:rPr>
              <a:t>                                 </a:t>
            </a:r>
            <a:r>
              <a:rPr lang="fr-FR" sz="1400" b="1" dirty="0">
                <a:solidFill>
                  <a:schemeClr val="bg1"/>
                </a:solidFill>
              </a:rPr>
              <a:t>.</a:t>
            </a:r>
          </a:p>
        </p:txBody>
      </p:sp>
      <p:sp>
        <p:nvSpPr>
          <p:cNvPr id="89" name="ZoneTexte 88">
            <a:extLst>
              <a:ext uri="{FF2B5EF4-FFF2-40B4-BE49-F238E27FC236}">
                <a16:creationId xmlns:a16="http://schemas.microsoft.com/office/drawing/2014/main" id="{BCE32FA0-3763-4E15-6FAF-0350FCAA9E9A}"/>
              </a:ext>
            </a:extLst>
          </p:cNvPr>
          <p:cNvSpPr txBox="1"/>
          <p:nvPr/>
        </p:nvSpPr>
        <p:spPr>
          <a:xfrm>
            <a:off x="5668670" y="1726449"/>
            <a:ext cx="1888676" cy="338554"/>
          </a:xfrm>
          <a:prstGeom prst="rect">
            <a:avLst/>
          </a:prstGeom>
          <a:noFill/>
        </p:spPr>
        <p:txBody>
          <a:bodyPr wrap="square">
            <a:spAutoFit/>
          </a:bodyPr>
          <a:lstStyle/>
          <a:p>
            <a:r>
              <a:rPr lang="fr-FR" sz="1600" b="1" dirty="0">
                <a:solidFill>
                  <a:srgbClr val="FF0000"/>
                </a:solidFill>
              </a:rPr>
              <a:t>hétérométriques</a:t>
            </a:r>
            <a:endParaRPr lang="fr-FR" sz="1600" dirty="0">
              <a:solidFill>
                <a:srgbClr val="FF0000"/>
              </a:solidFill>
            </a:endParaRPr>
          </a:p>
        </p:txBody>
      </p:sp>
      <p:pic>
        <p:nvPicPr>
          <p:cNvPr id="90" name="Image 89">
            <a:extLst>
              <a:ext uri="{FF2B5EF4-FFF2-40B4-BE49-F238E27FC236}">
                <a16:creationId xmlns:a16="http://schemas.microsoft.com/office/drawing/2014/main" id="{7F2AE12A-5F7A-7C97-F595-3425C6D2C1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53864" y="2442061"/>
            <a:ext cx="218520" cy="218520"/>
          </a:xfrm>
          <a:prstGeom prst="rect">
            <a:avLst/>
          </a:prstGeom>
        </p:spPr>
      </p:pic>
      <p:grpSp>
        <p:nvGrpSpPr>
          <p:cNvPr id="4" name="Groupe 3">
            <a:extLst>
              <a:ext uri="{FF2B5EF4-FFF2-40B4-BE49-F238E27FC236}">
                <a16:creationId xmlns:a16="http://schemas.microsoft.com/office/drawing/2014/main" id="{F7EF2338-891E-D5CD-F11D-3E25AC6984D4}"/>
              </a:ext>
            </a:extLst>
          </p:cNvPr>
          <p:cNvGrpSpPr/>
          <p:nvPr/>
        </p:nvGrpSpPr>
        <p:grpSpPr>
          <a:xfrm>
            <a:off x="8159387" y="211407"/>
            <a:ext cx="1127981" cy="495873"/>
            <a:chOff x="11074847" y="1336335"/>
            <a:chExt cx="977435" cy="495873"/>
          </a:xfrm>
        </p:grpSpPr>
        <p:grpSp>
          <p:nvGrpSpPr>
            <p:cNvPr id="11" name="Groupe 10">
              <a:extLst>
                <a:ext uri="{FF2B5EF4-FFF2-40B4-BE49-F238E27FC236}">
                  <a16:creationId xmlns:a16="http://schemas.microsoft.com/office/drawing/2014/main" id="{B0F7A7E6-7B06-F5AF-995F-FBF61671B6E6}"/>
                </a:ext>
              </a:extLst>
            </p:cNvPr>
            <p:cNvGrpSpPr/>
            <p:nvPr/>
          </p:nvGrpSpPr>
          <p:grpSpPr>
            <a:xfrm>
              <a:off x="11074847" y="1336335"/>
              <a:ext cx="329186" cy="495395"/>
              <a:chOff x="10224094" y="565880"/>
              <a:chExt cx="329186" cy="495395"/>
            </a:xfrm>
          </p:grpSpPr>
          <p:pic>
            <p:nvPicPr>
              <p:cNvPr id="17" name="Image 16">
                <a:hlinkClick r:id="" action="ppaction://noaction"/>
                <a:extLst>
                  <a:ext uri="{FF2B5EF4-FFF2-40B4-BE49-F238E27FC236}">
                    <a16:creationId xmlns:a16="http://schemas.microsoft.com/office/drawing/2014/main" id="{E7EE525D-3D77-EF52-4025-E26DBB0D16B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flipV="1">
                <a:off x="10251132" y="565880"/>
                <a:ext cx="275110" cy="307779"/>
              </a:xfrm>
              <a:prstGeom prst="rect">
                <a:avLst/>
              </a:prstGeom>
            </p:spPr>
          </p:pic>
          <p:pic>
            <p:nvPicPr>
              <p:cNvPr id="45" name="Image 44">
                <a:hlinkClick r:id="" action="ppaction://noaction"/>
                <a:extLst>
                  <a:ext uri="{FF2B5EF4-FFF2-40B4-BE49-F238E27FC236}">
                    <a16:creationId xmlns:a16="http://schemas.microsoft.com/office/drawing/2014/main" id="{226558C3-4ECB-F606-D2D2-DB3DBA11C33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24094" y="732089"/>
                <a:ext cx="329186" cy="329186"/>
              </a:xfrm>
              <a:prstGeom prst="rect">
                <a:avLst/>
              </a:prstGeom>
            </p:spPr>
          </p:pic>
        </p:grpSp>
        <p:sp>
          <p:nvSpPr>
            <p:cNvPr id="12" name="ZoneTexte 11">
              <a:extLst>
                <a:ext uri="{FF2B5EF4-FFF2-40B4-BE49-F238E27FC236}">
                  <a16:creationId xmlns:a16="http://schemas.microsoft.com/office/drawing/2014/main" id="{EA022B4F-E8F3-2813-781A-D1AD0436FBB9}"/>
                </a:ext>
              </a:extLst>
            </p:cNvPr>
            <p:cNvSpPr txBox="1"/>
            <p:nvPr/>
          </p:nvSpPr>
          <p:spPr>
            <a:xfrm>
              <a:off x="11287268" y="1346562"/>
              <a:ext cx="765014" cy="485646"/>
            </a:xfrm>
            <a:prstGeom prst="rect">
              <a:avLst/>
            </a:prstGeom>
            <a:noFill/>
          </p:spPr>
          <p:txBody>
            <a:bodyPr wrap="square" rtlCol="0">
              <a:spAutoFit/>
            </a:bodyPr>
            <a:lstStyle/>
            <a:p>
              <a:pPr algn="ctr">
                <a:lnSpc>
                  <a:spcPts val="1000"/>
                </a:lnSpc>
              </a:pPr>
              <a:r>
                <a:rPr lang="fr-FR" sz="1200" b="1" dirty="0">
                  <a:latin typeface="Calibri" panose="020F0502020204030204" pitchFamily="34" charset="0"/>
                  <a:cs typeface="Calibri" panose="020F0502020204030204" pitchFamily="34" charset="0"/>
                </a:rPr>
                <a:t>Le Lièvre et la Tortue</a:t>
              </a:r>
              <a:endParaRPr lang="fr-FR" sz="1200" b="1"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19787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anim calcmode="lin" valueType="num">
                                      <p:cBhvr>
                                        <p:cTn id="18" dur="1000" fill="hold"/>
                                        <p:tgtEl>
                                          <p:spTgt spid="68"/>
                                        </p:tgtEl>
                                        <p:attrNameLst>
                                          <p:attrName>ppt_x</p:attrName>
                                        </p:attrNameLst>
                                      </p:cBhvr>
                                      <p:tavLst>
                                        <p:tav tm="0">
                                          <p:val>
                                            <p:strVal val="#ppt_x"/>
                                          </p:val>
                                        </p:tav>
                                        <p:tav tm="100000">
                                          <p:val>
                                            <p:strVal val="#ppt_x"/>
                                          </p:val>
                                        </p:tav>
                                      </p:tavLst>
                                    </p:anim>
                                    <p:anim calcmode="lin" valueType="num">
                                      <p:cBhvr>
                                        <p:cTn id="19" dur="1000" fill="hold"/>
                                        <p:tgtEl>
                                          <p:spTgt spid="6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1000"/>
                                        <p:tgtEl>
                                          <p:spTgt spid="69"/>
                                        </p:tgtEl>
                                      </p:cBhvr>
                                    </p:animEffect>
                                    <p:anim calcmode="lin" valueType="num">
                                      <p:cBhvr>
                                        <p:cTn id="23" dur="1000" fill="hold"/>
                                        <p:tgtEl>
                                          <p:spTgt spid="69"/>
                                        </p:tgtEl>
                                        <p:attrNameLst>
                                          <p:attrName>ppt_x</p:attrName>
                                        </p:attrNameLst>
                                      </p:cBhvr>
                                      <p:tavLst>
                                        <p:tav tm="0">
                                          <p:val>
                                            <p:strVal val="#ppt_x"/>
                                          </p:val>
                                        </p:tav>
                                        <p:tav tm="100000">
                                          <p:val>
                                            <p:strVal val="#ppt_x"/>
                                          </p:val>
                                        </p:tav>
                                      </p:tavLst>
                                    </p:anim>
                                    <p:anim calcmode="lin" valueType="num">
                                      <p:cBhvr>
                                        <p:cTn id="24"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1000"/>
                                        <p:tgtEl>
                                          <p:spTgt spid="71"/>
                                        </p:tgtEl>
                                      </p:cBhvr>
                                    </p:animEffect>
                                    <p:anim calcmode="lin" valueType="num">
                                      <p:cBhvr>
                                        <p:cTn id="36" dur="1000" fill="hold"/>
                                        <p:tgtEl>
                                          <p:spTgt spid="71"/>
                                        </p:tgtEl>
                                        <p:attrNameLst>
                                          <p:attrName>ppt_x</p:attrName>
                                        </p:attrNameLst>
                                      </p:cBhvr>
                                      <p:tavLst>
                                        <p:tav tm="0">
                                          <p:val>
                                            <p:strVal val="#ppt_x"/>
                                          </p:val>
                                        </p:tav>
                                        <p:tav tm="100000">
                                          <p:val>
                                            <p:strVal val="#ppt_x"/>
                                          </p:val>
                                        </p:tav>
                                      </p:tavLst>
                                    </p:anim>
                                    <p:anim calcmode="lin" valueType="num">
                                      <p:cBhvr>
                                        <p:cTn id="37" dur="1000" fill="hold"/>
                                        <p:tgtEl>
                                          <p:spTgt spid="71"/>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fade">
                                      <p:cBhvr>
                                        <p:cTn id="40" dur="1000"/>
                                        <p:tgtEl>
                                          <p:spTgt spid="73"/>
                                        </p:tgtEl>
                                      </p:cBhvr>
                                    </p:animEffect>
                                    <p:anim calcmode="lin" valueType="num">
                                      <p:cBhvr>
                                        <p:cTn id="41" dur="1000" fill="hold"/>
                                        <p:tgtEl>
                                          <p:spTgt spid="73"/>
                                        </p:tgtEl>
                                        <p:attrNameLst>
                                          <p:attrName>ppt_x</p:attrName>
                                        </p:attrNameLst>
                                      </p:cBhvr>
                                      <p:tavLst>
                                        <p:tav tm="0">
                                          <p:val>
                                            <p:strVal val="#ppt_x"/>
                                          </p:val>
                                        </p:tav>
                                        <p:tav tm="100000">
                                          <p:val>
                                            <p:strVal val="#ppt_x"/>
                                          </p:val>
                                        </p:tav>
                                      </p:tavLst>
                                    </p:anim>
                                    <p:anim calcmode="lin" valueType="num">
                                      <p:cBhvr>
                                        <p:cTn id="42"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additive="base">
                                        <p:cTn id="64" dur="500" fill="hold"/>
                                        <p:tgtEl>
                                          <p:spTgt spid="52"/>
                                        </p:tgtEl>
                                        <p:attrNameLst>
                                          <p:attrName>ppt_x</p:attrName>
                                        </p:attrNameLst>
                                      </p:cBhvr>
                                      <p:tavLst>
                                        <p:tav tm="0">
                                          <p:val>
                                            <p:strVal val="#ppt_x"/>
                                          </p:val>
                                        </p:tav>
                                        <p:tav tm="100000">
                                          <p:val>
                                            <p:strVal val="#ppt_x"/>
                                          </p:val>
                                        </p:tav>
                                      </p:tavLst>
                                    </p:anim>
                                    <p:anim calcmode="lin" valueType="num">
                                      <p:cBhvr additive="base">
                                        <p:cTn id="65"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ppt_x"/>
                                          </p:val>
                                        </p:tav>
                                        <p:tav tm="100000">
                                          <p:val>
                                            <p:strVal val="#ppt_x"/>
                                          </p:val>
                                        </p:tav>
                                      </p:tavLst>
                                    </p:anim>
                                    <p:anim calcmode="lin" valueType="num">
                                      <p:cBhvr additive="base">
                                        <p:cTn id="71" dur="500" fill="hold"/>
                                        <p:tgtEl>
                                          <p:spTgt spid="5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 calcmode="lin" valueType="num">
                                      <p:cBhvr additive="base">
                                        <p:cTn id="74" dur="500" fill="hold"/>
                                        <p:tgtEl>
                                          <p:spTgt spid="57"/>
                                        </p:tgtEl>
                                        <p:attrNameLst>
                                          <p:attrName>ppt_x</p:attrName>
                                        </p:attrNameLst>
                                      </p:cBhvr>
                                      <p:tavLst>
                                        <p:tav tm="0">
                                          <p:val>
                                            <p:strVal val="#ppt_x"/>
                                          </p:val>
                                        </p:tav>
                                        <p:tav tm="100000">
                                          <p:val>
                                            <p:strVal val="#ppt_x"/>
                                          </p:val>
                                        </p:tav>
                                      </p:tavLst>
                                    </p:anim>
                                    <p:anim calcmode="lin" valueType="num">
                                      <p:cBhvr additive="base">
                                        <p:cTn id="75" dur="500" fill="hold"/>
                                        <p:tgtEl>
                                          <p:spTgt spid="57"/>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fill="hold"/>
                                        <p:tgtEl>
                                          <p:spTgt spid="58"/>
                                        </p:tgtEl>
                                        <p:attrNameLst>
                                          <p:attrName>ppt_x</p:attrName>
                                        </p:attrNameLst>
                                      </p:cBhvr>
                                      <p:tavLst>
                                        <p:tav tm="0">
                                          <p:val>
                                            <p:strVal val="#ppt_x"/>
                                          </p:val>
                                        </p:tav>
                                        <p:tav tm="100000">
                                          <p:val>
                                            <p:strVal val="#ppt_x"/>
                                          </p:val>
                                        </p:tav>
                                      </p:tavLst>
                                    </p:anim>
                                    <p:anim calcmode="lin" valueType="num">
                                      <p:cBhvr additive="base">
                                        <p:cTn id="79"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fade">
                                      <p:cBhvr>
                                        <p:cTn id="84" dur="1000"/>
                                        <p:tgtEl>
                                          <p:spTgt spid="61"/>
                                        </p:tgtEl>
                                      </p:cBhvr>
                                    </p:animEffect>
                                    <p:anim calcmode="lin" valueType="num">
                                      <p:cBhvr>
                                        <p:cTn id="85" dur="1000" fill="hold"/>
                                        <p:tgtEl>
                                          <p:spTgt spid="61"/>
                                        </p:tgtEl>
                                        <p:attrNameLst>
                                          <p:attrName>ppt_x</p:attrName>
                                        </p:attrNameLst>
                                      </p:cBhvr>
                                      <p:tavLst>
                                        <p:tav tm="0">
                                          <p:val>
                                            <p:strVal val="#ppt_x"/>
                                          </p:val>
                                        </p:tav>
                                        <p:tav tm="100000">
                                          <p:val>
                                            <p:strVal val="#ppt_x"/>
                                          </p:val>
                                        </p:tav>
                                      </p:tavLst>
                                    </p:anim>
                                    <p:anim calcmode="lin" valueType="num">
                                      <p:cBhvr>
                                        <p:cTn id="8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ppt_x"/>
                                          </p:val>
                                        </p:tav>
                                        <p:tav tm="100000">
                                          <p:val>
                                            <p:strVal val="#ppt_x"/>
                                          </p:val>
                                        </p:tav>
                                      </p:tavLst>
                                    </p:anim>
                                    <p:anim calcmode="lin" valueType="num">
                                      <p:cBhvr additive="base">
                                        <p:cTn id="9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fade">
                                      <p:cBhvr>
                                        <p:cTn id="97" dur="1000"/>
                                        <p:tgtEl>
                                          <p:spTgt spid="65"/>
                                        </p:tgtEl>
                                      </p:cBhvr>
                                    </p:animEffect>
                                    <p:anim calcmode="lin" valueType="num">
                                      <p:cBhvr>
                                        <p:cTn id="98" dur="1000" fill="hold"/>
                                        <p:tgtEl>
                                          <p:spTgt spid="65"/>
                                        </p:tgtEl>
                                        <p:attrNameLst>
                                          <p:attrName>ppt_x</p:attrName>
                                        </p:attrNameLst>
                                      </p:cBhvr>
                                      <p:tavLst>
                                        <p:tav tm="0">
                                          <p:val>
                                            <p:strVal val="#ppt_x"/>
                                          </p:val>
                                        </p:tav>
                                        <p:tav tm="100000">
                                          <p:val>
                                            <p:strVal val="#ppt_x"/>
                                          </p:val>
                                        </p:tav>
                                      </p:tavLst>
                                    </p:anim>
                                    <p:anim calcmode="lin" valueType="num">
                                      <p:cBhvr>
                                        <p:cTn id="99" dur="1000" fill="hold"/>
                                        <p:tgtEl>
                                          <p:spTgt spid="65"/>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1000"/>
                                        <p:tgtEl>
                                          <p:spTgt spid="66"/>
                                        </p:tgtEl>
                                      </p:cBhvr>
                                    </p:animEffect>
                                    <p:anim calcmode="lin" valueType="num">
                                      <p:cBhvr>
                                        <p:cTn id="103" dur="1000" fill="hold"/>
                                        <p:tgtEl>
                                          <p:spTgt spid="66"/>
                                        </p:tgtEl>
                                        <p:attrNameLst>
                                          <p:attrName>ppt_x</p:attrName>
                                        </p:attrNameLst>
                                      </p:cBhvr>
                                      <p:tavLst>
                                        <p:tav tm="0">
                                          <p:val>
                                            <p:strVal val="#ppt_x"/>
                                          </p:val>
                                        </p:tav>
                                        <p:tav tm="100000">
                                          <p:val>
                                            <p:strVal val="#ppt_x"/>
                                          </p:val>
                                        </p:tav>
                                      </p:tavLst>
                                    </p:anim>
                                    <p:anim calcmode="lin" valueType="num">
                                      <p:cBhvr>
                                        <p:cTn id="104"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500" fill="hold"/>
                                        <p:tgtEl>
                                          <p:spTgt spid="74"/>
                                        </p:tgtEl>
                                        <p:attrNameLst>
                                          <p:attrName>ppt_x</p:attrName>
                                        </p:attrNameLst>
                                      </p:cBhvr>
                                      <p:tavLst>
                                        <p:tav tm="0">
                                          <p:val>
                                            <p:strVal val="#ppt_x"/>
                                          </p:val>
                                        </p:tav>
                                        <p:tav tm="100000">
                                          <p:val>
                                            <p:strVal val="#ppt_x"/>
                                          </p:val>
                                        </p:tav>
                                      </p:tavLst>
                                    </p:anim>
                                    <p:anim calcmode="lin" valueType="num">
                                      <p:cBhvr additive="base">
                                        <p:cTn id="110"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fade">
                                      <p:cBhvr>
                                        <p:cTn id="115" dur="1000"/>
                                        <p:tgtEl>
                                          <p:spTgt spid="75"/>
                                        </p:tgtEl>
                                      </p:cBhvr>
                                    </p:animEffect>
                                    <p:anim calcmode="lin" valueType="num">
                                      <p:cBhvr>
                                        <p:cTn id="116" dur="1000" fill="hold"/>
                                        <p:tgtEl>
                                          <p:spTgt spid="75"/>
                                        </p:tgtEl>
                                        <p:attrNameLst>
                                          <p:attrName>ppt_x</p:attrName>
                                        </p:attrNameLst>
                                      </p:cBhvr>
                                      <p:tavLst>
                                        <p:tav tm="0">
                                          <p:val>
                                            <p:strVal val="#ppt_x"/>
                                          </p:val>
                                        </p:tav>
                                        <p:tav tm="100000">
                                          <p:val>
                                            <p:strVal val="#ppt_x"/>
                                          </p:val>
                                        </p:tav>
                                      </p:tavLst>
                                    </p:anim>
                                    <p:anim calcmode="lin" valueType="num">
                                      <p:cBhvr>
                                        <p:cTn id="117" dur="1000" fill="hold"/>
                                        <p:tgtEl>
                                          <p:spTgt spid="75"/>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87"/>
                                        </p:tgtEl>
                                        <p:attrNameLst>
                                          <p:attrName>style.visibility</p:attrName>
                                        </p:attrNameLst>
                                      </p:cBhvr>
                                      <p:to>
                                        <p:strVal val="visible"/>
                                      </p:to>
                                    </p:set>
                                    <p:animEffect transition="in" filter="fade">
                                      <p:cBhvr>
                                        <p:cTn id="120" dur="1000"/>
                                        <p:tgtEl>
                                          <p:spTgt spid="87"/>
                                        </p:tgtEl>
                                      </p:cBhvr>
                                    </p:animEffect>
                                    <p:anim calcmode="lin" valueType="num">
                                      <p:cBhvr>
                                        <p:cTn id="121" dur="1000" fill="hold"/>
                                        <p:tgtEl>
                                          <p:spTgt spid="87"/>
                                        </p:tgtEl>
                                        <p:attrNameLst>
                                          <p:attrName>ppt_x</p:attrName>
                                        </p:attrNameLst>
                                      </p:cBhvr>
                                      <p:tavLst>
                                        <p:tav tm="0">
                                          <p:val>
                                            <p:strVal val="#ppt_x"/>
                                          </p:val>
                                        </p:tav>
                                        <p:tav tm="100000">
                                          <p:val>
                                            <p:strVal val="#ppt_x"/>
                                          </p:val>
                                        </p:tav>
                                      </p:tavLst>
                                    </p:anim>
                                    <p:anim calcmode="lin" valueType="num">
                                      <p:cBhvr>
                                        <p:cTn id="122"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77"/>
                                        </p:tgtEl>
                                        <p:attrNameLst>
                                          <p:attrName>style.visibility</p:attrName>
                                        </p:attrNameLst>
                                      </p:cBhvr>
                                      <p:to>
                                        <p:strVal val="visible"/>
                                      </p:to>
                                    </p:set>
                                    <p:animEffect transition="in" filter="fade">
                                      <p:cBhvr>
                                        <p:cTn id="133" dur="1000"/>
                                        <p:tgtEl>
                                          <p:spTgt spid="77"/>
                                        </p:tgtEl>
                                      </p:cBhvr>
                                    </p:animEffect>
                                    <p:anim calcmode="lin" valueType="num">
                                      <p:cBhvr>
                                        <p:cTn id="134" dur="1000" fill="hold"/>
                                        <p:tgtEl>
                                          <p:spTgt spid="77"/>
                                        </p:tgtEl>
                                        <p:attrNameLst>
                                          <p:attrName>ppt_x</p:attrName>
                                        </p:attrNameLst>
                                      </p:cBhvr>
                                      <p:tavLst>
                                        <p:tav tm="0">
                                          <p:val>
                                            <p:strVal val="#ppt_x"/>
                                          </p:val>
                                        </p:tav>
                                        <p:tav tm="100000">
                                          <p:val>
                                            <p:strVal val="#ppt_x"/>
                                          </p:val>
                                        </p:tav>
                                      </p:tavLst>
                                    </p:anim>
                                    <p:anim calcmode="lin" valueType="num">
                                      <p:cBhvr>
                                        <p:cTn id="13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grpId="0" nodeType="clickEffect">
                                  <p:stCondLst>
                                    <p:cond delay="0"/>
                                  </p:stCondLst>
                                  <p:childTnLst>
                                    <p:set>
                                      <p:cBhvr>
                                        <p:cTn id="139" dur="1" fill="hold">
                                          <p:stCondLst>
                                            <p:cond delay="0"/>
                                          </p:stCondLst>
                                        </p:cTn>
                                        <p:tgtEl>
                                          <p:spTgt spid="88"/>
                                        </p:tgtEl>
                                        <p:attrNameLst>
                                          <p:attrName>style.visibility</p:attrName>
                                        </p:attrNameLst>
                                      </p:cBhvr>
                                      <p:to>
                                        <p:strVal val="visible"/>
                                      </p:to>
                                    </p:set>
                                    <p:anim calcmode="lin" valueType="num">
                                      <p:cBhvr additive="base">
                                        <p:cTn id="140" dur="500" fill="hold"/>
                                        <p:tgtEl>
                                          <p:spTgt spid="88"/>
                                        </p:tgtEl>
                                        <p:attrNameLst>
                                          <p:attrName>ppt_x</p:attrName>
                                        </p:attrNameLst>
                                      </p:cBhvr>
                                      <p:tavLst>
                                        <p:tav tm="0">
                                          <p:val>
                                            <p:strVal val="#ppt_x"/>
                                          </p:val>
                                        </p:tav>
                                        <p:tav tm="100000">
                                          <p:val>
                                            <p:strVal val="#ppt_x"/>
                                          </p:val>
                                        </p:tav>
                                      </p:tavLst>
                                    </p:anim>
                                    <p:anim calcmode="lin" valueType="num">
                                      <p:cBhvr additive="base">
                                        <p:cTn id="141"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89"/>
                                        </p:tgtEl>
                                        <p:attrNameLst>
                                          <p:attrName>style.visibility</p:attrName>
                                        </p:attrNameLst>
                                      </p:cBhvr>
                                      <p:to>
                                        <p:strVal val="visible"/>
                                      </p:to>
                                    </p:set>
                                    <p:animEffect transition="in" filter="fade">
                                      <p:cBhvr>
                                        <p:cTn id="146" dur="1000"/>
                                        <p:tgtEl>
                                          <p:spTgt spid="89"/>
                                        </p:tgtEl>
                                      </p:cBhvr>
                                    </p:animEffect>
                                    <p:anim calcmode="lin" valueType="num">
                                      <p:cBhvr>
                                        <p:cTn id="147" dur="1000" fill="hold"/>
                                        <p:tgtEl>
                                          <p:spTgt spid="89"/>
                                        </p:tgtEl>
                                        <p:attrNameLst>
                                          <p:attrName>ppt_x</p:attrName>
                                        </p:attrNameLst>
                                      </p:cBhvr>
                                      <p:tavLst>
                                        <p:tav tm="0">
                                          <p:val>
                                            <p:strVal val="#ppt_x"/>
                                          </p:val>
                                        </p:tav>
                                        <p:tav tm="100000">
                                          <p:val>
                                            <p:strVal val="#ppt_x"/>
                                          </p:val>
                                        </p:tav>
                                      </p:tavLst>
                                    </p:anim>
                                    <p:anim calcmode="lin" valueType="num">
                                      <p:cBhvr>
                                        <p:cTn id="148"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47"/>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78"/>
                                        </p:tgtEl>
                                        <p:attrNameLst>
                                          <p:attrName>style.visibility</p:attrName>
                                        </p:attrNameLst>
                                      </p:cBhvr>
                                      <p:to>
                                        <p:strVal val="visible"/>
                                      </p:to>
                                    </p:set>
                                    <p:anim calcmode="lin" valueType="num">
                                      <p:cBhvr additive="base">
                                        <p:cTn id="157" dur="500" fill="hold"/>
                                        <p:tgtEl>
                                          <p:spTgt spid="78"/>
                                        </p:tgtEl>
                                        <p:attrNameLst>
                                          <p:attrName>ppt_x</p:attrName>
                                        </p:attrNameLst>
                                      </p:cBhvr>
                                      <p:tavLst>
                                        <p:tav tm="0">
                                          <p:val>
                                            <p:strVal val="#ppt_x"/>
                                          </p:val>
                                        </p:tav>
                                        <p:tav tm="100000">
                                          <p:val>
                                            <p:strVal val="#ppt_x"/>
                                          </p:val>
                                        </p:tav>
                                      </p:tavLst>
                                    </p:anim>
                                    <p:anim calcmode="lin" valueType="num">
                                      <p:cBhvr additive="base">
                                        <p:cTn id="158"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2" presetClass="entr" presetSubtype="0" fill="hold" grpId="0" nodeType="clickEffect">
                                  <p:stCondLst>
                                    <p:cond delay="0"/>
                                  </p:stCondLst>
                                  <p:childTnLst>
                                    <p:set>
                                      <p:cBhvr>
                                        <p:cTn id="162" dur="1" fill="hold">
                                          <p:stCondLst>
                                            <p:cond delay="0"/>
                                          </p:stCondLst>
                                        </p:cTn>
                                        <p:tgtEl>
                                          <p:spTgt spid="79"/>
                                        </p:tgtEl>
                                        <p:attrNameLst>
                                          <p:attrName>style.visibility</p:attrName>
                                        </p:attrNameLst>
                                      </p:cBhvr>
                                      <p:to>
                                        <p:strVal val="visible"/>
                                      </p:to>
                                    </p:set>
                                    <p:animEffect transition="in" filter="fade">
                                      <p:cBhvr>
                                        <p:cTn id="163" dur="1000"/>
                                        <p:tgtEl>
                                          <p:spTgt spid="79"/>
                                        </p:tgtEl>
                                      </p:cBhvr>
                                    </p:animEffect>
                                    <p:anim calcmode="lin" valueType="num">
                                      <p:cBhvr>
                                        <p:cTn id="164" dur="1000" fill="hold"/>
                                        <p:tgtEl>
                                          <p:spTgt spid="79"/>
                                        </p:tgtEl>
                                        <p:attrNameLst>
                                          <p:attrName>ppt_x</p:attrName>
                                        </p:attrNameLst>
                                      </p:cBhvr>
                                      <p:tavLst>
                                        <p:tav tm="0">
                                          <p:val>
                                            <p:strVal val="#ppt_x"/>
                                          </p:val>
                                        </p:tav>
                                        <p:tav tm="100000">
                                          <p:val>
                                            <p:strVal val="#ppt_x"/>
                                          </p:val>
                                        </p:tav>
                                      </p:tavLst>
                                    </p:anim>
                                    <p:anim calcmode="lin" valueType="num">
                                      <p:cBhvr>
                                        <p:cTn id="165" dur="1000" fill="hold"/>
                                        <p:tgtEl>
                                          <p:spTgt spid="79"/>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81"/>
                                        </p:tgtEl>
                                        <p:attrNameLst>
                                          <p:attrName>style.visibility</p:attrName>
                                        </p:attrNameLst>
                                      </p:cBhvr>
                                      <p:to>
                                        <p:strVal val="visible"/>
                                      </p:to>
                                    </p:set>
                                    <p:animEffect transition="in" filter="fade">
                                      <p:cBhvr>
                                        <p:cTn id="168" dur="1000"/>
                                        <p:tgtEl>
                                          <p:spTgt spid="81"/>
                                        </p:tgtEl>
                                      </p:cBhvr>
                                    </p:animEffect>
                                    <p:anim calcmode="lin" valueType="num">
                                      <p:cBhvr>
                                        <p:cTn id="169" dur="1000" fill="hold"/>
                                        <p:tgtEl>
                                          <p:spTgt spid="81"/>
                                        </p:tgtEl>
                                        <p:attrNameLst>
                                          <p:attrName>ppt_x</p:attrName>
                                        </p:attrNameLst>
                                      </p:cBhvr>
                                      <p:tavLst>
                                        <p:tav tm="0">
                                          <p:val>
                                            <p:strVal val="#ppt_x"/>
                                          </p:val>
                                        </p:tav>
                                        <p:tav tm="100000">
                                          <p:val>
                                            <p:strVal val="#ppt_x"/>
                                          </p:val>
                                        </p:tav>
                                      </p:tavLst>
                                    </p:anim>
                                    <p:anim calcmode="lin" valueType="num">
                                      <p:cBhvr>
                                        <p:cTn id="170"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80"/>
                                        </p:tgtEl>
                                        <p:attrNameLst>
                                          <p:attrName>style.visibility</p:attrName>
                                        </p:attrNameLst>
                                      </p:cBhvr>
                                      <p:to>
                                        <p:strVal val="visible"/>
                                      </p:to>
                                    </p:set>
                                    <p:anim calcmode="lin" valueType="num">
                                      <p:cBhvr additive="base">
                                        <p:cTn id="175" dur="500" fill="hold"/>
                                        <p:tgtEl>
                                          <p:spTgt spid="80"/>
                                        </p:tgtEl>
                                        <p:attrNameLst>
                                          <p:attrName>ppt_x</p:attrName>
                                        </p:attrNameLst>
                                      </p:cBhvr>
                                      <p:tavLst>
                                        <p:tav tm="0">
                                          <p:val>
                                            <p:strVal val="#ppt_x"/>
                                          </p:val>
                                        </p:tav>
                                        <p:tav tm="100000">
                                          <p:val>
                                            <p:strVal val="#ppt_x"/>
                                          </p:val>
                                        </p:tav>
                                      </p:tavLst>
                                    </p:anim>
                                    <p:anim calcmode="lin" valueType="num">
                                      <p:cBhvr additive="base">
                                        <p:cTn id="1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42" presetClass="entr" presetSubtype="0" fill="hold" grpId="0" nodeType="clickEffect">
                                  <p:stCondLst>
                                    <p:cond delay="0"/>
                                  </p:stCondLst>
                                  <p:childTnLst>
                                    <p:set>
                                      <p:cBhvr>
                                        <p:cTn id="180" dur="1" fill="hold">
                                          <p:stCondLst>
                                            <p:cond delay="0"/>
                                          </p:stCondLst>
                                        </p:cTn>
                                        <p:tgtEl>
                                          <p:spTgt spid="84"/>
                                        </p:tgtEl>
                                        <p:attrNameLst>
                                          <p:attrName>style.visibility</p:attrName>
                                        </p:attrNameLst>
                                      </p:cBhvr>
                                      <p:to>
                                        <p:strVal val="visible"/>
                                      </p:to>
                                    </p:set>
                                    <p:animEffect transition="in" filter="fade">
                                      <p:cBhvr>
                                        <p:cTn id="181" dur="1000"/>
                                        <p:tgtEl>
                                          <p:spTgt spid="84"/>
                                        </p:tgtEl>
                                      </p:cBhvr>
                                    </p:animEffect>
                                    <p:anim calcmode="lin" valueType="num">
                                      <p:cBhvr>
                                        <p:cTn id="182" dur="1000" fill="hold"/>
                                        <p:tgtEl>
                                          <p:spTgt spid="84"/>
                                        </p:tgtEl>
                                        <p:attrNameLst>
                                          <p:attrName>ppt_x</p:attrName>
                                        </p:attrNameLst>
                                      </p:cBhvr>
                                      <p:tavLst>
                                        <p:tav tm="0">
                                          <p:val>
                                            <p:strVal val="#ppt_x"/>
                                          </p:val>
                                        </p:tav>
                                        <p:tav tm="100000">
                                          <p:val>
                                            <p:strVal val="#ppt_x"/>
                                          </p:val>
                                        </p:tav>
                                      </p:tavLst>
                                    </p:anim>
                                    <p:anim calcmode="lin" valueType="num">
                                      <p:cBhvr>
                                        <p:cTn id="183" dur="1000" fill="hold"/>
                                        <p:tgtEl>
                                          <p:spTgt spid="84"/>
                                        </p:tgtEl>
                                        <p:attrNameLst>
                                          <p:attrName>ppt_y</p:attrName>
                                        </p:attrNameLst>
                                      </p:cBhvr>
                                      <p:tavLst>
                                        <p:tav tm="0">
                                          <p:val>
                                            <p:strVal val="#ppt_y+.1"/>
                                          </p:val>
                                        </p:tav>
                                        <p:tav tm="100000">
                                          <p:val>
                                            <p:strVal val="#ppt_y"/>
                                          </p:val>
                                        </p:tav>
                                      </p:tavLst>
                                    </p:anim>
                                  </p:childTnLst>
                                </p:cTn>
                              </p:par>
                              <p:par>
                                <p:cTn id="184" presetID="42" presetClass="entr" presetSubtype="0" fill="hold" nodeType="withEffect">
                                  <p:stCondLst>
                                    <p:cond delay="0"/>
                                  </p:stCondLst>
                                  <p:childTnLst>
                                    <p:set>
                                      <p:cBhvr>
                                        <p:cTn id="185" dur="1" fill="hold">
                                          <p:stCondLst>
                                            <p:cond delay="0"/>
                                          </p:stCondLst>
                                        </p:cTn>
                                        <p:tgtEl>
                                          <p:spTgt spid="82"/>
                                        </p:tgtEl>
                                        <p:attrNameLst>
                                          <p:attrName>style.visibility</p:attrName>
                                        </p:attrNameLst>
                                      </p:cBhvr>
                                      <p:to>
                                        <p:strVal val="visible"/>
                                      </p:to>
                                    </p:set>
                                    <p:animEffect transition="in" filter="fade">
                                      <p:cBhvr>
                                        <p:cTn id="186" dur="1000"/>
                                        <p:tgtEl>
                                          <p:spTgt spid="82"/>
                                        </p:tgtEl>
                                      </p:cBhvr>
                                    </p:animEffect>
                                    <p:anim calcmode="lin" valueType="num">
                                      <p:cBhvr>
                                        <p:cTn id="187" dur="1000" fill="hold"/>
                                        <p:tgtEl>
                                          <p:spTgt spid="82"/>
                                        </p:tgtEl>
                                        <p:attrNameLst>
                                          <p:attrName>ppt_x</p:attrName>
                                        </p:attrNameLst>
                                      </p:cBhvr>
                                      <p:tavLst>
                                        <p:tav tm="0">
                                          <p:val>
                                            <p:strVal val="#ppt_x"/>
                                          </p:val>
                                        </p:tav>
                                        <p:tav tm="100000">
                                          <p:val>
                                            <p:strVal val="#ppt_x"/>
                                          </p:val>
                                        </p:tav>
                                      </p:tavLst>
                                    </p:anim>
                                    <p:anim calcmode="lin" valueType="num">
                                      <p:cBhvr>
                                        <p:cTn id="18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85"/>
                                        </p:tgtEl>
                                        <p:attrNameLst>
                                          <p:attrName>style.visibility</p:attrName>
                                        </p:attrNameLst>
                                      </p:cBhvr>
                                      <p:to>
                                        <p:strVal val="visible"/>
                                      </p:to>
                                    </p:set>
                                    <p:anim calcmode="lin" valueType="num">
                                      <p:cBhvr additive="base">
                                        <p:cTn id="193" dur="500" fill="hold"/>
                                        <p:tgtEl>
                                          <p:spTgt spid="85"/>
                                        </p:tgtEl>
                                        <p:attrNameLst>
                                          <p:attrName>ppt_x</p:attrName>
                                        </p:attrNameLst>
                                      </p:cBhvr>
                                      <p:tavLst>
                                        <p:tav tm="0">
                                          <p:val>
                                            <p:strVal val="#ppt_x"/>
                                          </p:val>
                                        </p:tav>
                                        <p:tav tm="100000">
                                          <p:val>
                                            <p:strVal val="#ppt_x"/>
                                          </p:val>
                                        </p:tav>
                                      </p:tavLst>
                                    </p:anim>
                                    <p:anim calcmode="lin" valueType="num">
                                      <p:cBhvr additive="base">
                                        <p:cTn id="194"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42" presetClass="entr" presetSubtype="0" fill="hold" grpId="0" nodeType="clickEffect">
                                  <p:stCondLst>
                                    <p:cond delay="0"/>
                                  </p:stCondLst>
                                  <p:childTnLst>
                                    <p:set>
                                      <p:cBhvr>
                                        <p:cTn id="198" dur="1" fill="hold">
                                          <p:stCondLst>
                                            <p:cond delay="0"/>
                                          </p:stCondLst>
                                        </p:cTn>
                                        <p:tgtEl>
                                          <p:spTgt spid="86"/>
                                        </p:tgtEl>
                                        <p:attrNameLst>
                                          <p:attrName>style.visibility</p:attrName>
                                        </p:attrNameLst>
                                      </p:cBhvr>
                                      <p:to>
                                        <p:strVal val="visible"/>
                                      </p:to>
                                    </p:set>
                                    <p:animEffect transition="in" filter="fade">
                                      <p:cBhvr>
                                        <p:cTn id="199" dur="1000"/>
                                        <p:tgtEl>
                                          <p:spTgt spid="86"/>
                                        </p:tgtEl>
                                      </p:cBhvr>
                                    </p:animEffect>
                                    <p:anim calcmode="lin" valueType="num">
                                      <p:cBhvr>
                                        <p:cTn id="200" dur="1000" fill="hold"/>
                                        <p:tgtEl>
                                          <p:spTgt spid="86"/>
                                        </p:tgtEl>
                                        <p:attrNameLst>
                                          <p:attrName>ppt_x</p:attrName>
                                        </p:attrNameLst>
                                      </p:cBhvr>
                                      <p:tavLst>
                                        <p:tav tm="0">
                                          <p:val>
                                            <p:strVal val="#ppt_x"/>
                                          </p:val>
                                        </p:tav>
                                        <p:tav tm="100000">
                                          <p:val>
                                            <p:strVal val="#ppt_x"/>
                                          </p:val>
                                        </p:tav>
                                      </p:tavLst>
                                    </p:anim>
                                    <p:anim calcmode="lin" valueType="num">
                                      <p:cBhvr>
                                        <p:cTn id="201" dur="1000" fill="hold"/>
                                        <p:tgtEl>
                                          <p:spTgt spid="86"/>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0"/>
                                  </p:stCondLst>
                                  <p:childTnLst>
                                    <p:set>
                                      <p:cBhvr>
                                        <p:cTn id="203" dur="1" fill="hold">
                                          <p:stCondLst>
                                            <p:cond delay="0"/>
                                          </p:stCondLst>
                                        </p:cTn>
                                        <p:tgtEl>
                                          <p:spTgt spid="83"/>
                                        </p:tgtEl>
                                        <p:attrNameLst>
                                          <p:attrName>style.visibility</p:attrName>
                                        </p:attrNameLst>
                                      </p:cBhvr>
                                      <p:to>
                                        <p:strVal val="visible"/>
                                      </p:to>
                                    </p:set>
                                    <p:animEffect transition="in" filter="fade">
                                      <p:cBhvr>
                                        <p:cTn id="204" dur="1000"/>
                                        <p:tgtEl>
                                          <p:spTgt spid="83"/>
                                        </p:tgtEl>
                                      </p:cBhvr>
                                    </p:animEffect>
                                    <p:anim calcmode="lin" valueType="num">
                                      <p:cBhvr>
                                        <p:cTn id="205" dur="1000" fill="hold"/>
                                        <p:tgtEl>
                                          <p:spTgt spid="83"/>
                                        </p:tgtEl>
                                        <p:attrNameLst>
                                          <p:attrName>ppt_x</p:attrName>
                                        </p:attrNameLst>
                                      </p:cBhvr>
                                      <p:tavLst>
                                        <p:tav tm="0">
                                          <p:val>
                                            <p:strVal val="#ppt_x"/>
                                          </p:val>
                                        </p:tav>
                                        <p:tav tm="100000">
                                          <p:val>
                                            <p:strVal val="#ppt_x"/>
                                          </p:val>
                                        </p:tav>
                                      </p:tavLst>
                                    </p:anim>
                                    <p:anim calcmode="lin" valueType="num">
                                      <p:cBhvr>
                                        <p:cTn id="206"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P spid="50" grpId="0"/>
      <p:bldP spid="52" grpId="0"/>
      <p:bldP spid="57" grpId="0"/>
      <p:bldP spid="61" grpId="0"/>
      <p:bldP spid="65" grpId="0"/>
      <p:bldP spid="67" grpId="0"/>
      <p:bldP spid="68" grpId="0"/>
      <p:bldP spid="70" grpId="0"/>
      <p:bldP spid="71" grpId="0"/>
      <p:bldP spid="75" grpId="0"/>
      <p:bldP spid="77" grpId="0"/>
      <p:bldP spid="78" grpId="0"/>
      <p:bldP spid="79" grpId="0"/>
      <p:bldP spid="80" grpId="0"/>
      <p:bldP spid="84" grpId="0"/>
      <p:bldP spid="85" grpId="0"/>
      <p:bldP spid="86" grpId="0"/>
      <p:bldP spid="88" grpId="0"/>
      <p:bldP spid="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hlinkClick r:id="rId2" action="ppaction://hlinksldjump"/>
            <a:extLst>
              <a:ext uri="{FF2B5EF4-FFF2-40B4-BE49-F238E27FC236}">
                <a16:creationId xmlns:a16="http://schemas.microsoft.com/office/drawing/2014/main" id="{8A70CBA4-E7CA-679A-96F5-26A463C210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5" name="Image 4">
            <a:extLst>
              <a:ext uri="{FF2B5EF4-FFF2-40B4-BE49-F238E27FC236}">
                <a16:creationId xmlns:a16="http://schemas.microsoft.com/office/drawing/2014/main" id="{D21C794D-8CB0-136A-8FBE-8A3CEB58F0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929" y="103686"/>
            <a:ext cx="895513" cy="802325"/>
          </a:xfrm>
          <a:prstGeom prst="rect">
            <a:avLst/>
          </a:prstGeom>
        </p:spPr>
      </p:pic>
      <p:pic>
        <p:nvPicPr>
          <p:cNvPr id="6" name="Image 5">
            <a:extLst>
              <a:ext uri="{FF2B5EF4-FFF2-40B4-BE49-F238E27FC236}">
                <a16:creationId xmlns:a16="http://schemas.microsoft.com/office/drawing/2014/main" id="{A7FF06D5-DA37-2929-D3D6-0D5AB702604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288064" y="38684"/>
            <a:ext cx="895513" cy="895513"/>
          </a:xfrm>
          <a:prstGeom prst="rect">
            <a:avLst/>
          </a:prstGeom>
        </p:spPr>
      </p:pic>
      <p:sp>
        <p:nvSpPr>
          <p:cNvPr id="7" name="Rectangle 6">
            <a:extLst>
              <a:ext uri="{FF2B5EF4-FFF2-40B4-BE49-F238E27FC236}">
                <a16:creationId xmlns:a16="http://schemas.microsoft.com/office/drawing/2014/main" id="{ED264F7D-43F2-539B-C578-55786284FF89}"/>
              </a:ext>
            </a:extLst>
          </p:cNvPr>
          <p:cNvSpPr/>
          <p:nvPr/>
        </p:nvSpPr>
        <p:spPr>
          <a:xfrm>
            <a:off x="2376356" y="121614"/>
            <a:ext cx="2279791" cy="646331"/>
          </a:xfrm>
          <a:prstGeom prst="rect">
            <a:avLst/>
          </a:prstGeom>
          <a:noFill/>
        </p:spPr>
        <p:txBody>
          <a:bodyPr wrap="none" lIns="91440" tIns="45720" rIns="91440" bIns="45720">
            <a:spAutoFit/>
          </a:bodyPr>
          <a:lstStyle/>
          <a:p>
            <a:pPr algn="ctr"/>
            <a:r>
              <a:rPr lang="fr-FR"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La Poésie</a:t>
            </a:r>
          </a:p>
        </p:txBody>
      </p:sp>
      <p:sp>
        <p:nvSpPr>
          <p:cNvPr id="9" name="ZoneTexte 8">
            <a:extLst>
              <a:ext uri="{FF2B5EF4-FFF2-40B4-BE49-F238E27FC236}">
                <a16:creationId xmlns:a16="http://schemas.microsoft.com/office/drawing/2014/main" id="{F4C21876-1261-617B-6D55-C971F8699883}"/>
              </a:ext>
            </a:extLst>
          </p:cNvPr>
          <p:cNvSpPr txBox="1"/>
          <p:nvPr/>
        </p:nvSpPr>
        <p:spPr>
          <a:xfrm>
            <a:off x="5010541" y="175501"/>
            <a:ext cx="4362060" cy="584775"/>
          </a:xfrm>
          <a:prstGeom prst="rect">
            <a:avLst/>
          </a:prstGeom>
          <a:noFill/>
        </p:spPr>
        <p:txBody>
          <a:bodyPr wrap="square">
            <a:spAutoFit/>
          </a:bodyPr>
          <a:lstStyle/>
          <a:p>
            <a:r>
              <a:rPr lang="fr-FR" b="1" i="0" u="none" strike="noStrike" baseline="0" dirty="0">
                <a:latin typeface="Calibri" panose="020F0502020204030204" pitchFamily="34" charset="0"/>
                <a:cs typeface="Calibri" panose="020F0502020204030204" pitchFamily="34" charset="0"/>
              </a:rPr>
              <a:t>Le</a:t>
            </a:r>
            <a:r>
              <a:rPr lang="fr-FR" sz="3200" b="1" i="0" u="none" strike="noStrike" baseline="0" dirty="0">
                <a:latin typeface="Calibri" panose="020F0502020204030204" pitchFamily="34" charset="0"/>
                <a:cs typeface="Calibri" panose="020F0502020204030204" pitchFamily="34" charset="0"/>
              </a:rPr>
              <a:t> </a:t>
            </a:r>
            <a:r>
              <a:rPr lang="fr-FR" sz="3200" b="1" i="0" u="none" strike="noStrike" baseline="0" dirty="0">
                <a:solidFill>
                  <a:srgbClr val="FF0000"/>
                </a:solidFill>
                <a:latin typeface="Calibri" panose="020F0502020204030204" pitchFamily="34" charset="0"/>
                <a:cs typeface="Calibri" panose="020F0502020204030204" pitchFamily="34" charset="0"/>
              </a:rPr>
              <a:t>VOCABULAIRE</a:t>
            </a:r>
            <a:r>
              <a:rPr lang="fr-FR" b="1" i="0" u="none" strike="noStrike" baseline="0" dirty="0">
                <a:latin typeface="Calibri" panose="020F0502020204030204" pitchFamily="34" charset="0"/>
                <a:cs typeface="Calibri" panose="020F0502020204030204" pitchFamily="34" charset="0"/>
              </a:rPr>
              <a:t>…</a:t>
            </a:r>
            <a:endParaRPr lang="fr-FR" b="1" dirty="0"/>
          </a:p>
        </p:txBody>
      </p:sp>
      <p:grpSp>
        <p:nvGrpSpPr>
          <p:cNvPr id="2" name="Groupe 1">
            <a:extLst>
              <a:ext uri="{FF2B5EF4-FFF2-40B4-BE49-F238E27FC236}">
                <a16:creationId xmlns:a16="http://schemas.microsoft.com/office/drawing/2014/main" id="{88EAA91A-B83C-1ADE-64BB-75177C2A333A}"/>
              </a:ext>
            </a:extLst>
          </p:cNvPr>
          <p:cNvGrpSpPr/>
          <p:nvPr/>
        </p:nvGrpSpPr>
        <p:grpSpPr>
          <a:xfrm>
            <a:off x="38462" y="767945"/>
            <a:ext cx="4972078" cy="5313159"/>
            <a:chOff x="38462" y="767945"/>
            <a:chExt cx="4972078" cy="5313159"/>
          </a:xfrm>
        </p:grpSpPr>
        <p:sp>
          <p:nvSpPr>
            <p:cNvPr id="13" name="ZoneTexte 12">
              <a:extLst>
                <a:ext uri="{FF2B5EF4-FFF2-40B4-BE49-F238E27FC236}">
                  <a16:creationId xmlns:a16="http://schemas.microsoft.com/office/drawing/2014/main" id="{EE6ECCC2-D65D-D6CB-2CB7-2AE1FB589860}"/>
                </a:ext>
              </a:extLst>
            </p:cNvPr>
            <p:cNvSpPr txBox="1"/>
            <p:nvPr/>
          </p:nvSpPr>
          <p:spPr>
            <a:xfrm>
              <a:off x="1278440" y="1168055"/>
              <a:ext cx="3377707" cy="4293483"/>
            </a:xfrm>
            <a:prstGeom prst="rect">
              <a:avLst/>
            </a:prstGeom>
            <a:noFill/>
          </p:spPr>
          <p:txBody>
            <a:bodyPr wrap="square">
              <a:spAutoFit/>
            </a:bodyPr>
            <a:lstStyle/>
            <a:p>
              <a:r>
                <a:rPr lang="fr-FR" sz="1300" dirty="0"/>
                <a:t>Dieu le veut, dans les temps contraires,</a:t>
              </a:r>
            </a:p>
            <a:p>
              <a:r>
                <a:rPr lang="fr-FR" sz="1300" dirty="0"/>
                <a:t>Chacun travaille et chacun sert.</a:t>
              </a:r>
            </a:p>
            <a:p>
              <a:r>
                <a:rPr lang="fr-FR" sz="1300" dirty="0"/>
                <a:t>Malheur à qui dit à ses frères :</a:t>
              </a:r>
            </a:p>
            <a:p>
              <a:r>
                <a:rPr lang="fr-FR" sz="1300" dirty="0"/>
                <a:t>Je retourne dans le désert !</a:t>
              </a:r>
            </a:p>
            <a:p>
              <a:r>
                <a:rPr lang="fr-FR" sz="1300" dirty="0"/>
                <a:t>Malheur à qui prend ses sandales</a:t>
              </a:r>
            </a:p>
            <a:p>
              <a:r>
                <a:rPr lang="fr-FR" sz="1300" dirty="0"/>
                <a:t>Quand les haines et les scandales</a:t>
              </a:r>
            </a:p>
            <a:p>
              <a:r>
                <a:rPr lang="fr-FR" sz="1300" dirty="0"/>
                <a:t>Tourmentent le peuple agité !</a:t>
              </a:r>
            </a:p>
            <a:p>
              <a:r>
                <a:rPr lang="fr-FR" sz="1300" dirty="0"/>
                <a:t>Honte au penseur qui se mutile</a:t>
              </a:r>
            </a:p>
            <a:p>
              <a:r>
                <a:rPr lang="fr-FR" sz="1300" dirty="0"/>
                <a:t>Et s'en va, chanteur inutile,</a:t>
              </a:r>
            </a:p>
            <a:p>
              <a:r>
                <a:rPr lang="fr-FR" sz="1300" dirty="0"/>
                <a:t>Par la porte de la cité !</a:t>
              </a:r>
            </a:p>
            <a:p>
              <a:endParaRPr lang="fr-FR" sz="1300" dirty="0"/>
            </a:p>
            <a:p>
              <a:r>
                <a:rPr lang="fr-FR" sz="1300" dirty="0"/>
                <a:t>Le poète en des jours impies</a:t>
              </a:r>
            </a:p>
            <a:p>
              <a:r>
                <a:rPr lang="fr-FR" sz="1300" dirty="0"/>
                <a:t>Vient préparer des jours meilleurs.</a:t>
              </a:r>
            </a:p>
            <a:p>
              <a:r>
                <a:rPr lang="fr-FR" sz="1300" dirty="0"/>
                <a:t>Il est l'homme des utopies ;</a:t>
              </a:r>
            </a:p>
            <a:p>
              <a:r>
                <a:rPr lang="fr-FR" sz="1300" dirty="0"/>
                <a:t>Les pieds ici, les yeux ailleurs.</a:t>
              </a:r>
            </a:p>
            <a:p>
              <a:r>
                <a:rPr lang="fr-FR" sz="1300" dirty="0"/>
                <a:t>C'est lui qui sur toutes les têtes,</a:t>
              </a:r>
            </a:p>
            <a:p>
              <a:r>
                <a:rPr lang="fr-FR" sz="1300" dirty="0"/>
                <a:t>En tout temps, pareil aux prophètes,</a:t>
              </a:r>
            </a:p>
            <a:p>
              <a:r>
                <a:rPr lang="fr-FR" sz="1300" dirty="0"/>
                <a:t>Dans sa main, où tout peut tenir,</a:t>
              </a:r>
            </a:p>
            <a:p>
              <a:r>
                <a:rPr lang="fr-FR" sz="1300" dirty="0"/>
                <a:t>Doit, qu'on l'insulte ou qu'on le loue,</a:t>
              </a:r>
            </a:p>
            <a:p>
              <a:r>
                <a:rPr lang="fr-FR" sz="1300" dirty="0"/>
                <a:t>Comme une torche qu'il secoue,</a:t>
              </a:r>
            </a:p>
            <a:p>
              <a:r>
                <a:rPr lang="fr-FR" sz="1300" dirty="0"/>
                <a:t>Faire flamboyer l'avenir ! [...]</a:t>
              </a:r>
            </a:p>
          </p:txBody>
        </p:sp>
        <p:sp>
          <p:nvSpPr>
            <p:cNvPr id="14" name="ZoneTexte 13">
              <a:extLst>
                <a:ext uri="{FF2B5EF4-FFF2-40B4-BE49-F238E27FC236}">
                  <a16:creationId xmlns:a16="http://schemas.microsoft.com/office/drawing/2014/main" id="{50E34AA6-27AB-AACF-4E1F-5CDCA611D343}"/>
                </a:ext>
              </a:extLst>
            </p:cNvPr>
            <p:cNvSpPr txBox="1"/>
            <p:nvPr/>
          </p:nvSpPr>
          <p:spPr>
            <a:xfrm>
              <a:off x="38462" y="1751985"/>
              <a:ext cx="1239978" cy="523220"/>
            </a:xfrm>
            <a:prstGeom prst="rect">
              <a:avLst/>
            </a:prstGeom>
            <a:noFill/>
          </p:spPr>
          <p:txBody>
            <a:bodyPr wrap="square">
              <a:spAutoFit/>
            </a:bodyPr>
            <a:lstStyle/>
            <a:p>
              <a:pPr algn="ctr"/>
              <a:r>
                <a:rPr lang="fr-FR" sz="1400" b="1" dirty="0"/>
                <a:t>Victor HUGO</a:t>
              </a:r>
            </a:p>
          </p:txBody>
        </p:sp>
        <p:pic>
          <p:nvPicPr>
            <p:cNvPr id="15" name="Image 14">
              <a:extLst>
                <a:ext uri="{FF2B5EF4-FFF2-40B4-BE49-F238E27FC236}">
                  <a16:creationId xmlns:a16="http://schemas.microsoft.com/office/drawing/2014/main" id="{9C4DBE68-2565-B553-B032-55D8459391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7143" y="1085365"/>
              <a:ext cx="667083" cy="667083"/>
            </a:xfrm>
            <a:prstGeom prst="rect">
              <a:avLst/>
            </a:prstGeom>
          </p:spPr>
        </p:pic>
        <p:sp>
          <p:nvSpPr>
            <p:cNvPr id="16" name="ZoneTexte 15">
              <a:extLst>
                <a:ext uri="{FF2B5EF4-FFF2-40B4-BE49-F238E27FC236}">
                  <a16:creationId xmlns:a16="http://schemas.microsoft.com/office/drawing/2014/main" id="{672FBE2A-D5FE-D8ED-7853-D2DB3139BD04}"/>
                </a:ext>
              </a:extLst>
            </p:cNvPr>
            <p:cNvSpPr txBox="1"/>
            <p:nvPr/>
          </p:nvSpPr>
          <p:spPr>
            <a:xfrm>
              <a:off x="117277" y="2227745"/>
              <a:ext cx="1082348" cy="307777"/>
            </a:xfrm>
            <a:prstGeom prst="rect">
              <a:avLst/>
            </a:prstGeom>
            <a:noFill/>
          </p:spPr>
          <p:txBody>
            <a:bodyPr wrap="none" rtlCol="0">
              <a:spAutoFit/>
            </a:bodyPr>
            <a:lstStyle/>
            <a:p>
              <a:r>
                <a:rPr lang="fr-FR" sz="1400" b="1" dirty="0">
                  <a:solidFill>
                    <a:srgbClr val="FF0000"/>
                  </a:solidFill>
                  <a:latin typeface="Calibri" panose="020F0502020204030204" pitchFamily="34" charset="0"/>
                  <a:cs typeface="Calibri" panose="020F0502020204030204" pitchFamily="34" charset="0"/>
                </a:rPr>
                <a:t>(1802-1885)</a:t>
              </a:r>
            </a:p>
          </p:txBody>
        </p:sp>
        <p:sp>
          <p:nvSpPr>
            <p:cNvPr id="18" name="ZoneTexte 17">
              <a:extLst>
                <a:ext uri="{FF2B5EF4-FFF2-40B4-BE49-F238E27FC236}">
                  <a16:creationId xmlns:a16="http://schemas.microsoft.com/office/drawing/2014/main" id="{9019360F-5B3B-5DB8-8717-461AFBF416BC}"/>
                </a:ext>
              </a:extLst>
            </p:cNvPr>
            <p:cNvSpPr txBox="1"/>
            <p:nvPr/>
          </p:nvSpPr>
          <p:spPr>
            <a:xfrm>
              <a:off x="202929" y="2904934"/>
              <a:ext cx="895513" cy="307777"/>
            </a:xfrm>
            <a:prstGeom prst="rect">
              <a:avLst/>
            </a:prstGeom>
            <a:noFill/>
          </p:spPr>
          <p:txBody>
            <a:bodyPr wrap="square">
              <a:spAutoFit/>
            </a:bodyPr>
            <a:lstStyle/>
            <a:p>
              <a:pPr algn="ctr"/>
              <a:r>
                <a:rPr lang="fr-FR" sz="1400" b="1" dirty="0">
                  <a:solidFill>
                    <a:srgbClr val="FFFF00"/>
                  </a:solidFill>
                  <a:latin typeface="Calibri" panose="020F0502020204030204" pitchFamily="34" charset="0"/>
                  <a:cs typeface="Calibri" panose="020F0502020204030204" pitchFamily="34" charset="0"/>
                </a:rPr>
                <a:t>Poète</a:t>
              </a:r>
            </a:p>
          </p:txBody>
        </p:sp>
        <p:pic>
          <p:nvPicPr>
            <p:cNvPr id="21" name="Image 20">
              <a:extLst>
                <a:ext uri="{FF2B5EF4-FFF2-40B4-BE49-F238E27FC236}">
                  <a16:creationId xmlns:a16="http://schemas.microsoft.com/office/drawing/2014/main" id="{2F1BB8F4-02C9-8228-F60D-A9FBAB7A5F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399" y="2543461"/>
              <a:ext cx="380617" cy="253207"/>
            </a:xfrm>
            <a:prstGeom prst="rect">
              <a:avLst/>
            </a:prstGeom>
          </p:spPr>
        </p:pic>
        <p:sp>
          <p:nvSpPr>
            <p:cNvPr id="23" name="ZoneTexte 22">
              <a:extLst>
                <a:ext uri="{FF2B5EF4-FFF2-40B4-BE49-F238E27FC236}">
                  <a16:creationId xmlns:a16="http://schemas.microsoft.com/office/drawing/2014/main" id="{65F6AF58-A128-73F7-E941-B12EB86E3854}"/>
                </a:ext>
              </a:extLst>
            </p:cNvPr>
            <p:cNvSpPr txBox="1"/>
            <p:nvPr/>
          </p:nvSpPr>
          <p:spPr>
            <a:xfrm>
              <a:off x="2183577" y="767945"/>
              <a:ext cx="2826963" cy="400110"/>
            </a:xfrm>
            <a:prstGeom prst="rect">
              <a:avLst/>
            </a:prstGeom>
            <a:noFill/>
          </p:spPr>
          <p:txBody>
            <a:bodyPr wrap="square">
              <a:spAutoFit/>
            </a:bodyPr>
            <a:lstStyle/>
            <a:p>
              <a:r>
                <a:rPr lang="fr-FR" sz="20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LA FONCTION DU POÈTE</a:t>
              </a:r>
              <a:endParaRPr lang="fr-FR" sz="2000" dirty="0">
                <a:solidFill>
                  <a:srgbClr val="FFFF00"/>
                </a:solidFill>
              </a:endParaRPr>
            </a:p>
          </p:txBody>
        </p:sp>
        <p:sp>
          <p:nvSpPr>
            <p:cNvPr id="28" name="ZoneTexte 27">
              <a:extLst>
                <a:ext uri="{FF2B5EF4-FFF2-40B4-BE49-F238E27FC236}">
                  <a16:creationId xmlns:a16="http://schemas.microsoft.com/office/drawing/2014/main" id="{5F2393EF-61BB-6643-180A-5E810B64EA52}"/>
                </a:ext>
              </a:extLst>
            </p:cNvPr>
            <p:cNvSpPr txBox="1"/>
            <p:nvPr/>
          </p:nvSpPr>
          <p:spPr>
            <a:xfrm>
              <a:off x="707707" y="5773327"/>
              <a:ext cx="3572587" cy="307777"/>
            </a:xfrm>
            <a:prstGeom prst="rect">
              <a:avLst/>
            </a:prstGeom>
            <a:noFill/>
          </p:spPr>
          <p:txBody>
            <a:bodyPr wrap="square">
              <a:spAutoFit/>
            </a:bodyPr>
            <a:lstStyle/>
            <a:p>
              <a:pPr algn="r"/>
              <a:r>
                <a:rPr lang="fr-FR"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Victor HUGO</a:t>
              </a:r>
              <a:r>
                <a:rPr lang="fr-FR" sz="1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Les Rayons et les Ombres</a:t>
              </a:r>
              <a:r>
                <a:rPr lang="fr-FR"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1840.</a:t>
              </a:r>
              <a:endParaRPr lang="fr-FR" sz="1400" dirty="0">
                <a:solidFill>
                  <a:schemeClr val="bg1"/>
                </a:solidFill>
                <a:latin typeface="Calibri" panose="020F0502020204030204" pitchFamily="34" charset="0"/>
                <a:cs typeface="Calibri" panose="020F0502020204030204" pitchFamily="34" charset="0"/>
              </a:endParaRPr>
            </a:p>
          </p:txBody>
        </p:sp>
      </p:grpSp>
      <p:cxnSp>
        <p:nvCxnSpPr>
          <p:cNvPr id="3" name="Connecteur droit avec flèche 2">
            <a:extLst>
              <a:ext uri="{FF2B5EF4-FFF2-40B4-BE49-F238E27FC236}">
                <a16:creationId xmlns:a16="http://schemas.microsoft.com/office/drawing/2014/main" id="{55954AB2-0980-3651-7A91-10CD0274F6C5}"/>
              </a:ext>
            </a:extLst>
          </p:cNvPr>
          <p:cNvCxnSpPr>
            <a:cxnSpLocks/>
          </p:cNvCxnSpPr>
          <p:nvPr/>
        </p:nvCxnSpPr>
        <p:spPr>
          <a:xfrm>
            <a:off x="1371600" y="2598731"/>
            <a:ext cx="2697480" cy="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D16502A-BCEE-4C36-49CB-FF9F6163A5D9}"/>
              </a:ext>
            </a:extLst>
          </p:cNvPr>
          <p:cNvSpPr txBox="1"/>
          <p:nvPr/>
        </p:nvSpPr>
        <p:spPr>
          <a:xfrm>
            <a:off x="4105284" y="2399186"/>
            <a:ext cx="1673724" cy="338554"/>
          </a:xfrm>
          <a:prstGeom prst="rect">
            <a:avLst/>
          </a:prstGeom>
          <a:noFill/>
        </p:spPr>
        <p:txBody>
          <a:bodyPr wrap="square">
            <a:spAutoFit/>
          </a:bodyPr>
          <a:lstStyle/>
          <a:p>
            <a:r>
              <a:rPr lang="fr-FR" sz="1600" b="1" dirty="0">
                <a:solidFill>
                  <a:srgbClr val="FFFF00"/>
                </a:solidFill>
              </a:rPr>
              <a:t>enjambement</a:t>
            </a:r>
            <a:endParaRPr lang="fr-FR" sz="1600" dirty="0">
              <a:solidFill>
                <a:srgbClr val="FFFF00"/>
              </a:solidFill>
            </a:endParaRPr>
          </a:p>
        </p:txBody>
      </p:sp>
      <p:cxnSp>
        <p:nvCxnSpPr>
          <p:cNvPr id="17" name="Connecteur droit 16">
            <a:extLst>
              <a:ext uri="{FF2B5EF4-FFF2-40B4-BE49-F238E27FC236}">
                <a16:creationId xmlns:a16="http://schemas.microsoft.com/office/drawing/2014/main" id="{AE58366B-CD0D-AE81-BD4A-973BBFF01F6F}"/>
              </a:ext>
            </a:extLst>
          </p:cNvPr>
          <p:cNvCxnSpPr>
            <a:cxnSpLocks/>
          </p:cNvCxnSpPr>
          <p:nvPr/>
        </p:nvCxnSpPr>
        <p:spPr>
          <a:xfrm>
            <a:off x="1389888" y="2405278"/>
            <a:ext cx="2733684"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CF825B67-B06A-AA05-B3BD-5D5BCDCE2AF2}"/>
              </a:ext>
            </a:extLst>
          </p:cNvPr>
          <p:cNvSpPr txBox="1"/>
          <p:nvPr/>
        </p:nvSpPr>
        <p:spPr>
          <a:xfrm>
            <a:off x="5672398" y="1725590"/>
            <a:ext cx="1175348" cy="338554"/>
          </a:xfrm>
          <a:prstGeom prst="rect">
            <a:avLst/>
          </a:prstGeom>
          <a:noFill/>
        </p:spPr>
        <p:txBody>
          <a:bodyPr wrap="square">
            <a:spAutoFit/>
          </a:bodyPr>
          <a:lstStyle/>
          <a:p>
            <a:pPr algn="ctr"/>
            <a:r>
              <a:rPr lang="fr-FR" sz="1600" b="1" dirty="0">
                <a:solidFill>
                  <a:srgbClr val="FF0000"/>
                </a:solidFill>
              </a:rPr>
              <a:t>Dizain</a:t>
            </a:r>
            <a:endParaRPr lang="fr-FR" sz="1600" dirty="0">
              <a:solidFill>
                <a:srgbClr val="FF0000"/>
              </a:solidFill>
            </a:endParaRPr>
          </a:p>
        </p:txBody>
      </p:sp>
      <p:sp>
        <p:nvSpPr>
          <p:cNvPr id="30" name="Flèche : droite 29">
            <a:extLst>
              <a:ext uri="{FF2B5EF4-FFF2-40B4-BE49-F238E27FC236}">
                <a16:creationId xmlns:a16="http://schemas.microsoft.com/office/drawing/2014/main" id="{D4FA1694-0D6C-9339-AF19-7A888519E11F}"/>
              </a:ext>
            </a:extLst>
          </p:cNvPr>
          <p:cNvSpPr/>
          <p:nvPr/>
        </p:nvSpPr>
        <p:spPr>
          <a:xfrm rot="5400000">
            <a:off x="6111006" y="2038059"/>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a:extLst>
              <a:ext uri="{FF2B5EF4-FFF2-40B4-BE49-F238E27FC236}">
                <a16:creationId xmlns:a16="http://schemas.microsoft.com/office/drawing/2014/main" id="{039B1BC8-4940-59DD-0EAB-25259A8406CA}"/>
              </a:ext>
            </a:extLst>
          </p:cNvPr>
          <p:cNvSpPr txBox="1"/>
          <p:nvPr/>
        </p:nvSpPr>
        <p:spPr>
          <a:xfrm>
            <a:off x="5763563" y="2098064"/>
            <a:ext cx="932961" cy="338554"/>
          </a:xfrm>
          <a:prstGeom prst="rect">
            <a:avLst/>
          </a:prstGeom>
          <a:noFill/>
        </p:spPr>
        <p:txBody>
          <a:bodyPr wrap="square">
            <a:spAutoFit/>
          </a:bodyPr>
          <a:lstStyle/>
          <a:p>
            <a:pPr algn="ctr"/>
            <a:r>
              <a:rPr lang="fr-FR" sz="1600" b="1" dirty="0"/>
              <a:t>10</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cxnSp>
        <p:nvCxnSpPr>
          <p:cNvPr id="32" name="Connecteur droit avec flèche 31">
            <a:extLst>
              <a:ext uri="{FF2B5EF4-FFF2-40B4-BE49-F238E27FC236}">
                <a16:creationId xmlns:a16="http://schemas.microsoft.com/office/drawing/2014/main" id="{AA4AC443-27C3-2D52-C72E-52B889CC00EF}"/>
              </a:ext>
            </a:extLst>
          </p:cNvPr>
          <p:cNvCxnSpPr>
            <a:cxnSpLocks/>
          </p:cNvCxnSpPr>
          <p:nvPr/>
        </p:nvCxnSpPr>
        <p:spPr>
          <a:xfrm flipV="1">
            <a:off x="1349329" y="5461538"/>
            <a:ext cx="2847767" cy="1263"/>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E9051093-5899-603F-525C-5C8F9EAA3BE5}"/>
              </a:ext>
            </a:extLst>
          </p:cNvPr>
          <p:cNvSpPr txBox="1"/>
          <p:nvPr/>
        </p:nvSpPr>
        <p:spPr>
          <a:xfrm>
            <a:off x="1415641" y="5461538"/>
            <a:ext cx="1365816" cy="338554"/>
          </a:xfrm>
          <a:prstGeom prst="rect">
            <a:avLst/>
          </a:prstGeom>
          <a:noFill/>
        </p:spPr>
        <p:txBody>
          <a:bodyPr wrap="square">
            <a:spAutoFit/>
          </a:bodyPr>
          <a:lstStyle/>
          <a:p>
            <a:r>
              <a:rPr lang="fr-FR" sz="1600" b="1" dirty="0">
                <a:solidFill>
                  <a:srgbClr val="FF0000"/>
                </a:solidFill>
              </a:rPr>
              <a:t>octosyllabe</a:t>
            </a:r>
            <a:endParaRPr lang="fr-FR" sz="1600" dirty="0">
              <a:solidFill>
                <a:srgbClr val="FF0000"/>
              </a:solidFill>
            </a:endParaRPr>
          </a:p>
        </p:txBody>
      </p:sp>
      <p:sp>
        <p:nvSpPr>
          <p:cNvPr id="34" name="ZoneTexte 33">
            <a:extLst>
              <a:ext uri="{FF2B5EF4-FFF2-40B4-BE49-F238E27FC236}">
                <a16:creationId xmlns:a16="http://schemas.microsoft.com/office/drawing/2014/main" id="{E7FBBD3B-4F42-CEEB-15C3-7106DB46A0E7}"/>
              </a:ext>
            </a:extLst>
          </p:cNvPr>
          <p:cNvSpPr txBox="1"/>
          <p:nvPr/>
        </p:nvSpPr>
        <p:spPr>
          <a:xfrm>
            <a:off x="2902169" y="5454167"/>
            <a:ext cx="1365816" cy="338554"/>
          </a:xfrm>
          <a:prstGeom prst="rect">
            <a:avLst/>
          </a:prstGeom>
          <a:noFill/>
        </p:spPr>
        <p:txBody>
          <a:bodyPr wrap="square">
            <a:spAutoFit/>
          </a:bodyPr>
          <a:lstStyle/>
          <a:p>
            <a:r>
              <a:rPr lang="fr-FR" sz="1600" b="1" dirty="0"/>
              <a:t>8</a:t>
            </a:r>
            <a:r>
              <a:rPr lang="fr-FR" sz="1600" b="1" dirty="0">
                <a:solidFill>
                  <a:srgbClr val="FF0000"/>
                </a:solidFill>
              </a:rPr>
              <a:t> </a:t>
            </a:r>
            <a:r>
              <a:rPr lang="fr-FR" sz="1600" b="1" dirty="0">
                <a:solidFill>
                  <a:srgbClr val="FFFF00"/>
                </a:solidFill>
              </a:rPr>
              <a:t>syllabes</a:t>
            </a:r>
            <a:endParaRPr lang="fr-FR" sz="1600" dirty="0">
              <a:solidFill>
                <a:srgbClr val="FFFF00"/>
              </a:solidFill>
            </a:endParaRPr>
          </a:p>
        </p:txBody>
      </p:sp>
      <p:sp>
        <p:nvSpPr>
          <p:cNvPr id="35" name="Flèche : droite 34">
            <a:extLst>
              <a:ext uri="{FF2B5EF4-FFF2-40B4-BE49-F238E27FC236}">
                <a16:creationId xmlns:a16="http://schemas.microsoft.com/office/drawing/2014/main" id="{95B3D4FA-CDE1-EA86-FFD4-655F93D1B883}"/>
              </a:ext>
            </a:extLst>
          </p:cNvPr>
          <p:cNvSpPr/>
          <p:nvPr/>
        </p:nvSpPr>
        <p:spPr>
          <a:xfrm>
            <a:off x="2738341" y="5587712"/>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a:hlinkClick r:id="rId8" action="ppaction://hlinksldjump"/>
            <a:extLst>
              <a:ext uri="{FF2B5EF4-FFF2-40B4-BE49-F238E27FC236}">
                <a16:creationId xmlns:a16="http://schemas.microsoft.com/office/drawing/2014/main" id="{725FD2B8-526E-B394-85B7-63DA959AF86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60299" y="121341"/>
            <a:ext cx="262469" cy="369331"/>
          </a:xfrm>
          <a:prstGeom prst="rect">
            <a:avLst/>
          </a:prstGeom>
        </p:spPr>
      </p:pic>
      <p:pic>
        <p:nvPicPr>
          <p:cNvPr id="39" name="Image 38">
            <a:hlinkClick r:id="rId2" action="ppaction://hlinksldjump"/>
            <a:extLst>
              <a:ext uri="{FF2B5EF4-FFF2-40B4-BE49-F238E27FC236}">
                <a16:creationId xmlns:a16="http://schemas.microsoft.com/office/drawing/2014/main" id="{38E44719-4F0F-DEC2-77FA-16D07D8EAB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40" name="ZoneTexte 39">
            <a:extLst>
              <a:ext uri="{FF2B5EF4-FFF2-40B4-BE49-F238E27FC236}">
                <a16:creationId xmlns:a16="http://schemas.microsoft.com/office/drawing/2014/main" id="{66456997-F119-3149-6E26-1DAD62AAEC2B}"/>
              </a:ext>
            </a:extLst>
          </p:cNvPr>
          <p:cNvSpPr txBox="1"/>
          <p:nvPr/>
        </p:nvSpPr>
        <p:spPr>
          <a:xfrm>
            <a:off x="9962144" y="425470"/>
            <a:ext cx="2238379" cy="6432530"/>
          </a:xfrm>
          <a:prstGeom prst="rect">
            <a:avLst/>
          </a:prstGeom>
          <a:noFill/>
        </p:spPr>
        <p:txBody>
          <a:bodyPr wrap="square" rtlCol="0">
            <a:spAutoFit/>
          </a:bodyPr>
          <a:lstStyle/>
          <a:p>
            <a:r>
              <a:rPr lang="fr-FR" b="1" dirty="0">
                <a:latin typeface="Calibri" panose="020F0502020204030204" pitchFamily="34" charset="0"/>
                <a:cs typeface="Calibri" panose="020F0502020204030204" pitchFamily="34" charset="0"/>
              </a:rPr>
              <a:t>Notions :</a:t>
            </a:r>
          </a:p>
          <a:p>
            <a:r>
              <a:rPr lang="fr-FR" sz="1600" b="1" dirty="0">
                <a:solidFill>
                  <a:srgbClr val="0070C0"/>
                </a:solidFill>
                <a:latin typeface="Calibri" panose="020F0502020204030204" pitchFamily="34" charset="0"/>
                <a:cs typeface="Calibri" panose="020F0502020204030204" pitchFamily="34" charset="0"/>
              </a:rPr>
              <a:t>Vocabulaire poétique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alexandrin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césure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décasyllabe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dizain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 muet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enjambement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hémistiche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hétérométriques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isométriques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octosyllabe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engagée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lyrique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poésie narrative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paragraphes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phrases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prose</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quatrain</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croisées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embrassées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rimes suivies (ou plates)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sonnet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strophes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syllabes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tercet</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irréguliers</a:t>
            </a:r>
          </a:p>
          <a:p>
            <a:pPr marL="285750" indent="-285750">
              <a:buFont typeface="Wingdings" panose="05000000000000000000" pitchFamily="2" charset="2"/>
              <a:buChar char="q"/>
            </a:pPr>
            <a:r>
              <a:rPr lang="fr-FR" sz="1400" dirty="0">
                <a:latin typeface="Calibri" panose="020F0502020204030204" pitchFamily="34" charset="0"/>
                <a:cs typeface="Calibri" panose="020F0502020204030204" pitchFamily="34" charset="0"/>
              </a:rPr>
              <a:t>vers réguliers</a:t>
            </a:r>
          </a:p>
        </p:txBody>
      </p:sp>
      <p:pic>
        <p:nvPicPr>
          <p:cNvPr id="41" name="Image 40">
            <a:extLst>
              <a:ext uri="{FF2B5EF4-FFF2-40B4-BE49-F238E27FC236}">
                <a16:creationId xmlns:a16="http://schemas.microsoft.com/office/drawing/2014/main" id="{991DD6CC-4C0F-8A7B-4D0E-DA70269EE1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8142" y="6053312"/>
            <a:ext cx="218520" cy="218520"/>
          </a:xfrm>
          <a:prstGeom prst="rect">
            <a:avLst/>
          </a:prstGeom>
        </p:spPr>
      </p:pic>
      <p:pic>
        <p:nvPicPr>
          <p:cNvPr id="42" name="Image 41">
            <a:extLst>
              <a:ext uri="{FF2B5EF4-FFF2-40B4-BE49-F238E27FC236}">
                <a16:creationId xmlns:a16="http://schemas.microsoft.com/office/drawing/2014/main" id="{1849AB1D-8946-30D2-D7B7-6D56847A39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4110" y="5412414"/>
            <a:ext cx="218520" cy="218520"/>
          </a:xfrm>
          <a:prstGeom prst="rect">
            <a:avLst/>
          </a:prstGeom>
        </p:spPr>
      </p:pic>
      <p:pic>
        <p:nvPicPr>
          <p:cNvPr id="43" name="Image 42">
            <a:extLst>
              <a:ext uri="{FF2B5EF4-FFF2-40B4-BE49-F238E27FC236}">
                <a16:creationId xmlns:a16="http://schemas.microsoft.com/office/drawing/2014/main" id="{313D1470-09CD-6286-247E-395AB4FED94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4030" y="5849000"/>
            <a:ext cx="218520" cy="218520"/>
          </a:xfrm>
          <a:prstGeom prst="rect">
            <a:avLst/>
          </a:prstGeom>
        </p:spPr>
      </p:pic>
      <p:pic>
        <p:nvPicPr>
          <p:cNvPr id="44" name="Image 43">
            <a:extLst>
              <a:ext uri="{FF2B5EF4-FFF2-40B4-BE49-F238E27FC236}">
                <a16:creationId xmlns:a16="http://schemas.microsoft.com/office/drawing/2014/main" id="{33DAAFC4-6E58-7FD7-DCB9-21A90A6C166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4542" y="4349708"/>
            <a:ext cx="218520" cy="218520"/>
          </a:xfrm>
          <a:prstGeom prst="rect">
            <a:avLst/>
          </a:prstGeom>
        </p:spPr>
      </p:pic>
      <p:pic>
        <p:nvPicPr>
          <p:cNvPr id="45" name="Image 44">
            <a:extLst>
              <a:ext uri="{FF2B5EF4-FFF2-40B4-BE49-F238E27FC236}">
                <a16:creationId xmlns:a16="http://schemas.microsoft.com/office/drawing/2014/main" id="{B8D82145-2309-C9B4-52C8-89372D0443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81239" y="5193894"/>
            <a:ext cx="218520" cy="218520"/>
          </a:xfrm>
          <a:prstGeom prst="rect">
            <a:avLst/>
          </a:prstGeom>
        </p:spPr>
      </p:pic>
      <p:pic>
        <p:nvPicPr>
          <p:cNvPr id="46" name="Image 45">
            <a:extLst>
              <a:ext uri="{FF2B5EF4-FFF2-40B4-BE49-F238E27FC236}">
                <a16:creationId xmlns:a16="http://schemas.microsoft.com/office/drawing/2014/main" id="{9351F756-77D7-363D-D3AC-63146AED21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5160" y="2620794"/>
            <a:ext cx="218520" cy="218520"/>
          </a:xfrm>
          <a:prstGeom prst="rect">
            <a:avLst/>
          </a:prstGeom>
        </p:spPr>
      </p:pic>
      <p:pic>
        <p:nvPicPr>
          <p:cNvPr id="47" name="Image 46">
            <a:extLst>
              <a:ext uri="{FF2B5EF4-FFF2-40B4-BE49-F238E27FC236}">
                <a16:creationId xmlns:a16="http://schemas.microsoft.com/office/drawing/2014/main" id="{68B0D05F-23B9-74A9-8F18-675DB6C55A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4030" y="936588"/>
            <a:ext cx="218520" cy="218520"/>
          </a:xfrm>
          <a:prstGeom prst="rect">
            <a:avLst/>
          </a:prstGeom>
        </p:spPr>
      </p:pic>
      <p:pic>
        <p:nvPicPr>
          <p:cNvPr id="48" name="Image 47">
            <a:extLst>
              <a:ext uri="{FF2B5EF4-FFF2-40B4-BE49-F238E27FC236}">
                <a16:creationId xmlns:a16="http://schemas.microsoft.com/office/drawing/2014/main" id="{61AEE018-A969-B53F-1784-80EFF63ACC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6691" y="5611931"/>
            <a:ext cx="218520" cy="218520"/>
          </a:xfrm>
          <a:prstGeom prst="rect">
            <a:avLst/>
          </a:prstGeom>
        </p:spPr>
      </p:pic>
      <p:pic>
        <p:nvPicPr>
          <p:cNvPr id="49" name="Image 48">
            <a:extLst>
              <a:ext uri="{FF2B5EF4-FFF2-40B4-BE49-F238E27FC236}">
                <a16:creationId xmlns:a16="http://schemas.microsoft.com/office/drawing/2014/main" id="{A232FDCB-41AE-5E50-DA78-54B9420C68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6016" y="4559317"/>
            <a:ext cx="218520" cy="218520"/>
          </a:xfrm>
          <a:prstGeom prst="rect">
            <a:avLst/>
          </a:prstGeom>
        </p:spPr>
      </p:pic>
      <p:pic>
        <p:nvPicPr>
          <p:cNvPr id="50" name="Image 49">
            <a:extLst>
              <a:ext uri="{FF2B5EF4-FFF2-40B4-BE49-F238E27FC236}">
                <a16:creationId xmlns:a16="http://schemas.microsoft.com/office/drawing/2014/main" id="{5E3D490A-FF88-D4CD-68A0-B1F1D4DF0B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4030" y="4775857"/>
            <a:ext cx="218520" cy="218520"/>
          </a:xfrm>
          <a:prstGeom prst="rect">
            <a:avLst/>
          </a:prstGeom>
        </p:spPr>
      </p:pic>
      <p:pic>
        <p:nvPicPr>
          <p:cNvPr id="51" name="Image 50">
            <a:extLst>
              <a:ext uri="{FF2B5EF4-FFF2-40B4-BE49-F238E27FC236}">
                <a16:creationId xmlns:a16="http://schemas.microsoft.com/office/drawing/2014/main" id="{CCE2119E-0C00-84A7-9119-157B521AA4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4542" y="4959046"/>
            <a:ext cx="218520" cy="218520"/>
          </a:xfrm>
          <a:prstGeom prst="rect">
            <a:avLst/>
          </a:prstGeom>
        </p:spPr>
      </p:pic>
      <p:pic>
        <p:nvPicPr>
          <p:cNvPr id="52" name="Image 51">
            <a:extLst>
              <a:ext uri="{FF2B5EF4-FFF2-40B4-BE49-F238E27FC236}">
                <a16:creationId xmlns:a16="http://schemas.microsoft.com/office/drawing/2014/main" id="{E0822943-B2E9-FD41-8AFA-A4856C37ED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88604" y="1153128"/>
            <a:ext cx="218520" cy="218520"/>
          </a:xfrm>
          <a:prstGeom prst="rect">
            <a:avLst/>
          </a:prstGeom>
        </p:spPr>
      </p:pic>
      <p:pic>
        <p:nvPicPr>
          <p:cNvPr id="53" name="Image 52">
            <a:extLst>
              <a:ext uri="{FF2B5EF4-FFF2-40B4-BE49-F238E27FC236}">
                <a16:creationId xmlns:a16="http://schemas.microsoft.com/office/drawing/2014/main" id="{3FF5C3B2-62D5-A681-698C-1ADA45BEA7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0092" y="2234229"/>
            <a:ext cx="218520" cy="218520"/>
          </a:xfrm>
          <a:prstGeom prst="rect">
            <a:avLst/>
          </a:prstGeom>
        </p:spPr>
      </p:pic>
      <p:pic>
        <p:nvPicPr>
          <p:cNvPr id="54" name="Image 53">
            <a:extLst>
              <a:ext uri="{FF2B5EF4-FFF2-40B4-BE49-F238E27FC236}">
                <a16:creationId xmlns:a16="http://schemas.microsoft.com/office/drawing/2014/main" id="{1C34E4EE-841F-0FD7-BCE4-D254064751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052" y="6506601"/>
            <a:ext cx="218520" cy="218520"/>
          </a:xfrm>
          <a:prstGeom prst="rect">
            <a:avLst/>
          </a:prstGeom>
        </p:spPr>
      </p:pic>
      <p:pic>
        <p:nvPicPr>
          <p:cNvPr id="55" name="Image 54">
            <a:extLst>
              <a:ext uri="{FF2B5EF4-FFF2-40B4-BE49-F238E27FC236}">
                <a16:creationId xmlns:a16="http://schemas.microsoft.com/office/drawing/2014/main" id="{DB34C044-BA32-0FBE-CA67-0CEA7D26BB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052" y="3285118"/>
            <a:ext cx="218520" cy="218520"/>
          </a:xfrm>
          <a:prstGeom prst="rect">
            <a:avLst/>
          </a:prstGeom>
        </p:spPr>
      </p:pic>
      <p:pic>
        <p:nvPicPr>
          <p:cNvPr id="56" name="Image 55">
            <a:extLst>
              <a:ext uri="{FF2B5EF4-FFF2-40B4-BE49-F238E27FC236}">
                <a16:creationId xmlns:a16="http://schemas.microsoft.com/office/drawing/2014/main" id="{1248D590-8EC5-1E5C-2DA1-5767AB16DB5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052" y="1779455"/>
            <a:ext cx="218520" cy="218520"/>
          </a:xfrm>
          <a:prstGeom prst="rect">
            <a:avLst/>
          </a:prstGeom>
        </p:spPr>
      </p:pic>
      <p:pic>
        <p:nvPicPr>
          <p:cNvPr id="57" name="Image 56">
            <a:extLst>
              <a:ext uri="{FF2B5EF4-FFF2-40B4-BE49-F238E27FC236}">
                <a16:creationId xmlns:a16="http://schemas.microsoft.com/office/drawing/2014/main" id="{B2C9F84F-8737-F1DE-A8DD-CD0DF6DF4D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864" y="1370750"/>
            <a:ext cx="218520" cy="218520"/>
          </a:xfrm>
          <a:prstGeom prst="rect">
            <a:avLst/>
          </a:prstGeom>
        </p:spPr>
      </p:pic>
      <p:pic>
        <p:nvPicPr>
          <p:cNvPr id="58" name="Image 57">
            <a:extLst>
              <a:ext uri="{FF2B5EF4-FFF2-40B4-BE49-F238E27FC236}">
                <a16:creationId xmlns:a16="http://schemas.microsoft.com/office/drawing/2014/main" id="{AF0DFBC6-8017-1D48-A643-68D8B303CB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052" y="3503411"/>
            <a:ext cx="218520" cy="218520"/>
          </a:xfrm>
          <a:prstGeom prst="rect">
            <a:avLst/>
          </a:prstGeom>
        </p:spPr>
      </p:pic>
      <p:pic>
        <p:nvPicPr>
          <p:cNvPr id="59" name="Image 58">
            <a:extLst>
              <a:ext uri="{FF2B5EF4-FFF2-40B4-BE49-F238E27FC236}">
                <a16:creationId xmlns:a16="http://schemas.microsoft.com/office/drawing/2014/main" id="{3C3F93A2-AACE-1953-8C6E-29D8E9B7EE4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4542" y="6264568"/>
            <a:ext cx="218520" cy="218520"/>
          </a:xfrm>
          <a:prstGeom prst="rect">
            <a:avLst/>
          </a:prstGeom>
        </p:spPr>
      </p:pic>
      <p:pic>
        <p:nvPicPr>
          <p:cNvPr id="60" name="Image 59">
            <a:extLst>
              <a:ext uri="{FF2B5EF4-FFF2-40B4-BE49-F238E27FC236}">
                <a16:creationId xmlns:a16="http://schemas.microsoft.com/office/drawing/2014/main" id="{B2F61F12-7274-2E5E-9F9A-21EAB528F5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46791" y="4155420"/>
            <a:ext cx="218520" cy="218520"/>
          </a:xfrm>
          <a:prstGeom prst="rect">
            <a:avLst/>
          </a:prstGeom>
        </p:spPr>
      </p:pic>
      <p:pic>
        <p:nvPicPr>
          <p:cNvPr id="61" name="Image 60">
            <a:extLst>
              <a:ext uri="{FF2B5EF4-FFF2-40B4-BE49-F238E27FC236}">
                <a16:creationId xmlns:a16="http://schemas.microsoft.com/office/drawing/2014/main" id="{2FACC0D0-6386-26DB-98AC-09C00F7382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4030" y="3944800"/>
            <a:ext cx="218520" cy="218520"/>
          </a:xfrm>
          <a:prstGeom prst="rect">
            <a:avLst/>
          </a:prstGeom>
        </p:spPr>
      </p:pic>
      <p:pic>
        <p:nvPicPr>
          <p:cNvPr id="62" name="Image 61">
            <a:extLst>
              <a:ext uri="{FF2B5EF4-FFF2-40B4-BE49-F238E27FC236}">
                <a16:creationId xmlns:a16="http://schemas.microsoft.com/office/drawing/2014/main" id="{445BB8E7-DC4E-2771-5B2A-8EF59B56E1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2635" y="3742346"/>
            <a:ext cx="218520" cy="218520"/>
          </a:xfrm>
          <a:prstGeom prst="rect">
            <a:avLst/>
          </a:prstGeom>
        </p:spPr>
      </p:pic>
      <p:pic>
        <p:nvPicPr>
          <p:cNvPr id="63" name="Image 62">
            <a:extLst>
              <a:ext uri="{FF2B5EF4-FFF2-40B4-BE49-F238E27FC236}">
                <a16:creationId xmlns:a16="http://schemas.microsoft.com/office/drawing/2014/main" id="{0513FE1A-BBA7-0169-4050-C7CD993BC4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62635" y="2861898"/>
            <a:ext cx="218520" cy="218520"/>
          </a:xfrm>
          <a:prstGeom prst="rect">
            <a:avLst/>
          </a:prstGeom>
        </p:spPr>
      </p:pic>
      <p:pic>
        <p:nvPicPr>
          <p:cNvPr id="64" name="Image 63">
            <a:extLst>
              <a:ext uri="{FF2B5EF4-FFF2-40B4-BE49-F238E27FC236}">
                <a16:creationId xmlns:a16="http://schemas.microsoft.com/office/drawing/2014/main" id="{9E1835F6-4479-3DB2-D937-756DBDDA396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3864" y="2442061"/>
            <a:ext cx="218520" cy="218520"/>
          </a:xfrm>
          <a:prstGeom prst="rect">
            <a:avLst/>
          </a:prstGeom>
        </p:spPr>
      </p:pic>
      <p:sp>
        <p:nvSpPr>
          <p:cNvPr id="70" name="ZoneTexte 69">
            <a:extLst>
              <a:ext uri="{FF2B5EF4-FFF2-40B4-BE49-F238E27FC236}">
                <a16:creationId xmlns:a16="http://schemas.microsoft.com/office/drawing/2014/main" id="{A458C921-A29F-CC0A-DC29-280136EF3A8F}"/>
              </a:ext>
            </a:extLst>
          </p:cNvPr>
          <p:cNvSpPr txBox="1"/>
          <p:nvPr/>
        </p:nvSpPr>
        <p:spPr>
          <a:xfrm>
            <a:off x="6678385" y="1091757"/>
            <a:ext cx="3218336" cy="1384995"/>
          </a:xfrm>
          <a:prstGeom prst="rect">
            <a:avLst/>
          </a:prstGeom>
          <a:noFill/>
        </p:spPr>
        <p:txBody>
          <a:bodyPr wrap="square" rtlCol="0">
            <a:spAutoFit/>
          </a:bodyPr>
          <a:lstStyle/>
          <a:p>
            <a:r>
              <a:rPr lang="fr-FR" sz="1400" b="1" dirty="0">
                <a:solidFill>
                  <a:schemeClr val="bg1"/>
                </a:solidFill>
              </a:rPr>
              <a:t>Sur le </a:t>
            </a:r>
            <a:r>
              <a:rPr lang="fr-FR" sz="1400" b="1" dirty="0">
                <a:solidFill>
                  <a:srgbClr val="FFFF00"/>
                </a:solidFill>
              </a:rPr>
              <a:t>FOND</a:t>
            </a:r>
            <a:r>
              <a:rPr lang="fr-FR" sz="1400" b="1" dirty="0">
                <a:solidFill>
                  <a:schemeClr val="bg1"/>
                </a:solidFill>
              </a:rPr>
              <a:t> </a:t>
            </a:r>
            <a:r>
              <a:rPr lang="fr-FR" sz="1200" b="1" dirty="0">
                <a:solidFill>
                  <a:schemeClr val="bg1"/>
                </a:solidFill>
              </a:rPr>
              <a:t>(</a:t>
            </a:r>
            <a:r>
              <a:rPr lang="fr-FR" sz="1200" b="1" dirty="0">
                <a:solidFill>
                  <a:srgbClr val="FFFF00"/>
                </a:solidFill>
              </a:rPr>
              <a:t>ce qui est dit</a:t>
            </a:r>
            <a:r>
              <a:rPr lang="fr-FR" sz="1200" b="1" dirty="0">
                <a:solidFill>
                  <a:schemeClr val="bg1"/>
                </a:solidFill>
              </a:rPr>
              <a:t> ou raconté)</a:t>
            </a:r>
            <a:r>
              <a:rPr lang="fr-FR" sz="1400" b="1" dirty="0">
                <a:solidFill>
                  <a:schemeClr val="bg1"/>
                </a:solidFill>
              </a:rPr>
              <a:t>, </a:t>
            </a:r>
            <a:br>
              <a:rPr lang="fr-FR" sz="1400" b="1" dirty="0">
                <a:solidFill>
                  <a:schemeClr val="bg1"/>
                </a:solidFill>
              </a:rPr>
            </a:br>
            <a:r>
              <a:rPr lang="fr-FR" sz="1400" b="1" dirty="0">
                <a:solidFill>
                  <a:schemeClr val="bg1"/>
                </a:solidFill>
              </a:rPr>
              <a:t>« La Fonction du Poète » est une poésie            </a:t>
            </a:r>
            <a:r>
              <a:rPr lang="fr-FR" sz="1400" b="1" dirty="0">
                <a:solidFill>
                  <a:srgbClr val="FFFF00"/>
                </a:solidFill>
              </a:rPr>
              <a:t>          </a:t>
            </a:r>
            <a:r>
              <a:rPr lang="fr-FR" sz="1400" b="1" dirty="0">
                <a:solidFill>
                  <a:schemeClr val="bg1"/>
                </a:solidFill>
              </a:rPr>
              <a:t>:</a:t>
            </a:r>
            <a:br>
              <a:rPr lang="fr-FR" sz="1400" b="1" dirty="0">
                <a:solidFill>
                  <a:schemeClr val="bg1"/>
                </a:solidFill>
              </a:rPr>
            </a:br>
            <a:r>
              <a:rPr lang="fr-FR" sz="1400" b="1" dirty="0">
                <a:solidFill>
                  <a:schemeClr val="bg1"/>
                </a:solidFill>
              </a:rPr>
              <a:t>elle </a:t>
            </a:r>
            <a:r>
              <a:rPr lang="fr-FR" sz="1400" b="1" dirty="0">
                <a:solidFill>
                  <a:srgbClr val="FFFF00"/>
                </a:solidFill>
              </a:rPr>
              <a:t>défend un point de vue (opinion)</a:t>
            </a:r>
            <a:r>
              <a:rPr lang="fr-FR" sz="1400" b="1" dirty="0">
                <a:solidFill>
                  <a:schemeClr val="bg1"/>
                </a:solidFill>
              </a:rPr>
              <a:t>, </a:t>
            </a:r>
            <a:r>
              <a:rPr lang="fr-FR" sz="1400" b="1" dirty="0">
                <a:solidFill>
                  <a:srgbClr val="FFFF00"/>
                </a:solidFill>
              </a:rPr>
              <a:t>combat</a:t>
            </a:r>
            <a:r>
              <a:rPr lang="fr-FR" sz="1400" b="1" dirty="0">
                <a:solidFill>
                  <a:schemeClr val="bg1"/>
                </a:solidFill>
              </a:rPr>
              <a:t> ou </a:t>
            </a:r>
            <a:r>
              <a:rPr lang="fr-FR" sz="1400" b="1" dirty="0">
                <a:solidFill>
                  <a:srgbClr val="FFFF00"/>
                </a:solidFill>
              </a:rPr>
              <a:t>soutient</a:t>
            </a:r>
            <a:r>
              <a:rPr lang="fr-FR" sz="1400" b="1" dirty="0">
                <a:solidFill>
                  <a:schemeClr val="bg1"/>
                </a:solidFill>
              </a:rPr>
              <a:t> </a:t>
            </a:r>
            <a:r>
              <a:rPr lang="fr-FR" sz="1400" b="1" dirty="0">
                <a:solidFill>
                  <a:srgbClr val="FFFF00"/>
                </a:solidFill>
              </a:rPr>
              <a:t>une cause</a:t>
            </a:r>
            <a:r>
              <a:rPr lang="fr-FR" sz="1400" b="1" dirty="0">
                <a:solidFill>
                  <a:schemeClr val="bg1"/>
                </a:solidFill>
              </a:rPr>
              <a:t>.</a:t>
            </a:r>
          </a:p>
        </p:txBody>
      </p:sp>
      <p:sp>
        <p:nvSpPr>
          <p:cNvPr id="71" name="ZoneTexte 70">
            <a:extLst>
              <a:ext uri="{FF2B5EF4-FFF2-40B4-BE49-F238E27FC236}">
                <a16:creationId xmlns:a16="http://schemas.microsoft.com/office/drawing/2014/main" id="{21CA4450-8CDE-5BC6-B699-0D75BDFAE576}"/>
              </a:ext>
            </a:extLst>
          </p:cNvPr>
          <p:cNvSpPr txBox="1"/>
          <p:nvPr/>
        </p:nvSpPr>
        <p:spPr>
          <a:xfrm>
            <a:off x="7361707" y="1498298"/>
            <a:ext cx="1144740" cy="338554"/>
          </a:xfrm>
          <a:prstGeom prst="rect">
            <a:avLst/>
          </a:prstGeom>
          <a:noFill/>
        </p:spPr>
        <p:txBody>
          <a:bodyPr wrap="square">
            <a:spAutoFit/>
          </a:bodyPr>
          <a:lstStyle/>
          <a:p>
            <a:r>
              <a:rPr lang="fr-FR" sz="1600" b="1" dirty="0">
                <a:solidFill>
                  <a:srgbClr val="FF0000"/>
                </a:solidFill>
              </a:rPr>
              <a:t>engagée</a:t>
            </a:r>
            <a:endParaRPr lang="fr-FR" sz="1600" dirty="0"/>
          </a:p>
        </p:txBody>
      </p:sp>
      <p:pic>
        <p:nvPicPr>
          <p:cNvPr id="72" name="Image 71">
            <a:extLst>
              <a:ext uri="{FF2B5EF4-FFF2-40B4-BE49-F238E27FC236}">
                <a16:creationId xmlns:a16="http://schemas.microsoft.com/office/drawing/2014/main" id="{25662DC9-30B6-853A-D196-62C721ACB1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0092" y="3078642"/>
            <a:ext cx="218520" cy="218520"/>
          </a:xfrm>
          <a:prstGeom prst="rect">
            <a:avLst/>
          </a:prstGeom>
        </p:spPr>
      </p:pic>
      <p:sp>
        <p:nvSpPr>
          <p:cNvPr id="73" name="ZoneTexte 72">
            <a:extLst>
              <a:ext uri="{FF2B5EF4-FFF2-40B4-BE49-F238E27FC236}">
                <a16:creationId xmlns:a16="http://schemas.microsoft.com/office/drawing/2014/main" id="{61923FD3-0E3C-56AD-4C2E-A788050EE5A4}"/>
              </a:ext>
            </a:extLst>
          </p:cNvPr>
          <p:cNvSpPr txBox="1"/>
          <p:nvPr/>
        </p:nvSpPr>
        <p:spPr>
          <a:xfrm>
            <a:off x="6696523" y="2653516"/>
            <a:ext cx="3248381" cy="553998"/>
          </a:xfrm>
          <a:prstGeom prst="rect">
            <a:avLst/>
          </a:prstGeom>
          <a:noFill/>
        </p:spPr>
        <p:txBody>
          <a:bodyPr wrap="square" rtlCol="0">
            <a:spAutoFit/>
          </a:bodyPr>
          <a:lstStyle/>
          <a:p>
            <a:r>
              <a:rPr lang="fr-FR" sz="1600" b="1" dirty="0">
                <a:solidFill>
                  <a:schemeClr val="bg1"/>
                </a:solidFill>
              </a:rPr>
              <a:t>Sur la </a:t>
            </a:r>
            <a:r>
              <a:rPr lang="fr-FR" sz="1600" b="1" dirty="0">
                <a:solidFill>
                  <a:srgbClr val="FFFF00"/>
                </a:solidFill>
              </a:rPr>
              <a:t>FORME</a:t>
            </a:r>
            <a:r>
              <a:rPr lang="fr-FR" sz="1600" b="1" dirty="0">
                <a:solidFill>
                  <a:schemeClr val="bg1"/>
                </a:solidFill>
              </a:rPr>
              <a:t> </a:t>
            </a:r>
            <a:r>
              <a:rPr lang="fr-FR" sz="1200" b="1" dirty="0">
                <a:solidFill>
                  <a:schemeClr val="bg1"/>
                </a:solidFill>
              </a:rPr>
              <a:t>(</a:t>
            </a:r>
            <a:r>
              <a:rPr lang="fr-FR" sz="1200" b="1" dirty="0">
                <a:solidFill>
                  <a:srgbClr val="FFFF00"/>
                </a:solidFill>
              </a:rPr>
              <a:t>construction</a:t>
            </a:r>
            <a:r>
              <a:rPr lang="fr-FR" sz="1200" b="1" dirty="0">
                <a:solidFill>
                  <a:schemeClr val="bg1"/>
                </a:solidFill>
              </a:rPr>
              <a:t> du texte)</a:t>
            </a:r>
            <a:r>
              <a:rPr lang="fr-FR" sz="1600" b="1" dirty="0">
                <a:solidFill>
                  <a:schemeClr val="bg1"/>
                </a:solidFill>
              </a:rPr>
              <a:t>,</a:t>
            </a:r>
            <a:endParaRPr lang="fr-FR" sz="1400" b="1" dirty="0">
              <a:solidFill>
                <a:schemeClr val="bg1"/>
              </a:solidFill>
            </a:endParaRPr>
          </a:p>
          <a:p>
            <a:r>
              <a:rPr lang="fr-FR" sz="1400" b="1" dirty="0">
                <a:solidFill>
                  <a:schemeClr val="bg1"/>
                </a:solidFill>
              </a:rPr>
              <a:t>on peut noter</a:t>
            </a:r>
            <a:r>
              <a:rPr lang="fr-FR" sz="1400" b="1" dirty="0">
                <a:solidFill>
                  <a:srgbClr val="FFFF00"/>
                </a:solidFill>
              </a:rPr>
              <a:t> </a:t>
            </a:r>
            <a:r>
              <a:rPr lang="fr-FR" sz="1400" b="1" dirty="0">
                <a:solidFill>
                  <a:schemeClr val="bg1"/>
                </a:solidFill>
              </a:rPr>
              <a:t>:</a:t>
            </a:r>
          </a:p>
        </p:txBody>
      </p:sp>
      <p:sp>
        <p:nvSpPr>
          <p:cNvPr id="74" name="ZoneTexte 73">
            <a:extLst>
              <a:ext uri="{FF2B5EF4-FFF2-40B4-BE49-F238E27FC236}">
                <a16:creationId xmlns:a16="http://schemas.microsoft.com/office/drawing/2014/main" id="{3B5F4ACE-A977-6EBE-426F-854F6B7C6897}"/>
              </a:ext>
            </a:extLst>
          </p:cNvPr>
          <p:cNvSpPr txBox="1"/>
          <p:nvPr/>
        </p:nvSpPr>
        <p:spPr>
          <a:xfrm>
            <a:off x="6696523" y="3150374"/>
            <a:ext cx="2148345" cy="307777"/>
          </a:xfrm>
          <a:prstGeom prst="rect">
            <a:avLst/>
          </a:prstGeom>
          <a:noFill/>
        </p:spPr>
        <p:txBody>
          <a:bodyPr wrap="none" rtlCol="0">
            <a:spAutoFit/>
          </a:bodyPr>
          <a:lstStyle/>
          <a:p>
            <a:pPr marL="177800" indent="-177800">
              <a:buFont typeface="Arial" panose="020B0604020202020204" pitchFamily="34" charset="0"/>
              <a:buChar char="•"/>
            </a:pPr>
            <a:r>
              <a:rPr lang="fr-FR" sz="1400" b="1" dirty="0">
                <a:solidFill>
                  <a:schemeClr val="bg1"/>
                </a:solidFill>
              </a:rPr>
              <a:t>La </a:t>
            </a:r>
            <a:r>
              <a:rPr lang="fr-FR" sz="1400" b="1" dirty="0">
                <a:solidFill>
                  <a:srgbClr val="FFFF00"/>
                </a:solidFill>
              </a:rPr>
              <a:t>longueur des vers</a:t>
            </a:r>
          </a:p>
        </p:txBody>
      </p:sp>
      <p:sp>
        <p:nvSpPr>
          <p:cNvPr id="75" name="ZoneTexte 74">
            <a:extLst>
              <a:ext uri="{FF2B5EF4-FFF2-40B4-BE49-F238E27FC236}">
                <a16:creationId xmlns:a16="http://schemas.microsoft.com/office/drawing/2014/main" id="{24F2C2A1-600A-A554-1693-0CEE2DB72499}"/>
              </a:ext>
            </a:extLst>
          </p:cNvPr>
          <p:cNvSpPr txBox="1"/>
          <p:nvPr/>
        </p:nvSpPr>
        <p:spPr>
          <a:xfrm>
            <a:off x="6696522" y="3394378"/>
            <a:ext cx="2511486" cy="307777"/>
          </a:xfrm>
          <a:prstGeom prst="rect">
            <a:avLst/>
          </a:prstGeom>
          <a:noFill/>
        </p:spPr>
        <p:txBody>
          <a:bodyPr wrap="square" rtlCol="0">
            <a:spAutoFit/>
          </a:bodyPr>
          <a:lstStyle/>
          <a:p>
            <a:pPr marL="177800" indent="-177800">
              <a:buFont typeface="Arial" panose="020B0604020202020204" pitchFamily="34" charset="0"/>
              <a:buChar char="•"/>
            </a:pPr>
            <a:r>
              <a:rPr lang="fr-FR" sz="1400" b="1" dirty="0">
                <a:solidFill>
                  <a:schemeClr val="bg1"/>
                </a:solidFill>
              </a:rPr>
              <a:t>La </a:t>
            </a:r>
            <a:r>
              <a:rPr lang="fr-FR" sz="1400" b="1" dirty="0">
                <a:solidFill>
                  <a:srgbClr val="FFFF00"/>
                </a:solidFill>
              </a:rPr>
              <a:t>longueur des strophes</a:t>
            </a:r>
          </a:p>
        </p:txBody>
      </p:sp>
      <p:sp>
        <p:nvSpPr>
          <p:cNvPr id="76" name="ZoneTexte 75">
            <a:extLst>
              <a:ext uri="{FF2B5EF4-FFF2-40B4-BE49-F238E27FC236}">
                <a16:creationId xmlns:a16="http://schemas.microsoft.com/office/drawing/2014/main" id="{56FD2F96-BEE3-B258-418E-744529F82371}"/>
              </a:ext>
            </a:extLst>
          </p:cNvPr>
          <p:cNvSpPr txBox="1"/>
          <p:nvPr/>
        </p:nvSpPr>
        <p:spPr>
          <a:xfrm>
            <a:off x="6696521" y="3650487"/>
            <a:ext cx="2676079" cy="738664"/>
          </a:xfrm>
          <a:prstGeom prst="rect">
            <a:avLst/>
          </a:prstGeom>
          <a:noFill/>
        </p:spPr>
        <p:txBody>
          <a:bodyPr wrap="square" rtlCol="0">
            <a:spAutoFit/>
          </a:bodyPr>
          <a:lstStyle/>
          <a:p>
            <a:pPr marL="177800" indent="-177800">
              <a:buFont typeface="Arial" panose="020B0604020202020204" pitchFamily="34" charset="0"/>
              <a:buChar char="•"/>
            </a:pPr>
            <a:r>
              <a:rPr lang="fr-FR" sz="1400" b="1" dirty="0">
                <a:solidFill>
                  <a:schemeClr val="bg1"/>
                </a:solidFill>
              </a:rPr>
              <a:t>Le </a:t>
            </a:r>
            <a:r>
              <a:rPr lang="fr-FR" sz="1400" b="1" dirty="0">
                <a:solidFill>
                  <a:srgbClr val="FFFF00"/>
                </a:solidFill>
              </a:rPr>
              <a:t>débordement du sens d’un vers sur le suivant </a:t>
            </a:r>
            <a:r>
              <a:rPr lang="fr-FR" sz="1400" b="1" dirty="0">
                <a:solidFill>
                  <a:schemeClr val="bg1"/>
                </a:solidFill>
              </a:rPr>
              <a:t>appelé                               .</a:t>
            </a:r>
            <a:endParaRPr lang="fr-FR" sz="1400" b="1" dirty="0">
              <a:solidFill>
                <a:srgbClr val="FFFF00"/>
              </a:solidFill>
            </a:endParaRPr>
          </a:p>
        </p:txBody>
      </p:sp>
      <p:sp>
        <p:nvSpPr>
          <p:cNvPr id="77" name="ZoneTexte 76">
            <a:extLst>
              <a:ext uri="{FF2B5EF4-FFF2-40B4-BE49-F238E27FC236}">
                <a16:creationId xmlns:a16="http://schemas.microsoft.com/office/drawing/2014/main" id="{45B3A97A-13CE-C59F-FB26-FFA9BF349CC0}"/>
              </a:ext>
            </a:extLst>
          </p:cNvPr>
          <p:cNvSpPr txBox="1"/>
          <p:nvPr/>
        </p:nvSpPr>
        <p:spPr>
          <a:xfrm>
            <a:off x="7597768" y="4056883"/>
            <a:ext cx="1673724" cy="338554"/>
          </a:xfrm>
          <a:prstGeom prst="rect">
            <a:avLst/>
          </a:prstGeom>
          <a:noFill/>
        </p:spPr>
        <p:txBody>
          <a:bodyPr wrap="square">
            <a:spAutoFit/>
          </a:bodyPr>
          <a:lstStyle/>
          <a:p>
            <a:r>
              <a:rPr lang="fr-FR" sz="1600" b="1" dirty="0">
                <a:solidFill>
                  <a:srgbClr val="FF0000"/>
                </a:solidFill>
              </a:rPr>
              <a:t>enjambement</a:t>
            </a:r>
            <a:endParaRPr lang="fr-FR" sz="1600" dirty="0"/>
          </a:p>
        </p:txBody>
      </p:sp>
      <p:pic>
        <p:nvPicPr>
          <p:cNvPr id="78" name="Image 77">
            <a:extLst>
              <a:ext uri="{FF2B5EF4-FFF2-40B4-BE49-F238E27FC236}">
                <a16:creationId xmlns:a16="http://schemas.microsoft.com/office/drawing/2014/main" id="{6BF859AB-5978-1780-45FE-0ABC8C6B6F5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1553" y="1555583"/>
            <a:ext cx="218520" cy="218520"/>
          </a:xfrm>
          <a:prstGeom prst="rect">
            <a:avLst/>
          </a:prstGeom>
        </p:spPr>
      </p:pic>
      <p:pic>
        <p:nvPicPr>
          <p:cNvPr id="79" name="Image 78">
            <a:extLst>
              <a:ext uri="{FF2B5EF4-FFF2-40B4-BE49-F238E27FC236}">
                <a16:creationId xmlns:a16="http://schemas.microsoft.com/office/drawing/2014/main" id="{E529EA7E-9FE2-ED64-45FD-BC35A65AF2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70092" y="2014224"/>
            <a:ext cx="218520" cy="218520"/>
          </a:xfrm>
          <a:prstGeom prst="rect">
            <a:avLst/>
          </a:prstGeom>
        </p:spPr>
      </p:pic>
      <p:grpSp>
        <p:nvGrpSpPr>
          <p:cNvPr id="97" name="Groupe 96">
            <a:extLst>
              <a:ext uri="{FF2B5EF4-FFF2-40B4-BE49-F238E27FC236}">
                <a16:creationId xmlns:a16="http://schemas.microsoft.com/office/drawing/2014/main" id="{843B3DEB-96C4-A45B-59FB-351B12758106}"/>
              </a:ext>
            </a:extLst>
          </p:cNvPr>
          <p:cNvGrpSpPr/>
          <p:nvPr/>
        </p:nvGrpSpPr>
        <p:grpSpPr>
          <a:xfrm>
            <a:off x="3271154" y="1266915"/>
            <a:ext cx="2516998" cy="4036239"/>
            <a:chOff x="3271154" y="1266915"/>
            <a:chExt cx="2516998" cy="4036239"/>
          </a:xfrm>
        </p:grpSpPr>
        <p:cxnSp>
          <p:nvCxnSpPr>
            <p:cNvPr id="20" name="Connecteur droit 19">
              <a:extLst>
                <a:ext uri="{FF2B5EF4-FFF2-40B4-BE49-F238E27FC236}">
                  <a16:creationId xmlns:a16="http://schemas.microsoft.com/office/drawing/2014/main" id="{698C8316-E298-5D75-ADF1-7EBEBFFCC58C}"/>
                </a:ext>
              </a:extLst>
            </p:cNvPr>
            <p:cNvCxnSpPr>
              <a:cxnSpLocks/>
            </p:cNvCxnSpPr>
            <p:nvPr/>
          </p:nvCxnSpPr>
          <p:spPr>
            <a:xfrm>
              <a:off x="4531163" y="1266915"/>
              <a:ext cx="1247845"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87CE9DB-EB21-61C0-CD51-C47B30089B79}"/>
                </a:ext>
              </a:extLst>
            </p:cNvPr>
            <p:cNvCxnSpPr>
              <a:cxnSpLocks/>
            </p:cNvCxnSpPr>
            <p:nvPr/>
          </p:nvCxnSpPr>
          <p:spPr>
            <a:xfrm>
              <a:off x="3271154" y="3142484"/>
              <a:ext cx="2507854"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013049DD-DCF8-9B47-F24D-01D8F05BE1BC}"/>
                </a:ext>
              </a:extLst>
            </p:cNvPr>
            <p:cNvCxnSpPr>
              <a:cxnSpLocks/>
            </p:cNvCxnSpPr>
            <p:nvPr/>
          </p:nvCxnSpPr>
          <p:spPr>
            <a:xfrm>
              <a:off x="5788152" y="1266915"/>
              <a:ext cx="0" cy="1875569"/>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81">
              <a:extLst>
                <a:ext uri="{FF2B5EF4-FFF2-40B4-BE49-F238E27FC236}">
                  <a16:creationId xmlns:a16="http://schemas.microsoft.com/office/drawing/2014/main" id="{3E3F4409-0F2B-3A72-19E0-9FA9612A1333}"/>
                </a:ext>
              </a:extLst>
            </p:cNvPr>
            <p:cNvCxnSpPr>
              <a:cxnSpLocks/>
            </p:cNvCxnSpPr>
            <p:nvPr/>
          </p:nvCxnSpPr>
          <p:spPr>
            <a:xfrm>
              <a:off x="3749040" y="3427585"/>
              <a:ext cx="2008260"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6470EC05-DFD3-6BDE-EE76-4EFC60432674}"/>
                </a:ext>
              </a:extLst>
            </p:cNvPr>
            <p:cNvCxnSpPr>
              <a:cxnSpLocks/>
            </p:cNvCxnSpPr>
            <p:nvPr/>
          </p:nvCxnSpPr>
          <p:spPr>
            <a:xfrm>
              <a:off x="3666744" y="5303154"/>
              <a:ext cx="2090556"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6BB35BCC-A0F2-F092-82EA-E2F277F1BB8B}"/>
                </a:ext>
              </a:extLst>
            </p:cNvPr>
            <p:cNvCxnSpPr>
              <a:cxnSpLocks/>
            </p:cNvCxnSpPr>
            <p:nvPr/>
          </p:nvCxnSpPr>
          <p:spPr>
            <a:xfrm>
              <a:off x="5766444" y="3427585"/>
              <a:ext cx="0" cy="1875569"/>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94" name="ZoneTexte 93">
            <a:extLst>
              <a:ext uri="{FF2B5EF4-FFF2-40B4-BE49-F238E27FC236}">
                <a16:creationId xmlns:a16="http://schemas.microsoft.com/office/drawing/2014/main" id="{E5F8C964-CFC3-1979-CCAF-F3701C0ADA6E}"/>
              </a:ext>
            </a:extLst>
          </p:cNvPr>
          <p:cNvSpPr txBox="1"/>
          <p:nvPr/>
        </p:nvSpPr>
        <p:spPr>
          <a:xfrm>
            <a:off x="5649385" y="3955154"/>
            <a:ext cx="1175348" cy="338554"/>
          </a:xfrm>
          <a:prstGeom prst="rect">
            <a:avLst/>
          </a:prstGeom>
          <a:noFill/>
        </p:spPr>
        <p:txBody>
          <a:bodyPr wrap="square">
            <a:spAutoFit/>
          </a:bodyPr>
          <a:lstStyle/>
          <a:p>
            <a:pPr algn="ctr"/>
            <a:r>
              <a:rPr lang="fr-FR" sz="1600" b="1" dirty="0">
                <a:solidFill>
                  <a:srgbClr val="FF0000"/>
                </a:solidFill>
              </a:rPr>
              <a:t>Dizain</a:t>
            </a:r>
            <a:endParaRPr lang="fr-FR" sz="1600" dirty="0">
              <a:solidFill>
                <a:srgbClr val="FF0000"/>
              </a:solidFill>
            </a:endParaRPr>
          </a:p>
        </p:txBody>
      </p:sp>
      <p:sp>
        <p:nvSpPr>
          <p:cNvPr id="95" name="Flèche : droite 94">
            <a:extLst>
              <a:ext uri="{FF2B5EF4-FFF2-40B4-BE49-F238E27FC236}">
                <a16:creationId xmlns:a16="http://schemas.microsoft.com/office/drawing/2014/main" id="{8B9C64C4-90CD-22DA-7415-F0F66BC9875E}"/>
              </a:ext>
            </a:extLst>
          </p:cNvPr>
          <p:cNvSpPr/>
          <p:nvPr/>
        </p:nvSpPr>
        <p:spPr>
          <a:xfrm rot="5400000">
            <a:off x="6087993" y="4267623"/>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ZoneTexte 95">
            <a:extLst>
              <a:ext uri="{FF2B5EF4-FFF2-40B4-BE49-F238E27FC236}">
                <a16:creationId xmlns:a16="http://schemas.microsoft.com/office/drawing/2014/main" id="{B6A56970-E8E4-4508-A740-4B532C62BC2A}"/>
              </a:ext>
            </a:extLst>
          </p:cNvPr>
          <p:cNvSpPr txBox="1"/>
          <p:nvPr/>
        </p:nvSpPr>
        <p:spPr>
          <a:xfrm>
            <a:off x="5740550" y="4327628"/>
            <a:ext cx="932961" cy="338554"/>
          </a:xfrm>
          <a:prstGeom prst="rect">
            <a:avLst/>
          </a:prstGeom>
          <a:noFill/>
        </p:spPr>
        <p:txBody>
          <a:bodyPr wrap="square">
            <a:spAutoFit/>
          </a:bodyPr>
          <a:lstStyle/>
          <a:p>
            <a:pPr algn="ctr"/>
            <a:r>
              <a:rPr lang="fr-FR" sz="1600" b="1" dirty="0"/>
              <a:t>10</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spTree>
    <p:extLst>
      <p:ext uri="{BB962C8B-B14F-4D97-AF65-F5344CB8AC3E}">
        <p14:creationId xmlns:p14="http://schemas.microsoft.com/office/powerpoint/2010/main" val="39360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ppt_x"/>
                                          </p:val>
                                        </p:tav>
                                        <p:tav tm="100000">
                                          <p:val>
                                            <p:strVal val="#ppt_x"/>
                                          </p:val>
                                        </p:tav>
                                      </p:tavLst>
                                    </p:anim>
                                    <p:anim calcmode="lin" valueType="num">
                                      <p:cBhvr additive="base">
                                        <p:cTn id="12"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additive="base">
                                        <p:cTn id="29" dur="500" fill="hold"/>
                                        <p:tgtEl>
                                          <p:spTgt spid="73"/>
                                        </p:tgtEl>
                                        <p:attrNameLst>
                                          <p:attrName>ppt_x</p:attrName>
                                        </p:attrNameLst>
                                      </p:cBhvr>
                                      <p:tavLst>
                                        <p:tav tm="0">
                                          <p:val>
                                            <p:strVal val="#ppt_x"/>
                                          </p:val>
                                        </p:tav>
                                        <p:tav tm="100000">
                                          <p:val>
                                            <p:strVal val="#ppt_x"/>
                                          </p:val>
                                        </p:tav>
                                      </p:tavLst>
                                    </p:anim>
                                    <p:anim calcmode="lin" valueType="num">
                                      <p:cBhvr additive="base">
                                        <p:cTn id="30"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fill="hold"/>
                                        <p:tgtEl>
                                          <p:spTgt spid="74"/>
                                        </p:tgtEl>
                                        <p:attrNameLst>
                                          <p:attrName>ppt_x</p:attrName>
                                        </p:attrNameLst>
                                      </p:cBhvr>
                                      <p:tavLst>
                                        <p:tav tm="0">
                                          <p:val>
                                            <p:strVal val="#ppt_x"/>
                                          </p:val>
                                        </p:tav>
                                        <p:tav tm="100000">
                                          <p:val>
                                            <p:strVal val="#ppt_x"/>
                                          </p:val>
                                        </p:tav>
                                      </p:tavLst>
                                    </p:anim>
                                    <p:anim calcmode="lin" valueType="num">
                                      <p:cBhvr additive="base">
                                        <p:cTn id="36"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1000"/>
                                        <p:tgtEl>
                                          <p:spTgt spid="63"/>
                                        </p:tgtEl>
                                      </p:cBhvr>
                                    </p:animEffect>
                                    <p:anim calcmode="lin" valueType="num">
                                      <p:cBhvr>
                                        <p:cTn id="58" dur="1000" fill="hold"/>
                                        <p:tgtEl>
                                          <p:spTgt spid="63"/>
                                        </p:tgtEl>
                                        <p:attrNameLst>
                                          <p:attrName>ppt_x</p:attrName>
                                        </p:attrNameLst>
                                      </p:cBhvr>
                                      <p:tavLst>
                                        <p:tav tm="0">
                                          <p:val>
                                            <p:strVal val="#ppt_x"/>
                                          </p:val>
                                        </p:tav>
                                        <p:tav tm="100000">
                                          <p:val>
                                            <p:strVal val="#ppt_x"/>
                                          </p:val>
                                        </p:tav>
                                      </p:tavLst>
                                    </p:anim>
                                    <p:anim calcmode="lin" valueType="num">
                                      <p:cBhvr>
                                        <p:cTn id="5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1000"/>
                                        <p:tgtEl>
                                          <p:spTgt spid="34"/>
                                        </p:tgtEl>
                                      </p:cBhvr>
                                    </p:animEffect>
                                    <p:anim calcmode="lin" valueType="num">
                                      <p:cBhvr>
                                        <p:cTn id="65" dur="1000" fill="hold"/>
                                        <p:tgtEl>
                                          <p:spTgt spid="34"/>
                                        </p:tgtEl>
                                        <p:attrNameLst>
                                          <p:attrName>ppt_x</p:attrName>
                                        </p:attrNameLst>
                                      </p:cBhvr>
                                      <p:tavLst>
                                        <p:tav tm="0">
                                          <p:val>
                                            <p:strVal val="#ppt_x"/>
                                          </p:val>
                                        </p:tav>
                                        <p:tav tm="100000">
                                          <p:val>
                                            <p:strVal val="#ppt_x"/>
                                          </p:val>
                                        </p:tav>
                                      </p:tavLst>
                                    </p:anim>
                                    <p:anim calcmode="lin" valueType="num">
                                      <p:cBhvr>
                                        <p:cTn id="6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75"/>
                                        </p:tgtEl>
                                        <p:attrNameLst>
                                          <p:attrName>style.visibility</p:attrName>
                                        </p:attrNameLst>
                                      </p:cBhvr>
                                      <p:to>
                                        <p:strVal val="visible"/>
                                      </p:to>
                                    </p:set>
                                    <p:anim calcmode="lin" valueType="num">
                                      <p:cBhvr additive="base">
                                        <p:cTn id="71" dur="500" fill="hold"/>
                                        <p:tgtEl>
                                          <p:spTgt spid="75"/>
                                        </p:tgtEl>
                                        <p:attrNameLst>
                                          <p:attrName>ppt_x</p:attrName>
                                        </p:attrNameLst>
                                      </p:cBhvr>
                                      <p:tavLst>
                                        <p:tav tm="0">
                                          <p:val>
                                            <p:strVal val="#ppt_x"/>
                                          </p:val>
                                        </p:tav>
                                        <p:tav tm="100000">
                                          <p:val>
                                            <p:strVal val="#ppt_x"/>
                                          </p:val>
                                        </p:tav>
                                      </p:tavLst>
                                    </p:anim>
                                    <p:anim calcmode="lin" valueType="num">
                                      <p:cBhvr additive="base">
                                        <p:cTn id="72"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97"/>
                                        </p:tgtEl>
                                        <p:attrNameLst>
                                          <p:attrName>style.visibility</p:attrName>
                                        </p:attrNameLst>
                                      </p:cBhvr>
                                      <p:to>
                                        <p:strVal val="visible"/>
                                      </p:to>
                                    </p:set>
                                    <p:anim calcmode="lin" valueType="num">
                                      <p:cBhvr additive="base">
                                        <p:cTn id="77" dur="500" fill="hold"/>
                                        <p:tgtEl>
                                          <p:spTgt spid="97"/>
                                        </p:tgtEl>
                                        <p:attrNameLst>
                                          <p:attrName>ppt_x</p:attrName>
                                        </p:attrNameLst>
                                      </p:cBhvr>
                                      <p:tavLst>
                                        <p:tav tm="0">
                                          <p:val>
                                            <p:strVal val="#ppt_x"/>
                                          </p:val>
                                        </p:tav>
                                        <p:tav tm="100000">
                                          <p:val>
                                            <p:strVal val="#ppt_x"/>
                                          </p:val>
                                        </p:tav>
                                      </p:tavLst>
                                    </p:anim>
                                    <p:anim calcmode="lin" valueType="num">
                                      <p:cBhvr additive="base">
                                        <p:cTn id="78"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anim calcmode="lin" valueType="num">
                                      <p:cBhvr>
                                        <p:cTn id="84" dur="1000" fill="hold"/>
                                        <p:tgtEl>
                                          <p:spTgt spid="30"/>
                                        </p:tgtEl>
                                        <p:attrNameLst>
                                          <p:attrName>ppt_x</p:attrName>
                                        </p:attrNameLst>
                                      </p:cBhvr>
                                      <p:tavLst>
                                        <p:tav tm="0">
                                          <p:val>
                                            <p:strVal val="#ppt_x"/>
                                          </p:val>
                                        </p:tav>
                                        <p:tav tm="100000">
                                          <p:val>
                                            <p:strVal val="#ppt_x"/>
                                          </p:val>
                                        </p:tav>
                                      </p:tavLst>
                                    </p:anim>
                                    <p:anim calcmode="lin" valueType="num">
                                      <p:cBhvr>
                                        <p:cTn id="85" dur="1000" fill="hold"/>
                                        <p:tgtEl>
                                          <p:spTgt spid="3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fade">
                                      <p:cBhvr>
                                        <p:cTn id="93" dur="1000"/>
                                        <p:tgtEl>
                                          <p:spTgt spid="95"/>
                                        </p:tgtEl>
                                      </p:cBhvr>
                                    </p:animEffect>
                                    <p:anim calcmode="lin" valueType="num">
                                      <p:cBhvr>
                                        <p:cTn id="94" dur="1000" fill="hold"/>
                                        <p:tgtEl>
                                          <p:spTgt spid="95"/>
                                        </p:tgtEl>
                                        <p:attrNameLst>
                                          <p:attrName>ppt_x</p:attrName>
                                        </p:attrNameLst>
                                      </p:cBhvr>
                                      <p:tavLst>
                                        <p:tav tm="0">
                                          <p:val>
                                            <p:strVal val="#ppt_x"/>
                                          </p:val>
                                        </p:tav>
                                        <p:tav tm="100000">
                                          <p:val>
                                            <p:strVal val="#ppt_x"/>
                                          </p:val>
                                        </p:tav>
                                      </p:tavLst>
                                    </p:anim>
                                    <p:anim calcmode="lin" valueType="num">
                                      <p:cBhvr>
                                        <p:cTn id="95" dur="1000" fill="hold"/>
                                        <p:tgtEl>
                                          <p:spTgt spid="9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4"/>
                                        </p:tgtEl>
                                        <p:attrNameLst>
                                          <p:attrName>style.visibility</p:attrName>
                                        </p:attrNameLst>
                                      </p:cBhvr>
                                      <p:to>
                                        <p:strVal val="visible"/>
                                      </p:to>
                                    </p:set>
                                    <p:animEffect transition="in" filter="fade">
                                      <p:cBhvr>
                                        <p:cTn id="98" dur="1000"/>
                                        <p:tgtEl>
                                          <p:spTgt spid="94"/>
                                        </p:tgtEl>
                                      </p:cBhvr>
                                    </p:animEffect>
                                    <p:anim calcmode="lin" valueType="num">
                                      <p:cBhvr>
                                        <p:cTn id="99" dur="1000" fill="hold"/>
                                        <p:tgtEl>
                                          <p:spTgt spid="94"/>
                                        </p:tgtEl>
                                        <p:attrNameLst>
                                          <p:attrName>ppt_x</p:attrName>
                                        </p:attrNameLst>
                                      </p:cBhvr>
                                      <p:tavLst>
                                        <p:tav tm="0">
                                          <p:val>
                                            <p:strVal val="#ppt_x"/>
                                          </p:val>
                                        </p:tav>
                                        <p:tav tm="100000">
                                          <p:val>
                                            <p:strVal val="#ppt_x"/>
                                          </p:val>
                                        </p:tav>
                                      </p:tavLst>
                                    </p:anim>
                                    <p:anim calcmode="lin" valueType="num">
                                      <p:cBhvr>
                                        <p:cTn id="100" dur="1000" fill="hold"/>
                                        <p:tgtEl>
                                          <p:spTgt spid="94"/>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8"/>
                                        </p:tgtEl>
                                        <p:attrNameLst>
                                          <p:attrName>style.visibility</p:attrName>
                                        </p:attrNameLst>
                                      </p:cBhvr>
                                      <p:to>
                                        <p:strVal val="visible"/>
                                      </p:to>
                                    </p:set>
                                    <p:animEffect transition="in" filter="fade">
                                      <p:cBhvr>
                                        <p:cTn id="103" dur="1000"/>
                                        <p:tgtEl>
                                          <p:spTgt spid="78"/>
                                        </p:tgtEl>
                                      </p:cBhvr>
                                    </p:animEffect>
                                    <p:anim calcmode="lin" valueType="num">
                                      <p:cBhvr>
                                        <p:cTn id="104" dur="1000" fill="hold"/>
                                        <p:tgtEl>
                                          <p:spTgt spid="78"/>
                                        </p:tgtEl>
                                        <p:attrNameLst>
                                          <p:attrName>ppt_x</p:attrName>
                                        </p:attrNameLst>
                                      </p:cBhvr>
                                      <p:tavLst>
                                        <p:tav tm="0">
                                          <p:val>
                                            <p:strVal val="#ppt_x"/>
                                          </p:val>
                                        </p:tav>
                                        <p:tav tm="100000">
                                          <p:val>
                                            <p:strVal val="#ppt_x"/>
                                          </p:val>
                                        </p:tav>
                                      </p:tavLst>
                                    </p:anim>
                                    <p:anim calcmode="lin" valueType="num">
                                      <p:cBhvr>
                                        <p:cTn id="105"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1000"/>
                                        <p:tgtEl>
                                          <p:spTgt spid="31"/>
                                        </p:tgtEl>
                                      </p:cBhvr>
                                    </p:animEffect>
                                    <p:anim calcmode="lin" valueType="num">
                                      <p:cBhvr>
                                        <p:cTn id="111" dur="1000" fill="hold"/>
                                        <p:tgtEl>
                                          <p:spTgt spid="31"/>
                                        </p:tgtEl>
                                        <p:attrNameLst>
                                          <p:attrName>ppt_x</p:attrName>
                                        </p:attrNameLst>
                                      </p:cBhvr>
                                      <p:tavLst>
                                        <p:tav tm="0">
                                          <p:val>
                                            <p:strVal val="#ppt_x"/>
                                          </p:val>
                                        </p:tav>
                                        <p:tav tm="100000">
                                          <p:val>
                                            <p:strVal val="#ppt_x"/>
                                          </p:val>
                                        </p:tav>
                                      </p:tavLst>
                                    </p:anim>
                                    <p:anim calcmode="lin" valueType="num">
                                      <p:cBhvr>
                                        <p:cTn id="112" dur="1000" fill="hold"/>
                                        <p:tgtEl>
                                          <p:spTgt spid="31"/>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Effect transition="in" filter="fade">
                                      <p:cBhvr>
                                        <p:cTn id="115" dur="1000"/>
                                        <p:tgtEl>
                                          <p:spTgt spid="96"/>
                                        </p:tgtEl>
                                      </p:cBhvr>
                                    </p:animEffect>
                                    <p:anim calcmode="lin" valueType="num">
                                      <p:cBhvr>
                                        <p:cTn id="116" dur="1000" fill="hold"/>
                                        <p:tgtEl>
                                          <p:spTgt spid="96"/>
                                        </p:tgtEl>
                                        <p:attrNameLst>
                                          <p:attrName>ppt_x</p:attrName>
                                        </p:attrNameLst>
                                      </p:cBhvr>
                                      <p:tavLst>
                                        <p:tav tm="0">
                                          <p:val>
                                            <p:strVal val="#ppt_x"/>
                                          </p:val>
                                        </p:tav>
                                        <p:tav tm="100000">
                                          <p:val>
                                            <p:strVal val="#ppt_x"/>
                                          </p:val>
                                        </p:tav>
                                      </p:tavLst>
                                    </p:anim>
                                    <p:anim calcmode="lin" valueType="num">
                                      <p:cBhvr>
                                        <p:cTn id="117"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grpId="0" nodeType="clickEffect">
                                  <p:stCondLst>
                                    <p:cond delay="0"/>
                                  </p:stCondLst>
                                  <p:childTnLst>
                                    <p:set>
                                      <p:cBhvr>
                                        <p:cTn id="121" dur="1" fill="hold">
                                          <p:stCondLst>
                                            <p:cond delay="0"/>
                                          </p:stCondLst>
                                        </p:cTn>
                                        <p:tgtEl>
                                          <p:spTgt spid="76"/>
                                        </p:tgtEl>
                                        <p:attrNameLst>
                                          <p:attrName>style.visibility</p:attrName>
                                        </p:attrNameLst>
                                      </p:cBhvr>
                                      <p:to>
                                        <p:strVal val="visible"/>
                                      </p:to>
                                    </p:set>
                                    <p:anim calcmode="lin" valueType="num">
                                      <p:cBhvr additive="base">
                                        <p:cTn id="122" dur="500" fill="hold"/>
                                        <p:tgtEl>
                                          <p:spTgt spid="76"/>
                                        </p:tgtEl>
                                        <p:attrNameLst>
                                          <p:attrName>ppt_x</p:attrName>
                                        </p:attrNameLst>
                                      </p:cBhvr>
                                      <p:tavLst>
                                        <p:tav tm="0">
                                          <p:val>
                                            <p:strVal val="#ppt_x"/>
                                          </p:val>
                                        </p:tav>
                                        <p:tav tm="100000">
                                          <p:val>
                                            <p:strVal val="#ppt_x"/>
                                          </p:val>
                                        </p:tav>
                                      </p:tavLst>
                                    </p:anim>
                                    <p:anim calcmode="lin" valueType="num">
                                      <p:cBhvr additive="base">
                                        <p:cTn id="123" dur="500" fill="hold"/>
                                        <p:tgtEl>
                                          <p:spTgt spid="76"/>
                                        </p:tgtEl>
                                        <p:attrNameLst>
                                          <p:attrName>ppt_y</p:attrName>
                                        </p:attrNameLst>
                                      </p:cBhvr>
                                      <p:tavLst>
                                        <p:tav tm="0">
                                          <p:val>
                                            <p:strVal val="1+#ppt_h/2"/>
                                          </p:val>
                                        </p:tav>
                                        <p:tav tm="100000">
                                          <p:val>
                                            <p:strVal val="#ppt_y"/>
                                          </p:val>
                                        </p:tav>
                                      </p:tavLst>
                                    </p:anim>
                                  </p:childTnLst>
                                </p:cTn>
                              </p:par>
                              <p:par>
                                <p:cTn id="124" presetID="2" presetClass="entr" presetSubtype="4" fill="hold" nodeType="withEffect">
                                  <p:stCondLst>
                                    <p:cond delay="0"/>
                                  </p:stCondLst>
                                  <p:childTnLst>
                                    <p:set>
                                      <p:cBhvr>
                                        <p:cTn id="125" dur="1" fill="hold">
                                          <p:stCondLst>
                                            <p:cond delay="0"/>
                                          </p:stCondLst>
                                        </p:cTn>
                                        <p:tgtEl>
                                          <p:spTgt spid="17"/>
                                        </p:tgtEl>
                                        <p:attrNameLst>
                                          <p:attrName>style.visibility</p:attrName>
                                        </p:attrNameLst>
                                      </p:cBhvr>
                                      <p:to>
                                        <p:strVal val="visible"/>
                                      </p:to>
                                    </p:set>
                                    <p:anim calcmode="lin" valueType="num">
                                      <p:cBhvr additive="base">
                                        <p:cTn id="126" dur="500" fill="hold"/>
                                        <p:tgtEl>
                                          <p:spTgt spid="17"/>
                                        </p:tgtEl>
                                        <p:attrNameLst>
                                          <p:attrName>ppt_x</p:attrName>
                                        </p:attrNameLst>
                                      </p:cBhvr>
                                      <p:tavLst>
                                        <p:tav tm="0">
                                          <p:val>
                                            <p:strVal val="#ppt_x"/>
                                          </p:val>
                                        </p:tav>
                                        <p:tav tm="100000">
                                          <p:val>
                                            <p:strVal val="#ppt_x"/>
                                          </p:val>
                                        </p:tav>
                                      </p:tavLst>
                                    </p:anim>
                                    <p:anim calcmode="lin" valueType="num">
                                      <p:cBhvr additive="base">
                                        <p:cTn id="127" dur="500" fill="hold"/>
                                        <p:tgtEl>
                                          <p:spTgt spid="17"/>
                                        </p:tgtEl>
                                        <p:attrNameLst>
                                          <p:attrName>ppt_y</p:attrName>
                                        </p:attrNameLst>
                                      </p:cBhvr>
                                      <p:tavLst>
                                        <p:tav tm="0">
                                          <p:val>
                                            <p:strVal val="1+#ppt_h/2"/>
                                          </p:val>
                                        </p:tav>
                                        <p:tav tm="100000">
                                          <p:val>
                                            <p:strVal val="#ppt_y"/>
                                          </p:val>
                                        </p:tav>
                                      </p:tavLst>
                                    </p:anim>
                                  </p:childTnLst>
                                </p:cTn>
                              </p:par>
                              <p:par>
                                <p:cTn id="128" presetID="2" presetClass="entr" presetSubtype="4" fill="hold" nodeType="withEffect">
                                  <p:stCondLst>
                                    <p:cond delay="0"/>
                                  </p:stCondLst>
                                  <p:childTnLst>
                                    <p:set>
                                      <p:cBhvr>
                                        <p:cTn id="129" dur="1" fill="hold">
                                          <p:stCondLst>
                                            <p:cond delay="0"/>
                                          </p:stCondLst>
                                        </p:cTn>
                                        <p:tgtEl>
                                          <p:spTgt spid="3"/>
                                        </p:tgtEl>
                                        <p:attrNameLst>
                                          <p:attrName>style.visibility</p:attrName>
                                        </p:attrNameLst>
                                      </p:cBhvr>
                                      <p:to>
                                        <p:strVal val="visible"/>
                                      </p:to>
                                    </p:set>
                                    <p:anim calcmode="lin" valueType="num">
                                      <p:cBhvr additive="base">
                                        <p:cTn id="130" dur="500" fill="hold"/>
                                        <p:tgtEl>
                                          <p:spTgt spid="3"/>
                                        </p:tgtEl>
                                        <p:attrNameLst>
                                          <p:attrName>ppt_x</p:attrName>
                                        </p:attrNameLst>
                                      </p:cBhvr>
                                      <p:tavLst>
                                        <p:tav tm="0">
                                          <p:val>
                                            <p:strVal val="#ppt_x"/>
                                          </p:val>
                                        </p:tav>
                                        <p:tav tm="100000">
                                          <p:val>
                                            <p:strVal val="#ppt_x"/>
                                          </p:val>
                                        </p:tav>
                                      </p:tavLst>
                                    </p:anim>
                                    <p:anim calcmode="lin" valueType="num">
                                      <p:cBhvr additive="base">
                                        <p:cTn id="1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12"/>
                                        </p:tgtEl>
                                        <p:attrNameLst>
                                          <p:attrName>style.visibility</p:attrName>
                                        </p:attrNameLst>
                                      </p:cBhvr>
                                      <p:to>
                                        <p:strVal val="visible"/>
                                      </p:to>
                                    </p:set>
                                    <p:animEffect transition="in" filter="fade">
                                      <p:cBhvr>
                                        <p:cTn id="136" dur="1000"/>
                                        <p:tgtEl>
                                          <p:spTgt spid="12"/>
                                        </p:tgtEl>
                                      </p:cBhvr>
                                    </p:animEffect>
                                    <p:anim calcmode="lin" valueType="num">
                                      <p:cBhvr>
                                        <p:cTn id="137" dur="1000" fill="hold"/>
                                        <p:tgtEl>
                                          <p:spTgt spid="12"/>
                                        </p:tgtEl>
                                        <p:attrNameLst>
                                          <p:attrName>ppt_x</p:attrName>
                                        </p:attrNameLst>
                                      </p:cBhvr>
                                      <p:tavLst>
                                        <p:tav tm="0">
                                          <p:val>
                                            <p:strVal val="#ppt_x"/>
                                          </p:val>
                                        </p:tav>
                                        <p:tav tm="100000">
                                          <p:val>
                                            <p:strVal val="#ppt_x"/>
                                          </p:val>
                                        </p:tav>
                                      </p:tavLst>
                                    </p:anim>
                                    <p:anim calcmode="lin" valueType="num">
                                      <p:cBhvr>
                                        <p:cTn id="138" dur="1000" fill="hold"/>
                                        <p:tgtEl>
                                          <p:spTgt spid="12"/>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77"/>
                                        </p:tgtEl>
                                        <p:attrNameLst>
                                          <p:attrName>style.visibility</p:attrName>
                                        </p:attrNameLst>
                                      </p:cBhvr>
                                      <p:to>
                                        <p:strVal val="visible"/>
                                      </p:to>
                                    </p:set>
                                    <p:animEffect transition="in" filter="fade">
                                      <p:cBhvr>
                                        <p:cTn id="141" dur="1000"/>
                                        <p:tgtEl>
                                          <p:spTgt spid="77"/>
                                        </p:tgtEl>
                                      </p:cBhvr>
                                    </p:animEffect>
                                    <p:anim calcmode="lin" valueType="num">
                                      <p:cBhvr>
                                        <p:cTn id="142" dur="1000" fill="hold"/>
                                        <p:tgtEl>
                                          <p:spTgt spid="77"/>
                                        </p:tgtEl>
                                        <p:attrNameLst>
                                          <p:attrName>ppt_x</p:attrName>
                                        </p:attrNameLst>
                                      </p:cBhvr>
                                      <p:tavLst>
                                        <p:tav tm="0">
                                          <p:val>
                                            <p:strVal val="#ppt_x"/>
                                          </p:val>
                                        </p:tav>
                                        <p:tav tm="100000">
                                          <p:val>
                                            <p:strVal val="#ppt_x"/>
                                          </p:val>
                                        </p:tav>
                                      </p:tavLst>
                                    </p:anim>
                                    <p:anim calcmode="lin" valueType="num">
                                      <p:cBhvr>
                                        <p:cTn id="143" dur="1000" fill="hold"/>
                                        <p:tgtEl>
                                          <p:spTgt spid="77"/>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79"/>
                                        </p:tgtEl>
                                        <p:attrNameLst>
                                          <p:attrName>style.visibility</p:attrName>
                                        </p:attrNameLst>
                                      </p:cBhvr>
                                      <p:to>
                                        <p:strVal val="visible"/>
                                      </p:to>
                                    </p:set>
                                    <p:animEffect transition="in" filter="fade">
                                      <p:cBhvr>
                                        <p:cTn id="146" dur="1000"/>
                                        <p:tgtEl>
                                          <p:spTgt spid="79"/>
                                        </p:tgtEl>
                                      </p:cBhvr>
                                    </p:animEffect>
                                    <p:anim calcmode="lin" valueType="num">
                                      <p:cBhvr>
                                        <p:cTn id="147" dur="1000" fill="hold"/>
                                        <p:tgtEl>
                                          <p:spTgt spid="79"/>
                                        </p:tgtEl>
                                        <p:attrNameLst>
                                          <p:attrName>ppt_x</p:attrName>
                                        </p:attrNameLst>
                                      </p:cBhvr>
                                      <p:tavLst>
                                        <p:tav tm="0">
                                          <p:val>
                                            <p:strVal val="#ppt_x"/>
                                          </p:val>
                                        </p:tav>
                                        <p:tav tm="100000">
                                          <p:val>
                                            <p:strVal val="#ppt_x"/>
                                          </p:val>
                                        </p:tav>
                                      </p:tavLst>
                                    </p:anim>
                                    <p:anim calcmode="lin" valueType="num">
                                      <p:cBhvr>
                                        <p:cTn id="14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9" grpId="0"/>
      <p:bldP spid="30" grpId="0" animBg="1"/>
      <p:bldP spid="31" grpId="0"/>
      <p:bldP spid="33" grpId="0"/>
      <p:bldP spid="34" grpId="0"/>
      <p:bldP spid="35" grpId="0" animBg="1"/>
      <p:bldP spid="70" grpId="0"/>
      <p:bldP spid="71" grpId="0"/>
      <p:bldP spid="73" grpId="0"/>
      <p:bldP spid="74" grpId="0"/>
      <p:bldP spid="75" grpId="0"/>
      <p:bldP spid="76" grpId="0"/>
      <p:bldP spid="77" grpId="0"/>
      <p:bldP spid="94" grpId="0"/>
      <p:bldP spid="95" grpId="0" animBg="1"/>
      <p:bldP spid="9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8A18E3-A017-438C-B49D-9AB400FCD2CA}"/>
              </a:ext>
            </a:extLst>
          </p:cNvPr>
          <p:cNvSpPr txBox="1"/>
          <p:nvPr/>
        </p:nvSpPr>
        <p:spPr>
          <a:xfrm>
            <a:off x="4184003" y="705194"/>
            <a:ext cx="4545929" cy="4524315"/>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Avant donc que d'écrire, apprenez à penser.</a:t>
            </a:r>
          </a:p>
          <a:p>
            <a:r>
              <a:rPr lang="fr-FR" sz="1600" dirty="0">
                <a:latin typeface="Calibri" panose="020F0502020204030204" pitchFamily="34" charset="0"/>
                <a:cs typeface="Calibri" panose="020F0502020204030204" pitchFamily="34" charset="0"/>
              </a:rPr>
              <a:t>Selon que notre idée est plus ou moins obscure, L'expression la suit, ou moins nette, ou plus pure.</a:t>
            </a:r>
          </a:p>
          <a:p>
            <a:r>
              <a:rPr lang="fr-FR" sz="1600" dirty="0">
                <a:latin typeface="Calibri" panose="020F0502020204030204" pitchFamily="34" charset="0"/>
                <a:cs typeface="Calibri" panose="020F0502020204030204" pitchFamily="34" charset="0"/>
              </a:rPr>
              <a:t>Ce que l'on conçoit bien s'énonce clairement</a:t>
            </a:r>
          </a:p>
          <a:p>
            <a:r>
              <a:rPr lang="fr-FR" sz="1600" dirty="0">
                <a:latin typeface="Calibri" panose="020F0502020204030204" pitchFamily="34" charset="0"/>
                <a:cs typeface="Calibri" panose="020F0502020204030204" pitchFamily="34" charset="0"/>
              </a:rPr>
              <a:t>Et les mots pour le dire arrivent aisément. [...]</a:t>
            </a:r>
          </a:p>
          <a:p>
            <a:r>
              <a:rPr lang="fr-FR" sz="1600" dirty="0">
                <a:latin typeface="Calibri" panose="020F0502020204030204" pitchFamily="34" charset="0"/>
                <a:cs typeface="Calibri" panose="020F0502020204030204" pitchFamily="34" charset="0"/>
              </a:rPr>
              <a:t>Hâtez-vous lentement ; et, sans perdre courage, Vingt fois sur le métier remettez votre ouvrage ; Polissez-le sans cesse et le repolissez ; Ajoutez quelquefois, et souvent effacez. [...]</a:t>
            </a:r>
          </a:p>
          <a:p>
            <a:r>
              <a:rPr lang="fr-FR" sz="1600" dirty="0">
                <a:latin typeface="Calibri" panose="020F0502020204030204" pitchFamily="34" charset="0"/>
                <a:cs typeface="Calibri" panose="020F0502020204030204" pitchFamily="34" charset="0"/>
              </a:rPr>
              <a:t>II faut que chaque chose y soit mise en son lieu ; Que le début, la fin répondent au milieu ;</a:t>
            </a:r>
          </a:p>
          <a:p>
            <a:r>
              <a:rPr lang="fr-FR" sz="1600" dirty="0">
                <a:latin typeface="Calibri" panose="020F0502020204030204" pitchFamily="34" charset="0"/>
                <a:cs typeface="Calibri" panose="020F0502020204030204" pitchFamily="34" charset="0"/>
              </a:rPr>
              <a:t>Que d'un art délicat les pièces assorties</a:t>
            </a:r>
          </a:p>
          <a:p>
            <a:r>
              <a:rPr lang="fr-FR" sz="1600" dirty="0">
                <a:latin typeface="Calibri" panose="020F0502020204030204" pitchFamily="34" charset="0"/>
                <a:cs typeface="Calibri" panose="020F0502020204030204" pitchFamily="34" charset="0"/>
              </a:rPr>
              <a:t>N'y forment qu'un seul tout de diverses parties,</a:t>
            </a:r>
          </a:p>
          <a:p>
            <a:r>
              <a:rPr lang="fr-FR" sz="1600" dirty="0">
                <a:latin typeface="Calibri" panose="020F0502020204030204" pitchFamily="34" charset="0"/>
                <a:cs typeface="Calibri" panose="020F0502020204030204" pitchFamily="34" charset="0"/>
              </a:rPr>
              <a:t>Que jamais du sujet le discours s'écartant</a:t>
            </a:r>
          </a:p>
          <a:p>
            <a:r>
              <a:rPr lang="fr-FR" sz="1600" dirty="0">
                <a:latin typeface="Calibri" panose="020F0502020204030204" pitchFamily="34" charset="0"/>
                <a:cs typeface="Calibri" panose="020F0502020204030204" pitchFamily="34" charset="0"/>
              </a:rPr>
              <a:t>N'aille chercher trop loin quelque mot éclatant.</a:t>
            </a:r>
          </a:p>
          <a:p>
            <a:r>
              <a:rPr lang="fr-FR" sz="1600" dirty="0">
                <a:latin typeface="Calibri" panose="020F0502020204030204" pitchFamily="34" charset="0"/>
                <a:cs typeface="Calibri" panose="020F0502020204030204" pitchFamily="34" charset="0"/>
              </a:rPr>
              <a:t> Craignez-vous pour vos vers la censure publique ?</a:t>
            </a:r>
          </a:p>
          <a:p>
            <a:r>
              <a:rPr lang="fr-FR" sz="1600" dirty="0">
                <a:latin typeface="Calibri" panose="020F0502020204030204" pitchFamily="34" charset="0"/>
                <a:cs typeface="Calibri" panose="020F0502020204030204" pitchFamily="34" charset="0"/>
              </a:rPr>
              <a:t>Soyez-vous à vous-même un sévère critique.</a:t>
            </a:r>
          </a:p>
          <a:p>
            <a:r>
              <a:rPr lang="fr-FR" sz="1600" dirty="0">
                <a:latin typeface="Calibri" panose="020F0502020204030204" pitchFamily="34" charset="0"/>
                <a:cs typeface="Calibri" panose="020F0502020204030204" pitchFamily="34" charset="0"/>
              </a:rPr>
              <a:t>L'ignorance toujours est prête à s'admirer. [...]</a:t>
            </a:r>
          </a:p>
        </p:txBody>
      </p:sp>
      <p:sp>
        <p:nvSpPr>
          <p:cNvPr id="10" name="ZoneTexte 9">
            <a:extLst>
              <a:ext uri="{FF2B5EF4-FFF2-40B4-BE49-F238E27FC236}">
                <a16:creationId xmlns:a16="http://schemas.microsoft.com/office/drawing/2014/main" id="{C81C0E7F-86F5-42F7-88BE-D443E1667639}"/>
              </a:ext>
            </a:extLst>
          </p:cNvPr>
          <p:cNvSpPr txBox="1"/>
          <p:nvPr/>
        </p:nvSpPr>
        <p:spPr>
          <a:xfrm>
            <a:off x="361052" y="984877"/>
            <a:ext cx="3481187" cy="523220"/>
          </a:xfrm>
          <a:prstGeom prst="rect">
            <a:avLst/>
          </a:prstGeom>
          <a:noFill/>
        </p:spPr>
        <p:txBody>
          <a:bodyPr wrap="square">
            <a:spAutoFit/>
          </a:bodyPr>
          <a:lstStyle/>
          <a:p>
            <a:pPr algn="ctr"/>
            <a:r>
              <a:rPr lang="fr-FR" sz="2800" b="1" dirty="0"/>
              <a:t>L’Art poétique</a:t>
            </a:r>
          </a:p>
        </p:txBody>
      </p:sp>
      <p:sp>
        <p:nvSpPr>
          <p:cNvPr id="14" name="ZoneTexte 13">
            <a:extLst>
              <a:ext uri="{FF2B5EF4-FFF2-40B4-BE49-F238E27FC236}">
                <a16:creationId xmlns:a16="http://schemas.microsoft.com/office/drawing/2014/main" id="{71E64FBE-A991-4642-A826-DBB68BC54A12}"/>
              </a:ext>
            </a:extLst>
          </p:cNvPr>
          <p:cNvSpPr txBox="1"/>
          <p:nvPr/>
        </p:nvSpPr>
        <p:spPr>
          <a:xfrm>
            <a:off x="7142672" y="6351471"/>
            <a:ext cx="4788490" cy="369332"/>
          </a:xfrm>
          <a:prstGeom prst="rect">
            <a:avLst/>
          </a:prstGeom>
          <a:noFill/>
        </p:spPr>
        <p:txBody>
          <a:bodyPr wrap="square">
            <a:spAutoFit/>
          </a:bodyPr>
          <a:lstStyle/>
          <a:p>
            <a:r>
              <a:rPr lang="fr-FR" sz="1800" dirty="0">
                <a:latin typeface="Calibri" panose="020F0502020204030204" pitchFamily="34" charset="0"/>
                <a:cs typeface="Calibri" panose="020F0502020204030204" pitchFamily="34" charset="0"/>
              </a:rPr>
              <a:t>Nicolas BOILEAU, </a:t>
            </a:r>
            <a:r>
              <a:rPr lang="fr-FR" sz="1800" i="1" dirty="0">
                <a:latin typeface="Calibri" panose="020F0502020204030204" pitchFamily="34" charset="0"/>
                <a:cs typeface="Calibri" panose="020F0502020204030204" pitchFamily="34" charset="0"/>
              </a:rPr>
              <a:t>L'Art poétique, chant I, </a:t>
            </a:r>
            <a:r>
              <a:rPr lang="fr-FR" sz="1800" dirty="0">
                <a:latin typeface="Calibri" panose="020F0502020204030204" pitchFamily="34" charset="0"/>
                <a:cs typeface="Calibri" panose="020F0502020204030204" pitchFamily="34" charset="0"/>
              </a:rPr>
              <a:t>1674</a:t>
            </a:r>
            <a:r>
              <a:rPr lang="fr-FR" sz="1800" i="1" dirty="0">
                <a:latin typeface="Calibri" panose="020F0502020204030204" pitchFamily="34" charset="0"/>
                <a:cs typeface="Calibri" panose="020F0502020204030204" pitchFamily="34" charset="0"/>
              </a:rPr>
              <a:t>.</a:t>
            </a:r>
            <a:endParaRPr lang="fr-FR" sz="1200" i="1" dirty="0">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59E98A4A-59D6-42FE-A2B8-FF2BB5AE48BE}"/>
              </a:ext>
            </a:extLst>
          </p:cNvPr>
          <p:cNvSpPr txBox="1"/>
          <p:nvPr/>
        </p:nvSpPr>
        <p:spPr>
          <a:xfrm>
            <a:off x="1155970" y="670049"/>
            <a:ext cx="1691489" cy="369332"/>
          </a:xfrm>
          <a:prstGeom prst="rect">
            <a:avLst/>
          </a:prstGeom>
          <a:noFill/>
        </p:spPr>
        <p:txBody>
          <a:bodyPr wrap="none" rtlCol="0">
            <a:spAutoFit/>
          </a:bodyPr>
          <a:lstStyle/>
          <a:p>
            <a:r>
              <a:rPr lang="fr-FR" b="1" dirty="0">
                <a:solidFill>
                  <a:srgbClr val="FF0000"/>
                </a:solidFill>
              </a:rPr>
              <a:t>DOCUMENT 6</a:t>
            </a:r>
          </a:p>
        </p:txBody>
      </p:sp>
      <p:sp>
        <p:nvSpPr>
          <p:cNvPr id="3" name="ZoneTexte 2">
            <a:extLst>
              <a:ext uri="{FF2B5EF4-FFF2-40B4-BE49-F238E27FC236}">
                <a16:creationId xmlns:a16="http://schemas.microsoft.com/office/drawing/2014/main" id="{02E24EF5-3C64-40B9-A5C3-0F8D55A8819A}"/>
              </a:ext>
            </a:extLst>
          </p:cNvPr>
          <p:cNvSpPr txBox="1"/>
          <p:nvPr/>
        </p:nvSpPr>
        <p:spPr>
          <a:xfrm>
            <a:off x="844062" y="4356257"/>
            <a:ext cx="2315307" cy="307777"/>
          </a:xfrm>
          <a:prstGeom prst="rect">
            <a:avLst/>
          </a:prstGeom>
          <a:noFill/>
        </p:spPr>
        <p:txBody>
          <a:bodyPr wrap="square">
            <a:spAutoFit/>
          </a:bodyPr>
          <a:lstStyle/>
          <a:p>
            <a:pPr algn="ctr"/>
            <a:r>
              <a:rPr lang="fr-FR" sz="1400" b="1" dirty="0"/>
              <a:t>Nicolas BOILEAU</a:t>
            </a:r>
          </a:p>
        </p:txBody>
      </p:sp>
      <p:pic>
        <p:nvPicPr>
          <p:cNvPr id="16" name="Image 15">
            <a:extLst>
              <a:ext uri="{FF2B5EF4-FFF2-40B4-BE49-F238E27FC236}">
                <a16:creationId xmlns:a16="http://schemas.microsoft.com/office/drawing/2014/main" id="{B1A66E92-7734-4415-B27F-F50BC4D7ED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991" y="1891697"/>
            <a:ext cx="2315308" cy="2315308"/>
          </a:xfrm>
          <a:prstGeom prst="rect">
            <a:avLst/>
          </a:prstGeom>
        </p:spPr>
      </p:pic>
      <p:pic>
        <p:nvPicPr>
          <p:cNvPr id="2" name="Image 1">
            <a:hlinkClick r:id="rId3"/>
            <a:extLst>
              <a:ext uri="{FF2B5EF4-FFF2-40B4-BE49-F238E27FC236}">
                <a16:creationId xmlns:a16="http://schemas.microsoft.com/office/drawing/2014/main" id="{58BD488A-9F45-45D8-AE14-BD83B9521A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6234" y="4975817"/>
            <a:ext cx="1050959" cy="1292163"/>
          </a:xfrm>
          <a:prstGeom prst="rect">
            <a:avLst/>
          </a:prstGeom>
        </p:spPr>
      </p:pic>
      <p:sp>
        <p:nvSpPr>
          <p:cNvPr id="6" name="ZoneTexte 5">
            <a:extLst>
              <a:ext uri="{FF2B5EF4-FFF2-40B4-BE49-F238E27FC236}">
                <a16:creationId xmlns:a16="http://schemas.microsoft.com/office/drawing/2014/main" id="{F53D9EC9-D303-406F-A1F4-653CDA66A29B}"/>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7" name="Image 6">
            <a:hlinkClick r:id="rId5" action="ppaction://hlinksldjump"/>
            <a:extLst>
              <a:ext uri="{FF2B5EF4-FFF2-40B4-BE49-F238E27FC236}">
                <a16:creationId xmlns:a16="http://schemas.microsoft.com/office/drawing/2014/main" id="{C79D1293-E2B6-F993-DD57-DCFAF17F770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9" name="Image 8" descr="Une image contenant puzzle&#10;&#10;Le contenu généré par l’IA peut être incorrect.">
            <a:hlinkClick r:id="rId7"/>
            <a:extLst>
              <a:ext uri="{FF2B5EF4-FFF2-40B4-BE49-F238E27FC236}">
                <a16:creationId xmlns:a16="http://schemas.microsoft.com/office/drawing/2014/main" id="{224B3BE1-9F41-3DE1-AD05-8DC88D8106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7082" y="3742862"/>
            <a:ext cx="447968" cy="447968"/>
          </a:xfrm>
          <a:prstGeom prst="rect">
            <a:avLst/>
          </a:prstGeom>
        </p:spPr>
      </p:pic>
      <p:sp>
        <p:nvSpPr>
          <p:cNvPr id="26" name="ZoneTexte 25">
            <a:extLst>
              <a:ext uri="{FF2B5EF4-FFF2-40B4-BE49-F238E27FC236}">
                <a16:creationId xmlns:a16="http://schemas.microsoft.com/office/drawing/2014/main" id="{12F54456-9A31-0A1A-B5B7-C44690A5E56C}"/>
              </a:ext>
            </a:extLst>
          </p:cNvPr>
          <p:cNvSpPr txBox="1"/>
          <p:nvPr/>
        </p:nvSpPr>
        <p:spPr>
          <a:xfrm>
            <a:off x="3701179" y="705194"/>
            <a:ext cx="482824" cy="307777"/>
          </a:xfrm>
          <a:prstGeom prst="rect">
            <a:avLst/>
          </a:prstGeom>
          <a:noFill/>
        </p:spPr>
        <p:txBody>
          <a:bodyPr wrap="none" rtlCol="0">
            <a:spAutoFit/>
          </a:bodyPr>
          <a:lstStyle/>
          <a:p>
            <a:r>
              <a:rPr lang="fr-FR" sz="1400" i="1" dirty="0">
                <a:solidFill>
                  <a:schemeClr val="bg1"/>
                </a:solidFill>
              </a:rPr>
              <a:t>150</a:t>
            </a:r>
          </a:p>
        </p:txBody>
      </p:sp>
      <p:sp>
        <p:nvSpPr>
          <p:cNvPr id="27" name="ZoneTexte 26">
            <a:extLst>
              <a:ext uri="{FF2B5EF4-FFF2-40B4-BE49-F238E27FC236}">
                <a16:creationId xmlns:a16="http://schemas.microsoft.com/office/drawing/2014/main" id="{020C1CA2-7735-23E2-C2FF-3DE24ED8B225}"/>
              </a:ext>
            </a:extLst>
          </p:cNvPr>
          <p:cNvSpPr txBox="1"/>
          <p:nvPr/>
        </p:nvSpPr>
        <p:spPr>
          <a:xfrm>
            <a:off x="3701179" y="1665361"/>
            <a:ext cx="482824" cy="307777"/>
          </a:xfrm>
          <a:prstGeom prst="rect">
            <a:avLst/>
          </a:prstGeom>
          <a:noFill/>
        </p:spPr>
        <p:txBody>
          <a:bodyPr wrap="none" rtlCol="0">
            <a:spAutoFit/>
          </a:bodyPr>
          <a:lstStyle/>
          <a:p>
            <a:r>
              <a:rPr lang="fr-FR" sz="1400" i="1" dirty="0">
                <a:solidFill>
                  <a:schemeClr val="bg1"/>
                </a:solidFill>
              </a:rPr>
              <a:t>155</a:t>
            </a:r>
          </a:p>
        </p:txBody>
      </p:sp>
      <p:pic>
        <p:nvPicPr>
          <p:cNvPr id="28" name="Image 27" descr="Une image contenant Graphique, dessin humoristique, art&#10;&#10;Le contenu généré par l’IA peut être incorrect.">
            <a:hlinkClick r:id="rId9"/>
            <a:extLst>
              <a:ext uri="{FF2B5EF4-FFF2-40B4-BE49-F238E27FC236}">
                <a16:creationId xmlns:a16="http://schemas.microsoft.com/office/drawing/2014/main" id="{9E8A7987-D49A-ECBD-C258-E4156DAF9C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89348" y="1914520"/>
            <a:ext cx="369951" cy="369951"/>
          </a:xfrm>
          <a:prstGeom prst="rect">
            <a:avLst/>
          </a:prstGeom>
        </p:spPr>
      </p:pic>
      <p:sp>
        <p:nvSpPr>
          <p:cNvPr id="29" name="ZoneTexte 28">
            <a:extLst>
              <a:ext uri="{FF2B5EF4-FFF2-40B4-BE49-F238E27FC236}">
                <a16:creationId xmlns:a16="http://schemas.microsoft.com/office/drawing/2014/main" id="{4B5987FB-3478-CC9D-7FEC-3DE3BDFE8529}"/>
              </a:ext>
            </a:extLst>
          </p:cNvPr>
          <p:cNvSpPr txBox="1"/>
          <p:nvPr/>
        </p:nvSpPr>
        <p:spPr>
          <a:xfrm>
            <a:off x="3701179" y="1926271"/>
            <a:ext cx="482824" cy="307777"/>
          </a:xfrm>
          <a:prstGeom prst="rect">
            <a:avLst/>
          </a:prstGeom>
          <a:noFill/>
        </p:spPr>
        <p:txBody>
          <a:bodyPr wrap="none" rtlCol="0">
            <a:spAutoFit/>
          </a:bodyPr>
          <a:lstStyle/>
          <a:p>
            <a:r>
              <a:rPr lang="fr-FR" sz="1400" i="1" dirty="0">
                <a:solidFill>
                  <a:schemeClr val="bg1"/>
                </a:solidFill>
              </a:rPr>
              <a:t>171</a:t>
            </a:r>
          </a:p>
        </p:txBody>
      </p:sp>
      <p:sp>
        <p:nvSpPr>
          <p:cNvPr id="30" name="ZoneTexte 29">
            <a:extLst>
              <a:ext uri="{FF2B5EF4-FFF2-40B4-BE49-F238E27FC236}">
                <a16:creationId xmlns:a16="http://schemas.microsoft.com/office/drawing/2014/main" id="{8E7710C6-FD24-FD86-460F-E740B16510E9}"/>
              </a:ext>
            </a:extLst>
          </p:cNvPr>
          <p:cNvSpPr txBox="1"/>
          <p:nvPr/>
        </p:nvSpPr>
        <p:spPr>
          <a:xfrm>
            <a:off x="3701179" y="2895462"/>
            <a:ext cx="482824" cy="307777"/>
          </a:xfrm>
          <a:prstGeom prst="rect">
            <a:avLst/>
          </a:prstGeom>
          <a:noFill/>
        </p:spPr>
        <p:txBody>
          <a:bodyPr wrap="none" rtlCol="0">
            <a:spAutoFit/>
          </a:bodyPr>
          <a:lstStyle/>
          <a:p>
            <a:r>
              <a:rPr lang="fr-FR" sz="1400" i="1" dirty="0">
                <a:solidFill>
                  <a:schemeClr val="bg1"/>
                </a:solidFill>
              </a:rPr>
              <a:t>177</a:t>
            </a:r>
          </a:p>
        </p:txBody>
      </p:sp>
      <p:sp>
        <p:nvSpPr>
          <p:cNvPr id="31" name="ZoneTexte 30">
            <a:extLst>
              <a:ext uri="{FF2B5EF4-FFF2-40B4-BE49-F238E27FC236}">
                <a16:creationId xmlns:a16="http://schemas.microsoft.com/office/drawing/2014/main" id="{360DB082-6AF2-82CA-1516-0595FF29668D}"/>
              </a:ext>
            </a:extLst>
          </p:cNvPr>
          <p:cNvSpPr txBox="1"/>
          <p:nvPr/>
        </p:nvSpPr>
        <p:spPr>
          <a:xfrm>
            <a:off x="3701179" y="2660259"/>
            <a:ext cx="482824" cy="307777"/>
          </a:xfrm>
          <a:prstGeom prst="rect">
            <a:avLst/>
          </a:prstGeom>
          <a:noFill/>
        </p:spPr>
        <p:txBody>
          <a:bodyPr wrap="none" rtlCol="0">
            <a:spAutoFit/>
          </a:bodyPr>
          <a:lstStyle/>
          <a:p>
            <a:r>
              <a:rPr lang="fr-FR" sz="1400" i="1" dirty="0">
                <a:solidFill>
                  <a:schemeClr val="bg1"/>
                </a:solidFill>
              </a:rPr>
              <a:t>174</a:t>
            </a:r>
          </a:p>
        </p:txBody>
      </p:sp>
      <p:sp>
        <p:nvSpPr>
          <p:cNvPr id="32" name="ZoneTexte 31">
            <a:extLst>
              <a:ext uri="{FF2B5EF4-FFF2-40B4-BE49-F238E27FC236}">
                <a16:creationId xmlns:a16="http://schemas.microsoft.com/office/drawing/2014/main" id="{F417BE09-6E3E-F73F-97CC-B661FFD11356}"/>
              </a:ext>
            </a:extLst>
          </p:cNvPr>
          <p:cNvSpPr txBox="1"/>
          <p:nvPr/>
        </p:nvSpPr>
        <p:spPr>
          <a:xfrm>
            <a:off x="3701179" y="4866081"/>
            <a:ext cx="482824" cy="307777"/>
          </a:xfrm>
          <a:prstGeom prst="rect">
            <a:avLst/>
          </a:prstGeom>
          <a:noFill/>
        </p:spPr>
        <p:txBody>
          <a:bodyPr wrap="none" rtlCol="0">
            <a:spAutoFit/>
          </a:bodyPr>
          <a:lstStyle/>
          <a:p>
            <a:r>
              <a:rPr lang="fr-FR" sz="1400" i="1" dirty="0">
                <a:solidFill>
                  <a:schemeClr val="bg1"/>
                </a:solidFill>
              </a:rPr>
              <a:t>185</a:t>
            </a:r>
          </a:p>
        </p:txBody>
      </p:sp>
      <p:grpSp>
        <p:nvGrpSpPr>
          <p:cNvPr id="44" name="Groupe 43">
            <a:extLst>
              <a:ext uri="{FF2B5EF4-FFF2-40B4-BE49-F238E27FC236}">
                <a16:creationId xmlns:a16="http://schemas.microsoft.com/office/drawing/2014/main" id="{CE558168-ADA0-3259-47D9-82B9227477E6}"/>
              </a:ext>
            </a:extLst>
          </p:cNvPr>
          <p:cNvGrpSpPr/>
          <p:nvPr/>
        </p:nvGrpSpPr>
        <p:grpSpPr>
          <a:xfrm flipH="1">
            <a:off x="8272372" y="458554"/>
            <a:ext cx="341018" cy="4978866"/>
            <a:chOff x="8747861" y="747221"/>
            <a:chExt cx="0" cy="5123537"/>
          </a:xfrm>
        </p:grpSpPr>
        <p:cxnSp>
          <p:nvCxnSpPr>
            <p:cNvPr id="37" name="Connecteur droit avec flèche 36">
              <a:extLst>
                <a:ext uri="{FF2B5EF4-FFF2-40B4-BE49-F238E27FC236}">
                  <a16:creationId xmlns:a16="http://schemas.microsoft.com/office/drawing/2014/main" id="{2B7597C8-508E-DFEB-50D8-07780D82F469}"/>
                </a:ext>
              </a:extLst>
            </p:cNvPr>
            <p:cNvCxnSpPr>
              <a:cxnSpLocks/>
            </p:cNvCxnSpPr>
            <p:nvPr/>
          </p:nvCxnSpPr>
          <p:spPr>
            <a:xfrm flipV="1">
              <a:off x="8747861" y="747221"/>
              <a:ext cx="0" cy="760876"/>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8F8A06F4-A1AE-A292-0BBB-C6BDA83E7443}"/>
                </a:ext>
              </a:extLst>
            </p:cNvPr>
            <p:cNvCxnSpPr>
              <a:cxnSpLocks/>
            </p:cNvCxnSpPr>
            <p:nvPr/>
          </p:nvCxnSpPr>
          <p:spPr>
            <a:xfrm>
              <a:off x="8747861" y="1518653"/>
              <a:ext cx="0" cy="3591229"/>
            </a:xfrm>
            <a:prstGeom prst="line">
              <a:avLst/>
            </a:prstGeom>
            <a:ln w="38100">
              <a:solidFill>
                <a:srgbClr val="C00000">
                  <a:alpha val="60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4B784996-3873-DBED-75EA-A86E1D82F47E}"/>
                </a:ext>
              </a:extLst>
            </p:cNvPr>
            <p:cNvCxnSpPr>
              <a:cxnSpLocks/>
            </p:cNvCxnSpPr>
            <p:nvPr/>
          </p:nvCxnSpPr>
          <p:spPr>
            <a:xfrm>
              <a:off x="8747861" y="5109882"/>
              <a:ext cx="0" cy="760876"/>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45" name="ZoneTexte 44">
            <a:extLst>
              <a:ext uri="{FF2B5EF4-FFF2-40B4-BE49-F238E27FC236}">
                <a16:creationId xmlns:a16="http://schemas.microsoft.com/office/drawing/2014/main" id="{4B454EF7-1C65-25B3-FA8A-E7ADC0C01642}"/>
              </a:ext>
            </a:extLst>
          </p:cNvPr>
          <p:cNvSpPr txBox="1"/>
          <p:nvPr/>
        </p:nvSpPr>
        <p:spPr>
          <a:xfrm>
            <a:off x="8729932" y="2644870"/>
            <a:ext cx="1285060" cy="338554"/>
          </a:xfrm>
          <a:prstGeom prst="rect">
            <a:avLst/>
          </a:prstGeom>
          <a:noFill/>
        </p:spPr>
        <p:txBody>
          <a:bodyPr wrap="square">
            <a:spAutoFit/>
          </a:bodyPr>
          <a:lstStyle/>
          <a:p>
            <a:pPr algn="ctr"/>
            <a:r>
              <a:rPr lang="fr-FR" sz="1600" b="1" dirty="0"/>
              <a:t>1 100</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cxnSp>
        <p:nvCxnSpPr>
          <p:cNvPr id="46" name="Connecteur droit avec flèche 45">
            <a:extLst>
              <a:ext uri="{FF2B5EF4-FFF2-40B4-BE49-F238E27FC236}">
                <a16:creationId xmlns:a16="http://schemas.microsoft.com/office/drawing/2014/main" id="{6D379E67-6A49-83A4-0E75-404C0C46F75D}"/>
              </a:ext>
            </a:extLst>
          </p:cNvPr>
          <p:cNvCxnSpPr>
            <a:cxnSpLocks/>
          </p:cNvCxnSpPr>
          <p:nvPr/>
        </p:nvCxnSpPr>
        <p:spPr>
          <a:xfrm>
            <a:off x="4282671" y="594096"/>
            <a:ext cx="3937964" cy="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E4393C64-BB09-8979-AA5C-9D342640CAD6}"/>
              </a:ext>
            </a:extLst>
          </p:cNvPr>
          <p:cNvSpPr txBox="1"/>
          <p:nvPr/>
        </p:nvSpPr>
        <p:spPr>
          <a:xfrm>
            <a:off x="4839114" y="289277"/>
            <a:ext cx="1365816" cy="338554"/>
          </a:xfrm>
          <a:prstGeom prst="rect">
            <a:avLst/>
          </a:prstGeom>
          <a:noFill/>
        </p:spPr>
        <p:txBody>
          <a:bodyPr wrap="square">
            <a:spAutoFit/>
          </a:bodyPr>
          <a:lstStyle/>
          <a:p>
            <a:r>
              <a:rPr lang="fr-FR" sz="1600" b="1" dirty="0">
                <a:solidFill>
                  <a:srgbClr val="FF0000"/>
                </a:solidFill>
              </a:rPr>
              <a:t>alexandrin</a:t>
            </a:r>
            <a:endParaRPr lang="fr-FR" sz="1600" dirty="0">
              <a:solidFill>
                <a:srgbClr val="FF0000"/>
              </a:solidFill>
            </a:endParaRPr>
          </a:p>
        </p:txBody>
      </p:sp>
      <p:sp>
        <p:nvSpPr>
          <p:cNvPr id="48" name="ZoneTexte 47">
            <a:extLst>
              <a:ext uri="{FF2B5EF4-FFF2-40B4-BE49-F238E27FC236}">
                <a16:creationId xmlns:a16="http://schemas.microsoft.com/office/drawing/2014/main" id="{E45FAA7F-1BE1-DBD9-1835-0C6B89B664B9}"/>
              </a:ext>
            </a:extLst>
          </p:cNvPr>
          <p:cNvSpPr txBox="1"/>
          <p:nvPr/>
        </p:nvSpPr>
        <p:spPr>
          <a:xfrm>
            <a:off x="6325642" y="281906"/>
            <a:ext cx="1365816" cy="338554"/>
          </a:xfrm>
          <a:prstGeom prst="rect">
            <a:avLst/>
          </a:prstGeom>
          <a:noFill/>
        </p:spPr>
        <p:txBody>
          <a:bodyPr wrap="square">
            <a:spAutoFit/>
          </a:bodyPr>
          <a:lstStyle/>
          <a:p>
            <a:r>
              <a:rPr lang="fr-FR" sz="1600" b="1" dirty="0"/>
              <a:t>12</a:t>
            </a:r>
            <a:r>
              <a:rPr lang="fr-FR" sz="1600" b="1" dirty="0">
                <a:solidFill>
                  <a:srgbClr val="FF0000"/>
                </a:solidFill>
              </a:rPr>
              <a:t> </a:t>
            </a:r>
            <a:r>
              <a:rPr lang="fr-FR" sz="1600" b="1" dirty="0">
                <a:solidFill>
                  <a:srgbClr val="FFFF00"/>
                </a:solidFill>
              </a:rPr>
              <a:t>syllabes</a:t>
            </a:r>
            <a:endParaRPr lang="fr-FR" sz="1600" dirty="0">
              <a:solidFill>
                <a:srgbClr val="FFFF00"/>
              </a:solidFill>
            </a:endParaRPr>
          </a:p>
        </p:txBody>
      </p:sp>
      <p:sp>
        <p:nvSpPr>
          <p:cNvPr id="49" name="Flèche : droite 48">
            <a:extLst>
              <a:ext uri="{FF2B5EF4-FFF2-40B4-BE49-F238E27FC236}">
                <a16:creationId xmlns:a16="http://schemas.microsoft.com/office/drawing/2014/main" id="{81F63E72-28C7-E89A-3B9D-1AE3DBC33B33}"/>
              </a:ext>
            </a:extLst>
          </p:cNvPr>
          <p:cNvSpPr/>
          <p:nvPr/>
        </p:nvSpPr>
        <p:spPr>
          <a:xfrm>
            <a:off x="6099059" y="415451"/>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749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6"/>
                                        </p:tgtEl>
                                        <p:attrNameLst>
                                          <p:attrName>style.visibility</p:attrName>
                                        </p:attrNameLst>
                                      </p:cBhvr>
                                      <p:to>
                                        <p:strVal val="visible"/>
                                      </p:to>
                                    </p:set>
                                    <p:anim calcmode="lin" valueType="num">
                                      <p:cBhvr additive="base">
                                        <p:cTn id="14" dur="500" fill="hold"/>
                                        <p:tgtEl>
                                          <p:spTgt spid="46"/>
                                        </p:tgtEl>
                                        <p:attrNameLst>
                                          <p:attrName>ppt_x</p:attrName>
                                        </p:attrNameLst>
                                      </p:cBhvr>
                                      <p:tavLst>
                                        <p:tav tm="0">
                                          <p:val>
                                            <p:strVal val="#ppt_x"/>
                                          </p:val>
                                        </p:tav>
                                        <p:tav tm="100000">
                                          <p:val>
                                            <p:strVal val="#ppt_x"/>
                                          </p:val>
                                        </p:tav>
                                      </p:tavLst>
                                    </p:anim>
                                    <p:anim calcmode="lin" valueType="num">
                                      <p:cBhvr additive="base">
                                        <p:cTn id="15"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1000"/>
                                        <p:tgtEl>
                                          <p:spTgt spid="47"/>
                                        </p:tgtEl>
                                      </p:cBhvr>
                                    </p:animEffect>
                                    <p:anim calcmode="lin" valueType="num">
                                      <p:cBhvr>
                                        <p:cTn id="21" dur="1000" fill="hold"/>
                                        <p:tgtEl>
                                          <p:spTgt spid="47"/>
                                        </p:tgtEl>
                                        <p:attrNameLst>
                                          <p:attrName>ppt_x</p:attrName>
                                        </p:attrNameLst>
                                      </p:cBhvr>
                                      <p:tavLst>
                                        <p:tav tm="0">
                                          <p:val>
                                            <p:strVal val="#ppt_x"/>
                                          </p:val>
                                        </p:tav>
                                        <p:tav tm="100000">
                                          <p:val>
                                            <p:strVal val="#ppt_x"/>
                                          </p:val>
                                        </p:tav>
                                      </p:tavLst>
                                    </p:anim>
                                    <p:anim calcmode="lin" valueType="num">
                                      <p:cBhvr>
                                        <p:cTn id="22" dur="1000" fill="hold"/>
                                        <p:tgtEl>
                                          <p:spTgt spid="4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68A18E3-A017-438C-B49D-9AB400FCD2CA}"/>
              </a:ext>
            </a:extLst>
          </p:cNvPr>
          <p:cNvSpPr txBox="1"/>
          <p:nvPr/>
        </p:nvSpPr>
        <p:spPr>
          <a:xfrm>
            <a:off x="4202907" y="422083"/>
            <a:ext cx="4545929" cy="5262979"/>
          </a:xfrm>
          <a:prstGeom prst="rect">
            <a:avLst/>
          </a:prstGeom>
          <a:noFill/>
        </p:spPr>
        <p:txBody>
          <a:bodyPr wrap="square">
            <a:spAutoFit/>
          </a:bodyPr>
          <a:lstStyle/>
          <a:p>
            <a:r>
              <a:rPr lang="fr-FR" sz="1600" dirty="0">
                <a:latin typeface="Calibri" panose="020F0502020204030204" pitchFamily="34" charset="0"/>
                <a:cs typeface="Calibri" panose="020F0502020204030204" pitchFamily="34" charset="0"/>
              </a:rPr>
              <a:t>Dieu le veut, dans les temps contraires,</a:t>
            </a:r>
          </a:p>
          <a:p>
            <a:r>
              <a:rPr lang="fr-FR" sz="1600" dirty="0">
                <a:latin typeface="Calibri" panose="020F0502020204030204" pitchFamily="34" charset="0"/>
                <a:cs typeface="Calibri" panose="020F0502020204030204" pitchFamily="34" charset="0"/>
              </a:rPr>
              <a:t>Chacun travaille et chacun sert.</a:t>
            </a:r>
          </a:p>
          <a:p>
            <a:r>
              <a:rPr lang="fr-FR" sz="1600" dirty="0">
                <a:latin typeface="Calibri" panose="020F0502020204030204" pitchFamily="34" charset="0"/>
                <a:cs typeface="Calibri" panose="020F0502020204030204" pitchFamily="34" charset="0"/>
              </a:rPr>
              <a:t>Malheur à qui dit à ses frères :</a:t>
            </a:r>
          </a:p>
          <a:p>
            <a:r>
              <a:rPr lang="fr-FR" sz="1600" dirty="0">
                <a:latin typeface="Calibri" panose="020F0502020204030204" pitchFamily="34" charset="0"/>
                <a:cs typeface="Calibri" panose="020F0502020204030204" pitchFamily="34" charset="0"/>
              </a:rPr>
              <a:t>Je retourne dans le désert !</a:t>
            </a:r>
          </a:p>
          <a:p>
            <a:r>
              <a:rPr lang="fr-FR" sz="1600" dirty="0">
                <a:latin typeface="Calibri" panose="020F0502020204030204" pitchFamily="34" charset="0"/>
                <a:cs typeface="Calibri" panose="020F0502020204030204" pitchFamily="34" charset="0"/>
              </a:rPr>
              <a:t>Malheur à qui prend ses sandales</a:t>
            </a:r>
          </a:p>
          <a:p>
            <a:r>
              <a:rPr lang="fr-FR" sz="1600" dirty="0">
                <a:latin typeface="Calibri" panose="020F0502020204030204" pitchFamily="34" charset="0"/>
                <a:cs typeface="Calibri" panose="020F0502020204030204" pitchFamily="34" charset="0"/>
              </a:rPr>
              <a:t>Quand les haines et les scandales</a:t>
            </a:r>
          </a:p>
          <a:p>
            <a:r>
              <a:rPr lang="fr-FR" sz="1600" dirty="0">
                <a:latin typeface="Calibri" panose="020F0502020204030204" pitchFamily="34" charset="0"/>
                <a:cs typeface="Calibri" panose="020F0502020204030204" pitchFamily="34" charset="0"/>
              </a:rPr>
              <a:t>Tourmentent le peuple agité !</a:t>
            </a:r>
          </a:p>
          <a:p>
            <a:r>
              <a:rPr lang="fr-FR" sz="1600" dirty="0">
                <a:latin typeface="Calibri" panose="020F0502020204030204" pitchFamily="34" charset="0"/>
                <a:cs typeface="Calibri" panose="020F0502020204030204" pitchFamily="34" charset="0"/>
              </a:rPr>
              <a:t>Honte au penseur qui se mutile</a:t>
            </a:r>
          </a:p>
          <a:p>
            <a:r>
              <a:rPr lang="fr-FR" sz="1600" dirty="0">
                <a:latin typeface="Calibri" panose="020F0502020204030204" pitchFamily="34" charset="0"/>
                <a:cs typeface="Calibri" panose="020F0502020204030204" pitchFamily="34" charset="0"/>
              </a:rPr>
              <a:t>Et s'en va, chanteur inutile,</a:t>
            </a:r>
          </a:p>
          <a:p>
            <a:r>
              <a:rPr lang="fr-FR" sz="1600" dirty="0">
                <a:latin typeface="Calibri" panose="020F0502020204030204" pitchFamily="34" charset="0"/>
                <a:cs typeface="Calibri" panose="020F0502020204030204" pitchFamily="34" charset="0"/>
              </a:rPr>
              <a:t>Par la porte de la cité !</a:t>
            </a:r>
          </a:p>
          <a:p>
            <a:endParaRPr lang="fr-FR" sz="1600" dirty="0">
              <a:latin typeface="Calibri" panose="020F0502020204030204" pitchFamily="34" charset="0"/>
              <a:cs typeface="Calibri" panose="020F0502020204030204" pitchFamily="34" charset="0"/>
            </a:endParaRPr>
          </a:p>
          <a:p>
            <a:r>
              <a:rPr lang="fr-FR" sz="1600" dirty="0">
                <a:latin typeface="Calibri" panose="020F0502020204030204" pitchFamily="34" charset="0"/>
                <a:cs typeface="Calibri" panose="020F0502020204030204" pitchFamily="34" charset="0"/>
              </a:rPr>
              <a:t>Le poète en des jours impies</a:t>
            </a:r>
          </a:p>
          <a:p>
            <a:r>
              <a:rPr lang="fr-FR" sz="1600" dirty="0">
                <a:latin typeface="Calibri" panose="020F0502020204030204" pitchFamily="34" charset="0"/>
                <a:cs typeface="Calibri" panose="020F0502020204030204" pitchFamily="34" charset="0"/>
              </a:rPr>
              <a:t>Vient préparer des jours meilleurs.</a:t>
            </a:r>
          </a:p>
          <a:p>
            <a:r>
              <a:rPr lang="fr-FR" sz="1600" dirty="0">
                <a:latin typeface="Calibri" panose="020F0502020204030204" pitchFamily="34" charset="0"/>
                <a:cs typeface="Calibri" panose="020F0502020204030204" pitchFamily="34" charset="0"/>
              </a:rPr>
              <a:t>Il est l'homme des utopies ;</a:t>
            </a:r>
          </a:p>
          <a:p>
            <a:r>
              <a:rPr lang="fr-FR" sz="1600" dirty="0">
                <a:latin typeface="Calibri" panose="020F0502020204030204" pitchFamily="34" charset="0"/>
                <a:cs typeface="Calibri" panose="020F0502020204030204" pitchFamily="34" charset="0"/>
              </a:rPr>
              <a:t>Les pieds ici, les yeux ailleurs.</a:t>
            </a:r>
          </a:p>
          <a:p>
            <a:r>
              <a:rPr lang="fr-FR" sz="1600" dirty="0">
                <a:latin typeface="Calibri" panose="020F0502020204030204" pitchFamily="34" charset="0"/>
                <a:cs typeface="Calibri" panose="020F0502020204030204" pitchFamily="34" charset="0"/>
              </a:rPr>
              <a:t>C'est lui qui sur toutes les têtes,</a:t>
            </a:r>
          </a:p>
          <a:p>
            <a:r>
              <a:rPr lang="fr-FR" sz="1600" dirty="0">
                <a:latin typeface="Calibri" panose="020F0502020204030204" pitchFamily="34" charset="0"/>
                <a:cs typeface="Calibri" panose="020F0502020204030204" pitchFamily="34" charset="0"/>
              </a:rPr>
              <a:t>En tout temps, pareil aux prophètes,</a:t>
            </a:r>
          </a:p>
          <a:p>
            <a:r>
              <a:rPr lang="fr-FR" sz="1600" dirty="0">
                <a:latin typeface="Calibri" panose="020F0502020204030204" pitchFamily="34" charset="0"/>
                <a:cs typeface="Calibri" panose="020F0502020204030204" pitchFamily="34" charset="0"/>
              </a:rPr>
              <a:t>Dans sa main, où tout peut tenir,</a:t>
            </a:r>
          </a:p>
          <a:p>
            <a:r>
              <a:rPr lang="fr-FR" sz="1600" dirty="0">
                <a:latin typeface="Calibri" panose="020F0502020204030204" pitchFamily="34" charset="0"/>
                <a:cs typeface="Calibri" panose="020F0502020204030204" pitchFamily="34" charset="0"/>
              </a:rPr>
              <a:t>Doit, qu'on l'insulte ou qu'on le loue,</a:t>
            </a:r>
          </a:p>
          <a:p>
            <a:r>
              <a:rPr lang="fr-FR" sz="1600" dirty="0">
                <a:latin typeface="Calibri" panose="020F0502020204030204" pitchFamily="34" charset="0"/>
                <a:cs typeface="Calibri" panose="020F0502020204030204" pitchFamily="34" charset="0"/>
              </a:rPr>
              <a:t>Comme une torche qu'il secoue,</a:t>
            </a:r>
          </a:p>
          <a:p>
            <a:r>
              <a:rPr lang="fr-FR" sz="1600" dirty="0">
                <a:latin typeface="Calibri" panose="020F0502020204030204" pitchFamily="34" charset="0"/>
                <a:cs typeface="Calibri" panose="020F0502020204030204" pitchFamily="34" charset="0"/>
              </a:rPr>
              <a:t>Faire flamboyer l'avenir ! [...]</a:t>
            </a:r>
          </a:p>
        </p:txBody>
      </p:sp>
      <p:sp>
        <p:nvSpPr>
          <p:cNvPr id="10" name="ZoneTexte 9">
            <a:extLst>
              <a:ext uri="{FF2B5EF4-FFF2-40B4-BE49-F238E27FC236}">
                <a16:creationId xmlns:a16="http://schemas.microsoft.com/office/drawing/2014/main" id="{C81C0E7F-86F5-42F7-88BE-D443E1667639}"/>
              </a:ext>
            </a:extLst>
          </p:cNvPr>
          <p:cNvSpPr txBox="1"/>
          <p:nvPr/>
        </p:nvSpPr>
        <p:spPr>
          <a:xfrm>
            <a:off x="361052" y="924495"/>
            <a:ext cx="3481187" cy="954107"/>
          </a:xfrm>
          <a:prstGeom prst="rect">
            <a:avLst/>
          </a:prstGeom>
          <a:noFill/>
        </p:spPr>
        <p:txBody>
          <a:bodyPr wrap="square">
            <a:spAutoFit/>
          </a:bodyPr>
          <a:lstStyle/>
          <a:p>
            <a:pPr algn="ctr"/>
            <a:r>
              <a:rPr lang="fr-FR" sz="2800" b="1" dirty="0"/>
              <a:t>La fonction du poète</a:t>
            </a:r>
          </a:p>
        </p:txBody>
      </p:sp>
      <p:sp>
        <p:nvSpPr>
          <p:cNvPr id="14" name="ZoneTexte 13">
            <a:extLst>
              <a:ext uri="{FF2B5EF4-FFF2-40B4-BE49-F238E27FC236}">
                <a16:creationId xmlns:a16="http://schemas.microsoft.com/office/drawing/2014/main" id="{71E64FBE-A991-4642-A826-DBB68BC54A12}"/>
              </a:ext>
            </a:extLst>
          </p:cNvPr>
          <p:cNvSpPr txBox="1"/>
          <p:nvPr/>
        </p:nvSpPr>
        <p:spPr>
          <a:xfrm>
            <a:off x="4779034" y="6023673"/>
            <a:ext cx="7152128" cy="369332"/>
          </a:xfrm>
          <a:prstGeom prst="rect">
            <a:avLst/>
          </a:prstGeom>
          <a:noFill/>
        </p:spPr>
        <p:txBody>
          <a:bodyPr wrap="square">
            <a:spAutoFit/>
          </a:bodyPr>
          <a:lstStyle/>
          <a:p>
            <a:r>
              <a:rPr lang="fr-FR" sz="1800" i="1" dirty="0">
                <a:latin typeface="Calibri" panose="020F0502020204030204" pitchFamily="34" charset="0"/>
                <a:cs typeface="Calibri" panose="020F0502020204030204" pitchFamily="34" charset="0"/>
              </a:rPr>
              <a:t>VICTOR HUGO, « La fonction du poète », in Les Rayons et les ombres, 1840.</a:t>
            </a:r>
            <a:endParaRPr lang="fr-FR" sz="1200" i="1" dirty="0">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59E98A4A-59D6-42FE-A2B8-FF2BB5AE48BE}"/>
              </a:ext>
            </a:extLst>
          </p:cNvPr>
          <p:cNvSpPr txBox="1"/>
          <p:nvPr/>
        </p:nvSpPr>
        <p:spPr>
          <a:xfrm>
            <a:off x="1155970" y="609667"/>
            <a:ext cx="1691489" cy="369332"/>
          </a:xfrm>
          <a:prstGeom prst="rect">
            <a:avLst/>
          </a:prstGeom>
          <a:noFill/>
        </p:spPr>
        <p:txBody>
          <a:bodyPr wrap="none" rtlCol="0">
            <a:spAutoFit/>
          </a:bodyPr>
          <a:lstStyle/>
          <a:p>
            <a:r>
              <a:rPr lang="fr-FR" b="1" dirty="0">
                <a:solidFill>
                  <a:srgbClr val="FF0000"/>
                </a:solidFill>
              </a:rPr>
              <a:t>DOCUMENT 7</a:t>
            </a:r>
          </a:p>
        </p:txBody>
      </p:sp>
      <p:sp>
        <p:nvSpPr>
          <p:cNvPr id="22" name="ZoneTexte 21">
            <a:extLst>
              <a:ext uri="{FF2B5EF4-FFF2-40B4-BE49-F238E27FC236}">
                <a16:creationId xmlns:a16="http://schemas.microsoft.com/office/drawing/2014/main" id="{B60F69D2-CCCB-4EF4-89B6-3624B1A5DC93}"/>
              </a:ext>
            </a:extLst>
          </p:cNvPr>
          <p:cNvSpPr txBox="1"/>
          <p:nvPr/>
        </p:nvSpPr>
        <p:spPr>
          <a:xfrm>
            <a:off x="489492" y="5122107"/>
            <a:ext cx="3564923" cy="523220"/>
          </a:xfrm>
          <a:prstGeom prst="rect">
            <a:avLst/>
          </a:prstGeom>
          <a:noFill/>
        </p:spPr>
        <p:txBody>
          <a:bodyPr wrap="square">
            <a:spAutoFit/>
          </a:bodyPr>
          <a:lstStyle/>
          <a:p>
            <a:r>
              <a:rPr lang="fr-FR" sz="1400" b="1" dirty="0">
                <a:solidFill>
                  <a:srgbClr val="FF0000"/>
                </a:solidFill>
                <a:latin typeface="Calibri" panose="020F0502020204030204" pitchFamily="34" charset="0"/>
                <a:cs typeface="Calibri" panose="020F0502020204030204" pitchFamily="34" charset="0"/>
              </a:rPr>
              <a:t>IMPIES : </a:t>
            </a:r>
            <a:r>
              <a:rPr lang="fr-FR" sz="1400" b="1" dirty="0">
                <a:latin typeface="Calibri" panose="020F0502020204030204" pitchFamily="34" charset="0"/>
                <a:cs typeface="Calibri" panose="020F0502020204030204" pitchFamily="34" charset="0"/>
              </a:rPr>
              <a:t>qui insultent la religion</a:t>
            </a:r>
            <a:endParaRPr lang="fr-FR" sz="1400" dirty="0">
              <a:latin typeface="Calibri" panose="020F0502020204030204" pitchFamily="34" charset="0"/>
              <a:cs typeface="Calibri" panose="020F0502020204030204" pitchFamily="34" charset="0"/>
            </a:endParaRPr>
          </a:p>
          <a:p>
            <a:r>
              <a:rPr lang="fr-FR" sz="1400" b="1" dirty="0">
                <a:solidFill>
                  <a:srgbClr val="FF0000"/>
                </a:solidFill>
                <a:latin typeface="Calibri" panose="020F0502020204030204" pitchFamily="34" charset="0"/>
                <a:cs typeface="Calibri" panose="020F0502020204030204" pitchFamily="34" charset="0"/>
              </a:rPr>
              <a:t>UTOPIES : </a:t>
            </a:r>
            <a:r>
              <a:rPr lang="fr-FR" sz="1400" b="1" dirty="0">
                <a:latin typeface="Calibri" panose="020F0502020204030204" pitchFamily="34" charset="0"/>
                <a:cs typeface="Calibri" panose="020F0502020204030204" pitchFamily="34" charset="0"/>
              </a:rPr>
              <a:t>projets qui paraissent irréalisables</a:t>
            </a:r>
          </a:p>
        </p:txBody>
      </p:sp>
      <p:sp>
        <p:nvSpPr>
          <p:cNvPr id="3" name="ZoneTexte 2">
            <a:extLst>
              <a:ext uri="{FF2B5EF4-FFF2-40B4-BE49-F238E27FC236}">
                <a16:creationId xmlns:a16="http://schemas.microsoft.com/office/drawing/2014/main" id="{02E24EF5-3C64-40B9-A5C3-0F8D55A8819A}"/>
              </a:ext>
            </a:extLst>
          </p:cNvPr>
          <p:cNvSpPr txBox="1"/>
          <p:nvPr/>
        </p:nvSpPr>
        <p:spPr>
          <a:xfrm>
            <a:off x="844062" y="4295875"/>
            <a:ext cx="2315307" cy="307777"/>
          </a:xfrm>
          <a:prstGeom prst="rect">
            <a:avLst/>
          </a:prstGeom>
          <a:noFill/>
        </p:spPr>
        <p:txBody>
          <a:bodyPr wrap="square">
            <a:spAutoFit/>
          </a:bodyPr>
          <a:lstStyle/>
          <a:p>
            <a:pPr algn="ctr"/>
            <a:r>
              <a:rPr lang="fr-FR" sz="1400" b="1" dirty="0"/>
              <a:t>Victor HUGO</a:t>
            </a:r>
          </a:p>
        </p:txBody>
      </p:sp>
      <p:pic>
        <p:nvPicPr>
          <p:cNvPr id="11" name="Image 10">
            <a:hlinkClick r:id="rId2"/>
            <a:extLst>
              <a:ext uri="{FF2B5EF4-FFF2-40B4-BE49-F238E27FC236}">
                <a16:creationId xmlns:a16="http://schemas.microsoft.com/office/drawing/2014/main" id="{9C44E5A9-21CB-4F1B-95E7-4F2E74C81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062" y="1962858"/>
            <a:ext cx="2315308" cy="2315308"/>
          </a:xfrm>
          <a:prstGeom prst="rect">
            <a:avLst/>
          </a:prstGeom>
        </p:spPr>
      </p:pic>
      <p:sp>
        <p:nvSpPr>
          <p:cNvPr id="2" name="ZoneTexte 1">
            <a:extLst>
              <a:ext uri="{FF2B5EF4-FFF2-40B4-BE49-F238E27FC236}">
                <a16:creationId xmlns:a16="http://schemas.microsoft.com/office/drawing/2014/main" id="{75AA552E-7156-45D2-B24B-C9FD6030BC11}"/>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pic>
        <p:nvPicPr>
          <p:cNvPr id="6" name="Image 5">
            <a:hlinkClick r:id="rId4" action="ppaction://hlinksldjump"/>
            <a:extLst>
              <a:ext uri="{FF2B5EF4-FFF2-40B4-BE49-F238E27FC236}">
                <a16:creationId xmlns:a16="http://schemas.microsoft.com/office/drawing/2014/main" id="{A542B554-2AF7-7C36-79A7-4D3E9CE9D88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grpSp>
        <p:nvGrpSpPr>
          <p:cNvPr id="7" name="Groupe 6">
            <a:extLst>
              <a:ext uri="{FF2B5EF4-FFF2-40B4-BE49-F238E27FC236}">
                <a16:creationId xmlns:a16="http://schemas.microsoft.com/office/drawing/2014/main" id="{7F9FCDE4-81A2-5A8C-F0B8-DCC15F1D05D6}"/>
              </a:ext>
            </a:extLst>
          </p:cNvPr>
          <p:cNvGrpSpPr/>
          <p:nvPr/>
        </p:nvGrpSpPr>
        <p:grpSpPr>
          <a:xfrm>
            <a:off x="6361672" y="546847"/>
            <a:ext cx="2516998" cy="5002307"/>
            <a:chOff x="3271154" y="1266915"/>
            <a:chExt cx="2516998" cy="4036239"/>
          </a:xfrm>
        </p:grpSpPr>
        <p:cxnSp>
          <p:nvCxnSpPr>
            <p:cNvPr id="8" name="Connecteur droit 7">
              <a:extLst>
                <a:ext uri="{FF2B5EF4-FFF2-40B4-BE49-F238E27FC236}">
                  <a16:creationId xmlns:a16="http://schemas.microsoft.com/office/drawing/2014/main" id="{20C81965-3F31-B2AF-D53E-2C6AA123B053}"/>
                </a:ext>
              </a:extLst>
            </p:cNvPr>
            <p:cNvCxnSpPr>
              <a:cxnSpLocks/>
            </p:cNvCxnSpPr>
            <p:nvPr/>
          </p:nvCxnSpPr>
          <p:spPr>
            <a:xfrm>
              <a:off x="4531163" y="1266915"/>
              <a:ext cx="1247845"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CC09C401-0617-2DF9-844E-75A42F14064C}"/>
                </a:ext>
              </a:extLst>
            </p:cNvPr>
            <p:cNvCxnSpPr>
              <a:cxnSpLocks/>
            </p:cNvCxnSpPr>
            <p:nvPr/>
          </p:nvCxnSpPr>
          <p:spPr>
            <a:xfrm>
              <a:off x="3271154" y="3142484"/>
              <a:ext cx="2507854"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869CDD30-CCFB-61D1-9932-D2BD05C674A3}"/>
                </a:ext>
              </a:extLst>
            </p:cNvPr>
            <p:cNvCxnSpPr>
              <a:cxnSpLocks/>
            </p:cNvCxnSpPr>
            <p:nvPr/>
          </p:nvCxnSpPr>
          <p:spPr>
            <a:xfrm>
              <a:off x="5788152" y="1266915"/>
              <a:ext cx="0" cy="1875569"/>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EE766FF9-713E-A9DC-4B60-37FA4A9945E6}"/>
                </a:ext>
              </a:extLst>
            </p:cNvPr>
            <p:cNvCxnSpPr>
              <a:cxnSpLocks/>
            </p:cNvCxnSpPr>
            <p:nvPr/>
          </p:nvCxnSpPr>
          <p:spPr>
            <a:xfrm>
              <a:off x="3749040" y="3427585"/>
              <a:ext cx="2008260"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E4256158-7D18-1E4F-47E7-4B83AFD8EF6D}"/>
                </a:ext>
              </a:extLst>
            </p:cNvPr>
            <p:cNvCxnSpPr>
              <a:cxnSpLocks/>
            </p:cNvCxnSpPr>
            <p:nvPr/>
          </p:nvCxnSpPr>
          <p:spPr>
            <a:xfrm>
              <a:off x="3666744" y="5303154"/>
              <a:ext cx="2090556" cy="0"/>
            </a:xfrm>
            <a:prstGeom prst="line">
              <a:avLst/>
            </a:prstGeom>
            <a:ln w="38100">
              <a:solidFill>
                <a:srgbClr val="FF0000">
                  <a:alpha val="6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A7924F5A-DD21-039F-DAE0-E095F680CFE7}"/>
                </a:ext>
              </a:extLst>
            </p:cNvPr>
            <p:cNvCxnSpPr>
              <a:cxnSpLocks/>
            </p:cNvCxnSpPr>
            <p:nvPr/>
          </p:nvCxnSpPr>
          <p:spPr>
            <a:xfrm>
              <a:off x="5766444" y="3427585"/>
              <a:ext cx="0" cy="1875569"/>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grpSp>
      <p:cxnSp>
        <p:nvCxnSpPr>
          <p:cNvPr id="17" name="Connecteur droit avec flèche 16">
            <a:extLst>
              <a:ext uri="{FF2B5EF4-FFF2-40B4-BE49-F238E27FC236}">
                <a16:creationId xmlns:a16="http://schemas.microsoft.com/office/drawing/2014/main" id="{E90B587C-4184-E6B6-8286-4301222D5946}"/>
              </a:ext>
            </a:extLst>
          </p:cNvPr>
          <p:cNvCxnSpPr>
            <a:cxnSpLocks/>
          </p:cNvCxnSpPr>
          <p:nvPr/>
        </p:nvCxnSpPr>
        <p:spPr>
          <a:xfrm>
            <a:off x="4336727" y="324051"/>
            <a:ext cx="3166732" cy="0"/>
          </a:xfrm>
          <a:prstGeom prst="straightConnector1">
            <a:avLst/>
          </a:prstGeom>
          <a:ln w="38100">
            <a:solidFill>
              <a:srgbClr val="FF0000">
                <a:alpha val="60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5EB437C3-5859-5128-D499-0D700379E746}"/>
              </a:ext>
            </a:extLst>
          </p:cNvPr>
          <p:cNvSpPr txBox="1"/>
          <p:nvPr/>
        </p:nvSpPr>
        <p:spPr>
          <a:xfrm>
            <a:off x="4651115" y="19232"/>
            <a:ext cx="1365816" cy="338554"/>
          </a:xfrm>
          <a:prstGeom prst="rect">
            <a:avLst/>
          </a:prstGeom>
          <a:noFill/>
        </p:spPr>
        <p:txBody>
          <a:bodyPr wrap="square">
            <a:spAutoFit/>
          </a:bodyPr>
          <a:lstStyle/>
          <a:p>
            <a:r>
              <a:rPr lang="fr-FR" sz="1600" b="1" dirty="0">
                <a:solidFill>
                  <a:srgbClr val="FF0000"/>
                </a:solidFill>
              </a:rPr>
              <a:t>octosyllabe</a:t>
            </a:r>
            <a:endParaRPr lang="fr-FR" sz="1600" dirty="0">
              <a:solidFill>
                <a:srgbClr val="FF0000"/>
              </a:solidFill>
            </a:endParaRPr>
          </a:p>
        </p:txBody>
      </p:sp>
      <p:sp>
        <p:nvSpPr>
          <p:cNvPr id="20" name="ZoneTexte 19">
            <a:extLst>
              <a:ext uri="{FF2B5EF4-FFF2-40B4-BE49-F238E27FC236}">
                <a16:creationId xmlns:a16="http://schemas.microsoft.com/office/drawing/2014/main" id="{9DF0A88C-902F-625F-78A8-9F3550F5B578}"/>
              </a:ext>
            </a:extLst>
          </p:cNvPr>
          <p:cNvSpPr txBox="1"/>
          <p:nvPr/>
        </p:nvSpPr>
        <p:spPr>
          <a:xfrm>
            <a:off x="6137643" y="11861"/>
            <a:ext cx="1365816" cy="338554"/>
          </a:xfrm>
          <a:prstGeom prst="rect">
            <a:avLst/>
          </a:prstGeom>
          <a:noFill/>
        </p:spPr>
        <p:txBody>
          <a:bodyPr wrap="square">
            <a:spAutoFit/>
          </a:bodyPr>
          <a:lstStyle/>
          <a:p>
            <a:r>
              <a:rPr lang="fr-FR" sz="1600" b="1" dirty="0"/>
              <a:t>8</a:t>
            </a:r>
            <a:r>
              <a:rPr lang="fr-FR" sz="1600" b="1" dirty="0">
                <a:solidFill>
                  <a:srgbClr val="FF0000"/>
                </a:solidFill>
              </a:rPr>
              <a:t> </a:t>
            </a:r>
            <a:r>
              <a:rPr lang="fr-FR" sz="1600" b="1" dirty="0">
                <a:solidFill>
                  <a:srgbClr val="FFFF00"/>
                </a:solidFill>
              </a:rPr>
              <a:t>syllabes</a:t>
            </a:r>
            <a:endParaRPr lang="fr-FR" sz="1600" dirty="0">
              <a:solidFill>
                <a:srgbClr val="FFFF00"/>
              </a:solidFill>
            </a:endParaRPr>
          </a:p>
        </p:txBody>
      </p:sp>
      <p:sp>
        <p:nvSpPr>
          <p:cNvPr id="21" name="Flèche : droite 20">
            <a:extLst>
              <a:ext uri="{FF2B5EF4-FFF2-40B4-BE49-F238E27FC236}">
                <a16:creationId xmlns:a16="http://schemas.microsoft.com/office/drawing/2014/main" id="{9776E4E2-D9E6-52B9-FFCF-1421CDF2414B}"/>
              </a:ext>
            </a:extLst>
          </p:cNvPr>
          <p:cNvSpPr/>
          <p:nvPr/>
        </p:nvSpPr>
        <p:spPr>
          <a:xfrm>
            <a:off x="5973815" y="145406"/>
            <a:ext cx="206945" cy="10734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BD21D4C2-8615-DA3C-A29F-6772B3C62413}"/>
              </a:ext>
            </a:extLst>
          </p:cNvPr>
          <p:cNvSpPr txBox="1"/>
          <p:nvPr/>
        </p:nvSpPr>
        <p:spPr>
          <a:xfrm>
            <a:off x="8897328" y="1251830"/>
            <a:ext cx="1175348" cy="338554"/>
          </a:xfrm>
          <a:prstGeom prst="rect">
            <a:avLst/>
          </a:prstGeom>
          <a:noFill/>
        </p:spPr>
        <p:txBody>
          <a:bodyPr wrap="square">
            <a:spAutoFit/>
          </a:bodyPr>
          <a:lstStyle/>
          <a:p>
            <a:pPr algn="ctr"/>
            <a:r>
              <a:rPr lang="fr-FR" sz="1600" b="1" dirty="0">
                <a:solidFill>
                  <a:srgbClr val="FF0000"/>
                </a:solidFill>
              </a:rPr>
              <a:t>Dizain</a:t>
            </a:r>
            <a:endParaRPr lang="fr-FR" sz="1600" dirty="0">
              <a:solidFill>
                <a:srgbClr val="FF0000"/>
              </a:solidFill>
            </a:endParaRPr>
          </a:p>
        </p:txBody>
      </p:sp>
      <p:sp>
        <p:nvSpPr>
          <p:cNvPr id="24" name="Flèche : droite 23">
            <a:extLst>
              <a:ext uri="{FF2B5EF4-FFF2-40B4-BE49-F238E27FC236}">
                <a16:creationId xmlns:a16="http://schemas.microsoft.com/office/drawing/2014/main" id="{C468A831-3CE0-F729-F1E7-5D9E3A76500E}"/>
              </a:ext>
            </a:extLst>
          </p:cNvPr>
          <p:cNvSpPr/>
          <p:nvPr/>
        </p:nvSpPr>
        <p:spPr>
          <a:xfrm rot="5400000">
            <a:off x="9335936" y="1564299"/>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0BEE9372-3A3C-1BEF-7C47-485A07041268}"/>
              </a:ext>
            </a:extLst>
          </p:cNvPr>
          <p:cNvSpPr txBox="1"/>
          <p:nvPr/>
        </p:nvSpPr>
        <p:spPr>
          <a:xfrm>
            <a:off x="8988493" y="1624304"/>
            <a:ext cx="932961" cy="338554"/>
          </a:xfrm>
          <a:prstGeom prst="rect">
            <a:avLst/>
          </a:prstGeom>
          <a:noFill/>
        </p:spPr>
        <p:txBody>
          <a:bodyPr wrap="square">
            <a:spAutoFit/>
          </a:bodyPr>
          <a:lstStyle/>
          <a:p>
            <a:pPr algn="ctr"/>
            <a:r>
              <a:rPr lang="fr-FR" sz="1600" b="1" dirty="0"/>
              <a:t>10</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sp>
        <p:nvSpPr>
          <p:cNvPr id="26" name="ZoneTexte 25">
            <a:extLst>
              <a:ext uri="{FF2B5EF4-FFF2-40B4-BE49-F238E27FC236}">
                <a16:creationId xmlns:a16="http://schemas.microsoft.com/office/drawing/2014/main" id="{3F8DCBF7-B180-2FD5-7AB8-8C833E6C5632}"/>
              </a:ext>
            </a:extLst>
          </p:cNvPr>
          <p:cNvSpPr txBox="1"/>
          <p:nvPr/>
        </p:nvSpPr>
        <p:spPr>
          <a:xfrm>
            <a:off x="8788379" y="4006256"/>
            <a:ext cx="1175348" cy="338554"/>
          </a:xfrm>
          <a:prstGeom prst="rect">
            <a:avLst/>
          </a:prstGeom>
          <a:noFill/>
        </p:spPr>
        <p:txBody>
          <a:bodyPr wrap="square">
            <a:spAutoFit/>
          </a:bodyPr>
          <a:lstStyle/>
          <a:p>
            <a:pPr algn="ctr"/>
            <a:r>
              <a:rPr lang="fr-FR" sz="1600" b="1" dirty="0">
                <a:solidFill>
                  <a:srgbClr val="FF0000"/>
                </a:solidFill>
              </a:rPr>
              <a:t>Dizain</a:t>
            </a:r>
            <a:endParaRPr lang="fr-FR" sz="1600" dirty="0">
              <a:solidFill>
                <a:srgbClr val="FF0000"/>
              </a:solidFill>
            </a:endParaRPr>
          </a:p>
        </p:txBody>
      </p:sp>
      <p:sp>
        <p:nvSpPr>
          <p:cNvPr id="27" name="Flèche : droite 26">
            <a:extLst>
              <a:ext uri="{FF2B5EF4-FFF2-40B4-BE49-F238E27FC236}">
                <a16:creationId xmlns:a16="http://schemas.microsoft.com/office/drawing/2014/main" id="{4166E3D5-B488-0B5D-FAE7-5FAEB91994A5}"/>
              </a:ext>
            </a:extLst>
          </p:cNvPr>
          <p:cNvSpPr/>
          <p:nvPr/>
        </p:nvSpPr>
        <p:spPr>
          <a:xfrm rot="5400000">
            <a:off x="9226987" y="4318725"/>
            <a:ext cx="114938" cy="120010"/>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AA9F8A4D-F442-A9CB-02FA-E0EE3E179444}"/>
              </a:ext>
            </a:extLst>
          </p:cNvPr>
          <p:cNvSpPr txBox="1"/>
          <p:nvPr/>
        </p:nvSpPr>
        <p:spPr>
          <a:xfrm>
            <a:off x="8879544" y="4378730"/>
            <a:ext cx="932961" cy="338554"/>
          </a:xfrm>
          <a:prstGeom prst="rect">
            <a:avLst/>
          </a:prstGeom>
          <a:noFill/>
        </p:spPr>
        <p:txBody>
          <a:bodyPr wrap="square">
            <a:spAutoFit/>
          </a:bodyPr>
          <a:lstStyle/>
          <a:p>
            <a:pPr algn="ctr"/>
            <a:r>
              <a:rPr lang="fr-FR" sz="1600" b="1" dirty="0"/>
              <a:t>10</a:t>
            </a:r>
            <a:r>
              <a:rPr lang="fr-FR" sz="1600" b="1" dirty="0">
                <a:solidFill>
                  <a:srgbClr val="FF0000"/>
                </a:solidFill>
              </a:rPr>
              <a:t> </a:t>
            </a:r>
            <a:r>
              <a:rPr lang="fr-FR" sz="1600" b="1" dirty="0">
                <a:solidFill>
                  <a:srgbClr val="FFFF00"/>
                </a:solidFill>
              </a:rPr>
              <a:t>vers</a:t>
            </a:r>
            <a:endParaRPr lang="fr-FR" sz="1600" dirty="0">
              <a:solidFill>
                <a:srgbClr val="FFFF00"/>
              </a:solidFill>
            </a:endParaRPr>
          </a:p>
        </p:txBody>
      </p:sp>
      <p:pic>
        <p:nvPicPr>
          <p:cNvPr id="30" name="Image 29" descr="Une image contenant Graphique, dessin humoristique, art&#10;&#10;Le contenu généré par l’IA peut être incorrect.">
            <a:hlinkClick r:id="rId6"/>
            <a:extLst>
              <a:ext uri="{FF2B5EF4-FFF2-40B4-BE49-F238E27FC236}">
                <a16:creationId xmlns:a16="http://schemas.microsoft.com/office/drawing/2014/main" id="{66ACD7BD-7CDD-209B-B3A2-F430D6FC9C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9418" y="1975938"/>
            <a:ext cx="369951" cy="369951"/>
          </a:xfrm>
          <a:prstGeom prst="rect">
            <a:avLst/>
          </a:prstGeom>
        </p:spPr>
      </p:pic>
      <p:pic>
        <p:nvPicPr>
          <p:cNvPr id="32" name="Image 31" descr="Une image contenant Rectangle, capture d’écran, texte&#10;&#10;Le contenu généré par l’IA peut être incorrect.">
            <a:hlinkClick r:id="rId8"/>
            <a:extLst>
              <a:ext uri="{FF2B5EF4-FFF2-40B4-BE49-F238E27FC236}">
                <a16:creationId xmlns:a16="http://schemas.microsoft.com/office/drawing/2014/main" id="{D88E64AC-D89F-41D3-5FCF-BC802959CE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4063" y="1960873"/>
            <a:ext cx="563240" cy="369951"/>
          </a:xfrm>
          <a:prstGeom prst="rect">
            <a:avLst/>
          </a:prstGeom>
        </p:spPr>
      </p:pic>
    </p:spTree>
    <p:extLst>
      <p:ext uri="{BB962C8B-B14F-4D97-AF65-F5344CB8AC3E}">
        <p14:creationId xmlns:p14="http://schemas.microsoft.com/office/powerpoint/2010/main" val="231452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3" grpId="0"/>
      <p:bldP spid="24" grpId="0" animBg="1"/>
      <p:bldP spid="25" grpId="0"/>
      <p:bldP spid="26" grpId="0"/>
      <p:bldP spid="27" grpId="0" animBg="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AF385B3-E407-42AE-B6C7-496D7E26C263}"/>
              </a:ext>
            </a:extLst>
          </p:cNvPr>
          <p:cNvSpPr txBox="1"/>
          <p:nvPr/>
        </p:nvSpPr>
        <p:spPr>
          <a:xfrm>
            <a:off x="483394" y="519820"/>
            <a:ext cx="4158276"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14 )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6 </a:t>
            </a:r>
            <a:r>
              <a:rPr lang="fr-FR" sz="2200" b="1" dirty="0">
                <a:latin typeface="Calibri" panose="020F0502020204030204" pitchFamily="34" charset="0"/>
                <a:cs typeface="Calibri" panose="020F0502020204030204" pitchFamily="34" charset="0"/>
              </a:rPr>
              <a:t>Présentez, en vous appuyant sur des citations, les conseils de Nicolas BOILEAU.</a:t>
            </a:r>
          </a:p>
        </p:txBody>
      </p:sp>
      <p:sp>
        <p:nvSpPr>
          <p:cNvPr id="2" name="ZoneTexte 1">
            <a:extLst>
              <a:ext uri="{FF2B5EF4-FFF2-40B4-BE49-F238E27FC236}">
                <a16:creationId xmlns:a16="http://schemas.microsoft.com/office/drawing/2014/main" id="{D14A64B6-1CBB-4BB1-B928-96957D2E0C6A}"/>
              </a:ext>
            </a:extLst>
          </p:cNvPr>
          <p:cNvSpPr txBox="1"/>
          <p:nvPr/>
        </p:nvSpPr>
        <p:spPr>
          <a:xfrm>
            <a:off x="483391" y="2897138"/>
            <a:ext cx="4236654"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15 )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6 </a:t>
            </a:r>
            <a:r>
              <a:rPr lang="fr-FR" sz="2200" b="1" dirty="0">
                <a:latin typeface="Calibri" panose="020F0502020204030204" pitchFamily="34" charset="0"/>
                <a:cs typeface="Calibri" panose="020F0502020204030204" pitchFamily="34" charset="0"/>
              </a:rPr>
              <a:t>Pourquoi ces conseils pourraient-ils concerner tous les écrivains ?</a:t>
            </a:r>
          </a:p>
        </p:txBody>
      </p:sp>
      <p:sp>
        <p:nvSpPr>
          <p:cNvPr id="14" name="ZoneTexte 13">
            <a:extLst>
              <a:ext uri="{FF2B5EF4-FFF2-40B4-BE49-F238E27FC236}">
                <a16:creationId xmlns:a16="http://schemas.microsoft.com/office/drawing/2014/main" id="{C825FB6B-B967-43A1-87EC-EE9BD6403DCB}"/>
              </a:ext>
            </a:extLst>
          </p:cNvPr>
          <p:cNvSpPr txBox="1"/>
          <p:nvPr/>
        </p:nvSpPr>
        <p:spPr>
          <a:xfrm>
            <a:off x="483390" y="4029637"/>
            <a:ext cx="4158275"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16 )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7 </a:t>
            </a:r>
            <a:r>
              <a:rPr lang="fr-FR" sz="2200" b="1" dirty="0">
                <a:latin typeface="Calibri" panose="020F0502020204030204" pitchFamily="34" charset="0"/>
                <a:cs typeface="Calibri" panose="020F0502020204030204" pitchFamily="34" charset="0"/>
              </a:rPr>
              <a:t>Que doit être un poète selon Victor HUGO ? Illustrez votre réponse par des citations.</a:t>
            </a:r>
          </a:p>
        </p:txBody>
      </p:sp>
      <p:sp>
        <p:nvSpPr>
          <p:cNvPr id="16" name="ZoneTexte 15">
            <a:extLst>
              <a:ext uri="{FF2B5EF4-FFF2-40B4-BE49-F238E27FC236}">
                <a16:creationId xmlns:a16="http://schemas.microsoft.com/office/drawing/2014/main" id="{0E52CED8-B8A8-4D39-A595-F2E092051A1B}"/>
              </a:ext>
            </a:extLst>
          </p:cNvPr>
          <p:cNvSpPr txBox="1"/>
          <p:nvPr/>
        </p:nvSpPr>
        <p:spPr>
          <a:xfrm>
            <a:off x="483390" y="5317576"/>
            <a:ext cx="4053775" cy="1107996"/>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17 )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6 &amp; 7 </a:t>
            </a:r>
            <a:r>
              <a:rPr lang="fr-FR" sz="2200" b="1" dirty="0">
                <a:latin typeface="Calibri" panose="020F0502020204030204" pitchFamily="34" charset="0"/>
                <a:cs typeface="Calibri" panose="020F0502020204030204" pitchFamily="34" charset="0"/>
              </a:rPr>
              <a:t>Avec BOILEAU et HUGO, en quoi les fonctions du poète s’opposent-ils ?</a:t>
            </a:r>
          </a:p>
        </p:txBody>
      </p:sp>
      <p:sp>
        <p:nvSpPr>
          <p:cNvPr id="3" name="ZoneTexte 2">
            <a:extLst>
              <a:ext uri="{FF2B5EF4-FFF2-40B4-BE49-F238E27FC236}">
                <a16:creationId xmlns:a16="http://schemas.microsoft.com/office/drawing/2014/main" id="{1DB925BF-6868-4EA5-974B-A84EB871E1C5}"/>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2 : </a:t>
            </a:r>
            <a:r>
              <a:rPr lang="fr-FR" b="1" i="1" dirty="0">
                <a:solidFill>
                  <a:schemeClr val="bg1"/>
                </a:solidFill>
                <a:latin typeface="Calibri" panose="020F0502020204030204" pitchFamily="34" charset="0"/>
                <a:cs typeface="Calibri" panose="020F0502020204030204" pitchFamily="34" charset="0"/>
              </a:rPr>
              <a:t>Le poète engagé</a:t>
            </a:r>
          </a:p>
        </p:txBody>
      </p:sp>
    </p:spTree>
    <p:extLst>
      <p:ext uri="{BB962C8B-B14F-4D97-AF65-F5344CB8AC3E}">
        <p14:creationId xmlns:p14="http://schemas.microsoft.com/office/powerpoint/2010/main" val="1600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33D5929-0B9E-432A-AAEF-E83537A243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425" y="629728"/>
            <a:ext cx="11225149" cy="5598543"/>
          </a:xfrm>
          <a:prstGeom prst="rect">
            <a:avLst/>
          </a:prstGeom>
        </p:spPr>
      </p:pic>
      <p:pic>
        <p:nvPicPr>
          <p:cNvPr id="2" name="Image 1">
            <a:hlinkClick r:id="rId3" action="ppaction://hlinksldjump"/>
            <a:extLst>
              <a:ext uri="{FF2B5EF4-FFF2-40B4-BE49-F238E27FC236}">
                <a16:creationId xmlns:a16="http://schemas.microsoft.com/office/drawing/2014/main" id="{76F24A2D-B3E7-4A70-962C-D324683666F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843241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E14AA8E-85AB-C856-738A-C6698BB0AF23}"/>
              </a:ext>
            </a:extLst>
          </p:cNvPr>
          <p:cNvSpPr txBox="1"/>
          <p:nvPr/>
        </p:nvSpPr>
        <p:spPr>
          <a:xfrm>
            <a:off x="76200" y="120772"/>
            <a:ext cx="2621230" cy="400110"/>
          </a:xfrm>
          <a:prstGeom prst="rect">
            <a:avLst/>
          </a:prstGeom>
          <a:noFill/>
        </p:spPr>
        <p:txBody>
          <a:bodyPr wrap="none" rtlCol="0">
            <a:spAutoFit/>
          </a:bodyPr>
          <a:lstStyle/>
          <a:p>
            <a:r>
              <a:rPr lang="fr-FR" sz="2000" dirty="0">
                <a:latin typeface="MS Gothic" panose="020B0609070205080204" pitchFamily="49" charset="-128"/>
                <a:ea typeface="MS Gothic" panose="020B0609070205080204" pitchFamily="49" charset="-128"/>
              </a:rPr>
              <a:t>Mythologie nordique</a:t>
            </a:r>
          </a:p>
        </p:txBody>
      </p:sp>
      <p:pic>
        <p:nvPicPr>
          <p:cNvPr id="4" name="Image 3" descr="Une image contenant carte, atlas, texte">
            <a:extLst>
              <a:ext uri="{FF2B5EF4-FFF2-40B4-BE49-F238E27FC236}">
                <a16:creationId xmlns:a16="http://schemas.microsoft.com/office/drawing/2014/main" id="{50B6B649-6059-991D-EC19-474CDBA34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3578" y="473256"/>
            <a:ext cx="2925339" cy="2069977"/>
          </a:xfrm>
          <a:prstGeom prst="rect">
            <a:avLst/>
          </a:prstGeom>
        </p:spPr>
      </p:pic>
      <p:sp>
        <p:nvSpPr>
          <p:cNvPr id="5" name="Rectangle 4">
            <a:extLst>
              <a:ext uri="{FF2B5EF4-FFF2-40B4-BE49-F238E27FC236}">
                <a16:creationId xmlns:a16="http://schemas.microsoft.com/office/drawing/2014/main" id="{FCEF1C8A-8803-37DC-3185-F66CD1C18C94}"/>
              </a:ext>
            </a:extLst>
          </p:cNvPr>
          <p:cNvSpPr/>
          <p:nvPr/>
        </p:nvSpPr>
        <p:spPr>
          <a:xfrm>
            <a:off x="10401300" y="473257"/>
            <a:ext cx="1114425" cy="15937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a:extLst>
              <a:ext uri="{FF2B5EF4-FFF2-40B4-BE49-F238E27FC236}">
                <a16:creationId xmlns:a16="http://schemas.microsoft.com/office/drawing/2014/main" id="{B9459BDA-734D-3E2A-ACF8-63B84E55FEC4}"/>
              </a:ext>
            </a:extLst>
          </p:cNvPr>
          <p:cNvCxnSpPr>
            <a:cxnSpLocks/>
          </p:cNvCxnSpPr>
          <p:nvPr/>
        </p:nvCxnSpPr>
        <p:spPr>
          <a:xfrm>
            <a:off x="10958512" y="2066985"/>
            <a:ext cx="0" cy="676274"/>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89EF162-CD17-870F-234A-FA1E0FAA637B}"/>
              </a:ext>
            </a:extLst>
          </p:cNvPr>
          <p:cNvSpPr/>
          <p:nvPr/>
        </p:nvSpPr>
        <p:spPr>
          <a:xfrm rot="5400000">
            <a:off x="9509186" y="460494"/>
            <a:ext cx="479304" cy="50482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a:extLst>
              <a:ext uri="{FF2B5EF4-FFF2-40B4-BE49-F238E27FC236}">
                <a16:creationId xmlns:a16="http://schemas.microsoft.com/office/drawing/2014/main" id="{4D4B3E5B-5399-4ECF-5B7B-BB94096E1062}"/>
              </a:ext>
            </a:extLst>
          </p:cNvPr>
          <p:cNvCxnSpPr>
            <a:cxnSpLocks/>
          </p:cNvCxnSpPr>
          <p:nvPr/>
        </p:nvCxnSpPr>
        <p:spPr>
          <a:xfrm>
            <a:off x="2697430" y="358956"/>
            <a:ext cx="5894120" cy="0"/>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937D79B-8FC7-89F7-722A-006A241411AF}"/>
              </a:ext>
            </a:extLst>
          </p:cNvPr>
          <p:cNvCxnSpPr>
            <a:cxnSpLocks/>
          </p:cNvCxnSpPr>
          <p:nvPr/>
        </p:nvCxnSpPr>
        <p:spPr>
          <a:xfrm>
            <a:off x="9758362" y="952559"/>
            <a:ext cx="0" cy="247650"/>
          </a:xfrm>
          <a:prstGeom prst="straightConnector1">
            <a:avLst/>
          </a:prstGeom>
          <a:ln w="381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D76DF573-10A0-56FF-543C-1AB956D94A17}"/>
              </a:ext>
            </a:extLst>
          </p:cNvPr>
          <p:cNvSpPr txBox="1"/>
          <p:nvPr/>
        </p:nvSpPr>
        <p:spPr>
          <a:xfrm>
            <a:off x="8671868" y="151550"/>
            <a:ext cx="3520132" cy="338554"/>
          </a:xfrm>
          <a:prstGeom prst="rect">
            <a:avLst/>
          </a:prstGeom>
          <a:noFill/>
        </p:spPr>
        <p:txBody>
          <a:bodyPr wrap="square">
            <a:spAutoFit/>
          </a:bodyPr>
          <a:lstStyle/>
          <a:p>
            <a:r>
              <a:rPr lang="fr-FR" sz="1600" b="1" dirty="0"/>
              <a:t>4</a:t>
            </a:r>
            <a:r>
              <a:rPr lang="fr-FR" sz="1600" b="1" dirty="0">
                <a:solidFill>
                  <a:srgbClr val="FF0000"/>
                </a:solidFill>
              </a:rPr>
              <a:t> </a:t>
            </a:r>
            <a:r>
              <a:rPr lang="fr-FR" sz="1600" b="1" dirty="0">
                <a:solidFill>
                  <a:srgbClr val="FFFF00"/>
                </a:solidFill>
              </a:rPr>
              <a:t>pays nordiques « scandinaves »</a:t>
            </a:r>
            <a:endParaRPr lang="fr-FR" sz="1600" dirty="0">
              <a:solidFill>
                <a:srgbClr val="FFFF00"/>
              </a:solidFill>
            </a:endParaRPr>
          </a:p>
        </p:txBody>
      </p:sp>
      <p:sp>
        <p:nvSpPr>
          <p:cNvPr id="20" name="ZoneTexte 19">
            <a:extLst>
              <a:ext uri="{FF2B5EF4-FFF2-40B4-BE49-F238E27FC236}">
                <a16:creationId xmlns:a16="http://schemas.microsoft.com/office/drawing/2014/main" id="{4466A460-3989-78B9-62F9-9020391A2996}"/>
              </a:ext>
            </a:extLst>
          </p:cNvPr>
          <p:cNvSpPr txBox="1"/>
          <p:nvPr/>
        </p:nvSpPr>
        <p:spPr>
          <a:xfrm>
            <a:off x="9372600" y="1136866"/>
            <a:ext cx="1028700" cy="307777"/>
          </a:xfrm>
          <a:prstGeom prst="rect">
            <a:avLst/>
          </a:prstGeom>
          <a:noFill/>
        </p:spPr>
        <p:txBody>
          <a:bodyPr wrap="square">
            <a:spAutoFit/>
          </a:bodyPr>
          <a:lstStyle/>
          <a:p>
            <a:r>
              <a:rPr lang="fr-FR" sz="1400" b="1" dirty="0">
                <a:solidFill>
                  <a:srgbClr val="FF0000"/>
                </a:solidFill>
              </a:rPr>
              <a:t>Islande</a:t>
            </a:r>
            <a:endParaRPr lang="fr-FR" sz="1400" dirty="0">
              <a:solidFill>
                <a:srgbClr val="FF0000"/>
              </a:solidFill>
            </a:endParaRPr>
          </a:p>
        </p:txBody>
      </p:sp>
      <p:sp>
        <p:nvSpPr>
          <p:cNvPr id="21" name="ZoneTexte 20">
            <a:extLst>
              <a:ext uri="{FF2B5EF4-FFF2-40B4-BE49-F238E27FC236}">
                <a16:creationId xmlns:a16="http://schemas.microsoft.com/office/drawing/2014/main" id="{775FE1FB-28F9-7E48-7595-7C4B0D7C2B87}"/>
              </a:ext>
            </a:extLst>
          </p:cNvPr>
          <p:cNvSpPr txBox="1"/>
          <p:nvPr/>
        </p:nvSpPr>
        <p:spPr>
          <a:xfrm>
            <a:off x="10639425" y="2711050"/>
            <a:ext cx="1438275" cy="307777"/>
          </a:xfrm>
          <a:prstGeom prst="rect">
            <a:avLst/>
          </a:prstGeom>
          <a:noFill/>
        </p:spPr>
        <p:txBody>
          <a:bodyPr wrap="square">
            <a:spAutoFit/>
          </a:bodyPr>
          <a:lstStyle/>
          <a:p>
            <a:r>
              <a:rPr lang="fr-FR" sz="1400" b="1" dirty="0">
                <a:solidFill>
                  <a:srgbClr val="FF0000"/>
                </a:solidFill>
              </a:rPr>
              <a:t>SCANDINAVIE</a:t>
            </a:r>
            <a:endParaRPr lang="fr-FR" sz="1400" dirty="0">
              <a:solidFill>
                <a:srgbClr val="FF0000"/>
              </a:solidFill>
            </a:endParaRPr>
          </a:p>
        </p:txBody>
      </p:sp>
      <p:sp>
        <p:nvSpPr>
          <p:cNvPr id="22" name="ZoneTexte 21">
            <a:extLst>
              <a:ext uri="{FF2B5EF4-FFF2-40B4-BE49-F238E27FC236}">
                <a16:creationId xmlns:a16="http://schemas.microsoft.com/office/drawing/2014/main" id="{203BC286-2A1C-D0F2-2BF3-FDE35ACC82EC}"/>
              </a:ext>
            </a:extLst>
          </p:cNvPr>
          <p:cNvSpPr txBox="1"/>
          <p:nvPr/>
        </p:nvSpPr>
        <p:spPr>
          <a:xfrm>
            <a:off x="10910887" y="2935146"/>
            <a:ext cx="1233488" cy="692497"/>
          </a:xfrm>
          <a:prstGeom prst="rect">
            <a:avLst/>
          </a:prstGeom>
          <a:noFill/>
        </p:spPr>
        <p:txBody>
          <a:bodyPr wrap="square">
            <a:spAutoFit/>
          </a:bodyPr>
          <a:lstStyle/>
          <a:p>
            <a:pPr marL="85725" indent="-85725">
              <a:buFont typeface="Arial" panose="020B0604020202020204" pitchFamily="34" charset="0"/>
              <a:buChar char="•"/>
            </a:pPr>
            <a:r>
              <a:rPr lang="fr-FR" sz="1300" b="1" dirty="0">
                <a:solidFill>
                  <a:srgbClr val="FF0000"/>
                </a:solidFill>
              </a:rPr>
              <a:t>Norvège</a:t>
            </a:r>
          </a:p>
          <a:p>
            <a:pPr marL="85725" indent="-85725">
              <a:buFont typeface="Arial" panose="020B0604020202020204" pitchFamily="34" charset="0"/>
              <a:buChar char="•"/>
            </a:pPr>
            <a:r>
              <a:rPr lang="fr-FR" sz="1300" b="1" dirty="0">
                <a:solidFill>
                  <a:srgbClr val="FF0000"/>
                </a:solidFill>
              </a:rPr>
              <a:t>Suède</a:t>
            </a:r>
          </a:p>
          <a:p>
            <a:pPr marL="85725" indent="-85725">
              <a:buFont typeface="Arial" panose="020B0604020202020204" pitchFamily="34" charset="0"/>
              <a:buChar char="•"/>
            </a:pPr>
            <a:r>
              <a:rPr lang="fr-FR" sz="1300" b="1" dirty="0">
                <a:solidFill>
                  <a:srgbClr val="FF0000"/>
                </a:solidFill>
              </a:rPr>
              <a:t>Danemark</a:t>
            </a:r>
            <a:endParaRPr lang="fr-FR" sz="1300" dirty="0">
              <a:solidFill>
                <a:srgbClr val="FF0000"/>
              </a:solidFill>
            </a:endParaRPr>
          </a:p>
        </p:txBody>
      </p:sp>
      <p:cxnSp>
        <p:nvCxnSpPr>
          <p:cNvPr id="24" name="Connecteur droit avec flèche 23">
            <a:extLst>
              <a:ext uri="{FF2B5EF4-FFF2-40B4-BE49-F238E27FC236}">
                <a16:creationId xmlns:a16="http://schemas.microsoft.com/office/drawing/2014/main" id="{FF75B13C-4F2D-0116-D863-410394050D4F}"/>
              </a:ext>
            </a:extLst>
          </p:cNvPr>
          <p:cNvCxnSpPr>
            <a:cxnSpLocks/>
          </p:cNvCxnSpPr>
          <p:nvPr/>
        </p:nvCxnSpPr>
        <p:spPr>
          <a:xfrm>
            <a:off x="219075" y="765374"/>
            <a:ext cx="569645" cy="0"/>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C2A07B82-D4FC-F649-491A-B821A9F163A4}"/>
              </a:ext>
            </a:extLst>
          </p:cNvPr>
          <p:cNvCxnSpPr>
            <a:cxnSpLocks/>
          </p:cNvCxnSpPr>
          <p:nvPr/>
        </p:nvCxnSpPr>
        <p:spPr>
          <a:xfrm>
            <a:off x="219075" y="520882"/>
            <a:ext cx="0" cy="1135833"/>
          </a:xfrm>
          <a:prstGeom prst="line">
            <a:avLst/>
          </a:prstGeom>
          <a:ln w="38100">
            <a:solidFill>
              <a:srgbClr val="C00000">
                <a:alpha val="60000"/>
              </a:srgbClr>
            </a:solidFill>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33DB6333-2BE7-C290-961A-89717B994D73}"/>
              </a:ext>
            </a:extLst>
          </p:cNvPr>
          <p:cNvCxnSpPr>
            <a:cxnSpLocks/>
          </p:cNvCxnSpPr>
          <p:nvPr/>
        </p:nvCxnSpPr>
        <p:spPr>
          <a:xfrm>
            <a:off x="219075" y="1200209"/>
            <a:ext cx="569645" cy="0"/>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8C80DD32-F899-5C9D-30ED-BAF7FD606EA6}"/>
              </a:ext>
            </a:extLst>
          </p:cNvPr>
          <p:cNvCxnSpPr>
            <a:cxnSpLocks/>
          </p:cNvCxnSpPr>
          <p:nvPr/>
        </p:nvCxnSpPr>
        <p:spPr>
          <a:xfrm>
            <a:off x="219075" y="1656715"/>
            <a:ext cx="569645" cy="0"/>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12E2990F-9156-4DD0-4188-F716AE6F5E99}"/>
              </a:ext>
            </a:extLst>
          </p:cNvPr>
          <p:cNvSpPr txBox="1"/>
          <p:nvPr/>
        </p:nvSpPr>
        <p:spPr>
          <a:xfrm>
            <a:off x="796467" y="554783"/>
            <a:ext cx="1099005" cy="369332"/>
          </a:xfrm>
          <a:prstGeom prst="rect">
            <a:avLst/>
          </a:prstGeom>
          <a:noFill/>
        </p:spPr>
        <p:txBody>
          <a:bodyPr wrap="square">
            <a:spAutoFit/>
          </a:bodyPr>
          <a:lstStyle/>
          <a:p>
            <a:r>
              <a:rPr lang="fr-FR" b="1" dirty="0"/>
              <a:t>Divinités</a:t>
            </a:r>
            <a:endParaRPr lang="fr-FR" dirty="0">
              <a:solidFill>
                <a:srgbClr val="FFFF00"/>
              </a:solidFill>
            </a:endParaRPr>
          </a:p>
        </p:txBody>
      </p:sp>
      <p:sp>
        <p:nvSpPr>
          <p:cNvPr id="32" name="ZoneTexte 31">
            <a:extLst>
              <a:ext uri="{FF2B5EF4-FFF2-40B4-BE49-F238E27FC236}">
                <a16:creationId xmlns:a16="http://schemas.microsoft.com/office/drawing/2014/main" id="{5937C893-61B8-22A0-AF7F-A9C34DDA74E4}"/>
              </a:ext>
            </a:extLst>
          </p:cNvPr>
          <p:cNvSpPr txBox="1"/>
          <p:nvPr/>
        </p:nvSpPr>
        <p:spPr>
          <a:xfrm>
            <a:off x="788720" y="996624"/>
            <a:ext cx="2527757" cy="369332"/>
          </a:xfrm>
          <a:prstGeom prst="rect">
            <a:avLst/>
          </a:prstGeom>
          <a:noFill/>
        </p:spPr>
        <p:txBody>
          <a:bodyPr wrap="square">
            <a:spAutoFit/>
          </a:bodyPr>
          <a:lstStyle/>
          <a:p>
            <a:r>
              <a:rPr lang="fr-FR" b="1" dirty="0"/>
              <a:t>Créatures fabuleuses</a:t>
            </a:r>
            <a:endParaRPr lang="fr-FR" dirty="0">
              <a:solidFill>
                <a:srgbClr val="FFFF00"/>
              </a:solidFill>
            </a:endParaRPr>
          </a:p>
        </p:txBody>
      </p:sp>
      <p:sp>
        <p:nvSpPr>
          <p:cNvPr id="33" name="ZoneTexte 32">
            <a:extLst>
              <a:ext uri="{FF2B5EF4-FFF2-40B4-BE49-F238E27FC236}">
                <a16:creationId xmlns:a16="http://schemas.microsoft.com/office/drawing/2014/main" id="{5414B4F5-A587-4D61-03C6-05CF0C8FFEDF}"/>
              </a:ext>
            </a:extLst>
          </p:cNvPr>
          <p:cNvSpPr txBox="1"/>
          <p:nvPr/>
        </p:nvSpPr>
        <p:spPr>
          <a:xfrm>
            <a:off x="783874" y="1472049"/>
            <a:ext cx="927803" cy="369332"/>
          </a:xfrm>
          <a:prstGeom prst="rect">
            <a:avLst/>
          </a:prstGeom>
          <a:noFill/>
        </p:spPr>
        <p:txBody>
          <a:bodyPr wrap="square">
            <a:spAutoFit/>
          </a:bodyPr>
          <a:lstStyle/>
          <a:p>
            <a:r>
              <a:rPr lang="fr-FR" b="1" dirty="0"/>
              <a:t>Héros</a:t>
            </a:r>
            <a:endParaRPr lang="fr-FR" dirty="0">
              <a:solidFill>
                <a:srgbClr val="FFFF00"/>
              </a:solidFill>
            </a:endParaRPr>
          </a:p>
        </p:txBody>
      </p:sp>
      <p:cxnSp>
        <p:nvCxnSpPr>
          <p:cNvPr id="35" name="Connecteur droit avec flèche 34">
            <a:extLst>
              <a:ext uri="{FF2B5EF4-FFF2-40B4-BE49-F238E27FC236}">
                <a16:creationId xmlns:a16="http://schemas.microsoft.com/office/drawing/2014/main" id="{2E7F90D0-7D01-B022-3C4B-D91B29FA56D0}"/>
              </a:ext>
            </a:extLst>
          </p:cNvPr>
          <p:cNvCxnSpPr>
            <a:cxnSpLocks/>
            <a:stCxn id="58" idx="3"/>
          </p:cNvCxnSpPr>
          <p:nvPr/>
        </p:nvCxnSpPr>
        <p:spPr>
          <a:xfrm flipV="1">
            <a:off x="4385028" y="739449"/>
            <a:ext cx="725663" cy="6777"/>
          </a:xfrm>
          <a:prstGeom prst="straightConnector1">
            <a:avLst/>
          </a:prstGeom>
          <a:ln w="38100">
            <a:solidFill>
              <a:srgbClr val="C0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AAE552CB-D597-2417-A0FB-669576F17C80}"/>
              </a:ext>
            </a:extLst>
          </p:cNvPr>
          <p:cNvSpPr txBox="1"/>
          <p:nvPr/>
        </p:nvSpPr>
        <p:spPr>
          <a:xfrm>
            <a:off x="367846" y="4298791"/>
            <a:ext cx="1099005" cy="369332"/>
          </a:xfrm>
          <a:prstGeom prst="rect">
            <a:avLst/>
          </a:prstGeom>
          <a:noFill/>
        </p:spPr>
        <p:txBody>
          <a:bodyPr wrap="square">
            <a:spAutoFit/>
          </a:bodyPr>
          <a:lstStyle/>
          <a:p>
            <a:r>
              <a:rPr lang="fr-FR" b="1" dirty="0">
                <a:solidFill>
                  <a:srgbClr val="7030A0"/>
                </a:solidFill>
              </a:rPr>
              <a:t>Divinités</a:t>
            </a:r>
            <a:endParaRPr lang="fr-FR" dirty="0">
              <a:solidFill>
                <a:srgbClr val="7030A0"/>
              </a:solidFill>
            </a:endParaRPr>
          </a:p>
        </p:txBody>
      </p:sp>
      <p:pic>
        <p:nvPicPr>
          <p:cNvPr id="39" name="Image 38" descr="Une image contenant habits, Visage humain, Personnage de fiction, fiction&#10;&#10;Le contenu généré par l’IA peut être incorrect.">
            <a:extLst>
              <a:ext uri="{FF2B5EF4-FFF2-40B4-BE49-F238E27FC236}">
                <a16:creationId xmlns:a16="http://schemas.microsoft.com/office/drawing/2014/main" id="{28D998A0-8915-81F8-401B-8AEC0F731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554" y="490104"/>
            <a:ext cx="3591341" cy="2053127"/>
          </a:xfrm>
          <a:prstGeom prst="rect">
            <a:avLst/>
          </a:prstGeom>
        </p:spPr>
      </p:pic>
      <p:cxnSp>
        <p:nvCxnSpPr>
          <p:cNvPr id="41" name="Connecteur droit avec flèche 40">
            <a:extLst>
              <a:ext uri="{FF2B5EF4-FFF2-40B4-BE49-F238E27FC236}">
                <a16:creationId xmlns:a16="http://schemas.microsoft.com/office/drawing/2014/main" id="{3FA95A94-7277-96C0-35D5-D23756FE939B}"/>
              </a:ext>
            </a:extLst>
          </p:cNvPr>
          <p:cNvCxnSpPr>
            <a:cxnSpLocks/>
          </p:cNvCxnSpPr>
          <p:nvPr/>
        </p:nvCxnSpPr>
        <p:spPr>
          <a:xfrm>
            <a:off x="6696520" y="1918595"/>
            <a:ext cx="0" cy="910330"/>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4601385-522A-F697-6F75-9002504818DD}"/>
              </a:ext>
            </a:extLst>
          </p:cNvPr>
          <p:cNvCxnSpPr>
            <a:cxnSpLocks/>
          </p:cNvCxnSpPr>
          <p:nvPr/>
        </p:nvCxnSpPr>
        <p:spPr>
          <a:xfrm>
            <a:off x="5581647" y="1896368"/>
            <a:ext cx="0" cy="932557"/>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58CE7A84-C70B-11A1-8F54-384766FA749D}"/>
              </a:ext>
            </a:extLst>
          </p:cNvPr>
          <p:cNvSpPr/>
          <p:nvPr/>
        </p:nvSpPr>
        <p:spPr>
          <a:xfrm rot="5400000">
            <a:off x="5404780" y="1271824"/>
            <a:ext cx="424317" cy="824769"/>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20B0FDDC-6D92-53AE-5E3F-57A5128435F6}"/>
              </a:ext>
            </a:extLst>
          </p:cNvPr>
          <p:cNvSpPr/>
          <p:nvPr/>
        </p:nvSpPr>
        <p:spPr>
          <a:xfrm rot="5400000">
            <a:off x="6465314" y="1270179"/>
            <a:ext cx="424317" cy="824769"/>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5EF1E3F3-93A3-9C77-60AB-74E1FD1E94D8}"/>
              </a:ext>
            </a:extLst>
          </p:cNvPr>
          <p:cNvCxnSpPr>
            <a:cxnSpLocks/>
          </p:cNvCxnSpPr>
          <p:nvPr/>
        </p:nvCxnSpPr>
        <p:spPr>
          <a:xfrm>
            <a:off x="8495257" y="1896368"/>
            <a:ext cx="0" cy="932557"/>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F8258E39-F23E-9F74-02D1-D5D6F8AB8BEE}"/>
              </a:ext>
            </a:extLst>
          </p:cNvPr>
          <p:cNvCxnSpPr>
            <a:cxnSpLocks/>
          </p:cNvCxnSpPr>
          <p:nvPr/>
        </p:nvCxnSpPr>
        <p:spPr>
          <a:xfrm>
            <a:off x="7607026" y="1896368"/>
            <a:ext cx="0" cy="932557"/>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A0A15B9-F87B-4491-24E1-EB0D8B9C25FF}"/>
              </a:ext>
            </a:extLst>
          </p:cNvPr>
          <p:cNvSpPr/>
          <p:nvPr/>
        </p:nvSpPr>
        <p:spPr>
          <a:xfrm rot="5400000">
            <a:off x="7430159" y="1271824"/>
            <a:ext cx="424317" cy="824769"/>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A175CCF4-3184-AAC3-775D-A79B94622970}"/>
              </a:ext>
            </a:extLst>
          </p:cNvPr>
          <p:cNvSpPr/>
          <p:nvPr/>
        </p:nvSpPr>
        <p:spPr>
          <a:xfrm rot="5400000">
            <a:off x="8251039" y="1349866"/>
            <a:ext cx="424317" cy="665394"/>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6" name="Connecteur droit 55">
            <a:extLst>
              <a:ext uri="{FF2B5EF4-FFF2-40B4-BE49-F238E27FC236}">
                <a16:creationId xmlns:a16="http://schemas.microsoft.com/office/drawing/2014/main" id="{EC27CA03-A1AC-F09A-18D9-320B4638601F}"/>
              </a:ext>
            </a:extLst>
          </p:cNvPr>
          <p:cNvCxnSpPr>
            <a:cxnSpLocks/>
          </p:cNvCxnSpPr>
          <p:nvPr/>
        </p:nvCxnSpPr>
        <p:spPr>
          <a:xfrm flipH="1">
            <a:off x="1895472" y="746226"/>
            <a:ext cx="801958" cy="0"/>
          </a:xfrm>
          <a:prstGeom prst="line">
            <a:avLst/>
          </a:prstGeom>
          <a:ln w="38100">
            <a:solidFill>
              <a:srgbClr val="C00000">
                <a:alpha val="60000"/>
              </a:srgbClr>
            </a:solidFill>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5A052161-8CAF-F41F-9372-9A040300C3C8}"/>
              </a:ext>
            </a:extLst>
          </p:cNvPr>
          <p:cNvSpPr txBox="1"/>
          <p:nvPr/>
        </p:nvSpPr>
        <p:spPr>
          <a:xfrm>
            <a:off x="2808020" y="576949"/>
            <a:ext cx="1577008" cy="338554"/>
          </a:xfrm>
          <a:prstGeom prst="rect">
            <a:avLst/>
          </a:prstGeom>
          <a:noFill/>
        </p:spPr>
        <p:txBody>
          <a:bodyPr wrap="square">
            <a:spAutoFit/>
          </a:bodyPr>
          <a:lstStyle/>
          <a:p>
            <a:r>
              <a:rPr lang="fr-FR" sz="1600" i="1" dirty="0">
                <a:solidFill>
                  <a:srgbClr val="FF0000"/>
                </a:solidFill>
              </a:rPr>
              <a:t>4</a:t>
            </a:r>
            <a:r>
              <a:rPr lang="fr-FR" sz="1600" i="1" dirty="0"/>
              <a:t> principales</a:t>
            </a:r>
            <a:endParaRPr lang="fr-FR" sz="1600" i="1" dirty="0">
              <a:solidFill>
                <a:srgbClr val="FFFF00"/>
              </a:solidFill>
            </a:endParaRPr>
          </a:p>
        </p:txBody>
      </p:sp>
    </p:spTree>
    <p:extLst>
      <p:ext uri="{BB962C8B-B14F-4D97-AF65-F5344CB8AC3E}">
        <p14:creationId xmlns:p14="http://schemas.microsoft.com/office/powerpoint/2010/main" val="34954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1000"/>
                                        <p:tgtEl>
                                          <p:spTgt spid="58"/>
                                        </p:tgtEl>
                                      </p:cBhvr>
                                    </p:animEffect>
                                    <p:anim calcmode="lin" valueType="num">
                                      <p:cBhvr>
                                        <p:cTn id="43" dur="1000" fill="hold"/>
                                        <p:tgtEl>
                                          <p:spTgt spid="58"/>
                                        </p:tgtEl>
                                        <p:attrNameLst>
                                          <p:attrName>ppt_x</p:attrName>
                                        </p:attrNameLst>
                                      </p:cBhvr>
                                      <p:tavLst>
                                        <p:tav tm="0">
                                          <p:val>
                                            <p:strVal val="#ppt_x"/>
                                          </p:val>
                                        </p:tav>
                                        <p:tav tm="100000">
                                          <p:val>
                                            <p:strVal val="#ppt_x"/>
                                          </p:val>
                                        </p:tav>
                                      </p:tavLst>
                                    </p:anim>
                                    <p:anim calcmode="lin" valueType="num">
                                      <p:cBhvr>
                                        <p:cTn id="4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32" grpId="0"/>
      <p:bldP spid="33" grpId="0"/>
      <p:bldP spid="3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AFECC5E-D10B-4D8F-85F5-A423C5BF56BF}"/>
              </a:ext>
            </a:extLst>
          </p:cNvPr>
          <p:cNvSpPr txBox="1"/>
          <p:nvPr/>
        </p:nvSpPr>
        <p:spPr>
          <a:xfrm>
            <a:off x="1155970" y="342251"/>
            <a:ext cx="1691489" cy="369332"/>
          </a:xfrm>
          <a:prstGeom prst="rect">
            <a:avLst/>
          </a:prstGeom>
          <a:noFill/>
        </p:spPr>
        <p:txBody>
          <a:bodyPr wrap="none" rtlCol="0">
            <a:spAutoFit/>
          </a:bodyPr>
          <a:lstStyle/>
          <a:p>
            <a:r>
              <a:rPr lang="fr-FR" b="1" dirty="0">
                <a:solidFill>
                  <a:srgbClr val="FF0000"/>
                </a:solidFill>
              </a:rPr>
              <a:t>DOCUMENT 8</a:t>
            </a:r>
          </a:p>
        </p:txBody>
      </p:sp>
      <p:sp>
        <p:nvSpPr>
          <p:cNvPr id="7" name="ZoneTexte 6">
            <a:extLst>
              <a:ext uri="{FF2B5EF4-FFF2-40B4-BE49-F238E27FC236}">
                <a16:creationId xmlns:a16="http://schemas.microsoft.com/office/drawing/2014/main" id="{B3A59742-0103-4E8C-9206-82ACC7F67750}"/>
              </a:ext>
            </a:extLst>
          </p:cNvPr>
          <p:cNvSpPr txBox="1"/>
          <p:nvPr/>
        </p:nvSpPr>
        <p:spPr>
          <a:xfrm>
            <a:off x="361052" y="657079"/>
            <a:ext cx="3840012" cy="523220"/>
          </a:xfrm>
          <a:prstGeom prst="rect">
            <a:avLst/>
          </a:prstGeom>
          <a:noFill/>
        </p:spPr>
        <p:txBody>
          <a:bodyPr wrap="square">
            <a:spAutoFit/>
          </a:bodyPr>
          <a:lstStyle/>
          <a:p>
            <a:pPr algn="ctr"/>
            <a:r>
              <a:rPr lang="fr-FR" sz="2800" b="1" dirty="0"/>
              <a:t>Les larmes de Freyja</a:t>
            </a:r>
          </a:p>
        </p:txBody>
      </p:sp>
      <p:pic>
        <p:nvPicPr>
          <p:cNvPr id="9" name="Image 8">
            <a:extLst>
              <a:ext uri="{FF2B5EF4-FFF2-40B4-BE49-F238E27FC236}">
                <a16:creationId xmlns:a16="http://schemas.microsoft.com/office/drawing/2014/main" id="{3882B60E-B283-4CDC-9A55-83D858B00B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803" y="1180299"/>
            <a:ext cx="3968496" cy="5404104"/>
          </a:xfrm>
          <a:prstGeom prst="rect">
            <a:avLst/>
          </a:prstGeom>
        </p:spPr>
      </p:pic>
      <p:sp>
        <p:nvSpPr>
          <p:cNvPr id="11" name="ZoneTexte 10">
            <a:extLst>
              <a:ext uri="{FF2B5EF4-FFF2-40B4-BE49-F238E27FC236}">
                <a16:creationId xmlns:a16="http://schemas.microsoft.com/office/drawing/2014/main" id="{DA3BBCDB-C8B2-4A31-9611-E80457FCC790}"/>
              </a:ext>
            </a:extLst>
          </p:cNvPr>
          <p:cNvSpPr txBox="1"/>
          <p:nvPr/>
        </p:nvSpPr>
        <p:spPr>
          <a:xfrm>
            <a:off x="4335299" y="6291091"/>
            <a:ext cx="7152128" cy="369332"/>
          </a:xfrm>
          <a:prstGeom prst="rect">
            <a:avLst/>
          </a:prstGeom>
          <a:noFill/>
        </p:spPr>
        <p:txBody>
          <a:bodyPr wrap="square">
            <a:spAutoFit/>
          </a:bodyPr>
          <a:lstStyle/>
          <a:p>
            <a:r>
              <a:rPr lang="fr-FR" sz="1800" i="1" dirty="0">
                <a:latin typeface="Calibri" panose="020F0502020204030204" pitchFamily="34" charset="0"/>
                <a:cs typeface="Calibri" panose="020F0502020204030204" pitchFamily="34" charset="0"/>
              </a:rPr>
              <a:t>Gustave KLIMT, Les larmes de Freyja, vers 1900.</a:t>
            </a:r>
            <a:endParaRPr lang="fr-FR" sz="1200" i="1" dirty="0">
              <a:latin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E641C4E1-3A28-4BFC-A2CB-EB1E61E40432}"/>
              </a:ext>
            </a:extLst>
          </p:cNvPr>
          <p:cNvSpPr txBox="1"/>
          <p:nvPr/>
        </p:nvSpPr>
        <p:spPr>
          <a:xfrm>
            <a:off x="4770720" y="749412"/>
            <a:ext cx="7152128" cy="1785104"/>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18 )</a:t>
            </a:r>
            <a:r>
              <a:rPr lang="fr-FR" sz="2200" b="1" dirty="0">
                <a:solidFill>
                  <a:srgbClr val="FF0000"/>
                </a:solidFill>
                <a:latin typeface="Calibri" panose="020F0502020204030204" pitchFamily="34" charset="0"/>
                <a:cs typeface="Calibri" panose="020F0502020204030204" pitchFamily="34" charset="0"/>
              </a:rPr>
              <a:t> DOC 8 </a:t>
            </a:r>
            <a:r>
              <a:rPr lang="fr-FR" sz="2200" b="1" dirty="0">
                <a:latin typeface="Calibri" panose="020F0502020204030204" pitchFamily="34" charset="0"/>
                <a:cs typeface="Calibri" panose="020F0502020204030204" pitchFamily="34" charset="0"/>
              </a:rPr>
              <a:t>Compose un poème en prose, vers libres ou codifiés illustrant le tableau ci-contre.</a:t>
            </a:r>
          </a:p>
          <a:p>
            <a:r>
              <a:rPr lang="fr-FR" sz="2200" b="1" dirty="0">
                <a:latin typeface="Calibri" panose="020F0502020204030204" pitchFamily="34" charset="0"/>
                <a:cs typeface="Calibri" panose="020F0502020204030204" pitchFamily="34" charset="0"/>
              </a:rPr>
              <a:t>Le texte devra :</a:t>
            </a:r>
          </a:p>
          <a:p>
            <a:r>
              <a:rPr lang="fr-FR" sz="2200" b="1" dirty="0">
                <a:latin typeface="Calibri" panose="020F0502020204030204" pitchFamily="34" charset="0"/>
                <a:cs typeface="Calibri" panose="020F0502020204030204" pitchFamily="34" charset="0"/>
                <a:sym typeface="Wingdings" panose="05000000000000000000" pitchFamily="2" charset="2"/>
              </a:rPr>
              <a:t></a:t>
            </a:r>
            <a:r>
              <a:rPr lang="fr-FR" sz="2200" b="1" dirty="0">
                <a:latin typeface="Calibri" panose="020F0502020204030204" pitchFamily="34" charset="0"/>
                <a:cs typeface="Calibri" panose="020F0502020204030204" pitchFamily="34" charset="0"/>
              </a:rPr>
              <a:t>	Parler de Freyja ;</a:t>
            </a:r>
          </a:p>
          <a:p>
            <a:r>
              <a:rPr lang="fr-FR" sz="2200" b="1" dirty="0">
                <a:latin typeface="Calibri" panose="020F0502020204030204" pitchFamily="34" charset="0"/>
                <a:cs typeface="Calibri" panose="020F0502020204030204" pitchFamily="34" charset="0"/>
                <a:sym typeface="Wingdings" panose="05000000000000000000" pitchFamily="2" charset="2"/>
              </a:rPr>
              <a:t> </a:t>
            </a:r>
            <a:r>
              <a:rPr lang="fr-FR" sz="2200" b="1" dirty="0">
                <a:latin typeface="Calibri" panose="020F0502020204030204" pitchFamily="34" charset="0"/>
                <a:cs typeface="Calibri" panose="020F0502020204030204" pitchFamily="34" charset="0"/>
              </a:rPr>
              <a:t>	Des émotions ou sentiments qu’elle vous inspire.</a:t>
            </a:r>
          </a:p>
        </p:txBody>
      </p:sp>
      <p:sp>
        <p:nvSpPr>
          <p:cNvPr id="15" name="ZoneTexte 14">
            <a:extLst>
              <a:ext uri="{FF2B5EF4-FFF2-40B4-BE49-F238E27FC236}">
                <a16:creationId xmlns:a16="http://schemas.microsoft.com/office/drawing/2014/main" id="{F772E147-2E3C-4E4A-9B52-4FB03E2F0D66}"/>
              </a:ext>
            </a:extLst>
          </p:cNvPr>
          <p:cNvSpPr txBox="1"/>
          <p:nvPr/>
        </p:nvSpPr>
        <p:spPr>
          <a:xfrm>
            <a:off x="4469193" y="2547868"/>
            <a:ext cx="7199471" cy="3585597"/>
          </a:xfrm>
          <a:prstGeom prst="rect">
            <a:avLst/>
          </a:prstGeom>
          <a:noFill/>
        </p:spPr>
        <p:txBody>
          <a:bodyPr wrap="square">
            <a:spAutoFit/>
          </a:bodyPr>
          <a:lstStyle/>
          <a:p>
            <a:pPr algn="ctr"/>
            <a:r>
              <a:rPr lang="fr-FR" b="1" dirty="0">
                <a:solidFill>
                  <a:srgbClr val="FF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FICHE AIDE - Cahier des charges</a:t>
            </a:r>
            <a:endParaRPr lang="fr-FR"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fr-FR" sz="1400" b="1" dirty="0">
                <a:effectLst/>
                <a:latin typeface="Calibri" panose="020F0502020204030204" pitchFamily="34" charset="0"/>
                <a:ea typeface="Calibri" panose="020F0502020204030204" pitchFamily="34" charset="0"/>
                <a:cs typeface="Times New Roman" panose="02020603050405020304" pitchFamily="18" charset="0"/>
              </a:rPr>
              <a:t>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1 ) Analyse du tableau</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
              <a:tabLst>
                <a:tab pos="3622675" algn="r"/>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Titre :	</a:t>
            </a:r>
          </a:p>
          <a:p>
            <a:pPr marL="342900" lvl="0" indent="-342900">
              <a:spcBef>
                <a:spcPts val="600"/>
              </a:spcBef>
              <a:spcAft>
                <a:spcPts val="600"/>
              </a:spcAft>
              <a:buFont typeface="Wingdings" panose="05000000000000000000" pitchFamily="2" charset="2"/>
              <a:buChar char=""/>
              <a:tabLst>
                <a:tab pos="3622675" algn="r"/>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Sujet : 	</a:t>
            </a:r>
          </a:p>
          <a:p>
            <a:pPr marL="342900" lvl="0" indent="-342900">
              <a:spcBef>
                <a:spcPts val="600"/>
              </a:spcBef>
              <a:spcAft>
                <a:spcPts val="600"/>
              </a:spcAft>
              <a:buFont typeface="Wingdings" panose="05000000000000000000" pitchFamily="2" charset="2"/>
              <a:buChar char=""/>
              <a:tabLst>
                <a:tab pos="3622675" algn="r"/>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Composition :	</a:t>
            </a:r>
          </a:p>
          <a:p>
            <a:pPr marL="342900" lvl="0" indent="-342900">
              <a:spcBef>
                <a:spcPts val="600"/>
              </a:spcBef>
              <a:spcAft>
                <a:spcPts val="600"/>
              </a:spcAft>
              <a:buFont typeface="Wingdings" panose="05000000000000000000" pitchFamily="2" charset="2"/>
              <a:buChar char=""/>
              <a:tabLst>
                <a:tab pos="3622675" algn="r"/>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Couleurs, matières,  : </a:t>
            </a:r>
          </a:p>
          <a:p>
            <a:pPr marL="342900" lvl="0" indent="-342900">
              <a:spcBef>
                <a:spcPts val="600"/>
              </a:spcBef>
              <a:spcAft>
                <a:spcPts val="600"/>
              </a:spcAft>
              <a:buFont typeface="Wingdings" panose="05000000000000000000" pitchFamily="2" charset="2"/>
              <a:buChar char=""/>
              <a:tabLst>
                <a:tab pos="6659880" algn="r"/>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Emotion(s) suggérée(s) :</a:t>
            </a:r>
          </a:p>
          <a:p>
            <a:pPr marL="342900" lvl="0" indent="-342900">
              <a:spcBef>
                <a:spcPts val="600"/>
              </a:spcBef>
              <a:spcAft>
                <a:spcPts val="600"/>
              </a:spcAft>
              <a:buFont typeface="Wingdings" panose="05000000000000000000" pitchFamily="2" charset="2"/>
              <a:buChar char=""/>
              <a:tabLst>
                <a:tab pos="6659880" algn="r"/>
              </a:tabLst>
            </a:pPr>
            <a:endParaRPr lang="fr-FR" dirty="0">
              <a:latin typeface="Calibri" panose="020F0502020204030204" pitchFamily="34" charset="0"/>
              <a:ea typeface="Calibri" panose="020F0502020204030204" pitchFamily="34" charset="0"/>
              <a:cs typeface="Times New Roman" panose="02020603050405020304" pitchFamily="18" charset="0"/>
            </a:endParaRPr>
          </a:p>
          <a:p>
            <a:pPr>
              <a:spcBef>
                <a:spcPts val="600"/>
              </a:spcBef>
              <a:spcAft>
                <a:spcPts val="600"/>
              </a:spcAft>
              <a:tabLst>
                <a:tab pos="6659880" algn="r"/>
              </a:tabLs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5 ) La poésie lyrique, c’est… </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6" name="ZoneTexte 15">
            <a:extLst>
              <a:ext uri="{FF2B5EF4-FFF2-40B4-BE49-F238E27FC236}">
                <a16:creationId xmlns:a16="http://schemas.microsoft.com/office/drawing/2014/main" id="{CBBF6A65-7F5C-461B-8119-27D32B049259}"/>
              </a:ext>
            </a:extLst>
          </p:cNvPr>
          <p:cNvSpPr txBox="1"/>
          <p:nvPr/>
        </p:nvSpPr>
        <p:spPr>
          <a:xfrm>
            <a:off x="5535018" y="3190963"/>
            <a:ext cx="5623532" cy="338554"/>
          </a:xfrm>
          <a:prstGeom prst="rect">
            <a:avLst/>
          </a:prstGeom>
          <a:noFill/>
        </p:spPr>
        <p:txBody>
          <a:bodyPr wrap="square" rtlCol="0">
            <a:spAutoFit/>
          </a:bodyPr>
          <a:lstStyle/>
          <a:p>
            <a:r>
              <a:rPr lang="fr-FR" sz="1600" b="1" dirty="0">
                <a:solidFill>
                  <a:srgbClr val="FFFF00"/>
                </a:solidFill>
                <a:latin typeface="Calibri" panose="020F0502020204030204" pitchFamily="34" charset="0"/>
                <a:cs typeface="Calibri" panose="020F0502020204030204" pitchFamily="34" charset="0"/>
              </a:rPr>
              <a:t>Les larmes de Freyja</a:t>
            </a:r>
          </a:p>
        </p:txBody>
      </p:sp>
      <p:sp>
        <p:nvSpPr>
          <p:cNvPr id="17" name="ZoneTexte 16">
            <a:extLst>
              <a:ext uri="{FF2B5EF4-FFF2-40B4-BE49-F238E27FC236}">
                <a16:creationId xmlns:a16="http://schemas.microsoft.com/office/drawing/2014/main" id="{9FBD296E-88CF-43C4-8C11-51AC62C8F126}"/>
              </a:ext>
            </a:extLst>
          </p:cNvPr>
          <p:cNvSpPr txBox="1"/>
          <p:nvPr/>
        </p:nvSpPr>
        <p:spPr>
          <a:xfrm>
            <a:off x="5535018" y="3629624"/>
            <a:ext cx="6084763" cy="338554"/>
          </a:xfrm>
          <a:prstGeom prst="rect">
            <a:avLst/>
          </a:prstGeom>
          <a:noFill/>
        </p:spPr>
        <p:txBody>
          <a:bodyPr wrap="square" rtlCol="0">
            <a:spAutoFit/>
          </a:bodyPr>
          <a:lstStyle/>
          <a:p>
            <a:r>
              <a:rPr lang="fr-FR" sz="1600" b="1" dirty="0">
                <a:solidFill>
                  <a:srgbClr val="FFFF00"/>
                </a:solidFill>
                <a:latin typeface="Calibri" panose="020F0502020204030204" pitchFamily="34" charset="0"/>
                <a:cs typeface="Calibri" panose="020F0502020204030204" pitchFamily="34" charset="0"/>
              </a:rPr>
              <a:t>Portrait d’une divinité nordique symbolisant la beauté et la guerre</a:t>
            </a:r>
          </a:p>
        </p:txBody>
      </p:sp>
      <p:sp>
        <p:nvSpPr>
          <p:cNvPr id="18" name="ZoneTexte 17">
            <a:extLst>
              <a:ext uri="{FF2B5EF4-FFF2-40B4-BE49-F238E27FC236}">
                <a16:creationId xmlns:a16="http://schemas.microsoft.com/office/drawing/2014/main" id="{C763424C-DE6F-492F-B756-D27B684976F6}"/>
              </a:ext>
            </a:extLst>
          </p:cNvPr>
          <p:cNvSpPr txBox="1"/>
          <p:nvPr/>
        </p:nvSpPr>
        <p:spPr>
          <a:xfrm>
            <a:off x="6938248" y="4478986"/>
            <a:ext cx="4886949" cy="338554"/>
          </a:xfrm>
          <a:prstGeom prst="rect">
            <a:avLst/>
          </a:prstGeom>
          <a:noFill/>
        </p:spPr>
        <p:txBody>
          <a:bodyPr wrap="square" rtlCol="0">
            <a:spAutoFit/>
          </a:bodyPr>
          <a:lstStyle/>
          <a:p>
            <a:r>
              <a:rPr lang="fr-FR" sz="1600" b="1" dirty="0">
                <a:solidFill>
                  <a:srgbClr val="FFFF00"/>
                </a:solidFill>
                <a:latin typeface="Calibri" panose="020F0502020204030204" pitchFamily="34" charset="0"/>
                <a:cs typeface="Calibri" panose="020F0502020204030204" pitchFamily="34" charset="0"/>
              </a:rPr>
              <a:t>Technique mixte huile et feuille d’or</a:t>
            </a:r>
          </a:p>
        </p:txBody>
      </p:sp>
      <p:sp>
        <p:nvSpPr>
          <p:cNvPr id="19" name="ZoneTexte 18">
            <a:extLst>
              <a:ext uri="{FF2B5EF4-FFF2-40B4-BE49-F238E27FC236}">
                <a16:creationId xmlns:a16="http://schemas.microsoft.com/office/drawing/2014/main" id="{8D44C36D-E99D-42C7-A530-F60371053469}"/>
              </a:ext>
            </a:extLst>
          </p:cNvPr>
          <p:cNvSpPr txBox="1"/>
          <p:nvPr/>
        </p:nvSpPr>
        <p:spPr>
          <a:xfrm>
            <a:off x="7237298" y="4925197"/>
            <a:ext cx="4382484" cy="830997"/>
          </a:xfrm>
          <a:prstGeom prst="rect">
            <a:avLst/>
          </a:prstGeom>
          <a:noFill/>
        </p:spPr>
        <p:txBody>
          <a:bodyPr wrap="square" rtlCol="0">
            <a:spAutoFit/>
          </a:bodyPr>
          <a:lstStyle/>
          <a:p>
            <a:pPr marL="285750" indent="-285750">
              <a:buFont typeface="Arial" panose="020B0604020202020204" pitchFamily="34" charset="0"/>
              <a:buChar char="•"/>
            </a:pPr>
            <a:r>
              <a:rPr lang="fr-FR" sz="1600" b="1" dirty="0">
                <a:solidFill>
                  <a:srgbClr val="FFFF00"/>
                </a:solidFill>
                <a:latin typeface="Calibri" panose="020F0502020204030204" pitchFamily="34" charset="0"/>
                <a:cs typeface="Calibri" panose="020F0502020204030204" pitchFamily="34" charset="0"/>
              </a:rPr>
              <a:t>Quiétude (tranquillité)</a:t>
            </a:r>
          </a:p>
          <a:p>
            <a:pPr marL="285750" indent="-285750">
              <a:buFont typeface="Arial" panose="020B0604020202020204" pitchFamily="34" charset="0"/>
              <a:buChar char="•"/>
            </a:pPr>
            <a:r>
              <a:rPr lang="fr-FR" sz="1600" b="1" dirty="0">
                <a:solidFill>
                  <a:srgbClr val="FFFF00"/>
                </a:solidFill>
                <a:latin typeface="Calibri" panose="020F0502020204030204" pitchFamily="34" charset="0"/>
                <a:cs typeface="Calibri" panose="020F0502020204030204" pitchFamily="34" charset="0"/>
              </a:rPr>
              <a:t>Mort</a:t>
            </a:r>
          </a:p>
          <a:p>
            <a:pPr marL="285750" indent="-285750">
              <a:buFont typeface="Arial" panose="020B0604020202020204" pitchFamily="34" charset="0"/>
              <a:buChar char="•"/>
            </a:pPr>
            <a:r>
              <a:rPr lang="fr-FR" sz="1600" b="1" dirty="0">
                <a:solidFill>
                  <a:srgbClr val="FFFF00"/>
                </a:solidFill>
                <a:latin typeface="Calibri" panose="020F0502020204030204" pitchFamily="34" charset="0"/>
                <a:cs typeface="Calibri" panose="020F0502020204030204" pitchFamily="34" charset="0"/>
              </a:rPr>
              <a:t>Beauté froide, …</a:t>
            </a:r>
          </a:p>
        </p:txBody>
      </p:sp>
      <p:sp>
        <p:nvSpPr>
          <p:cNvPr id="20" name="ZoneTexte 19">
            <a:extLst>
              <a:ext uri="{FF2B5EF4-FFF2-40B4-BE49-F238E27FC236}">
                <a16:creationId xmlns:a16="http://schemas.microsoft.com/office/drawing/2014/main" id="{3868B487-95E1-42A3-8630-A22F0AF15DD8}"/>
              </a:ext>
            </a:extLst>
          </p:cNvPr>
          <p:cNvSpPr txBox="1"/>
          <p:nvPr/>
        </p:nvSpPr>
        <p:spPr>
          <a:xfrm>
            <a:off x="6265388" y="4041366"/>
            <a:ext cx="6084763" cy="338554"/>
          </a:xfrm>
          <a:prstGeom prst="rect">
            <a:avLst/>
          </a:prstGeom>
          <a:noFill/>
        </p:spPr>
        <p:txBody>
          <a:bodyPr wrap="square" rtlCol="0">
            <a:spAutoFit/>
          </a:bodyPr>
          <a:lstStyle/>
          <a:p>
            <a:r>
              <a:rPr lang="fr-FR" sz="1600" b="1" dirty="0">
                <a:solidFill>
                  <a:srgbClr val="FFFF00"/>
                </a:solidFill>
                <a:latin typeface="Calibri" panose="020F0502020204030204" pitchFamily="34" charset="0"/>
                <a:cs typeface="Calibri" panose="020F0502020204030204" pitchFamily="34" charset="0"/>
              </a:rPr>
              <a:t>Femme au double visage, à la double personnalité ?</a:t>
            </a:r>
          </a:p>
        </p:txBody>
      </p:sp>
      <p:sp>
        <p:nvSpPr>
          <p:cNvPr id="21" name="ZoneTexte 20">
            <a:extLst>
              <a:ext uri="{FF2B5EF4-FFF2-40B4-BE49-F238E27FC236}">
                <a16:creationId xmlns:a16="http://schemas.microsoft.com/office/drawing/2014/main" id="{0C1B3A87-1511-4A6A-88CB-CB3A1B845B5F}"/>
              </a:ext>
            </a:extLst>
          </p:cNvPr>
          <p:cNvSpPr txBox="1"/>
          <p:nvPr/>
        </p:nvSpPr>
        <p:spPr>
          <a:xfrm>
            <a:off x="7237298" y="5759478"/>
            <a:ext cx="4796552" cy="584775"/>
          </a:xfrm>
          <a:prstGeom prst="rect">
            <a:avLst/>
          </a:prstGeom>
          <a:noFill/>
        </p:spPr>
        <p:txBody>
          <a:bodyPr wrap="square" rtlCol="0">
            <a:spAutoFit/>
          </a:bodyPr>
          <a:lstStyle/>
          <a:p>
            <a:r>
              <a:rPr lang="fr-FR" sz="1600" b="1" dirty="0">
                <a:solidFill>
                  <a:srgbClr val="FFFF00"/>
                </a:solidFill>
                <a:latin typeface="Calibri" panose="020F0502020204030204" pitchFamily="34" charset="0"/>
                <a:cs typeface="Calibri" panose="020F0502020204030204" pitchFamily="34" charset="0"/>
              </a:rPr>
              <a:t>Exprimer des émotions, des sentiments liés à l’amour, au temps qui passe, …</a:t>
            </a:r>
          </a:p>
        </p:txBody>
      </p:sp>
      <p:sp>
        <p:nvSpPr>
          <p:cNvPr id="2" name="ZoneTexte 1">
            <a:extLst>
              <a:ext uri="{FF2B5EF4-FFF2-40B4-BE49-F238E27FC236}">
                <a16:creationId xmlns:a16="http://schemas.microsoft.com/office/drawing/2014/main" id="{6E67BDFF-6A1F-4C69-8E7D-798C478ED288}"/>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DEVOIR MAISON : </a:t>
            </a:r>
            <a:r>
              <a:rPr lang="fr-FR" b="1" i="1" dirty="0">
                <a:solidFill>
                  <a:schemeClr val="bg1"/>
                </a:solidFill>
                <a:latin typeface="Calibri" panose="020F0502020204030204" pitchFamily="34" charset="0"/>
                <a:cs typeface="Calibri" panose="020F0502020204030204" pitchFamily="34" charset="0"/>
              </a:rPr>
              <a:t>Tenter l’écriture poétique</a:t>
            </a:r>
          </a:p>
        </p:txBody>
      </p:sp>
      <p:pic>
        <p:nvPicPr>
          <p:cNvPr id="3" name="Image 2">
            <a:hlinkClick r:id="rId3" action="ppaction://hlinksldjump"/>
            <a:extLst>
              <a:ext uri="{FF2B5EF4-FFF2-40B4-BE49-F238E27FC236}">
                <a16:creationId xmlns:a16="http://schemas.microsoft.com/office/drawing/2014/main" id="{FB43CCC4-076A-A3CD-E6DA-E2649DBA9FC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86629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D732D6-FDA5-46D5-BB23-79B8FA9B830B}"/>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sp>
        <p:nvSpPr>
          <p:cNvPr id="7" name="ZoneTexte 6">
            <a:extLst>
              <a:ext uri="{FF2B5EF4-FFF2-40B4-BE49-F238E27FC236}">
                <a16:creationId xmlns:a16="http://schemas.microsoft.com/office/drawing/2014/main" id="{7F75815C-9127-4306-BB0B-D88EE077F730}"/>
              </a:ext>
            </a:extLst>
          </p:cNvPr>
          <p:cNvSpPr txBox="1"/>
          <p:nvPr/>
        </p:nvSpPr>
        <p:spPr>
          <a:xfrm>
            <a:off x="131304" y="522376"/>
            <a:ext cx="3713203" cy="461665"/>
          </a:xfrm>
          <a:prstGeom prst="rect">
            <a:avLst/>
          </a:prstGeom>
          <a:noFill/>
        </p:spPr>
        <p:txBody>
          <a:bodyPr wrap="square">
            <a:spAutoFit/>
          </a:bodyPr>
          <a:lstStyle/>
          <a:p>
            <a:r>
              <a:rPr lang="fr-FR" sz="2400" b="1" dirty="0">
                <a:solidFill>
                  <a:schemeClr val="bg1"/>
                </a:solidFill>
                <a:latin typeface="Calibri" panose="020F0502020204030204" pitchFamily="34" charset="0"/>
                <a:cs typeface="Calibri" panose="020F0502020204030204" pitchFamily="34" charset="0"/>
              </a:rPr>
              <a:t>Héros : </a:t>
            </a:r>
            <a:r>
              <a:rPr lang="fr-FR" sz="2400" i="1" dirty="0">
                <a:solidFill>
                  <a:schemeClr val="bg1"/>
                </a:solidFill>
                <a:latin typeface="Calibri" panose="020F0502020204030204" pitchFamily="34" charset="0"/>
                <a:cs typeface="Calibri" panose="020F0502020204030204" pitchFamily="34" charset="0"/>
              </a:rPr>
              <a:t>terme polysémique </a:t>
            </a:r>
          </a:p>
        </p:txBody>
      </p:sp>
      <p:sp>
        <p:nvSpPr>
          <p:cNvPr id="9" name="ZoneTexte 8">
            <a:extLst>
              <a:ext uri="{FF2B5EF4-FFF2-40B4-BE49-F238E27FC236}">
                <a16:creationId xmlns:a16="http://schemas.microsoft.com/office/drawing/2014/main" id="{3EFCF922-4FAC-4CED-B8BB-6533B1F5F1DC}"/>
              </a:ext>
            </a:extLst>
          </p:cNvPr>
          <p:cNvSpPr txBox="1"/>
          <p:nvPr/>
        </p:nvSpPr>
        <p:spPr>
          <a:xfrm>
            <a:off x="131304" y="984041"/>
            <a:ext cx="11669632" cy="1754326"/>
          </a:xfrm>
          <a:prstGeom prst="rect">
            <a:avLst/>
          </a:prstGeom>
          <a:noFill/>
        </p:spPr>
        <p:txBody>
          <a:bodyPr wrap="square">
            <a:spAutoFit/>
          </a:bodyPr>
          <a:lstStyle/>
          <a:p>
            <a:r>
              <a:rPr lang="fr-FR" sz="1800" b="1" dirty="0">
                <a:latin typeface="Calibri" panose="020F0502020204030204" pitchFamily="34" charset="0"/>
                <a:cs typeface="Calibri" panose="020F0502020204030204" pitchFamily="34" charset="0"/>
              </a:rPr>
              <a:t>Sens 1 :</a:t>
            </a:r>
            <a:r>
              <a:rPr lang="fr-FR" sz="1800" dirty="0">
                <a:latin typeface="Calibri" panose="020F0502020204030204" pitchFamily="34" charset="0"/>
                <a:cs typeface="Calibri" panose="020F0502020204030204" pitchFamily="34" charset="0"/>
              </a:rPr>
              <a:t> Nom donné dans </a:t>
            </a:r>
            <a:r>
              <a:rPr lang="fr-FR" sz="1800" i="1" dirty="0">
                <a:latin typeface="Calibri" panose="020F0502020204030204" pitchFamily="34" charset="0"/>
                <a:cs typeface="Calibri" panose="020F0502020204030204" pitchFamily="34" charset="0"/>
              </a:rPr>
              <a:t>Homère</a:t>
            </a:r>
            <a:r>
              <a:rPr lang="fr-FR" sz="1800" dirty="0">
                <a:latin typeface="Calibri" panose="020F0502020204030204" pitchFamily="34" charset="0"/>
                <a:cs typeface="Calibri" panose="020F0502020204030204" pitchFamily="34" charset="0"/>
              </a:rPr>
              <a:t> aux hommes d'un courage ou d'un mérite supérieurs, favoris particulier des dieux, et dans </a:t>
            </a:r>
            <a:r>
              <a:rPr lang="fr-FR" sz="1800" i="1" dirty="0">
                <a:latin typeface="Calibri" panose="020F0502020204030204" pitchFamily="34" charset="0"/>
                <a:cs typeface="Calibri" panose="020F0502020204030204" pitchFamily="34" charset="0"/>
              </a:rPr>
              <a:t>Hésiode</a:t>
            </a:r>
            <a:r>
              <a:rPr lang="fr-FR" sz="1800" dirty="0">
                <a:latin typeface="Calibri" panose="020F0502020204030204" pitchFamily="34" charset="0"/>
                <a:cs typeface="Calibri" panose="020F0502020204030204" pitchFamily="34" charset="0"/>
              </a:rPr>
              <a:t>  (œuvres du VIIIe s. av. J-C) à ceux qu'on disait fils d'un dieu et d'une mortelle ou d'une déesse et d'un mortel.</a:t>
            </a:r>
          </a:p>
          <a:p>
            <a:r>
              <a:rPr lang="fr-FR" sz="1800" b="1" dirty="0">
                <a:latin typeface="Calibri" panose="020F0502020204030204" pitchFamily="34" charset="0"/>
                <a:cs typeface="Calibri" panose="020F0502020204030204" pitchFamily="34" charset="0"/>
              </a:rPr>
              <a:t>Sens 2 :</a:t>
            </a:r>
            <a:r>
              <a:rPr lang="fr-FR" sz="1800" dirty="0">
                <a:latin typeface="Calibri" panose="020F0502020204030204" pitchFamily="34" charset="0"/>
                <a:cs typeface="Calibri" panose="020F0502020204030204" pitchFamily="34" charset="0"/>
              </a:rPr>
              <a:t> Tout homme qui se distingue par sa force de caractère, sa grandeur d'âme, sa haute vertu (grandes qualités).</a:t>
            </a:r>
          </a:p>
          <a:p>
            <a:r>
              <a:rPr lang="fr-FR" sz="1800" b="1" dirty="0">
                <a:latin typeface="Calibri" panose="020F0502020204030204" pitchFamily="34" charset="0"/>
                <a:cs typeface="Calibri" panose="020F0502020204030204" pitchFamily="34" charset="0"/>
              </a:rPr>
              <a:t>Sens 3 :</a:t>
            </a:r>
            <a:r>
              <a:rPr lang="fr-FR" sz="1800" dirty="0">
                <a:latin typeface="Calibri" panose="020F0502020204030204" pitchFamily="34" charset="0"/>
                <a:cs typeface="Calibri" panose="020F0502020204030204" pitchFamily="34" charset="0"/>
              </a:rPr>
              <a:t> En littérature, personnage principal d'un poème, d'un roman, d'une pièce de théâtre.</a:t>
            </a:r>
          </a:p>
          <a:p>
            <a:endParaRPr lang="fr-FR" sz="1800" b="0" i="0" u="none" strike="noStrike" baseline="0" dirty="0">
              <a:solidFill>
                <a:srgbClr val="000000"/>
              </a:solidFill>
              <a:latin typeface="Times New Roman" panose="02020603050405020304" pitchFamily="18" charset="0"/>
            </a:endParaRPr>
          </a:p>
          <a:p>
            <a:pPr algn="r"/>
            <a:r>
              <a:rPr lang="fr-FR" i="1" dirty="0">
                <a:solidFill>
                  <a:srgbClr val="000000"/>
                </a:solidFill>
                <a:latin typeface="Times New Roman" panose="02020603050405020304" pitchFamily="18" charset="0"/>
              </a:rPr>
              <a:t>Dictionnaire Littré de </a:t>
            </a:r>
            <a:r>
              <a:rPr lang="fr-FR" sz="1800" b="0" i="1" u="none" strike="noStrike" baseline="0" dirty="0">
                <a:solidFill>
                  <a:srgbClr val="000000"/>
                </a:solidFill>
                <a:latin typeface="Times New Roman" panose="02020603050405020304" pitchFamily="18" charset="0"/>
              </a:rPr>
              <a:t>la langue française</a:t>
            </a:r>
            <a:r>
              <a:rPr lang="fr-FR" sz="1800" b="0" i="0" u="none" strike="noStrike" baseline="0" dirty="0">
                <a:solidFill>
                  <a:srgbClr val="000000"/>
                </a:solidFill>
                <a:latin typeface="Times New Roman" panose="02020603050405020304" pitchFamily="18" charset="0"/>
              </a:rPr>
              <a:t>.</a:t>
            </a:r>
            <a:endParaRPr lang="fr-FR" sz="1800" dirty="0">
              <a:latin typeface="Calibri" panose="020F0502020204030204" pitchFamily="34" charset="0"/>
              <a:cs typeface="Calibri" panose="020F0502020204030204" pitchFamily="34" charset="0"/>
            </a:endParaRPr>
          </a:p>
        </p:txBody>
      </p:sp>
      <p:sp>
        <p:nvSpPr>
          <p:cNvPr id="10" name="Flèche : droite 9">
            <a:extLst>
              <a:ext uri="{FF2B5EF4-FFF2-40B4-BE49-F238E27FC236}">
                <a16:creationId xmlns:a16="http://schemas.microsoft.com/office/drawing/2014/main" id="{0125904E-A61A-442E-9884-821B577CCE04}"/>
              </a:ext>
            </a:extLst>
          </p:cNvPr>
          <p:cNvSpPr/>
          <p:nvPr/>
        </p:nvSpPr>
        <p:spPr>
          <a:xfrm>
            <a:off x="3774056" y="644274"/>
            <a:ext cx="267419" cy="2507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66D3C44E-7570-456F-935F-A63429EBB247}"/>
              </a:ext>
            </a:extLst>
          </p:cNvPr>
          <p:cNvSpPr txBox="1"/>
          <p:nvPr/>
        </p:nvSpPr>
        <p:spPr>
          <a:xfrm>
            <a:off x="4114798" y="522375"/>
            <a:ext cx="4350593" cy="461665"/>
          </a:xfrm>
          <a:prstGeom prst="rect">
            <a:avLst/>
          </a:prstGeom>
          <a:noFill/>
        </p:spPr>
        <p:txBody>
          <a:bodyPr wrap="square">
            <a:spAutoFit/>
          </a:bodyPr>
          <a:lstStyle/>
          <a:p>
            <a:r>
              <a:rPr lang="fr-FR" sz="2400" i="1" dirty="0">
                <a:solidFill>
                  <a:schemeClr val="bg1"/>
                </a:solidFill>
                <a:latin typeface="Calibri" panose="020F0502020204030204" pitchFamily="34" charset="0"/>
                <a:cs typeface="Calibri" panose="020F0502020204030204" pitchFamily="34" charset="0"/>
              </a:rPr>
              <a:t>recouvrant plusieurs sens</a:t>
            </a:r>
          </a:p>
        </p:txBody>
      </p:sp>
      <p:sp>
        <p:nvSpPr>
          <p:cNvPr id="14" name="ZoneTexte 13">
            <a:extLst>
              <a:ext uri="{FF2B5EF4-FFF2-40B4-BE49-F238E27FC236}">
                <a16:creationId xmlns:a16="http://schemas.microsoft.com/office/drawing/2014/main" id="{77DE2E77-1AE2-4C1A-AD21-8F8E801C88DE}"/>
              </a:ext>
            </a:extLst>
          </p:cNvPr>
          <p:cNvSpPr txBox="1"/>
          <p:nvPr/>
        </p:nvSpPr>
        <p:spPr>
          <a:xfrm>
            <a:off x="8735682" y="554634"/>
            <a:ext cx="1857556" cy="461665"/>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LESQUELS ?</a:t>
            </a:r>
            <a:endParaRPr lang="fr-FR" sz="2400" i="1" dirty="0">
              <a:solidFill>
                <a:srgbClr val="FF0000"/>
              </a:solidFill>
              <a:latin typeface="Calibri" panose="020F0502020204030204" pitchFamily="34" charset="0"/>
              <a:cs typeface="Calibri" panose="020F0502020204030204" pitchFamily="34" charset="0"/>
            </a:endParaRPr>
          </a:p>
        </p:txBody>
      </p:sp>
      <p:pic>
        <p:nvPicPr>
          <p:cNvPr id="2" name="Image 1">
            <a:hlinkClick r:id="rId2" action="ppaction://hlinksldjump"/>
            <a:extLst>
              <a:ext uri="{FF2B5EF4-FFF2-40B4-BE49-F238E27FC236}">
                <a16:creationId xmlns:a16="http://schemas.microsoft.com/office/drawing/2014/main" id="{2848A260-CC81-2D75-72B1-730A43C5479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86852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 calcmode="lin" valueType="num">
                                      <p:cBhvr additive="base">
                                        <p:cTn id="30"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
                                            <p:txEl>
                                              <p:pRg st="1" end="1"/>
                                            </p:txEl>
                                          </p:spTgt>
                                        </p:tgtEl>
                                        <p:attrNameLst>
                                          <p:attrName>style.visibility</p:attrName>
                                        </p:attrNameLst>
                                      </p:cBhvr>
                                      <p:to>
                                        <p:strVal val="visible"/>
                                      </p:to>
                                    </p:set>
                                    <p:anim calcmode="lin" valueType="num">
                                      <p:cBhvr additive="base">
                                        <p:cTn id="3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 calcmode="lin" valueType="num">
                                      <p:cBhvr additive="base">
                                        <p:cTn id="42"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BD732D6-FDA5-46D5-BB23-79B8FA9B830B}"/>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sp>
        <p:nvSpPr>
          <p:cNvPr id="2" name="ZoneTexte 1">
            <a:extLst>
              <a:ext uri="{FF2B5EF4-FFF2-40B4-BE49-F238E27FC236}">
                <a16:creationId xmlns:a16="http://schemas.microsoft.com/office/drawing/2014/main" id="{DB37E599-4ACA-4B09-AC97-D5C75121F43D}"/>
              </a:ext>
            </a:extLst>
          </p:cNvPr>
          <p:cNvSpPr txBox="1"/>
          <p:nvPr/>
        </p:nvSpPr>
        <p:spPr>
          <a:xfrm>
            <a:off x="1155970" y="342251"/>
            <a:ext cx="1691489" cy="369332"/>
          </a:xfrm>
          <a:prstGeom prst="rect">
            <a:avLst/>
          </a:prstGeom>
          <a:noFill/>
        </p:spPr>
        <p:txBody>
          <a:bodyPr wrap="none" rtlCol="0">
            <a:spAutoFit/>
          </a:bodyPr>
          <a:lstStyle/>
          <a:p>
            <a:r>
              <a:rPr lang="fr-FR" b="1" dirty="0">
                <a:solidFill>
                  <a:srgbClr val="FF0000"/>
                </a:solidFill>
              </a:rPr>
              <a:t>DOCUMENT 9</a:t>
            </a:r>
          </a:p>
        </p:txBody>
      </p:sp>
      <p:sp>
        <p:nvSpPr>
          <p:cNvPr id="3" name="ZoneTexte 2">
            <a:extLst>
              <a:ext uri="{FF2B5EF4-FFF2-40B4-BE49-F238E27FC236}">
                <a16:creationId xmlns:a16="http://schemas.microsoft.com/office/drawing/2014/main" id="{C4DCEBDD-9544-4CDF-9633-E3FFD7770B45}"/>
              </a:ext>
            </a:extLst>
          </p:cNvPr>
          <p:cNvSpPr txBox="1"/>
          <p:nvPr/>
        </p:nvSpPr>
        <p:spPr>
          <a:xfrm>
            <a:off x="361052" y="657079"/>
            <a:ext cx="4659522" cy="523220"/>
          </a:xfrm>
          <a:prstGeom prst="rect">
            <a:avLst/>
          </a:prstGeom>
          <a:noFill/>
        </p:spPr>
        <p:txBody>
          <a:bodyPr wrap="square">
            <a:spAutoFit/>
          </a:bodyPr>
          <a:lstStyle/>
          <a:p>
            <a:pPr algn="ctr"/>
            <a:r>
              <a:rPr lang="fr-FR" sz="2800" b="1" dirty="0"/>
              <a:t>Achille, un héros antique </a:t>
            </a:r>
          </a:p>
        </p:txBody>
      </p:sp>
      <p:sp>
        <p:nvSpPr>
          <p:cNvPr id="13" name="ZoneTexte 12">
            <a:extLst>
              <a:ext uri="{FF2B5EF4-FFF2-40B4-BE49-F238E27FC236}">
                <a16:creationId xmlns:a16="http://schemas.microsoft.com/office/drawing/2014/main" id="{640E6033-EC6F-4639-8358-6826748DA57F}"/>
              </a:ext>
            </a:extLst>
          </p:cNvPr>
          <p:cNvSpPr txBox="1"/>
          <p:nvPr/>
        </p:nvSpPr>
        <p:spPr>
          <a:xfrm>
            <a:off x="425570" y="1180299"/>
            <a:ext cx="11405378" cy="923330"/>
          </a:xfrm>
          <a:prstGeom prst="rect">
            <a:avLst/>
          </a:prstGeom>
          <a:noFill/>
        </p:spPr>
        <p:txBody>
          <a:bodyPr wrap="square">
            <a:spAutoFit/>
          </a:bodyPr>
          <a:lstStyle/>
          <a:p>
            <a:r>
              <a:rPr lang="fr-FR" dirty="0"/>
              <a:t>L’Iliade</a:t>
            </a:r>
            <a:r>
              <a:rPr lang="fr-FR" i="1" dirty="0"/>
              <a:t> retrace les épisodes de la guerre de Troie, en partie légendaire, évoquant les conquêtes faites au XIIIe s. av. J.C. par les Achéens (une des ethnies grecques) sur les côtes d’Asie Mineure.</a:t>
            </a:r>
          </a:p>
          <a:p>
            <a:r>
              <a:rPr lang="fr-FR" i="1" dirty="0"/>
              <a:t>Ici, Achille, voulant venger son ami Patrocle, tué par le Troyen Hector, se livre à un combat héroïque.</a:t>
            </a:r>
          </a:p>
        </p:txBody>
      </p:sp>
      <p:sp>
        <p:nvSpPr>
          <p:cNvPr id="15" name="ZoneTexte 14">
            <a:extLst>
              <a:ext uri="{FF2B5EF4-FFF2-40B4-BE49-F238E27FC236}">
                <a16:creationId xmlns:a16="http://schemas.microsoft.com/office/drawing/2014/main" id="{5F8F32BD-F010-49B3-A34F-6FAEB0B7E56E}"/>
              </a:ext>
            </a:extLst>
          </p:cNvPr>
          <p:cNvSpPr txBox="1"/>
          <p:nvPr/>
        </p:nvSpPr>
        <p:spPr>
          <a:xfrm>
            <a:off x="425570" y="2114181"/>
            <a:ext cx="11185585" cy="4678204"/>
          </a:xfrm>
          <a:prstGeom prst="rect">
            <a:avLst/>
          </a:prstGeom>
          <a:noFill/>
        </p:spPr>
        <p:txBody>
          <a:bodyPr wrap="square">
            <a:spAutoFit/>
          </a:bodyPr>
          <a:lstStyle/>
          <a:p>
            <a:pPr algn="just"/>
            <a:r>
              <a:rPr lang="fr-FR" dirty="0"/>
              <a:t>Quant à </a:t>
            </a:r>
            <a:r>
              <a:rPr lang="fr-FR" dirty="0" err="1"/>
              <a:t>Trôs</a:t>
            </a:r>
            <a:r>
              <a:rPr lang="fr-FR" dirty="0"/>
              <a:t>, fils d’Alastor, il vint droit aux genoux d’Achille, pour le cas où l’ayant pris, il l’épargnerait et le lâcherait vivant, au lieu de le tuer, par pitié pour leur âge semblable. L’insensé !</a:t>
            </a:r>
          </a:p>
          <a:p>
            <a:pPr algn="just"/>
            <a:r>
              <a:rPr lang="fr-FR" dirty="0"/>
              <a:t>Il ignorait qu’il ne devait pas convaincre Achille ! Ce n’était pas un homme de cœur doux, ni d’âme tendre, mais de furieuse passion. </a:t>
            </a:r>
            <a:r>
              <a:rPr lang="fr-FR" dirty="0" err="1"/>
              <a:t>Trôs</a:t>
            </a:r>
            <a:r>
              <a:rPr lang="fr-FR" dirty="0"/>
              <a:t> touchait de ses mains ses genoux, voulant l’implorer ; mais Achille, de son glaive, le blessa au foie. Le foie fit saillie au dehors ; le sang noir qui en sortait remplit le devant de la tunique ; et les </a:t>
            </a:r>
            <a:r>
              <a:rPr lang="fr-FR" dirty="0">
                <a:solidFill>
                  <a:schemeClr val="accent1">
                    <a:lumMod val="75000"/>
                  </a:schemeClr>
                </a:solidFill>
              </a:rPr>
              <a:t>ténèbres voilèrent les yeux de </a:t>
            </a:r>
            <a:r>
              <a:rPr lang="fr-FR" dirty="0" err="1">
                <a:solidFill>
                  <a:schemeClr val="accent1">
                    <a:lumMod val="75000"/>
                  </a:schemeClr>
                </a:solidFill>
              </a:rPr>
              <a:t>Trôs</a:t>
            </a:r>
            <a:r>
              <a:rPr lang="fr-FR" dirty="0"/>
              <a:t>, tandis que la vie lui manquait. […] Deucalion, là où se réunissent les tendons du coude, eut le bras traversé par la pointe de bronze d’Achille, et l’attendit, avec sa main alourdie, voyant la mort en face. Achille, de son sabre le frappant au cou, jeta au loin la tête avec le casque. La moelle jaillit des vertèbres, et sur la terre il gisait étendu. […]</a:t>
            </a:r>
          </a:p>
          <a:p>
            <a:pPr algn="just"/>
            <a:r>
              <a:rPr lang="fr-FR" dirty="0"/>
              <a:t>Comme monte, furieux, un feu aux flammes prodigieuses, dans les vallons profonds d’une montagne desséchée : les profondeurs de la forêt brûlent, et partout le vent poursuit la flamme et la roule, ainsi, partout, Achille se ruait avec sa pique, comme un démon, tuant ceux qu’il poursuivait. Le sang coulait sur la terre noire.</a:t>
            </a:r>
          </a:p>
          <a:p>
            <a:pPr algn="r"/>
            <a:r>
              <a:rPr lang="fr-FR" dirty="0"/>
              <a:t>HOMÈRE, </a:t>
            </a:r>
            <a:r>
              <a:rPr lang="fr-FR" i="1" dirty="0"/>
              <a:t>L’Iliade</a:t>
            </a:r>
            <a:r>
              <a:rPr lang="fr-FR" dirty="0"/>
              <a:t>, Chant XX : 459 – 504.</a:t>
            </a:r>
          </a:p>
          <a:p>
            <a:r>
              <a:rPr lang="fr-FR" sz="1400" b="1" dirty="0">
                <a:solidFill>
                  <a:srgbClr val="FF0000"/>
                </a:solidFill>
              </a:rPr>
              <a:t>HOMÈRE :</a:t>
            </a:r>
            <a:r>
              <a:rPr lang="fr-FR" sz="1400" dirty="0">
                <a:solidFill>
                  <a:srgbClr val="FF0000"/>
                </a:solidFill>
              </a:rPr>
              <a:t> Poète grec de la fin du VIIIe siècle avant J.-C. On lui attribue </a:t>
            </a:r>
            <a:r>
              <a:rPr lang="fr-FR" sz="1400" i="1" dirty="0">
                <a:solidFill>
                  <a:srgbClr val="FF0000"/>
                </a:solidFill>
              </a:rPr>
              <a:t>L’Odyssée</a:t>
            </a:r>
            <a:r>
              <a:rPr lang="fr-FR" sz="1400" dirty="0">
                <a:solidFill>
                  <a:srgbClr val="FF0000"/>
                </a:solidFill>
              </a:rPr>
              <a:t>, dont le héros est le fameux Ulysse, et </a:t>
            </a:r>
            <a:r>
              <a:rPr lang="fr-FR" sz="1400" i="1" dirty="0">
                <a:solidFill>
                  <a:srgbClr val="FF0000"/>
                </a:solidFill>
              </a:rPr>
              <a:t>L’Iliade</a:t>
            </a:r>
            <a:r>
              <a:rPr lang="fr-FR" sz="1400" dirty="0">
                <a:solidFill>
                  <a:srgbClr val="FF0000"/>
                </a:solidFill>
              </a:rPr>
              <a:t>, qui raconte la sanglante guerre entre les Grecs et les Troyens.</a:t>
            </a:r>
          </a:p>
        </p:txBody>
      </p:sp>
      <p:sp>
        <p:nvSpPr>
          <p:cNvPr id="16" name="Rectangle 15">
            <a:extLst>
              <a:ext uri="{FF2B5EF4-FFF2-40B4-BE49-F238E27FC236}">
                <a16:creationId xmlns:a16="http://schemas.microsoft.com/office/drawing/2014/main" id="{7FEDF3D1-68A2-4048-BE6F-5C7147875B99}"/>
              </a:ext>
            </a:extLst>
          </p:cNvPr>
          <p:cNvSpPr/>
          <p:nvPr/>
        </p:nvSpPr>
        <p:spPr>
          <a:xfrm>
            <a:off x="2777705" y="2974187"/>
            <a:ext cx="2251495" cy="329730"/>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5F6AFA42-3D4F-45E5-9CE0-2C6E6A0131D4}"/>
              </a:ext>
            </a:extLst>
          </p:cNvPr>
          <p:cNvSpPr/>
          <p:nvPr/>
        </p:nvSpPr>
        <p:spPr>
          <a:xfrm>
            <a:off x="2429774" y="4891912"/>
            <a:ext cx="986287" cy="329730"/>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hlinkClick r:id="rId2" action="ppaction://hlinksldjump"/>
            <a:extLst>
              <a:ext uri="{FF2B5EF4-FFF2-40B4-BE49-F238E27FC236}">
                <a16:creationId xmlns:a16="http://schemas.microsoft.com/office/drawing/2014/main" id="{7FE195B5-0EF9-B375-666D-F692A334235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786329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E827F83A-E6D5-4F75-9A04-4A4F60BF9DCC}"/>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sp>
        <p:nvSpPr>
          <p:cNvPr id="12" name="ZoneTexte 11">
            <a:extLst>
              <a:ext uri="{FF2B5EF4-FFF2-40B4-BE49-F238E27FC236}">
                <a16:creationId xmlns:a16="http://schemas.microsoft.com/office/drawing/2014/main" id="{C4748663-5C4C-4B3A-B4D0-30D44C2287C8}"/>
              </a:ext>
            </a:extLst>
          </p:cNvPr>
          <p:cNvSpPr txBox="1"/>
          <p:nvPr/>
        </p:nvSpPr>
        <p:spPr>
          <a:xfrm>
            <a:off x="483393" y="519820"/>
            <a:ext cx="11183999" cy="769441"/>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19 )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9 </a:t>
            </a:r>
            <a:r>
              <a:rPr lang="fr-FR" sz="2200" b="1" dirty="0">
                <a:latin typeface="Calibri" panose="020F0502020204030204" pitchFamily="34" charset="0"/>
                <a:cs typeface="Calibri" panose="020F0502020204030204" pitchFamily="34" charset="0"/>
              </a:rPr>
              <a:t>Quel trait de caractère définit Achille au début du texte ? Retrouvez cet adjectif dans le dernier paragraphe. Quel est le sens étymologique de ce terme ?</a:t>
            </a:r>
          </a:p>
        </p:txBody>
      </p:sp>
      <p:sp>
        <p:nvSpPr>
          <p:cNvPr id="14" name="ZoneTexte 13">
            <a:extLst>
              <a:ext uri="{FF2B5EF4-FFF2-40B4-BE49-F238E27FC236}">
                <a16:creationId xmlns:a16="http://schemas.microsoft.com/office/drawing/2014/main" id="{43D575C4-7B5D-4C07-987C-DF6F1AF14E0A}"/>
              </a:ext>
            </a:extLst>
          </p:cNvPr>
          <p:cNvSpPr txBox="1"/>
          <p:nvPr/>
        </p:nvSpPr>
        <p:spPr>
          <a:xfrm>
            <a:off x="483391" y="2112648"/>
            <a:ext cx="11446941" cy="430887"/>
          </a:xfrm>
          <a:prstGeom prst="rect">
            <a:avLst/>
          </a:prstGeom>
          <a:noFill/>
        </p:spPr>
        <p:txBody>
          <a:bodyPr wrap="square" rtlCol="0">
            <a:spAutoFit/>
          </a:bodyPr>
          <a:lstStyle/>
          <a:p>
            <a:r>
              <a:rPr lang="fr-FR" sz="2200" b="1" dirty="0">
                <a:solidFill>
                  <a:schemeClr val="bg1"/>
                </a:solidFill>
                <a:latin typeface="Calibri" panose="020F0502020204030204" pitchFamily="34" charset="0"/>
                <a:cs typeface="Calibri" panose="020F0502020204030204" pitchFamily="34" charset="0"/>
              </a:rPr>
              <a:t>20 )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9 </a:t>
            </a:r>
            <a:r>
              <a:rPr lang="fr-FR" sz="2200" b="1" dirty="0">
                <a:latin typeface="Calibri" panose="020F0502020204030204" pitchFamily="34" charset="0"/>
                <a:cs typeface="Calibri" panose="020F0502020204030204" pitchFamily="34" charset="0"/>
              </a:rPr>
              <a:t>Relevez deux comparaisons complétant le portrait d'Achille. Quel est l’effet produit ?</a:t>
            </a:r>
          </a:p>
        </p:txBody>
      </p:sp>
      <p:sp>
        <p:nvSpPr>
          <p:cNvPr id="8" name="ZoneTexte 7">
            <a:extLst>
              <a:ext uri="{FF2B5EF4-FFF2-40B4-BE49-F238E27FC236}">
                <a16:creationId xmlns:a16="http://schemas.microsoft.com/office/drawing/2014/main" id="{C08DAD22-C39A-4453-978F-9636CA178048}"/>
              </a:ext>
            </a:extLst>
          </p:cNvPr>
          <p:cNvSpPr txBox="1"/>
          <p:nvPr/>
        </p:nvSpPr>
        <p:spPr>
          <a:xfrm>
            <a:off x="483391" y="3820397"/>
            <a:ext cx="11171208" cy="769441"/>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21 )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9</a:t>
            </a:r>
            <a:r>
              <a:rPr lang="fr-FR" sz="2200" dirty="0"/>
              <a:t> </a:t>
            </a:r>
            <a:r>
              <a:rPr lang="fr-FR" sz="2200" b="1" dirty="0">
                <a:latin typeface="Calibri" panose="020F0502020204030204" pitchFamily="34" charset="0"/>
                <a:cs typeface="Calibri" panose="020F0502020204030204" pitchFamily="34" charset="0"/>
              </a:rPr>
              <a:t>Quelle figure de style est largement employée dans ce passage ? Quel est donc la tonalité du texte, son style ?</a:t>
            </a:r>
          </a:p>
        </p:txBody>
      </p:sp>
      <p:pic>
        <p:nvPicPr>
          <p:cNvPr id="2" name="Image 1">
            <a:hlinkClick r:id="rId2" action="ppaction://hlinksldjump"/>
            <a:extLst>
              <a:ext uri="{FF2B5EF4-FFF2-40B4-BE49-F238E27FC236}">
                <a16:creationId xmlns:a16="http://schemas.microsoft.com/office/drawing/2014/main" id="{3D729F4E-0235-C061-4482-18B10FD8E64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4171701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4630685-17A0-4AEA-A8EB-F3BC2084379F}"/>
              </a:ext>
            </a:extLst>
          </p:cNvPr>
          <p:cNvSpPr txBox="1"/>
          <p:nvPr/>
        </p:nvSpPr>
        <p:spPr>
          <a:xfrm>
            <a:off x="110650" y="586108"/>
            <a:ext cx="1787669" cy="369332"/>
          </a:xfrm>
          <a:prstGeom prst="rect">
            <a:avLst/>
          </a:prstGeom>
          <a:noFill/>
        </p:spPr>
        <p:txBody>
          <a:bodyPr wrap="none" rtlCol="0">
            <a:spAutoFit/>
          </a:bodyPr>
          <a:lstStyle/>
          <a:p>
            <a:r>
              <a:rPr lang="fr-FR" b="1" dirty="0">
                <a:solidFill>
                  <a:srgbClr val="FF0000"/>
                </a:solidFill>
              </a:rPr>
              <a:t>DOCUMENT 10</a:t>
            </a:r>
          </a:p>
        </p:txBody>
      </p:sp>
      <p:sp>
        <p:nvSpPr>
          <p:cNvPr id="7" name="ZoneTexte 6">
            <a:extLst>
              <a:ext uri="{FF2B5EF4-FFF2-40B4-BE49-F238E27FC236}">
                <a16:creationId xmlns:a16="http://schemas.microsoft.com/office/drawing/2014/main" id="{2F463D20-2E5F-452F-89C0-0D05C565809F}"/>
              </a:ext>
            </a:extLst>
          </p:cNvPr>
          <p:cNvSpPr txBox="1"/>
          <p:nvPr/>
        </p:nvSpPr>
        <p:spPr>
          <a:xfrm>
            <a:off x="2131130" y="592585"/>
            <a:ext cx="4180720" cy="369332"/>
          </a:xfrm>
          <a:prstGeom prst="rect">
            <a:avLst/>
          </a:prstGeom>
          <a:noFill/>
        </p:spPr>
        <p:txBody>
          <a:bodyPr wrap="square">
            <a:spAutoFit/>
          </a:bodyPr>
          <a:lstStyle/>
          <a:p>
            <a:r>
              <a:rPr lang="fr-FR" b="1" i="1" dirty="0"/>
              <a:t>TROIE</a:t>
            </a:r>
            <a:r>
              <a:rPr lang="fr-FR" b="1" dirty="0"/>
              <a:t> – ACHILLE contre BOAGRIUS</a:t>
            </a:r>
          </a:p>
        </p:txBody>
      </p:sp>
      <p:sp>
        <p:nvSpPr>
          <p:cNvPr id="9" name="ZoneTexte 8">
            <a:extLst>
              <a:ext uri="{FF2B5EF4-FFF2-40B4-BE49-F238E27FC236}">
                <a16:creationId xmlns:a16="http://schemas.microsoft.com/office/drawing/2014/main" id="{E827F83A-E6D5-4F75-9A04-4A4F60BF9DCC}"/>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pic>
        <p:nvPicPr>
          <p:cNvPr id="11" name="Image 10">
            <a:hlinkClick r:id="rId2"/>
            <a:extLst>
              <a:ext uri="{FF2B5EF4-FFF2-40B4-BE49-F238E27FC236}">
                <a16:creationId xmlns:a16="http://schemas.microsoft.com/office/drawing/2014/main" id="{F2625401-85CA-41B0-A988-4DCD08D76F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022" y="1143577"/>
            <a:ext cx="4419378" cy="5067449"/>
          </a:xfrm>
          <a:prstGeom prst="rect">
            <a:avLst/>
          </a:prstGeom>
        </p:spPr>
      </p:pic>
      <p:sp>
        <p:nvSpPr>
          <p:cNvPr id="2" name="ZoneTexte 1">
            <a:extLst>
              <a:ext uri="{FF2B5EF4-FFF2-40B4-BE49-F238E27FC236}">
                <a16:creationId xmlns:a16="http://schemas.microsoft.com/office/drawing/2014/main" id="{16F900BA-3DE2-4C24-9A86-FEF2CC53F19A}"/>
              </a:ext>
            </a:extLst>
          </p:cNvPr>
          <p:cNvSpPr txBox="1"/>
          <p:nvPr/>
        </p:nvSpPr>
        <p:spPr>
          <a:xfrm>
            <a:off x="4573400" y="1032660"/>
            <a:ext cx="3578771" cy="769441"/>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22 )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10</a:t>
            </a:r>
            <a:r>
              <a:rPr lang="fr-FR" sz="2200" dirty="0"/>
              <a:t> </a:t>
            </a:r>
            <a:r>
              <a:rPr lang="fr-FR" sz="2200" b="1" dirty="0">
                <a:latin typeface="Calibri" panose="020F0502020204030204" pitchFamily="34" charset="0"/>
                <a:cs typeface="Calibri" panose="020F0502020204030204" pitchFamily="34" charset="0"/>
              </a:rPr>
              <a:t>Pourquoi Achille est-il charismatique ?</a:t>
            </a:r>
          </a:p>
        </p:txBody>
      </p:sp>
      <p:sp>
        <p:nvSpPr>
          <p:cNvPr id="10" name="ZoneTexte 9">
            <a:extLst>
              <a:ext uri="{FF2B5EF4-FFF2-40B4-BE49-F238E27FC236}">
                <a16:creationId xmlns:a16="http://schemas.microsoft.com/office/drawing/2014/main" id="{662DE830-DE31-4814-AE3E-EF019EC839E5}"/>
              </a:ext>
            </a:extLst>
          </p:cNvPr>
          <p:cNvSpPr txBox="1"/>
          <p:nvPr/>
        </p:nvSpPr>
        <p:spPr>
          <a:xfrm>
            <a:off x="131304" y="6390027"/>
            <a:ext cx="11764522" cy="307777"/>
          </a:xfrm>
          <a:prstGeom prst="rect">
            <a:avLst/>
          </a:prstGeom>
          <a:noFill/>
        </p:spPr>
        <p:txBody>
          <a:bodyPr wrap="square">
            <a:spAutoFit/>
          </a:bodyPr>
          <a:lstStyle/>
          <a:p>
            <a:r>
              <a:rPr lang="fr-FR" sz="1400" b="1" dirty="0">
                <a:solidFill>
                  <a:srgbClr val="FF0000"/>
                </a:solidFill>
                <a:latin typeface="Calibri" panose="020F0502020204030204" pitchFamily="34" charset="0"/>
                <a:cs typeface="Calibri" panose="020F0502020204030204" pitchFamily="34" charset="0"/>
              </a:rPr>
              <a:t>charismatique : </a:t>
            </a:r>
            <a:r>
              <a:rPr lang="fr-FR" sz="1400" dirty="0">
                <a:solidFill>
                  <a:srgbClr val="FF0000"/>
                </a:solidFill>
                <a:latin typeface="Calibri" panose="020F0502020204030204" pitchFamily="34" charset="0"/>
                <a:cs typeface="Calibri" panose="020F0502020204030204" pitchFamily="34" charset="0"/>
              </a:rPr>
              <a:t>qui possède du charisme, c'est-à-dire une autorité, une influence naturelle provoquant la forte admiration des autres. </a:t>
            </a:r>
          </a:p>
        </p:txBody>
      </p:sp>
      <p:sp>
        <p:nvSpPr>
          <p:cNvPr id="4" name="ZoneTexte 3">
            <a:extLst>
              <a:ext uri="{FF2B5EF4-FFF2-40B4-BE49-F238E27FC236}">
                <a16:creationId xmlns:a16="http://schemas.microsoft.com/office/drawing/2014/main" id="{E68B0862-B5FB-494C-BDF9-B64B2F2FFB1E}"/>
              </a:ext>
            </a:extLst>
          </p:cNvPr>
          <p:cNvSpPr txBox="1"/>
          <p:nvPr/>
        </p:nvSpPr>
        <p:spPr>
          <a:xfrm>
            <a:off x="4573400" y="2955740"/>
            <a:ext cx="3245613" cy="1107996"/>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23 )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10</a:t>
            </a:r>
            <a:r>
              <a:rPr lang="fr-FR" sz="2200" dirty="0"/>
              <a:t> </a:t>
            </a:r>
            <a:r>
              <a:rPr lang="fr-FR" sz="2200" b="1" dirty="0">
                <a:latin typeface="Calibri" panose="020F0502020204030204" pitchFamily="34" charset="0"/>
                <a:cs typeface="Calibri" panose="020F0502020204030204" pitchFamily="34" charset="0"/>
              </a:rPr>
              <a:t>En quoi </a:t>
            </a:r>
            <a:r>
              <a:rPr lang="fr-FR" sz="2200" b="1" dirty="0" err="1">
                <a:latin typeface="Calibri" panose="020F0502020204030204" pitchFamily="34" charset="0"/>
                <a:cs typeface="Calibri" panose="020F0502020204030204" pitchFamily="34" charset="0"/>
              </a:rPr>
              <a:t>Boagrius</a:t>
            </a:r>
            <a:r>
              <a:rPr lang="fr-FR" sz="2200" b="1" dirty="0">
                <a:latin typeface="Calibri" panose="020F0502020204030204" pitchFamily="34" charset="0"/>
                <a:cs typeface="Calibri" panose="020F0502020204030204" pitchFamily="34" charset="0"/>
              </a:rPr>
              <a:t> renforce-t-il le charisme d’Achille ? </a:t>
            </a:r>
          </a:p>
        </p:txBody>
      </p:sp>
      <p:sp>
        <p:nvSpPr>
          <p:cNvPr id="8" name="ZoneTexte 7">
            <a:extLst>
              <a:ext uri="{FF2B5EF4-FFF2-40B4-BE49-F238E27FC236}">
                <a16:creationId xmlns:a16="http://schemas.microsoft.com/office/drawing/2014/main" id="{EFE7A82C-2911-496F-99C4-BB39C6BB08EE}"/>
              </a:ext>
            </a:extLst>
          </p:cNvPr>
          <p:cNvSpPr txBox="1"/>
          <p:nvPr/>
        </p:nvSpPr>
        <p:spPr>
          <a:xfrm>
            <a:off x="4556148" y="4119194"/>
            <a:ext cx="3474913" cy="1446550"/>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24 )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9 &amp; 10 </a:t>
            </a:r>
            <a:r>
              <a:rPr lang="fr-FR" sz="2200" dirty="0"/>
              <a:t> </a:t>
            </a:r>
            <a:r>
              <a:rPr lang="fr-FR" sz="2200" b="1" dirty="0">
                <a:latin typeface="Calibri" panose="020F0502020204030204" pitchFamily="34" charset="0"/>
                <a:cs typeface="Calibri" panose="020F0502020204030204" pitchFamily="34" charset="0"/>
              </a:rPr>
              <a:t>Le héros mythologique Achille est-il le héros cinématographique d’aujourd’hui ? </a:t>
            </a:r>
          </a:p>
        </p:txBody>
      </p:sp>
      <p:pic>
        <p:nvPicPr>
          <p:cNvPr id="3" name="Image 2">
            <a:hlinkClick r:id="rId4" action="ppaction://hlinksldjump"/>
            <a:extLst>
              <a:ext uri="{FF2B5EF4-FFF2-40B4-BE49-F238E27FC236}">
                <a16:creationId xmlns:a16="http://schemas.microsoft.com/office/drawing/2014/main" id="{1B56764A-0284-CABE-EBEC-C623C8B6823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1202605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F45BD00-3AAC-4286-B424-D38C7A4DE9D9}"/>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sp>
        <p:nvSpPr>
          <p:cNvPr id="32" name="ZoneTexte 31">
            <a:extLst>
              <a:ext uri="{FF2B5EF4-FFF2-40B4-BE49-F238E27FC236}">
                <a16:creationId xmlns:a16="http://schemas.microsoft.com/office/drawing/2014/main" id="{04D9F83B-453E-4A82-A53E-6F2B922674EC}"/>
              </a:ext>
            </a:extLst>
          </p:cNvPr>
          <p:cNvSpPr txBox="1"/>
          <p:nvPr/>
        </p:nvSpPr>
        <p:spPr>
          <a:xfrm>
            <a:off x="2910406" y="398126"/>
            <a:ext cx="1787669" cy="369332"/>
          </a:xfrm>
          <a:prstGeom prst="rect">
            <a:avLst/>
          </a:prstGeom>
          <a:noFill/>
        </p:spPr>
        <p:txBody>
          <a:bodyPr wrap="none" rtlCol="0">
            <a:spAutoFit/>
          </a:bodyPr>
          <a:lstStyle/>
          <a:p>
            <a:r>
              <a:rPr lang="fr-FR" b="1" dirty="0">
                <a:solidFill>
                  <a:srgbClr val="FF0000"/>
                </a:solidFill>
              </a:rPr>
              <a:t>DOCUMENT 11</a:t>
            </a:r>
          </a:p>
        </p:txBody>
      </p:sp>
      <p:sp>
        <p:nvSpPr>
          <p:cNvPr id="34" name="ZoneTexte 33">
            <a:extLst>
              <a:ext uri="{FF2B5EF4-FFF2-40B4-BE49-F238E27FC236}">
                <a16:creationId xmlns:a16="http://schemas.microsoft.com/office/drawing/2014/main" id="{B6AA2BBB-2AA5-40E9-A901-B7F67D894FB1}"/>
              </a:ext>
            </a:extLst>
          </p:cNvPr>
          <p:cNvSpPr txBox="1"/>
          <p:nvPr/>
        </p:nvSpPr>
        <p:spPr>
          <a:xfrm>
            <a:off x="2099493" y="704327"/>
            <a:ext cx="3688822" cy="523220"/>
          </a:xfrm>
          <a:prstGeom prst="rect">
            <a:avLst/>
          </a:prstGeom>
          <a:noFill/>
        </p:spPr>
        <p:txBody>
          <a:bodyPr wrap="square">
            <a:spAutoFit/>
          </a:bodyPr>
          <a:lstStyle/>
          <a:p>
            <a:pPr algn="ctr"/>
            <a:r>
              <a:rPr lang="fr-FR" sz="2800" b="1" i="1" dirty="0"/>
              <a:t>Les types de héros</a:t>
            </a:r>
            <a:endParaRPr lang="fr-FR" sz="2800" b="1" dirty="0"/>
          </a:p>
        </p:txBody>
      </p:sp>
      <p:graphicFrame>
        <p:nvGraphicFramePr>
          <p:cNvPr id="36" name="Tableau 16">
            <a:extLst>
              <a:ext uri="{FF2B5EF4-FFF2-40B4-BE49-F238E27FC236}">
                <a16:creationId xmlns:a16="http://schemas.microsoft.com/office/drawing/2014/main" id="{6A4EFED8-2651-4D4E-BC7A-387BF93E9525}"/>
              </a:ext>
            </a:extLst>
          </p:cNvPr>
          <p:cNvGraphicFramePr>
            <a:graphicFrameLocks noGrp="1"/>
          </p:cNvGraphicFramePr>
          <p:nvPr>
            <p:extLst>
              <p:ext uri="{D42A27DB-BD31-4B8C-83A1-F6EECF244321}">
                <p14:modId xmlns:p14="http://schemas.microsoft.com/office/powerpoint/2010/main" val="4220959970"/>
              </p:ext>
            </p:extLst>
          </p:nvPr>
        </p:nvGraphicFramePr>
        <p:xfrm>
          <a:off x="334720" y="1376207"/>
          <a:ext cx="8413682" cy="4638040"/>
        </p:xfrm>
        <a:graphic>
          <a:graphicData uri="http://schemas.openxmlformats.org/drawingml/2006/table">
            <a:tbl>
              <a:tblPr firstRow="1" bandRow="1">
                <a:tableStyleId>{5C22544A-7EE6-4342-B048-85BDC9FD1C3A}</a:tableStyleId>
              </a:tblPr>
              <a:tblGrid>
                <a:gridCol w="3675653">
                  <a:extLst>
                    <a:ext uri="{9D8B030D-6E8A-4147-A177-3AD203B41FA5}">
                      <a16:colId xmlns:a16="http://schemas.microsoft.com/office/drawing/2014/main" val="3289845724"/>
                    </a:ext>
                  </a:extLst>
                </a:gridCol>
                <a:gridCol w="4738029">
                  <a:extLst>
                    <a:ext uri="{9D8B030D-6E8A-4147-A177-3AD203B41FA5}">
                      <a16:colId xmlns:a16="http://schemas.microsoft.com/office/drawing/2014/main" val="2877851277"/>
                    </a:ext>
                  </a:extLst>
                </a:gridCol>
              </a:tblGrid>
              <a:tr h="370840">
                <a:tc>
                  <a:txBody>
                    <a:bodyPr/>
                    <a:lstStyle/>
                    <a:p>
                      <a:pPr algn="ctr"/>
                      <a:r>
                        <a:rPr lang="fr-FR" dirty="0"/>
                        <a:t>Types de héros</a:t>
                      </a:r>
                    </a:p>
                  </a:txBody>
                  <a:tcPr/>
                </a:tc>
                <a:tc>
                  <a:txBody>
                    <a:bodyPr/>
                    <a:lstStyle/>
                    <a:p>
                      <a:pPr algn="ctr"/>
                      <a:r>
                        <a:rPr lang="fr-FR" b="0" i="1" dirty="0"/>
                        <a:t>Caractéristiques</a:t>
                      </a:r>
                    </a:p>
                  </a:txBody>
                  <a:tcPr/>
                </a:tc>
                <a:extLst>
                  <a:ext uri="{0D108BD9-81ED-4DB2-BD59-A6C34878D82A}">
                    <a16:rowId xmlns:a16="http://schemas.microsoft.com/office/drawing/2014/main" val="304901208"/>
                  </a:ext>
                </a:extLst>
              </a:tr>
              <a:tr h="370840">
                <a:tc>
                  <a:txBody>
                    <a:bodyPr/>
                    <a:lstStyle/>
                    <a:p>
                      <a:r>
                        <a:rPr lang="fr-FR" dirty="0"/>
                        <a:t>Le héros                      ou</a:t>
                      </a:r>
                    </a:p>
                    <a:p>
                      <a:endParaRPr lang="fr-FR" dirty="0">
                        <a:solidFill>
                          <a:srgbClr val="FF0000"/>
                        </a:solidFill>
                      </a:endParaRPr>
                    </a:p>
                  </a:txBody>
                  <a:tcPr/>
                </a:tc>
                <a:tc>
                  <a:txBody>
                    <a:bodyPr/>
                    <a:lstStyle/>
                    <a:p>
                      <a:pPr algn="ctr"/>
                      <a:r>
                        <a:rPr lang="fr-FR" sz="1300" i="1" dirty="0"/>
                        <a:t>Personnage ordinaire ayant un </a:t>
                      </a:r>
                      <a:r>
                        <a:rPr lang="fr-FR" sz="1300" i="1" dirty="0">
                          <a:solidFill>
                            <a:srgbClr val="FF0000"/>
                          </a:solidFill>
                        </a:rPr>
                        <a:t>grand talent particulier</a:t>
                      </a:r>
                      <a:r>
                        <a:rPr lang="fr-FR" sz="1300" i="1" dirty="0">
                          <a:solidFill>
                            <a:schemeClr val="bg1"/>
                          </a:solidFill>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dirty="0"/>
                        <a:t>Ex: Harry Potter, Quasimodo... </a:t>
                      </a:r>
                    </a:p>
                  </a:txBody>
                  <a:tcPr/>
                </a:tc>
                <a:extLst>
                  <a:ext uri="{0D108BD9-81ED-4DB2-BD59-A6C34878D82A}">
                    <a16:rowId xmlns:a16="http://schemas.microsoft.com/office/drawing/2014/main" val="1156116920"/>
                  </a:ext>
                </a:extLst>
              </a:tr>
              <a:tr h="0">
                <a:tc>
                  <a:txBody>
                    <a:bodyPr/>
                    <a:lstStyle/>
                    <a:p>
                      <a:r>
                        <a:rPr lang="fr-FR" dirty="0"/>
                        <a:t>Le héros </a:t>
                      </a:r>
                      <a:endParaRPr lang="fr-FR" dirty="0">
                        <a:solidFill>
                          <a:srgbClr val="FF0000"/>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i="1" kern="1200" dirty="0">
                          <a:solidFill>
                            <a:schemeClr val="dk1"/>
                          </a:solidFill>
                          <a:latin typeface="+mn-lt"/>
                          <a:ea typeface="+mn-ea"/>
                          <a:cs typeface="+mn-cs"/>
                        </a:rPr>
                        <a:t>personnage sans qualités morales, pouvant être violent et/ou cruel.</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i="1" kern="1200" dirty="0">
                          <a:solidFill>
                            <a:schemeClr val="dk1"/>
                          </a:solidFill>
                          <a:latin typeface="+mn-lt"/>
                          <a:ea typeface="+mn-ea"/>
                          <a:cs typeface="+mn-cs"/>
                        </a:rPr>
                        <a:t>Son côté amoral a un aspect fascinant.</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dirty="0"/>
                        <a:t>Ex: VOLDEMORT, </a:t>
                      </a:r>
                      <a:r>
                        <a:rPr lang="fr-FR" sz="1300" b="1" i="0" kern="1200" dirty="0">
                          <a:solidFill>
                            <a:schemeClr val="dk1"/>
                          </a:solidFill>
                          <a:latin typeface="+mn-lt"/>
                          <a:ea typeface="+mn-ea"/>
                          <a:cs typeface="+mn-cs"/>
                        </a:rPr>
                        <a:t>Tommy DE VITO</a:t>
                      </a:r>
                      <a:r>
                        <a:rPr lang="fr-FR" sz="1000" b="1" i="0" kern="1200" baseline="70000" dirty="0">
                          <a:solidFill>
                            <a:schemeClr val="dk1"/>
                          </a:solidFill>
                          <a:latin typeface="+mn-lt"/>
                          <a:ea typeface="+mn-ea"/>
                          <a:cs typeface="+mn-cs"/>
                        </a:rPr>
                        <a:t>(*)</a:t>
                      </a:r>
                      <a:r>
                        <a:rPr lang="fr-FR" sz="1300" b="1" i="0" kern="1200" dirty="0">
                          <a:solidFill>
                            <a:schemeClr val="dk1"/>
                          </a:solidFill>
                          <a:latin typeface="+mn-lt"/>
                          <a:ea typeface="+mn-ea"/>
                          <a:cs typeface="+mn-cs"/>
                        </a:rPr>
                        <a:t>…</a:t>
                      </a:r>
                    </a:p>
                  </a:txBody>
                  <a:tcPr/>
                </a:tc>
                <a:extLst>
                  <a:ext uri="{0D108BD9-81ED-4DB2-BD59-A6C34878D82A}">
                    <a16:rowId xmlns:a16="http://schemas.microsoft.com/office/drawing/2014/main" val="684775011"/>
                  </a:ext>
                </a:extLst>
              </a:tr>
              <a:tr h="0">
                <a:tc>
                  <a:txBody>
                    <a:bodyPr/>
                    <a:lstStyle/>
                    <a:p>
                      <a:r>
                        <a:rPr lang="fr-FR" dirty="0"/>
                        <a:t>Le héros </a:t>
                      </a:r>
                      <a:br>
                        <a:rPr lang="fr-FR" dirty="0"/>
                      </a:br>
                      <a:r>
                        <a:rPr lang="fr-FR" dirty="0"/>
                        <a:t>(« ORDINAIRE »)</a:t>
                      </a:r>
                    </a:p>
                  </a:txBody>
                  <a:tcPr/>
                </a:tc>
                <a:tc>
                  <a:txBody>
                    <a:bodyPr/>
                    <a:lstStyle/>
                    <a:p>
                      <a:pPr marL="0" algn="ctr" defTabSz="457200" rtl="0" eaLnBrk="1" latinLnBrk="0" hangingPunct="1"/>
                      <a:r>
                        <a:rPr lang="fr-FR" sz="1300" i="1" kern="1200" dirty="0">
                          <a:solidFill>
                            <a:schemeClr val="dk1"/>
                          </a:solidFill>
                          <a:latin typeface="+mn-lt"/>
                          <a:ea typeface="+mn-ea"/>
                          <a:cs typeface="+mn-cs"/>
                        </a:rPr>
                        <a:t>Personne ou personnage ordinaire n’ayant </a:t>
                      </a:r>
                      <a:r>
                        <a:rPr lang="fr-FR" sz="1300" i="1" kern="1200" dirty="0">
                          <a:solidFill>
                            <a:srgbClr val="FF0000"/>
                          </a:solidFill>
                          <a:latin typeface="+mn-lt"/>
                          <a:ea typeface="+mn-ea"/>
                          <a:cs typeface="+mn-cs"/>
                        </a:rPr>
                        <a:t>aucun talent particulier</a:t>
                      </a:r>
                      <a:r>
                        <a:rPr lang="fr-FR" sz="1300" i="1" dirty="0">
                          <a:solidFill>
                            <a:schemeClr val="bg1"/>
                          </a:solidFill>
                        </a:rPr>
                        <a:t>.</a:t>
                      </a:r>
                      <a:endParaRPr lang="fr-FR" sz="1300" i="1" kern="1200" dirty="0">
                        <a:solidFill>
                          <a:srgbClr val="FF0000"/>
                        </a:solidFill>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kern="1200" dirty="0">
                          <a:solidFill>
                            <a:schemeClr val="dk1"/>
                          </a:solidFill>
                          <a:latin typeface="+mn-lt"/>
                          <a:ea typeface="+mn-ea"/>
                          <a:cs typeface="+mn-cs"/>
                        </a:rPr>
                        <a:t>Ex: Héros de faits divers,... </a:t>
                      </a:r>
                    </a:p>
                  </a:txBody>
                  <a:tcPr/>
                </a:tc>
                <a:extLst>
                  <a:ext uri="{0D108BD9-81ED-4DB2-BD59-A6C34878D82A}">
                    <a16:rowId xmlns:a16="http://schemas.microsoft.com/office/drawing/2014/main" val="2812008604"/>
                  </a:ext>
                </a:extLst>
              </a:tr>
              <a:tr h="370840">
                <a:tc>
                  <a:txBody>
                    <a:bodyPr/>
                    <a:lstStyle/>
                    <a:p>
                      <a:r>
                        <a:rPr lang="fr-FR" dirty="0"/>
                        <a:t>Le héros                    (ou « IMPARFAIT ») ou </a:t>
                      </a:r>
                      <a:endParaRPr lang="fr-FR" dirty="0">
                        <a:solidFill>
                          <a:srgbClr val="FF0000"/>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i="1" dirty="0"/>
                        <a:t>Personne au </a:t>
                      </a:r>
                      <a:r>
                        <a:rPr lang="fr-FR" sz="1300" i="1" dirty="0">
                          <a:solidFill>
                            <a:srgbClr val="FF0000"/>
                          </a:solidFill>
                        </a:rPr>
                        <a:t>malheur causé par le destin provoquant la catharsis </a:t>
                      </a:r>
                      <a:r>
                        <a:rPr lang="fr-FR" sz="1300" i="1" dirty="0"/>
                        <a:t>(purification provoquant pitié ou peur)</a:t>
                      </a:r>
                      <a:r>
                        <a:rPr lang="fr-FR" sz="1300" i="1" dirty="0">
                          <a:solidFill>
                            <a:schemeClr val="bg1"/>
                          </a:solidFill>
                        </a:rPr>
                        <a:t>.</a:t>
                      </a:r>
                      <a:endParaRPr lang="fr-FR" sz="1300" i="1" dirty="0"/>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dirty="0"/>
                        <a:t>Ex: Achille, Roméo, Juliette... </a:t>
                      </a:r>
                      <a:endParaRPr lang="fr-FR" sz="1300" b="0" i="1" dirty="0"/>
                    </a:p>
                  </a:txBody>
                  <a:tcPr/>
                </a:tc>
                <a:extLst>
                  <a:ext uri="{0D108BD9-81ED-4DB2-BD59-A6C34878D82A}">
                    <a16:rowId xmlns:a16="http://schemas.microsoft.com/office/drawing/2014/main" val="3864869771"/>
                  </a:ext>
                </a:extLst>
              </a:tr>
              <a:tr h="370840">
                <a:tc>
                  <a:txBody>
                    <a:bodyPr/>
                    <a:lstStyle/>
                    <a:p>
                      <a:r>
                        <a:rPr lang="fr-FR" dirty="0"/>
                        <a:t>Le</a:t>
                      </a:r>
                      <a:endParaRPr lang="fr-FR" cap="all" baseline="0" dirty="0">
                        <a:solidFill>
                          <a:srgbClr val="FF0000"/>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i="1" kern="1200" dirty="0">
                          <a:solidFill>
                            <a:schemeClr val="dk1"/>
                          </a:solidFill>
                          <a:latin typeface="+mn-lt"/>
                          <a:ea typeface="+mn-ea"/>
                          <a:cs typeface="+mn-cs"/>
                        </a:rPr>
                        <a:t>Personnage d’apparence ordinaire au(x) </a:t>
                      </a:r>
                      <a:r>
                        <a:rPr lang="fr-FR" sz="1300" i="1" kern="1200" dirty="0">
                          <a:solidFill>
                            <a:srgbClr val="FF0000"/>
                          </a:solidFill>
                          <a:latin typeface="+mn-lt"/>
                          <a:ea typeface="+mn-ea"/>
                          <a:cs typeface="+mn-cs"/>
                        </a:rPr>
                        <a:t>pouvoir(s) surhumains</a:t>
                      </a:r>
                      <a:r>
                        <a:rPr lang="fr-FR" sz="1300" i="1" dirty="0">
                          <a:solidFill>
                            <a:schemeClr val="bg1"/>
                          </a:solidFill>
                        </a:rPr>
                        <a:t>.</a:t>
                      </a:r>
                      <a:endParaRPr lang="fr-FR" sz="1300" i="1" kern="1200" dirty="0">
                        <a:solidFill>
                          <a:schemeClr val="dk1"/>
                        </a:solidFill>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dirty="0"/>
                        <a:t>Ex: Super-héros MARVEL</a:t>
                      </a:r>
                      <a:endParaRPr lang="fr-FR" sz="1300" i="1" kern="1200" dirty="0">
                        <a:solidFill>
                          <a:schemeClr val="dk1"/>
                        </a:solidFill>
                        <a:latin typeface="+mn-lt"/>
                        <a:ea typeface="+mn-ea"/>
                        <a:cs typeface="+mn-cs"/>
                      </a:endParaRPr>
                    </a:p>
                  </a:txBody>
                  <a:tcPr/>
                </a:tc>
                <a:extLst>
                  <a:ext uri="{0D108BD9-81ED-4DB2-BD59-A6C34878D82A}">
                    <a16:rowId xmlns:a16="http://schemas.microsoft.com/office/drawing/2014/main" val="3716054768"/>
                  </a:ext>
                </a:extLst>
              </a:tr>
              <a:tr h="370840">
                <a:tc>
                  <a:txBody>
                    <a:bodyPr/>
                    <a:lstStyle/>
                    <a:p>
                      <a:r>
                        <a:rPr lang="fr-FR" dirty="0"/>
                        <a:t>L’ </a:t>
                      </a:r>
                      <a:endParaRPr lang="fr-FR" cap="all" baseline="0" dirty="0">
                        <a:solidFill>
                          <a:srgbClr val="FF0000"/>
                        </a:solidFill>
                      </a:endParaRPr>
                    </a:p>
                    <a:p>
                      <a:endParaRPr lang="fr-FR"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i="1" kern="1200" dirty="0">
                          <a:solidFill>
                            <a:schemeClr val="dk1"/>
                          </a:solidFill>
                          <a:latin typeface="+mn-lt"/>
                          <a:ea typeface="+mn-ea"/>
                          <a:cs typeface="+mn-cs"/>
                        </a:rPr>
                        <a:t>Personnage sans qualités héroïques, avec des </a:t>
                      </a:r>
                      <a:r>
                        <a:rPr lang="fr-FR" sz="1300" i="1" kern="1200" dirty="0">
                          <a:solidFill>
                            <a:srgbClr val="FF0000"/>
                          </a:solidFill>
                          <a:latin typeface="+mn-lt"/>
                          <a:ea typeface="+mn-ea"/>
                          <a:cs typeface="+mn-cs"/>
                        </a:rPr>
                        <a:t>défauts visibles</a:t>
                      </a:r>
                      <a:r>
                        <a:rPr lang="fr-FR" sz="1300" i="1" kern="1200" dirty="0">
                          <a:solidFill>
                            <a:schemeClr val="dk1"/>
                          </a:solidFill>
                          <a:latin typeface="+mn-lt"/>
                          <a:ea typeface="+mn-ea"/>
                          <a:cs typeface="+mn-cs"/>
                        </a:rPr>
                        <a:t> (maladresse, vices,...) mais ayant un </a:t>
                      </a:r>
                      <a:r>
                        <a:rPr lang="fr-FR" sz="1300" i="1" kern="1200" dirty="0">
                          <a:solidFill>
                            <a:srgbClr val="FF0000"/>
                          </a:solidFill>
                          <a:latin typeface="+mn-lt"/>
                          <a:ea typeface="+mn-ea"/>
                          <a:cs typeface="+mn-cs"/>
                        </a:rPr>
                        <a:t>bond fond</a:t>
                      </a:r>
                      <a:r>
                        <a:rPr lang="fr-FR" sz="1300" i="1" dirty="0">
                          <a:solidFill>
                            <a:schemeClr val="bg1"/>
                          </a:solidFill>
                        </a:rPr>
                        <a:t>.</a:t>
                      </a:r>
                      <a:endParaRPr lang="fr-FR" sz="1300" i="1" kern="1200" dirty="0">
                        <a:solidFill>
                          <a:schemeClr val="dk1"/>
                        </a:solidFill>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300" b="1" i="0" dirty="0"/>
                        <a:t>Ex: Austin POWERS, Gaston LAGAFFE,…</a:t>
                      </a:r>
                      <a:endParaRPr lang="fr-FR" sz="1300" i="1" kern="1200" dirty="0">
                        <a:solidFill>
                          <a:schemeClr val="dk1"/>
                        </a:solidFill>
                        <a:latin typeface="+mn-lt"/>
                        <a:ea typeface="+mn-ea"/>
                        <a:cs typeface="+mn-cs"/>
                      </a:endParaRPr>
                    </a:p>
                  </a:txBody>
                  <a:tcPr/>
                </a:tc>
                <a:extLst>
                  <a:ext uri="{0D108BD9-81ED-4DB2-BD59-A6C34878D82A}">
                    <a16:rowId xmlns:a16="http://schemas.microsoft.com/office/drawing/2014/main" val="1468064894"/>
                  </a:ext>
                </a:extLst>
              </a:tr>
            </a:tbl>
          </a:graphicData>
        </a:graphic>
      </p:graphicFrame>
      <p:sp>
        <p:nvSpPr>
          <p:cNvPr id="42" name="ZoneTexte 41">
            <a:extLst>
              <a:ext uri="{FF2B5EF4-FFF2-40B4-BE49-F238E27FC236}">
                <a16:creationId xmlns:a16="http://schemas.microsoft.com/office/drawing/2014/main" id="{958C756E-996D-49B8-8C1F-266F4F3FEBA1}"/>
              </a:ext>
            </a:extLst>
          </p:cNvPr>
          <p:cNvSpPr txBox="1"/>
          <p:nvPr/>
        </p:nvSpPr>
        <p:spPr>
          <a:xfrm>
            <a:off x="247082" y="6153673"/>
            <a:ext cx="6107502" cy="292388"/>
          </a:xfrm>
          <a:prstGeom prst="rect">
            <a:avLst/>
          </a:prstGeom>
          <a:noFill/>
        </p:spPr>
        <p:txBody>
          <a:bodyPr wrap="square">
            <a:spAutoFit/>
          </a:bodyPr>
          <a:lstStyle/>
          <a:p>
            <a:r>
              <a:rPr lang="fr-FR" sz="1000" b="1" baseline="70000" dirty="0">
                <a:solidFill>
                  <a:schemeClr val="dk1"/>
                </a:solidFill>
              </a:rPr>
              <a:t>(*)</a:t>
            </a:r>
            <a:r>
              <a:rPr lang="fr-FR" sz="1800" b="1" i="0" kern="1200" baseline="70000" dirty="0">
                <a:solidFill>
                  <a:schemeClr val="dk1"/>
                </a:solidFill>
                <a:latin typeface="+mn-lt"/>
                <a:ea typeface="+mn-ea"/>
                <a:cs typeface="+mn-cs"/>
              </a:rPr>
              <a:t> </a:t>
            </a:r>
            <a:r>
              <a:rPr lang="fr-FR" sz="1300" i="0" kern="1200" dirty="0">
                <a:solidFill>
                  <a:schemeClr val="dk1"/>
                </a:solidFill>
                <a:latin typeface="+mn-lt"/>
                <a:ea typeface="+mn-ea"/>
                <a:cs typeface="+mn-cs"/>
              </a:rPr>
              <a:t>Joe PESCI dans Les Affranchis de Martin SCORSESE, 1990.</a:t>
            </a:r>
            <a:endParaRPr lang="fr-FR" sz="1300" dirty="0"/>
          </a:p>
        </p:txBody>
      </p:sp>
      <p:pic>
        <p:nvPicPr>
          <p:cNvPr id="56" name="Image 55">
            <a:hlinkClick r:id="rId2"/>
            <a:extLst>
              <a:ext uri="{FF2B5EF4-FFF2-40B4-BE49-F238E27FC236}">
                <a16:creationId xmlns:a16="http://schemas.microsoft.com/office/drawing/2014/main" id="{620D035E-DB49-4A2B-9194-0BEC9490C2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4865" y="704326"/>
            <a:ext cx="1634833" cy="2239010"/>
          </a:xfrm>
          <a:prstGeom prst="rect">
            <a:avLst/>
          </a:prstGeom>
        </p:spPr>
      </p:pic>
      <p:pic>
        <p:nvPicPr>
          <p:cNvPr id="58" name="Image 57">
            <a:hlinkClick r:id="rId4"/>
            <a:extLst>
              <a:ext uri="{FF2B5EF4-FFF2-40B4-BE49-F238E27FC236}">
                <a16:creationId xmlns:a16="http://schemas.microsoft.com/office/drawing/2014/main" id="{292D8B0D-9E86-419D-A112-380787C6F9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40220" y="3048792"/>
            <a:ext cx="1617486" cy="2338179"/>
          </a:xfrm>
          <a:prstGeom prst="rect">
            <a:avLst/>
          </a:prstGeom>
        </p:spPr>
      </p:pic>
      <p:pic>
        <p:nvPicPr>
          <p:cNvPr id="2" name="Image 1">
            <a:hlinkClick r:id="rId6" action="ppaction://hlinksldjump"/>
            <a:extLst>
              <a:ext uri="{FF2B5EF4-FFF2-40B4-BE49-F238E27FC236}">
                <a16:creationId xmlns:a16="http://schemas.microsoft.com/office/drawing/2014/main" id="{11ECF2FA-E47E-1D57-2E83-61E3F29BF54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pic>
        <p:nvPicPr>
          <p:cNvPr id="3" name="Image 2">
            <a:hlinkClick r:id="rId8"/>
            <a:extLst>
              <a:ext uri="{FF2B5EF4-FFF2-40B4-BE49-F238E27FC236}">
                <a16:creationId xmlns:a16="http://schemas.microsoft.com/office/drawing/2014/main" id="{42A9B309-1FC3-CCE2-F2E9-6F57786D22C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794464" y="704326"/>
            <a:ext cx="1529701" cy="2239010"/>
          </a:xfrm>
          <a:prstGeom prst="rect">
            <a:avLst/>
          </a:prstGeom>
        </p:spPr>
      </p:pic>
      <p:pic>
        <p:nvPicPr>
          <p:cNvPr id="6" name="Image 5">
            <a:hlinkClick r:id="rId10"/>
            <a:extLst>
              <a:ext uri="{FF2B5EF4-FFF2-40B4-BE49-F238E27FC236}">
                <a16:creationId xmlns:a16="http://schemas.microsoft.com/office/drawing/2014/main" id="{A68EC4BA-E77B-AEC3-2FC5-33BB9510BB7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94463" y="3040083"/>
            <a:ext cx="1526311" cy="2338179"/>
          </a:xfrm>
          <a:prstGeom prst="rect">
            <a:avLst/>
          </a:prstGeom>
        </p:spPr>
      </p:pic>
      <p:sp>
        <p:nvSpPr>
          <p:cNvPr id="13" name="ZoneTexte 12">
            <a:extLst>
              <a:ext uri="{FF2B5EF4-FFF2-40B4-BE49-F238E27FC236}">
                <a16:creationId xmlns:a16="http://schemas.microsoft.com/office/drawing/2014/main" id="{FDA3DDDE-9E33-4A26-BA79-EB1EDA4DF5B9}"/>
              </a:ext>
            </a:extLst>
          </p:cNvPr>
          <p:cNvSpPr txBox="1"/>
          <p:nvPr/>
        </p:nvSpPr>
        <p:spPr>
          <a:xfrm>
            <a:off x="1342239" y="1760690"/>
            <a:ext cx="1451295" cy="369332"/>
          </a:xfrm>
          <a:prstGeom prst="rect">
            <a:avLst/>
          </a:prstGeom>
          <a:noFill/>
        </p:spPr>
        <p:txBody>
          <a:bodyPr wrap="square">
            <a:spAutoFit/>
          </a:bodyPr>
          <a:lstStyle/>
          <a:p>
            <a:r>
              <a:rPr lang="fr-FR" dirty="0">
                <a:solidFill>
                  <a:srgbClr val="FF0000"/>
                </a:solidFill>
              </a:rPr>
              <a:t>CLASSIQUE</a:t>
            </a:r>
            <a:endParaRPr lang="fr-FR" dirty="0"/>
          </a:p>
        </p:txBody>
      </p:sp>
      <p:sp>
        <p:nvSpPr>
          <p:cNvPr id="15" name="ZoneTexte 14">
            <a:extLst>
              <a:ext uri="{FF2B5EF4-FFF2-40B4-BE49-F238E27FC236}">
                <a16:creationId xmlns:a16="http://schemas.microsoft.com/office/drawing/2014/main" id="{1B9F729F-9EBD-4BEE-A0E6-177D779ACF0D}"/>
              </a:ext>
            </a:extLst>
          </p:cNvPr>
          <p:cNvSpPr txBox="1"/>
          <p:nvPr/>
        </p:nvSpPr>
        <p:spPr>
          <a:xfrm>
            <a:off x="323068" y="2025610"/>
            <a:ext cx="1776425" cy="369332"/>
          </a:xfrm>
          <a:prstGeom prst="rect">
            <a:avLst/>
          </a:prstGeom>
          <a:noFill/>
        </p:spPr>
        <p:txBody>
          <a:bodyPr wrap="square">
            <a:spAutoFit/>
          </a:bodyPr>
          <a:lstStyle/>
          <a:p>
            <a:r>
              <a:rPr lang="fr-FR" dirty="0">
                <a:solidFill>
                  <a:srgbClr val="FF0000"/>
                </a:solidFill>
              </a:rPr>
              <a:t>ROMANTIQUE</a:t>
            </a:r>
            <a:endParaRPr lang="fr-FR" dirty="0"/>
          </a:p>
        </p:txBody>
      </p:sp>
      <p:sp>
        <p:nvSpPr>
          <p:cNvPr id="17" name="ZoneTexte 16">
            <a:extLst>
              <a:ext uri="{FF2B5EF4-FFF2-40B4-BE49-F238E27FC236}">
                <a16:creationId xmlns:a16="http://schemas.microsoft.com/office/drawing/2014/main" id="{BCC310D7-1E21-47ED-859D-836E598625D3}"/>
              </a:ext>
            </a:extLst>
          </p:cNvPr>
          <p:cNvSpPr txBox="1"/>
          <p:nvPr/>
        </p:nvSpPr>
        <p:spPr>
          <a:xfrm>
            <a:off x="1342239" y="2399590"/>
            <a:ext cx="1191236" cy="369332"/>
          </a:xfrm>
          <a:prstGeom prst="rect">
            <a:avLst/>
          </a:prstGeom>
          <a:noFill/>
        </p:spPr>
        <p:txBody>
          <a:bodyPr wrap="square">
            <a:spAutoFit/>
          </a:bodyPr>
          <a:lstStyle/>
          <a:p>
            <a:r>
              <a:rPr lang="fr-FR" dirty="0">
                <a:solidFill>
                  <a:srgbClr val="FF0000"/>
                </a:solidFill>
              </a:rPr>
              <a:t>NÉGATIF</a:t>
            </a:r>
            <a:endParaRPr lang="fr-FR" dirty="0"/>
          </a:p>
        </p:txBody>
      </p:sp>
      <p:sp>
        <p:nvSpPr>
          <p:cNvPr id="19" name="ZoneTexte 18">
            <a:extLst>
              <a:ext uri="{FF2B5EF4-FFF2-40B4-BE49-F238E27FC236}">
                <a16:creationId xmlns:a16="http://schemas.microsoft.com/office/drawing/2014/main" id="{6065FDB7-979B-4301-82E1-614A5F3E76F4}"/>
              </a:ext>
            </a:extLst>
          </p:cNvPr>
          <p:cNvSpPr txBox="1"/>
          <p:nvPr/>
        </p:nvSpPr>
        <p:spPr>
          <a:xfrm>
            <a:off x="1309720" y="3277890"/>
            <a:ext cx="1451295" cy="369332"/>
          </a:xfrm>
          <a:prstGeom prst="rect">
            <a:avLst/>
          </a:prstGeom>
          <a:noFill/>
        </p:spPr>
        <p:txBody>
          <a:bodyPr wrap="square">
            <a:spAutoFit/>
          </a:bodyPr>
          <a:lstStyle/>
          <a:p>
            <a:r>
              <a:rPr lang="fr-FR" dirty="0">
                <a:solidFill>
                  <a:srgbClr val="FF0000"/>
                </a:solidFill>
              </a:rPr>
              <a:t>EVERYMAN</a:t>
            </a:r>
            <a:r>
              <a:rPr lang="fr-FR" dirty="0"/>
              <a:t> </a:t>
            </a:r>
          </a:p>
        </p:txBody>
      </p:sp>
      <p:sp>
        <p:nvSpPr>
          <p:cNvPr id="21" name="ZoneTexte 20">
            <a:extLst>
              <a:ext uri="{FF2B5EF4-FFF2-40B4-BE49-F238E27FC236}">
                <a16:creationId xmlns:a16="http://schemas.microsoft.com/office/drawing/2014/main" id="{BAF26288-F6B0-4FB2-87F3-DE253D7D5F01}"/>
              </a:ext>
            </a:extLst>
          </p:cNvPr>
          <p:cNvSpPr txBox="1"/>
          <p:nvPr/>
        </p:nvSpPr>
        <p:spPr>
          <a:xfrm>
            <a:off x="1309720" y="3967543"/>
            <a:ext cx="1316034" cy="369332"/>
          </a:xfrm>
          <a:prstGeom prst="rect">
            <a:avLst/>
          </a:prstGeom>
          <a:noFill/>
        </p:spPr>
        <p:txBody>
          <a:bodyPr wrap="square">
            <a:spAutoFit/>
          </a:bodyPr>
          <a:lstStyle/>
          <a:p>
            <a:r>
              <a:rPr lang="fr-FR" dirty="0">
                <a:solidFill>
                  <a:srgbClr val="FF0000"/>
                </a:solidFill>
              </a:rPr>
              <a:t>TRAGIQUE</a:t>
            </a:r>
            <a:endParaRPr lang="fr-FR" dirty="0"/>
          </a:p>
        </p:txBody>
      </p:sp>
      <p:sp>
        <p:nvSpPr>
          <p:cNvPr id="23" name="ZoneTexte 22">
            <a:extLst>
              <a:ext uri="{FF2B5EF4-FFF2-40B4-BE49-F238E27FC236}">
                <a16:creationId xmlns:a16="http://schemas.microsoft.com/office/drawing/2014/main" id="{7EF8498D-BA25-413F-B189-6D9BDE173922}"/>
              </a:ext>
            </a:extLst>
          </p:cNvPr>
          <p:cNvSpPr txBox="1"/>
          <p:nvPr/>
        </p:nvSpPr>
        <p:spPr>
          <a:xfrm>
            <a:off x="2273417" y="4242853"/>
            <a:ext cx="1040234" cy="369332"/>
          </a:xfrm>
          <a:prstGeom prst="rect">
            <a:avLst/>
          </a:prstGeom>
          <a:noFill/>
        </p:spPr>
        <p:txBody>
          <a:bodyPr wrap="square">
            <a:spAutoFit/>
          </a:bodyPr>
          <a:lstStyle/>
          <a:p>
            <a:r>
              <a:rPr lang="fr-FR" dirty="0">
                <a:solidFill>
                  <a:srgbClr val="FF0000"/>
                </a:solidFill>
              </a:rPr>
              <a:t>ÉPIQUE</a:t>
            </a:r>
            <a:endParaRPr lang="fr-FR" dirty="0"/>
          </a:p>
        </p:txBody>
      </p:sp>
      <p:sp>
        <p:nvSpPr>
          <p:cNvPr id="25" name="ZoneTexte 24">
            <a:extLst>
              <a:ext uri="{FF2B5EF4-FFF2-40B4-BE49-F238E27FC236}">
                <a16:creationId xmlns:a16="http://schemas.microsoft.com/office/drawing/2014/main" id="{4927652D-50CF-4632-82D0-7E0701DD1853}"/>
              </a:ext>
            </a:extLst>
          </p:cNvPr>
          <p:cNvSpPr txBox="1"/>
          <p:nvPr/>
        </p:nvSpPr>
        <p:spPr>
          <a:xfrm>
            <a:off x="679508" y="4649727"/>
            <a:ext cx="1694576" cy="369332"/>
          </a:xfrm>
          <a:prstGeom prst="rect">
            <a:avLst/>
          </a:prstGeom>
          <a:noFill/>
        </p:spPr>
        <p:txBody>
          <a:bodyPr wrap="square">
            <a:spAutoFit/>
          </a:bodyPr>
          <a:lstStyle/>
          <a:p>
            <a:r>
              <a:rPr lang="fr-FR" cap="all" baseline="0" dirty="0">
                <a:solidFill>
                  <a:srgbClr val="FF0000"/>
                </a:solidFill>
              </a:rPr>
              <a:t>Super-héros</a:t>
            </a:r>
            <a:endParaRPr lang="fr-FR" dirty="0"/>
          </a:p>
        </p:txBody>
      </p:sp>
      <p:sp>
        <p:nvSpPr>
          <p:cNvPr id="27" name="ZoneTexte 26">
            <a:extLst>
              <a:ext uri="{FF2B5EF4-FFF2-40B4-BE49-F238E27FC236}">
                <a16:creationId xmlns:a16="http://schemas.microsoft.com/office/drawing/2014/main" id="{603C83F6-5626-4690-A3D2-BB74CD94410D}"/>
              </a:ext>
            </a:extLst>
          </p:cNvPr>
          <p:cNvSpPr txBox="1"/>
          <p:nvPr/>
        </p:nvSpPr>
        <p:spPr>
          <a:xfrm>
            <a:off x="577718" y="5339380"/>
            <a:ext cx="1529041" cy="369332"/>
          </a:xfrm>
          <a:prstGeom prst="rect">
            <a:avLst/>
          </a:prstGeom>
          <a:noFill/>
        </p:spPr>
        <p:txBody>
          <a:bodyPr wrap="square">
            <a:spAutoFit/>
          </a:bodyPr>
          <a:lstStyle/>
          <a:p>
            <a:r>
              <a:rPr lang="fr-FR" cap="all" baseline="0" dirty="0">
                <a:solidFill>
                  <a:srgbClr val="FF0000"/>
                </a:solidFill>
              </a:rPr>
              <a:t>Anti-héros</a:t>
            </a:r>
            <a:endParaRPr lang="fr-FR" dirty="0"/>
          </a:p>
        </p:txBody>
      </p:sp>
    </p:spTree>
    <p:extLst>
      <p:ext uri="{BB962C8B-B14F-4D97-AF65-F5344CB8AC3E}">
        <p14:creationId xmlns:p14="http://schemas.microsoft.com/office/powerpoint/2010/main" val="249945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1000"/>
                                        <p:tgtEl>
                                          <p:spTgt spid="6"/>
                                        </p:tgtEl>
                                      </p:cBhvr>
                                    </p:animEffect>
                                    <p:anim calcmode="lin" valueType="num">
                                      <p:cBhvr>
                                        <p:cTn id="61" dur="1000" fill="hold"/>
                                        <p:tgtEl>
                                          <p:spTgt spid="6"/>
                                        </p:tgtEl>
                                        <p:attrNameLst>
                                          <p:attrName>ppt_x</p:attrName>
                                        </p:attrNameLst>
                                      </p:cBhvr>
                                      <p:tavLst>
                                        <p:tav tm="0">
                                          <p:val>
                                            <p:strVal val="#ppt_x"/>
                                          </p:val>
                                        </p:tav>
                                        <p:tav tm="100000">
                                          <p:val>
                                            <p:strVal val="#ppt_x"/>
                                          </p:val>
                                        </p:tav>
                                      </p:tavLst>
                                    </p:anim>
                                    <p:anim calcmode="lin" valueType="num">
                                      <p:cBhvr>
                                        <p:cTn id="6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1000"/>
                                        <p:tgtEl>
                                          <p:spTgt spid="58"/>
                                        </p:tgtEl>
                                      </p:cBhvr>
                                    </p:animEffect>
                                    <p:anim calcmode="lin" valueType="num">
                                      <p:cBhvr>
                                        <p:cTn id="73" dur="1000" fill="hold"/>
                                        <p:tgtEl>
                                          <p:spTgt spid="58"/>
                                        </p:tgtEl>
                                        <p:attrNameLst>
                                          <p:attrName>ppt_x</p:attrName>
                                        </p:attrNameLst>
                                      </p:cBhvr>
                                      <p:tavLst>
                                        <p:tav tm="0">
                                          <p:val>
                                            <p:strVal val="#ppt_x"/>
                                          </p:val>
                                        </p:tav>
                                        <p:tav tm="100000">
                                          <p:val>
                                            <p:strVal val="#ppt_x"/>
                                          </p:val>
                                        </p:tav>
                                      </p:tavLst>
                                    </p:anim>
                                    <p:anim calcmode="lin" valueType="num">
                                      <p:cBhvr>
                                        <p:cTn id="7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P spid="25"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2B7F4E6A-9C05-455F-AD6B-E76B1F5F5155}"/>
              </a:ext>
            </a:extLst>
          </p:cNvPr>
          <p:cNvSpPr txBox="1"/>
          <p:nvPr/>
        </p:nvSpPr>
        <p:spPr>
          <a:xfrm>
            <a:off x="355320" y="5119927"/>
            <a:ext cx="3847564" cy="646331"/>
          </a:xfrm>
          <a:prstGeom prst="rect">
            <a:avLst/>
          </a:prstGeom>
          <a:noFill/>
        </p:spPr>
        <p:txBody>
          <a:bodyPr wrap="square">
            <a:spAutoFit/>
          </a:bodyPr>
          <a:lstStyle/>
          <a:p>
            <a:r>
              <a:rPr lang="fr-FR" sz="1800" b="1" dirty="0">
                <a:solidFill>
                  <a:schemeClr val="bg1"/>
                </a:solidFill>
                <a:latin typeface="Calibri" panose="020F0502020204030204" pitchFamily="34" charset="0"/>
                <a:cs typeface="Calibri" panose="020F0502020204030204" pitchFamily="34" charset="0"/>
              </a:rPr>
              <a:t>25 )</a:t>
            </a:r>
            <a:r>
              <a:rPr lang="fr-FR" sz="1800" b="1" dirty="0">
                <a:latin typeface="Calibri" panose="020F0502020204030204" pitchFamily="34" charset="0"/>
                <a:cs typeface="Calibri" panose="020F0502020204030204" pitchFamily="34" charset="0"/>
              </a:rPr>
              <a:t> </a:t>
            </a:r>
            <a:r>
              <a:rPr lang="fr-FR" sz="1800" b="1" dirty="0">
                <a:solidFill>
                  <a:srgbClr val="FF0000"/>
                </a:solidFill>
                <a:latin typeface="Calibri" panose="020F0502020204030204" pitchFamily="34" charset="0"/>
                <a:cs typeface="Calibri" panose="020F0502020204030204" pitchFamily="34" charset="0"/>
              </a:rPr>
              <a:t>DOC 12 </a:t>
            </a:r>
            <a:r>
              <a:rPr lang="fr-FR" sz="1800" dirty="0"/>
              <a:t> </a:t>
            </a:r>
            <a:r>
              <a:rPr lang="fr-FR" sz="1800" b="1" dirty="0">
                <a:latin typeface="Calibri" panose="020F0502020204030204" pitchFamily="34" charset="0"/>
                <a:cs typeface="Calibri" panose="020F0502020204030204" pitchFamily="34" charset="0"/>
              </a:rPr>
              <a:t>Pourquoi QUASIMODO est un héros romantique ? </a:t>
            </a:r>
          </a:p>
        </p:txBody>
      </p:sp>
      <p:sp>
        <p:nvSpPr>
          <p:cNvPr id="9" name="ZoneTexte 8">
            <a:extLst>
              <a:ext uri="{FF2B5EF4-FFF2-40B4-BE49-F238E27FC236}">
                <a16:creationId xmlns:a16="http://schemas.microsoft.com/office/drawing/2014/main" id="{83687E79-5E54-48CC-922E-520D967B5840}"/>
              </a:ext>
            </a:extLst>
          </p:cNvPr>
          <p:cNvSpPr txBox="1"/>
          <p:nvPr/>
        </p:nvSpPr>
        <p:spPr>
          <a:xfrm>
            <a:off x="6766561" y="2349938"/>
            <a:ext cx="4841712" cy="2585323"/>
          </a:xfrm>
          <a:prstGeom prst="rect">
            <a:avLst/>
          </a:prstGeom>
          <a:noFill/>
          <a:ln w="38100">
            <a:solidFill>
              <a:schemeClr val="tx1"/>
            </a:solidFill>
          </a:ln>
        </p:spPr>
        <p:txBody>
          <a:bodyPr wrap="square">
            <a:spAutoFit/>
          </a:bodyPr>
          <a:lstStyle/>
          <a:p>
            <a:pPr algn="ctr"/>
            <a:r>
              <a:rPr lang="fr-FR" sz="1800" b="1" i="0" u="none" strike="noStrike" baseline="0" dirty="0">
                <a:solidFill>
                  <a:srgbClr val="FF0000"/>
                </a:solidFill>
                <a:latin typeface="Calibri" panose="020F0502020204030204" pitchFamily="34" charset="0"/>
                <a:cs typeface="Calibri" panose="020F0502020204030204" pitchFamily="34" charset="0"/>
              </a:rPr>
              <a:t>CATHARSIS (Purification)</a:t>
            </a:r>
          </a:p>
          <a:p>
            <a:pPr algn="just"/>
            <a:r>
              <a:rPr lang="fr-FR" sz="1800" b="0" i="0" u="none" strike="noStrike" baseline="0" dirty="0">
                <a:latin typeface="Calibri" panose="020F0502020204030204" pitchFamily="34" charset="0"/>
                <a:cs typeface="Calibri" panose="020F0502020204030204" pitchFamily="34" charset="0"/>
              </a:rPr>
              <a:t>Selon Aristote (384 av. J.-C. - 322 av. J.-C.), philosophe grec de l'Antiquité, la tragédie guérirait le spectateur de ses émotions, de ses pulsions de violence, de haine, de meurtre. </a:t>
            </a:r>
          </a:p>
          <a:p>
            <a:pPr algn="just"/>
            <a:r>
              <a:rPr lang="fr-FR" sz="1800" b="0" i="0" u="none" strike="noStrike" baseline="0" dirty="0">
                <a:latin typeface="Calibri" panose="020F0502020204030204" pitchFamily="34" charset="0"/>
                <a:cs typeface="Calibri" panose="020F0502020204030204" pitchFamily="34" charset="0"/>
              </a:rPr>
              <a:t>En psychanalyse, c’est une méthode consistant à faire venir à la conscience des sentiments enfouis dans l’inconscient pour se libérer de ses angoisses et de son sentiment de culpabilité. 	</a:t>
            </a:r>
          </a:p>
        </p:txBody>
      </p:sp>
      <p:sp>
        <p:nvSpPr>
          <p:cNvPr id="11" name="ZoneTexte 10">
            <a:extLst>
              <a:ext uri="{FF2B5EF4-FFF2-40B4-BE49-F238E27FC236}">
                <a16:creationId xmlns:a16="http://schemas.microsoft.com/office/drawing/2014/main" id="{2226C457-FB14-4CAB-9BDD-1B1CC53F48E8}"/>
              </a:ext>
            </a:extLst>
          </p:cNvPr>
          <p:cNvSpPr txBox="1"/>
          <p:nvPr/>
        </p:nvSpPr>
        <p:spPr>
          <a:xfrm>
            <a:off x="355319" y="5905834"/>
            <a:ext cx="4376071" cy="646331"/>
          </a:xfrm>
          <a:prstGeom prst="rect">
            <a:avLst/>
          </a:prstGeom>
          <a:noFill/>
        </p:spPr>
        <p:txBody>
          <a:bodyPr wrap="square">
            <a:spAutoFit/>
          </a:bodyPr>
          <a:lstStyle/>
          <a:p>
            <a:r>
              <a:rPr lang="fr-FR" sz="1800" b="1" dirty="0">
                <a:solidFill>
                  <a:schemeClr val="bg1"/>
                </a:solidFill>
                <a:latin typeface="Calibri" panose="020F0502020204030204" pitchFamily="34" charset="0"/>
                <a:cs typeface="Calibri" panose="020F0502020204030204" pitchFamily="34" charset="0"/>
              </a:rPr>
              <a:t>26 )</a:t>
            </a:r>
            <a:r>
              <a:rPr lang="fr-FR" sz="1800" b="1" dirty="0">
                <a:latin typeface="Calibri" panose="020F0502020204030204" pitchFamily="34" charset="0"/>
                <a:cs typeface="Calibri" panose="020F0502020204030204" pitchFamily="34" charset="0"/>
              </a:rPr>
              <a:t> </a:t>
            </a:r>
            <a:r>
              <a:rPr lang="fr-FR" sz="1800" b="1" dirty="0">
                <a:solidFill>
                  <a:srgbClr val="FF0000"/>
                </a:solidFill>
                <a:latin typeface="Calibri" panose="020F0502020204030204" pitchFamily="34" charset="0"/>
                <a:cs typeface="Calibri" panose="020F0502020204030204" pitchFamily="34" charset="0"/>
              </a:rPr>
              <a:t>DOC 12 </a:t>
            </a:r>
            <a:r>
              <a:rPr lang="fr-FR" sz="1800" dirty="0"/>
              <a:t> </a:t>
            </a:r>
            <a:r>
              <a:rPr lang="fr-FR" sz="1800" b="1" dirty="0">
                <a:latin typeface="Calibri" panose="020F0502020204030204" pitchFamily="34" charset="0"/>
                <a:cs typeface="Calibri" panose="020F0502020204030204" pitchFamily="34" charset="0"/>
              </a:rPr>
              <a:t>Pourquoi QUASIMODO pourrait-il être un personnage cathartique ? </a:t>
            </a:r>
          </a:p>
        </p:txBody>
      </p:sp>
      <p:sp>
        <p:nvSpPr>
          <p:cNvPr id="26" name="ZoneTexte 25">
            <a:extLst>
              <a:ext uri="{FF2B5EF4-FFF2-40B4-BE49-F238E27FC236}">
                <a16:creationId xmlns:a16="http://schemas.microsoft.com/office/drawing/2014/main" id="{61B500B6-31A2-4096-900D-02103072875D}"/>
              </a:ext>
            </a:extLst>
          </p:cNvPr>
          <p:cNvSpPr txBox="1"/>
          <p:nvPr/>
        </p:nvSpPr>
        <p:spPr>
          <a:xfrm>
            <a:off x="266094" y="521938"/>
            <a:ext cx="1787669" cy="369332"/>
          </a:xfrm>
          <a:prstGeom prst="rect">
            <a:avLst/>
          </a:prstGeom>
          <a:noFill/>
        </p:spPr>
        <p:txBody>
          <a:bodyPr wrap="none" rtlCol="0">
            <a:spAutoFit/>
          </a:bodyPr>
          <a:lstStyle/>
          <a:p>
            <a:r>
              <a:rPr lang="fr-FR" b="1" dirty="0">
                <a:solidFill>
                  <a:srgbClr val="FF0000"/>
                </a:solidFill>
              </a:rPr>
              <a:t>DOCUMENT 12</a:t>
            </a:r>
          </a:p>
        </p:txBody>
      </p:sp>
      <p:sp>
        <p:nvSpPr>
          <p:cNvPr id="28" name="ZoneTexte 27">
            <a:extLst>
              <a:ext uri="{FF2B5EF4-FFF2-40B4-BE49-F238E27FC236}">
                <a16:creationId xmlns:a16="http://schemas.microsoft.com/office/drawing/2014/main" id="{BE50E338-61AD-4B50-B514-8139D4B2EA03}"/>
              </a:ext>
            </a:extLst>
          </p:cNvPr>
          <p:cNvSpPr txBox="1"/>
          <p:nvPr/>
        </p:nvSpPr>
        <p:spPr>
          <a:xfrm>
            <a:off x="2279102" y="514130"/>
            <a:ext cx="6375361" cy="369332"/>
          </a:xfrm>
          <a:prstGeom prst="rect">
            <a:avLst/>
          </a:prstGeom>
          <a:noFill/>
        </p:spPr>
        <p:txBody>
          <a:bodyPr wrap="square">
            <a:spAutoFit/>
          </a:bodyPr>
          <a:lstStyle/>
          <a:p>
            <a:r>
              <a:rPr lang="fr-FR" b="1" i="1" dirty="0"/>
              <a:t>QUASIMODO, le Sonneur de Notre-Dame</a:t>
            </a:r>
            <a:endParaRPr lang="fr-FR" b="1" dirty="0"/>
          </a:p>
        </p:txBody>
      </p:sp>
      <p:sp>
        <p:nvSpPr>
          <p:cNvPr id="38" name="ZoneTexte 37">
            <a:extLst>
              <a:ext uri="{FF2B5EF4-FFF2-40B4-BE49-F238E27FC236}">
                <a16:creationId xmlns:a16="http://schemas.microsoft.com/office/drawing/2014/main" id="{ADDF61EF-DA24-4765-A20E-2341E55E1249}"/>
              </a:ext>
            </a:extLst>
          </p:cNvPr>
          <p:cNvSpPr txBox="1"/>
          <p:nvPr/>
        </p:nvSpPr>
        <p:spPr>
          <a:xfrm>
            <a:off x="266094" y="1032910"/>
            <a:ext cx="6107228" cy="4031873"/>
          </a:xfrm>
          <a:prstGeom prst="rect">
            <a:avLst/>
          </a:prstGeom>
          <a:noFill/>
        </p:spPr>
        <p:txBody>
          <a:bodyPr wrap="square">
            <a:spAutoFit/>
          </a:bodyPr>
          <a:lstStyle/>
          <a:p>
            <a:r>
              <a:rPr lang="fr-FR" sz="1600" i="1" dirty="0"/>
              <a:t>Amoureux de la belle Esméralda, jeune et superbe gitane qui danse sur le parvis de Notre-Dame et attire tous les regards, cette créature de Victor Hugo inspire des réactions bien contradictoires... </a:t>
            </a:r>
          </a:p>
          <a:p>
            <a:endParaRPr lang="fr-FR" sz="1600" i="1" dirty="0"/>
          </a:p>
          <a:p>
            <a:pPr algn="just"/>
            <a:r>
              <a:rPr lang="fr-FR" sz="1600" dirty="0"/>
              <a:t>Toute sa personne était une grimace. Une grosse tête hérissée de cheveux roux ; entre les deux épaules une bosse énorme dont le contrecoup se faisait sentir par devant ; un système de cuisses et de jambes si étrangement fourvoyées qu'elles ne pouvaient se toucher que par les genoux, et, vues de face, ressemblaient à deux croissants de faucilles qui se rejoignent par la poignée ; de larges pieds, des mains monstrueuses; et, avec toute cette difformité, je ne sais quelle allure redoutable de vigueur, d'agilité et de courage. </a:t>
            </a:r>
          </a:p>
          <a:p>
            <a:pPr algn="r"/>
            <a:endParaRPr lang="fr-FR" sz="1600" dirty="0"/>
          </a:p>
          <a:p>
            <a:pPr algn="r"/>
            <a:r>
              <a:rPr lang="fr-FR" sz="1600" dirty="0"/>
              <a:t>Victor Hugo, </a:t>
            </a:r>
            <a:r>
              <a:rPr lang="fr-FR" sz="1600" i="1" dirty="0"/>
              <a:t>Notre-Dame de Paris</a:t>
            </a:r>
            <a:r>
              <a:rPr lang="fr-FR" sz="1600" dirty="0"/>
              <a:t>, 1831.</a:t>
            </a:r>
          </a:p>
        </p:txBody>
      </p:sp>
      <p:pic>
        <p:nvPicPr>
          <p:cNvPr id="40" name="Image 39">
            <a:extLst>
              <a:ext uri="{FF2B5EF4-FFF2-40B4-BE49-F238E27FC236}">
                <a16:creationId xmlns:a16="http://schemas.microsoft.com/office/drawing/2014/main" id="{8B3D3AE6-90D4-432A-AC77-B1993B890A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7939" y="393478"/>
            <a:ext cx="1799694" cy="1781607"/>
          </a:xfrm>
          <a:prstGeom prst="rect">
            <a:avLst/>
          </a:prstGeom>
        </p:spPr>
      </p:pic>
      <p:sp>
        <p:nvSpPr>
          <p:cNvPr id="42" name="ZoneTexte 41">
            <a:extLst>
              <a:ext uri="{FF2B5EF4-FFF2-40B4-BE49-F238E27FC236}">
                <a16:creationId xmlns:a16="http://schemas.microsoft.com/office/drawing/2014/main" id="{8F26AF19-4628-441E-83CF-30EF53E6149B}"/>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pic>
        <p:nvPicPr>
          <p:cNvPr id="2" name="Image 1">
            <a:hlinkClick r:id="rId3" action="ppaction://hlinksldjump"/>
            <a:extLst>
              <a:ext uri="{FF2B5EF4-FFF2-40B4-BE49-F238E27FC236}">
                <a16:creationId xmlns:a16="http://schemas.microsoft.com/office/drawing/2014/main" id="{5E392B00-57AA-427F-15A0-30A15B8D26E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Tree>
    <p:extLst>
      <p:ext uri="{BB962C8B-B14F-4D97-AF65-F5344CB8AC3E}">
        <p14:creationId xmlns:p14="http://schemas.microsoft.com/office/powerpoint/2010/main" val="2640490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97867BD-AB14-4ABF-A00D-7655DA7BF395}"/>
              </a:ext>
            </a:extLst>
          </p:cNvPr>
          <p:cNvSpPr txBox="1"/>
          <p:nvPr/>
        </p:nvSpPr>
        <p:spPr>
          <a:xfrm>
            <a:off x="242201" y="912220"/>
            <a:ext cx="11481370" cy="3539430"/>
          </a:xfrm>
          <a:prstGeom prst="rect">
            <a:avLst/>
          </a:prstGeom>
          <a:noFill/>
        </p:spPr>
        <p:txBody>
          <a:bodyPr wrap="square">
            <a:spAutoFit/>
          </a:bodyPr>
          <a:lstStyle/>
          <a:p>
            <a:pPr algn="just"/>
            <a:r>
              <a:rPr lang="fr-FR" sz="1600" i="1" dirty="0"/>
              <a:t>Le vieux Romuald raconte les faits étranges qui ont suivi son ordination et sa rencontre avec la belle </a:t>
            </a:r>
            <a:r>
              <a:rPr lang="fr-FR" sz="1600" i="1" dirty="0" err="1"/>
              <a:t>Clarimonde</a:t>
            </a:r>
            <a:r>
              <a:rPr lang="fr-FR" sz="1600" i="1" dirty="0"/>
              <a:t>. Le jour, il est un homme d'Église et la nuit un riche seigneur de Venise qui passe son temps auprès de la jeune femme.</a:t>
            </a:r>
          </a:p>
          <a:p>
            <a:pPr algn="just"/>
            <a:r>
              <a:rPr lang="fr-FR" sz="1600" dirty="0"/>
              <a:t>Un matin, j'étais assis auprès de son lit, et je déjeunais sur une petite table pour ne pas la quitter d'une minute. En coupant un fruit, je me fis par hasard au doigt une entaille assez profonde. Le sang partit aussitôt en filets pourpres, et quelques gouttes rejaillirent sur </a:t>
            </a:r>
            <a:r>
              <a:rPr lang="fr-FR" sz="1600" dirty="0" err="1"/>
              <a:t>Clarimonde</a:t>
            </a:r>
            <a:r>
              <a:rPr lang="fr-FR" sz="1600" dirty="0"/>
              <a:t>. Ses yeux s'éclairèrent, sa physionomie prit une expression de joie féroce et sauvage que je ne lui avais jamais vue. Elle sauta à bas du lit avec une agilité animale, une agitation de singe ou de chat, et se précipita sur ma blessure qu'elle se mit à sucer avec un air d'indicible volupté. Elle avalait le sang par petites gorgées, lentement et précieusement, comme un gourmet qui savoure un vin de Xérès ou de Syracuse ; elle clignait les yeux à demi, et la pupille de ses prunelles vertes était devenue oblongue</a:t>
            </a:r>
            <a:r>
              <a:rPr lang="fr-FR" sz="1600" b="1" baseline="50000" dirty="0"/>
              <a:t> (*)</a:t>
            </a:r>
            <a:r>
              <a:rPr lang="fr-FR" sz="1600" dirty="0"/>
              <a:t> au lieu de ronde. De temps à autre elle s’interrompait pour me baiser la main, puis elle recommençait à presser de ses lèvres, les lèvres de la plaie pour en faire sortir encore quelques gouttes rouges.</a:t>
            </a:r>
          </a:p>
          <a:p>
            <a:pPr algn="just"/>
            <a:endParaRPr lang="fr-FR" sz="1600" dirty="0"/>
          </a:p>
          <a:p>
            <a:pPr algn="r"/>
            <a:r>
              <a:rPr lang="fr-FR" sz="1600" dirty="0"/>
              <a:t>Théophile GAUTIER, </a:t>
            </a:r>
            <a:r>
              <a:rPr lang="fr-FR" sz="1600" i="1" dirty="0"/>
              <a:t>La Morte amoureuse</a:t>
            </a:r>
            <a:r>
              <a:rPr lang="fr-FR" sz="1600" dirty="0"/>
              <a:t>, 1836.</a:t>
            </a:r>
          </a:p>
        </p:txBody>
      </p:sp>
      <p:sp>
        <p:nvSpPr>
          <p:cNvPr id="7" name="ZoneTexte 6">
            <a:extLst>
              <a:ext uri="{FF2B5EF4-FFF2-40B4-BE49-F238E27FC236}">
                <a16:creationId xmlns:a16="http://schemas.microsoft.com/office/drawing/2014/main" id="{82A64DA6-152E-48A5-A1CF-0B9D991A1B49}"/>
              </a:ext>
            </a:extLst>
          </p:cNvPr>
          <p:cNvSpPr txBox="1"/>
          <p:nvPr/>
        </p:nvSpPr>
        <p:spPr>
          <a:xfrm>
            <a:off x="267264" y="470951"/>
            <a:ext cx="1787669" cy="369332"/>
          </a:xfrm>
          <a:prstGeom prst="rect">
            <a:avLst/>
          </a:prstGeom>
          <a:noFill/>
        </p:spPr>
        <p:txBody>
          <a:bodyPr wrap="none" rtlCol="0">
            <a:spAutoFit/>
          </a:bodyPr>
          <a:lstStyle/>
          <a:p>
            <a:r>
              <a:rPr lang="fr-FR" b="1" dirty="0">
                <a:solidFill>
                  <a:srgbClr val="FF0000"/>
                </a:solidFill>
              </a:rPr>
              <a:t>DOCUMENT 13</a:t>
            </a:r>
          </a:p>
        </p:txBody>
      </p:sp>
      <p:sp>
        <p:nvSpPr>
          <p:cNvPr id="9" name="ZoneTexte 8">
            <a:extLst>
              <a:ext uri="{FF2B5EF4-FFF2-40B4-BE49-F238E27FC236}">
                <a16:creationId xmlns:a16="http://schemas.microsoft.com/office/drawing/2014/main" id="{5C291085-AE9E-4753-A084-0F5162A05D93}"/>
              </a:ext>
            </a:extLst>
          </p:cNvPr>
          <p:cNvSpPr txBox="1"/>
          <p:nvPr/>
        </p:nvSpPr>
        <p:spPr>
          <a:xfrm>
            <a:off x="2169625" y="433352"/>
            <a:ext cx="6375361" cy="461665"/>
          </a:xfrm>
          <a:prstGeom prst="rect">
            <a:avLst/>
          </a:prstGeom>
          <a:noFill/>
        </p:spPr>
        <p:txBody>
          <a:bodyPr wrap="square">
            <a:spAutoFit/>
          </a:bodyPr>
          <a:lstStyle/>
          <a:p>
            <a:r>
              <a:rPr lang="fr-FR" sz="2400" b="1" i="1" dirty="0"/>
              <a:t>CLARIMONDE, la morte amoureuse</a:t>
            </a:r>
            <a:endParaRPr lang="fr-FR" sz="2400" b="1" dirty="0"/>
          </a:p>
        </p:txBody>
      </p:sp>
      <p:sp>
        <p:nvSpPr>
          <p:cNvPr id="10" name="ZoneTexte 9">
            <a:extLst>
              <a:ext uri="{FF2B5EF4-FFF2-40B4-BE49-F238E27FC236}">
                <a16:creationId xmlns:a16="http://schemas.microsoft.com/office/drawing/2014/main" id="{2D5497A0-81AE-4ABC-9886-B7257095E5E6}"/>
              </a:ext>
            </a:extLst>
          </p:cNvPr>
          <p:cNvSpPr txBox="1"/>
          <p:nvPr/>
        </p:nvSpPr>
        <p:spPr>
          <a:xfrm>
            <a:off x="242201" y="4160676"/>
            <a:ext cx="5549355" cy="1785104"/>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27 )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13</a:t>
            </a:r>
            <a:r>
              <a:rPr lang="fr-FR" sz="2200" dirty="0"/>
              <a:t> </a:t>
            </a:r>
            <a:r>
              <a:rPr lang="fr-FR" sz="2200" b="1" dirty="0">
                <a:latin typeface="Calibri" panose="020F0502020204030204" pitchFamily="34" charset="0"/>
                <a:cs typeface="Calibri" panose="020F0502020204030204" pitchFamily="34" charset="0"/>
              </a:rPr>
              <a:t>Quelles angoisses provoque le personnage de </a:t>
            </a:r>
            <a:r>
              <a:rPr lang="fr-FR" sz="2200" b="1" dirty="0" err="1">
                <a:latin typeface="Calibri" panose="020F0502020204030204" pitchFamily="34" charset="0"/>
                <a:cs typeface="Calibri" panose="020F0502020204030204" pitchFamily="34" charset="0"/>
              </a:rPr>
              <a:t>Clarimonde</a:t>
            </a:r>
            <a:r>
              <a:rPr lang="fr-FR" sz="2200" b="1" dirty="0">
                <a:latin typeface="Calibri" panose="020F0502020204030204" pitchFamily="34" charset="0"/>
                <a:cs typeface="Calibri" panose="020F0502020204030204" pitchFamily="34" charset="0"/>
              </a:rPr>
              <a:t> ?</a:t>
            </a:r>
          </a:p>
          <a:p>
            <a:r>
              <a:rPr lang="fr-FR" sz="2200" b="1" dirty="0">
                <a:latin typeface="Calibri" panose="020F0502020204030204" pitchFamily="34" charset="0"/>
                <a:cs typeface="Calibri" panose="020F0502020204030204" pitchFamily="34" charset="0"/>
              </a:rPr>
              <a:t>Quelle impression se dégage de son portrait ? Justifiez votre réponse en analysant le champ lexical dominant.</a:t>
            </a:r>
          </a:p>
        </p:txBody>
      </p:sp>
      <p:sp>
        <p:nvSpPr>
          <p:cNvPr id="13" name="ZoneTexte 12">
            <a:extLst>
              <a:ext uri="{FF2B5EF4-FFF2-40B4-BE49-F238E27FC236}">
                <a16:creationId xmlns:a16="http://schemas.microsoft.com/office/drawing/2014/main" id="{D51E2D7C-73CC-4C5B-B87F-879FEC429FB1}"/>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pic>
        <p:nvPicPr>
          <p:cNvPr id="2" name="Image 1">
            <a:hlinkClick r:id="rId2" action="ppaction://hlinksldjump"/>
            <a:extLst>
              <a:ext uri="{FF2B5EF4-FFF2-40B4-BE49-F238E27FC236}">
                <a16:creationId xmlns:a16="http://schemas.microsoft.com/office/drawing/2014/main" id="{A430E0E6-C9A8-0B63-8486-5A1B5906C9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2" name="ZoneTexte 11">
            <a:extLst>
              <a:ext uri="{FF2B5EF4-FFF2-40B4-BE49-F238E27FC236}">
                <a16:creationId xmlns:a16="http://schemas.microsoft.com/office/drawing/2014/main" id="{0A619485-97E1-44D0-9A92-C27F3CFCB723}"/>
              </a:ext>
            </a:extLst>
          </p:cNvPr>
          <p:cNvSpPr txBox="1"/>
          <p:nvPr/>
        </p:nvSpPr>
        <p:spPr>
          <a:xfrm>
            <a:off x="242201" y="6202383"/>
            <a:ext cx="5202254" cy="338554"/>
          </a:xfrm>
          <a:prstGeom prst="rect">
            <a:avLst/>
          </a:prstGeom>
          <a:noFill/>
        </p:spPr>
        <p:txBody>
          <a:bodyPr wrap="square">
            <a:spAutoFit/>
          </a:bodyPr>
          <a:lstStyle/>
          <a:p>
            <a:r>
              <a:rPr lang="fr-FR" sz="1100" b="1" baseline="50000" dirty="0"/>
              <a:t>(*)</a:t>
            </a:r>
            <a:r>
              <a:rPr lang="fr-FR" sz="2400" b="1" i="0" kern="1200" baseline="50000" dirty="0">
                <a:latin typeface="+mn-lt"/>
                <a:ea typeface="+mn-ea"/>
                <a:cs typeface="+mn-cs"/>
              </a:rPr>
              <a:t> </a:t>
            </a:r>
            <a:r>
              <a:rPr lang="fr-FR" sz="1600" b="1" i="0" kern="1200" dirty="0">
                <a:latin typeface="+mn-lt"/>
                <a:ea typeface="+mn-ea"/>
                <a:cs typeface="+mn-cs"/>
              </a:rPr>
              <a:t>OBLONGUE :</a:t>
            </a:r>
            <a:r>
              <a:rPr lang="fr-FR" sz="1600" i="0" kern="1200" dirty="0">
                <a:latin typeface="+mn-lt"/>
                <a:ea typeface="+mn-ea"/>
                <a:cs typeface="+mn-cs"/>
              </a:rPr>
              <a:t> qui est plus longue que large.</a:t>
            </a:r>
            <a:endParaRPr lang="fr-FR" sz="1600" dirty="0"/>
          </a:p>
        </p:txBody>
      </p:sp>
      <p:sp>
        <p:nvSpPr>
          <p:cNvPr id="14" name="Rectangle 13">
            <a:extLst>
              <a:ext uri="{FF2B5EF4-FFF2-40B4-BE49-F238E27FC236}">
                <a16:creationId xmlns:a16="http://schemas.microsoft.com/office/drawing/2014/main" id="{3A76ABFE-72EB-4E3B-85D0-04DECE7B2216}"/>
              </a:ext>
            </a:extLst>
          </p:cNvPr>
          <p:cNvSpPr/>
          <p:nvPr/>
        </p:nvSpPr>
        <p:spPr>
          <a:xfrm>
            <a:off x="8544986" y="2662615"/>
            <a:ext cx="1706361" cy="28403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4072F81-8019-4667-85C1-9F3200745014}"/>
              </a:ext>
            </a:extLst>
          </p:cNvPr>
          <p:cNvSpPr/>
          <p:nvPr/>
        </p:nvSpPr>
        <p:spPr>
          <a:xfrm>
            <a:off x="1266110" y="2900556"/>
            <a:ext cx="1706361" cy="28403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8AEDF0E-994C-4F1C-83CA-968756CF6595}"/>
              </a:ext>
            </a:extLst>
          </p:cNvPr>
          <p:cNvSpPr/>
          <p:nvPr/>
        </p:nvSpPr>
        <p:spPr>
          <a:xfrm>
            <a:off x="7139031" y="2923313"/>
            <a:ext cx="956346" cy="28403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D14951A-6F0F-488F-95F8-984F4E733155}"/>
              </a:ext>
            </a:extLst>
          </p:cNvPr>
          <p:cNvSpPr/>
          <p:nvPr/>
        </p:nvSpPr>
        <p:spPr>
          <a:xfrm>
            <a:off x="1795245" y="3154300"/>
            <a:ext cx="2441195" cy="28403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5">
            <a:extLst>
              <a:ext uri="{FF2B5EF4-FFF2-40B4-BE49-F238E27FC236}">
                <a16:creationId xmlns:a16="http://schemas.microsoft.com/office/drawing/2014/main" id="{45B0D707-B759-4149-84F3-210C1FEBF4B4}"/>
              </a:ext>
            </a:extLst>
          </p:cNvPr>
          <p:cNvCxnSpPr>
            <a:cxnSpLocks/>
          </p:cNvCxnSpPr>
          <p:nvPr/>
        </p:nvCxnSpPr>
        <p:spPr>
          <a:xfrm>
            <a:off x="7977930" y="2662615"/>
            <a:ext cx="3657600" cy="0"/>
          </a:xfrm>
          <a:prstGeom prst="line">
            <a:avLst/>
          </a:prstGeom>
          <a:ln w="38100">
            <a:solidFill>
              <a:srgbClr val="002060">
                <a:alpha val="60000"/>
              </a:srgb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8CE23B64-3897-4A99-A137-B88E625F4B83}"/>
              </a:ext>
            </a:extLst>
          </p:cNvPr>
          <p:cNvCxnSpPr>
            <a:cxnSpLocks/>
          </p:cNvCxnSpPr>
          <p:nvPr/>
        </p:nvCxnSpPr>
        <p:spPr>
          <a:xfrm>
            <a:off x="340825" y="2896870"/>
            <a:ext cx="1706361" cy="0"/>
          </a:xfrm>
          <a:prstGeom prst="line">
            <a:avLst/>
          </a:prstGeom>
          <a:ln w="38100">
            <a:solidFill>
              <a:srgbClr val="002060">
                <a:alpha val="60000"/>
              </a:srgb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004494AB-DAFE-48B3-AB0C-FDAA5D1A14B1}"/>
              </a:ext>
            </a:extLst>
          </p:cNvPr>
          <p:cNvCxnSpPr>
            <a:cxnSpLocks/>
          </p:cNvCxnSpPr>
          <p:nvPr/>
        </p:nvCxnSpPr>
        <p:spPr>
          <a:xfrm>
            <a:off x="6266577" y="3416925"/>
            <a:ext cx="4085438" cy="0"/>
          </a:xfrm>
          <a:prstGeom prst="line">
            <a:avLst/>
          </a:prstGeom>
          <a:ln w="38100">
            <a:solidFill>
              <a:srgbClr val="002060">
                <a:alpha val="60000"/>
              </a:srgb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5992DE29-9FBB-4E58-AC76-CE102B80DE8C}"/>
              </a:ext>
            </a:extLst>
          </p:cNvPr>
          <p:cNvSpPr/>
          <p:nvPr/>
        </p:nvSpPr>
        <p:spPr>
          <a:xfrm>
            <a:off x="6874780" y="5862484"/>
            <a:ext cx="616590" cy="28403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8532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A46077A-F361-4147-8174-AB85A626ED9B}"/>
              </a:ext>
            </a:extLst>
          </p:cNvPr>
          <p:cNvSpPr txBox="1"/>
          <p:nvPr/>
        </p:nvSpPr>
        <p:spPr>
          <a:xfrm>
            <a:off x="242200" y="1059120"/>
            <a:ext cx="11596873" cy="3293209"/>
          </a:xfrm>
          <a:prstGeom prst="rect">
            <a:avLst/>
          </a:prstGeom>
          <a:noFill/>
        </p:spPr>
        <p:txBody>
          <a:bodyPr wrap="square">
            <a:spAutoFit/>
          </a:bodyPr>
          <a:lstStyle/>
          <a:p>
            <a:r>
              <a:rPr lang="fr-FR" sz="1600" dirty="0"/>
              <a:t>Les monstres incarnent d'abord la différence. Affligés de difformités morphologiques, ils provoquent une répulsion et une interrogation [...]</a:t>
            </a:r>
          </a:p>
          <a:p>
            <a:r>
              <a:rPr lang="fr-FR" sz="1600" dirty="0"/>
              <a:t>De tels vices physiques ne peuvent que manifester la noirceur de l'âme.</a:t>
            </a:r>
          </a:p>
          <a:p>
            <a:r>
              <a:rPr lang="fr-FR" sz="1600" dirty="0"/>
              <a:t>L'horreur engendrée par les monstres fait planer une menace de mort qu'il est urgent de repousser : le monstre est voué à l'exclusion. Mais les secrets qu'il laisse entrevoir sur les mystères de la vie humaine suscitent simultanément une curiosité bien proche du désir. Le désordre et le mal que représente le monstre ne sont-ils pas le signe d'une transgression des interdits élaborés par la civilisation pour sa sauvegarde, mais au détriment de jouissances inavouées ? Les vampires personnifient aussi nos désirs de longévité, d'ubiquité</a:t>
            </a:r>
            <a:r>
              <a:rPr lang="fr-FR" sz="1600" b="1" baseline="70000" dirty="0"/>
              <a:t> </a:t>
            </a:r>
            <a:r>
              <a:rPr lang="fr-FR" sz="1600" b="1" baseline="50000" dirty="0"/>
              <a:t>(*)</a:t>
            </a:r>
            <a:r>
              <a:rPr lang="fr-FR" sz="1600" dirty="0"/>
              <a:t> et de volupté : ils suscitent ainsi, dans la conscience raisonnable, la peur qu'impliquent de tels excès.</a:t>
            </a:r>
          </a:p>
          <a:p>
            <a:endParaRPr lang="fr-FR" sz="1600" dirty="0"/>
          </a:p>
          <a:p>
            <a:r>
              <a:rPr lang="fr-FR" sz="1050" b="1" baseline="50000" dirty="0"/>
              <a:t>(*)</a:t>
            </a:r>
            <a:r>
              <a:rPr lang="fr-FR" sz="2000" b="1" i="0" kern="1200" baseline="50000" dirty="0">
                <a:latin typeface="+mn-lt"/>
                <a:ea typeface="+mn-ea"/>
                <a:cs typeface="+mn-cs"/>
              </a:rPr>
              <a:t> </a:t>
            </a:r>
            <a:r>
              <a:rPr lang="fr-FR" sz="1600" b="1" i="0" kern="1200" dirty="0">
                <a:latin typeface="+mn-lt"/>
                <a:ea typeface="+mn-ea"/>
                <a:cs typeface="+mn-cs"/>
              </a:rPr>
              <a:t>UBIQUITÉ :</a:t>
            </a:r>
            <a:r>
              <a:rPr lang="fr-FR" sz="1600" i="0" kern="1200" dirty="0">
                <a:latin typeface="+mn-lt"/>
                <a:ea typeface="+mn-ea"/>
                <a:cs typeface="+mn-cs"/>
              </a:rPr>
              <a:t> faculté d'être dans plusieurs endroits à la fois. </a:t>
            </a:r>
          </a:p>
          <a:p>
            <a:endParaRPr lang="fr-FR" sz="1600" dirty="0"/>
          </a:p>
          <a:p>
            <a:pPr algn="r"/>
            <a:r>
              <a:rPr lang="fr-FR" sz="1600" dirty="0"/>
              <a:t>Claire CAILLAUD, </a:t>
            </a:r>
            <a:r>
              <a:rPr lang="fr-FR" sz="1600" i="1" dirty="0"/>
              <a:t>Monstres et littérature</a:t>
            </a:r>
            <a:r>
              <a:rPr lang="fr-FR" sz="1600" dirty="0"/>
              <a:t>, </a:t>
            </a:r>
            <a:r>
              <a:rPr lang="fr-FR" sz="1600" u="sng" dirty="0"/>
              <a:t>TDC, n° 705</a:t>
            </a:r>
            <a:r>
              <a:rPr lang="fr-FR" sz="1600" dirty="0"/>
              <a:t>, 01/12/1995, © CNDP, 1995. </a:t>
            </a:r>
          </a:p>
        </p:txBody>
      </p:sp>
      <p:sp>
        <p:nvSpPr>
          <p:cNvPr id="7" name="ZoneTexte 6">
            <a:extLst>
              <a:ext uri="{FF2B5EF4-FFF2-40B4-BE49-F238E27FC236}">
                <a16:creationId xmlns:a16="http://schemas.microsoft.com/office/drawing/2014/main" id="{F97BE4B7-72E2-4004-89D1-8F3866AAA581}"/>
              </a:ext>
            </a:extLst>
          </p:cNvPr>
          <p:cNvSpPr txBox="1"/>
          <p:nvPr/>
        </p:nvSpPr>
        <p:spPr>
          <a:xfrm>
            <a:off x="131304" y="24146"/>
            <a:ext cx="8413682" cy="369332"/>
          </a:xfrm>
          <a:prstGeom prst="rect">
            <a:avLst/>
          </a:prstGeom>
          <a:noFill/>
        </p:spPr>
        <p:txBody>
          <a:bodyPr wrap="square">
            <a:spAutoFit/>
          </a:bodyPr>
          <a:lstStyle/>
          <a:p>
            <a:r>
              <a:rPr lang="fr-FR" b="1" i="1" dirty="0">
                <a:solidFill>
                  <a:srgbClr val="FF0000"/>
                </a:solidFill>
                <a:latin typeface="Calibri" panose="020F0502020204030204" pitchFamily="34" charset="0"/>
                <a:cs typeface="Calibri" panose="020F0502020204030204" pitchFamily="34" charset="0"/>
              </a:rPr>
              <a:t>Séance 3 : </a:t>
            </a:r>
            <a:r>
              <a:rPr lang="fr-FR" b="1" i="1" dirty="0">
                <a:solidFill>
                  <a:schemeClr val="bg1"/>
                </a:solidFill>
                <a:latin typeface="Calibri" panose="020F0502020204030204" pitchFamily="34" charset="0"/>
                <a:cs typeface="Calibri" panose="020F0502020204030204" pitchFamily="34" charset="0"/>
              </a:rPr>
              <a:t>Les héros littéraires sont-ils les héros d’aujourd’hui ?</a:t>
            </a:r>
          </a:p>
        </p:txBody>
      </p:sp>
      <p:sp>
        <p:nvSpPr>
          <p:cNvPr id="9" name="ZoneTexte 8">
            <a:extLst>
              <a:ext uri="{FF2B5EF4-FFF2-40B4-BE49-F238E27FC236}">
                <a16:creationId xmlns:a16="http://schemas.microsoft.com/office/drawing/2014/main" id="{DF65FF6A-893D-4766-89BF-322AA45E5B8C}"/>
              </a:ext>
            </a:extLst>
          </p:cNvPr>
          <p:cNvSpPr txBox="1"/>
          <p:nvPr/>
        </p:nvSpPr>
        <p:spPr>
          <a:xfrm>
            <a:off x="242200" y="565850"/>
            <a:ext cx="1787669" cy="369332"/>
          </a:xfrm>
          <a:prstGeom prst="rect">
            <a:avLst/>
          </a:prstGeom>
          <a:noFill/>
        </p:spPr>
        <p:txBody>
          <a:bodyPr wrap="none" rtlCol="0">
            <a:spAutoFit/>
          </a:bodyPr>
          <a:lstStyle/>
          <a:p>
            <a:r>
              <a:rPr lang="fr-FR" b="1" dirty="0">
                <a:solidFill>
                  <a:srgbClr val="FF0000"/>
                </a:solidFill>
              </a:rPr>
              <a:t>DOCUMENT 14</a:t>
            </a:r>
          </a:p>
        </p:txBody>
      </p:sp>
      <p:sp>
        <p:nvSpPr>
          <p:cNvPr id="11" name="ZoneTexte 10">
            <a:extLst>
              <a:ext uri="{FF2B5EF4-FFF2-40B4-BE49-F238E27FC236}">
                <a16:creationId xmlns:a16="http://schemas.microsoft.com/office/drawing/2014/main" id="{86169BBD-C874-4005-A7DA-0451692BBDB5}"/>
              </a:ext>
            </a:extLst>
          </p:cNvPr>
          <p:cNvSpPr txBox="1"/>
          <p:nvPr/>
        </p:nvSpPr>
        <p:spPr>
          <a:xfrm>
            <a:off x="2342780" y="581381"/>
            <a:ext cx="3558012" cy="369332"/>
          </a:xfrm>
          <a:prstGeom prst="rect">
            <a:avLst/>
          </a:prstGeom>
          <a:noFill/>
        </p:spPr>
        <p:txBody>
          <a:bodyPr wrap="square">
            <a:spAutoFit/>
          </a:bodyPr>
          <a:lstStyle/>
          <a:p>
            <a:r>
              <a:rPr lang="fr-FR" b="1" i="1" dirty="0"/>
              <a:t>Monstres et littérature</a:t>
            </a:r>
            <a:endParaRPr lang="fr-FR" b="1" dirty="0"/>
          </a:p>
        </p:txBody>
      </p:sp>
      <p:sp>
        <p:nvSpPr>
          <p:cNvPr id="12" name="ZoneTexte 11">
            <a:extLst>
              <a:ext uri="{FF2B5EF4-FFF2-40B4-BE49-F238E27FC236}">
                <a16:creationId xmlns:a16="http://schemas.microsoft.com/office/drawing/2014/main" id="{6DB9A9D4-C7A7-49E1-B819-ED42839AEF8C}"/>
              </a:ext>
            </a:extLst>
          </p:cNvPr>
          <p:cNvSpPr txBox="1"/>
          <p:nvPr/>
        </p:nvSpPr>
        <p:spPr>
          <a:xfrm>
            <a:off x="275925" y="4849724"/>
            <a:ext cx="4740861" cy="769441"/>
          </a:xfrm>
          <a:prstGeom prst="rect">
            <a:avLst/>
          </a:prstGeom>
          <a:noFill/>
        </p:spPr>
        <p:txBody>
          <a:bodyPr wrap="square">
            <a:spAutoFit/>
          </a:bodyPr>
          <a:lstStyle/>
          <a:p>
            <a:r>
              <a:rPr lang="fr-FR" sz="2200" b="1" dirty="0">
                <a:solidFill>
                  <a:schemeClr val="bg1"/>
                </a:solidFill>
                <a:latin typeface="Calibri" panose="020F0502020204030204" pitchFamily="34" charset="0"/>
                <a:cs typeface="Calibri" panose="020F0502020204030204" pitchFamily="34" charset="0"/>
              </a:rPr>
              <a:t>28 )</a:t>
            </a:r>
            <a:r>
              <a:rPr lang="fr-FR" sz="2200" b="1" dirty="0">
                <a:latin typeface="Calibri" panose="020F0502020204030204" pitchFamily="34" charset="0"/>
                <a:cs typeface="Calibri" panose="020F0502020204030204" pitchFamily="34" charset="0"/>
              </a:rPr>
              <a:t> </a:t>
            </a:r>
            <a:r>
              <a:rPr lang="fr-FR" sz="2200" b="1" dirty="0">
                <a:solidFill>
                  <a:srgbClr val="FF0000"/>
                </a:solidFill>
                <a:latin typeface="Calibri" panose="020F0502020204030204" pitchFamily="34" charset="0"/>
                <a:cs typeface="Calibri" panose="020F0502020204030204" pitchFamily="34" charset="0"/>
              </a:rPr>
              <a:t>DOC 14</a:t>
            </a:r>
            <a:r>
              <a:rPr lang="fr-FR" sz="2200" dirty="0"/>
              <a:t> </a:t>
            </a:r>
            <a:r>
              <a:rPr lang="fr-FR" sz="2200" b="1" dirty="0">
                <a:latin typeface="Calibri" panose="020F0502020204030204" pitchFamily="34" charset="0"/>
                <a:cs typeface="Calibri" panose="020F0502020204030204" pitchFamily="34" charset="0"/>
              </a:rPr>
              <a:t>Que symbolisent les monstres dans la littérature ?</a:t>
            </a:r>
          </a:p>
        </p:txBody>
      </p:sp>
      <p:pic>
        <p:nvPicPr>
          <p:cNvPr id="2" name="Image 1">
            <a:hlinkClick r:id="rId2" action="ppaction://hlinksldjump"/>
            <a:extLst>
              <a:ext uri="{FF2B5EF4-FFF2-40B4-BE49-F238E27FC236}">
                <a16:creationId xmlns:a16="http://schemas.microsoft.com/office/drawing/2014/main" id="{D74EBB1B-52AF-C3CF-7FC4-B0D5C2A53A4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78619" y="103686"/>
            <a:ext cx="902731" cy="628403"/>
          </a:xfrm>
          <a:prstGeom prst="rect">
            <a:avLst/>
          </a:prstGeom>
        </p:spPr>
      </p:pic>
      <p:sp>
        <p:nvSpPr>
          <p:cNvPr id="10" name="ZoneTexte 9">
            <a:extLst>
              <a:ext uri="{FF2B5EF4-FFF2-40B4-BE49-F238E27FC236}">
                <a16:creationId xmlns:a16="http://schemas.microsoft.com/office/drawing/2014/main" id="{02122583-56F2-4164-B92B-B384DC0527D3}"/>
              </a:ext>
            </a:extLst>
          </p:cNvPr>
          <p:cNvSpPr txBox="1"/>
          <p:nvPr/>
        </p:nvSpPr>
        <p:spPr>
          <a:xfrm>
            <a:off x="8654714" y="4350927"/>
            <a:ext cx="6103620" cy="307777"/>
          </a:xfrm>
          <a:prstGeom prst="rect">
            <a:avLst/>
          </a:prstGeom>
          <a:noFill/>
        </p:spPr>
        <p:txBody>
          <a:bodyPr wrap="square">
            <a:spAutoFit/>
          </a:bodyPr>
          <a:lstStyle/>
          <a:p>
            <a:r>
              <a:rPr lang="fr-FR" sz="1400" b="1" i="0" kern="1200" dirty="0">
                <a:latin typeface="Calibri" panose="020F0502020204030204" pitchFamily="34" charset="0"/>
                <a:cs typeface="Calibri" panose="020F0502020204030204" pitchFamily="34" charset="0"/>
              </a:rPr>
              <a:t>TDC</a:t>
            </a:r>
            <a:r>
              <a:rPr lang="fr-FR" sz="1400" i="0" kern="1200" dirty="0">
                <a:latin typeface="Calibri" panose="020F0502020204030204" pitchFamily="34" charset="0"/>
                <a:cs typeface="Calibri" panose="020F0502020204030204" pitchFamily="34" charset="0"/>
              </a:rPr>
              <a:t> – </a:t>
            </a:r>
            <a:r>
              <a:rPr lang="fr-FR" sz="1400" b="1" i="0" kern="1200" dirty="0">
                <a:latin typeface="Calibri" panose="020F0502020204030204" pitchFamily="34" charset="0"/>
                <a:cs typeface="Calibri" panose="020F0502020204030204" pitchFamily="34" charset="0"/>
              </a:rPr>
              <a:t>T</a:t>
            </a:r>
            <a:r>
              <a:rPr lang="fr-FR" sz="1400" i="0" kern="1200" dirty="0">
                <a:latin typeface="Calibri" panose="020F0502020204030204" pitchFamily="34" charset="0"/>
                <a:cs typeface="Calibri" panose="020F0502020204030204" pitchFamily="34" charset="0"/>
              </a:rPr>
              <a:t>extes et </a:t>
            </a:r>
            <a:r>
              <a:rPr lang="fr-FR" sz="1400" b="1" i="0" kern="1200" dirty="0">
                <a:latin typeface="Calibri" panose="020F0502020204030204" pitchFamily="34" charset="0"/>
                <a:cs typeface="Calibri" panose="020F0502020204030204" pitchFamily="34" charset="0"/>
              </a:rPr>
              <a:t>D</a:t>
            </a:r>
            <a:r>
              <a:rPr lang="fr-FR" sz="1400" i="0" kern="1200" dirty="0">
                <a:latin typeface="Calibri" panose="020F0502020204030204" pitchFamily="34" charset="0"/>
                <a:cs typeface="Calibri" panose="020F0502020204030204" pitchFamily="34" charset="0"/>
              </a:rPr>
              <a:t>ocuments pour la </a:t>
            </a:r>
            <a:r>
              <a:rPr lang="fr-FR" sz="1400" b="1" i="0" kern="1200" dirty="0">
                <a:latin typeface="Calibri" panose="020F0502020204030204" pitchFamily="34" charset="0"/>
                <a:cs typeface="Calibri" panose="020F0502020204030204" pitchFamily="34" charset="0"/>
              </a:rPr>
              <a:t>C</a:t>
            </a:r>
            <a:r>
              <a:rPr lang="fr-FR" sz="1400" i="0" kern="1200" dirty="0">
                <a:latin typeface="Calibri" panose="020F0502020204030204" pitchFamily="34" charset="0"/>
                <a:cs typeface="Calibri" panose="020F0502020204030204" pitchFamily="34" charset="0"/>
              </a:rPr>
              <a:t>lasse. </a:t>
            </a:r>
          </a:p>
        </p:txBody>
      </p:sp>
    </p:spTree>
    <p:extLst>
      <p:ext uri="{BB962C8B-B14F-4D97-AF65-F5344CB8AC3E}">
        <p14:creationId xmlns:p14="http://schemas.microsoft.com/office/powerpoint/2010/main" val="795666151"/>
      </p:ext>
    </p:extLst>
  </p:cSld>
  <p:clrMapOvr>
    <a:masterClrMapping/>
  </p:clrMapOvr>
</p:sld>
</file>

<file path=ppt/theme/theme1.xml><?xml version="1.0" encoding="utf-8"?>
<a:theme xmlns:a="http://schemas.openxmlformats.org/drawingml/2006/main" name="Secteur">
  <a:themeElements>
    <a:clrScheme name="Secteu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eur">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eu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6581</TotalTime>
  <Words>5536</Words>
  <Application>Microsoft Office PowerPoint</Application>
  <PresentationFormat>Grand écran</PresentationFormat>
  <Paragraphs>780</Paragraphs>
  <Slides>32</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32</vt:i4>
      </vt:variant>
    </vt:vector>
  </HeadingPairs>
  <TitlesOfParts>
    <vt:vector size="40" baseType="lpstr">
      <vt:lpstr>MS Gothic</vt:lpstr>
      <vt:lpstr>Arial</vt:lpstr>
      <vt:lpstr>Calibri</vt:lpstr>
      <vt:lpstr>Century Gothic</vt:lpstr>
      <vt:lpstr>Times New Roman</vt:lpstr>
      <vt:lpstr>Wingdings</vt:lpstr>
      <vt:lpstr>Wingdings 3</vt:lpstr>
      <vt:lpstr>Secteur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Jean-Baptiste DUMAINE</dc:creator>
  <cp:lastModifiedBy>JEAN DUMAINE</cp:lastModifiedBy>
  <cp:revision>217</cp:revision>
  <dcterms:created xsi:type="dcterms:W3CDTF">2020-08-27T10:08:01Z</dcterms:created>
  <dcterms:modified xsi:type="dcterms:W3CDTF">2025-11-07T13:02:04Z</dcterms:modified>
</cp:coreProperties>
</file>