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256" r:id="rId2"/>
    <p:sldId id="309" r:id="rId3"/>
    <p:sldId id="310" r:id="rId4"/>
    <p:sldId id="311" r:id="rId5"/>
    <p:sldId id="312" r:id="rId6"/>
    <p:sldId id="313" r:id="rId7"/>
    <p:sldId id="257" r:id="rId8"/>
    <p:sldId id="259" r:id="rId9"/>
    <p:sldId id="284" r:id="rId10"/>
    <p:sldId id="316" r:id="rId11"/>
    <p:sldId id="285" r:id="rId12"/>
    <p:sldId id="314" r:id="rId13"/>
    <p:sldId id="317" r:id="rId14"/>
    <p:sldId id="315" r:id="rId15"/>
    <p:sldId id="283" r:id="rId16"/>
    <p:sldId id="288" r:id="rId17"/>
    <p:sldId id="287" r:id="rId18"/>
    <p:sldId id="281" r:id="rId19"/>
    <p:sldId id="290" r:id="rId20"/>
    <p:sldId id="291" r:id="rId21"/>
    <p:sldId id="286" r:id="rId22"/>
    <p:sldId id="292" r:id="rId23"/>
    <p:sldId id="293" r:id="rId24"/>
    <p:sldId id="294" r:id="rId25"/>
    <p:sldId id="295" r:id="rId26"/>
    <p:sldId id="296" r:id="rId27"/>
    <p:sldId id="299" r:id="rId28"/>
    <p:sldId id="300" r:id="rId29"/>
    <p:sldId id="301" r:id="rId30"/>
    <p:sldId id="297" r:id="rId31"/>
    <p:sldId id="298" r:id="rId32"/>
    <p:sldId id="304" r:id="rId33"/>
    <p:sldId id="305" r:id="rId34"/>
    <p:sldId id="306" r:id="rId35"/>
    <p:sldId id="307" r:id="rId36"/>
    <p:sldId id="308" r:id="rId37"/>
    <p:sldId id="280"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62D08"/>
    <a:srgbClr val="7E0D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929F9F4-4A8F-4326-A1B4-22849713DDAB}" styleName="Style foncé 1 - Accentuation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19" autoAdjust="0"/>
    <p:restoredTop sz="89942" autoAdjust="0"/>
  </p:normalViewPr>
  <p:slideViewPr>
    <p:cSldViewPr snapToGrid="0">
      <p:cViewPr varScale="1">
        <p:scale>
          <a:sx n="102" d="100"/>
          <a:sy n="102" d="100"/>
        </p:scale>
        <p:origin x="810" y="114"/>
      </p:cViewPr>
      <p:guideLst>
        <p:guide orient="horz" pos="2160"/>
        <p:guide pos="3840"/>
      </p:guideLst>
    </p:cSldViewPr>
  </p:slideViewPr>
  <p:notesTextViewPr>
    <p:cViewPr>
      <p:scale>
        <a:sx n="1" d="1"/>
        <a:sy n="1" d="1"/>
      </p:scale>
      <p:origin x="0" y="0"/>
    </p:cViewPr>
  </p:notesTextViewPr>
  <p:notesViewPr>
    <p:cSldViewPr snapToGrid="0">
      <p:cViewPr varScale="1">
        <p:scale>
          <a:sx n="82" d="100"/>
          <a:sy n="82" d="100"/>
        </p:scale>
        <p:origin x="387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C9E5DE7-A39E-48FA-A334-B60B43A285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F75C918-A8C9-4347-96C0-216FF2190A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C4DAF-D17F-4B44-B37B-C91EE7227F8D}" type="datetimeFigureOut">
              <a:rPr lang="fr-FR" smtClean="0"/>
              <a:pPr/>
              <a:t>01/09/2025</a:t>
            </a:fld>
            <a:endParaRPr lang="fr-FR"/>
          </a:p>
        </p:txBody>
      </p:sp>
      <p:sp>
        <p:nvSpPr>
          <p:cNvPr id="4" name="Espace réservé du pied de page 3">
            <a:extLst>
              <a:ext uri="{FF2B5EF4-FFF2-40B4-BE49-F238E27FC236}">
                <a16:creationId xmlns:a16="http://schemas.microsoft.com/office/drawing/2014/main" id="{B29E9C56-993D-4735-9644-01065CC1CB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11F113-016E-430E-ADCF-967A9D7D54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3D2CCA-EABB-4F98-B155-5E418F684138}" type="slidenum">
              <a:rPr lang="fr-FR" smtClean="0"/>
              <a:pPr/>
              <a:t>‹N°›</a:t>
            </a:fld>
            <a:endParaRPr lang="fr-FR"/>
          </a:p>
        </p:txBody>
      </p:sp>
    </p:spTree>
    <p:extLst>
      <p:ext uri="{BB962C8B-B14F-4D97-AF65-F5344CB8AC3E}">
        <p14:creationId xmlns:p14="http://schemas.microsoft.com/office/powerpoint/2010/main" val="1948401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87E654-D22F-4419-BE8C-157E433E1771}" type="datetimeFigureOut">
              <a:rPr lang="fr-FR" smtClean="0"/>
              <a:t>01/09/2025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B5760D-171E-4EF0-8013-D04F348A0A71}" type="slidenum">
              <a:rPr lang="fr-FR" smtClean="0"/>
              <a:t>‹N°›</a:t>
            </a:fld>
            <a:endParaRPr lang="fr-FR"/>
          </a:p>
        </p:txBody>
      </p:sp>
    </p:spTree>
    <p:extLst>
      <p:ext uri="{BB962C8B-B14F-4D97-AF65-F5344CB8AC3E}">
        <p14:creationId xmlns:p14="http://schemas.microsoft.com/office/powerpoint/2010/main" val="892944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9</a:t>
            </a:fld>
            <a:endParaRPr lang="fr-FR"/>
          </a:p>
        </p:txBody>
      </p:sp>
    </p:spTree>
    <p:extLst>
      <p:ext uri="{BB962C8B-B14F-4D97-AF65-F5344CB8AC3E}">
        <p14:creationId xmlns:p14="http://schemas.microsoft.com/office/powerpoint/2010/main" val="2319269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21</a:t>
            </a:fld>
            <a:endParaRPr lang="fr-FR"/>
          </a:p>
        </p:txBody>
      </p:sp>
    </p:spTree>
    <p:extLst>
      <p:ext uri="{BB962C8B-B14F-4D97-AF65-F5344CB8AC3E}">
        <p14:creationId xmlns:p14="http://schemas.microsoft.com/office/powerpoint/2010/main" val="3051868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29</a:t>
            </a:fld>
            <a:endParaRPr lang="fr-FR"/>
          </a:p>
        </p:txBody>
      </p:sp>
    </p:spTree>
    <p:extLst>
      <p:ext uri="{BB962C8B-B14F-4D97-AF65-F5344CB8AC3E}">
        <p14:creationId xmlns:p14="http://schemas.microsoft.com/office/powerpoint/2010/main" val="4198448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32</a:t>
            </a:fld>
            <a:endParaRPr lang="fr-FR"/>
          </a:p>
        </p:txBody>
      </p:sp>
    </p:spTree>
    <p:extLst>
      <p:ext uri="{BB962C8B-B14F-4D97-AF65-F5344CB8AC3E}">
        <p14:creationId xmlns:p14="http://schemas.microsoft.com/office/powerpoint/2010/main" val="255870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33</a:t>
            </a:fld>
            <a:endParaRPr lang="fr-FR"/>
          </a:p>
        </p:txBody>
      </p:sp>
    </p:spTree>
    <p:extLst>
      <p:ext uri="{BB962C8B-B14F-4D97-AF65-F5344CB8AC3E}">
        <p14:creationId xmlns:p14="http://schemas.microsoft.com/office/powerpoint/2010/main" val="511730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34</a:t>
            </a:fld>
            <a:endParaRPr lang="fr-FR"/>
          </a:p>
        </p:txBody>
      </p:sp>
    </p:spTree>
    <p:extLst>
      <p:ext uri="{BB962C8B-B14F-4D97-AF65-F5344CB8AC3E}">
        <p14:creationId xmlns:p14="http://schemas.microsoft.com/office/powerpoint/2010/main" val="4060202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35</a:t>
            </a:fld>
            <a:endParaRPr lang="fr-FR"/>
          </a:p>
        </p:txBody>
      </p:sp>
    </p:spTree>
    <p:extLst>
      <p:ext uri="{BB962C8B-B14F-4D97-AF65-F5344CB8AC3E}">
        <p14:creationId xmlns:p14="http://schemas.microsoft.com/office/powerpoint/2010/main" val="3586068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36</a:t>
            </a:fld>
            <a:endParaRPr lang="fr-FR"/>
          </a:p>
        </p:txBody>
      </p:sp>
    </p:spTree>
    <p:extLst>
      <p:ext uri="{BB962C8B-B14F-4D97-AF65-F5344CB8AC3E}">
        <p14:creationId xmlns:p14="http://schemas.microsoft.com/office/powerpoint/2010/main" val="2530886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B5760D-171E-4EF0-8013-D04F348A0A71}" type="slidenum">
              <a:rPr lang="fr-FR" smtClean="0"/>
              <a:t>37</a:t>
            </a:fld>
            <a:endParaRPr lang="fr-FR"/>
          </a:p>
        </p:txBody>
      </p:sp>
    </p:spTree>
    <p:extLst>
      <p:ext uri="{BB962C8B-B14F-4D97-AF65-F5344CB8AC3E}">
        <p14:creationId xmlns:p14="http://schemas.microsoft.com/office/powerpoint/2010/main" val="3060227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fr-FR"/>
              <a:t>Modifiez le style du titre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524246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ct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3021715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fr-FR"/>
              <a:t>Modifiez le style du titre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2768315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3132315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3213392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3860970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3040707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2962596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fr-FR"/>
              <a:t>Modifiez le style du titre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021986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3044185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fr-FR"/>
              <a:t>Modifiez le style du titre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019416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883518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fr-FR"/>
              <a:t>Modifiez le style du titre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2499418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21859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570314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1554209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C3DFB96-4801-458F-8546-69030DA4B135}" type="datetimeFigureOut">
              <a:rPr lang="fr-FR" smtClean="0"/>
              <a:pPr/>
              <a:t>01/09/2025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A8B3-5EAD-49C7-B169-54CA4C88B738}" type="slidenum">
              <a:rPr lang="fr-FR" smtClean="0"/>
              <a:pPr/>
              <a:t>‹N°›</a:t>
            </a:fld>
            <a:endParaRPr lang="fr-FR"/>
          </a:p>
        </p:txBody>
      </p:sp>
    </p:spTree>
    <p:extLst>
      <p:ext uri="{BB962C8B-B14F-4D97-AF65-F5344CB8AC3E}">
        <p14:creationId xmlns:p14="http://schemas.microsoft.com/office/powerpoint/2010/main" val="4171605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C3DFB96-4801-458F-8546-69030DA4B135}" type="datetimeFigureOut">
              <a:rPr lang="fr-FR" smtClean="0"/>
              <a:pPr/>
              <a:t>01/09/2025</a:t>
            </a:fld>
            <a:endParaRPr lang="fr-F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fr-F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7763A8B3-5EAD-49C7-B169-54CA4C88B738}" type="slidenum">
              <a:rPr lang="fr-FR" smtClean="0"/>
              <a:pPr/>
              <a:t>‹N°›</a:t>
            </a:fld>
            <a:endParaRPr lang="fr-FR"/>
          </a:p>
        </p:txBody>
      </p:sp>
    </p:spTree>
    <p:extLst>
      <p:ext uri="{BB962C8B-B14F-4D97-AF65-F5344CB8AC3E}">
        <p14:creationId xmlns:p14="http://schemas.microsoft.com/office/powerpoint/2010/main" val="337249524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3.png"/><Relationship Id="rId7" Type="http://schemas.openxmlformats.org/officeDocument/2006/relationships/hyperlink" Target="https://fr.wikipedia.org/wiki/L%27Envie_(chanson)" TargetMode="External"/><Relationship Id="rId12"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7.png"/><Relationship Id="rId5" Type="http://schemas.openxmlformats.org/officeDocument/2006/relationships/hyperlink" Target="https://fr.wikipedia.org/wiki/Johnny_Hallyday" TargetMode="External"/><Relationship Id="rId10" Type="http://schemas.openxmlformats.org/officeDocument/2006/relationships/hyperlink" Target="https://www.youtube.com/watch?v=5KmBe0Ux6G4&amp;list=RD5KmBe0Ux6G4&amp;start_radio=1" TargetMode="External"/><Relationship Id="rId4" Type="http://schemas.openxmlformats.org/officeDocument/2006/relationships/image" Target="../media/image4.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10.jpg"/><Relationship Id="rId7"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12.jpg"/><Relationship Id="rId4" Type="http://schemas.openxmlformats.org/officeDocument/2006/relationships/image" Target="../media/image11.JP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slide" Target="slide7.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fr.wikipedia.org/wiki/Frida_Kahlo" TargetMode="External"/><Relationship Id="rId3" Type="http://schemas.openxmlformats.org/officeDocument/2006/relationships/image" Target="../media/image11.JPG"/><Relationship Id="rId7" Type="http://schemas.openxmlformats.org/officeDocument/2006/relationships/image" Target="../media/image13.png"/><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xml"/><Relationship Id="rId5" Type="http://schemas.openxmlformats.org/officeDocument/2006/relationships/image" Target="../media/image3.pn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slide" Target="slide11.xml"/><Relationship Id="rId1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image" Target="../media/image13.png"/><Relationship Id="rId4" Type="http://schemas.openxmlformats.org/officeDocument/2006/relationships/slide" Target="slide9.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8.png"/><Relationship Id="rId7" Type="http://schemas.openxmlformats.org/officeDocument/2006/relationships/slide" Target="slide1.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hyperlink" Target="https://www.youtube.com/watch?v=gnuMUGNRSu4" TargetMode="External"/><Relationship Id="rId9" Type="http://schemas.openxmlformats.org/officeDocument/2006/relationships/slide" Target="slide9.xml"/></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1.xml"/><Relationship Id="rId7" Type="http://schemas.openxmlformats.org/officeDocument/2006/relationships/hyperlink" Target="https://fr.wikipedia.org/wiki/Les_Deux_Fridas" TargetMode="Externa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7.png"/><Relationship Id="rId5" Type="http://schemas.openxmlformats.org/officeDocument/2006/relationships/image" Target="../media/image20.png"/><Relationship Id="rId10" Type="http://schemas.openxmlformats.org/officeDocument/2006/relationships/hyperlink" Target="https://www.youtube.com/watch?v=Da2MuWzNW3E&amp;t=721s" TargetMode="External"/><Relationship Id="rId4" Type="http://schemas.openxmlformats.org/officeDocument/2006/relationships/image" Target="../media/image6.png"/><Relationship Id="rId9" Type="http://schemas.openxmlformats.org/officeDocument/2006/relationships/hyperlink" Target="https://www.youtube.com/watch?v=gnuMUGNRSu4" TargetMode="Externa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fr.wikipedia.org/wiki/Albert_Camus" TargetMode="External"/><Relationship Id="rId3" Type="http://schemas.openxmlformats.org/officeDocument/2006/relationships/image" Target="../media/image25.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fr.wikipedia.org/wiki/Albert_Camus"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fr.wikipedia.org/wiki/Albert_Camus"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fr.wikipedia.org/wiki/Albert_Camus"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hyperlink" Target="https://fr.wikipedia.org/wiki/Franz_Kafka" TargetMode="External"/><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hyperlink" Target="https://fr.wikipedia.org/wiki/Franz_Kafka" TargetMode="External"/><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fr.wikipedia.org/wiki/Jean-Paul_Sartre" TargetMode="Externa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fr.wikipedia.org/wiki/Jean-Paul_Sartre" TargetMode="Externa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1.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hyperlink" Target="https://fr.wikipedia.org/wiki/Jean-Paul_Sartre" TargetMode="External"/><Relationship Id="rId3" Type="http://schemas.openxmlformats.org/officeDocument/2006/relationships/image" Target="../media/image29.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slide" Target="slide1.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4.png"/><Relationship Id="rId7"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hyperlink" Target="https://fr.wikipedia.org/wiki/Thierry_Vernet" TargetMode="External"/><Relationship Id="rId5" Type="http://schemas.openxmlformats.org/officeDocument/2006/relationships/image" Target="../media/image35.pn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hyperlink" Target="https://fr.wikipedia.org/wiki/Nicolas_Bouvier"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jardinage.lemonde.fr/dossier-1795-vies-chat-histoire-legende.html" TargetMode="External"/><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EAD6402-DF65-411E-897F-DE31BBDBDD38}"/>
              </a:ext>
            </a:extLst>
          </p:cNvPr>
          <p:cNvSpPr txBox="1"/>
          <p:nvPr/>
        </p:nvSpPr>
        <p:spPr>
          <a:xfrm>
            <a:off x="102438" y="457823"/>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2 BAC PRO</a:t>
            </a:r>
          </a:p>
        </p:txBody>
      </p:sp>
      <p:sp>
        <p:nvSpPr>
          <p:cNvPr id="12" name="ZoneTexte 11">
            <a:extLst>
              <a:ext uri="{FF2B5EF4-FFF2-40B4-BE49-F238E27FC236}">
                <a16:creationId xmlns:a16="http://schemas.microsoft.com/office/drawing/2014/main" id="{72FECCE9-64B8-448F-92AA-19E96A887BCF}"/>
              </a:ext>
            </a:extLst>
          </p:cNvPr>
          <p:cNvSpPr txBox="1"/>
          <p:nvPr/>
        </p:nvSpPr>
        <p:spPr>
          <a:xfrm>
            <a:off x="2376329" y="350101"/>
            <a:ext cx="7577309" cy="1384995"/>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Objet d’Étude I</a:t>
            </a:r>
          </a:p>
          <a:p>
            <a:pPr algn="ctr"/>
            <a:r>
              <a:rPr lang="fr-FR" sz="2800" b="1" dirty="0">
                <a:latin typeface="Calibri" panose="020F0502020204030204" pitchFamily="34" charset="0"/>
                <a:cs typeface="Calibri" panose="020F0502020204030204" pitchFamily="34" charset="0"/>
              </a:rPr>
              <a:t>Devenir soi : </a:t>
            </a:r>
            <a:r>
              <a:rPr lang="fr-FR" sz="2800" i="1" dirty="0">
                <a:latin typeface="Calibri" panose="020F0502020204030204" pitchFamily="34" charset="0"/>
                <a:cs typeface="Calibri" panose="020F0502020204030204" pitchFamily="34" charset="0"/>
              </a:rPr>
              <a:t>écritures autobiographiques</a:t>
            </a:r>
          </a:p>
          <a:p>
            <a:pPr algn="ctr"/>
            <a:endParaRPr lang="fr-FR" sz="2800" b="1" dirty="0">
              <a:latin typeface="Calibri" panose="020F0502020204030204" pitchFamily="34" charset="0"/>
              <a:cs typeface="Calibri" panose="020F0502020204030204" pitchFamily="34" charset="0"/>
            </a:endParaRPr>
          </a:p>
        </p:txBody>
      </p:sp>
      <p:graphicFrame>
        <p:nvGraphicFramePr>
          <p:cNvPr id="3" name="Tableau 3">
            <a:extLst>
              <a:ext uri="{FF2B5EF4-FFF2-40B4-BE49-F238E27FC236}">
                <a16:creationId xmlns:a16="http://schemas.microsoft.com/office/drawing/2014/main" id="{752A1808-7358-401D-A667-E9DB7F043B7E}"/>
              </a:ext>
            </a:extLst>
          </p:cNvPr>
          <p:cNvGraphicFramePr>
            <a:graphicFrameLocks noGrp="1"/>
          </p:cNvGraphicFramePr>
          <p:nvPr>
            <p:extLst>
              <p:ext uri="{D42A27DB-BD31-4B8C-83A1-F6EECF244321}">
                <p14:modId xmlns:p14="http://schemas.microsoft.com/office/powerpoint/2010/main" val="4023468702"/>
              </p:ext>
            </p:extLst>
          </p:nvPr>
        </p:nvGraphicFramePr>
        <p:xfrm>
          <a:off x="1997368" y="2304762"/>
          <a:ext cx="10116152" cy="3083560"/>
        </p:xfrm>
        <a:graphic>
          <a:graphicData uri="http://schemas.openxmlformats.org/drawingml/2006/table">
            <a:tbl>
              <a:tblPr firstRow="1" bandRow="1">
                <a:tableStyleId>{5C22544A-7EE6-4342-B048-85BDC9FD1C3A}</a:tableStyleId>
              </a:tblPr>
              <a:tblGrid>
                <a:gridCol w="976799">
                  <a:extLst>
                    <a:ext uri="{9D8B030D-6E8A-4147-A177-3AD203B41FA5}">
                      <a16:colId xmlns:a16="http://schemas.microsoft.com/office/drawing/2014/main" val="2967228523"/>
                    </a:ext>
                  </a:extLst>
                </a:gridCol>
                <a:gridCol w="4211218">
                  <a:extLst>
                    <a:ext uri="{9D8B030D-6E8A-4147-A177-3AD203B41FA5}">
                      <a16:colId xmlns:a16="http://schemas.microsoft.com/office/drawing/2014/main" val="2462946457"/>
                    </a:ext>
                  </a:extLst>
                </a:gridCol>
                <a:gridCol w="4928135">
                  <a:extLst>
                    <a:ext uri="{9D8B030D-6E8A-4147-A177-3AD203B41FA5}">
                      <a16:colId xmlns:a16="http://schemas.microsoft.com/office/drawing/2014/main" val="4188093400"/>
                    </a:ext>
                  </a:extLst>
                </a:gridCol>
              </a:tblGrid>
              <a:tr h="370840">
                <a:tc>
                  <a:txBody>
                    <a:bodyPr/>
                    <a:lstStyle/>
                    <a:p>
                      <a:pPr algn="ctr"/>
                      <a:r>
                        <a:rPr lang="fr-FR" sz="1400" dirty="0">
                          <a:latin typeface="Calibri" panose="020F0502020204030204" pitchFamily="34" charset="0"/>
                          <a:cs typeface="Calibri" panose="020F0502020204030204" pitchFamily="34" charset="0"/>
                        </a:rPr>
                        <a:t>Séquences</a:t>
                      </a:r>
                    </a:p>
                  </a:txBody>
                  <a:tcPr/>
                </a:tc>
                <a:tc>
                  <a:txBody>
                    <a:bodyPr/>
                    <a:lstStyle/>
                    <a:p>
                      <a:pPr algn="ctr"/>
                      <a:r>
                        <a:rPr lang="fr-FR" dirty="0">
                          <a:latin typeface="Calibri" panose="020F0502020204030204" pitchFamily="34" charset="0"/>
                          <a:cs typeface="Calibri" panose="020F0502020204030204" pitchFamily="34" charset="0"/>
                        </a:rPr>
                        <a:t>TITRE</a:t>
                      </a:r>
                    </a:p>
                  </a:txBody>
                  <a:tcPr/>
                </a:tc>
                <a:tc>
                  <a:txBody>
                    <a:bodyPr/>
                    <a:lstStyle/>
                    <a:p>
                      <a:pPr algn="ctr"/>
                      <a:r>
                        <a:rPr lang="fr-FR" dirty="0">
                          <a:latin typeface="Calibri" panose="020F0502020204030204" pitchFamily="34" charset="0"/>
                          <a:cs typeface="Calibri" panose="020F0502020204030204" pitchFamily="34" charset="0"/>
                        </a:rPr>
                        <a:t>CONTENUS</a:t>
                      </a:r>
                    </a:p>
                  </a:txBody>
                  <a:tcPr/>
                </a:tc>
                <a:extLst>
                  <a:ext uri="{0D108BD9-81ED-4DB2-BD59-A6C34878D82A}">
                    <a16:rowId xmlns:a16="http://schemas.microsoft.com/office/drawing/2014/main" val="3886226030"/>
                  </a:ext>
                </a:extLst>
              </a:tr>
              <a:tr h="370840">
                <a:tc>
                  <a:txBody>
                    <a:bodyPr/>
                    <a:lstStyle/>
                    <a:p>
                      <a:pPr algn="ctr"/>
                      <a:r>
                        <a:rPr lang="fr-FR" b="1" dirty="0">
                          <a:solidFill>
                            <a:srgbClr val="FF0000"/>
                          </a:solidFill>
                          <a:latin typeface="Calibri" panose="020F0502020204030204" pitchFamily="34" charset="0"/>
                          <a:cs typeface="Calibri" panose="020F0502020204030204" pitchFamily="34" charset="0"/>
                        </a:rPr>
                        <a:t>I-1</a:t>
                      </a:r>
                    </a:p>
                  </a:txBody>
                  <a:tcPr/>
                </a:tc>
                <a:tc>
                  <a:txBody>
                    <a:bodyPr/>
                    <a:lstStyle/>
                    <a:p>
                      <a:r>
                        <a:rPr lang="fr-FR" b="1" cap="all" baseline="0" dirty="0">
                          <a:latin typeface="Calibri" panose="020F0502020204030204" pitchFamily="34" charset="0"/>
                          <a:cs typeface="Calibri" panose="020F0502020204030204" pitchFamily="34" charset="0"/>
                        </a:rPr>
                        <a:t>DE MULTIPLES REPRÉSENTATIONS DE SOI…</a:t>
                      </a:r>
                    </a:p>
                  </a:txBody>
                  <a:tcPr/>
                </a:tc>
                <a:tc>
                  <a:txBody>
                    <a:bodyPr/>
                    <a:lstStyle/>
                    <a:p>
                      <a:pPr marL="0" algn="l" defTabSz="457200" rtl="0" eaLnBrk="1" latinLnBrk="0" hangingPunct="1"/>
                      <a:r>
                        <a:rPr lang="fr-FR" sz="1400" kern="1200" dirty="0">
                          <a:solidFill>
                            <a:schemeClr val="dk1"/>
                          </a:solidFill>
                          <a:latin typeface="Calibri" panose="020F0502020204030204" pitchFamily="34" charset="0"/>
                          <a:ea typeface="+mn-ea"/>
                          <a:cs typeface="Calibri" panose="020F0502020204030204" pitchFamily="34" charset="0"/>
                        </a:rPr>
                        <a:t>● </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Autoportrait dédié au Dr </a:t>
                      </a:r>
                      <a:r>
                        <a:rPr lang="fr-FR" sz="1400" i="1" dirty="0" err="1">
                          <a:effectLst/>
                          <a:latin typeface="Calibri" panose="020F0502020204030204" pitchFamily="34" charset="0"/>
                          <a:ea typeface="Times New Roman" panose="02020603050405020304" pitchFamily="18" charset="0"/>
                          <a:cs typeface="Calibri" panose="020F0502020204030204" pitchFamily="34" charset="0"/>
                        </a:rPr>
                        <a:t>Eloesser</a:t>
                      </a:r>
                      <a:r>
                        <a:rPr lang="fr-FR" sz="1400" i="1" dirty="0">
                          <a:effectLst/>
                          <a:latin typeface="Calibri" panose="020F0502020204030204" pitchFamily="34" charset="0"/>
                          <a:ea typeface="Times New Roman" panose="02020603050405020304" pitchFamily="18" charset="0"/>
                          <a:cs typeface="Calibri" panose="020F0502020204030204" pitchFamily="34" charset="0"/>
                        </a:rPr>
                        <a:t> </a:t>
                      </a:r>
                      <a:r>
                        <a:rPr lang="fr-FR" sz="1400" kern="1200" dirty="0">
                          <a:solidFill>
                            <a:schemeClr val="dk1"/>
                          </a:solidFill>
                          <a:latin typeface="Calibri" panose="020F0502020204030204" pitchFamily="34" charset="0"/>
                          <a:ea typeface="+mn-ea"/>
                          <a:cs typeface="Calibri" panose="020F0502020204030204" pitchFamily="34" charset="0"/>
                        </a:rPr>
                        <a:t>de Frida KHALO, </a:t>
                      </a:r>
                      <a:r>
                        <a:rPr lang="fr-FR" sz="1400" b="1" kern="1200" dirty="0">
                          <a:solidFill>
                            <a:srgbClr val="0070C0"/>
                          </a:solidFill>
                          <a:latin typeface="Calibri" panose="020F0502020204030204" pitchFamily="34" charset="0"/>
                          <a:ea typeface="+mn-ea"/>
                          <a:cs typeface="Calibri" panose="020F0502020204030204" pitchFamily="34" charset="0"/>
                        </a:rPr>
                        <a:t>peinture</a:t>
                      </a:r>
                    </a:p>
                    <a:p>
                      <a:pPr marL="0" algn="l" defTabSz="457200" rtl="0" eaLnBrk="1" latinLnBrk="0" hangingPunct="1"/>
                      <a:r>
                        <a:rPr lang="fr-FR" sz="1400" kern="1200" dirty="0">
                          <a:solidFill>
                            <a:schemeClr val="dk1"/>
                          </a:solidFill>
                          <a:latin typeface="Calibri" panose="020F0502020204030204" pitchFamily="34" charset="0"/>
                          <a:ea typeface="+mn-ea"/>
                          <a:cs typeface="Calibri" panose="020F0502020204030204" pitchFamily="34" charset="0"/>
                        </a:rPr>
                        <a:t>● </a:t>
                      </a:r>
                      <a:r>
                        <a:rPr lang="fr-FR" sz="1400" i="1" kern="1200" dirty="0">
                          <a:solidFill>
                            <a:schemeClr val="dk1"/>
                          </a:solidFill>
                          <a:latin typeface="Calibri" panose="020F0502020204030204" pitchFamily="34" charset="0"/>
                          <a:ea typeface="+mn-ea"/>
                          <a:cs typeface="Calibri" panose="020F0502020204030204" pitchFamily="34" charset="0"/>
                        </a:rPr>
                        <a:t>L’Arabe du futur</a:t>
                      </a:r>
                      <a:r>
                        <a:rPr lang="fr-FR" sz="1400" kern="1200" dirty="0">
                          <a:solidFill>
                            <a:schemeClr val="dk1"/>
                          </a:solidFill>
                          <a:latin typeface="Calibri" panose="020F0502020204030204" pitchFamily="34" charset="0"/>
                          <a:ea typeface="+mn-ea"/>
                          <a:cs typeface="Calibri" panose="020F0502020204030204" pitchFamily="34" charset="0"/>
                        </a:rPr>
                        <a:t> de Riad SATTOUF, </a:t>
                      </a:r>
                      <a:r>
                        <a:rPr lang="fr-FR" sz="1400" b="1" kern="1200" dirty="0">
                          <a:solidFill>
                            <a:srgbClr val="0070C0"/>
                          </a:solidFill>
                          <a:latin typeface="Calibri" panose="020F0502020204030204" pitchFamily="34" charset="0"/>
                          <a:ea typeface="+mn-ea"/>
                          <a:cs typeface="Calibri" panose="020F0502020204030204" pitchFamily="34" charset="0"/>
                        </a:rPr>
                        <a:t>roman graphique</a:t>
                      </a:r>
                    </a:p>
                    <a:p>
                      <a:pPr marL="0" algn="l" defTabSz="457200" rtl="0" eaLnBrk="1" latinLnBrk="0" hangingPunct="1"/>
                      <a:r>
                        <a:rPr lang="fr-FR" sz="1400" kern="1200" dirty="0">
                          <a:solidFill>
                            <a:schemeClr val="dk1"/>
                          </a:solidFill>
                          <a:latin typeface="Calibri" panose="020F0502020204030204" pitchFamily="34" charset="0"/>
                          <a:ea typeface="+mn-ea"/>
                          <a:cs typeface="Calibri" panose="020F0502020204030204" pitchFamily="34" charset="0"/>
                        </a:rPr>
                        <a:t>● </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Fiche scolaire – </a:t>
                      </a:r>
                      <a:r>
                        <a:rPr kumimoji="0" lang="fr-FR"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L’École et moi</a:t>
                      </a:r>
                      <a:endParaRPr lang="fr-FR" sz="1400" i="0" kern="1200" dirty="0">
                        <a:solidFill>
                          <a:schemeClr val="dk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826418924"/>
                  </a:ext>
                </a:extLst>
              </a:tr>
              <a:tr h="370840">
                <a:tc>
                  <a:txBody>
                    <a:bodyPr/>
                    <a:lstStyle/>
                    <a:p>
                      <a:pPr algn="ctr"/>
                      <a:r>
                        <a:rPr lang="fr-FR" b="1" dirty="0">
                          <a:solidFill>
                            <a:srgbClr val="FF0000"/>
                          </a:solidFill>
                          <a:latin typeface="Calibri" panose="020F0502020204030204" pitchFamily="34" charset="0"/>
                          <a:cs typeface="Calibri" panose="020F0502020204030204" pitchFamily="34" charset="0"/>
                        </a:rPr>
                        <a:t>I-2</a:t>
                      </a:r>
                    </a:p>
                  </a:txBody>
                  <a:tcPr/>
                </a:tc>
                <a:tc>
                  <a:txBody>
                    <a:bodyPr/>
                    <a:lstStyle/>
                    <a:p>
                      <a:r>
                        <a:rPr lang="fr-FR" b="1" cap="all" baseline="0" dirty="0">
                          <a:latin typeface="Calibri" panose="020F0502020204030204" pitchFamily="34" charset="0"/>
                          <a:cs typeface="Calibri" panose="020F0502020204030204" pitchFamily="34" charset="0"/>
                        </a:rPr>
                        <a:t>Correspondances intimes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1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la recherche de l’excellence »</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de Gabe POLSKY, </a:t>
                      </a:r>
                      <a:r>
                        <a:rPr lang="fr-FR" sz="1400" b="1" kern="1200" noProof="0" dirty="0">
                          <a:solidFill>
                            <a:srgbClr val="0070C0"/>
                          </a:solidFill>
                          <a:latin typeface="Calibri" panose="020F0502020204030204" pitchFamily="34" charset="0"/>
                          <a:ea typeface="+mn-ea"/>
                          <a:cs typeface="Calibri" panose="020F0502020204030204" pitchFamily="34" charset="0"/>
                        </a:rPr>
                        <a:t>documentaire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1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Je veux aller à l’école</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de MA YAN, </a:t>
                      </a:r>
                      <a:r>
                        <a:rPr lang="fr-FR" sz="1400" b="1" kern="1200" noProof="0" dirty="0">
                          <a:solidFill>
                            <a:srgbClr val="0070C0"/>
                          </a:solidFill>
                          <a:latin typeface="Calibri" panose="020F0502020204030204" pitchFamily="34" charset="0"/>
                          <a:ea typeface="+mn-ea"/>
                          <a:cs typeface="Calibri" panose="020F0502020204030204" pitchFamily="34" charset="0"/>
                        </a:rPr>
                        <a:t>journal intime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Calibri" panose="020F0502020204030204" pitchFamily="34" charset="0"/>
                          <a:ea typeface="+mn-ea"/>
                          <a:cs typeface="Calibri" panose="020F0502020204030204" pitchFamily="34" charset="0"/>
                        </a:rPr>
                        <a:t>● </a:t>
                      </a:r>
                      <a:r>
                        <a:rPr kumimoji="0" lang="fr-FR" sz="1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Lettre à Monsieur Germain</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d’Albert CAMUS, </a:t>
                      </a:r>
                      <a:r>
                        <a:rPr lang="fr-FR" sz="1400" b="1" kern="1200" noProof="0" dirty="0">
                          <a:solidFill>
                            <a:srgbClr val="0070C0"/>
                          </a:solidFill>
                          <a:latin typeface="Calibri" panose="020F0502020204030204" pitchFamily="34" charset="0"/>
                          <a:ea typeface="+mn-ea"/>
                          <a:cs typeface="Calibri" panose="020F0502020204030204" pitchFamily="34" charset="0"/>
                        </a:rPr>
                        <a:t>correspondance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1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Lettre au père</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de Franz KAFKA, </a:t>
                      </a:r>
                      <a:r>
                        <a:rPr lang="fr-FR" sz="1400" b="1" kern="1200" noProof="0" dirty="0">
                          <a:solidFill>
                            <a:srgbClr val="0070C0"/>
                          </a:solidFill>
                          <a:latin typeface="Calibri" panose="020F0502020204030204" pitchFamily="34" charset="0"/>
                          <a:ea typeface="+mn-ea"/>
                          <a:cs typeface="Calibri" panose="020F0502020204030204" pitchFamily="34" charset="0"/>
                        </a:rPr>
                        <a:t>correspondance</a:t>
                      </a:r>
                    </a:p>
                  </a:txBody>
                  <a:tcPr/>
                </a:tc>
                <a:extLst>
                  <a:ext uri="{0D108BD9-81ED-4DB2-BD59-A6C34878D82A}">
                    <a16:rowId xmlns:a16="http://schemas.microsoft.com/office/drawing/2014/main" val="326822735"/>
                  </a:ext>
                </a:extLst>
              </a:tr>
              <a:tr h="370840">
                <a:tc>
                  <a:txBody>
                    <a:bodyPr/>
                    <a:lstStyle/>
                    <a:p>
                      <a:pPr algn="ctr"/>
                      <a:r>
                        <a:rPr lang="fr-FR" b="1" dirty="0">
                          <a:solidFill>
                            <a:srgbClr val="FF0000"/>
                          </a:solidFill>
                          <a:latin typeface="Calibri" panose="020F0502020204030204" pitchFamily="34" charset="0"/>
                          <a:cs typeface="Calibri" panose="020F0502020204030204" pitchFamily="34" charset="0"/>
                        </a:rPr>
                        <a:t>I-3</a:t>
                      </a:r>
                    </a:p>
                  </a:txBody>
                  <a:tcPr/>
                </a:tc>
                <a:tc>
                  <a:txBody>
                    <a:bodyPr/>
                    <a:lstStyle/>
                    <a:p>
                      <a:r>
                        <a:rPr lang="fr-FR" b="1" cap="all" baseline="0" dirty="0">
                          <a:latin typeface="Calibri" panose="020F0502020204030204" pitchFamily="34" charset="0"/>
                          <a:cs typeface="Calibri" panose="020F0502020204030204" pitchFamily="34" charset="0"/>
                        </a:rPr>
                        <a:t>Le récit autobiographique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1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Mots</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de Jean-Paul SARTRE, </a:t>
                      </a:r>
                      <a:r>
                        <a:rPr lang="fr-FR" sz="1400" b="1" kern="1200" noProof="0" dirty="0">
                          <a:solidFill>
                            <a:srgbClr val="0070C0"/>
                          </a:solidFill>
                          <a:latin typeface="Calibri" panose="020F0502020204030204" pitchFamily="34" charset="0"/>
                          <a:ea typeface="+mn-ea"/>
                          <a:cs typeface="Calibri" panose="020F0502020204030204" pitchFamily="34" charset="0"/>
                        </a:rPr>
                        <a:t>autobiographie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Fiche scolaire - </a:t>
                      </a:r>
                      <a:r>
                        <a:rPr kumimoji="0" lang="fr-FR"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Raconter un souvenir de son enfance</a:t>
                      </a:r>
                    </a:p>
                  </a:txBody>
                  <a:tcPr/>
                </a:tc>
                <a:extLst>
                  <a:ext uri="{0D108BD9-81ED-4DB2-BD59-A6C34878D82A}">
                    <a16:rowId xmlns:a16="http://schemas.microsoft.com/office/drawing/2014/main" val="183231967"/>
                  </a:ext>
                </a:extLst>
              </a:tr>
              <a:tr h="370840">
                <a:tc>
                  <a:txBody>
                    <a:bodyPr/>
                    <a:lstStyle/>
                    <a:p>
                      <a:pPr algn="ctr"/>
                      <a:r>
                        <a:rPr lang="fr-FR" b="1" dirty="0">
                          <a:solidFill>
                            <a:srgbClr val="FF0000"/>
                          </a:solidFill>
                          <a:latin typeface="Calibri" panose="020F0502020204030204" pitchFamily="34" charset="0"/>
                          <a:cs typeface="Calibri" panose="020F0502020204030204" pitchFamily="34" charset="0"/>
                        </a:rPr>
                        <a:t>I-4</a:t>
                      </a:r>
                    </a:p>
                  </a:txBody>
                  <a:tcPr/>
                </a:tc>
                <a:tc>
                  <a:txBody>
                    <a:bodyPr/>
                    <a:lstStyle/>
                    <a:p>
                      <a:r>
                        <a:rPr lang="fr-FR" b="1" cap="all" baseline="0" dirty="0">
                          <a:latin typeface="Calibri" panose="020F0502020204030204" pitchFamily="34" charset="0"/>
                          <a:cs typeface="Calibri" panose="020F0502020204030204" pitchFamily="34" charset="0"/>
                        </a:rPr>
                        <a:t>LE RÉCIT DE VOYAGE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1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L’usage du monde</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de Nicolas BOUVIER, </a:t>
                      </a:r>
                      <a:r>
                        <a:rPr lang="fr-FR" sz="1400" b="1" kern="1200" noProof="0" dirty="0">
                          <a:solidFill>
                            <a:srgbClr val="0070C0"/>
                          </a:solidFill>
                          <a:latin typeface="Calibri" panose="020F0502020204030204" pitchFamily="34" charset="0"/>
                          <a:ea typeface="+mn-ea"/>
                          <a:cs typeface="Calibri" panose="020F0502020204030204" pitchFamily="34" charset="0"/>
                        </a:rPr>
                        <a:t>récit de voyage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Journal intime, écrire pour soi ou pour les autres ?</a:t>
                      </a:r>
                    </a:p>
                  </a:txBody>
                  <a:tcPr/>
                </a:tc>
                <a:extLst>
                  <a:ext uri="{0D108BD9-81ED-4DB2-BD59-A6C34878D82A}">
                    <a16:rowId xmlns:a16="http://schemas.microsoft.com/office/drawing/2014/main" val="3908357449"/>
                  </a:ext>
                </a:extLst>
              </a:tr>
            </a:tbl>
          </a:graphicData>
        </a:graphic>
      </p:graphicFrame>
      <p:sp>
        <p:nvSpPr>
          <p:cNvPr id="4" name="ZoneTexte 3">
            <a:extLst>
              <a:ext uri="{FF2B5EF4-FFF2-40B4-BE49-F238E27FC236}">
                <a16:creationId xmlns:a16="http://schemas.microsoft.com/office/drawing/2014/main" id="{809580E1-5E48-483F-9143-70AA25E42006}"/>
              </a:ext>
            </a:extLst>
          </p:cNvPr>
          <p:cNvSpPr txBox="1"/>
          <p:nvPr/>
        </p:nvSpPr>
        <p:spPr>
          <a:xfrm>
            <a:off x="2213128" y="1366345"/>
            <a:ext cx="9330853" cy="430887"/>
          </a:xfrm>
          <a:prstGeom prst="rect">
            <a:avLst/>
          </a:prstGeom>
          <a:noFill/>
        </p:spPr>
        <p:txBody>
          <a:bodyPr wrap="square">
            <a:spAutoFit/>
          </a:bodyPr>
          <a:lstStyle/>
          <a:p>
            <a:r>
              <a:rPr lang="fr-FR" sz="2200" b="1" i="1" dirty="0">
                <a:solidFill>
                  <a:schemeClr val="accent3">
                    <a:lumMod val="75000"/>
                  </a:schemeClr>
                </a:solidFill>
                <a:latin typeface="Calibri" panose="020F0502020204030204" pitchFamily="34" charset="0"/>
                <a:cs typeface="Calibri" panose="020F0502020204030204" pitchFamily="34" charset="0"/>
              </a:rPr>
              <a:t>Problématique : Se </a:t>
            </a:r>
            <a:r>
              <a:rPr lang="fr-FR" sz="2200" b="1" i="1" dirty="0">
                <a:solidFill>
                  <a:srgbClr val="FF0000"/>
                </a:solidFill>
                <a:latin typeface="Calibri" panose="020F0502020204030204" pitchFamily="34" charset="0"/>
                <a:cs typeface="Calibri" panose="020F0502020204030204" pitchFamily="34" charset="0"/>
              </a:rPr>
              <a:t>représenter</a:t>
            </a:r>
            <a:r>
              <a:rPr lang="fr-FR" sz="2200" b="1" i="1" dirty="0">
                <a:solidFill>
                  <a:schemeClr val="accent3">
                    <a:lumMod val="75000"/>
                  </a:schemeClr>
                </a:solidFill>
                <a:latin typeface="Calibri" panose="020F0502020204030204" pitchFamily="34" charset="0"/>
                <a:cs typeface="Calibri" panose="020F0502020204030204" pitchFamily="34" charset="0"/>
              </a:rPr>
              <a:t>, est-ce montrer sa vraie </a:t>
            </a:r>
            <a:r>
              <a:rPr lang="fr-FR" sz="2200" b="1" i="1" dirty="0">
                <a:solidFill>
                  <a:srgbClr val="FF0000"/>
                </a:solidFill>
                <a:latin typeface="Calibri" panose="020F0502020204030204" pitchFamily="34" charset="0"/>
                <a:cs typeface="Calibri" panose="020F0502020204030204" pitchFamily="34" charset="0"/>
              </a:rPr>
              <a:t>personnalité</a:t>
            </a:r>
            <a:r>
              <a:rPr lang="fr-FR" sz="2200" b="1" i="1" dirty="0">
                <a:solidFill>
                  <a:schemeClr val="accent3">
                    <a:lumMod val="75000"/>
                  </a:schemeClr>
                </a:solidFill>
                <a:latin typeface="Calibri" panose="020F0502020204030204" pitchFamily="34" charset="0"/>
                <a:cs typeface="Calibri" panose="020F0502020204030204" pitchFamily="34" charset="0"/>
              </a:rPr>
              <a:t> ?</a:t>
            </a:r>
            <a:endParaRPr lang="fr-FR" sz="2200" b="1" i="1" dirty="0">
              <a:solidFill>
                <a:schemeClr val="accent3">
                  <a:lumMod val="50000"/>
                </a:schemeClr>
              </a:solidFill>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034A523C-0E22-4546-AA01-8A9A7168AE56}"/>
              </a:ext>
            </a:extLst>
          </p:cNvPr>
          <p:cNvSpPr txBox="1"/>
          <p:nvPr/>
        </p:nvSpPr>
        <p:spPr>
          <a:xfrm>
            <a:off x="278878" y="823800"/>
            <a:ext cx="2288028" cy="4893647"/>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séquence :</a:t>
            </a:r>
          </a:p>
          <a:p>
            <a:pPr marL="285750" indent="-285750">
              <a:buFont typeface="Wingdings" panose="05000000000000000000" pitchFamily="2" charset="2"/>
              <a:buChar char="q"/>
            </a:pPr>
            <a:endParaRPr lang="fr-F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Antithèses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Antonymes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Autobiographie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Autoportrait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Citation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Comparaison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Connotation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Dénotation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Échelle des plans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Épistolaire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Incipit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Interviews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Journal intime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Métaphore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Paratexte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Personnification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Problématique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Récit de voyage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Roman graphique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Thème</a:t>
            </a:r>
          </a:p>
        </p:txBody>
      </p:sp>
      <p:sp>
        <p:nvSpPr>
          <p:cNvPr id="9" name="ZoneTexte 8">
            <a:extLst>
              <a:ext uri="{FF2B5EF4-FFF2-40B4-BE49-F238E27FC236}">
                <a16:creationId xmlns:a16="http://schemas.microsoft.com/office/drawing/2014/main" id="{36BA552E-DAD9-4D1D-9048-FDCFC4AFC164}"/>
              </a:ext>
            </a:extLst>
          </p:cNvPr>
          <p:cNvSpPr txBox="1"/>
          <p:nvPr/>
        </p:nvSpPr>
        <p:spPr>
          <a:xfrm>
            <a:off x="1731240" y="5972495"/>
            <a:ext cx="10268100" cy="769441"/>
          </a:xfrm>
          <a:prstGeom prst="rect">
            <a:avLst/>
          </a:prstGeom>
          <a:noFill/>
        </p:spPr>
        <p:txBody>
          <a:bodyPr wrap="square">
            <a:spAutoFit/>
          </a:bodyPr>
          <a:lstStyle/>
          <a:p>
            <a:pPr algn="ctr"/>
            <a:r>
              <a:rPr lang="fr-FR" sz="2200" b="1" i="1" dirty="0">
                <a:solidFill>
                  <a:srgbClr val="FF0000"/>
                </a:solidFill>
                <a:latin typeface="Calibri" panose="020F0502020204030204" pitchFamily="34" charset="0"/>
                <a:cs typeface="Calibri" panose="020F0502020204030204" pitchFamily="34" charset="0"/>
              </a:rPr>
              <a:t>« S’interroger sur soi, c’est reconnaître que l’on se construit  avec et par les autres,</a:t>
            </a:r>
            <a:br>
              <a:rPr lang="fr-FR" sz="2200" b="1" i="1" dirty="0">
                <a:solidFill>
                  <a:srgbClr val="FF0000"/>
                </a:solidFill>
                <a:latin typeface="Calibri" panose="020F0502020204030204" pitchFamily="34" charset="0"/>
                <a:cs typeface="Calibri" panose="020F0502020204030204" pitchFamily="34" charset="0"/>
              </a:rPr>
            </a:br>
            <a:r>
              <a:rPr lang="fr-FR" sz="2200" b="1" i="1" dirty="0">
                <a:solidFill>
                  <a:srgbClr val="FF0000"/>
                </a:solidFill>
                <a:latin typeface="Calibri" panose="020F0502020204030204" pitchFamily="34" charset="0"/>
                <a:cs typeface="Calibri" panose="020F0502020204030204" pitchFamily="34" charset="0"/>
              </a:rPr>
              <a:t>c’est accepter sa singularité et progresser dans l’estime de soi. »</a:t>
            </a:r>
          </a:p>
        </p:txBody>
      </p:sp>
      <p:sp>
        <p:nvSpPr>
          <p:cNvPr id="2" name="Rectangle : coins arrondis 1">
            <a:extLst>
              <a:ext uri="{FF2B5EF4-FFF2-40B4-BE49-F238E27FC236}">
                <a16:creationId xmlns:a16="http://schemas.microsoft.com/office/drawing/2014/main" id="{E6718E08-B106-4555-BEB4-62BB7EFA4DB9}"/>
              </a:ext>
            </a:extLst>
          </p:cNvPr>
          <p:cNvSpPr/>
          <p:nvPr/>
        </p:nvSpPr>
        <p:spPr>
          <a:xfrm>
            <a:off x="8991511" y="6011389"/>
            <a:ext cx="2647356" cy="35233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 coins arrondis 9">
            <a:extLst>
              <a:ext uri="{FF2B5EF4-FFF2-40B4-BE49-F238E27FC236}">
                <a16:creationId xmlns:a16="http://schemas.microsoft.com/office/drawing/2014/main" id="{E26DA8B5-98F8-498B-B1C9-F3F00A2819BB}"/>
              </a:ext>
            </a:extLst>
          </p:cNvPr>
          <p:cNvSpPr/>
          <p:nvPr/>
        </p:nvSpPr>
        <p:spPr>
          <a:xfrm>
            <a:off x="5075251" y="6389599"/>
            <a:ext cx="1328156" cy="35233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 coins arrondis 10">
            <a:extLst>
              <a:ext uri="{FF2B5EF4-FFF2-40B4-BE49-F238E27FC236}">
                <a16:creationId xmlns:a16="http://schemas.microsoft.com/office/drawing/2014/main" id="{A8C725C9-A2C4-43CC-AA00-EB9FA059C9BB}"/>
              </a:ext>
            </a:extLst>
          </p:cNvPr>
          <p:cNvSpPr/>
          <p:nvPr/>
        </p:nvSpPr>
        <p:spPr>
          <a:xfrm>
            <a:off x="8752324" y="6363727"/>
            <a:ext cx="1526797" cy="35233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 coins arrondis 12">
            <a:extLst>
              <a:ext uri="{FF2B5EF4-FFF2-40B4-BE49-F238E27FC236}">
                <a16:creationId xmlns:a16="http://schemas.microsoft.com/office/drawing/2014/main" id="{B93B0AB9-8895-4EA2-B192-C4C9318538A3}"/>
              </a:ext>
            </a:extLst>
          </p:cNvPr>
          <p:cNvSpPr/>
          <p:nvPr/>
        </p:nvSpPr>
        <p:spPr>
          <a:xfrm>
            <a:off x="7552699" y="6013266"/>
            <a:ext cx="1438811" cy="35233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 coins arrondis 13">
            <a:extLst>
              <a:ext uri="{FF2B5EF4-FFF2-40B4-BE49-F238E27FC236}">
                <a16:creationId xmlns:a16="http://schemas.microsoft.com/office/drawing/2014/main" id="{E27E570C-3162-4D01-BB76-39E48F246825}"/>
              </a:ext>
            </a:extLst>
          </p:cNvPr>
          <p:cNvSpPr/>
          <p:nvPr/>
        </p:nvSpPr>
        <p:spPr>
          <a:xfrm>
            <a:off x="2308014" y="5999764"/>
            <a:ext cx="1438811" cy="35233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CCF038C2-7BCC-4306-A470-A20780C0CB2E}"/>
              </a:ext>
            </a:extLst>
          </p:cNvPr>
          <p:cNvSpPr txBox="1"/>
          <p:nvPr/>
        </p:nvSpPr>
        <p:spPr>
          <a:xfrm>
            <a:off x="2213129" y="5496950"/>
            <a:ext cx="9698149" cy="430887"/>
          </a:xfrm>
          <a:prstGeom prst="rect">
            <a:avLst/>
          </a:prstGeom>
          <a:noFill/>
        </p:spPr>
        <p:txBody>
          <a:bodyPr wrap="square" rtlCol="0">
            <a:spAutoFit/>
          </a:bodyPr>
          <a:lstStyle/>
          <a:p>
            <a:r>
              <a:rPr lang="fr-FR" sz="2200" b="1" dirty="0">
                <a:latin typeface="Calibri" panose="020F0502020204030204" pitchFamily="34" charset="0"/>
                <a:cs typeface="Calibri" panose="020F0502020204030204" pitchFamily="34" charset="0"/>
              </a:rPr>
              <a:t>Repérer les 5 principaux mots-clés (ou expressions-clés) dans la citation suivante : </a:t>
            </a:r>
          </a:p>
        </p:txBody>
      </p:sp>
      <p:pic>
        <p:nvPicPr>
          <p:cNvPr id="6" name="Image 5">
            <a:extLst>
              <a:ext uri="{FF2B5EF4-FFF2-40B4-BE49-F238E27FC236}">
                <a16:creationId xmlns:a16="http://schemas.microsoft.com/office/drawing/2014/main" id="{0DF093F3-78FF-E0FC-7476-B5F1D248E6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6230" y="92165"/>
            <a:ext cx="1261105" cy="1261105"/>
          </a:xfrm>
          <a:prstGeom prst="rect">
            <a:avLst/>
          </a:prstGeom>
        </p:spPr>
      </p:pic>
      <p:sp>
        <p:nvSpPr>
          <p:cNvPr id="7" name="ZoneTexte 6">
            <a:extLst>
              <a:ext uri="{FF2B5EF4-FFF2-40B4-BE49-F238E27FC236}">
                <a16:creationId xmlns:a16="http://schemas.microsoft.com/office/drawing/2014/main" id="{4F0FA80A-9098-5FC5-BC3F-5136651A099C}"/>
              </a:ext>
            </a:extLst>
          </p:cNvPr>
          <p:cNvSpPr txBox="1"/>
          <p:nvPr/>
        </p:nvSpPr>
        <p:spPr>
          <a:xfrm>
            <a:off x="4828121" y="1845004"/>
            <a:ext cx="2673723" cy="369332"/>
          </a:xfrm>
          <a:prstGeom prst="rect">
            <a:avLst/>
          </a:prstGeom>
          <a:noFill/>
          <a:ln>
            <a:solidFill>
              <a:srgbClr val="FF0000"/>
            </a:solidFill>
          </a:ln>
        </p:spPr>
        <p:txBody>
          <a:bodyPr wrap="square">
            <a:spAutoFit/>
          </a:bodyPr>
          <a:lstStyle/>
          <a:p>
            <a:r>
              <a:rPr lang="fr-FR" sz="1800" b="1" cap="all" baseline="0" dirty="0">
                <a:latin typeface="Calibri" panose="020F0502020204030204" pitchFamily="34" charset="0"/>
                <a:cs typeface="Calibri" panose="020F0502020204030204" pitchFamily="34" charset="0"/>
              </a:rPr>
              <a:t>ENTRÉE DANS LE THÈME…</a:t>
            </a:r>
          </a:p>
        </p:txBody>
      </p:sp>
    </p:spTree>
    <p:extLst>
      <p:ext uri="{BB962C8B-B14F-4D97-AF65-F5344CB8AC3E}">
        <p14:creationId xmlns:p14="http://schemas.microsoft.com/office/powerpoint/2010/main" val="276653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80">
                                          <p:stCondLst>
                                            <p:cond delay="0"/>
                                          </p:stCondLst>
                                        </p:cTn>
                                        <p:tgtEl>
                                          <p:spTgt spid="14"/>
                                        </p:tgtEl>
                                      </p:cBhvr>
                                    </p:animEffect>
                                    <p:anim calcmode="lin" valueType="num">
                                      <p:cBhvr>
                                        <p:cTn id="2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7" dur="26">
                                          <p:stCondLst>
                                            <p:cond delay="650"/>
                                          </p:stCondLst>
                                        </p:cTn>
                                        <p:tgtEl>
                                          <p:spTgt spid="14"/>
                                        </p:tgtEl>
                                      </p:cBhvr>
                                      <p:to x="100000" y="60000"/>
                                    </p:animScale>
                                    <p:animScale>
                                      <p:cBhvr>
                                        <p:cTn id="28" dur="166" decel="50000">
                                          <p:stCondLst>
                                            <p:cond delay="676"/>
                                          </p:stCondLst>
                                        </p:cTn>
                                        <p:tgtEl>
                                          <p:spTgt spid="14"/>
                                        </p:tgtEl>
                                      </p:cBhvr>
                                      <p:to x="100000" y="100000"/>
                                    </p:animScale>
                                    <p:animScale>
                                      <p:cBhvr>
                                        <p:cTn id="29" dur="26">
                                          <p:stCondLst>
                                            <p:cond delay="1312"/>
                                          </p:stCondLst>
                                        </p:cTn>
                                        <p:tgtEl>
                                          <p:spTgt spid="14"/>
                                        </p:tgtEl>
                                      </p:cBhvr>
                                      <p:to x="100000" y="80000"/>
                                    </p:animScale>
                                    <p:animScale>
                                      <p:cBhvr>
                                        <p:cTn id="30" dur="166" decel="50000">
                                          <p:stCondLst>
                                            <p:cond delay="1338"/>
                                          </p:stCondLst>
                                        </p:cTn>
                                        <p:tgtEl>
                                          <p:spTgt spid="14"/>
                                        </p:tgtEl>
                                      </p:cBhvr>
                                      <p:to x="100000" y="100000"/>
                                    </p:animScale>
                                    <p:animScale>
                                      <p:cBhvr>
                                        <p:cTn id="31" dur="26">
                                          <p:stCondLst>
                                            <p:cond delay="1642"/>
                                          </p:stCondLst>
                                        </p:cTn>
                                        <p:tgtEl>
                                          <p:spTgt spid="14"/>
                                        </p:tgtEl>
                                      </p:cBhvr>
                                      <p:to x="100000" y="90000"/>
                                    </p:animScale>
                                    <p:animScale>
                                      <p:cBhvr>
                                        <p:cTn id="32" dur="166" decel="50000">
                                          <p:stCondLst>
                                            <p:cond delay="1668"/>
                                          </p:stCondLst>
                                        </p:cTn>
                                        <p:tgtEl>
                                          <p:spTgt spid="14"/>
                                        </p:tgtEl>
                                      </p:cBhvr>
                                      <p:to x="100000" y="100000"/>
                                    </p:animScale>
                                    <p:animScale>
                                      <p:cBhvr>
                                        <p:cTn id="33" dur="26">
                                          <p:stCondLst>
                                            <p:cond delay="1808"/>
                                          </p:stCondLst>
                                        </p:cTn>
                                        <p:tgtEl>
                                          <p:spTgt spid="14"/>
                                        </p:tgtEl>
                                      </p:cBhvr>
                                      <p:to x="100000" y="95000"/>
                                    </p:animScale>
                                    <p:animScale>
                                      <p:cBhvr>
                                        <p:cTn id="34" dur="166" decel="50000">
                                          <p:stCondLst>
                                            <p:cond delay="1834"/>
                                          </p:stCondLst>
                                        </p:cTn>
                                        <p:tgtEl>
                                          <p:spTgt spid="14"/>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80">
                                          <p:stCondLst>
                                            <p:cond delay="0"/>
                                          </p:stCondLst>
                                        </p:cTn>
                                        <p:tgtEl>
                                          <p:spTgt spid="13"/>
                                        </p:tgtEl>
                                      </p:cBhvr>
                                    </p:animEffect>
                                    <p:anim calcmode="lin" valueType="num">
                                      <p:cBhvr>
                                        <p:cTn id="4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5" dur="26">
                                          <p:stCondLst>
                                            <p:cond delay="650"/>
                                          </p:stCondLst>
                                        </p:cTn>
                                        <p:tgtEl>
                                          <p:spTgt spid="13"/>
                                        </p:tgtEl>
                                      </p:cBhvr>
                                      <p:to x="100000" y="60000"/>
                                    </p:animScale>
                                    <p:animScale>
                                      <p:cBhvr>
                                        <p:cTn id="46" dur="166" decel="50000">
                                          <p:stCondLst>
                                            <p:cond delay="676"/>
                                          </p:stCondLst>
                                        </p:cTn>
                                        <p:tgtEl>
                                          <p:spTgt spid="13"/>
                                        </p:tgtEl>
                                      </p:cBhvr>
                                      <p:to x="100000" y="100000"/>
                                    </p:animScale>
                                    <p:animScale>
                                      <p:cBhvr>
                                        <p:cTn id="47" dur="26">
                                          <p:stCondLst>
                                            <p:cond delay="1312"/>
                                          </p:stCondLst>
                                        </p:cTn>
                                        <p:tgtEl>
                                          <p:spTgt spid="13"/>
                                        </p:tgtEl>
                                      </p:cBhvr>
                                      <p:to x="100000" y="80000"/>
                                    </p:animScale>
                                    <p:animScale>
                                      <p:cBhvr>
                                        <p:cTn id="48" dur="166" decel="50000">
                                          <p:stCondLst>
                                            <p:cond delay="1338"/>
                                          </p:stCondLst>
                                        </p:cTn>
                                        <p:tgtEl>
                                          <p:spTgt spid="13"/>
                                        </p:tgtEl>
                                      </p:cBhvr>
                                      <p:to x="100000" y="100000"/>
                                    </p:animScale>
                                    <p:animScale>
                                      <p:cBhvr>
                                        <p:cTn id="49" dur="26">
                                          <p:stCondLst>
                                            <p:cond delay="1642"/>
                                          </p:stCondLst>
                                        </p:cTn>
                                        <p:tgtEl>
                                          <p:spTgt spid="13"/>
                                        </p:tgtEl>
                                      </p:cBhvr>
                                      <p:to x="100000" y="90000"/>
                                    </p:animScale>
                                    <p:animScale>
                                      <p:cBhvr>
                                        <p:cTn id="50" dur="166" decel="50000">
                                          <p:stCondLst>
                                            <p:cond delay="1668"/>
                                          </p:stCondLst>
                                        </p:cTn>
                                        <p:tgtEl>
                                          <p:spTgt spid="13"/>
                                        </p:tgtEl>
                                      </p:cBhvr>
                                      <p:to x="100000" y="100000"/>
                                    </p:animScale>
                                    <p:animScale>
                                      <p:cBhvr>
                                        <p:cTn id="51" dur="26">
                                          <p:stCondLst>
                                            <p:cond delay="1808"/>
                                          </p:stCondLst>
                                        </p:cTn>
                                        <p:tgtEl>
                                          <p:spTgt spid="13"/>
                                        </p:tgtEl>
                                      </p:cBhvr>
                                      <p:to x="100000" y="95000"/>
                                    </p:animScale>
                                    <p:animScale>
                                      <p:cBhvr>
                                        <p:cTn id="52" dur="166" decel="50000">
                                          <p:stCondLst>
                                            <p:cond delay="1834"/>
                                          </p:stCondLst>
                                        </p:cTn>
                                        <p:tgtEl>
                                          <p:spTgt spid="13"/>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down)">
                                      <p:cBhvr>
                                        <p:cTn id="57" dur="580">
                                          <p:stCondLst>
                                            <p:cond delay="0"/>
                                          </p:stCondLst>
                                        </p:cTn>
                                        <p:tgtEl>
                                          <p:spTgt spid="2"/>
                                        </p:tgtEl>
                                      </p:cBhvr>
                                    </p:animEffect>
                                    <p:anim calcmode="lin" valueType="num">
                                      <p:cBhvr>
                                        <p:cTn id="5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63" dur="26">
                                          <p:stCondLst>
                                            <p:cond delay="650"/>
                                          </p:stCondLst>
                                        </p:cTn>
                                        <p:tgtEl>
                                          <p:spTgt spid="2"/>
                                        </p:tgtEl>
                                      </p:cBhvr>
                                      <p:to x="100000" y="60000"/>
                                    </p:animScale>
                                    <p:animScale>
                                      <p:cBhvr>
                                        <p:cTn id="64" dur="166" decel="50000">
                                          <p:stCondLst>
                                            <p:cond delay="676"/>
                                          </p:stCondLst>
                                        </p:cTn>
                                        <p:tgtEl>
                                          <p:spTgt spid="2"/>
                                        </p:tgtEl>
                                      </p:cBhvr>
                                      <p:to x="100000" y="100000"/>
                                    </p:animScale>
                                    <p:animScale>
                                      <p:cBhvr>
                                        <p:cTn id="65" dur="26">
                                          <p:stCondLst>
                                            <p:cond delay="1312"/>
                                          </p:stCondLst>
                                        </p:cTn>
                                        <p:tgtEl>
                                          <p:spTgt spid="2"/>
                                        </p:tgtEl>
                                      </p:cBhvr>
                                      <p:to x="100000" y="80000"/>
                                    </p:animScale>
                                    <p:animScale>
                                      <p:cBhvr>
                                        <p:cTn id="66" dur="166" decel="50000">
                                          <p:stCondLst>
                                            <p:cond delay="1338"/>
                                          </p:stCondLst>
                                        </p:cTn>
                                        <p:tgtEl>
                                          <p:spTgt spid="2"/>
                                        </p:tgtEl>
                                      </p:cBhvr>
                                      <p:to x="100000" y="100000"/>
                                    </p:animScale>
                                    <p:animScale>
                                      <p:cBhvr>
                                        <p:cTn id="67" dur="26">
                                          <p:stCondLst>
                                            <p:cond delay="1642"/>
                                          </p:stCondLst>
                                        </p:cTn>
                                        <p:tgtEl>
                                          <p:spTgt spid="2"/>
                                        </p:tgtEl>
                                      </p:cBhvr>
                                      <p:to x="100000" y="90000"/>
                                    </p:animScale>
                                    <p:animScale>
                                      <p:cBhvr>
                                        <p:cTn id="68" dur="166" decel="50000">
                                          <p:stCondLst>
                                            <p:cond delay="1668"/>
                                          </p:stCondLst>
                                        </p:cTn>
                                        <p:tgtEl>
                                          <p:spTgt spid="2"/>
                                        </p:tgtEl>
                                      </p:cBhvr>
                                      <p:to x="100000" y="100000"/>
                                    </p:animScale>
                                    <p:animScale>
                                      <p:cBhvr>
                                        <p:cTn id="69" dur="26">
                                          <p:stCondLst>
                                            <p:cond delay="1808"/>
                                          </p:stCondLst>
                                        </p:cTn>
                                        <p:tgtEl>
                                          <p:spTgt spid="2"/>
                                        </p:tgtEl>
                                      </p:cBhvr>
                                      <p:to x="100000" y="95000"/>
                                    </p:animScale>
                                    <p:animScale>
                                      <p:cBhvr>
                                        <p:cTn id="70" dur="166" decel="50000">
                                          <p:stCondLst>
                                            <p:cond delay="1834"/>
                                          </p:stCondLst>
                                        </p:cTn>
                                        <p:tgtEl>
                                          <p:spTgt spid="2"/>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down)">
                                      <p:cBhvr>
                                        <p:cTn id="75" dur="580">
                                          <p:stCondLst>
                                            <p:cond delay="0"/>
                                          </p:stCondLst>
                                        </p:cTn>
                                        <p:tgtEl>
                                          <p:spTgt spid="10"/>
                                        </p:tgtEl>
                                      </p:cBhvr>
                                    </p:animEffect>
                                    <p:anim calcmode="lin" valueType="num">
                                      <p:cBhvr>
                                        <p:cTn id="7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81" dur="26">
                                          <p:stCondLst>
                                            <p:cond delay="650"/>
                                          </p:stCondLst>
                                        </p:cTn>
                                        <p:tgtEl>
                                          <p:spTgt spid="10"/>
                                        </p:tgtEl>
                                      </p:cBhvr>
                                      <p:to x="100000" y="60000"/>
                                    </p:animScale>
                                    <p:animScale>
                                      <p:cBhvr>
                                        <p:cTn id="82" dur="166" decel="50000">
                                          <p:stCondLst>
                                            <p:cond delay="676"/>
                                          </p:stCondLst>
                                        </p:cTn>
                                        <p:tgtEl>
                                          <p:spTgt spid="10"/>
                                        </p:tgtEl>
                                      </p:cBhvr>
                                      <p:to x="100000" y="100000"/>
                                    </p:animScale>
                                    <p:animScale>
                                      <p:cBhvr>
                                        <p:cTn id="83" dur="26">
                                          <p:stCondLst>
                                            <p:cond delay="1312"/>
                                          </p:stCondLst>
                                        </p:cTn>
                                        <p:tgtEl>
                                          <p:spTgt spid="10"/>
                                        </p:tgtEl>
                                      </p:cBhvr>
                                      <p:to x="100000" y="80000"/>
                                    </p:animScale>
                                    <p:animScale>
                                      <p:cBhvr>
                                        <p:cTn id="84" dur="166" decel="50000">
                                          <p:stCondLst>
                                            <p:cond delay="1338"/>
                                          </p:stCondLst>
                                        </p:cTn>
                                        <p:tgtEl>
                                          <p:spTgt spid="10"/>
                                        </p:tgtEl>
                                      </p:cBhvr>
                                      <p:to x="100000" y="100000"/>
                                    </p:animScale>
                                    <p:animScale>
                                      <p:cBhvr>
                                        <p:cTn id="85" dur="26">
                                          <p:stCondLst>
                                            <p:cond delay="1642"/>
                                          </p:stCondLst>
                                        </p:cTn>
                                        <p:tgtEl>
                                          <p:spTgt spid="10"/>
                                        </p:tgtEl>
                                      </p:cBhvr>
                                      <p:to x="100000" y="90000"/>
                                    </p:animScale>
                                    <p:animScale>
                                      <p:cBhvr>
                                        <p:cTn id="86" dur="166" decel="50000">
                                          <p:stCondLst>
                                            <p:cond delay="1668"/>
                                          </p:stCondLst>
                                        </p:cTn>
                                        <p:tgtEl>
                                          <p:spTgt spid="10"/>
                                        </p:tgtEl>
                                      </p:cBhvr>
                                      <p:to x="100000" y="100000"/>
                                    </p:animScale>
                                    <p:animScale>
                                      <p:cBhvr>
                                        <p:cTn id="87" dur="26">
                                          <p:stCondLst>
                                            <p:cond delay="1808"/>
                                          </p:stCondLst>
                                        </p:cTn>
                                        <p:tgtEl>
                                          <p:spTgt spid="10"/>
                                        </p:tgtEl>
                                      </p:cBhvr>
                                      <p:to x="100000" y="95000"/>
                                    </p:animScale>
                                    <p:animScale>
                                      <p:cBhvr>
                                        <p:cTn id="88" dur="166" decel="50000">
                                          <p:stCondLst>
                                            <p:cond delay="1834"/>
                                          </p:stCondLst>
                                        </p:cTn>
                                        <p:tgtEl>
                                          <p:spTgt spid="10"/>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26" presetClass="entr" presetSubtype="0" fill="hold" grpId="0" nodeType="click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wipe(down)">
                                      <p:cBhvr>
                                        <p:cTn id="93" dur="580">
                                          <p:stCondLst>
                                            <p:cond delay="0"/>
                                          </p:stCondLst>
                                        </p:cTn>
                                        <p:tgtEl>
                                          <p:spTgt spid="11"/>
                                        </p:tgtEl>
                                      </p:cBhvr>
                                    </p:animEffect>
                                    <p:anim calcmode="lin" valueType="num">
                                      <p:cBhvr>
                                        <p:cTn id="9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9" dur="26">
                                          <p:stCondLst>
                                            <p:cond delay="650"/>
                                          </p:stCondLst>
                                        </p:cTn>
                                        <p:tgtEl>
                                          <p:spTgt spid="11"/>
                                        </p:tgtEl>
                                      </p:cBhvr>
                                      <p:to x="100000" y="60000"/>
                                    </p:animScale>
                                    <p:animScale>
                                      <p:cBhvr>
                                        <p:cTn id="100" dur="166" decel="50000">
                                          <p:stCondLst>
                                            <p:cond delay="676"/>
                                          </p:stCondLst>
                                        </p:cTn>
                                        <p:tgtEl>
                                          <p:spTgt spid="11"/>
                                        </p:tgtEl>
                                      </p:cBhvr>
                                      <p:to x="100000" y="100000"/>
                                    </p:animScale>
                                    <p:animScale>
                                      <p:cBhvr>
                                        <p:cTn id="101" dur="26">
                                          <p:stCondLst>
                                            <p:cond delay="1312"/>
                                          </p:stCondLst>
                                        </p:cTn>
                                        <p:tgtEl>
                                          <p:spTgt spid="11"/>
                                        </p:tgtEl>
                                      </p:cBhvr>
                                      <p:to x="100000" y="80000"/>
                                    </p:animScale>
                                    <p:animScale>
                                      <p:cBhvr>
                                        <p:cTn id="102" dur="166" decel="50000">
                                          <p:stCondLst>
                                            <p:cond delay="1338"/>
                                          </p:stCondLst>
                                        </p:cTn>
                                        <p:tgtEl>
                                          <p:spTgt spid="11"/>
                                        </p:tgtEl>
                                      </p:cBhvr>
                                      <p:to x="100000" y="100000"/>
                                    </p:animScale>
                                    <p:animScale>
                                      <p:cBhvr>
                                        <p:cTn id="103" dur="26">
                                          <p:stCondLst>
                                            <p:cond delay="1642"/>
                                          </p:stCondLst>
                                        </p:cTn>
                                        <p:tgtEl>
                                          <p:spTgt spid="11"/>
                                        </p:tgtEl>
                                      </p:cBhvr>
                                      <p:to x="100000" y="90000"/>
                                    </p:animScale>
                                    <p:animScale>
                                      <p:cBhvr>
                                        <p:cTn id="104" dur="166" decel="50000">
                                          <p:stCondLst>
                                            <p:cond delay="1668"/>
                                          </p:stCondLst>
                                        </p:cTn>
                                        <p:tgtEl>
                                          <p:spTgt spid="11"/>
                                        </p:tgtEl>
                                      </p:cBhvr>
                                      <p:to x="100000" y="100000"/>
                                    </p:animScale>
                                    <p:animScale>
                                      <p:cBhvr>
                                        <p:cTn id="105" dur="26">
                                          <p:stCondLst>
                                            <p:cond delay="1808"/>
                                          </p:stCondLst>
                                        </p:cTn>
                                        <p:tgtEl>
                                          <p:spTgt spid="11"/>
                                        </p:tgtEl>
                                      </p:cBhvr>
                                      <p:to x="100000" y="95000"/>
                                    </p:animScale>
                                    <p:animScale>
                                      <p:cBhvr>
                                        <p:cTn id="10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P spid="10" grpId="0" animBg="1"/>
      <p:bldP spid="11" grpId="0" animBg="1"/>
      <p:bldP spid="13" grpId="0" animBg="1"/>
      <p:bldP spid="14" grpId="0" animBg="1"/>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e 23">
            <a:extLst>
              <a:ext uri="{FF2B5EF4-FFF2-40B4-BE49-F238E27FC236}">
                <a16:creationId xmlns:a16="http://schemas.microsoft.com/office/drawing/2014/main" id="{E82DDF8E-955E-4BEC-A350-546BD861CCFF}"/>
              </a:ext>
            </a:extLst>
          </p:cNvPr>
          <p:cNvGrpSpPr/>
          <p:nvPr/>
        </p:nvGrpSpPr>
        <p:grpSpPr>
          <a:xfrm>
            <a:off x="7325033" y="552625"/>
            <a:ext cx="4697643" cy="6304547"/>
            <a:chOff x="7325033" y="503465"/>
            <a:chExt cx="4697643" cy="6304547"/>
          </a:xfrm>
        </p:grpSpPr>
        <p:pic>
          <p:nvPicPr>
            <p:cNvPr id="4" name="Image 3">
              <a:extLst>
                <a:ext uri="{FF2B5EF4-FFF2-40B4-BE49-F238E27FC236}">
                  <a16:creationId xmlns:a16="http://schemas.microsoft.com/office/drawing/2014/main" id="{AB43E975-D60B-2B98-FDD5-10144CEB11E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61862" y="556878"/>
              <a:ext cx="1323521" cy="1323521"/>
            </a:xfrm>
            <a:prstGeom prst="rect">
              <a:avLst/>
            </a:prstGeom>
          </p:spPr>
        </p:pic>
        <p:pic>
          <p:nvPicPr>
            <p:cNvPr id="5" name="Image 4">
              <a:extLst>
                <a:ext uri="{FF2B5EF4-FFF2-40B4-BE49-F238E27FC236}">
                  <a16:creationId xmlns:a16="http://schemas.microsoft.com/office/drawing/2014/main" id="{6903232C-C3CC-DEBB-53CF-6583981B8C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544092"/>
              <a:ext cx="316244" cy="471970"/>
            </a:xfrm>
            <a:prstGeom prst="rect">
              <a:avLst/>
            </a:prstGeom>
          </p:spPr>
        </p:pic>
        <p:sp>
          <p:nvSpPr>
            <p:cNvPr id="6" name="Rectangle 5">
              <a:extLst>
                <a:ext uri="{FF2B5EF4-FFF2-40B4-BE49-F238E27FC236}">
                  <a16:creationId xmlns:a16="http://schemas.microsoft.com/office/drawing/2014/main" id="{CE7A2AAF-C19F-06BD-CA63-0D87BF8917F7}"/>
                </a:ext>
              </a:extLst>
            </p:cNvPr>
            <p:cNvSpPr/>
            <p:nvPr/>
          </p:nvSpPr>
          <p:spPr>
            <a:xfrm>
              <a:off x="9577022" y="548745"/>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7" name="ZoneTexte 6">
              <a:extLst>
                <a:ext uri="{FF2B5EF4-FFF2-40B4-BE49-F238E27FC236}">
                  <a16:creationId xmlns:a16="http://schemas.microsoft.com/office/drawing/2014/main" id="{B7A30909-448B-DC61-545D-6B57F3689244}"/>
                </a:ext>
              </a:extLst>
            </p:cNvPr>
            <p:cNvSpPr txBox="1"/>
            <p:nvPr/>
          </p:nvSpPr>
          <p:spPr>
            <a:xfrm>
              <a:off x="8902572" y="1125034"/>
              <a:ext cx="2207360" cy="1046440"/>
            </a:xfrm>
            <a:prstGeom prst="rect">
              <a:avLst/>
            </a:prstGeom>
            <a:noFill/>
          </p:spPr>
          <p:txBody>
            <a:bodyPr wrap="square" rtlCol="0">
              <a:spAutoFit/>
            </a:bodyPr>
            <a:lstStyle/>
            <a:p>
              <a:pPr algn="ctr"/>
              <a:r>
                <a:rPr lang="fr-FR" sz="1400" b="1" dirty="0"/>
                <a:t>Jean-Philippe SMET </a:t>
              </a:r>
              <a:r>
                <a:rPr lang="fr-FR" sz="1200" b="1" i="1" dirty="0"/>
                <a:t>alias</a:t>
              </a:r>
            </a:p>
            <a:p>
              <a:pPr algn="ctr"/>
              <a:r>
                <a:rPr lang="fr-FR" b="1" dirty="0"/>
                <a:t>Johnny HALLYDAY</a:t>
              </a:r>
            </a:p>
            <a:p>
              <a:pPr algn="ctr"/>
              <a:r>
                <a:rPr lang="fr-FR" dirty="0"/>
                <a:t>(1943-2017)</a:t>
              </a:r>
            </a:p>
          </p:txBody>
        </p:sp>
        <p:sp>
          <p:nvSpPr>
            <p:cNvPr id="8" name="Rectangle 7">
              <a:extLst>
                <a:ext uri="{FF2B5EF4-FFF2-40B4-BE49-F238E27FC236}">
                  <a16:creationId xmlns:a16="http://schemas.microsoft.com/office/drawing/2014/main" id="{1B68B28A-3DF2-0871-48B1-2F453EEFFBF7}"/>
                </a:ext>
              </a:extLst>
            </p:cNvPr>
            <p:cNvSpPr/>
            <p:nvPr/>
          </p:nvSpPr>
          <p:spPr>
            <a:xfrm>
              <a:off x="7325034" y="503465"/>
              <a:ext cx="4697642" cy="623163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 name="Image 8">
              <a:extLst>
                <a:ext uri="{FF2B5EF4-FFF2-40B4-BE49-F238E27FC236}">
                  <a16:creationId xmlns:a16="http://schemas.microsoft.com/office/drawing/2014/main" id="{363F01FD-7A32-E15E-F521-CF0D5D0057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70525" y="1103950"/>
              <a:ext cx="879026" cy="584775"/>
            </a:xfrm>
            <a:prstGeom prst="rect">
              <a:avLst/>
            </a:prstGeom>
          </p:spPr>
        </p:pic>
        <p:sp>
          <p:nvSpPr>
            <p:cNvPr id="10" name="ZoneTexte 9">
              <a:extLst>
                <a:ext uri="{FF2B5EF4-FFF2-40B4-BE49-F238E27FC236}">
                  <a16:creationId xmlns:a16="http://schemas.microsoft.com/office/drawing/2014/main" id="{01CDB041-E8F4-D535-1B11-32127EFB6750}"/>
                </a:ext>
              </a:extLst>
            </p:cNvPr>
            <p:cNvSpPr txBox="1"/>
            <p:nvPr/>
          </p:nvSpPr>
          <p:spPr>
            <a:xfrm>
              <a:off x="7325033" y="2052864"/>
              <a:ext cx="4663848" cy="4755148"/>
            </a:xfrm>
            <a:prstGeom prst="rect">
              <a:avLst/>
            </a:prstGeom>
            <a:noFill/>
          </p:spPr>
          <p:txBody>
            <a:bodyPr wrap="square">
              <a:spAutoFit/>
            </a:bodyPr>
            <a:lstStyle/>
            <a:p>
              <a:pPr algn="just"/>
              <a:r>
                <a:rPr lang="fr-FR" sz="1300" dirty="0"/>
                <a:t>Compositeur , acteur, mais surtout un des premiers </a:t>
              </a:r>
              <a:r>
                <a:rPr lang="fr-FR" sz="1300" b="1" dirty="0"/>
                <a:t>chanteurs de rock français</a:t>
              </a:r>
              <a:r>
                <a:rPr lang="fr-FR" sz="1300" dirty="0"/>
                <a:t> avec Eddy MITCHELL. Durant 57 ans de carrière, il sortira 80 albums, donnera plus de 3400 concerts devant près de 30 millions de spectateurs. En 2017, ses ventes de disques atteignent 110 millions d'exemplaires. </a:t>
              </a:r>
            </a:p>
            <a:p>
              <a:pPr algn="just"/>
              <a:r>
                <a:rPr lang="fr-FR" sz="1300" b="1" dirty="0">
                  <a:solidFill>
                    <a:srgbClr val="FF0000"/>
                  </a:solidFill>
                </a:rPr>
                <a:t>1960 :</a:t>
              </a:r>
              <a:r>
                <a:rPr lang="fr-FR" sz="1300" dirty="0"/>
                <a:t> 1</a:t>
              </a:r>
              <a:r>
                <a:rPr lang="fr-FR" sz="1300" baseline="30000" dirty="0"/>
                <a:t>er</a:t>
              </a:r>
              <a:r>
                <a:rPr lang="fr-FR" sz="1300" dirty="0"/>
                <a:t> succès avec </a:t>
              </a:r>
              <a:r>
                <a:rPr lang="fr-FR" sz="1300" i="1" dirty="0"/>
                <a:t>Souvenirs, souvenirs</a:t>
              </a:r>
              <a:r>
                <a:rPr lang="fr-FR" sz="1300" dirty="0"/>
                <a:t> ;</a:t>
              </a:r>
            </a:p>
            <a:p>
              <a:pPr algn="just"/>
              <a:r>
                <a:rPr lang="fr-FR" sz="1300" b="1" dirty="0">
                  <a:solidFill>
                    <a:srgbClr val="FF0000"/>
                  </a:solidFill>
                </a:rPr>
                <a:t>1961 :</a:t>
              </a:r>
              <a:r>
                <a:rPr lang="fr-FR" sz="1300" dirty="0"/>
                <a:t> 1</a:t>
              </a:r>
              <a:r>
                <a:rPr lang="fr-FR" sz="1300" baseline="30000" dirty="0"/>
                <a:t>er</a:t>
              </a:r>
              <a:r>
                <a:rPr lang="fr-FR" sz="1300" dirty="0"/>
                <a:t> album, </a:t>
              </a:r>
              <a:r>
                <a:rPr lang="fr-FR" sz="1300" i="1" dirty="0"/>
                <a:t>Salut les copains</a:t>
              </a:r>
              <a:r>
                <a:rPr lang="fr-FR" sz="1300" dirty="0"/>
                <a:t>, titre clin d’œil à l’émission éponyme (qui porte le même nom) sur la radio Europe N°1 qui l’a soutenu dans ses débuts ;</a:t>
              </a:r>
            </a:p>
            <a:p>
              <a:pPr algn="just"/>
              <a:r>
                <a:rPr lang="fr-FR" sz="1300" b="1" dirty="0">
                  <a:solidFill>
                    <a:srgbClr val="FF0000"/>
                  </a:solidFill>
                </a:rPr>
                <a:t>1965 :</a:t>
              </a:r>
              <a:r>
                <a:rPr lang="fr-FR" sz="1300" dirty="0"/>
                <a:t> il épouse Sylvie VARTAN, sa première femme dont il divorcera en 1980 ;</a:t>
              </a:r>
            </a:p>
            <a:p>
              <a:pPr algn="just"/>
              <a:r>
                <a:rPr lang="fr-FR" sz="1300" b="1" dirty="0">
                  <a:solidFill>
                    <a:srgbClr val="FF0000"/>
                  </a:solidFill>
                </a:rPr>
                <a:t>1985 :</a:t>
              </a:r>
              <a:r>
                <a:rPr lang="fr-FR" sz="1300" dirty="0"/>
                <a:t> Sortie de l’album </a:t>
              </a:r>
              <a:r>
                <a:rPr lang="fr-FR" sz="1300" i="1" dirty="0"/>
                <a:t>Rock'n'roll Attitude</a:t>
              </a:r>
              <a:r>
                <a:rPr lang="fr-FR" sz="1300" dirty="0"/>
                <a:t>  composé par Michel BERGER ;</a:t>
              </a:r>
            </a:p>
            <a:p>
              <a:pPr algn="just"/>
              <a:r>
                <a:rPr lang="fr-FR" sz="1300" b="1" dirty="0">
                  <a:solidFill>
                    <a:srgbClr val="FF0000"/>
                  </a:solidFill>
                </a:rPr>
                <a:t>1986 :</a:t>
              </a:r>
              <a:r>
                <a:rPr lang="fr-FR" sz="1300" dirty="0"/>
                <a:t> Sortie de l’album </a:t>
              </a:r>
              <a:r>
                <a:rPr lang="fr-FR" sz="1300" i="1" dirty="0"/>
                <a:t>Gang </a:t>
              </a:r>
              <a:r>
                <a:rPr lang="fr-FR" sz="1300" dirty="0"/>
                <a:t>composé par J. –J. GOLDMAN ;</a:t>
              </a:r>
            </a:p>
            <a:p>
              <a:pPr algn="just"/>
              <a:r>
                <a:rPr lang="fr-FR" sz="1300" b="1" dirty="0">
                  <a:solidFill>
                    <a:srgbClr val="FF0000"/>
                  </a:solidFill>
                </a:rPr>
                <a:t>1986 :</a:t>
              </a:r>
              <a:r>
                <a:rPr lang="fr-FR" sz="1300" dirty="0"/>
                <a:t> il participe à la première </a:t>
              </a:r>
              <a:r>
                <a:rPr lang="fr-FR" sz="1300" i="1" dirty="0"/>
                <a:t>Tournée des Enfoirés</a:t>
              </a:r>
              <a:r>
                <a:rPr lang="fr-FR" sz="1300" dirty="0"/>
                <a:t> pour les </a:t>
              </a:r>
              <a:r>
                <a:rPr lang="fr-FR" sz="1300" i="1" dirty="0"/>
                <a:t>Restos du cœur</a:t>
              </a:r>
              <a:r>
                <a:rPr lang="fr-FR" sz="1300" dirty="0"/>
                <a:t>, fondés par Coluche ;</a:t>
              </a:r>
            </a:p>
            <a:p>
              <a:pPr algn="just"/>
              <a:r>
                <a:rPr lang="fr-FR" sz="1300" b="1" dirty="0">
                  <a:solidFill>
                    <a:srgbClr val="FF0000"/>
                  </a:solidFill>
                </a:rPr>
                <a:t>2017 :</a:t>
              </a:r>
              <a:r>
                <a:rPr lang="fr-FR" sz="1300" dirty="0"/>
                <a:t> il meurt des suites d’un cancer. Sa carrière est partout saluée.  Aux États-Unis, le New York Times et CNN décrivent Johnny Hallyday comme l’« Elvis Presley de la France. »</a:t>
              </a:r>
            </a:p>
            <a:p>
              <a:pPr algn="r"/>
              <a:r>
                <a:rPr lang="fr-FR" sz="1300" i="1" dirty="0"/>
                <a:t>D’après Wikipedia.org.</a:t>
              </a:r>
              <a:endParaRPr lang="fr-FR" sz="1300" dirty="0"/>
            </a:p>
          </p:txBody>
        </p:sp>
        <p:pic>
          <p:nvPicPr>
            <p:cNvPr id="14" name="Image 13">
              <a:hlinkClick r:id="rId5"/>
              <a:extLst>
                <a:ext uri="{FF2B5EF4-FFF2-40B4-BE49-F238E27FC236}">
                  <a16:creationId xmlns:a16="http://schemas.microsoft.com/office/drawing/2014/main" id="{9B3AFD21-1676-3DF1-EB71-51FDD43790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94561" y="525838"/>
              <a:ext cx="399241" cy="399241"/>
            </a:xfrm>
            <a:prstGeom prst="rect">
              <a:avLst/>
            </a:prstGeom>
          </p:spPr>
        </p:pic>
      </p:grpSp>
      <p:pic>
        <p:nvPicPr>
          <p:cNvPr id="15" name="Image 14">
            <a:hlinkClick r:id="rId7"/>
            <a:extLst>
              <a:ext uri="{FF2B5EF4-FFF2-40B4-BE49-F238E27FC236}">
                <a16:creationId xmlns:a16="http://schemas.microsoft.com/office/drawing/2014/main" id="{80757D9A-8AA4-2B34-A8E5-817D95A59D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5660" y="477704"/>
            <a:ext cx="399241" cy="399241"/>
          </a:xfrm>
          <a:prstGeom prst="rect">
            <a:avLst/>
          </a:prstGeom>
        </p:spPr>
      </p:pic>
      <p:sp>
        <p:nvSpPr>
          <p:cNvPr id="17" name="ZoneTexte 16">
            <a:extLst>
              <a:ext uri="{FF2B5EF4-FFF2-40B4-BE49-F238E27FC236}">
                <a16:creationId xmlns:a16="http://schemas.microsoft.com/office/drawing/2014/main" id="{4DD80E52-1C69-7C82-9041-77C9AA4A9D4B}"/>
              </a:ext>
            </a:extLst>
          </p:cNvPr>
          <p:cNvSpPr txBox="1"/>
          <p:nvPr/>
        </p:nvSpPr>
        <p:spPr>
          <a:xfrm>
            <a:off x="119290" y="860125"/>
            <a:ext cx="4305226" cy="5493812"/>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Qu'on me donne l'obscurité puis la lumière</a:t>
            </a:r>
          </a:p>
          <a:p>
            <a:r>
              <a:rPr lang="fr-FR" sz="1300" dirty="0">
                <a:latin typeface="Calibri" panose="020F0502020204030204" pitchFamily="34" charset="0"/>
                <a:cs typeface="Calibri" panose="020F0502020204030204" pitchFamily="34" charset="0"/>
              </a:rPr>
              <a:t>Qu'on me donne la faim, la soif puis un festin</a:t>
            </a:r>
          </a:p>
          <a:p>
            <a:r>
              <a:rPr lang="fr-FR" sz="1300" dirty="0">
                <a:latin typeface="Calibri" panose="020F0502020204030204" pitchFamily="34" charset="0"/>
                <a:cs typeface="Calibri" panose="020F0502020204030204" pitchFamily="34" charset="0"/>
              </a:rPr>
              <a:t>Qu'on m'enlève ce qui est vain et secondaire</a:t>
            </a:r>
          </a:p>
          <a:p>
            <a:r>
              <a:rPr lang="fr-FR" sz="1300" dirty="0">
                <a:latin typeface="Calibri" panose="020F0502020204030204" pitchFamily="34" charset="0"/>
                <a:cs typeface="Calibri" panose="020F0502020204030204" pitchFamily="34" charset="0"/>
              </a:rPr>
              <a:t>Que je retrouve le prix de la vie, enfin</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peine pour que j'aime dormir</a:t>
            </a:r>
          </a:p>
          <a:p>
            <a:r>
              <a:rPr lang="fr-FR" sz="1300" dirty="0">
                <a:latin typeface="Calibri" panose="020F0502020204030204" pitchFamily="34" charset="0"/>
                <a:cs typeface="Calibri" panose="020F0502020204030204" pitchFamily="34" charset="0"/>
              </a:rPr>
              <a:t>Qu'on me donne le froid pour que j'aime la flamme</a:t>
            </a:r>
          </a:p>
          <a:p>
            <a:r>
              <a:rPr lang="fr-FR" sz="1300" dirty="0">
                <a:latin typeface="Calibri" panose="020F0502020204030204" pitchFamily="34" charset="0"/>
                <a:cs typeface="Calibri" panose="020F0502020204030204" pitchFamily="34" charset="0"/>
              </a:rPr>
              <a:t>Pour que j'aime ma terre, qu'on me donne l'exil</a:t>
            </a:r>
          </a:p>
          <a:p>
            <a:r>
              <a:rPr lang="fr-FR" sz="1300" dirty="0">
                <a:latin typeface="Calibri" panose="020F0502020204030204" pitchFamily="34" charset="0"/>
                <a:cs typeface="Calibri" panose="020F0502020204030204" pitchFamily="34" charset="0"/>
              </a:rPr>
              <a:t>Et qu'on m'enferme un an pour rêver à des femmes</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haine pour que j'aime l'amour</a:t>
            </a:r>
          </a:p>
          <a:p>
            <a:r>
              <a:rPr lang="fr-FR" sz="1300" dirty="0">
                <a:latin typeface="Calibri" panose="020F0502020204030204" pitchFamily="34" charset="0"/>
                <a:cs typeface="Calibri" panose="020F0502020204030204" pitchFamily="34" charset="0"/>
              </a:rPr>
              <a:t>La solitude aussi pour que j'aime les gens</a:t>
            </a:r>
          </a:p>
          <a:p>
            <a:r>
              <a:rPr lang="fr-FR" sz="1300" dirty="0">
                <a:latin typeface="Calibri" panose="020F0502020204030204" pitchFamily="34" charset="0"/>
                <a:cs typeface="Calibri" panose="020F0502020204030204" pitchFamily="34" charset="0"/>
              </a:rPr>
              <a:t>Pour que j'aime le silence, qu'on me fasse des discours</a:t>
            </a:r>
          </a:p>
          <a:p>
            <a:r>
              <a:rPr lang="fr-FR" sz="1300" dirty="0">
                <a:latin typeface="Calibri" panose="020F0502020204030204" pitchFamily="34" charset="0"/>
                <a:cs typeface="Calibri" panose="020F0502020204030204" pitchFamily="34" charset="0"/>
              </a:rPr>
              <a:t>Et toucher la misère pour respecter l'argent</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Pour que j'aime être sain, vaincre la maladie</a:t>
            </a:r>
          </a:p>
          <a:p>
            <a:r>
              <a:rPr lang="fr-FR" sz="1300" dirty="0">
                <a:latin typeface="Calibri" panose="020F0502020204030204" pitchFamily="34" charset="0"/>
                <a:cs typeface="Calibri" panose="020F0502020204030204" pitchFamily="34" charset="0"/>
              </a:rPr>
              <a:t>Qu'on me donne la nuit pour que j'aime le jour</a:t>
            </a:r>
          </a:p>
          <a:p>
            <a:r>
              <a:rPr lang="fr-FR" sz="1300" dirty="0">
                <a:latin typeface="Calibri" panose="020F0502020204030204" pitchFamily="34" charset="0"/>
                <a:cs typeface="Calibri" panose="020F0502020204030204" pitchFamily="34" charset="0"/>
              </a:rPr>
              <a:t>Qu'on me donne le jour pour que j'aime la nuit</a:t>
            </a:r>
          </a:p>
          <a:p>
            <a:r>
              <a:rPr lang="fr-FR" sz="1300" dirty="0">
                <a:latin typeface="Calibri" panose="020F0502020204030204" pitchFamily="34" charset="0"/>
                <a:cs typeface="Calibri" panose="020F0502020204030204" pitchFamily="34" charset="0"/>
              </a:rPr>
              <a:t>Pour que j'aime aujourd'hui oublier les « toujours »</a:t>
            </a:r>
          </a:p>
          <a:p>
            <a:endParaRPr lang="fr-FR" sz="1300" dirty="0">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1062B4C3-3D21-9BEB-439F-AED923385851}"/>
              </a:ext>
            </a:extLst>
          </p:cNvPr>
          <p:cNvSpPr txBox="1"/>
          <p:nvPr/>
        </p:nvSpPr>
        <p:spPr>
          <a:xfrm>
            <a:off x="3927010" y="860125"/>
            <a:ext cx="3361727" cy="3893374"/>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qu'on rallume ma vie</a:t>
            </a:r>
          </a:p>
          <a:p>
            <a:r>
              <a:rPr lang="fr-FR" sz="1300" dirty="0">
                <a:latin typeface="Calibri" panose="020F0502020204030204" pitchFamily="34" charset="0"/>
                <a:cs typeface="Calibri" panose="020F0502020204030204" pitchFamily="34" charset="0"/>
              </a:rPr>
              <a:t>Qu'on me donne l'envie</a:t>
            </a:r>
          </a:p>
          <a:p>
            <a:r>
              <a:rPr lang="fr-FR" sz="1300" dirty="0">
                <a:latin typeface="Calibri" panose="020F0502020204030204" pitchFamily="34" charset="0"/>
                <a:cs typeface="Calibri" panose="020F0502020204030204" pitchFamily="34" charset="0"/>
              </a:rPr>
              <a:t>L'envie d'avoir envie</a:t>
            </a:r>
          </a:p>
          <a:p>
            <a:r>
              <a:rPr lang="fr-FR" sz="1300" dirty="0">
                <a:latin typeface="Calibri" panose="020F0502020204030204" pitchFamily="34" charset="0"/>
                <a:cs typeface="Calibri" panose="020F0502020204030204" pitchFamily="34" charset="0"/>
              </a:rPr>
              <a:t>Qu'on rallume ma vie</a:t>
            </a:r>
          </a:p>
          <a:p>
            <a:endParaRPr lang="fr-FR" sz="1300" dirty="0">
              <a:latin typeface="Calibri" panose="020F0502020204030204" pitchFamily="34" charset="0"/>
              <a:cs typeface="Calibri" panose="020F0502020204030204" pitchFamily="34" charset="0"/>
            </a:endParaRPr>
          </a:p>
          <a:p>
            <a:pPr algn="r"/>
            <a:r>
              <a:rPr lang="fr-FR" sz="1300" b="1" dirty="0">
                <a:latin typeface="Calibri" panose="020F0502020204030204" pitchFamily="34" charset="0"/>
                <a:cs typeface="Calibri" panose="020F0502020204030204" pitchFamily="34" charset="0"/>
              </a:rPr>
              <a:t>Paroles et musique : J.-J. GOLDMAN,</a:t>
            </a:r>
          </a:p>
          <a:p>
            <a:pPr algn="r"/>
            <a:r>
              <a:rPr lang="fr-FR" sz="1300" b="1" i="1" dirty="0">
                <a:latin typeface="Calibri" panose="020F0502020204030204" pitchFamily="34" charset="0"/>
                <a:cs typeface="Calibri" panose="020F0502020204030204" pitchFamily="34" charset="0"/>
              </a:rPr>
              <a:t>Gang</a:t>
            </a:r>
            <a:r>
              <a:rPr lang="fr-FR" sz="1300" b="1" dirty="0">
                <a:latin typeface="Calibri" panose="020F0502020204030204" pitchFamily="34" charset="0"/>
                <a:cs typeface="Calibri" panose="020F0502020204030204" pitchFamily="34" charset="0"/>
              </a:rPr>
              <a:t>, 1986.</a:t>
            </a:r>
          </a:p>
        </p:txBody>
      </p:sp>
      <p:sp>
        <p:nvSpPr>
          <p:cNvPr id="21" name="ZoneTexte 20">
            <a:extLst>
              <a:ext uri="{FF2B5EF4-FFF2-40B4-BE49-F238E27FC236}">
                <a16:creationId xmlns:a16="http://schemas.microsoft.com/office/drawing/2014/main" id="{CE516AFD-0A50-E1D7-5ECC-4895BAE57CD9}"/>
              </a:ext>
            </a:extLst>
          </p:cNvPr>
          <p:cNvSpPr txBox="1"/>
          <p:nvPr/>
        </p:nvSpPr>
        <p:spPr>
          <a:xfrm>
            <a:off x="207129" y="54917"/>
            <a:ext cx="2673723" cy="369332"/>
          </a:xfrm>
          <a:prstGeom prst="rect">
            <a:avLst/>
          </a:prstGeom>
          <a:noFill/>
          <a:ln>
            <a:solidFill>
              <a:srgbClr val="FF0000"/>
            </a:solidFill>
          </a:ln>
        </p:spPr>
        <p:txBody>
          <a:bodyPr wrap="square">
            <a:spAutoFit/>
          </a:bodyPr>
          <a:lstStyle/>
          <a:p>
            <a:r>
              <a:rPr lang="fr-FR" sz="1800" b="1" cap="all" baseline="0" dirty="0">
                <a:latin typeface="Calibri" panose="020F0502020204030204" pitchFamily="34" charset="0"/>
                <a:cs typeface="Calibri" panose="020F0502020204030204" pitchFamily="34" charset="0"/>
              </a:rPr>
              <a:t>ENTRÉE DANS LE THÈME…</a:t>
            </a:r>
          </a:p>
        </p:txBody>
      </p:sp>
      <p:sp>
        <p:nvSpPr>
          <p:cNvPr id="22" name="ZoneTexte 21">
            <a:extLst>
              <a:ext uri="{FF2B5EF4-FFF2-40B4-BE49-F238E27FC236}">
                <a16:creationId xmlns:a16="http://schemas.microsoft.com/office/drawing/2014/main" id="{76BAC420-8345-29E6-354E-23B2E1511E75}"/>
              </a:ext>
            </a:extLst>
          </p:cNvPr>
          <p:cNvSpPr txBox="1"/>
          <p:nvPr/>
        </p:nvSpPr>
        <p:spPr>
          <a:xfrm>
            <a:off x="119290" y="490793"/>
            <a:ext cx="1954381" cy="369332"/>
          </a:xfrm>
          <a:prstGeom prst="rect">
            <a:avLst/>
          </a:prstGeom>
          <a:noFill/>
        </p:spPr>
        <p:txBody>
          <a:bodyPr wrap="none" rtlCol="0">
            <a:spAutoFit/>
          </a:bodyPr>
          <a:lstStyle/>
          <a:p>
            <a:r>
              <a:rPr lang="fr-FR" b="1" dirty="0">
                <a:solidFill>
                  <a:srgbClr val="FF0000"/>
                </a:solidFill>
                <a:highlight>
                  <a:srgbClr val="FFFF00"/>
                </a:highlight>
              </a:rPr>
              <a:t>DOC. 1 :</a:t>
            </a:r>
            <a:r>
              <a:rPr lang="fr-FR" b="1" dirty="0">
                <a:solidFill>
                  <a:srgbClr val="FF0000"/>
                </a:solidFill>
              </a:rPr>
              <a:t> L’envie</a:t>
            </a:r>
          </a:p>
        </p:txBody>
      </p:sp>
      <p:pic>
        <p:nvPicPr>
          <p:cNvPr id="23" name="Image 22">
            <a:hlinkClick r:id="rId8" action="ppaction://hlinksldjump"/>
            <a:extLst>
              <a:ext uri="{FF2B5EF4-FFF2-40B4-BE49-F238E27FC236}">
                <a16:creationId xmlns:a16="http://schemas.microsoft.com/office/drawing/2014/main" id="{35EBE647-A002-BFC8-67C4-7151EF28644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grpSp>
        <p:nvGrpSpPr>
          <p:cNvPr id="29" name="Groupe 28">
            <a:extLst>
              <a:ext uri="{FF2B5EF4-FFF2-40B4-BE49-F238E27FC236}">
                <a16:creationId xmlns:a16="http://schemas.microsoft.com/office/drawing/2014/main" id="{1E6384B4-2A59-F386-E18A-85EE2BCAEEA8}"/>
              </a:ext>
            </a:extLst>
          </p:cNvPr>
          <p:cNvGrpSpPr/>
          <p:nvPr/>
        </p:nvGrpSpPr>
        <p:grpSpPr>
          <a:xfrm>
            <a:off x="5041748" y="5043554"/>
            <a:ext cx="1629756" cy="954321"/>
            <a:chOff x="5026683" y="5575959"/>
            <a:chExt cx="1629756" cy="954321"/>
          </a:xfrm>
        </p:grpSpPr>
        <p:pic>
          <p:nvPicPr>
            <p:cNvPr id="26" name="Image 25">
              <a:hlinkClick r:id="rId10"/>
              <a:extLst>
                <a:ext uri="{FF2B5EF4-FFF2-40B4-BE49-F238E27FC236}">
                  <a16:creationId xmlns:a16="http://schemas.microsoft.com/office/drawing/2014/main" id="{A9ED96D3-8D43-3F71-91E1-62E4FBEC0E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26683" y="5575959"/>
              <a:ext cx="1629756" cy="954320"/>
            </a:xfrm>
            <a:prstGeom prst="rect">
              <a:avLst/>
            </a:prstGeom>
          </p:spPr>
        </p:pic>
        <p:pic>
          <p:nvPicPr>
            <p:cNvPr id="28" name="Image 27">
              <a:hlinkClick r:id="rId10"/>
              <a:extLst>
                <a:ext uri="{FF2B5EF4-FFF2-40B4-BE49-F238E27FC236}">
                  <a16:creationId xmlns:a16="http://schemas.microsoft.com/office/drawing/2014/main" id="{7193E323-0D04-FA48-A818-7CCEC3DB5BD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86168" y="5575959"/>
              <a:ext cx="1114782" cy="954321"/>
            </a:xfrm>
            <a:prstGeom prst="rect">
              <a:avLst/>
            </a:prstGeom>
          </p:spPr>
        </p:pic>
      </p:grpSp>
    </p:spTree>
    <p:extLst>
      <p:ext uri="{BB962C8B-B14F-4D97-AF65-F5344CB8AC3E}">
        <p14:creationId xmlns:p14="http://schemas.microsoft.com/office/powerpoint/2010/main" val="1509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80">
                                          <p:stCondLst>
                                            <p:cond delay="0"/>
                                          </p:stCondLst>
                                        </p:cTn>
                                        <p:tgtEl>
                                          <p:spTgt spid="21"/>
                                        </p:tgtEl>
                                      </p:cBhvr>
                                    </p:animEffect>
                                    <p:anim calcmode="lin" valueType="num">
                                      <p:cBhvr>
                                        <p:cTn id="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3" dur="26">
                                          <p:stCondLst>
                                            <p:cond delay="650"/>
                                          </p:stCondLst>
                                        </p:cTn>
                                        <p:tgtEl>
                                          <p:spTgt spid="21"/>
                                        </p:tgtEl>
                                      </p:cBhvr>
                                      <p:to x="100000" y="60000"/>
                                    </p:animScale>
                                    <p:animScale>
                                      <p:cBhvr>
                                        <p:cTn id="14" dur="166" decel="50000">
                                          <p:stCondLst>
                                            <p:cond delay="676"/>
                                          </p:stCondLst>
                                        </p:cTn>
                                        <p:tgtEl>
                                          <p:spTgt spid="21"/>
                                        </p:tgtEl>
                                      </p:cBhvr>
                                      <p:to x="100000" y="100000"/>
                                    </p:animScale>
                                    <p:animScale>
                                      <p:cBhvr>
                                        <p:cTn id="15" dur="26">
                                          <p:stCondLst>
                                            <p:cond delay="1312"/>
                                          </p:stCondLst>
                                        </p:cTn>
                                        <p:tgtEl>
                                          <p:spTgt spid="21"/>
                                        </p:tgtEl>
                                      </p:cBhvr>
                                      <p:to x="100000" y="80000"/>
                                    </p:animScale>
                                    <p:animScale>
                                      <p:cBhvr>
                                        <p:cTn id="16" dur="166" decel="50000">
                                          <p:stCondLst>
                                            <p:cond delay="1338"/>
                                          </p:stCondLst>
                                        </p:cTn>
                                        <p:tgtEl>
                                          <p:spTgt spid="21"/>
                                        </p:tgtEl>
                                      </p:cBhvr>
                                      <p:to x="100000" y="100000"/>
                                    </p:animScale>
                                    <p:animScale>
                                      <p:cBhvr>
                                        <p:cTn id="17" dur="26">
                                          <p:stCondLst>
                                            <p:cond delay="1642"/>
                                          </p:stCondLst>
                                        </p:cTn>
                                        <p:tgtEl>
                                          <p:spTgt spid="21"/>
                                        </p:tgtEl>
                                      </p:cBhvr>
                                      <p:to x="100000" y="90000"/>
                                    </p:animScale>
                                    <p:animScale>
                                      <p:cBhvr>
                                        <p:cTn id="18" dur="166" decel="50000">
                                          <p:stCondLst>
                                            <p:cond delay="1668"/>
                                          </p:stCondLst>
                                        </p:cTn>
                                        <p:tgtEl>
                                          <p:spTgt spid="21"/>
                                        </p:tgtEl>
                                      </p:cBhvr>
                                      <p:to x="100000" y="100000"/>
                                    </p:animScale>
                                    <p:animScale>
                                      <p:cBhvr>
                                        <p:cTn id="19" dur="26">
                                          <p:stCondLst>
                                            <p:cond delay="1808"/>
                                          </p:stCondLst>
                                        </p:cTn>
                                        <p:tgtEl>
                                          <p:spTgt spid="21"/>
                                        </p:tgtEl>
                                      </p:cBhvr>
                                      <p:to x="100000" y="95000"/>
                                    </p:animScale>
                                    <p:animScale>
                                      <p:cBhvr>
                                        <p:cTn id="20" dur="166" decel="50000">
                                          <p:stCondLst>
                                            <p:cond delay="1834"/>
                                          </p:stCondLst>
                                        </p:cTn>
                                        <p:tgtEl>
                                          <p:spTgt spid="2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animBg="1"/>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13A75-8A12-1799-65E2-2C64A0B8F699}"/>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9B43A0B0-390E-8A3F-C1A1-BE261E83689E}"/>
              </a:ext>
            </a:extLst>
          </p:cNvPr>
          <p:cNvSpPr txBox="1"/>
          <p:nvPr/>
        </p:nvSpPr>
        <p:spPr>
          <a:xfrm>
            <a:off x="119290" y="860125"/>
            <a:ext cx="4305226" cy="5493812"/>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Qu'on me donne l'obscurité puis la lumière</a:t>
            </a:r>
          </a:p>
          <a:p>
            <a:r>
              <a:rPr lang="fr-FR" sz="1300" dirty="0">
                <a:latin typeface="Calibri" panose="020F0502020204030204" pitchFamily="34" charset="0"/>
                <a:cs typeface="Calibri" panose="020F0502020204030204" pitchFamily="34" charset="0"/>
              </a:rPr>
              <a:t>Qu'on me donne la faim, la soif puis un festin</a:t>
            </a:r>
          </a:p>
          <a:p>
            <a:r>
              <a:rPr lang="fr-FR" sz="1300" dirty="0">
                <a:latin typeface="Calibri" panose="020F0502020204030204" pitchFamily="34" charset="0"/>
                <a:cs typeface="Calibri" panose="020F0502020204030204" pitchFamily="34" charset="0"/>
              </a:rPr>
              <a:t>Qu'on m'enlève ce qui est vain et secondaire</a:t>
            </a:r>
          </a:p>
          <a:p>
            <a:r>
              <a:rPr lang="fr-FR" sz="1300" dirty="0">
                <a:latin typeface="Calibri" panose="020F0502020204030204" pitchFamily="34" charset="0"/>
                <a:cs typeface="Calibri" panose="020F0502020204030204" pitchFamily="34" charset="0"/>
              </a:rPr>
              <a:t>Que je retrouve le prix de la vie, enfin</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peine pour que j'aime dormir</a:t>
            </a:r>
          </a:p>
          <a:p>
            <a:r>
              <a:rPr lang="fr-FR" sz="1300" dirty="0">
                <a:latin typeface="Calibri" panose="020F0502020204030204" pitchFamily="34" charset="0"/>
                <a:cs typeface="Calibri" panose="020F0502020204030204" pitchFamily="34" charset="0"/>
              </a:rPr>
              <a:t>Qu'on me donne le froid pour que j'aime la flamme</a:t>
            </a:r>
          </a:p>
          <a:p>
            <a:r>
              <a:rPr lang="fr-FR" sz="1300" dirty="0">
                <a:latin typeface="Calibri" panose="020F0502020204030204" pitchFamily="34" charset="0"/>
                <a:cs typeface="Calibri" panose="020F0502020204030204" pitchFamily="34" charset="0"/>
              </a:rPr>
              <a:t>Pour que j'aime ma terre, qu'on me donne l'exil</a:t>
            </a:r>
          </a:p>
          <a:p>
            <a:r>
              <a:rPr lang="fr-FR" sz="1300" dirty="0">
                <a:latin typeface="Calibri" panose="020F0502020204030204" pitchFamily="34" charset="0"/>
                <a:cs typeface="Calibri" panose="020F0502020204030204" pitchFamily="34" charset="0"/>
              </a:rPr>
              <a:t>Et qu'on m'enferme un an pour rêver à des femmes</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haine pour que j'aime l'amour</a:t>
            </a:r>
          </a:p>
          <a:p>
            <a:r>
              <a:rPr lang="fr-FR" sz="1300" dirty="0">
                <a:latin typeface="Calibri" panose="020F0502020204030204" pitchFamily="34" charset="0"/>
                <a:cs typeface="Calibri" panose="020F0502020204030204" pitchFamily="34" charset="0"/>
              </a:rPr>
              <a:t>La solitude aussi pour que j'aime les gens</a:t>
            </a:r>
          </a:p>
          <a:p>
            <a:r>
              <a:rPr lang="fr-FR" sz="1300" dirty="0">
                <a:latin typeface="Calibri" panose="020F0502020204030204" pitchFamily="34" charset="0"/>
                <a:cs typeface="Calibri" panose="020F0502020204030204" pitchFamily="34" charset="0"/>
              </a:rPr>
              <a:t>Pour que j'aime le silence, qu'on me fasse des discours</a:t>
            </a:r>
          </a:p>
          <a:p>
            <a:r>
              <a:rPr lang="fr-FR" sz="1300" dirty="0">
                <a:latin typeface="Calibri" panose="020F0502020204030204" pitchFamily="34" charset="0"/>
                <a:cs typeface="Calibri" panose="020F0502020204030204" pitchFamily="34" charset="0"/>
              </a:rPr>
              <a:t>Et toucher la misère pour respecter l'argent</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Pour que j'aime être sain, vaincre la maladie</a:t>
            </a:r>
          </a:p>
          <a:p>
            <a:r>
              <a:rPr lang="fr-FR" sz="1300" dirty="0">
                <a:latin typeface="Calibri" panose="020F0502020204030204" pitchFamily="34" charset="0"/>
                <a:cs typeface="Calibri" panose="020F0502020204030204" pitchFamily="34" charset="0"/>
              </a:rPr>
              <a:t>Qu'on me donne la nuit pour que j'aime le jour</a:t>
            </a:r>
          </a:p>
          <a:p>
            <a:r>
              <a:rPr lang="fr-FR" sz="1300" dirty="0">
                <a:latin typeface="Calibri" panose="020F0502020204030204" pitchFamily="34" charset="0"/>
                <a:cs typeface="Calibri" panose="020F0502020204030204" pitchFamily="34" charset="0"/>
              </a:rPr>
              <a:t>Qu'on me donne le jour pour que j'aime la nuit</a:t>
            </a:r>
          </a:p>
          <a:p>
            <a:r>
              <a:rPr lang="fr-FR" sz="1300" dirty="0">
                <a:latin typeface="Calibri" panose="020F0502020204030204" pitchFamily="34" charset="0"/>
                <a:cs typeface="Calibri" panose="020F0502020204030204" pitchFamily="34" charset="0"/>
              </a:rPr>
              <a:t>Pour que j'aime aujourd'hui oublier les « toujours »</a:t>
            </a:r>
          </a:p>
          <a:p>
            <a:endParaRPr lang="fr-FR" sz="1300" dirty="0">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EC19F5BD-3798-B920-27F0-E227A874B48F}"/>
              </a:ext>
            </a:extLst>
          </p:cNvPr>
          <p:cNvSpPr txBox="1"/>
          <p:nvPr/>
        </p:nvSpPr>
        <p:spPr>
          <a:xfrm>
            <a:off x="3927010" y="860125"/>
            <a:ext cx="3361727" cy="4093428"/>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l'envie</a:t>
            </a:r>
          </a:p>
          <a:p>
            <a:r>
              <a:rPr lang="fr-FR" sz="1300" dirty="0">
                <a:latin typeface="Calibri" panose="020F0502020204030204" pitchFamily="34" charset="0"/>
                <a:cs typeface="Calibri" panose="020F0502020204030204" pitchFamily="34" charset="0"/>
              </a:rPr>
              <a:t>L'envie d'avoir envie</a:t>
            </a:r>
          </a:p>
          <a:p>
            <a:r>
              <a:rPr lang="fr-FR" sz="1300" dirty="0">
                <a:latin typeface="Calibri" panose="020F0502020204030204" pitchFamily="34" charset="0"/>
                <a:cs typeface="Calibri" panose="020F0502020204030204" pitchFamily="34" charset="0"/>
              </a:rPr>
              <a:t>Qu'on rallume ma vie</a:t>
            </a:r>
          </a:p>
          <a:p>
            <a:endParaRPr lang="fr-FR" sz="1300" dirty="0">
              <a:latin typeface="Calibri" panose="020F0502020204030204" pitchFamily="34" charset="0"/>
              <a:cs typeface="Calibri" panose="020F0502020204030204" pitchFamily="34" charset="0"/>
            </a:endParaRPr>
          </a:p>
          <a:p>
            <a:pPr algn="r"/>
            <a:r>
              <a:rPr lang="fr-FR" sz="1300" b="1" dirty="0">
                <a:latin typeface="Calibri" panose="020F0502020204030204" pitchFamily="34" charset="0"/>
                <a:cs typeface="Calibri" panose="020F0502020204030204" pitchFamily="34" charset="0"/>
              </a:rPr>
              <a:t>Paroles et musique : J.-J. GOLDMAN,</a:t>
            </a:r>
          </a:p>
          <a:p>
            <a:pPr algn="r"/>
            <a:r>
              <a:rPr lang="fr-FR" sz="1300" b="1" i="1" dirty="0">
                <a:latin typeface="Calibri" panose="020F0502020204030204" pitchFamily="34" charset="0"/>
                <a:cs typeface="Calibri" panose="020F0502020204030204" pitchFamily="34" charset="0"/>
              </a:rPr>
              <a:t>Gang</a:t>
            </a:r>
            <a:r>
              <a:rPr lang="fr-FR" sz="1300" b="1" dirty="0">
                <a:latin typeface="Calibri" panose="020F0502020204030204" pitchFamily="34" charset="0"/>
                <a:cs typeface="Calibri" panose="020F0502020204030204" pitchFamily="34" charset="0"/>
              </a:rPr>
              <a:t>, 1986.</a:t>
            </a:r>
          </a:p>
        </p:txBody>
      </p:sp>
      <p:sp>
        <p:nvSpPr>
          <p:cNvPr id="22" name="ZoneTexte 21">
            <a:extLst>
              <a:ext uri="{FF2B5EF4-FFF2-40B4-BE49-F238E27FC236}">
                <a16:creationId xmlns:a16="http://schemas.microsoft.com/office/drawing/2014/main" id="{B3354C37-8F15-89F5-8021-D5C32A54F2EF}"/>
              </a:ext>
            </a:extLst>
          </p:cNvPr>
          <p:cNvSpPr txBox="1"/>
          <p:nvPr/>
        </p:nvSpPr>
        <p:spPr>
          <a:xfrm>
            <a:off x="119290" y="490793"/>
            <a:ext cx="1954381" cy="369332"/>
          </a:xfrm>
          <a:prstGeom prst="rect">
            <a:avLst/>
          </a:prstGeom>
          <a:noFill/>
        </p:spPr>
        <p:txBody>
          <a:bodyPr wrap="none" rtlCol="0">
            <a:spAutoFit/>
          </a:bodyPr>
          <a:lstStyle/>
          <a:p>
            <a:r>
              <a:rPr lang="fr-FR" b="1" dirty="0">
                <a:solidFill>
                  <a:srgbClr val="FF0000"/>
                </a:solidFill>
                <a:highlight>
                  <a:srgbClr val="FFFF00"/>
                </a:highlight>
              </a:rPr>
              <a:t>DOC. 1 :</a:t>
            </a:r>
            <a:r>
              <a:rPr lang="fr-FR" b="1" dirty="0">
                <a:solidFill>
                  <a:srgbClr val="FF0000"/>
                </a:solidFill>
              </a:rPr>
              <a:t> L’envie</a:t>
            </a:r>
          </a:p>
        </p:txBody>
      </p:sp>
      <p:sp>
        <p:nvSpPr>
          <p:cNvPr id="2" name="ZoneTexte 1">
            <a:extLst>
              <a:ext uri="{FF2B5EF4-FFF2-40B4-BE49-F238E27FC236}">
                <a16:creationId xmlns:a16="http://schemas.microsoft.com/office/drawing/2014/main" id="{9611CFF2-D0D3-BD23-E169-23A881D7D361}"/>
              </a:ext>
            </a:extLst>
          </p:cNvPr>
          <p:cNvSpPr txBox="1"/>
          <p:nvPr/>
        </p:nvSpPr>
        <p:spPr>
          <a:xfrm>
            <a:off x="207129" y="54917"/>
            <a:ext cx="2673723" cy="369332"/>
          </a:xfrm>
          <a:prstGeom prst="rect">
            <a:avLst/>
          </a:prstGeom>
          <a:noFill/>
          <a:ln>
            <a:solidFill>
              <a:srgbClr val="FF0000"/>
            </a:solidFill>
          </a:ln>
        </p:spPr>
        <p:txBody>
          <a:bodyPr wrap="square">
            <a:spAutoFit/>
          </a:bodyPr>
          <a:lstStyle/>
          <a:p>
            <a:r>
              <a:rPr lang="fr-FR" sz="1800" b="1" cap="all" baseline="0" dirty="0">
                <a:latin typeface="Calibri" panose="020F0502020204030204" pitchFamily="34" charset="0"/>
                <a:cs typeface="Calibri" panose="020F0502020204030204" pitchFamily="34" charset="0"/>
              </a:rPr>
              <a:t>ENTRÉE DANS LE THÈME…</a:t>
            </a:r>
          </a:p>
        </p:txBody>
      </p:sp>
      <p:pic>
        <p:nvPicPr>
          <p:cNvPr id="3" name="Image 2">
            <a:hlinkClick r:id="rId2" action="ppaction://hlinksldjump"/>
            <a:extLst>
              <a:ext uri="{FF2B5EF4-FFF2-40B4-BE49-F238E27FC236}">
                <a16:creationId xmlns:a16="http://schemas.microsoft.com/office/drawing/2014/main" id="{7AFFBC54-010F-537E-46F8-F6773C675D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1" name="ZoneTexte 10">
            <a:extLst>
              <a:ext uri="{FF2B5EF4-FFF2-40B4-BE49-F238E27FC236}">
                <a16:creationId xmlns:a16="http://schemas.microsoft.com/office/drawing/2014/main" id="{758CDCF8-7893-614D-9DCA-91179C024CA0}"/>
              </a:ext>
            </a:extLst>
          </p:cNvPr>
          <p:cNvSpPr txBox="1"/>
          <p:nvPr/>
        </p:nvSpPr>
        <p:spPr>
          <a:xfrm>
            <a:off x="7304435" y="3880879"/>
            <a:ext cx="4887565" cy="923330"/>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a:t>
            </a:r>
            <a:r>
              <a:rPr lang="fr-FR" b="1"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Relever les </a:t>
            </a:r>
            <a:r>
              <a:rPr lang="fr-FR" b="1" dirty="0">
                <a:latin typeface="Calibri" panose="020F0502020204030204" pitchFamily="34" charset="0"/>
                <a:cs typeface="Calibri" panose="020F0502020204030204" pitchFamily="34" charset="0"/>
              </a:rPr>
              <a:t>verbes</a:t>
            </a:r>
            <a:r>
              <a:rPr lang="fr-FR" dirty="0">
                <a:latin typeface="Calibri" panose="020F0502020204030204" pitchFamily="34" charset="0"/>
                <a:cs typeface="Calibri" panose="020F0502020204030204" pitchFamily="34" charset="0"/>
              </a:rPr>
              <a:t> dans la </a:t>
            </a:r>
            <a:r>
              <a:rPr lang="fr-FR" b="1" dirty="0">
                <a:latin typeface="Calibri" panose="020F0502020204030204" pitchFamily="34" charset="0"/>
                <a:cs typeface="Calibri" panose="020F0502020204030204" pitchFamily="34" charset="0"/>
              </a:rPr>
              <a:t>première strophe</a:t>
            </a:r>
            <a:r>
              <a:rPr lang="fr-FR" dirty="0">
                <a:latin typeface="Calibri" panose="020F0502020204030204" pitchFamily="34" charset="0"/>
                <a:cs typeface="Calibri" panose="020F0502020204030204" pitchFamily="34" charset="0"/>
              </a:rPr>
              <a:t>. En quoi s’enchaînent-ils logiquement comme </a:t>
            </a:r>
            <a:r>
              <a:rPr lang="fr-FR" b="1" dirty="0">
                <a:latin typeface="Calibri" panose="020F0502020204030204" pitchFamily="34" charset="0"/>
                <a:cs typeface="Calibri" panose="020F0502020204030204" pitchFamily="34" charset="0"/>
              </a:rPr>
              <a:t>illustration de </a:t>
            </a:r>
            <a:r>
              <a:rPr lang="fr-FR" dirty="0">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l’envie</a:t>
            </a:r>
            <a:r>
              <a:rPr lang="fr-FR" dirty="0">
                <a:latin typeface="Calibri" panose="020F0502020204030204" pitchFamily="34" charset="0"/>
                <a:cs typeface="Calibri" panose="020F0502020204030204" pitchFamily="34" charset="0"/>
              </a:rPr>
              <a:t> » ?</a:t>
            </a:r>
          </a:p>
        </p:txBody>
      </p:sp>
      <p:sp>
        <p:nvSpPr>
          <p:cNvPr id="16" name="ZoneTexte 15">
            <a:extLst>
              <a:ext uri="{FF2B5EF4-FFF2-40B4-BE49-F238E27FC236}">
                <a16:creationId xmlns:a16="http://schemas.microsoft.com/office/drawing/2014/main" id="{23112910-3AD1-C911-AD89-043838C459E7}"/>
              </a:ext>
            </a:extLst>
          </p:cNvPr>
          <p:cNvSpPr txBox="1"/>
          <p:nvPr/>
        </p:nvSpPr>
        <p:spPr>
          <a:xfrm>
            <a:off x="7288737" y="754485"/>
            <a:ext cx="4887565"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a:t>
            </a:r>
            <a:r>
              <a:rPr lang="fr-FR" b="1"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Quelle est la </a:t>
            </a:r>
            <a:r>
              <a:rPr lang="fr-FR" b="1" dirty="0">
                <a:latin typeface="Calibri" panose="020F0502020204030204" pitchFamily="34" charset="0"/>
                <a:cs typeface="Calibri" panose="020F0502020204030204" pitchFamily="34" charset="0"/>
              </a:rPr>
              <a:t>nature</a:t>
            </a:r>
            <a:r>
              <a:rPr lang="fr-FR" dirty="0">
                <a:latin typeface="Calibri" panose="020F0502020204030204" pitchFamily="34" charset="0"/>
                <a:cs typeface="Calibri" panose="020F0502020204030204" pitchFamily="34" charset="0"/>
              </a:rPr>
              <a:t> du texte ?</a:t>
            </a:r>
          </a:p>
          <a:p>
            <a:r>
              <a:rPr lang="fr-FR" dirty="0">
                <a:latin typeface="Calibri" panose="020F0502020204030204" pitchFamily="34" charset="0"/>
                <a:cs typeface="Calibri" panose="020F0502020204030204" pitchFamily="34" charset="0"/>
              </a:rPr>
              <a:t>Relever des </a:t>
            </a:r>
            <a:r>
              <a:rPr lang="fr-FR" b="1" dirty="0">
                <a:latin typeface="Calibri" panose="020F0502020204030204" pitchFamily="34" charset="0"/>
                <a:cs typeface="Calibri" panose="020F0502020204030204" pitchFamily="34" charset="0"/>
              </a:rPr>
              <a:t>indices</a:t>
            </a:r>
            <a:r>
              <a:rPr lang="fr-FR" dirty="0">
                <a:latin typeface="Calibri" panose="020F0502020204030204" pitchFamily="34" charset="0"/>
                <a:cs typeface="Calibri" panose="020F0502020204030204" pitchFamily="34" charset="0"/>
              </a:rPr>
              <a:t> qui appuient votre réponse…</a:t>
            </a:r>
          </a:p>
        </p:txBody>
      </p:sp>
    </p:spTree>
    <p:extLst>
      <p:ext uri="{BB962C8B-B14F-4D97-AF65-F5344CB8AC3E}">
        <p14:creationId xmlns:p14="http://schemas.microsoft.com/office/powerpoint/2010/main" val="21552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P spid="2" grpId="0" animBg="1"/>
      <p:bldP spid="11"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C6C21-5658-3F34-E656-D1F24E8B1187}"/>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20EB48B1-4206-0463-C1BF-95E2BA365F40}"/>
              </a:ext>
            </a:extLst>
          </p:cNvPr>
          <p:cNvSpPr txBox="1"/>
          <p:nvPr/>
        </p:nvSpPr>
        <p:spPr>
          <a:xfrm>
            <a:off x="119290" y="860125"/>
            <a:ext cx="4305226" cy="5493812"/>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Qu'on me donne l'obscurité puis la lumière</a:t>
            </a:r>
          </a:p>
          <a:p>
            <a:r>
              <a:rPr lang="fr-FR" sz="1300" dirty="0">
                <a:latin typeface="Calibri" panose="020F0502020204030204" pitchFamily="34" charset="0"/>
                <a:cs typeface="Calibri" panose="020F0502020204030204" pitchFamily="34" charset="0"/>
              </a:rPr>
              <a:t>Qu'on me donne la faim, la soif puis un festin</a:t>
            </a:r>
          </a:p>
          <a:p>
            <a:r>
              <a:rPr lang="fr-FR" sz="1300" dirty="0">
                <a:latin typeface="Calibri" panose="020F0502020204030204" pitchFamily="34" charset="0"/>
                <a:cs typeface="Calibri" panose="020F0502020204030204" pitchFamily="34" charset="0"/>
              </a:rPr>
              <a:t>Qu'on m'enlève ce qui est vain et secondaire</a:t>
            </a:r>
          </a:p>
          <a:p>
            <a:r>
              <a:rPr lang="fr-FR" sz="1300" dirty="0">
                <a:latin typeface="Calibri" panose="020F0502020204030204" pitchFamily="34" charset="0"/>
                <a:cs typeface="Calibri" panose="020F0502020204030204" pitchFamily="34" charset="0"/>
              </a:rPr>
              <a:t>Que je retrouve le prix de la vie, enfin</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peine pour que j'aime dormir</a:t>
            </a:r>
          </a:p>
          <a:p>
            <a:r>
              <a:rPr lang="fr-FR" sz="1300" dirty="0">
                <a:latin typeface="Calibri" panose="020F0502020204030204" pitchFamily="34" charset="0"/>
                <a:cs typeface="Calibri" panose="020F0502020204030204" pitchFamily="34" charset="0"/>
              </a:rPr>
              <a:t>Qu'on me donne le froid pour que j'aime la flamme</a:t>
            </a:r>
          </a:p>
          <a:p>
            <a:r>
              <a:rPr lang="fr-FR" sz="1300" dirty="0">
                <a:latin typeface="Calibri" panose="020F0502020204030204" pitchFamily="34" charset="0"/>
                <a:cs typeface="Calibri" panose="020F0502020204030204" pitchFamily="34" charset="0"/>
              </a:rPr>
              <a:t>Pour que j'aime ma terre, qu'on me donne l'exil</a:t>
            </a:r>
          </a:p>
          <a:p>
            <a:r>
              <a:rPr lang="fr-FR" sz="1300" dirty="0">
                <a:latin typeface="Calibri" panose="020F0502020204030204" pitchFamily="34" charset="0"/>
                <a:cs typeface="Calibri" panose="020F0502020204030204" pitchFamily="34" charset="0"/>
              </a:rPr>
              <a:t>Et qu'on m'enferme un an pour rêver à des femmes</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haine pour que j'aime l'amour</a:t>
            </a:r>
          </a:p>
          <a:p>
            <a:r>
              <a:rPr lang="fr-FR" sz="1300" dirty="0">
                <a:latin typeface="Calibri" panose="020F0502020204030204" pitchFamily="34" charset="0"/>
                <a:cs typeface="Calibri" panose="020F0502020204030204" pitchFamily="34" charset="0"/>
              </a:rPr>
              <a:t>La solitude aussi pour que j'aime les gens</a:t>
            </a:r>
          </a:p>
          <a:p>
            <a:r>
              <a:rPr lang="fr-FR" sz="1300" dirty="0">
                <a:latin typeface="Calibri" panose="020F0502020204030204" pitchFamily="34" charset="0"/>
                <a:cs typeface="Calibri" panose="020F0502020204030204" pitchFamily="34" charset="0"/>
              </a:rPr>
              <a:t>Pour que j'aime le silence, qu'on me fasse des discours</a:t>
            </a:r>
          </a:p>
          <a:p>
            <a:r>
              <a:rPr lang="fr-FR" sz="1300" dirty="0">
                <a:latin typeface="Calibri" panose="020F0502020204030204" pitchFamily="34" charset="0"/>
                <a:cs typeface="Calibri" panose="020F0502020204030204" pitchFamily="34" charset="0"/>
              </a:rPr>
              <a:t>Et toucher la misère pour respecter l'argent</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Pour que j'aime être sain, vaincre la maladie</a:t>
            </a:r>
          </a:p>
          <a:p>
            <a:r>
              <a:rPr lang="fr-FR" sz="1300" dirty="0">
                <a:latin typeface="Calibri" panose="020F0502020204030204" pitchFamily="34" charset="0"/>
                <a:cs typeface="Calibri" panose="020F0502020204030204" pitchFamily="34" charset="0"/>
              </a:rPr>
              <a:t>Qu'on me donne la nuit pour que j'aime le jour</a:t>
            </a:r>
          </a:p>
          <a:p>
            <a:r>
              <a:rPr lang="fr-FR" sz="1300" dirty="0">
                <a:latin typeface="Calibri" panose="020F0502020204030204" pitchFamily="34" charset="0"/>
                <a:cs typeface="Calibri" panose="020F0502020204030204" pitchFamily="34" charset="0"/>
              </a:rPr>
              <a:t>Qu'on me donne le jour pour que j'aime la nuit</a:t>
            </a:r>
          </a:p>
          <a:p>
            <a:r>
              <a:rPr lang="fr-FR" sz="1300" dirty="0">
                <a:latin typeface="Calibri" panose="020F0502020204030204" pitchFamily="34" charset="0"/>
                <a:cs typeface="Calibri" panose="020F0502020204030204" pitchFamily="34" charset="0"/>
              </a:rPr>
              <a:t>Pour que j'aime aujourd'hui oublier les « toujours »</a:t>
            </a:r>
          </a:p>
          <a:p>
            <a:endParaRPr lang="fr-FR" sz="1300" dirty="0">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506C69B4-BE9B-8633-ADB5-038103B5D8B4}"/>
              </a:ext>
            </a:extLst>
          </p:cNvPr>
          <p:cNvSpPr txBox="1"/>
          <p:nvPr/>
        </p:nvSpPr>
        <p:spPr>
          <a:xfrm>
            <a:off x="3927010" y="860125"/>
            <a:ext cx="3361727" cy="4093428"/>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l'envie</a:t>
            </a:r>
          </a:p>
          <a:p>
            <a:r>
              <a:rPr lang="fr-FR" sz="1300" dirty="0">
                <a:latin typeface="Calibri" panose="020F0502020204030204" pitchFamily="34" charset="0"/>
                <a:cs typeface="Calibri" panose="020F0502020204030204" pitchFamily="34" charset="0"/>
              </a:rPr>
              <a:t>L'envie d'avoir envie</a:t>
            </a:r>
          </a:p>
          <a:p>
            <a:r>
              <a:rPr lang="fr-FR" sz="1300" dirty="0">
                <a:latin typeface="Calibri" panose="020F0502020204030204" pitchFamily="34" charset="0"/>
                <a:cs typeface="Calibri" panose="020F0502020204030204" pitchFamily="34" charset="0"/>
              </a:rPr>
              <a:t>Qu'on rallume ma vie</a:t>
            </a:r>
          </a:p>
          <a:p>
            <a:endParaRPr lang="fr-FR" sz="1300" dirty="0">
              <a:latin typeface="Calibri" panose="020F0502020204030204" pitchFamily="34" charset="0"/>
              <a:cs typeface="Calibri" panose="020F0502020204030204" pitchFamily="34" charset="0"/>
            </a:endParaRPr>
          </a:p>
          <a:p>
            <a:pPr algn="r"/>
            <a:r>
              <a:rPr lang="fr-FR" sz="1300" b="1" dirty="0">
                <a:latin typeface="Calibri" panose="020F0502020204030204" pitchFamily="34" charset="0"/>
                <a:cs typeface="Calibri" panose="020F0502020204030204" pitchFamily="34" charset="0"/>
              </a:rPr>
              <a:t>Paroles et musique : J.-J. GOLDMAN,</a:t>
            </a:r>
          </a:p>
          <a:p>
            <a:pPr algn="r"/>
            <a:r>
              <a:rPr lang="fr-FR" sz="1300" b="1" i="1" dirty="0">
                <a:latin typeface="Calibri" panose="020F0502020204030204" pitchFamily="34" charset="0"/>
                <a:cs typeface="Calibri" panose="020F0502020204030204" pitchFamily="34" charset="0"/>
              </a:rPr>
              <a:t>Gang</a:t>
            </a:r>
            <a:r>
              <a:rPr lang="fr-FR" sz="1300" b="1" dirty="0">
                <a:latin typeface="Calibri" panose="020F0502020204030204" pitchFamily="34" charset="0"/>
                <a:cs typeface="Calibri" panose="020F0502020204030204" pitchFamily="34" charset="0"/>
              </a:rPr>
              <a:t>, 1986.</a:t>
            </a:r>
          </a:p>
        </p:txBody>
      </p:sp>
      <p:sp>
        <p:nvSpPr>
          <p:cNvPr id="22" name="ZoneTexte 21">
            <a:extLst>
              <a:ext uri="{FF2B5EF4-FFF2-40B4-BE49-F238E27FC236}">
                <a16:creationId xmlns:a16="http://schemas.microsoft.com/office/drawing/2014/main" id="{9F6E8DAB-B350-C2EE-85CD-ABB40C9B8735}"/>
              </a:ext>
            </a:extLst>
          </p:cNvPr>
          <p:cNvSpPr txBox="1"/>
          <p:nvPr/>
        </p:nvSpPr>
        <p:spPr>
          <a:xfrm>
            <a:off x="119290" y="490793"/>
            <a:ext cx="1954381" cy="369332"/>
          </a:xfrm>
          <a:prstGeom prst="rect">
            <a:avLst/>
          </a:prstGeom>
          <a:noFill/>
        </p:spPr>
        <p:txBody>
          <a:bodyPr wrap="none" rtlCol="0">
            <a:spAutoFit/>
          </a:bodyPr>
          <a:lstStyle/>
          <a:p>
            <a:r>
              <a:rPr lang="fr-FR" b="1" dirty="0">
                <a:solidFill>
                  <a:srgbClr val="FF0000"/>
                </a:solidFill>
                <a:highlight>
                  <a:srgbClr val="FFFF00"/>
                </a:highlight>
              </a:rPr>
              <a:t>DOC. 1 :</a:t>
            </a:r>
            <a:r>
              <a:rPr lang="fr-FR" b="1" dirty="0">
                <a:solidFill>
                  <a:srgbClr val="FF0000"/>
                </a:solidFill>
              </a:rPr>
              <a:t> L’envie</a:t>
            </a:r>
          </a:p>
        </p:txBody>
      </p:sp>
      <p:sp>
        <p:nvSpPr>
          <p:cNvPr id="2" name="ZoneTexte 1">
            <a:extLst>
              <a:ext uri="{FF2B5EF4-FFF2-40B4-BE49-F238E27FC236}">
                <a16:creationId xmlns:a16="http://schemas.microsoft.com/office/drawing/2014/main" id="{12034E01-DCB1-D16A-E1AA-8CD157EC055D}"/>
              </a:ext>
            </a:extLst>
          </p:cNvPr>
          <p:cNvSpPr txBox="1"/>
          <p:nvPr/>
        </p:nvSpPr>
        <p:spPr>
          <a:xfrm>
            <a:off x="207129" y="54917"/>
            <a:ext cx="2673723" cy="369332"/>
          </a:xfrm>
          <a:prstGeom prst="rect">
            <a:avLst/>
          </a:prstGeom>
          <a:noFill/>
          <a:ln>
            <a:solidFill>
              <a:srgbClr val="FF0000"/>
            </a:solidFill>
          </a:ln>
        </p:spPr>
        <p:txBody>
          <a:bodyPr wrap="square">
            <a:spAutoFit/>
          </a:bodyPr>
          <a:lstStyle/>
          <a:p>
            <a:r>
              <a:rPr lang="fr-FR" sz="1800" b="1" cap="all" baseline="0" dirty="0">
                <a:latin typeface="Calibri" panose="020F0502020204030204" pitchFamily="34" charset="0"/>
                <a:cs typeface="Calibri" panose="020F0502020204030204" pitchFamily="34" charset="0"/>
              </a:rPr>
              <a:t>ENTRÉE DANS LE THÈME…</a:t>
            </a:r>
          </a:p>
        </p:txBody>
      </p:sp>
      <p:pic>
        <p:nvPicPr>
          <p:cNvPr id="3" name="Image 2">
            <a:hlinkClick r:id="rId2" action="ppaction://hlinksldjump"/>
            <a:extLst>
              <a:ext uri="{FF2B5EF4-FFF2-40B4-BE49-F238E27FC236}">
                <a16:creationId xmlns:a16="http://schemas.microsoft.com/office/drawing/2014/main" id="{8252F205-B987-39E6-7CD8-E367E3610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1" name="ZoneTexte 10">
            <a:extLst>
              <a:ext uri="{FF2B5EF4-FFF2-40B4-BE49-F238E27FC236}">
                <a16:creationId xmlns:a16="http://schemas.microsoft.com/office/drawing/2014/main" id="{CC866FAC-3D9A-28A1-21DE-6AED6F583467}"/>
              </a:ext>
            </a:extLst>
          </p:cNvPr>
          <p:cNvSpPr txBox="1"/>
          <p:nvPr/>
        </p:nvSpPr>
        <p:spPr>
          <a:xfrm>
            <a:off x="7249109" y="3283178"/>
            <a:ext cx="4887565"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4 )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a:t>
            </a:r>
            <a:r>
              <a:rPr lang="fr-FR" b="1"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Quel </a:t>
            </a:r>
            <a:r>
              <a:rPr lang="fr-FR" b="1" dirty="0">
                <a:latin typeface="Calibri" panose="020F0502020204030204" pitchFamily="34" charset="0"/>
                <a:cs typeface="Calibri" panose="020F0502020204030204" pitchFamily="34" charset="0"/>
              </a:rPr>
              <a:t>effet</a:t>
            </a:r>
            <a:r>
              <a:rPr lang="fr-FR" dirty="0">
                <a:latin typeface="Calibri" panose="020F0502020204030204" pitchFamily="34" charset="0"/>
                <a:cs typeface="Calibri" panose="020F0502020204030204" pitchFamily="34" charset="0"/>
              </a:rPr>
              <a:t> provoque l’</a:t>
            </a:r>
            <a:r>
              <a:rPr lang="fr-FR" b="1" dirty="0">
                <a:latin typeface="Calibri" panose="020F0502020204030204" pitchFamily="34" charset="0"/>
                <a:cs typeface="Calibri" panose="020F0502020204030204" pitchFamily="34" charset="0"/>
              </a:rPr>
              <a:t>utilisation d’antonymes </a:t>
            </a:r>
            <a:r>
              <a:rPr lang="fr-FR" dirty="0">
                <a:latin typeface="Calibri" panose="020F0502020204030204" pitchFamily="34" charset="0"/>
                <a:cs typeface="Calibri" panose="020F0502020204030204" pitchFamily="34" charset="0"/>
              </a:rPr>
              <a:t>dans un texte ?</a:t>
            </a:r>
          </a:p>
        </p:txBody>
      </p:sp>
      <p:sp>
        <p:nvSpPr>
          <p:cNvPr id="16" name="ZoneTexte 15">
            <a:extLst>
              <a:ext uri="{FF2B5EF4-FFF2-40B4-BE49-F238E27FC236}">
                <a16:creationId xmlns:a16="http://schemas.microsoft.com/office/drawing/2014/main" id="{6B7B628F-CDD0-3D85-2847-59C45CCB7BC1}"/>
              </a:ext>
            </a:extLst>
          </p:cNvPr>
          <p:cNvSpPr txBox="1"/>
          <p:nvPr/>
        </p:nvSpPr>
        <p:spPr>
          <a:xfrm>
            <a:off x="7288737" y="754485"/>
            <a:ext cx="4887565"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3 )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a:t>
            </a:r>
            <a:r>
              <a:rPr lang="fr-FR" b="1"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Relever quelques </a:t>
            </a:r>
            <a:r>
              <a:rPr lang="fr-FR" b="1" dirty="0">
                <a:latin typeface="Calibri" panose="020F0502020204030204" pitchFamily="34" charset="0"/>
                <a:cs typeface="Calibri" panose="020F0502020204030204" pitchFamily="34" charset="0"/>
              </a:rPr>
              <a:t>antonymes</a:t>
            </a:r>
            <a:r>
              <a:rPr lang="fr-FR" dirty="0">
                <a:latin typeface="Calibri" panose="020F0502020204030204" pitchFamily="34" charset="0"/>
                <a:cs typeface="Calibri" panose="020F0502020204030204" pitchFamily="34" charset="0"/>
              </a:rPr>
              <a:t> (mots de sens contraires) employés dans la chanson…</a:t>
            </a:r>
          </a:p>
        </p:txBody>
      </p:sp>
    </p:spTree>
    <p:extLst>
      <p:ext uri="{BB962C8B-B14F-4D97-AF65-F5344CB8AC3E}">
        <p14:creationId xmlns:p14="http://schemas.microsoft.com/office/powerpoint/2010/main" val="8038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P spid="2" grpId="0" animBg="1"/>
      <p:bldP spid="11"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15A47-570D-4AC7-54F1-3B1D7DF60356}"/>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9D943981-22C4-DBCB-DFCC-E1A5EF215A7D}"/>
              </a:ext>
            </a:extLst>
          </p:cNvPr>
          <p:cNvSpPr txBox="1"/>
          <p:nvPr/>
        </p:nvSpPr>
        <p:spPr>
          <a:xfrm>
            <a:off x="119290" y="860125"/>
            <a:ext cx="4305226" cy="5493812"/>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Qu'on me donne l'obscurité puis la lumière</a:t>
            </a:r>
          </a:p>
          <a:p>
            <a:r>
              <a:rPr lang="fr-FR" sz="1300" dirty="0">
                <a:latin typeface="Calibri" panose="020F0502020204030204" pitchFamily="34" charset="0"/>
                <a:cs typeface="Calibri" panose="020F0502020204030204" pitchFamily="34" charset="0"/>
              </a:rPr>
              <a:t>Qu'on me donne la faim, la soif puis un festin</a:t>
            </a:r>
          </a:p>
          <a:p>
            <a:r>
              <a:rPr lang="fr-FR" sz="1300" dirty="0">
                <a:latin typeface="Calibri" panose="020F0502020204030204" pitchFamily="34" charset="0"/>
                <a:cs typeface="Calibri" panose="020F0502020204030204" pitchFamily="34" charset="0"/>
              </a:rPr>
              <a:t>Qu'on m'enlève ce qui est vain et secondaire</a:t>
            </a:r>
          </a:p>
          <a:p>
            <a:r>
              <a:rPr lang="fr-FR" sz="1300" dirty="0">
                <a:latin typeface="Calibri" panose="020F0502020204030204" pitchFamily="34" charset="0"/>
                <a:cs typeface="Calibri" panose="020F0502020204030204" pitchFamily="34" charset="0"/>
              </a:rPr>
              <a:t>Que je retrouve le prix de la vie, enfin</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peine pour que j'aime dormir</a:t>
            </a:r>
          </a:p>
          <a:p>
            <a:r>
              <a:rPr lang="fr-FR" sz="1300" dirty="0">
                <a:latin typeface="Calibri" panose="020F0502020204030204" pitchFamily="34" charset="0"/>
                <a:cs typeface="Calibri" panose="020F0502020204030204" pitchFamily="34" charset="0"/>
              </a:rPr>
              <a:t>Qu'on me donne le froid pour que j'aime la flamme</a:t>
            </a:r>
          </a:p>
          <a:p>
            <a:r>
              <a:rPr lang="fr-FR" sz="1300" dirty="0">
                <a:latin typeface="Calibri" panose="020F0502020204030204" pitchFamily="34" charset="0"/>
                <a:cs typeface="Calibri" panose="020F0502020204030204" pitchFamily="34" charset="0"/>
              </a:rPr>
              <a:t>Pour que j'aime ma terre, qu'on me donne l'exil</a:t>
            </a:r>
          </a:p>
          <a:p>
            <a:r>
              <a:rPr lang="fr-FR" sz="1300" dirty="0">
                <a:latin typeface="Calibri" panose="020F0502020204030204" pitchFamily="34" charset="0"/>
                <a:cs typeface="Calibri" panose="020F0502020204030204" pitchFamily="34" charset="0"/>
              </a:rPr>
              <a:t>Et qu'on m'enferme un an pour rêver à des femmes</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haine pour que j'aime l'amour</a:t>
            </a:r>
          </a:p>
          <a:p>
            <a:r>
              <a:rPr lang="fr-FR" sz="1300" dirty="0">
                <a:latin typeface="Calibri" panose="020F0502020204030204" pitchFamily="34" charset="0"/>
                <a:cs typeface="Calibri" panose="020F0502020204030204" pitchFamily="34" charset="0"/>
              </a:rPr>
              <a:t>La solitude aussi pour que j'aime les gens</a:t>
            </a:r>
          </a:p>
          <a:p>
            <a:r>
              <a:rPr lang="fr-FR" sz="1300" dirty="0">
                <a:latin typeface="Calibri" panose="020F0502020204030204" pitchFamily="34" charset="0"/>
                <a:cs typeface="Calibri" panose="020F0502020204030204" pitchFamily="34" charset="0"/>
              </a:rPr>
              <a:t>Pour que j'aime le silence, qu'on me fasse des discours</a:t>
            </a:r>
          </a:p>
          <a:p>
            <a:r>
              <a:rPr lang="fr-FR" sz="1300" dirty="0">
                <a:latin typeface="Calibri" panose="020F0502020204030204" pitchFamily="34" charset="0"/>
                <a:cs typeface="Calibri" panose="020F0502020204030204" pitchFamily="34" charset="0"/>
              </a:rPr>
              <a:t>Et toucher la misère pour respecter l'argent</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Pour que j'aime être sain, vaincre la maladie</a:t>
            </a:r>
          </a:p>
          <a:p>
            <a:r>
              <a:rPr lang="fr-FR" sz="1300" dirty="0">
                <a:latin typeface="Calibri" panose="020F0502020204030204" pitchFamily="34" charset="0"/>
                <a:cs typeface="Calibri" panose="020F0502020204030204" pitchFamily="34" charset="0"/>
              </a:rPr>
              <a:t>Qu'on me donne la nuit pour que j'aime le jour</a:t>
            </a:r>
          </a:p>
          <a:p>
            <a:r>
              <a:rPr lang="fr-FR" sz="1300" dirty="0">
                <a:latin typeface="Calibri" panose="020F0502020204030204" pitchFamily="34" charset="0"/>
                <a:cs typeface="Calibri" panose="020F0502020204030204" pitchFamily="34" charset="0"/>
              </a:rPr>
              <a:t>Qu'on me donne le jour pour que j'aime la nuit</a:t>
            </a:r>
          </a:p>
          <a:p>
            <a:r>
              <a:rPr lang="fr-FR" sz="1300" dirty="0">
                <a:latin typeface="Calibri" panose="020F0502020204030204" pitchFamily="34" charset="0"/>
                <a:cs typeface="Calibri" panose="020F0502020204030204" pitchFamily="34" charset="0"/>
              </a:rPr>
              <a:t>Pour que j'aime aujourd'hui oublier les « toujours »</a:t>
            </a:r>
          </a:p>
          <a:p>
            <a:endParaRPr lang="fr-FR" sz="1300" dirty="0">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8446EB81-4AB6-5FB3-1937-DE5B44F22774}"/>
              </a:ext>
            </a:extLst>
          </p:cNvPr>
          <p:cNvSpPr txBox="1"/>
          <p:nvPr/>
        </p:nvSpPr>
        <p:spPr>
          <a:xfrm>
            <a:off x="3927010" y="860125"/>
            <a:ext cx="3361727" cy="4093428"/>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l'envie</a:t>
            </a:r>
          </a:p>
          <a:p>
            <a:r>
              <a:rPr lang="fr-FR" sz="1300" dirty="0">
                <a:latin typeface="Calibri" panose="020F0502020204030204" pitchFamily="34" charset="0"/>
                <a:cs typeface="Calibri" panose="020F0502020204030204" pitchFamily="34" charset="0"/>
              </a:rPr>
              <a:t>L'envie d'avoir envie</a:t>
            </a:r>
          </a:p>
          <a:p>
            <a:r>
              <a:rPr lang="fr-FR" sz="1300" dirty="0">
                <a:latin typeface="Calibri" panose="020F0502020204030204" pitchFamily="34" charset="0"/>
                <a:cs typeface="Calibri" panose="020F0502020204030204" pitchFamily="34" charset="0"/>
              </a:rPr>
              <a:t>Qu'on rallume ma vie</a:t>
            </a:r>
          </a:p>
          <a:p>
            <a:endParaRPr lang="fr-FR" sz="1300" dirty="0">
              <a:latin typeface="Calibri" panose="020F0502020204030204" pitchFamily="34" charset="0"/>
              <a:cs typeface="Calibri" panose="020F0502020204030204" pitchFamily="34" charset="0"/>
            </a:endParaRPr>
          </a:p>
          <a:p>
            <a:pPr algn="r"/>
            <a:r>
              <a:rPr lang="fr-FR" sz="1300" b="1" dirty="0">
                <a:latin typeface="Calibri" panose="020F0502020204030204" pitchFamily="34" charset="0"/>
                <a:cs typeface="Calibri" panose="020F0502020204030204" pitchFamily="34" charset="0"/>
              </a:rPr>
              <a:t>Paroles et musique : J.-J. GOLDMAN,</a:t>
            </a:r>
          </a:p>
          <a:p>
            <a:pPr algn="r"/>
            <a:r>
              <a:rPr lang="fr-FR" sz="1300" b="1" i="1" dirty="0">
                <a:latin typeface="Calibri" panose="020F0502020204030204" pitchFamily="34" charset="0"/>
                <a:cs typeface="Calibri" panose="020F0502020204030204" pitchFamily="34" charset="0"/>
              </a:rPr>
              <a:t>Gang</a:t>
            </a:r>
            <a:r>
              <a:rPr lang="fr-FR" sz="1300" b="1" dirty="0">
                <a:latin typeface="Calibri" panose="020F0502020204030204" pitchFamily="34" charset="0"/>
                <a:cs typeface="Calibri" panose="020F0502020204030204" pitchFamily="34" charset="0"/>
              </a:rPr>
              <a:t>, 1986.</a:t>
            </a:r>
          </a:p>
        </p:txBody>
      </p:sp>
      <p:sp>
        <p:nvSpPr>
          <p:cNvPr id="22" name="ZoneTexte 21">
            <a:extLst>
              <a:ext uri="{FF2B5EF4-FFF2-40B4-BE49-F238E27FC236}">
                <a16:creationId xmlns:a16="http://schemas.microsoft.com/office/drawing/2014/main" id="{A9B2B81C-CC2F-F420-980B-AC43ECBAD554}"/>
              </a:ext>
            </a:extLst>
          </p:cNvPr>
          <p:cNvSpPr txBox="1"/>
          <p:nvPr/>
        </p:nvSpPr>
        <p:spPr>
          <a:xfrm>
            <a:off x="119290" y="490793"/>
            <a:ext cx="1954381" cy="369332"/>
          </a:xfrm>
          <a:prstGeom prst="rect">
            <a:avLst/>
          </a:prstGeom>
          <a:noFill/>
        </p:spPr>
        <p:txBody>
          <a:bodyPr wrap="none" rtlCol="0">
            <a:spAutoFit/>
          </a:bodyPr>
          <a:lstStyle/>
          <a:p>
            <a:r>
              <a:rPr lang="fr-FR" b="1" dirty="0">
                <a:solidFill>
                  <a:srgbClr val="FF0000"/>
                </a:solidFill>
                <a:highlight>
                  <a:srgbClr val="FFFF00"/>
                </a:highlight>
              </a:rPr>
              <a:t>DOC. 1 :</a:t>
            </a:r>
            <a:r>
              <a:rPr lang="fr-FR" b="1" dirty="0">
                <a:solidFill>
                  <a:srgbClr val="FF0000"/>
                </a:solidFill>
              </a:rPr>
              <a:t> L’envie</a:t>
            </a:r>
          </a:p>
        </p:txBody>
      </p:sp>
      <p:sp>
        <p:nvSpPr>
          <p:cNvPr id="2" name="ZoneTexte 1">
            <a:extLst>
              <a:ext uri="{FF2B5EF4-FFF2-40B4-BE49-F238E27FC236}">
                <a16:creationId xmlns:a16="http://schemas.microsoft.com/office/drawing/2014/main" id="{F2C7E376-84A2-6735-62F3-B134EF61A3FA}"/>
              </a:ext>
            </a:extLst>
          </p:cNvPr>
          <p:cNvSpPr txBox="1"/>
          <p:nvPr/>
        </p:nvSpPr>
        <p:spPr>
          <a:xfrm>
            <a:off x="207129" y="54917"/>
            <a:ext cx="2673723" cy="369332"/>
          </a:xfrm>
          <a:prstGeom prst="rect">
            <a:avLst/>
          </a:prstGeom>
          <a:noFill/>
          <a:ln>
            <a:solidFill>
              <a:srgbClr val="FF0000"/>
            </a:solidFill>
          </a:ln>
        </p:spPr>
        <p:txBody>
          <a:bodyPr wrap="square">
            <a:spAutoFit/>
          </a:bodyPr>
          <a:lstStyle/>
          <a:p>
            <a:r>
              <a:rPr lang="fr-FR" sz="1800" b="1" cap="all" baseline="0" dirty="0">
                <a:latin typeface="Calibri" panose="020F0502020204030204" pitchFamily="34" charset="0"/>
                <a:cs typeface="Calibri" panose="020F0502020204030204" pitchFamily="34" charset="0"/>
              </a:rPr>
              <a:t>ENTRÉE DANS LE THÈME…</a:t>
            </a:r>
          </a:p>
        </p:txBody>
      </p:sp>
      <p:pic>
        <p:nvPicPr>
          <p:cNvPr id="3" name="Image 2">
            <a:hlinkClick r:id="rId2" action="ppaction://hlinksldjump"/>
            <a:extLst>
              <a:ext uri="{FF2B5EF4-FFF2-40B4-BE49-F238E27FC236}">
                <a16:creationId xmlns:a16="http://schemas.microsoft.com/office/drawing/2014/main" id="{59339260-7949-D913-D5DF-A77E2A3C74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6" name="ZoneTexte 15">
            <a:extLst>
              <a:ext uri="{FF2B5EF4-FFF2-40B4-BE49-F238E27FC236}">
                <a16:creationId xmlns:a16="http://schemas.microsoft.com/office/drawing/2014/main" id="{27D6BA38-2FF5-2E22-1233-7B68FB802907}"/>
              </a:ext>
            </a:extLst>
          </p:cNvPr>
          <p:cNvSpPr txBox="1"/>
          <p:nvPr/>
        </p:nvSpPr>
        <p:spPr>
          <a:xfrm>
            <a:off x="7288737" y="754485"/>
            <a:ext cx="4887565" cy="923330"/>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5 )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a:t>
            </a:r>
            <a:r>
              <a:rPr lang="fr-FR" b="1"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Retrouver le mot </a:t>
            </a:r>
            <a:r>
              <a:rPr lang="fr-FR" b="1" dirty="0">
                <a:latin typeface="Calibri" panose="020F0502020204030204" pitchFamily="34" charset="0"/>
                <a:cs typeface="Calibri" panose="020F0502020204030204" pitchFamily="34" charset="0"/>
              </a:rPr>
              <a:t>synonyme d’ « envie »</a:t>
            </a:r>
            <a:r>
              <a:rPr lang="fr-FR" dirty="0">
                <a:latin typeface="Calibri" panose="020F0502020204030204" pitchFamily="34" charset="0"/>
                <a:cs typeface="Calibri" panose="020F0502020204030204" pitchFamily="34" charset="0"/>
              </a:rPr>
              <a:t> dans le texte… En quoi ces deux mots sont-ils tout de même différents ?</a:t>
            </a:r>
          </a:p>
        </p:txBody>
      </p:sp>
    </p:spTree>
    <p:extLst>
      <p:ext uri="{BB962C8B-B14F-4D97-AF65-F5344CB8AC3E}">
        <p14:creationId xmlns:p14="http://schemas.microsoft.com/office/powerpoint/2010/main" val="71984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P spid="2"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35B1-3783-2430-D057-DD9994278F8C}"/>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71A11A2C-5F68-4E4A-EF53-934BD262A954}"/>
              </a:ext>
            </a:extLst>
          </p:cNvPr>
          <p:cNvSpPr txBox="1"/>
          <p:nvPr/>
        </p:nvSpPr>
        <p:spPr>
          <a:xfrm>
            <a:off x="119290" y="860125"/>
            <a:ext cx="4305226" cy="5493812"/>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Qu'on me donne l'obscurité puis la lumière</a:t>
            </a:r>
          </a:p>
          <a:p>
            <a:r>
              <a:rPr lang="fr-FR" sz="1300" dirty="0">
                <a:latin typeface="Calibri" panose="020F0502020204030204" pitchFamily="34" charset="0"/>
                <a:cs typeface="Calibri" panose="020F0502020204030204" pitchFamily="34" charset="0"/>
              </a:rPr>
              <a:t>Qu'on me donne la faim, la soif puis un festin</a:t>
            </a:r>
          </a:p>
          <a:p>
            <a:r>
              <a:rPr lang="fr-FR" sz="1300" dirty="0">
                <a:latin typeface="Calibri" panose="020F0502020204030204" pitchFamily="34" charset="0"/>
                <a:cs typeface="Calibri" panose="020F0502020204030204" pitchFamily="34" charset="0"/>
              </a:rPr>
              <a:t>Qu'on m'enlève ce qui est vain et secondaire</a:t>
            </a:r>
          </a:p>
          <a:p>
            <a:r>
              <a:rPr lang="fr-FR" sz="1300" dirty="0">
                <a:latin typeface="Calibri" panose="020F0502020204030204" pitchFamily="34" charset="0"/>
                <a:cs typeface="Calibri" panose="020F0502020204030204" pitchFamily="34" charset="0"/>
              </a:rPr>
              <a:t>Que je retrouve le prix de la vie, enfin</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peine pour que j'aime dormir</a:t>
            </a:r>
          </a:p>
          <a:p>
            <a:r>
              <a:rPr lang="fr-FR" sz="1300" dirty="0">
                <a:latin typeface="Calibri" panose="020F0502020204030204" pitchFamily="34" charset="0"/>
                <a:cs typeface="Calibri" panose="020F0502020204030204" pitchFamily="34" charset="0"/>
              </a:rPr>
              <a:t>Qu'on me donne le froid pour que j'aime la flamme</a:t>
            </a:r>
          </a:p>
          <a:p>
            <a:r>
              <a:rPr lang="fr-FR" sz="1300" dirty="0">
                <a:latin typeface="Calibri" panose="020F0502020204030204" pitchFamily="34" charset="0"/>
                <a:cs typeface="Calibri" panose="020F0502020204030204" pitchFamily="34" charset="0"/>
              </a:rPr>
              <a:t>Pour que j'aime ma terre, qu'on me donne l'exil</a:t>
            </a:r>
          </a:p>
          <a:p>
            <a:r>
              <a:rPr lang="fr-FR" sz="1300" dirty="0">
                <a:latin typeface="Calibri" panose="020F0502020204030204" pitchFamily="34" charset="0"/>
                <a:cs typeface="Calibri" panose="020F0502020204030204" pitchFamily="34" charset="0"/>
              </a:rPr>
              <a:t>Et qu'on m'enferme un an pour rêver à des femmes</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la haine pour que j'aime l'amour</a:t>
            </a:r>
          </a:p>
          <a:p>
            <a:r>
              <a:rPr lang="fr-FR" sz="1300" dirty="0">
                <a:latin typeface="Calibri" panose="020F0502020204030204" pitchFamily="34" charset="0"/>
                <a:cs typeface="Calibri" panose="020F0502020204030204" pitchFamily="34" charset="0"/>
              </a:rPr>
              <a:t>La solitude aussi pour que j'aime les gens</a:t>
            </a:r>
          </a:p>
          <a:p>
            <a:r>
              <a:rPr lang="fr-FR" sz="1300" dirty="0">
                <a:latin typeface="Calibri" panose="020F0502020204030204" pitchFamily="34" charset="0"/>
                <a:cs typeface="Calibri" panose="020F0502020204030204" pitchFamily="34" charset="0"/>
              </a:rPr>
              <a:t>Pour que j'aime le silence, qu'on me fasse des discours</a:t>
            </a:r>
          </a:p>
          <a:p>
            <a:r>
              <a:rPr lang="fr-FR" sz="1300" dirty="0">
                <a:latin typeface="Calibri" panose="020F0502020204030204" pitchFamily="34" charset="0"/>
                <a:cs typeface="Calibri" panose="020F0502020204030204" pitchFamily="34" charset="0"/>
              </a:rPr>
              <a:t>Et toucher la misère pour respecter l'argent</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Pour que j'aime être sain, vaincre la maladie</a:t>
            </a:r>
          </a:p>
          <a:p>
            <a:r>
              <a:rPr lang="fr-FR" sz="1300" dirty="0">
                <a:latin typeface="Calibri" panose="020F0502020204030204" pitchFamily="34" charset="0"/>
                <a:cs typeface="Calibri" panose="020F0502020204030204" pitchFamily="34" charset="0"/>
              </a:rPr>
              <a:t>Qu'on me donne la nuit pour que j'aime le jour</a:t>
            </a:r>
          </a:p>
          <a:p>
            <a:r>
              <a:rPr lang="fr-FR" sz="1300" dirty="0">
                <a:latin typeface="Calibri" panose="020F0502020204030204" pitchFamily="34" charset="0"/>
                <a:cs typeface="Calibri" panose="020F0502020204030204" pitchFamily="34" charset="0"/>
              </a:rPr>
              <a:t>Qu'on me donne le jour pour que j'aime la nuit</a:t>
            </a:r>
          </a:p>
          <a:p>
            <a:r>
              <a:rPr lang="fr-FR" sz="1300" dirty="0">
                <a:latin typeface="Calibri" panose="020F0502020204030204" pitchFamily="34" charset="0"/>
                <a:cs typeface="Calibri" panose="020F0502020204030204" pitchFamily="34" charset="0"/>
              </a:rPr>
              <a:t>Pour que j'aime aujourd'hui oublier les « toujours »</a:t>
            </a:r>
          </a:p>
          <a:p>
            <a:endParaRPr lang="fr-FR" sz="1300" dirty="0">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5312593A-6BF1-660C-B361-BF968FF95E1E}"/>
              </a:ext>
            </a:extLst>
          </p:cNvPr>
          <p:cNvSpPr txBox="1"/>
          <p:nvPr/>
        </p:nvSpPr>
        <p:spPr>
          <a:xfrm>
            <a:off x="3927010" y="860125"/>
            <a:ext cx="3361727" cy="4093428"/>
          </a:xfrm>
          <a:prstGeom prst="rect">
            <a:avLst/>
          </a:prstGeom>
          <a:noFill/>
        </p:spPr>
        <p:txBody>
          <a:bodyPr wrap="square">
            <a:spAutoFit/>
          </a:bodyPr>
          <a:lstStyle/>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et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On m'a trop donné bien avant l'envie</a:t>
            </a:r>
          </a:p>
          <a:p>
            <a:r>
              <a:rPr lang="fr-FR" sz="1300" dirty="0">
                <a:latin typeface="Calibri" panose="020F0502020204030204" pitchFamily="34" charset="0"/>
                <a:cs typeface="Calibri" panose="020F0502020204030204" pitchFamily="34" charset="0"/>
              </a:rPr>
              <a:t>J'ai oublié les rêves et les mercis</a:t>
            </a:r>
          </a:p>
          <a:p>
            <a:r>
              <a:rPr lang="fr-FR" sz="1300" dirty="0">
                <a:latin typeface="Calibri" panose="020F0502020204030204" pitchFamily="34" charset="0"/>
                <a:cs typeface="Calibri" panose="020F0502020204030204" pitchFamily="34" charset="0"/>
              </a:rPr>
              <a:t>Toutes ces choses qui avaient un prix</a:t>
            </a:r>
          </a:p>
          <a:p>
            <a:r>
              <a:rPr lang="fr-FR" sz="1300" dirty="0">
                <a:latin typeface="Calibri" panose="020F0502020204030204" pitchFamily="34" charset="0"/>
                <a:cs typeface="Calibri" panose="020F0502020204030204" pitchFamily="34" charset="0"/>
              </a:rPr>
              <a:t>Qui font l'envie de vivre et le désir</a:t>
            </a:r>
          </a:p>
          <a:p>
            <a:r>
              <a:rPr lang="fr-FR" sz="1300" dirty="0">
                <a:latin typeface="Calibri" panose="020F0502020204030204" pitchFamily="34" charset="0"/>
                <a:cs typeface="Calibri" panose="020F0502020204030204" pitchFamily="34" charset="0"/>
              </a:rPr>
              <a:t>Et le plaisir aussi qu'on me donne l'envie</a:t>
            </a:r>
          </a:p>
          <a:p>
            <a:r>
              <a:rPr lang="fr-FR" sz="1300" dirty="0">
                <a:latin typeface="Calibri" panose="020F0502020204030204" pitchFamily="34" charset="0"/>
                <a:cs typeface="Calibri" panose="020F0502020204030204" pitchFamily="34" charset="0"/>
              </a:rPr>
              <a:t>L'envie d'avoir envie qu'on rallume ma vie</a:t>
            </a:r>
          </a:p>
          <a:p>
            <a:endParaRPr lang="fr-FR" sz="1300" dirty="0">
              <a:latin typeface="Calibri" panose="020F0502020204030204" pitchFamily="34" charset="0"/>
              <a:cs typeface="Calibri" panose="020F0502020204030204" pitchFamily="34" charset="0"/>
            </a:endParaRPr>
          </a:p>
          <a:p>
            <a:r>
              <a:rPr lang="fr-FR" sz="1300" dirty="0">
                <a:latin typeface="Calibri" panose="020F0502020204030204" pitchFamily="34" charset="0"/>
                <a:cs typeface="Calibri" panose="020F0502020204030204" pitchFamily="34" charset="0"/>
              </a:rPr>
              <a:t>Qu'on me donne l'envie</a:t>
            </a:r>
          </a:p>
          <a:p>
            <a:r>
              <a:rPr lang="fr-FR" sz="1300" dirty="0">
                <a:latin typeface="Calibri" panose="020F0502020204030204" pitchFamily="34" charset="0"/>
                <a:cs typeface="Calibri" panose="020F0502020204030204" pitchFamily="34" charset="0"/>
              </a:rPr>
              <a:t>L'envie d'avoir envie</a:t>
            </a:r>
          </a:p>
          <a:p>
            <a:r>
              <a:rPr lang="fr-FR" sz="1300" dirty="0">
                <a:latin typeface="Calibri" panose="020F0502020204030204" pitchFamily="34" charset="0"/>
                <a:cs typeface="Calibri" panose="020F0502020204030204" pitchFamily="34" charset="0"/>
              </a:rPr>
              <a:t>Qu'on rallume ma vie</a:t>
            </a:r>
          </a:p>
          <a:p>
            <a:endParaRPr lang="fr-FR" sz="1300" dirty="0">
              <a:latin typeface="Calibri" panose="020F0502020204030204" pitchFamily="34" charset="0"/>
              <a:cs typeface="Calibri" panose="020F0502020204030204" pitchFamily="34" charset="0"/>
            </a:endParaRPr>
          </a:p>
          <a:p>
            <a:pPr algn="r"/>
            <a:r>
              <a:rPr lang="fr-FR" sz="1300" b="1" dirty="0">
                <a:latin typeface="Calibri" panose="020F0502020204030204" pitchFamily="34" charset="0"/>
                <a:cs typeface="Calibri" panose="020F0502020204030204" pitchFamily="34" charset="0"/>
              </a:rPr>
              <a:t>Paroles et musique : J.-J. GOLDMAN,</a:t>
            </a:r>
          </a:p>
          <a:p>
            <a:pPr algn="r"/>
            <a:r>
              <a:rPr lang="fr-FR" sz="1300" b="1" i="1" dirty="0">
                <a:latin typeface="Calibri" panose="020F0502020204030204" pitchFamily="34" charset="0"/>
                <a:cs typeface="Calibri" panose="020F0502020204030204" pitchFamily="34" charset="0"/>
              </a:rPr>
              <a:t>Gang</a:t>
            </a:r>
            <a:r>
              <a:rPr lang="fr-FR" sz="1300" b="1" dirty="0">
                <a:latin typeface="Calibri" panose="020F0502020204030204" pitchFamily="34" charset="0"/>
                <a:cs typeface="Calibri" panose="020F0502020204030204" pitchFamily="34" charset="0"/>
              </a:rPr>
              <a:t>, 1986.</a:t>
            </a:r>
          </a:p>
        </p:txBody>
      </p:sp>
      <p:sp>
        <p:nvSpPr>
          <p:cNvPr id="22" name="ZoneTexte 21">
            <a:extLst>
              <a:ext uri="{FF2B5EF4-FFF2-40B4-BE49-F238E27FC236}">
                <a16:creationId xmlns:a16="http://schemas.microsoft.com/office/drawing/2014/main" id="{7227B7CF-1E8B-4ADC-2415-5B40DB431A9A}"/>
              </a:ext>
            </a:extLst>
          </p:cNvPr>
          <p:cNvSpPr txBox="1"/>
          <p:nvPr/>
        </p:nvSpPr>
        <p:spPr>
          <a:xfrm>
            <a:off x="119290" y="490793"/>
            <a:ext cx="1954381" cy="369332"/>
          </a:xfrm>
          <a:prstGeom prst="rect">
            <a:avLst/>
          </a:prstGeom>
          <a:noFill/>
        </p:spPr>
        <p:txBody>
          <a:bodyPr wrap="none" rtlCol="0">
            <a:spAutoFit/>
          </a:bodyPr>
          <a:lstStyle/>
          <a:p>
            <a:r>
              <a:rPr lang="fr-FR" b="1" dirty="0">
                <a:solidFill>
                  <a:srgbClr val="FF0000"/>
                </a:solidFill>
                <a:highlight>
                  <a:srgbClr val="FFFF00"/>
                </a:highlight>
              </a:rPr>
              <a:t>DOC. 1 :</a:t>
            </a:r>
            <a:r>
              <a:rPr lang="fr-FR" b="1" dirty="0">
                <a:solidFill>
                  <a:srgbClr val="FF0000"/>
                </a:solidFill>
              </a:rPr>
              <a:t> L’envie</a:t>
            </a:r>
          </a:p>
        </p:txBody>
      </p:sp>
      <p:sp>
        <p:nvSpPr>
          <p:cNvPr id="2" name="ZoneTexte 1">
            <a:extLst>
              <a:ext uri="{FF2B5EF4-FFF2-40B4-BE49-F238E27FC236}">
                <a16:creationId xmlns:a16="http://schemas.microsoft.com/office/drawing/2014/main" id="{70DC25C0-FB86-0A0E-EAD3-A8ABEC7A04EE}"/>
              </a:ext>
            </a:extLst>
          </p:cNvPr>
          <p:cNvSpPr txBox="1"/>
          <p:nvPr/>
        </p:nvSpPr>
        <p:spPr>
          <a:xfrm>
            <a:off x="207129" y="54917"/>
            <a:ext cx="2673723" cy="369332"/>
          </a:xfrm>
          <a:prstGeom prst="rect">
            <a:avLst/>
          </a:prstGeom>
          <a:noFill/>
          <a:ln>
            <a:solidFill>
              <a:srgbClr val="FF0000"/>
            </a:solidFill>
          </a:ln>
        </p:spPr>
        <p:txBody>
          <a:bodyPr wrap="square">
            <a:spAutoFit/>
          </a:bodyPr>
          <a:lstStyle/>
          <a:p>
            <a:r>
              <a:rPr lang="fr-FR" sz="1800" b="1" cap="all" baseline="0" dirty="0">
                <a:latin typeface="Calibri" panose="020F0502020204030204" pitchFamily="34" charset="0"/>
                <a:cs typeface="Calibri" panose="020F0502020204030204" pitchFamily="34" charset="0"/>
              </a:rPr>
              <a:t>ENTRÉE DANS LE THÈME…</a:t>
            </a:r>
          </a:p>
        </p:txBody>
      </p:sp>
      <p:pic>
        <p:nvPicPr>
          <p:cNvPr id="3" name="Image 2">
            <a:hlinkClick r:id="rId2" action="ppaction://hlinksldjump"/>
            <a:extLst>
              <a:ext uri="{FF2B5EF4-FFF2-40B4-BE49-F238E27FC236}">
                <a16:creationId xmlns:a16="http://schemas.microsoft.com/office/drawing/2014/main" id="{27B90B29-5562-4DC1-F028-D3D8FF31EF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6" name="ZoneTexte 15">
            <a:extLst>
              <a:ext uri="{FF2B5EF4-FFF2-40B4-BE49-F238E27FC236}">
                <a16:creationId xmlns:a16="http://schemas.microsoft.com/office/drawing/2014/main" id="{A319F7BA-62E8-527F-1E00-56E24D429586}"/>
              </a:ext>
            </a:extLst>
          </p:cNvPr>
          <p:cNvSpPr txBox="1"/>
          <p:nvPr/>
        </p:nvSpPr>
        <p:spPr>
          <a:xfrm>
            <a:off x="7288737" y="754485"/>
            <a:ext cx="4887565"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6 )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DOC 1</a:t>
            </a:r>
            <a:r>
              <a:rPr lang="fr-FR" b="1"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A votre avis, ce texte est-il de nature autobiographique, biographique ? Pourquoi ?</a:t>
            </a:r>
          </a:p>
        </p:txBody>
      </p:sp>
    </p:spTree>
    <p:extLst>
      <p:ext uri="{BB962C8B-B14F-4D97-AF65-F5344CB8AC3E}">
        <p14:creationId xmlns:p14="http://schemas.microsoft.com/office/powerpoint/2010/main" val="192987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P spid="2"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B6CE72E8-AAFC-431E-A248-23C8D0322808}"/>
              </a:ext>
            </a:extLst>
          </p:cNvPr>
          <p:cNvSpPr txBox="1"/>
          <p:nvPr/>
        </p:nvSpPr>
        <p:spPr>
          <a:xfrm>
            <a:off x="44257" y="592821"/>
            <a:ext cx="2186817" cy="369332"/>
          </a:xfrm>
          <a:prstGeom prst="rect">
            <a:avLst/>
          </a:prstGeom>
          <a:noFill/>
        </p:spPr>
        <p:txBody>
          <a:bodyPr wrap="none" rtlCol="0">
            <a:spAutoFit/>
          </a:bodyPr>
          <a:lstStyle/>
          <a:p>
            <a:r>
              <a:rPr lang="fr-FR" b="1" dirty="0">
                <a:solidFill>
                  <a:srgbClr val="FF0000"/>
                </a:solidFill>
                <a:highlight>
                  <a:srgbClr val="FFFF00"/>
                </a:highlight>
              </a:rPr>
              <a:t>DOC. 2 :</a:t>
            </a:r>
            <a:r>
              <a:rPr lang="fr-FR" b="1" dirty="0">
                <a:solidFill>
                  <a:srgbClr val="FF0000"/>
                </a:solidFill>
              </a:rPr>
              <a:t> SOCRATE</a:t>
            </a:r>
          </a:p>
        </p:txBody>
      </p:sp>
      <p:sp>
        <p:nvSpPr>
          <p:cNvPr id="14" name="ZoneTexte 13">
            <a:extLst>
              <a:ext uri="{FF2B5EF4-FFF2-40B4-BE49-F238E27FC236}">
                <a16:creationId xmlns:a16="http://schemas.microsoft.com/office/drawing/2014/main" id="{CE6A6FD9-5F87-4C10-8BE3-CA07BC1330E1}"/>
              </a:ext>
            </a:extLst>
          </p:cNvPr>
          <p:cNvSpPr txBox="1"/>
          <p:nvPr/>
        </p:nvSpPr>
        <p:spPr>
          <a:xfrm>
            <a:off x="40820" y="3035639"/>
            <a:ext cx="2642070" cy="369332"/>
          </a:xfrm>
          <a:prstGeom prst="rect">
            <a:avLst/>
          </a:prstGeom>
          <a:noFill/>
        </p:spPr>
        <p:txBody>
          <a:bodyPr wrap="none" rtlCol="0">
            <a:spAutoFit/>
          </a:bodyPr>
          <a:lstStyle/>
          <a:p>
            <a:r>
              <a:rPr lang="fr-FR" b="1" dirty="0">
                <a:solidFill>
                  <a:srgbClr val="FF0000"/>
                </a:solidFill>
                <a:highlight>
                  <a:srgbClr val="FFFF00"/>
                </a:highlight>
              </a:rPr>
              <a:t>DOC. 3 :</a:t>
            </a:r>
            <a:r>
              <a:rPr lang="fr-FR" b="1" dirty="0">
                <a:solidFill>
                  <a:srgbClr val="FF0000"/>
                </a:solidFill>
              </a:rPr>
              <a:t> Frida KAHLO</a:t>
            </a:r>
          </a:p>
        </p:txBody>
      </p:sp>
      <p:sp>
        <p:nvSpPr>
          <p:cNvPr id="16" name="ZoneTexte 15">
            <a:extLst>
              <a:ext uri="{FF2B5EF4-FFF2-40B4-BE49-F238E27FC236}">
                <a16:creationId xmlns:a16="http://schemas.microsoft.com/office/drawing/2014/main" id="{3DACEDD1-D6CD-4C63-8B83-E36DA160453E}"/>
              </a:ext>
            </a:extLst>
          </p:cNvPr>
          <p:cNvSpPr txBox="1"/>
          <p:nvPr/>
        </p:nvSpPr>
        <p:spPr>
          <a:xfrm>
            <a:off x="3791168" y="592821"/>
            <a:ext cx="3029997" cy="369332"/>
          </a:xfrm>
          <a:prstGeom prst="rect">
            <a:avLst/>
          </a:prstGeom>
          <a:noFill/>
        </p:spPr>
        <p:txBody>
          <a:bodyPr wrap="none" rtlCol="0">
            <a:spAutoFit/>
          </a:bodyPr>
          <a:lstStyle/>
          <a:p>
            <a:r>
              <a:rPr lang="fr-FR" b="1" dirty="0">
                <a:solidFill>
                  <a:srgbClr val="FF0000"/>
                </a:solidFill>
                <a:highlight>
                  <a:srgbClr val="FFFF00"/>
                </a:highlight>
              </a:rPr>
              <a:t>DOC. 4 :</a:t>
            </a:r>
            <a:r>
              <a:rPr lang="fr-FR" b="1" dirty="0">
                <a:solidFill>
                  <a:srgbClr val="FF0000"/>
                </a:solidFill>
              </a:rPr>
              <a:t> L’Arabe du futur</a:t>
            </a:r>
          </a:p>
        </p:txBody>
      </p:sp>
      <p:pic>
        <p:nvPicPr>
          <p:cNvPr id="4" name="Image 3">
            <a:extLst>
              <a:ext uri="{FF2B5EF4-FFF2-40B4-BE49-F238E27FC236}">
                <a16:creationId xmlns:a16="http://schemas.microsoft.com/office/drawing/2014/main" id="{B4022E87-2127-4C38-BB8D-277BAF183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9701" y="962153"/>
            <a:ext cx="3764340" cy="5530087"/>
          </a:xfrm>
          <a:prstGeom prst="rect">
            <a:avLst/>
          </a:prstGeom>
        </p:spPr>
      </p:pic>
      <p:pic>
        <p:nvPicPr>
          <p:cNvPr id="6" name="Image 5">
            <a:extLst>
              <a:ext uri="{FF2B5EF4-FFF2-40B4-BE49-F238E27FC236}">
                <a16:creationId xmlns:a16="http://schemas.microsoft.com/office/drawing/2014/main" id="{49B88FA5-AD86-4335-BF74-99D4726E99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16" y="934721"/>
            <a:ext cx="3602736" cy="2020824"/>
          </a:xfrm>
          <a:prstGeom prst="rect">
            <a:avLst/>
          </a:prstGeom>
        </p:spPr>
      </p:pic>
      <p:pic>
        <p:nvPicPr>
          <p:cNvPr id="11" name="Image 10">
            <a:extLst>
              <a:ext uri="{FF2B5EF4-FFF2-40B4-BE49-F238E27FC236}">
                <a16:creationId xmlns:a16="http://schemas.microsoft.com/office/drawing/2014/main" id="{7011C0D4-F131-46A4-AE74-48C9F33DC74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4234" y="3583173"/>
            <a:ext cx="2188341" cy="2893309"/>
          </a:xfrm>
          <a:prstGeom prst="rect">
            <a:avLst/>
          </a:prstGeom>
        </p:spPr>
      </p:pic>
      <p:graphicFrame>
        <p:nvGraphicFramePr>
          <p:cNvPr id="17" name="Tableau 10">
            <a:extLst>
              <a:ext uri="{FF2B5EF4-FFF2-40B4-BE49-F238E27FC236}">
                <a16:creationId xmlns:a16="http://schemas.microsoft.com/office/drawing/2014/main" id="{0FC8699C-C079-444A-BD59-1D132CF32ADA}"/>
              </a:ext>
            </a:extLst>
          </p:cNvPr>
          <p:cNvGraphicFramePr>
            <a:graphicFrameLocks noGrp="1"/>
          </p:cNvGraphicFramePr>
          <p:nvPr>
            <p:extLst>
              <p:ext uri="{D42A27DB-BD31-4B8C-83A1-F6EECF244321}">
                <p14:modId xmlns:p14="http://schemas.microsoft.com/office/powerpoint/2010/main" val="2797539796"/>
              </p:ext>
            </p:extLst>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19" name="ZoneTexte 18">
            <a:extLst>
              <a:ext uri="{FF2B5EF4-FFF2-40B4-BE49-F238E27FC236}">
                <a16:creationId xmlns:a16="http://schemas.microsoft.com/office/drawing/2014/main" id="{02A1603E-8622-48FD-AAE5-BE5411C93F22}"/>
              </a:ext>
            </a:extLst>
          </p:cNvPr>
          <p:cNvSpPr txBox="1"/>
          <p:nvPr/>
        </p:nvSpPr>
        <p:spPr>
          <a:xfrm>
            <a:off x="2322575" y="3270938"/>
            <a:ext cx="1506609" cy="1077218"/>
          </a:xfrm>
          <a:prstGeom prst="rect">
            <a:avLst/>
          </a:prstGeom>
          <a:noFill/>
        </p:spPr>
        <p:txBody>
          <a:bodyPr wrap="square">
            <a:spAutoFit/>
          </a:bodyPr>
          <a:lstStyle/>
          <a:p>
            <a:r>
              <a:rPr lang="fr-FR" sz="1600" dirty="0">
                <a:effectLst/>
                <a:latin typeface="Calibri" panose="020F0502020204030204" pitchFamily="34" charset="0"/>
                <a:ea typeface="Times New Roman" panose="02020603050405020304" pitchFamily="18" charset="0"/>
                <a:cs typeface="Calibri" panose="020F0502020204030204" pitchFamily="34" charset="0"/>
              </a:rPr>
              <a:t>Frida KAHLO, </a:t>
            </a:r>
            <a:r>
              <a:rPr lang="fr-FR" sz="1600" i="1" dirty="0">
                <a:effectLst/>
                <a:latin typeface="Calibri" panose="020F0502020204030204" pitchFamily="34" charset="0"/>
                <a:ea typeface="Times New Roman" panose="02020603050405020304" pitchFamily="18" charset="0"/>
                <a:cs typeface="Calibri" panose="020F0502020204030204" pitchFamily="34" charset="0"/>
              </a:rPr>
              <a:t>Autoportrait dédié au Dr </a:t>
            </a:r>
            <a:r>
              <a:rPr lang="fr-FR" sz="1600" i="1" dirty="0" err="1">
                <a:effectLst/>
                <a:latin typeface="Calibri" panose="020F0502020204030204" pitchFamily="34" charset="0"/>
                <a:ea typeface="Times New Roman" panose="02020603050405020304" pitchFamily="18" charset="0"/>
                <a:cs typeface="Calibri" panose="020F0502020204030204" pitchFamily="34" charset="0"/>
              </a:rPr>
              <a:t>Eloesser</a:t>
            </a:r>
            <a:r>
              <a:rPr lang="fr-FR" sz="1600" dirty="0">
                <a:effectLst/>
                <a:latin typeface="Calibri" panose="020F0502020204030204" pitchFamily="34" charset="0"/>
                <a:ea typeface="Times New Roman" panose="02020603050405020304" pitchFamily="18" charset="0"/>
                <a:cs typeface="Calibri" panose="020F0502020204030204" pitchFamily="34" charset="0"/>
              </a:rPr>
              <a:t>, 1940.</a:t>
            </a:r>
            <a:endParaRPr lang="fr-FR" sz="1600" dirty="0">
              <a:latin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6D10F8C4-ED1E-46B2-9AEC-FF6FF2106CEA}"/>
              </a:ext>
            </a:extLst>
          </p:cNvPr>
          <p:cNvSpPr txBox="1"/>
          <p:nvPr/>
        </p:nvSpPr>
        <p:spPr>
          <a:xfrm>
            <a:off x="3763736" y="6492014"/>
            <a:ext cx="3938855" cy="338554"/>
          </a:xfrm>
          <a:prstGeom prst="rect">
            <a:avLst/>
          </a:prstGeom>
          <a:noFill/>
        </p:spPr>
        <p:txBody>
          <a:bodyPr wrap="square">
            <a:spAutoFit/>
          </a:bodyPr>
          <a:lstStyle/>
          <a:p>
            <a:r>
              <a:rPr lang="fr-FR" sz="1600" dirty="0">
                <a:effectLst/>
                <a:latin typeface="Calibri" panose="020F0502020204030204" pitchFamily="34" charset="0"/>
                <a:ea typeface="Times New Roman" panose="02020603050405020304" pitchFamily="18" charset="0"/>
                <a:cs typeface="Calibri" panose="020F0502020204030204" pitchFamily="34" charset="0"/>
              </a:rPr>
              <a:t>Riad SATTOUF, </a:t>
            </a:r>
            <a:r>
              <a:rPr lang="fr-FR" sz="1600" i="1" dirty="0">
                <a:effectLst/>
                <a:latin typeface="Calibri" panose="020F0502020204030204" pitchFamily="34" charset="0"/>
                <a:ea typeface="Times New Roman" panose="02020603050405020304" pitchFamily="18" charset="0"/>
                <a:cs typeface="Calibri" panose="020F0502020204030204" pitchFamily="34" charset="0"/>
              </a:rPr>
              <a:t>L’Arabe du futur, Tome I, </a:t>
            </a:r>
            <a:r>
              <a:rPr lang="fr-FR" sz="1600" dirty="0">
                <a:effectLst/>
                <a:latin typeface="Calibri" panose="020F0502020204030204" pitchFamily="34" charset="0"/>
                <a:ea typeface="Times New Roman" panose="02020603050405020304" pitchFamily="18" charset="0"/>
                <a:cs typeface="Calibri" panose="020F0502020204030204" pitchFamily="34" charset="0"/>
              </a:rPr>
              <a:t>2014.</a:t>
            </a:r>
            <a:endParaRPr lang="fr-FR" sz="1600" dirty="0">
              <a:latin typeface="Calibri" panose="020F0502020204030204" pitchFamily="34" charset="0"/>
              <a:cs typeface="Calibri" panose="020F0502020204030204" pitchFamily="34" charset="0"/>
            </a:endParaRPr>
          </a:p>
        </p:txBody>
      </p:sp>
      <p:sp>
        <p:nvSpPr>
          <p:cNvPr id="21" name="ZoneTexte 20">
            <a:extLst>
              <a:ext uri="{FF2B5EF4-FFF2-40B4-BE49-F238E27FC236}">
                <a16:creationId xmlns:a16="http://schemas.microsoft.com/office/drawing/2014/main" id="{DD665705-BDB3-40FF-B6E8-B8182DB68599}"/>
              </a:ext>
            </a:extLst>
          </p:cNvPr>
          <p:cNvSpPr txBox="1"/>
          <p:nvPr/>
        </p:nvSpPr>
        <p:spPr>
          <a:xfrm>
            <a:off x="7859879" y="610893"/>
            <a:ext cx="3679212" cy="369332"/>
          </a:xfrm>
          <a:prstGeom prst="rect">
            <a:avLst/>
          </a:prstGeom>
          <a:noFill/>
        </p:spPr>
        <p:txBody>
          <a:bodyPr wrap="none" rtlCol="0">
            <a:spAutoFit/>
          </a:bodyPr>
          <a:lstStyle/>
          <a:p>
            <a:r>
              <a:rPr lang="fr-FR" b="1" dirty="0">
                <a:solidFill>
                  <a:srgbClr val="FF0000"/>
                </a:solidFill>
                <a:highlight>
                  <a:srgbClr val="FFFF00"/>
                </a:highlight>
              </a:rPr>
              <a:t>DOC. 5 :</a:t>
            </a:r>
            <a:r>
              <a:rPr lang="fr-FR" b="1" dirty="0">
                <a:solidFill>
                  <a:srgbClr val="FF0000"/>
                </a:solidFill>
              </a:rPr>
              <a:t> Le journal de MA YAN</a:t>
            </a:r>
          </a:p>
        </p:txBody>
      </p:sp>
      <p:pic>
        <p:nvPicPr>
          <p:cNvPr id="22" name="Image 21">
            <a:extLst>
              <a:ext uri="{FF2B5EF4-FFF2-40B4-BE49-F238E27FC236}">
                <a16:creationId xmlns:a16="http://schemas.microsoft.com/office/drawing/2014/main" id="{97F024E8-1CF9-4051-8407-B8D5839363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8429" y="962153"/>
            <a:ext cx="3610662" cy="5773394"/>
          </a:xfrm>
          <a:prstGeom prst="rect">
            <a:avLst/>
          </a:prstGeom>
        </p:spPr>
      </p:pic>
      <p:pic>
        <p:nvPicPr>
          <p:cNvPr id="2" name="Image 1">
            <a:hlinkClick r:id="rId6" action="ppaction://hlinksldjump"/>
            <a:extLst>
              <a:ext uri="{FF2B5EF4-FFF2-40B4-BE49-F238E27FC236}">
                <a16:creationId xmlns:a16="http://schemas.microsoft.com/office/drawing/2014/main" id="{6463EEE2-37D0-0E8E-DF1F-2E74A874A4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5" name="Image 4">
            <a:hlinkClick r:id="rId8" action="ppaction://hlinksldjump"/>
            <a:extLst>
              <a:ext uri="{FF2B5EF4-FFF2-40B4-BE49-F238E27FC236}">
                <a16:creationId xmlns:a16="http://schemas.microsoft.com/office/drawing/2014/main" id="{51A0A52D-A3D9-556A-0E36-9CC976A400C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571974" y="980225"/>
            <a:ext cx="476492" cy="476492"/>
          </a:xfrm>
          <a:prstGeom prst="rect">
            <a:avLst/>
          </a:prstGeom>
        </p:spPr>
      </p:pic>
    </p:spTree>
    <p:extLst>
      <p:ext uri="{BB962C8B-B14F-4D97-AF65-F5344CB8AC3E}">
        <p14:creationId xmlns:p14="http://schemas.microsoft.com/office/powerpoint/2010/main" val="87788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7484DE73-3C62-4EF4-AC1E-589EE5A60049}"/>
              </a:ext>
            </a:extLst>
          </p:cNvPr>
          <p:cNvSpPr txBox="1"/>
          <p:nvPr/>
        </p:nvSpPr>
        <p:spPr>
          <a:xfrm>
            <a:off x="341893" y="743419"/>
            <a:ext cx="5429179"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7 )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2 à 5</a:t>
            </a:r>
            <a:r>
              <a:rPr lang="fr-FR" b="1" dirty="0">
                <a:latin typeface="Calibri" panose="020F0502020204030204" pitchFamily="34" charset="0"/>
                <a:cs typeface="Calibri" panose="020F0502020204030204" pitchFamily="34" charset="0"/>
              </a:rPr>
              <a:t> Quelles sont les </a:t>
            </a:r>
            <a:r>
              <a:rPr lang="fr-FR" b="1" dirty="0">
                <a:solidFill>
                  <a:srgbClr val="FF0000"/>
                </a:solidFill>
                <a:latin typeface="Calibri" panose="020F0502020204030204" pitchFamily="34" charset="0"/>
                <a:cs typeface="Calibri" panose="020F0502020204030204" pitchFamily="34" charset="0"/>
              </a:rPr>
              <a:t>possibles représentations de soi </a:t>
            </a:r>
            <a:r>
              <a:rPr lang="fr-FR" b="1" dirty="0">
                <a:latin typeface="Calibri" panose="020F0502020204030204" pitchFamily="34" charset="0"/>
                <a:cs typeface="Calibri" panose="020F0502020204030204" pitchFamily="34" charset="0"/>
              </a:rPr>
              <a:t>?</a:t>
            </a:r>
          </a:p>
        </p:txBody>
      </p:sp>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extLst>
              <p:ext uri="{D42A27DB-BD31-4B8C-83A1-F6EECF244321}">
                <p14:modId xmlns:p14="http://schemas.microsoft.com/office/powerpoint/2010/main" val="4010990569"/>
              </p:ext>
            </p:extLst>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11" name="ZoneTexte 10">
            <a:extLst>
              <a:ext uri="{FF2B5EF4-FFF2-40B4-BE49-F238E27FC236}">
                <a16:creationId xmlns:a16="http://schemas.microsoft.com/office/drawing/2014/main" id="{F96AA22E-BD98-4049-9D73-217590773E45}"/>
              </a:ext>
            </a:extLst>
          </p:cNvPr>
          <p:cNvSpPr txBox="1"/>
          <p:nvPr/>
        </p:nvSpPr>
        <p:spPr>
          <a:xfrm>
            <a:off x="6401953" y="3256125"/>
            <a:ext cx="5273901"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8 )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2</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Pourquoi est-il indispensable de </a:t>
            </a:r>
            <a:r>
              <a:rPr lang="fr-FR" b="1" dirty="0">
                <a:solidFill>
                  <a:srgbClr val="FF0000"/>
                </a:solidFill>
                <a:latin typeface="Calibri" panose="020F0502020204030204" pitchFamily="34" charset="0"/>
                <a:cs typeface="Calibri" panose="020F0502020204030204" pitchFamily="34" charset="0"/>
              </a:rPr>
              <a:t>bien se connaître</a:t>
            </a:r>
            <a:r>
              <a:rPr lang="fr-FR" b="1" dirty="0">
                <a:latin typeface="Calibri" panose="020F0502020204030204" pitchFamily="34" charset="0"/>
                <a:cs typeface="Calibri" panose="020F0502020204030204" pitchFamily="34" charset="0"/>
              </a:rPr>
              <a:t>, comme nous invite à le faire SOCRATE ?</a:t>
            </a:r>
          </a:p>
        </p:txBody>
      </p:sp>
      <p:pic>
        <p:nvPicPr>
          <p:cNvPr id="2" name="Image 1">
            <a:hlinkClick r:id="rId2" action="ppaction://hlinksldjump"/>
            <a:extLst>
              <a:ext uri="{FF2B5EF4-FFF2-40B4-BE49-F238E27FC236}">
                <a16:creationId xmlns:a16="http://schemas.microsoft.com/office/drawing/2014/main" id="{5A508C5A-6A8F-1285-AB91-34B8CD145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3" name="ZoneTexte 2">
            <a:extLst>
              <a:ext uri="{FF2B5EF4-FFF2-40B4-BE49-F238E27FC236}">
                <a16:creationId xmlns:a16="http://schemas.microsoft.com/office/drawing/2014/main" id="{D026A253-9946-5E2D-BB36-E1EFBC40CA15}"/>
              </a:ext>
            </a:extLst>
          </p:cNvPr>
          <p:cNvSpPr txBox="1"/>
          <p:nvPr/>
        </p:nvSpPr>
        <p:spPr>
          <a:xfrm>
            <a:off x="6420930" y="592821"/>
            <a:ext cx="2186817" cy="369332"/>
          </a:xfrm>
          <a:prstGeom prst="rect">
            <a:avLst/>
          </a:prstGeom>
          <a:noFill/>
        </p:spPr>
        <p:txBody>
          <a:bodyPr wrap="none" rtlCol="0">
            <a:spAutoFit/>
          </a:bodyPr>
          <a:lstStyle/>
          <a:p>
            <a:r>
              <a:rPr lang="fr-FR" b="1" dirty="0">
                <a:solidFill>
                  <a:srgbClr val="FF0000"/>
                </a:solidFill>
                <a:highlight>
                  <a:srgbClr val="FFFF00"/>
                </a:highlight>
              </a:rPr>
              <a:t>DOC. 2 :</a:t>
            </a:r>
            <a:r>
              <a:rPr lang="fr-FR" b="1" dirty="0">
                <a:solidFill>
                  <a:srgbClr val="FF0000"/>
                </a:solidFill>
              </a:rPr>
              <a:t> SOCRATE</a:t>
            </a:r>
          </a:p>
        </p:txBody>
      </p:sp>
      <p:pic>
        <p:nvPicPr>
          <p:cNvPr id="4" name="Image 3">
            <a:extLst>
              <a:ext uri="{FF2B5EF4-FFF2-40B4-BE49-F238E27FC236}">
                <a16:creationId xmlns:a16="http://schemas.microsoft.com/office/drawing/2014/main" id="{EA4F3728-50B7-1CF9-7498-077E64CA4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9789" y="934721"/>
            <a:ext cx="3602736" cy="2020824"/>
          </a:xfrm>
          <a:prstGeom prst="rect">
            <a:avLst/>
          </a:prstGeom>
        </p:spPr>
      </p:pic>
      <p:pic>
        <p:nvPicPr>
          <p:cNvPr id="5" name="Image 4">
            <a:hlinkClick r:id="rId5" action="ppaction://hlinksldjump"/>
            <a:extLst>
              <a:ext uri="{FF2B5EF4-FFF2-40B4-BE49-F238E27FC236}">
                <a16:creationId xmlns:a16="http://schemas.microsoft.com/office/drawing/2014/main" id="{A4FBB19F-4DB2-4752-9FBA-376959D8C4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5622" y="660704"/>
            <a:ext cx="476492" cy="476492"/>
          </a:xfrm>
          <a:prstGeom prst="rect">
            <a:avLst/>
          </a:prstGeom>
        </p:spPr>
      </p:pic>
    </p:spTree>
    <p:extLst>
      <p:ext uri="{BB962C8B-B14F-4D97-AF65-F5344CB8AC3E}">
        <p14:creationId xmlns:p14="http://schemas.microsoft.com/office/powerpoint/2010/main" val="1964960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F25C5DC-A2B6-4934-A728-C54E19B73C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4235" y="998201"/>
            <a:ext cx="4069481" cy="5380453"/>
          </a:xfrm>
          <a:prstGeom prst="rect">
            <a:avLst/>
          </a:prstGeom>
        </p:spPr>
      </p:pic>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B3DD2B59-B2A6-48E7-85F9-C3FE3026A22E}"/>
              </a:ext>
            </a:extLst>
          </p:cNvPr>
          <p:cNvSpPr txBox="1"/>
          <p:nvPr/>
        </p:nvSpPr>
        <p:spPr>
          <a:xfrm>
            <a:off x="40821" y="628869"/>
            <a:ext cx="2642070" cy="369332"/>
          </a:xfrm>
          <a:prstGeom prst="rect">
            <a:avLst/>
          </a:prstGeom>
          <a:noFill/>
        </p:spPr>
        <p:txBody>
          <a:bodyPr wrap="none" rtlCol="0">
            <a:spAutoFit/>
          </a:bodyPr>
          <a:lstStyle/>
          <a:p>
            <a:r>
              <a:rPr lang="fr-FR" b="1" dirty="0">
                <a:solidFill>
                  <a:srgbClr val="FF0000"/>
                </a:solidFill>
                <a:highlight>
                  <a:srgbClr val="FFFF00"/>
                </a:highlight>
              </a:rPr>
              <a:t>DOC. 3 :</a:t>
            </a:r>
            <a:r>
              <a:rPr lang="fr-FR" b="1" dirty="0">
                <a:solidFill>
                  <a:srgbClr val="FF0000"/>
                </a:solidFill>
              </a:rPr>
              <a:t> Frida KAHLO</a:t>
            </a:r>
          </a:p>
        </p:txBody>
      </p:sp>
      <p:sp>
        <p:nvSpPr>
          <p:cNvPr id="12" name="ZoneTexte 11">
            <a:extLst>
              <a:ext uri="{FF2B5EF4-FFF2-40B4-BE49-F238E27FC236}">
                <a16:creationId xmlns:a16="http://schemas.microsoft.com/office/drawing/2014/main" id="{B26B82C1-DE37-4409-A474-8F2A8E6939A3}"/>
              </a:ext>
            </a:extLst>
          </p:cNvPr>
          <p:cNvSpPr txBox="1"/>
          <p:nvPr/>
        </p:nvSpPr>
        <p:spPr>
          <a:xfrm>
            <a:off x="40821" y="6378654"/>
            <a:ext cx="5046453" cy="338554"/>
          </a:xfrm>
          <a:prstGeom prst="rect">
            <a:avLst/>
          </a:prstGeom>
          <a:noFill/>
        </p:spPr>
        <p:txBody>
          <a:bodyPr wrap="square">
            <a:spAutoFit/>
          </a:bodyPr>
          <a:lstStyle/>
          <a:p>
            <a:r>
              <a:rPr lang="fr-FR" sz="1600" dirty="0">
                <a:effectLst/>
                <a:latin typeface="Calibri" panose="020F0502020204030204" pitchFamily="34" charset="0"/>
                <a:ea typeface="Times New Roman" panose="02020603050405020304" pitchFamily="18" charset="0"/>
                <a:cs typeface="Calibri" panose="020F0502020204030204" pitchFamily="34" charset="0"/>
              </a:rPr>
              <a:t>Frida KAHLO, </a:t>
            </a:r>
            <a:r>
              <a:rPr lang="fr-FR" sz="1600" i="1" dirty="0">
                <a:effectLst/>
                <a:latin typeface="Calibri" panose="020F0502020204030204" pitchFamily="34" charset="0"/>
                <a:ea typeface="Times New Roman" panose="02020603050405020304" pitchFamily="18" charset="0"/>
                <a:cs typeface="Calibri" panose="020F0502020204030204" pitchFamily="34" charset="0"/>
              </a:rPr>
              <a:t>Autoportrait dédié au Dr </a:t>
            </a:r>
            <a:r>
              <a:rPr lang="fr-FR" sz="1600" i="1" dirty="0" err="1">
                <a:effectLst/>
                <a:latin typeface="Calibri" panose="020F0502020204030204" pitchFamily="34" charset="0"/>
                <a:ea typeface="Times New Roman" panose="02020603050405020304" pitchFamily="18" charset="0"/>
                <a:cs typeface="Calibri" panose="020F0502020204030204" pitchFamily="34" charset="0"/>
              </a:rPr>
              <a:t>Eloesser</a:t>
            </a:r>
            <a:r>
              <a:rPr lang="fr-FR" sz="1600" dirty="0">
                <a:effectLst/>
                <a:latin typeface="Calibri" panose="020F0502020204030204" pitchFamily="34" charset="0"/>
                <a:ea typeface="Times New Roman" panose="02020603050405020304" pitchFamily="18" charset="0"/>
                <a:cs typeface="Calibri" panose="020F0502020204030204" pitchFamily="34" charset="0"/>
              </a:rPr>
              <a:t>, 1940.</a:t>
            </a:r>
            <a:endParaRPr lang="fr-FR" sz="1600"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323B1331-F7B3-443C-9B43-BFAE06635024}"/>
              </a:ext>
            </a:extLst>
          </p:cNvPr>
          <p:cNvSpPr/>
          <p:nvPr/>
        </p:nvSpPr>
        <p:spPr>
          <a:xfrm>
            <a:off x="1035170" y="1090038"/>
            <a:ext cx="2493034" cy="1178710"/>
          </a:xfrm>
          <a:prstGeom prst="rect">
            <a:avLst/>
          </a:prstGeom>
          <a:noFill/>
          <a:ln w="38100">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11C8FF5D-0D90-407E-A982-C363B4E6477A}"/>
              </a:ext>
            </a:extLst>
          </p:cNvPr>
          <p:cNvSpPr/>
          <p:nvPr/>
        </p:nvSpPr>
        <p:spPr>
          <a:xfrm>
            <a:off x="151612" y="998200"/>
            <a:ext cx="4052104" cy="5380453"/>
          </a:xfrm>
          <a:prstGeom prst="rect">
            <a:avLst/>
          </a:prstGeom>
          <a:noFill/>
          <a:ln w="38100">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Image 13">
            <a:extLst>
              <a:ext uri="{FF2B5EF4-FFF2-40B4-BE49-F238E27FC236}">
                <a16:creationId xmlns:a16="http://schemas.microsoft.com/office/drawing/2014/main" id="{90B14DAF-444E-44DA-BA48-FE5724C5E4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59892" y="678490"/>
            <a:ext cx="1323521" cy="1323521"/>
          </a:xfrm>
          <a:prstGeom prst="rect">
            <a:avLst/>
          </a:prstGeom>
        </p:spPr>
      </p:pic>
      <p:pic>
        <p:nvPicPr>
          <p:cNvPr id="15" name="Image 14">
            <a:extLst>
              <a:ext uri="{FF2B5EF4-FFF2-40B4-BE49-F238E27FC236}">
                <a16:creationId xmlns:a16="http://schemas.microsoft.com/office/drawing/2014/main" id="{75F006B5-DA70-4A33-BD9C-BB2D8B3B85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16" name="Rectangle 15">
            <a:extLst>
              <a:ext uri="{FF2B5EF4-FFF2-40B4-BE49-F238E27FC236}">
                <a16:creationId xmlns:a16="http://schemas.microsoft.com/office/drawing/2014/main" id="{29407315-A464-48D0-87EA-6582AD683852}"/>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17" name="ZoneTexte 16">
            <a:extLst>
              <a:ext uri="{FF2B5EF4-FFF2-40B4-BE49-F238E27FC236}">
                <a16:creationId xmlns:a16="http://schemas.microsoft.com/office/drawing/2014/main" id="{12D927E7-CB92-4355-B256-91AD8189A9B3}"/>
              </a:ext>
            </a:extLst>
          </p:cNvPr>
          <p:cNvSpPr txBox="1"/>
          <p:nvPr/>
        </p:nvSpPr>
        <p:spPr>
          <a:xfrm>
            <a:off x="8902867" y="1305419"/>
            <a:ext cx="1621782" cy="646331"/>
          </a:xfrm>
          <a:prstGeom prst="rect">
            <a:avLst/>
          </a:prstGeom>
          <a:noFill/>
        </p:spPr>
        <p:txBody>
          <a:bodyPr wrap="square" rtlCol="0">
            <a:spAutoFit/>
          </a:bodyPr>
          <a:lstStyle/>
          <a:p>
            <a:r>
              <a:rPr lang="fr-FR" b="1" dirty="0"/>
              <a:t>Frida KHALO</a:t>
            </a:r>
          </a:p>
          <a:p>
            <a:pPr algn="ctr"/>
            <a:r>
              <a:rPr lang="fr-FR" dirty="0"/>
              <a:t>(1907-1954)</a:t>
            </a:r>
          </a:p>
        </p:txBody>
      </p:sp>
      <p:sp>
        <p:nvSpPr>
          <p:cNvPr id="18" name="ZoneTexte 17">
            <a:extLst>
              <a:ext uri="{FF2B5EF4-FFF2-40B4-BE49-F238E27FC236}">
                <a16:creationId xmlns:a16="http://schemas.microsoft.com/office/drawing/2014/main" id="{2E1AE998-1754-4A17-9581-08148DF4BBA9}"/>
              </a:ext>
            </a:extLst>
          </p:cNvPr>
          <p:cNvSpPr txBox="1"/>
          <p:nvPr/>
        </p:nvSpPr>
        <p:spPr>
          <a:xfrm>
            <a:off x="7263902" y="1930084"/>
            <a:ext cx="4776487" cy="5124480"/>
          </a:xfrm>
          <a:prstGeom prst="rect">
            <a:avLst/>
          </a:prstGeom>
          <a:noFill/>
        </p:spPr>
        <p:txBody>
          <a:bodyPr wrap="square">
            <a:spAutoFit/>
          </a:bodyPr>
          <a:lstStyle/>
          <a:p>
            <a:pPr algn="just"/>
            <a:r>
              <a:rPr lang="fr-FR" sz="1500" dirty="0"/>
              <a:t>Peintre mexicaine féministe, elle a souffert toute sa vie de la </a:t>
            </a:r>
            <a:r>
              <a:rPr lang="fr-FR" sz="1500" b="1" dirty="0"/>
              <a:t>poliomyélite</a:t>
            </a:r>
            <a:r>
              <a:rPr lang="fr-FR" sz="1500" dirty="0"/>
              <a:t> (maladie paralysant les membres inférieurs) – contractée à 6 ans et des conséquences d’un </a:t>
            </a:r>
            <a:r>
              <a:rPr lang="fr-FR" sz="1500" b="1" dirty="0"/>
              <a:t>accident de bus</a:t>
            </a:r>
            <a:r>
              <a:rPr lang="fr-FR" sz="1500" dirty="0"/>
              <a:t> (à 18 ans), elle se forme elle-même à la peinture (</a:t>
            </a:r>
            <a:r>
              <a:rPr lang="fr-FR" sz="1500" b="1" dirty="0"/>
              <a:t>autodidacte</a:t>
            </a:r>
            <a:r>
              <a:rPr lang="fr-FR" sz="1500" dirty="0"/>
              <a:t>). Durant sa vie, elle peindra 143 tableaux dont 55 autoportraits.</a:t>
            </a:r>
          </a:p>
          <a:p>
            <a:pPr algn="just"/>
            <a:r>
              <a:rPr lang="fr-FR" sz="1500" b="1" dirty="0">
                <a:solidFill>
                  <a:srgbClr val="FF0000"/>
                </a:solidFill>
              </a:rPr>
              <a:t>1929 :</a:t>
            </a:r>
            <a:r>
              <a:rPr lang="fr-FR" sz="1500" dirty="0"/>
              <a:t> épouse Diego RIVERA, mondialement connu pour ses peintures murales ;</a:t>
            </a:r>
          </a:p>
          <a:p>
            <a:pPr algn="just"/>
            <a:r>
              <a:rPr lang="fr-FR" sz="1500" b="1" dirty="0">
                <a:solidFill>
                  <a:srgbClr val="FF0000"/>
                </a:solidFill>
              </a:rPr>
              <a:t>1930 :</a:t>
            </a:r>
            <a:r>
              <a:rPr lang="fr-FR" sz="1500" dirty="0"/>
              <a:t> s’installe avec lui à SAN-FRANCISCO (USA).</a:t>
            </a:r>
          </a:p>
          <a:p>
            <a:pPr algn="just"/>
            <a:r>
              <a:rPr lang="fr-FR" sz="1500" dirty="0"/>
              <a:t>Ensuite, elle subit deux fausses couches ;</a:t>
            </a:r>
          </a:p>
          <a:p>
            <a:pPr algn="just"/>
            <a:r>
              <a:rPr lang="fr-FR" sz="1500" b="1" dirty="0">
                <a:solidFill>
                  <a:srgbClr val="FF0000"/>
                </a:solidFill>
              </a:rPr>
              <a:t>1933 :</a:t>
            </a:r>
            <a:r>
              <a:rPr lang="fr-FR" sz="1500" dirty="0"/>
              <a:t> retour au Mexique ;</a:t>
            </a:r>
          </a:p>
          <a:p>
            <a:pPr algn="just"/>
            <a:r>
              <a:rPr lang="fr-FR" sz="1500" b="1" dirty="0">
                <a:solidFill>
                  <a:srgbClr val="FF0000"/>
                </a:solidFill>
              </a:rPr>
              <a:t>1938 :</a:t>
            </a:r>
            <a:r>
              <a:rPr lang="fr-FR" sz="1500" dirty="0"/>
              <a:t> Frida et Diego divorcent. Une mycose aigue paralyse sa main droite ;</a:t>
            </a:r>
          </a:p>
          <a:p>
            <a:pPr algn="just"/>
            <a:r>
              <a:rPr lang="fr-FR" sz="1500" b="1" dirty="0">
                <a:solidFill>
                  <a:srgbClr val="FF0000"/>
                </a:solidFill>
              </a:rPr>
              <a:t>1940 :</a:t>
            </a:r>
            <a:r>
              <a:rPr lang="fr-FR" sz="1500" dirty="0"/>
              <a:t> remariage de Frida et Diego ;</a:t>
            </a:r>
          </a:p>
          <a:p>
            <a:pPr algn="just"/>
            <a:r>
              <a:rPr lang="fr-FR" sz="1500" b="1" dirty="0">
                <a:solidFill>
                  <a:srgbClr val="FF0000"/>
                </a:solidFill>
              </a:rPr>
              <a:t>1940-1950 :</a:t>
            </a:r>
            <a:r>
              <a:rPr lang="fr-FR" sz="1500" dirty="0"/>
              <a:t> détérioration de sa santé ;</a:t>
            </a:r>
          </a:p>
          <a:p>
            <a:pPr algn="just"/>
            <a:r>
              <a:rPr lang="fr-FR" sz="1500" b="1" dirty="0">
                <a:solidFill>
                  <a:srgbClr val="FF0000"/>
                </a:solidFill>
              </a:rPr>
              <a:t>1953 :</a:t>
            </a:r>
            <a:r>
              <a:rPr lang="fr-FR" sz="1500" dirty="0"/>
              <a:t> amputation de sa jambe droite ;</a:t>
            </a:r>
          </a:p>
          <a:p>
            <a:pPr algn="just"/>
            <a:r>
              <a:rPr lang="fr-FR" sz="1500" b="1" dirty="0">
                <a:solidFill>
                  <a:srgbClr val="FF0000"/>
                </a:solidFill>
              </a:rPr>
              <a:t>1954 :</a:t>
            </a:r>
            <a:r>
              <a:rPr lang="fr-FR" sz="1500" dirty="0"/>
              <a:t> affaiblie par une pneumonie, elle décède.</a:t>
            </a:r>
          </a:p>
          <a:p>
            <a:pPr algn="r"/>
            <a:r>
              <a:rPr lang="fr-FR" sz="1200" i="1" dirty="0"/>
              <a:t>D’après Wikipedia.org.</a:t>
            </a:r>
          </a:p>
          <a:p>
            <a:pPr algn="just"/>
            <a:endParaRPr lang="fr-FR" sz="1500" dirty="0"/>
          </a:p>
          <a:p>
            <a:pPr algn="just"/>
            <a:endParaRPr lang="fr-FR" sz="1500" dirty="0"/>
          </a:p>
          <a:p>
            <a:pPr algn="just"/>
            <a:endParaRPr lang="fr-FR" sz="1500" dirty="0"/>
          </a:p>
        </p:txBody>
      </p:sp>
      <p:sp>
        <p:nvSpPr>
          <p:cNvPr id="19" name="Rectangle 18">
            <a:extLst>
              <a:ext uri="{FF2B5EF4-FFF2-40B4-BE49-F238E27FC236}">
                <a16:creationId xmlns:a16="http://schemas.microsoft.com/office/drawing/2014/main" id="{3144A17B-B7D2-4FE8-94CF-900196BAA116}"/>
              </a:ext>
            </a:extLst>
          </p:cNvPr>
          <p:cNvSpPr/>
          <p:nvPr/>
        </p:nvSpPr>
        <p:spPr>
          <a:xfrm>
            <a:off x="7246189" y="611616"/>
            <a:ext cx="4776487" cy="56942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Image 19">
            <a:hlinkClick r:id="rId6" action="ppaction://hlinksldjump"/>
            <a:extLst>
              <a:ext uri="{FF2B5EF4-FFF2-40B4-BE49-F238E27FC236}">
                <a16:creationId xmlns:a16="http://schemas.microsoft.com/office/drawing/2014/main" id="{76831457-B630-4AC0-88F8-9041027C9E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99479" y="628869"/>
            <a:ext cx="476492" cy="476492"/>
          </a:xfrm>
          <a:prstGeom prst="rect">
            <a:avLst/>
          </a:prstGeom>
        </p:spPr>
      </p:pic>
      <p:pic>
        <p:nvPicPr>
          <p:cNvPr id="4" name="Image 3">
            <a:extLst>
              <a:ext uri="{FF2B5EF4-FFF2-40B4-BE49-F238E27FC236}">
                <a16:creationId xmlns:a16="http://schemas.microsoft.com/office/drawing/2014/main" id="{4E49CB4B-87CD-450B-B191-D019C6E524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79502" y="1212102"/>
            <a:ext cx="1152867" cy="766950"/>
          </a:xfrm>
          <a:prstGeom prst="rect">
            <a:avLst/>
          </a:prstGeom>
        </p:spPr>
      </p:pic>
      <p:sp>
        <p:nvSpPr>
          <p:cNvPr id="21" name="ZoneTexte 20">
            <a:extLst>
              <a:ext uri="{FF2B5EF4-FFF2-40B4-BE49-F238E27FC236}">
                <a16:creationId xmlns:a16="http://schemas.microsoft.com/office/drawing/2014/main" id="{B26EBD74-E64F-4341-B918-13016575340F}"/>
              </a:ext>
            </a:extLst>
          </p:cNvPr>
          <p:cNvSpPr txBox="1"/>
          <p:nvPr/>
        </p:nvSpPr>
        <p:spPr>
          <a:xfrm>
            <a:off x="5476297" y="6267392"/>
            <a:ext cx="6674882" cy="553998"/>
          </a:xfrm>
          <a:prstGeom prst="rect">
            <a:avLst/>
          </a:prstGeom>
          <a:noFill/>
        </p:spPr>
        <p:txBody>
          <a:bodyPr wrap="square">
            <a:spAutoFit/>
          </a:bodyPr>
          <a:lstStyle/>
          <a:p>
            <a:r>
              <a:rPr lang="fr-FR" sz="1600" b="1" dirty="0">
                <a:solidFill>
                  <a:srgbClr val="002060"/>
                </a:solidFill>
              </a:rPr>
              <a:t>Dédicace :</a:t>
            </a:r>
            <a:r>
              <a:rPr lang="fr-FR" sz="1400" dirty="0">
                <a:solidFill>
                  <a:srgbClr val="002060"/>
                </a:solidFill>
              </a:rPr>
              <a:t> « J’ai peint mon portrait en 1940 pour le Dr. </a:t>
            </a:r>
            <a:r>
              <a:rPr lang="fr-FR" sz="1400" dirty="0" err="1">
                <a:solidFill>
                  <a:srgbClr val="002060"/>
                </a:solidFill>
              </a:rPr>
              <a:t>Eloesser</a:t>
            </a:r>
            <a:r>
              <a:rPr lang="fr-FR" sz="1400" dirty="0">
                <a:solidFill>
                  <a:srgbClr val="002060"/>
                </a:solidFill>
              </a:rPr>
              <a:t>, mon médecin et meilleur ami. Avec toute mon affection, Frida Kahlo. » </a:t>
            </a:r>
          </a:p>
        </p:txBody>
      </p:sp>
      <p:sp>
        <p:nvSpPr>
          <p:cNvPr id="22" name="Rectangle 21">
            <a:extLst>
              <a:ext uri="{FF2B5EF4-FFF2-40B4-BE49-F238E27FC236}">
                <a16:creationId xmlns:a16="http://schemas.microsoft.com/office/drawing/2014/main" id="{88B0BD16-9DA9-480D-AA8F-8B3A91328B16}"/>
              </a:ext>
            </a:extLst>
          </p:cNvPr>
          <p:cNvSpPr/>
          <p:nvPr/>
        </p:nvSpPr>
        <p:spPr>
          <a:xfrm>
            <a:off x="1436374" y="5767961"/>
            <a:ext cx="2493034" cy="461169"/>
          </a:xfrm>
          <a:prstGeom prst="rect">
            <a:avLst/>
          </a:prstGeom>
          <a:noFill/>
          <a:ln w="38100">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4" name="Connecteur droit avec flèche 23">
            <a:extLst>
              <a:ext uri="{FF2B5EF4-FFF2-40B4-BE49-F238E27FC236}">
                <a16:creationId xmlns:a16="http://schemas.microsoft.com/office/drawing/2014/main" id="{D9BF3016-2A07-4FB4-B1DE-CA985465CDE8}"/>
              </a:ext>
            </a:extLst>
          </p:cNvPr>
          <p:cNvCxnSpPr>
            <a:cxnSpLocks/>
          </p:cNvCxnSpPr>
          <p:nvPr/>
        </p:nvCxnSpPr>
        <p:spPr>
          <a:xfrm>
            <a:off x="3942994" y="6109739"/>
            <a:ext cx="1533303" cy="268914"/>
          </a:xfrm>
          <a:prstGeom prst="straightConnector1">
            <a:avLst/>
          </a:prstGeom>
          <a:ln w="6350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4D1BCEA9-D5D3-473C-A235-6B2D0BA8CA15}"/>
              </a:ext>
            </a:extLst>
          </p:cNvPr>
          <p:cNvCxnSpPr>
            <a:cxnSpLocks/>
          </p:cNvCxnSpPr>
          <p:nvPr/>
        </p:nvCxnSpPr>
        <p:spPr>
          <a:xfrm flipV="1">
            <a:off x="3555237" y="1360079"/>
            <a:ext cx="1062261" cy="198691"/>
          </a:xfrm>
          <a:prstGeom prst="straightConnector1">
            <a:avLst/>
          </a:prstGeom>
          <a:ln w="6350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7CBD9CF4-1188-40AE-BB3F-3156F90A4925}"/>
              </a:ext>
            </a:extLst>
          </p:cNvPr>
          <p:cNvSpPr txBox="1"/>
          <p:nvPr/>
        </p:nvSpPr>
        <p:spPr>
          <a:xfrm>
            <a:off x="4676492" y="916303"/>
            <a:ext cx="2569697" cy="1077218"/>
          </a:xfrm>
          <a:prstGeom prst="rect">
            <a:avLst/>
          </a:prstGeom>
          <a:noFill/>
        </p:spPr>
        <p:txBody>
          <a:bodyPr wrap="square">
            <a:spAutoFit/>
          </a:bodyPr>
          <a:lstStyle/>
          <a:p>
            <a:r>
              <a:rPr lang="fr-FR" sz="1600" b="1" dirty="0">
                <a:solidFill>
                  <a:srgbClr val="002060"/>
                </a:solidFill>
              </a:rPr>
              <a:t>Accoutrement typique </a:t>
            </a:r>
            <a:r>
              <a:rPr lang="fr-FR" sz="1600" dirty="0">
                <a:solidFill>
                  <a:srgbClr val="002060"/>
                </a:solidFill>
              </a:rPr>
              <a:t>des femmes mexicaines</a:t>
            </a:r>
          </a:p>
          <a:p>
            <a:r>
              <a:rPr lang="fr-FR" sz="1600" b="1" dirty="0">
                <a:solidFill>
                  <a:srgbClr val="002060"/>
                </a:solidFill>
              </a:rPr>
              <a:t>Fleurs</a:t>
            </a:r>
            <a:r>
              <a:rPr lang="fr-FR" sz="1600" dirty="0">
                <a:solidFill>
                  <a:srgbClr val="002060"/>
                </a:solidFill>
              </a:rPr>
              <a:t> expriment une </a:t>
            </a:r>
            <a:r>
              <a:rPr lang="fr-FR" sz="1600" b="1" dirty="0">
                <a:solidFill>
                  <a:srgbClr val="002060"/>
                </a:solidFill>
              </a:rPr>
              <a:t>forme d’envie de vivre</a:t>
            </a:r>
          </a:p>
        </p:txBody>
      </p:sp>
      <p:cxnSp>
        <p:nvCxnSpPr>
          <p:cNvPr id="32" name="Connecteur droit avec flèche 31">
            <a:extLst>
              <a:ext uri="{FF2B5EF4-FFF2-40B4-BE49-F238E27FC236}">
                <a16:creationId xmlns:a16="http://schemas.microsoft.com/office/drawing/2014/main" id="{761A022A-0489-4E99-93BE-B7320B86AE66}"/>
              </a:ext>
            </a:extLst>
          </p:cNvPr>
          <p:cNvCxnSpPr>
            <a:cxnSpLocks/>
          </p:cNvCxnSpPr>
          <p:nvPr/>
        </p:nvCxnSpPr>
        <p:spPr>
          <a:xfrm flipV="1">
            <a:off x="4199391" y="2175757"/>
            <a:ext cx="477101" cy="1"/>
          </a:xfrm>
          <a:prstGeom prst="straightConnector1">
            <a:avLst/>
          </a:prstGeom>
          <a:ln w="6350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A1722B58-E777-4F8D-B656-83D85BF10657}"/>
              </a:ext>
            </a:extLst>
          </p:cNvPr>
          <p:cNvSpPr txBox="1"/>
          <p:nvPr/>
        </p:nvSpPr>
        <p:spPr>
          <a:xfrm>
            <a:off x="4680593" y="1999529"/>
            <a:ext cx="2624589" cy="1323439"/>
          </a:xfrm>
          <a:prstGeom prst="rect">
            <a:avLst/>
          </a:prstGeom>
          <a:noFill/>
        </p:spPr>
        <p:txBody>
          <a:bodyPr wrap="square">
            <a:spAutoFit/>
          </a:bodyPr>
          <a:lstStyle/>
          <a:p>
            <a:r>
              <a:rPr lang="fr-FR" sz="1600" b="1" dirty="0">
                <a:solidFill>
                  <a:srgbClr val="002060"/>
                </a:solidFill>
              </a:rPr>
              <a:t>Frida, PLAN RAPPROCHÉ. ARRIÈRE-PLAN, ciel</a:t>
            </a:r>
            <a:r>
              <a:rPr lang="fr-FR" sz="1600" dirty="0">
                <a:solidFill>
                  <a:srgbClr val="002060"/>
                </a:solidFill>
              </a:rPr>
              <a:t> chargé, </a:t>
            </a:r>
            <a:r>
              <a:rPr lang="fr-FR" sz="1600" b="1" dirty="0">
                <a:solidFill>
                  <a:srgbClr val="002060"/>
                </a:solidFill>
              </a:rPr>
              <a:t>feuilles</a:t>
            </a:r>
            <a:r>
              <a:rPr lang="fr-FR" sz="1600" dirty="0">
                <a:solidFill>
                  <a:srgbClr val="002060"/>
                </a:solidFill>
              </a:rPr>
              <a:t> mortes, </a:t>
            </a:r>
            <a:r>
              <a:rPr lang="fr-FR" sz="1600" b="1" dirty="0">
                <a:solidFill>
                  <a:srgbClr val="002060"/>
                </a:solidFill>
              </a:rPr>
              <a:t>branchages</a:t>
            </a:r>
            <a:r>
              <a:rPr lang="fr-FR" sz="1600" dirty="0">
                <a:solidFill>
                  <a:srgbClr val="002060"/>
                </a:solidFill>
              </a:rPr>
              <a:t> :  évoquent un </a:t>
            </a:r>
            <a:r>
              <a:rPr lang="fr-FR" sz="1600" b="1" dirty="0">
                <a:solidFill>
                  <a:srgbClr val="002060"/>
                </a:solidFill>
              </a:rPr>
              <a:t>passé douloureux</a:t>
            </a:r>
          </a:p>
        </p:txBody>
      </p:sp>
      <p:sp>
        <p:nvSpPr>
          <p:cNvPr id="36" name="Rectangle 35">
            <a:extLst>
              <a:ext uri="{FF2B5EF4-FFF2-40B4-BE49-F238E27FC236}">
                <a16:creationId xmlns:a16="http://schemas.microsoft.com/office/drawing/2014/main" id="{993AB1CE-A807-483A-8362-7A2656AB3982}"/>
              </a:ext>
            </a:extLst>
          </p:cNvPr>
          <p:cNvSpPr/>
          <p:nvPr/>
        </p:nvSpPr>
        <p:spPr>
          <a:xfrm>
            <a:off x="1697356" y="4189604"/>
            <a:ext cx="1684200" cy="1029376"/>
          </a:xfrm>
          <a:prstGeom prst="rect">
            <a:avLst/>
          </a:prstGeom>
          <a:noFill/>
          <a:ln w="38100">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7" name="Connecteur droit avec flèche 36">
            <a:extLst>
              <a:ext uri="{FF2B5EF4-FFF2-40B4-BE49-F238E27FC236}">
                <a16:creationId xmlns:a16="http://schemas.microsoft.com/office/drawing/2014/main" id="{79EFE87D-BC82-489B-BEE7-D38E232D4CBE}"/>
              </a:ext>
            </a:extLst>
          </p:cNvPr>
          <p:cNvCxnSpPr>
            <a:cxnSpLocks/>
          </p:cNvCxnSpPr>
          <p:nvPr/>
        </p:nvCxnSpPr>
        <p:spPr>
          <a:xfrm>
            <a:off x="3391990" y="4743395"/>
            <a:ext cx="1225508" cy="613320"/>
          </a:xfrm>
          <a:prstGeom prst="straightConnector1">
            <a:avLst/>
          </a:prstGeom>
          <a:ln w="6350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2CA6D420-7B86-4881-809C-730992A22887}"/>
              </a:ext>
            </a:extLst>
          </p:cNvPr>
          <p:cNvSpPr txBox="1"/>
          <p:nvPr/>
        </p:nvSpPr>
        <p:spPr>
          <a:xfrm>
            <a:off x="4694717" y="5273884"/>
            <a:ext cx="2409167" cy="830997"/>
          </a:xfrm>
          <a:prstGeom prst="rect">
            <a:avLst/>
          </a:prstGeom>
          <a:noFill/>
        </p:spPr>
        <p:txBody>
          <a:bodyPr wrap="square">
            <a:spAutoFit/>
          </a:bodyPr>
          <a:lstStyle/>
          <a:p>
            <a:r>
              <a:rPr lang="fr-FR" sz="1600" b="1" dirty="0">
                <a:solidFill>
                  <a:srgbClr val="002060"/>
                </a:solidFill>
              </a:rPr>
              <a:t>Collier de ronces</a:t>
            </a:r>
            <a:r>
              <a:rPr lang="fr-FR" sz="1600" dirty="0">
                <a:solidFill>
                  <a:srgbClr val="002060"/>
                </a:solidFill>
              </a:rPr>
              <a:t> évoquant la </a:t>
            </a:r>
            <a:r>
              <a:rPr lang="fr-FR" sz="1600" b="1" dirty="0">
                <a:solidFill>
                  <a:srgbClr val="002060"/>
                </a:solidFill>
              </a:rPr>
              <a:t>douleur</a:t>
            </a:r>
            <a:r>
              <a:rPr lang="fr-FR" sz="1600" dirty="0">
                <a:solidFill>
                  <a:srgbClr val="002060"/>
                </a:solidFill>
              </a:rPr>
              <a:t> toujours présente</a:t>
            </a:r>
          </a:p>
        </p:txBody>
      </p:sp>
      <p:sp>
        <p:nvSpPr>
          <p:cNvPr id="40" name="Rectangle 39">
            <a:extLst>
              <a:ext uri="{FF2B5EF4-FFF2-40B4-BE49-F238E27FC236}">
                <a16:creationId xmlns:a16="http://schemas.microsoft.com/office/drawing/2014/main" id="{7CDD3A52-830D-4D8B-A5AE-6E026CDC648E}"/>
              </a:ext>
            </a:extLst>
          </p:cNvPr>
          <p:cNvSpPr/>
          <p:nvPr/>
        </p:nvSpPr>
        <p:spPr>
          <a:xfrm>
            <a:off x="2731646" y="3502564"/>
            <a:ext cx="660344" cy="613320"/>
          </a:xfrm>
          <a:prstGeom prst="rect">
            <a:avLst/>
          </a:prstGeom>
          <a:noFill/>
          <a:ln w="38100">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1" name="Connecteur droit avec flèche 40">
            <a:extLst>
              <a:ext uri="{FF2B5EF4-FFF2-40B4-BE49-F238E27FC236}">
                <a16:creationId xmlns:a16="http://schemas.microsoft.com/office/drawing/2014/main" id="{A19CE268-BE7F-48B5-AF55-CB78529B1784}"/>
              </a:ext>
            </a:extLst>
          </p:cNvPr>
          <p:cNvCxnSpPr>
            <a:cxnSpLocks/>
          </p:cNvCxnSpPr>
          <p:nvPr/>
        </p:nvCxnSpPr>
        <p:spPr>
          <a:xfrm>
            <a:off x="3411863" y="3852817"/>
            <a:ext cx="1264629" cy="919143"/>
          </a:xfrm>
          <a:prstGeom prst="straightConnector1">
            <a:avLst/>
          </a:prstGeom>
          <a:ln w="6350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7DF19B7E-C977-4E5F-A5E0-3C576F82A0B8}"/>
              </a:ext>
            </a:extLst>
          </p:cNvPr>
          <p:cNvSpPr txBox="1"/>
          <p:nvPr/>
        </p:nvSpPr>
        <p:spPr>
          <a:xfrm>
            <a:off x="4676590" y="4562704"/>
            <a:ext cx="2409581" cy="830997"/>
          </a:xfrm>
          <a:prstGeom prst="rect">
            <a:avLst/>
          </a:prstGeom>
          <a:noFill/>
        </p:spPr>
        <p:txBody>
          <a:bodyPr wrap="square">
            <a:spAutoFit/>
          </a:bodyPr>
          <a:lstStyle/>
          <a:p>
            <a:r>
              <a:rPr lang="fr-FR" sz="1600" dirty="0">
                <a:solidFill>
                  <a:srgbClr val="002060"/>
                </a:solidFill>
              </a:rPr>
              <a:t>Évocation de</a:t>
            </a:r>
            <a:br>
              <a:rPr lang="fr-FR" sz="1600" dirty="0">
                <a:solidFill>
                  <a:srgbClr val="002060"/>
                </a:solidFill>
              </a:rPr>
            </a:br>
            <a:r>
              <a:rPr lang="fr-FR" sz="1600" dirty="0">
                <a:solidFill>
                  <a:srgbClr val="002060"/>
                </a:solidFill>
              </a:rPr>
              <a:t>sa </a:t>
            </a:r>
            <a:r>
              <a:rPr lang="fr-FR" sz="1600" b="1" dirty="0">
                <a:solidFill>
                  <a:srgbClr val="002060"/>
                </a:solidFill>
              </a:rPr>
              <a:t>main droite dont elle a perdu l’usage</a:t>
            </a:r>
          </a:p>
        </p:txBody>
      </p:sp>
      <p:sp>
        <p:nvSpPr>
          <p:cNvPr id="48" name="Rectangle 47">
            <a:extLst>
              <a:ext uri="{FF2B5EF4-FFF2-40B4-BE49-F238E27FC236}">
                <a16:creationId xmlns:a16="http://schemas.microsoft.com/office/drawing/2014/main" id="{2998AF46-9A28-48DC-B788-D47D99FFEF6B}"/>
              </a:ext>
            </a:extLst>
          </p:cNvPr>
          <p:cNvSpPr/>
          <p:nvPr/>
        </p:nvSpPr>
        <p:spPr>
          <a:xfrm>
            <a:off x="1292939" y="2327274"/>
            <a:ext cx="1342944" cy="1788610"/>
          </a:xfrm>
          <a:prstGeom prst="rect">
            <a:avLst/>
          </a:prstGeom>
          <a:noFill/>
          <a:ln w="38100">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9" name="Connecteur droit avec flèche 48">
            <a:extLst>
              <a:ext uri="{FF2B5EF4-FFF2-40B4-BE49-F238E27FC236}">
                <a16:creationId xmlns:a16="http://schemas.microsoft.com/office/drawing/2014/main" id="{C89EA5EB-8AD5-41D5-9680-0A3AE39241BB}"/>
              </a:ext>
            </a:extLst>
          </p:cNvPr>
          <p:cNvCxnSpPr>
            <a:cxnSpLocks/>
          </p:cNvCxnSpPr>
          <p:nvPr/>
        </p:nvCxnSpPr>
        <p:spPr>
          <a:xfrm>
            <a:off x="2665683" y="2641287"/>
            <a:ext cx="2010809" cy="919142"/>
          </a:xfrm>
          <a:prstGeom prst="straightConnector1">
            <a:avLst/>
          </a:prstGeom>
          <a:ln w="6350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5C4A2456-3CCA-4455-BBE0-7839B95914FE}"/>
              </a:ext>
            </a:extLst>
          </p:cNvPr>
          <p:cNvSpPr txBox="1"/>
          <p:nvPr/>
        </p:nvSpPr>
        <p:spPr>
          <a:xfrm>
            <a:off x="4667861" y="3363669"/>
            <a:ext cx="2409581" cy="1323439"/>
          </a:xfrm>
          <a:prstGeom prst="rect">
            <a:avLst/>
          </a:prstGeom>
          <a:noFill/>
        </p:spPr>
        <p:txBody>
          <a:bodyPr wrap="square">
            <a:spAutoFit/>
          </a:bodyPr>
          <a:lstStyle/>
          <a:p>
            <a:r>
              <a:rPr lang="fr-FR" sz="1600" b="1" dirty="0">
                <a:solidFill>
                  <a:srgbClr val="002060"/>
                </a:solidFill>
              </a:rPr>
              <a:t>Visage impassible</a:t>
            </a:r>
            <a:r>
              <a:rPr lang="fr-FR" sz="1600" dirty="0">
                <a:solidFill>
                  <a:srgbClr val="002060"/>
                </a:solidFill>
              </a:rPr>
              <a:t>, sans émotion particulière mais </a:t>
            </a:r>
            <a:r>
              <a:rPr lang="fr-FR" sz="1600" b="1" dirty="0">
                <a:solidFill>
                  <a:srgbClr val="002060"/>
                </a:solidFill>
              </a:rPr>
              <a:t>témoignant d’une certaine dignité</a:t>
            </a:r>
          </a:p>
        </p:txBody>
      </p:sp>
      <p:pic>
        <p:nvPicPr>
          <p:cNvPr id="54" name="Image 53">
            <a:hlinkClick r:id="rId9" action="ppaction://hlinksldjump"/>
            <a:extLst>
              <a:ext uri="{FF2B5EF4-FFF2-40B4-BE49-F238E27FC236}">
                <a16:creationId xmlns:a16="http://schemas.microsoft.com/office/drawing/2014/main" id="{44AFEE36-36C1-497B-9269-0D63D210AD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11400" y="106004"/>
            <a:ext cx="577938" cy="1144972"/>
          </a:xfrm>
          <a:prstGeom prst="rect">
            <a:avLst/>
          </a:prstGeom>
        </p:spPr>
      </p:pic>
      <p:pic>
        <p:nvPicPr>
          <p:cNvPr id="3" name="Image 2">
            <a:hlinkClick r:id="rId11" action="ppaction://hlinksldjump"/>
            <a:extLst>
              <a:ext uri="{FF2B5EF4-FFF2-40B4-BE49-F238E27FC236}">
                <a16:creationId xmlns:a16="http://schemas.microsoft.com/office/drawing/2014/main" id="{4907888B-A9FE-3EFF-764A-F365FF84ABF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5" name="Image 4">
            <a:hlinkClick r:id="rId13"/>
            <a:extLst>
              <a:ext uri="{FF2B5EF4-FFF2-40B4-BE49-F238E27FC236}">
                <a16:creationId xmlns:a16="http://schemas.microsoft.com/office/drawing/2014/main" id="{FB6B489C-9102-B43A-5896-BCB730D291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05182" y="618024"/>
            <a:ext cx="399241" cy="399241"/>
          </a:xfrm>
          <a:prstGeom prst="rect">
            <a:avLst/>
          </a:prstGeom>
        </p:spPr>
      </p:pic>
    </p:spTree>
    <p:extLst>
      <p:ext uri="{BB962C8B-B14F-4D97-AF65-F5344CB8AC3E}">
        <p14:creationId xmlns:p14="http://schemas.microsoft.com/office/powerpoint/2010/main" val="680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80">
                                          <p:stCondLst>
                                            <p:cond delay="0"/>
                                          </p:stCondLst>
                                        </p:cTn>
                                        <p:tgtEl>
                                          <p:spTgt spid="15"/>
                                        </p:tgtEl>
                                      </p:cBhvr>
                                    </p:animEffect>
                                    <p:anim calcmode="lin" valueType="num">
                                      <p:cBhvr>
                                        <p:cTn id="2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9" dur="26">
                                          <p:stCondLst>
                                            <p:cond delay="650"/>
                                          </p:stCondLst>
                                        </p:cTn>
                                        <p:tgtEl>
                                          <p:spTgt spid="15"/>
                                        </p:tgtEl>
                                      </p:cBhvr>
                                      <p:to x="100000" y="60000"/>
                                    </p:animScale>
                                    <p:animScale>
                                      <p:cBhvr>
                                        <p:cTn id="30" dur="166" decel="50000">
                                          <p:stCondLst>
                                            <p:cond delay="676"/>
                                          </p:stCondLst>
                                        </p:cTn>
                                        <p:tgtEl>
                                          <p:spTgt spid="15"/>
                                        </p:tgtEl>
                                      </p:cBhvr>
                                      <p:to x="100000" y="100000"/>
                                    </p:animScale>
                                    <p:animScale>
                                      <p:cBhvr>
                                        <p:cTn id="31" dur="26">
                                          <p:stCondLst>
                                            <p:cond delay="1312"/>
                                          </p:stCondLst>
                                        </p:cTn>
                                        <p:tgtEl>
                                          <p:spTgt spid="15"/>
                                        </p:tgtEl>
                                      </p:cBhvr>
                                      <p:to x="100000" y="80000"/>
                                    </p:animScale>
                                    <p:animScale>
                                      <p:cBhvr>
                                        <p:cTn id="32" dur="166" decel="50000">
                                          <p:stCondLst>
                                            <p:cond delay="1338"/>
                                          </p:stCondLst>
                                        </p:cTn>
                                        <p:tgtEl>
                                          <p:spTgt spid="15"/>
                                        </p:tgtEl>
                                      </p:cBhvr>
                                      <p:to x="100000" y="100000"/>
                                    </p:animScale>
                                    <p:animScale>
                                      <p:cBhvr>
                                        <p:cTn id="33" dur="26">
                                          <p:stCondLst>
                                            <p:cond delay="1642"/>
                                          </p:stCondLst>
                                        </p:cTn>
                                        <p:tgtEl>
                                          <p:spTgt spid="15"/>
                                        </p:tgtEl>
                                      </p:cBhvr>
                                      <p:to x="100000" y="90000"/>
                                    </p:animScale>
                                    <p:animScale>
                                      <p:cBhvr>
                                        <p:cTn id="34" dur="166" decel="50000">
                                          <p:stCondLst>
                                            <p:cond delay="1668"/>
                                          </p:stCondLst>
                                        </p:cTn>
                                        <p:tgtEl>
                                          <p:spTgt spid="15"/>
                                        </p:tgtEl>
                                      </p:cBhvr>
                                      <p:to x="100000" y="100000"/>
                                    </p:animScale>
                                    <p:animScale>
                                      <p:cBhvr>
                                        <p:cTn id="35" dur="26">
                                          <p:stCondLst>
                                            <p:cond delay="1808"/>
                                          </p:stCondLst>
                                        </p:cTn>
                                        <p:tgtEl>
                                          <p:spTgt spid="15"/>
                                        </p:tgtEl>
                                      </p:cBhvr>
                                      <p:to x="100000" y="95000"/>
                                    </p:animScale>
                                    <p:animScale>
                                      <p:cBhvr>
                                        <p:cTn id="36" dur="166" decel="50000">
                                          <p:stCondLst>
                                            <p:cond delay="1834"/>
                                          </p:stCondLst>
                                        </p:cTn>
                                        <p:tgtEl>
                                          <p:spTgt spid="15"/>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80">
                                          <p:stCondLst>
                                            <p:cond delay="0"/>
                                          </p:stCondLst>
                                        </p:cTn>
                                        <p:tgtEl>
                                          <p:spTgt spid="16"/>
                                        </p:tgtEl>
                                      </p:cBhvr>
                                    </p:animEffect>
                                    <p:anim calcmode="lin" valueType="num">
                                      <p:cBhvr>
                                        <p:cTn id="4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5" dur="26">
                                          <p:stCondLst>
                                            <p:cond delay="650"/>
                                          </p:stCondLst>
                                        </p:cTn>
                                        <p:tgtEl>
                                          <p:spTgt spid="16"/>
                                        </p:tgtEl>
                                      </p:cBhvr>
                                      <p:to x="100000" y="60000"/>
                                    </p:animScale>
                                    <p:animScale>
                                      <p:cBhvr>
                                        <p:cTn id="46" dur="166" decel="50000">
                                          <p:stCondLst>
                                            <p:cond delay="676"/>
                                          </p:stCondLst>
                                        </p:cTn>
                                        <p:tgtEl>
                                          <p:spTgt spid="16"/>
                                        </p:tgtEl>
                                      </p:cBhvr>
                                      <p:to x="100000" y="100000"/>
                                    </p:animScale>
                                    <p:animScale>
                                      <p:cBhvr>
                                        <p:cTn id="47" dur="26">
                                          <p:stCondLst>
                                            <p:cond delay="1312"/>
                                          </p:stCondLst>
                                        </p:cTn>
                                        <p:tgtEl>
                                          <p:spTgt spid="16"/>
                                        </p:tgtEl>
                                      </p:cBhvr>
                                      <p:to x="100000" y="80000"/>
                                    </p:animScale>
                                    <p:animScale>
                                      <p:cBhvr>
                                        <p:cTn id="48" dur="166" decel="50000">
                                          <p:stCondLst>
                                            <p:cond delay="1338"/>
                                          </p:stCondLst>
                                        </p:cTn>
                                        <p:tgtEl>
                                          <p:spTgt spid="16"/>
                                        </p:tgtEl>
                                      </p:cBhvr>
                                      <p:to x="100000" y="100000"/>
                                    </p:animScale>
                                    <p:animScale>
                                      <p:cBhvr>
                                        <p:cTn id="49" dur="26">
                                          <p:stCondLst>
                                            <p:cond delay="1642"/>
                                          </p:stCondLst>
                                        </p:cTn>
                                        <p:tgtEl>
                                          <p:spTgt spid="16"/>
                                        </p:tgtEl>
                                      </p:cBhvr>
                                      <p:to x="100000" y="90000"/>
                                    </p:animScale>
                                    <p:animScale>
                                      <p:cBhvr>
                                        <p:cTn id="50" dur="166" decel="50000">
                                          <p:stCondLst>
                                            <p:cond delay="1668"/>
                                          </p:stCondLst>
                                        </p:cTn>
                                        <p:tgtEl>
                                          <p:spTgt spid="16"/>
                                        </p:tgtEl>
                                      </p:cBhvr>
                                      <p:to x="100000" y="100000"/>
                                    </p:animScale>
                                    <p:animScale>
                                      <p:cBhvr>
                                        <p:cTn id="51" dur="26">
                                          <p:stCondLst>
                                            <p:cond delay="1808"/>
                                          </p:stCondLst>
                                        </p:cTn>
                                        <p:tgtEl>
                                          <p:spTgt spid="16"/>
                                        </p:tgtEl>
                                      </p:cBhvr>
                                      <p:to x="100000" y="95000"/>
                                    </p:animScale>
                                    <p:animScale>
                                      <p:cBhvr>
                                        <p:cTn id="52" dur="166" decel="50000">
                                          <p:stCondLst>
                                            <p:cond delay="1834"/>
                                          </p:stCondLst>
                                        </p:cTn>
                                        <p:tgtEl>
                                          <p:spTgt spid="16"/>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80">
                                          <p:stCondLst>
                                            <p:cond delay="0"/>
                                          </p:stCondLst>
                                        </p:cTn>
                                        <p:tgtEl>
                                          <p:spTgt spid="17"/>
                                        </p:tgtEl>
                                      </p:cBhvr>
                                    </p:animEffect>
                                    <p:anim calcmode="lin" valueType="num">
                                      <p:cBhvr>
                                        <p:cTn id="5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1" dur="26">
                                          <p:stCondLst>
                                            <p:cond delay="650"/>
                                          </p:stCondLst>
                                        </p:cTn>
                                        <p:tgtEl>
                                          <p:spTgt spid="17"/>
                                        </p:tgtEl>
                                      </p:cBhvr>
                                      <p:to x="100000" y="60000"/>
                                    </p:animScale>
                                    <p:animScale>
                                      <p:cBhvr>
                                        <p:cTn id="62" dur="166" decel="50000">
                                          <p:stCondLst>
                                            <p:cond delay="676"/>
                                          </p:stCondLst>
                                        </p:cTn>
                                        <p:tgtEl>
                                          <p:spTgt spid="17"/>
                                        </p:tgtEl>
                                      </p:cBhvr>
                                      <p:to x="100000" y="100000"/>
                                    </p:animScale>
                                    <p:animScale>
                                      <p:cBhvr>
                                        <p:cTn id="63" dur="26">
                                          <p:stCondLst>
                                            <p:cond delay="1312"/>
                                          </p:stCondLst>
                                        </p:cTn>
                                        <p:tgtEl>
                                          <p:spTgt spid="17"/>
                                        </p:tgtEl>
                                      </p:cBhvr>
                                      <p:to x="100000" y="80000"/>
                                    </p:animScale>
                                    <p:animScale>
                                      <p:cBhvr>
                                        <p:cTn id="64" dur="166" decel="50000">
                                          <p:stCondLst>
                                            <p:cond delay="1338"/>
                                          </p:stCondLst>
                                        </p:cTn>
                                        <p:tgtEl>
                                          <p:spTgt spid="17"/>
                                        </p:tgtEl>
                                      </p:cBhvr>
                                      <p:to x="100000" y="100000"/>
                                    </p:animScale>
                                    <p:animScale>
                                      <p:cBhvr>
                                        <p:cTn id="65" dur="26">
                                          <p:stCondLst>
                                            <p:cond delay="1642"/>
                                          </p:stCondLst>
                                        </p:cTn>
                                        <p:tgtEl>
                                          <p:spTgt spid="17"/>
                                        </p:tgtEl>
                                      </p:cBhvr>
                                      <p:to x="100000" y="90000"/>
                                    </p:animScale>
                                    <p:animScale>
                                      <p:cBhvr>
                                        <p:cTn id="66" dur="166" decel="50000">
                                          <p:stCondLst>
                                            <p:cond delay="1668"/>
                                          </p:stCondLst>
                                        </p:cTn>
                                        <p:tgtEl>
                                          <p:spTgt spid="17"/>
                                        </p:tgtEl>
                                      </p:cBhvr>
                                      <p:to x="100000" y="100000"/>
                                    </p:animScale>
                                    <p:animScale>
                                      <p:cBhvr>
                                        <p:cTn id="67" dur="26">
                                          <p:stCondLst>
                                            <p:cond delay="1808"/>
                                          </p:stCondLst>
                                        </p:cTn>
                                        <p:tgtEl>
                                          <p:spTgt spid="17"/>
                                        </p:tgtEl>
                                      </p:cBhvr>
                                      <p:to x="100000" y="95000"/>
                                    </p:animScale>
                                    <p:animScale>
                                      <p:cBhvr>
                                        <p:cTn id="68" dur="166" decel="50000">
                                          <p:stCondLst>
                                            <p:cond delay="1834"/>
                                          </p:stCondLst>
                                        </p:cTn>
                                        <p:tgtEl>
                                          <p:spTgt spid="17"/>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down)">
                                      <p:cBhvr>
                                        <p:cTn id="71" dur="580">
                                          <p:stCondLst>
                                            <p:cond delay="0"/>
                                          </p:stCondLst>
                                        </p:cTn>
                                        <p:tgtEl>
                                          <p:spTgt spid="19"/>
                                        </p:tgtEl>
                                      </p:cBhvr>
                                    </p:animEffect>
                                    <p:anim calcmode="lin" valueType="num">
                                      <p:cBhvr>
                                        <p:cTn id="72"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77" dur="26">
                                          <p:stCondLst>
                                            <p:cond delay="650"/>
                                          </p:stCondLst>
                                        </p:cTn>
                                        <p:tgtEl>
                                          <p:spTgt spid="19"/>
                                        </p:tgtEl>
                                      </p:cBhvr>
                                      <p:to x="100000" y="60000"/>
                                    </p:animScale>
                                    <p:animScale>
                                      <p:cBhvr>
                                        <p:cTn id="78" dur="166" decel="50000">
                                          <p:stCondLst>
                                            <p:cond delay="676"/>
                                          </p:stCondLst>
                                        </p:cTn>
                                        <p:tgtEl>
                                          <p:spTgt spid="19"/>
                                        </p:tgtEl>
                                      </p:cBhvr>
                                      <p:to x="100000" y="100000"/>
                                    </p:animScale>
                                    <p:animScale>
                                      <p:cBhvr>
                                        <p:cTn id="79" dur="26">
                                          <p:stCondLst>
                                            <p:cond delay="1312"/>
                                          </p:stCondLst>
                                        </p:cTn>
                                        <p:tgtEl>
                                          <p:spTgt spid="19"/>
                                        </p:tgtEl>
                                      </p:cBhvr>
                                      <p:to x="100000" y="80000"/>
                                    </p:animScale>
                                    <p:animScale>
                                      <p:cBhvr>
                                        <p:cTn id="80" dur="166" decel="50000">
                                          <p:stCondLst>
                                            <p:cond delay="1338"/>
                                          </p:stCondLst>
                                        </p:cTn>
                                        <p:tgtEl>
                                          <p:spTgt spid="19"/>
                                        </p:tgtEl>
                                      </p:cBhvr>
                                      <p:to x="100000" y="100000"/>
                                    </p:animScale>
                                    <p:animScale>
                                      <p:cBhvr>
                                        <p:cTn id="81" dur="26">
                                          <p:stCondLst>
                                            <p:cond delay="1642"/>
                                          </p:stCondLst>
                                        </p:cTn>
                                        <p:tgtEl>
                                          <p:spTgt spid="19"/>
                                        </p:tgtEl>
                                      </p:cBhvr>
                                      <p:to x="100000" y="90000"/>
                                    </p:animScale>
                                    <p:animScale>
                                      <p:cBhvr>
                                        <p:cTn id="82" dur="166" decel="50000">
                                          <p:stCondLst>
                                            <p:cond delay="1668"/>
                                          </p:stCondLst>
                                        </p:cTn>
                                        <p:tgtEl>
                                          <p:spTgt spid="19"/>
                                        </p:tgtEl>
                                      </p:cBhvr>
                                      <p:to x="100000" y="100000"/>
                                    </p:animScale>
                                    <p:animScale>
                                      <p:cBhvr>
                                        <p:cTn id="83" dur="26">
                                          <p:stCondLst>
                                            <p:cond delay="1808"/>
                                          </p:stCondLst>
                                        </p:cTn>
                                        <p:tgtEl>
                                          <p:spTgt spid="19"/>
                                        </p:tgtEl>
                                      </p:cBhvr>
                                      <p:to x="100000" y="95000"/>
                                    </p:animScale>
                                    <p:animScale>
                                      <p:cBhvr>
                                        <p:cTn id="84" dur="166" decel="50000">
                                          <p:stCondLst>
                                            <p:cond delay="1834"/>
                                          </p:stCondLst>
                                        </p:cTn>
                                        <p:tgtEl>
                                          <p:spTgt spid="19"/>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80">
                                          <p:stCondLst>
                                            <p:cond delay="0"/>
                                          </p:stCondLst>
                                        </p:cTn>
                                        <p:tgtEl>
                                          <p:spTgt spid="4"/>
                                        </p:tgtEl>
                                      </p:cBhvr>
                                    </p:animEffect>
                                    <p:anim calcmode="lin" valueType="num">
                                      <p:cBhvr>
                                        <p:cTn id="8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93" dur="26">
                                          <p:stCondLst>
                                            <p:cond delay="650"/>
                                          </p:stCondLst>
                                        </p:cTn>
                                        <p:tgtEl>
                                          <p:spTgt spid="4"/>
                                        </p:tgtEl>
                                      </p:cBhvr>
                                      <p:to x="100000" y="60000"/>
                                    </p:animScale>
                                    <p:animScale>
                                      <p:cBhvr>
                                        <p:cTn id="94" dur="166" decel="50000">
                                          <p:stCondLst>
                                            <p:cond delay="676"/>
                                          </p:stCondLst>
                                        </p:cTn>
                                        <p:tgtEl>
                                          <p:spTgt spid="4"/>
                                        </p:tgtEl>
                                      </p:cBhvr>
                                      <p:to x="100000" y="100000"/>
                                    </p:animScale>
                                    <p:animScale>
                                      <p:cBhvr>
                                        <p:cTn id="95" dur="26">
                                          <p:stCondLst>
                                            <p:cond delay="1312"/>
                                          </p:stCondLst>
                                        </p:cTn>
                                        <p:tgtEl>
                                          <p:spTgt spid="4"/>
                                        </p:tgtEl>
                                      </p:cBhvr>
                                      <p:to x="100000" y="80000"/>
                                    </p:animScale>
                                    <p:animScale>
                                      <p:cBhvr>
                                        <p:cTn id="96" dur="166" decel="50000">
                                          <p:stCondLst>
                                            <p:cond delay="1338"/>
                                          </p:stCondLst>
                                        </p:cTn>
                                        <p:tgtEl>
                                          <p:spTgt spid="4"/>
                                        </p:tgtEl>
                                      </p:cBhvr>
                                      <p:to x="100000" y="100000"/>
                                    </p:animScale>
                                    <p:animScale>
                                      <p:cBhvr>
                                        <p:cTn id="97" dur="26">
                                          <p:stCondLst>
                                            <p:cond delay="1642"/>
                                          </p:stCondLst>
                                        </p:cTn>
                                        <p:tgtEl>
                                          <p:spTgt spid="4"/>
                                        </p:tgtEl>
                                      </p:cBhvr>
                                      <p:to x="100000" y="90000"/>
                                    </p:animScale>
                                    <p:animScale>
                                      <p:cBhvr>
                                        <p:cTn id="98" dur="166" decel="50000">
                                          <p:stCondLst>
                                            <p:cond delay="1668"/>
                                          </p:stCondLst>
                                        </p:cTn>
                                        <p:tgtEl>
                                          <p:spTgt spid="4"/>
                                        </p:tgtEl>
                                      </p:cBhvr>
                                      <p:to x="100000" y="100000"/>
                                    </p:animScale>
                                    <p:animScale>
                                      <p:cBhvr>
                                        <p:cTn id="99" dur="26">
                                          <p:stCondLst>
                                            <p:cond delay="1808"/>
                                          </p:stCondLst>
                                        </p:cTn>
                                        <p:tgtEl>
                                          <p:spTgt spid="4"/>
                                        </p:tgtEl>
                                      </p:cBhvr>
                                      <p:to x="100000" y="95000"/>
                                    </p:animScale>
                                    <p:animScale>
                                      <p:cBhvr>
                                        <p:cTn id="100" dur="166" decel="50000">
                                          <p:stCondLst>
                                            <p:cond delay="1834"/>
                                          </p:stCondLst>
                                        </p:cTn>
                                        <p:tgtEl>
                                          <p:spTgt spid="4"/>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down)">
                                      <p:cBhvr>
                                        <p:cTn id="103" dur="580">
                                          <p:stCondLst>
                                            <p:cond delay="0"/>
                                          </p:stCondLst>
                                        </p:cTn>
                                        <p:tgtEl>
                                          <p:spTgt spid="18"/>
                                        </p:tgtEl>
                                      </p:cBhvr>
                                    </p:animEffect>
                                    <p:anim calcmode="lin" valueType="num">
                                      <p:cBhvr>
                                        <p:cTn id="10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09" dur="26">
                                          <p:stCondLst>
                                            <p:cond delay="650"/>
                                          </p:stCondLst>
                                        </p:cTn>
                                        <p:tgtEl>
                                          <p:spTgt spid="18"/>
                                        </p:tgtEl>
                                      </p:cBhvr>
                                      <p:to x="100000" y="60000"/>
                                    </p:animScale>
                                    <p:animScale>
                                      <p:cBhvr>
                                        <p:cTn id="110" dur="166" decel="50000">
                                          <p:stCondLst>
                                            <p:cond delay="676"/>
                                          </p:stCondLst>
                                        </p:cTn>
                                        <p:tgtEl>
                                          <p:spTgt spid="18"/>
                                        </p:tgtEl>
                                      </p:cBhvr>
                                      <p:to x="100000" y="100000"/>
                                    </p:animScale>
                                    <p:animScale>
                                      <p:cBhvr>
                                        <p:cTn id="111" dur="26">
                                          <p:stCondLst>
                                            <p:cond delay="1312"/>
                                          </p:stCondLst>
                                        </p:cTn>
                                        <p:tgtEl>
                                          <p:spTgt spid="18"/>
                                        </p:tgtEl>
                                      </p:cBhvr>
                                      <p:to x="100000" y="80000"/>
                                    </p:animScale>
                                    <p:animScale>
                                      <p:cBhvr>
                                        <p:cTn id="112" dur="166" decel="50000">
                                          <p:stCondLst>
                                            <p:cond delay="1338"/>
                                          </p:stCondLst>
                                        </p:cTn>
                                        <p:tgtEl>
                                          <p:spTgt spid="18"/>
                                        </p:tgtEl>
                                      </p:cBhvr>
                                      <p:to x="100000" y="100000"/>
                                    </p:animScale>
                                    <p:animScale>
                                      <p:cBhvr>
                                        <p:cTn id="113" dur="26">
                                          <p:stCondLst>
                                            <p:cond delay="1642"/>
                                          </p:stCondLst>
                                        </p:cTn>
                                        <p:tgtEl>
                                          <p:spTgt spid="18"/>
                                        </p:tgtEl>
                                      </p:cBhvr>
                                      <p:to x="100000" y="90000"/>
                                    </p:animScale>
                                    <p:animScale>
                                      <p:cBhvr>
                                        <p:cTn id="114" dur="166" decel="50000">
                                          <p:stCondLst>
                                            <p:cond delay="1668"/>
                                          </p:stCondLst>
                                        </p:cTn>
                                        <p:tgtEl>
                                          <p:spTgt spid="18"/>
                                        </p:tgtEl>
                                      </p:cBhvr>
                                      <p:to x="100000" y="100000"/>
                                    </p:animScale>
                                    <p:animScale>
                                      <p:cBhvr>
                                        <p:cTn id="115" dur="26">
                                          <p:stCondLst>
                                            <p:cond delay="1808"/>
                                          </p:stCondLst>
                                        </p:cTn>
                                        <p:tgtEl>
                                          <p:spTgt spid="18"/>
                                        </p:tgtEl>
                                      </p:cBhvr>
                                      <p:to x="100000" y="95000"/>
                                    </p:animScale>
                                    <p:animScale>
                                      <p:cBhvr>
                                        <p:cTn id="116" dur="166" decel="50000">
                                          <p:stCondLst>
                                            <p:cond delay="1834"/>
                                          </p:stCondLst>
                                        </p:cTn>
                                        <p:tgtEl>
                                          <p:spTgt spid="18"/>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5"/>
                                        </p:tgtEl>
                                        <p:attrNameLst>
                                          <p:attrName>style.visibility</p:attrName>
                                        </p:attrNameLst>
                                      </p:cBhvr>
                                      <p:to>
                                        <p:strVal val="visible"/>
                                      </p:to>
                                    </p:set>
                                    <p:animEffect transition="in" filter="wipe(down)">
                                      <p:cBhvr>
                                        <p:cTn id="119" dur="580">
                                          <p:stCondLst>
                                            <p:cond delay="0"/>
                                          </p:stCondLst>
                                        </p:cTn>
                                        <p:tgtEl>
                                          <p:spTgt spid="5"/>
                                        </p:tgtEl>
                                      </p:cBhvr>
                                    </p:animEffect>
                                    <p:anim calcmode="lin" valueType="num">
                                      <p:cBhvr>
                                        <p:cTn id="1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25" dur="26">
                                          <p:stCondLst>
                                            <p:cond delay="650"/>
                                          </p:stCondLst>
                                        </p:cTn>
                                        <p:tgtEl>
                                          <p:spTgt spid="5"/>
                                        </p:tgtEl>
                                      </p:cBhvr>
                                      <p:to x="100000" y="60000"/>
                                    </p:animScale>
                                    <p:animScale>
                                      <p:cBhvr>
                                        <p:cTn id="126" dur="166" decel="50000">
                                          <p:stCondLst>
                                            <p:cond delay="676"/>
                                          </p:stCondLst>
                                        </p:cTn>
                                        <p:tgtEl>
                                          <p:spTgt spid="5"/>
                                        </p:tgtEl>
                                      </p:cBhvr>
                                      <p:to x="100000" y="100000"/>
                                    </p:animScale>
                                    <p:animScale>
                                      <p:cBhvr>
                                        <p:cTn id="127" dur="26">
                                          <p:stCondLst>
                                            <p:cond delay="1312"/>
                                          </p:stCondLst>
                                        </p:cTn>
                                        <p:tgtEl>
                                          <p:spTgt spid="5"/>
                                        </p:tgtEl>
                                      </p:cBhvr>
                                      <p:to x="100000" y="80000"/>
                                    </p:animScale>
                                    <p:animScale>
                                      <p:cBhvr>
                                        <p:cTn id="128" dur="166" decel="50000">
                                          <p:stCondLst>
                                            <p:cond delay="1338"/>
                                          </p:stCondLst>
                                        </p:cTn>
                                        <p:tgtEl>
                                          <p:spTgt spid="5"/>
                                        </p:tgtEl>
                                      </p:cBhvr>
                                      <p:to x="100000" y="100000"/>
                                    </p:animScale>
                                    <p:animScale>
                                      <p:cBhvr>
                                        <p:cTn id="129" dur="26">
                                          <p:stCondLst>
                                            <p:cond delay="1642"/>
                                          </p:stCondLst>
                                        </p:cTn>
                                        <p:tgtEl>
                                          <p:spTgt spid="5"/>
                                        </p:tgtEl>
                                      </p:cBhvr>
                                      <p:to x="100000" y="90000"/>
                                    </p:animScale>
                                    <p:animScale>
                                      <p:cBhvr>
                                        <p:cTn id="130" dur="166" decel="50000">
                                          <p:stCondLst>
                                            <p:cond delay="1668"/>
                                          </p:stCondLst>
                                        </p:cTn>
                                        <p:tgtEl>
                                          <p:spTgt spid="5"/>
                                        </p:tgtEl>
                                      </p:cBhvr>
                                      <p:to x="100000" y="100000"/>
                                    </p:animScale>
                                    <p:animScale>
                                      <p:cBhvr>
                                        <p:cTn id="131" dur="26">
                                          <p:stCondLst>
                                            <p:cond delay="1808"/>
                                          </p:stCondLst>
                                        </p:cTn>
                                        <p:tgtEl>
                                          <p:spTgt spid="5"/>
                                        </p:tgtEl>
                                      </p:cBhvr>
                                      <p:to x="100000" y="95000"/>
                                    </p:animScale>
                                    <p:animScale>
                                      <p:cBhvr>
                                        <p:cTn id="132" dur="166" decel="50000">
                                          <p:stCondLst>
                                            <p:cond delay="1834"/>
                                          </p:stCondLst>
                                        </p:cTn>
                                        <p:tgtEl>
                                          <p:spTgt spid="5"/>
                                        </p:tgtEl>
                                      </p:cBhvr>
                                      <p:to x="100000" y="100000"/>
                                    </p:animScale>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22"/>
                                        </p:tgtEl>
                                        <p:attrNameLst>
                                          <p:attrName>style.visibility</p:attrName>
                                        </p:attrNameLst>
                                      </p:cBhvr>
                                      <p:to>
                                        <p:strVal val="visible"/>
                                      </p:to>
                                    </p:set>
                                    <p:anim calcmode="lin" valueType="num">
                                      <p:cBhvr additive="base">
                                        <p:cTn id="137" dur="500" fill="hold"/>
                                        <p:tgtEl>
                                          <p:spTgt spid="22"/>
                                        </p:tgtEl>
                                        <p:attrNameLst>
                                          <p:attrName>ppt_x</p:attrName>
                                        </p:attrNameLst>
                                      </p:cBhvr>
                                      <p:tavLst>
                                        <p:tav tm="0">
                                          <p:val>
                                            <p:strVal val="#ppt_x"/>
                                          </p:val>
                                        </p:tav>
                                        <p:tav tm="100000">
                                          <p:val>
                                            <p:strVal val="#ppt_x"/>
                                          </p:val>
                                        </p:tav>
                                      </p:tavLst>
                                    </p:anim>
                                    <p:anim calcmode="lin" valueType="num">
                                      <p:cBhvr additive="base">
                                        <p:cTn id="138" dur="500" fill="hold"/>
                                        <p:tgtEl>
                                          <p:spTgt spid="22"/>
                                        </p:tgtEl>
                                        <p:attrNameLst>
                                          <p:attrName>ppt_y</p:attrName>
                                        </p:attrNameLst>
                                      </p:cBhvr>
                                      <p:tavLst>
                                        <p:tav tm="0">
                                          <p:val>
                                            <p:strVal val="1+#ppt_h/2"/>
                                          </p:val>
                                        </p:tav>
                                        <p:tav tm="100000">
                                          <p:val>
                                            <p:strVal val="#ppt_y"/>
                                          </p:val>
                                        </p:tav>
                                      </p:tavLst>
                                    </p:anim>
                                  </p:childTnLst>
                                </p:cTn>
                              </p:par>
                              <p:par>
                                <p:cTn id="139" presetID="2" presetClass="entr" presetSubtype="4" fill="hold" nodeType="withEffect">
                                  <p:stCondLst>
                                    <p:cond delay="0"/>
                                  </p:stCondLst>
                                  <p:childTnLst>
                                    <p:set>
                                      <p:cBhvr>
                                        <p:cTn id="140" dur="1" fill="hold">
                                          <p:stCondLst>
                                            <p:cond delay="0"/>
                                          </p:stCondLst>
                                        </p:cTn>
                                        <p:tgtEl>
                                          <p:spTgt spid="24"/>
                                        </p:tgtEl>
                                        <p:attrNameLst>
                                          <p:attrName>style.visibility</p:attrName>
                                        </p:attrNameLst>
                                      </p:cBhvr>
                                      <p:to>
                                        <p:strVal val="visible"/>
                                      </p:to>
                                    </p:set>
                                    <p:anim calcmode="lin" valueType="num">
                                      <p:cBhvr additive="base">
                                        <p:cTn id="141" dur="500" fill="hold"/>
                                        <p:tgtEl>
                                          <p:spTgt spid="24"/>
                                        </p:tgtEl>
                                        <p:attrNameLst>
                                          <p:attrName>ppt_x</p:attrName>
                                        </p:attrNameLst>
                                      </p:cBhvr>
                                      <p:tavLst>
                                        <p:tav tm="0">
                                          <p:val>
                                            <p:strVal val="#ppt_x"/>
                                          </p:val>
                                        </p:tav>
                                        <p:tav tm="100000">
                                          <p:val>
                                            <p:strVal val="#ppt_x"/>
                                          </p:val>
                                        </p:tav>
                                      </p:tavLst>
                                    </p:anim>
                                    <p:anim calcmode="lin" valueType="num">
                                      <p:cBhvr additive="base">
                                        <p:cTn id="142" dur="500" fill="hold"/>
                                        <p:tgtEl>
                                          <p:spTgt spid="24"/>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21"/>
                                        </p:tgtEl>
                                        <p:attrNameLst>
                                          <p:attrName>style.visibility</p:attrName>
                                        </p:attrNameLst>
                                      </p:cBhvr>
                                      <p:to>
                                        <p:strVal val="visible"/>
                                      </p:to>
                                    </p:set>
                                    <p:anim calcmode="lin" valueType="num">
                                      <p:cBhvr additive="base">
                                        <p:cTn id="145" dur="500" fill="hold"/>
                                        <p:tgtEl>
                                          <p:spTgt spid="21"/>
                                        </p:tgtEl>
                                        <p:attrNameLst>
                                          <p:attrName>ppt_x</p:attrName>
                                        </p:attrNameLst>
                                      </p:cBhvr>
                                      <p:tavLst>
                                        <p:tav tm="0">
                                          <p:val>
                                            <p:strVal val="#ppt_x"/>
                                          </p:val>
                                        </p:tav>
                                        <p:tav tm="100000">
                                          <p:val>
                                            <p:strVal val="#ppt_x"/>
                                          </p:val>
                                        </p:tav>
                                      </p:tavLst>
                                    </p:anim>
                                    <p:anim calcmode="lin" valueType="num">
                                      <p:cBhvr additive="base">
                                        <p:cTn id="14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13"/>
                                        </p:tgtEl>
                                        <p:attrNameLst>
                                          <p:attrName>style.visibility</p:attrName>
                                        </p:attrNameLst>
                                      </p:cBhvr>
                                      <p:to>
                                        <p:strVal val="visible"/>
                                      </p:to>
                                    </p:set>
                                    <p:anim calcmode="lin" valueType="num">
                                      <p:cBhvr additive="base">
                                        <p:cTn id="151" dur="500" fill="hold"/>
                                        <p:tgtEl>
                                          <p:spTgt spid="13"/>
                                        </p:tgtEl>
                                        <p:attrNameLst>
                                          <p:attrName>ppt_x</p:attrName>
                                        </p:attrNameLst>
                                      </p:cBhvr>
                                      <p:tavLst>
                                        <p:tav tm="0">
                                          <p:val>
                                            <p:strVal val="#ppt_x"/>
                                          </p:val>
                                        </p:tav>
                                        <p:tav tm="100000">
                                          <p:val>
                                            <p:strVal val="#ppt_x"/>
                                          </p:val>
                                        </p:tav>
                                      </p:tavLst>
                                    </p:anim>
                                    <p:anim calcmode="lin" valueType="num">
                                      <p:cBhvr additive="base">
                                        <p:cTn id="1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6" presetClass="entr" presetSubtype="0" fill="hold" nodeType="clickEffect">
                                  <p:stCondLst>
                                    <p:cond delay="0"/>
                                  </p:stCondLst>
                                  <p:childTnLst>
                                    <p:set>
                                      <p:cBhvr>
                                        <p:cTn id="156" dur="1" fill="hold">
                                          <p:stCondLst>
                                            <p:cond delay="0"/>
                                          </p:stCondLst>
                                        </p:cTn>
                                        <p:tgtEl>
                                          <p:spTgt spid="54"/>
                                        </p:tgtEl>
                                        <p:attrNameLst>
                                          <p:attrName>style.visibility</p:attrName>
                                        </p:attrNameLst>
                                      </p:cBhvr>
                                      <p:to>
                                        <p:strVal val="visible"/>
                                      </p:to>
                                    </p:set>
                                    <p:animEffect transition="in" filter="wipe(down)">
                                      <p:cBhvr>
                                        <p:cTn id="157" dur="580">
                                          <p:stCondLst>
                                            <p:cond delay="0"/>
                                          </p:stCondLst>
                                        </p:cTn>
                                        <p:tgtEl>
                                          <p:spTgt spid="54"/>
                                        </p:tgtEl>
                                      </p:cBhvr>
                                    </p:animEffect>
                                    <p:anim calcmode="lin" valueType="num">
                                      <p:cBhvr>
                                        <p:cTn id="158"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59"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60"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61"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62"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63" dur="26">
                                          <p:stCondLst>
                                            <p:cond delay="650"/>
                                          </p:stCondLst>
                                        </p:cTn>
                                        <p:tgtEl>
                                          <p:spTgt spid="54"/>
                                        </p:tgtEl>
                                      </p:cBhvr>
                                      <p:to x="100000" y="60000"/>
                                    </p:animScale>
                                    <p:animScale>
                                      <p:cBhvr>
                                        <p:cTn id="164" dur="166" decel="50000">
                                          <p:stCondLst>
                                            <p:cond delay="676"/>
                                          </p:stCondLst>
                                        </p:cTn>
                                        <p:tgtEl>
                                          <p:spTgt spid="54"/>
                                        </p:tgtEl>
                                      </p:cBhvr>
                                      <p:to x="100000" y="100000"/>
                                    </p:animScale>
                                    <p:animScale>
                                      <p:cBhvr>
                                        <p:cTn id="165" dur="26">
                                          <p:stCondLst>
                                            <p:cond delay="1312"/>
                                          </p:stCondLst>
                                        </p:cTn>
                                        <p:tgtEl>
                                          <p:spTgt spid="54"/>
                                        </p:tgtEl>
                                      </p:cBhvr>
                                      <p:to x="100000" y="80000"/>
                                    </p:animScale>
                                    <p:animScale>
                                      <p:cBhvr>
                                        <p:cTn id="166" dur="166" decel="50000">
                                          <p:stCondLst>
                                            <p:cond delay="1338"/>
                                          </p:stCondLst>
                                        </p:cTn>
                                        <p:tgtEl>
                                          <p:spTgt spid="54"/>
                                        </p:tgtEl>
                                      </p:cBhvr>
                                      <p:to x="100000" y="100000"/>
                                    </p:animScale>
                                    <p:animScale>
                                      <p:cBhvr>
                                        <p:cTn id="167" dur="26">
                                          <p:stCondLst>
                                            <p:cond delay="1642"/>
                                          </p:stCondLst>
                                        </p:cTn>
                                        <p:tgtEl>
                                          <p:spTgt spid="54"/>
                                        </p:tgtEl>
                                      </p:cBhvr>
                                      <p:to x="100000" y="90000"/>
                                    </p:animScale>
                                    <p:animScale>
                                      <p:cBhvr>
                                        <p:cTn id="168" dur="166" decel="50000">
                                          <p:stCondLst>
                                            <p:cond delay="1668"/>
                                          </p:stCondLst>
                                        </p:cTn>
                                        <p:tgtEl>
                                          <p:spTgt spid="54"/>
                                        </p:tgtEl>
                                      </p:cBhvr>
                                      <p:to x="100000" y="100000"/>
                                    </p:animScale>
                                    <p:animScale>
                                      <p:cBhvr>
                                        <p:cTn id="169" dur="26">
                                          <p:stCondLst>
                                            <p:cond delay="1808"/>
                                          </p:stCondLst>
                                        </p:cTn>
                                        <p:tgtEl>
                                          <p:spTgt spid="54"/>
                                        </p:tgtEl>
                                      </p:cBhvr>
                                      <p:to x="100000" y="95000"/>
                                    </p:animScale>
                                    <p:animScale>
                                      <p:cBhvr>
                                        <p:cTn id="170" dur="166" decel="50000">
                                          <p:stCondLst>
                                            <p:cond delay="1834"/>
                                          </p:stCondLst>
                                        </p:cTn>
                                        <p:tgtEl>
                                          <p:spTgt spid="54"/>
                                        </p:tgtEl>
                                      </p:cBhvr>
                                      <p:to x="100000" y="100000"/>
                                    </p:animScale>
                                  </p:childTnLst>
                                </p:cTn>
                              </p:par>
                            </p:childTnLst>
                          </p:cTn>
                        </p:par>
                      </p:childTnLst>
                    </p:cTn>
                  </p:par>
                  <p:par>
                    <p:cTn id="171" fill="hold">
                      <p:stCondLst>
                        <p:cond delay="indefinite"/>
                      </p:stCondLst>
                      <p:childTnLst>
                        <p:par>
                          <p:cTn id="172" fill="hold">
                            <p:stCondLst>
                              <p:cond delay="0"/>
                            </p:stCondLst>
                            <p:childTnLst>
                              <p:par>
                                <p:cTn id="173" presetID="42" presetClass="entr" presetSubtype="0" fill="hold" grpId="0" nodeType="clickEffect">
                                  <p:stCondLst>
                                    <p:cond delay="0"/>
                                  </p:stCondLst>
                                  <p:childTnLst>
                                    <p:set>
                                      <p:cBhvr>
                                        <p:cTn id="174" dur="1" fill="hold">
                                          <p:stCondLst>
                                            <p:cond delay="0"/>
                                          </p:stCondLst>
                                        </p:cTn>
                                        <p:tgtEl>
                                          <p:spTgt spid="33"/>
                                        </p:tgtEl>
                                        <p:attrNameLst>
                                          <p:attrName>style.visibility</p:attrName>
                                        </p:attrNameLst>
                                      </p:cBhvr>
                                      <p:to>
                                        <p:strVal val="visible"/>
                                      </p:to>
                                    </p:set>
                                    <p:animEffect transition="in" filter="fade">
                                      <p:cBhvr>
                                        <p:cTn id="175" dur="1000"/>
                                        <p:tgtEl>
                                          <p:spTgt spid="33"/>
                                        </p:tgtEl>
                                      </p:cBhvr>
                                    </p:animEffect>
                                    <p:anim calcmode="lin" valueType="num">
                                      <p:cBhvr>
                                        <p:cTn id="176" dur="1000" fill="hold"/>
                                        <p:tgtEl>
                                          <p:spTgt spid="33"/>
                                        </p:tgtEl>
                                        <p:attrNameLst>
                                          <p:attrName>ppt_x</p:attrName>
                                        </p:attrNameLst>
                                      </p:cBhvr>
                                      <p:tavLst>
                                        <p:tav tm="0">
                                          <p:val>
                                            <p:strVal val="#ppt_x"/>
                                          </p:val>
                                        </p:tav>
                                        <p:tav tm="100000">
                                          <p:val>
                                            <p:strVal val="#ppt_x"/>
                                          </p:val>
                                        </p:tav>
                                      </p:tavLst>
                                    </p:anim>
                                    <p:anim calcmode="lin" valueType="num">
                                      <p:cBhvr>
                                        <p:cTn id="177" dur="1000" fill="hold"/>
                                        <p:tgtEl>
                                          <p:spTgt spid="33"/>
                                        </p:tgtEl>
                                        <p:attrNameLst>
                                          <p:attrName>ppt_y</p:attrName>
                                        </p:attrNameLst>
                                      </p:cBhvr>
                                      <p:tavLst>
                                        <p:tav tm="0">
                                          <p:val>
                                            <p:strVal val="#ppt_y+.1"/>
                                          </p:val>
                                        </p:tav>
                                        <p:tav tm="100000">
                                          <p:val>
                                            <p:strVal val="#ppt_y"/>
                                          </p:val>
                                        </p:tav>
                                      </p:tavLst>
                                    </p:anim>
                                  </p:childTnLst>
                                </p:cTn>
                              </p:par>
                              <p:par>
                                <p:cTn id="178" presetID="42" presetClass="entr" presetSubtype="0" fill="hold" nodeType="withEffect">
                                  <p:stCondLst>
                                    <p:cond delay="0"/>
                                  </p:stCondLst>
                                  <p:childTnLst>
                                    <p:set>
                                      <p:cBhvr>
                                        <p:cTn id="179" dur="1" fill="hold">
                                          <p:stCondLst>
                                            <p:cond delay="0"/>
                                          </p:stCondLst>
                                        </p:cTn>
                                        <p:tgtEl>
                                          <p:spTgt spid="32"/>
                                        </p:tgtEl>
                                        <p:attrNameLst>
                                          <p:attrName>style.visibility</p:attrName>
                                        </p:attrNameLst>
                                      </p:cBhvr>
                                      <p:to>
                                        <p:strVal val="visible"/>
                                      </p:to>
                                    </p:set>
                                    <p:animEffect transition="in" filter="fade">
                                      <p:cBhvr>
                                        <p:cTn id="180" dur="1000"/>
                                        <p:tgtEl>
                                          <p:spTgt spid="32"/>
                                        </p:tgtEl>
                                      </p:cBhvr>
                                    </p:animEffect>
                                    <p:anim calcmode="lin" valueType="num">
                                      <p:cBhvr>
                                        <p:cTn id="181" dur="1000" fill="hold"/>
                                        <p:tgtEl>
                                          <p:spTgt spid="32"/>
                                        </p:tgtEl>
                                        <p:attrNameLst>
                                          <p:attrName>ppt_x</p:attrName>
                                        </p:attrNameLst>
                                      </p:cBhvr>
                                      <p:tavLst>
                                        <p:tav tm="0">
                                          <p:val>
                                            <p:strVal val="#ppt_x"/>
                                          </p:val>
                                        </p:tav>
                                        <p:tav tm="100000">
                                          <p:val>
                                            <p:strVal val="#ppt_x"/>
                                          </p:val>
                                        </p:tav>
                                      </p:tavLst>
                                    </p:anim>
                                    <p:anim calcmode="lin" valueType="num">
                                      <p:cBhvr>
                                        <p:cTn id="18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2" presetClass="entr" presetSubtype="4" fill="hold" grpId="0" nodeType="clickEffect">
                                  <p:stCondLst>
                                    <p:cond delay="0"/>
                                  </p:stCondLst>
                                  <p:childTnLst>
                                    <p:set>
                                      <p:cBhvr>
                                        <p:cTn id="186" dur="1" fill="hold">
                                          <p:stCondLst>
                                            <p:cond delay="0"/>
                                          </p:stCondLst>
                                        </p:cTn>
                                        <p:tgtEl>
                                          <p:spTgt spid="2"/>
                                        </p:tgtEl>
                                        <p:attrNameLst>
                                          <p:attrName>style.visibility</p:attrName>
                                        </p:attrNameLst>
                                      </p:cBhvr>
                                      <p:to>
                                        <p:strVal val="visible"/>
                                      </p:to>
                                    </p:set>
                                    <p:anim calcmode="lin" valueType="num">
                                      <p:cBhvr additive="base">
                                        <p:cTn id="187" dur="500" fill="hold"/>
                                        <p:tgtEl>
                                          <p:spTgt spid="2"/>
                                        </p:tgtEl>
                                        <p:attrNameLst>
                                          <p:attrName>ppt_x</p:attrName>
                                        </p:attrNameLst>
                                      </p:cBhvr>
                                      <p:tavLst>
                                        <p:tav tm="0">
                                          <p:val>
                                            <p:strVal val="#ppt_x"/>
                                          </p:val>
                                        </p:tav>
                                        <p:tav tm="100000">
                                          <p:val>
                                            <p:strVal val="#ppt_x"/>
                                          </p:val>
                                        </p:tav>
                                      </p:tavLst>
                                    </p:anim>
                                    <p:anim calcmode="lin" valueType="num">
                                      <p:cBhvr additive="base">
                                        <p:cTn id="18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42" presetClass="entr" presetSubtype="0" fill="hold" nodeType="clickEffect">
                                  <p:stCondLst>
                                    <p:cond delay="0"/>
                                  </p:stCondLst>
                                  <p:childTnLst>
                                    <p:set>
                                      <p:cBhvr>
                                        <p:cTn id="192" dur="1" fill="hold">
                                          <p:stCondLst>
                                            <p:cond delay="0"/>
                                          </p:stCondLst>
                                        </p:cTn>
                                        <p:tgtEl>
                                          <p:spTgt spid="28"/>
                                        </p:tgtEl>
                                        <p:attrNameLst>
                                          <p:attrName>style.visibility</p:attrName>
                                        </p:attrNameLst>
                                      </p:cBhvr>
                                      <p:to>
                                        <p:strVal val="visible"/>
                                      </p:to>
                                    </p:set>
                                    <p:animEffect transition="in" filter="fade">
                                      <p:cBhvr>
                                        <p:cTn id="193" dur="1000"/>
                                        <p:tgtEl>
                                          <p:spTgt spid="28"/>
                                        </p:tgtEl>
                                      </p:cBhvr>
                                    </p:animEffect>
                                    <p:anim calcmode="lin" valueType="num">
                                      <p:cBhvr>
                                        <p:cTn id="194" dur="1000" fill="hold"/>
                                        <p:tgtEl>
                                          <p:spTgt spid="28"/>
                                        </p:tgtEl>
                                        <p:attrNameLst>
                                          <p:attrName>ppt_x</p:attrName>
                                        </p:attrNameLst>
                                      </p:cBhvr>
                                      <p:tavLst>
                                        <p:tav tm="0">
                                          <p:val>
                                            <p:strVal val="#ppt_x"/>
                                          </p:val>
                                        </p:tav>
                                        <p:tav tm="100000">
                                          <p:val>
                                            <p:strVal val="#ppt_x"/>
                                          </p:val>
                                        </p:tav>
                                      </p:tavLst>
                                    </p:anim>
                                    <p:anim calcmode="lin" valueType="num">
                                      <p:cBhvr>
                                        <p:cTn id="195" dur="1000" fill="hold"/>
                                        <p:tgtEl>
                                          <p:spTgt spid="28"/>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0"/>
                                  </p:stCondLst>
                                  <p:childTnLst>
                                    <p:set>
                                      <p:cBhvr>
                                        <p:cTn id="197" dur="1" fill="hold">
                                          <p:stCondLst>
                                            <p:cond delay="0"/>
                                          </p:stCondLst>
                                        </p:cTn>
                                        <p:tgtEl>
                                          <p:spTgt spid="30"/>
                                        </p:tgtEl>
                                        <p:attrNameLst>
                                          <p:attrName>style.visibility</p:attrName>
                                        </p:attrNameLst>
                                      </p:cBhvr>
                                      <p:to>
                                        <p:strVal val="visible"/>
                                      </p:to>
                                    </p:set>
                                    <p:animEffect transition="in" filter="fade">
                                      <p:cBhvr>
                                        <p:cTn id="198" dur="1000"/>
                                        <p:tgtEl>
                                          <p:spTgt spid="30"/>
                                        </p:tgtEl>
                                      </p:cBhvr>
                                    </p:animEffect>
                                    <p:anim calcmode="lin" valueType="num">
                                      <p:cBhvr>
                                        <p:cTn id="199" dur="1000" fill="hold"/>
                                        <p:tgtEl>
                                          <p:spTgt spid="30"/>
                                        </p:tgtEl>
                                        <p:attrNameLst>
                                          <p:attrName>ppt_x</p:attrName>
                                        </p:attrNameLst>
                                      </p:cBhvr>
                                      <p:tavLst>
                                        <p:tav tm="0">
                                          <p:val>
                                            <p:strVal val="#ppt_x"/>
                                          </p:val>
                                        </p:tav>
                                        <p:tav tm="100000">
                                          <p:val>
                                            <p:strVal val="#ppt_x"/>
                                          </p:val>
                                        </p:tav>
                                      </p:tavLst>
                                    </p:anim>
                                    <p:anim calcmode="lin" valueType="num">
                                      <p:cBhvr>
                                        <p:cTn id="20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2" presetClass="entr" presetSubtype="4" fill="hold" grpId="0" nodeType="clickEffect">
                                  <p:stCondLst>
                                    <p:cond delay="0"/>
                                  </p:stCondLst>
                                  <p:childTnLst>
                                    <p:set>
                                      <p:cBhvr>
                                        <p:cTn id="204" dur="1" fill="hold">
                                          <p:stCondLst>
                                            <p:cond delay="0"/>
                                          </p:stCondLst>
                                        </p:cTn>
                                        <p:tgtEl>
                                          <p:spTgt spid="40"/>
                                        </p:tgtEl>
                                        <p:attrNameLst>
                                          <p:attrName>style.visibility</p:attrName>
                                        </p:attrNameLst>
                                      </p:cBhvr>
                                      <p:to>
                                        <p:strVal val="visible"/>
                                      </p:to>
                                    </p:set>
                                    <p:anim calcmode="lin" valueType="num">
                                      <p:cBhvr additive="base">
                                        <p:cTn id="205" dur="500" fill="hold"/>
                                        <p:tgtEl>
                                          <p:spTgt spid="40"/>
                                        </p:tgtEl>
                                        <p:attrNameLst>
                                          <p:attrName>ppt_x</p:attrName>
                                        </p:attrNameLst>
                                      </p:cBhvr>
                                      <p:tavLst>
                                        <p:tav tm="0">
                                          <p:val>
                                            <p:strVal val="#ppt_x"/>
                                          </p:val>
                                        </p:tav>
                                        <p:tav tm="100000">
                                          <p:val>
                                            <p:strVal val="#ppt_x"/>
                                          </p:val>
                                        </p:tav>
                                      </p:tavLst>
                                    </p:anim>
                                    <p:anim calcmode="lin" valueType="num">
                                      <p:cBhvr additive="base">
                                        <p:cTn id="20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42" presetClass="entr" presetSubtype="0" fill="hold" nodeType="clickEffect">
                                  <p:stCondLst>
                                    <p:cond delay="0"/>
                                  </p:stCondLst>
                                  <p:childTnLst>
                                    <p:set>
                                      <p:cBhvr>
                                        <p:cTn id="210" dur="1" fill="hold">
                                          <p:stCondLst>
                                            <p:cond delay="0"/>
                                          </p:stCondLst>
                                        </p:cTn>
                                        <p:tgtEl>
                                          <p:spTgt spid="41"/>
                                        </p:tgtEl>
                                        <p:attrNameLst>
                                          <p:attrName>style.visibility</p:attrName>
                                        </p:attrNameLst>
                                      </p:cBhvr>
                                      <p:to>
                                        <p:strVal val="visible"/>
                                      </p:to>
                                    </p:set>
                                    <p:animEffect transition="in" filter="fade">
                                      <p:cBhvr>
                                        <p:cTn id="211" dur="1000"/>
                                        <p:tgtEl>
                                          <p:spTgt spid="41"/>
                                        </p:tgtEl>
                                      </p:cBhvr>
                                    </p:animEffect>
                                    <p:anim calcmode="lin" valueType="num">
                                      <p:cBhvr>
                                        <p:cTn id="212" dur="1000" fill="hold"/>
                                        <p:tgtEl>
                                          <p:spTgt spid="41"/>
                                        </p:tgtEl>
                                        <p:attrNameLst>
                                          <p:attrName>ppt_x</p:attrName>
                                        </p:attrNameLst>
                                      </p:cBhvr>
                                      <p:tavLst>
                                        <p:tav tm="0">
                                          <p:val>
                                            <p:strVal val="#ppt_x"/>
                                          </p:val>
                                        </p:tav>
                                        <p:tav tm="100000">
                                          <p:val>
                                            <p:strVal val="#ppt_x"/>
                                          </p:val>
                                        </p:tav>
                                      </p:tavLst>
                                    </p:anim>
                                    <p:anim calcmode="lin" valueType="num">
                                      <p:cBhvr>
                                        <p:cTn id="213" dur="1000" fill="hold"/>
                                        <p:tgtEl>
                                          <p:spTgt spid="41"/>
                                        </p:tgtEl>
                                        <p:attrNameLst>
                                          <p:attrName>ppt_y</p:attrName>
                                        </p:attrNameLst>
                                      </p:cBhvr>
                                      <p:tavLst>
                                        <p:tav tm="0">
                                          <p:val>
                                            <p:strVal val="#ppt_y+.1"/>
                                          </p:val>
                                        </p:tav>
                                        <p:tav tm="100000">
                                          <p:val>
                                            <p:strVal val="#ppt_y"/>
                                          </p:val>
                                        </p:tav>
                                      </p:tavLst>
                                    </p:anim>
                                  </p:childTnLst>
                                </p:cTn>
                              </p:par>
                              <p:par>
                                <p:cTn id="214" presetID="42" presetClass="entr" presetSubtype="0" fill="hold" grpId="0" nodeType="withEffect">
                                  <p:stCondLst>
                                    <p:cond delay="0"/>
                                  </p:stCondLst>
                                  <p:childTnLst>
                                    <p:set>
                                      <p:cBhvr>
                                        <p:cTn id="215" dur="1" fill="hold">
                                          <p:stCondLst>
                                            <p:cond delay="0"/>
                                          </p:stCondLst>
                                        </p:cTn>
                                        <p:tgtEl>
                                          <p:spTgt spid="43"/>
                                        </p:tgtEl>
                                        <p:attrNameLst>
                                          <p:attrName>style.visibility</p:attrName>
                                        </p:attrNameLst>
                                      </p:cBhvr>
                                      <p:to>
                                        <p:strVal val="visible"/>
                                      </p:to>
                                    </p:set>
                                    <p:animEffect transition="in" filter="fade">
                                      <p:cBhvr>
                                        <p:cTn id="216" dur="1000"/>
                                        <p:tgtEl>
                                          <p:spTgt spid="43"/>
                                        </p:tgtEl>
                                      </p:cBhvr>
                                    </p:animEffect>
                                    <p:anim calcmode="lin" valueType="num">
                                      <p:cBhvr>
                                        <p:cTn id="217" dur="1000" fill="hold"/>
                                        <p:tgtEl>
                                          <p:spTgt spid="43"/>
                                        </p:tgtEl>
                                        <p:attrNameLst>
                                          <p:attrName>ppt_x</p:attrName>
                                        </p:attrNameLst>
                                      </p:cBhvr>
                                      <p:tavLst>
                                        <p:tav tm="0">
                                          <p:val>
                                            <p:strVal val="#ppt_x"/>
                                          </p:val>
                                        </p:tav>
                                        <p:tav tm="100000">
                                          <p:val>
                                            <p:strVal val="#ppt_x"/>
                                          </p:val>
                                        </p:tav>
                                      </p:tavLst>
                                    </p:anim>
                                    <p:anim calcmode="lin" valueType="num">
                                      <p:cBhvr>
                                        <p:cTn id="218"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grpId="0" nodeType="clickEffect">
                                  <p:stCondLst>
                                    <p:cond delay="0"/>
                                  </p:stCondLst>
                                  <p:childTnLst>
                                    <p:set>
                                      <p:cBhvr>
                                        <p:cTn id="222" dur="1" fill="hold">
                                          <p:stCondLst>
                                            <p:cond delay="0"/>
                                          </p:stCondLst>
                                        </p:cTn>
                                        <p:tgtEl>
                                          <p:spTgt spid="36"/>
                                        </p:tgtEl>
                                        <p:attrNameLst>
                                          <p:attrName>style.visibility</p:attrName>
                                        </p:attrNameLst>
                                      </p:cBhvr>
                                      <p:to>
                                        <p:strVal val="visible"/>
                                      </p:to>
                                    </p:set>
                                    <p:anim calcmode="lin" valueType="num">
                                      <p:cBhvr additive="base">
                                        <p:cTn id="223" dur="500" fill="hold"/>
                                        <p:tgtEl>
                                          <p:spTgt spid="36"/>
                                        </p:tgtEl>
                                        <p:attrNameLst>
                                          <p:attrName>ppt_x</p:attrName>
                                        </p:attrNameLst>
                                      </p:cBhvr>
                                      <p:tavLst>
                                        <p:tav tm="0">
                                          <p:val>
                                            <p:strVal val="#ppt_x"/>
                                          </p:val>
                                        </p:tav>
                                        <p:tav tm="100000">
                                          <p:val>
                                            <p:strVal val="#ppt_x"/>
                                          </p:val>
                                        </p:tav>
                                      </p:tavLst>
                                    </p:anim>
                                    <p:anim calcmode="lin" valueType="num">
                                      <p:cBhvr additive="base">
                                        <p:cTn id="22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42" presetClass="entr" presetSubtype="0" fill="hold" nodeType="clickEffect">
                                  <p:stCondLst>
                                    <p:cond delay="0"/>
                                  </p:stCondLst>
                                  <p:childTnLst>
                                    <p:set>
                                      <p:cBhvr>
                                        <p:cTn id="228" dur="1" fill="hold">
                                          <p:stCondLst>
                                            <p:cond delay="0"/>
                                          </p:stCondLst>
                                        </p:cTn>
                                        <p:tgtEl>
                                          <p:spTgt spid="37"/>
                                        </p:tgtEl>
                                        <p:attrNameLst>
                                          <p:attrName>style.visibility</p:attrName>
                                        </p:attrNameLst>
                                      </p:cBhvr>
                                      <p:to>
                                        <p:strVal val="visible"/>
                                      </p:to>
                                    </p:set>
                                    <p:animEffect transition="in" filter="fade">
                                      <p:cBhvr>
                                        <p:cTn id="229" dur="1000"/>
                                        <p:tgtEl>
                                          <p:spTgt spid="37"/>
                                        </p:tgtEl>
                                      </p:cBhvr>
                                    </p:animEffect>
                                    <p:anim calcmode="lin" valueType="num">
                                      <p:cBhvr>
                                        <p:cTn id="230" dur="1000" fill="hold"/>
                                        <p:tgtEl>
                                          <p:spTgt spid="37"/>
                                        </p:tgtEl>
                                        <p:attrNameLst>
                                          <p:attrName>ppt_x</p:attrName>
                                        </p:attrNameLst>
                                      </p:cBhvr>
                                      <p:tavLst>
                                        <p:tav tm="0">
                                          <p:val>
                                            <p:strVal val="#ppt_x"/>
                                          </p:val>
                                        </p:tav>
                                        <p:tav tm="100000">
                                          <p:val>
                                            <p:strVal val="#ppt_x"/>
                                          </p:val>
                                        </p:tav>
                                      </p:tavLst>
                                    </p:anim>
                                    <p:anim calcmode="lin" valueType="num">
                                      <p:cBhvr>
                                        <p:cTn id="231" dur="1000" fill="hold"/>
                                        <p:tgtEl>
                                          <p:spTgt spid="37"/>
                                        </p:tgtEl>
                                        <p:attrNameLst>
                                          <p:attrName>ppt_y</p:attrName>
                                        </p:attrNameLst>
                                      </p:cBhvr>
                                      <p:tavLst>
                                        <p:tav tm="0">
                                          <p:val>
                                            <p:strVal val="#ppt_y+.1"/>
                                          </p:val>
                                        </p:tav>
                                        <p:tav tm="100000">
                                          <p:val>
                                            <p:strVal val="#ppt_y"/>
                                          </p:val>
                                        </p:tav>
                                      </p:tavLst>
                                    </p:anim>
                                  </p:childTnLst>
                                </p:cTn>
                              </p:par>
                              <p:par>
                                <p:cTn id="232" presetID="42" presetClass="entr" presetSubtype="0" fill="hold" grpId="0" nodeType="withEffect">
                                  <p:stCondLst>
                                    <p:cond delay="0"/>
                                  </p:stCondLst>
                                  <p:childTnLst>
                                    <p:set>
                                      <p:cBhvr>
                                        <p:cTn id="233" dur="1" fill="hold">
                                          <p:stCondLst>
                                            <p:cond delay="0"/>
                                          </p:stCondLst>
                                        </p:cTn>
                                        <p:tgtEl>
                                          <p:spTgt spid="39"/>
                                        </p:tgtEl>
                                        <p:attrNameLst>
                                          <p:attrName>style.visibility</p:attrName>
                                        </p:attrNameLst>
                                      </p:cBhvr>
                                      <p:to>
                                        <p:strVal val="visible"/>
                                      </p:to>
                                    </p:set>
                                    <p:animEffect transition="in" filter="fade">
                                      <p:cBhvr>
                                        <p:cTn id="234" dur="1000"/>
                                        <p:tgtEl>
                                          <p:spTgt spid="39"/>
                                        </p:tgtEl>
                                      </p:cBhvr>
                                    </p:animEffect>
                                    <p:anim calcmode="lin" valueType="num">
                                      <p:cBhvr>
                                        <p:cTn id="235" dur="1000" fill="hold"/>
                                        <p:tgtEl>
                                          <p:spTgt spid="39"/>
                                        </p:tgtEl>
                                        <p:attrNameLst>
                                          <p:attrName>ppt_x</p:attrName>
                                        </p:attrNameLst>
                                      </p:cBhvr>
                                      <p:tavLst>
                                        <p:tav tm="0">
                                          <p:val>
                                            <p:strVal val="#ppt_x"/>
                                          </p:val>
                                        </p:tav>
                                        <p:tav tm="100000">
                                          <p:val>
                                            <p:strVal val="#ppt_x"/>
                                          </p:val>
                                        </p:tav>
                                      </p:tavLst>
                                    </p:anim>
                                    <p:anim calcmode="lin" valueType="num">
                                      <p:cBhvr>
                                        <p:cTn id="23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37" fill="hold">
                      <p:stCondLst>
                        <p:cond delay="indefinite"/>
                      </p:stCondLst>
                      <p:childTnLst>
                        <p:par>
                          <p:cTn id="238" fill="hold">
                            <p:stCondLst>
                              <p:cond delay="0"/>
                            </p:stCondLst>
                            <p:childTnLst>
                              <p:par>
                                <p:cTn id="239" presetID="2" presetClass="entr" presetSubtype="4" fill="hold" grpId="0" nodeType="clickEffect">
                                  <p:stCondLst>
                                    <p:cond delay="0"/>
                                  </p:stCondLst>
                                  <p:childTnLst>
                                    <p:set>
                                      <p:cBhvr>
                                        <p:cTn id="240" dur="1" fill="hold">
                                          <p:stCondLst>
                                            <p:cond delay="0"/>
                                          </p:stCondLst>
                                        </p:cTn>
                                        <p:tgtEl>
                                          <p:spTgt spid="48"/>
                                        </p:tgtEl>
                                        <p:attrNameLst>
                                          <p:attrName>style.visibility</p:attrName>
                                        </p:attrNameLst>
                                      </p:cBhvr>
                                      <p:to>
                                        <p:strVal val="visible"/>
                                      </p:to>
                                    </p:set>
                                    <p:anim calcmode="lin" valueType="num">
                                      <p:cBhvr additive="base">
                                        <p:cTn id="241" dur="500" fill="hold"/>
                                        <p:tgtEl>
                                          <p:spTgt spid="48"/>
                                        </p:tgtEl>
                                        <p:attrNameLst>
                                          <p:attrName>ppt_x</p:attrName>
                                        </p:attrNameLst>
                                      </p:cBhvr>
                                      <p:tavLst>
                                        <p:tav tm="0">
                                          <p:val>
                                            <p:strVal val="#ppt_x"/>
                                          </p:val>
                                        </p:tav>
                                        <p:tav tm="100000">
                                          <p:val>
                                            <p:strVal val="#ppt_x"/>
                                          </p:val>
                                        </p:tav>
                                      </p:tavLst>
                                    </p:anim>
                                    <p:anim calcmode="lin" valueType="num">
                                      <p:cBhvr additive="base">
                                        <p:cTn id="24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42" presetClass="entr" presetSubtype="0" fill="hold" nodeType="clickEffect">
                                  <p:stCondLst>
                                    <p:cond delay="0"/>
                                  </p:stCondLst>
                                  <p:childTnLst>
                                    <p:set>
                                      <p:cBhvr>
                                        <p:cTn id="246" dur="1" fill="hold">
                                          <p:stCondLst>
                                            <p:cond delay="0"/>
                                          </p:stCondLst>
                                        </p:cTn>
                                        <p:tgtEl>
                                          <p:spTgt spid="49"/>
                                        </p:tgtEl>
                                        <p:attrNameLst>
                                          <p:attrName>style.visibility</p:attrName>
                                        </p:attrNameLst>
                                      </p:cBhvr>
                                      <p:to>
                                        <p:strVal val="visible"/>
                                      </p:to>
                                    </p:set>
                                    <p:animEffect transition="in" filter="fade">
                                      <p:cBhvr>
                                        <p:cTn id="247" dur="1000"/>
                                        <p:tgtEl>
                                          <p:spTgt spid="49"/>
                                        </p:tgtEl>
                                      </p:cBhvr>
                                    </p:animEffect>
                                    <p:anim calcmode="lin" valueType="num">
                                      <p:cBhvr>
                                        <p:cTn id="248" dur="1000" fill="hold"/>
                                        <p:tgtEl>
                                          <p:spTgt spid="49"/>
                                        </p:tgtEl>
                                        <p:attrNameLst>
                                          <p:attrName>ppt_x</p:attrName>
                                        </p:attrNameLst>
                                      </p:cBhvr>
                                      <p:tavLst>
                                        <p:tav tm="0">
                                          <p:val>
                                            <p:strVal val="#ppt_x"/>
                                          </p:val>
                                        </p:tav>
                                        <p:tav tm="100000">
                                          <p:val>
                                            <p:strVal val="#ppt_x"/>
                                          </p:val>
                                        </p:tav>
                                      </p:tavLst>
                                    </p:anim>
                                    <p:anim calcmode="lin" valueType="num">
                                      <p:cBhvr>
                                        <p:cTn id="249" dur="1000" fill="hold"/>
                                        <p:tgtEl>
                                          <p:spTgt spid="49"/>
                                        </p:tgtEl>
                                        <p:attrNameLst>
                                          <p:attrName>ppt_y</p:attrName>
                                        </p:attrNameLst>
                                      </p:cBhvr>
                                      <p:tavLst>
                                        <p:tav tm="0">
                                          <p:val>
                                            <p:strVal val="#ppt_y+.1"/>
                                          </p:val>
                                        </p:tav>
                                        <p:tav tm="100000">
                                          <p:val>
                                            <p:strVal val="#ppt_y"/>
                                          </p:val>
                                        </p:tav>
                                      </p:tavLst>
                                    </p:anim>
                                  </p:childTnLst>
                                </p:cTn>
                              </p:par>
                              <p:par>
                                <p:cTn id="250" presetID="42" presetClass="entr" presetSubtype="0" fill="hold" grpId="0" nodeType="withEffect">
                                  <p:stCondLst>
                                    <p:cond delay="0"/>
                                  </p:stCondLst>
                                  <p:childTnLst>
                                    <p:set>
                                      <p:cBhvr>
                                        <p:cTn id="251" dur="1" fill="hold">
                                          <p:stCondLst>
                                            <p:cond delay="0"/>
                                          </p:stCondLst>
                                        </p:cTn>
                                        <p:tgtEl>
                                          <p:spTgt spid="51"/>
                                        </p:tgtEl>
                                        <p:attrNameLst>
                                          <p:attrName>style.visibility</p:attrName>
                                        </p:attrNameLst>
                                      </p:cBhvr>
                                      <p:to>
                                        <p:strVal val="visible"/>
                                      </p:to>
                                    </p:set>
                                    <p:animEffect transition="in" filter="fade">
                                      <p:cBhvr>
                                        <p:cTn id="252" dur="1000"/>
                                        <p:tgtEl>
                                          <p:spTgt spid="51"/>
                                        </p:tgtEl>
                                      </p:cBhvr>
                                    </p:animEffect>
                                    <p:anim calcmode="lin" valueType="num">
                                      <p:cBhvr>
                                        <p:cTn id="253" dur="1000" fill="hold"/>
                                        <p:tgtEl>
                                          <p:spTgt spid="51"/>
                                        </p:tgtEl>
                                        <p:attrNameLst>
                                          <p:attrName>ppt_x</p:attrName>
                                        </p:attrNameLst>
                                      </p:cBhvr>
                                      <p:tavLst>
                                        <p:tav tm="0">
                                          <p:val>
                                            <p:strVal val="#ppt_x"/>
                                          </p:val>
                                        </p:tav>
                                        <p:tav tm="100000">
                                          <p:val>
                                            <p:strVal val="#ppt_x"/>
                                          </p:val>
                                        </p:tav>
                                      </p:tavLst>
                                    </p:anim>
                                    <p:anim calcmode="lin" valueType="num">
                                      <p:cBhvr>
                                        <p:cTn id="254"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6" grpId="0"/>
      <p:bldP spid="17" grpId="0"/>
      <p:bldP spid="18" grpId="0"/>
      <p:bldP spid="19" grpId="0" animBg="1"/>
      <p:bldP spid="21" grpId="0"/>
      <p:bldP spid="22" grpId="0" animBg="1"/>
      <p:bldP spid="30" grpId="0"/>
      <p:bldP spid="33" grpId="0"/>
      <p:bldP spid="36" grpId="0" animBg="1"/>
      <p:bldP spid="39" grpId="0"/>
      <p:bldP spid="40" grpId="0" animBg="1"/>
      <p:bldP spid="43" grpId="0"/>
      <p:bldP spid="48" grpId="0" animBg="1"/>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13" name="ZoneTexte 12">
            <a:extLst>
              <a:ext uri="{FF2B5EF4-FFF2-40B4-BE49-F238E27FC236}">
                <a16:creationId xmlns:a16="http://schemas.microsoft.com/office/drawing/2014/main" id="{48C01AD2-3ED0-4D18-BE27-29854812D8A5}"/>
              </a:ext>
            </a:extLst>
          </p:cNvPr>
          <p:cNvSpPr txBox="1"/>
          <p:nvPr/>
        </p:nvSpPr>
        <p:spPr>
          <a:xfrm>
            <a:off x="134235" y="732089"/>
            <a:ext cx="5273901"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9 )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3</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Que nous indiquent l’</a:t>
            </a:r>
            <a:r>
              <a:rPr lang="fr-FR" b="1" dirty="0">
                <a:solidFill>
                  <a:srgbClr val="FF0000"/>
                </a:solidFill>
                <a:latin typeface="Calibri" panose="020F0502020204030204" pitchFamily="34" charset="0"/>
                <a:cs typeface="Calibri" panose="020F0502020204030204" pitchFamily="34" charset="0"/>
              </a:rPr>
              <a:t>autoportrait</a:t>
            </a:r>
            <a:r>
              <a:rPr lang="fr-FR" b="1" dirty="0">
                <a:latin typeface="Calibri" panose="020F0502020204030204" pitchFamily="34" charset="0"/>
                <a:cs typeface="Calibri" panose="020F0502020204030204" pitchFamily="34" charset="0"/>
              </a:rPr>
              <a:t> de Frida KHALO et son </a:t>
            </a:r>
            <a:r>
              <a:rPr lang="fr-FR" b="1" dirty="0">
                <a:solidFill>
                  <a:srgbClr val="FF0000"/>
                </a:solidFill>
                <a:latin typeface="Calibri" panose="020F0502020204030204" pitchFamily="34" charset="0"/>
                <a:cs typeface="Calibri" panose="020F0502020204030204" pitchFamily="34" charset="0"/>
              </a:rPr>
              <a:t>paratexte</a:t>
            </a:r>
            <a:r>
              <a:rPr lang="fr-FR" b="1" dirty="0">
                <a:latin typeface="Calibri" panose="020F0502020204030204" pitchFamily="34" charset="0"/>
                <a:cs typeface="Calibri" panose="020F0502020204030204" pitchFamily="34" charset="0"/>
              </a:rPr>
              <a:t> ?</a:t>
            </a:r>
          </a:p>
        </p:txBody>
      </p:sp>
      <p:pic>
        <p:nvPicPr>
          <p:cNvPr id="2" name="Image 1">
            <a:hlinkClick r:id="rId2" action="ppaction://hlinksldjump"/>
            <a:extLst>
              <a:ext uri="{FF2B5EF4-FFF2-40B4-BE49-F238E27FC236}">
                <a16:creationId xmlns:a16="http://schemas.microsoft.com/office/drawing/2014/main" id="{5A508C5A-6A8F-1285-AB91-34B8CD145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4" action="ppaction://hlinksldjump"/>
            <a:extLst>
              <a:ext uri="{FF2B5EF4-FFF2-40B4-BE49-F238E27FC236}">
                <a16:creationId xmlns:a16="http://schemas.microsoft.com/office/drawing/2014/main" id="{B8F13528-BF7F-3859-895F-DF459B64E1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9617" y="732089"/>
            <a:ext cx="476492" cy="476492"/>
          </a:xfrm>
          <a:prstGeom prst="rect">
            <a:avLst/>
          </a:prstGeom>
        </p:spPr>
      </p:pic>
      <p:pic>
        <p:nvPicPr>
          <p:cNvPr id="4" name="Image 3">
            <a:hlinkClick r:id="rId6" action="ppaction://hlinksldjump"/>
            <a:extLst>
              <a:ext uri="{FF2B5EF4-FFF2-40B4-BE49-F238E27FC236}">
                <a16:creationId xmlns:a16="http://schemas.microsoft.com/office/drawing/2014/main" id="{7613E205-7CEC-3629-1B22-3E37FBF5FA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9617" y="2404813"/>
            <a:ext cx="476492" cy="476492"/>
          </a:xfrm>
          <a:prstGeom prst="rect">
            <a:avLst/>
          </a:prstGeom>
        </p:spPr>
      </p:pic>
    </p:spTree>
    <p:extLst>
      <p:ext uri="{BB962C8B-B14F-4D97-AF65-F5344CB8AC3E}">
        <p14:creationId xmlns:p14="http://schemas.microsoft.com/office/powerpoint/2010/main" val="224697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10">
            <a:extLst>
              <a:ext uri="{FF2B5EF4-FFF2-40B4-BE49-F238E27FC236}">
                <a16:creationId xmlns:a16="http://schemas.microsoft.com/office/drawing/2014/main" id="{4F7151FC-538C-4D8E-B737-156F17CC8C23}"/>
              </a:ext>
            </a:extLst>
          </p:cNvPr>
          <p:cNvGraphicFramePr>
            <a:graphicFrameLocks noGrp="1"/>
          </p:cNvGraphicFramePr>
          <p:nvPr>
            <p:extLst>
              <p:ext uri="{D42A27DB-BD31-4B8C-83A1-F6EECF244321}">
                <p14:modId xmlns:p14="http://schemas.microsoft.com/office/powerpoint/2010/main" val="1931705988"/>
              </p:ext>
            </p:extLst>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6" name="ZoneTexte 5">
            <a:extLst>
              <a:ext uri="{FF2B5EF4-FFF2-40B4-BE49-F238E27FC236}">
                <a16:creationId xmlns:a16="http://schemas.microsoft.com/office/drawing/2014/main" id="{09D48DB3-1836-4FEB-93B6-A2A81FB617FE}"/>
              </a:ext>
            </a:extLst>
          </p:cNvPr>
          <p:cNvSpPr txBox="1"/>
          <p:nvPr/>
        </p:nvSpPr>
        <p:spPr>
          <a:xfrm>
            <a:off x="40821" y="628869"/>
            <a:ext cx="3358612" cy="369332"/>
          </a:xfrm>
          <a:prstGeom prst="rect">
            <a:avLst/>
          </a:prstGeom>
          <a:noFill/>
        </p:spPr>
        <p:txBody>
          <a:bodyPr wrap="none" rtlCol="0">
            <a:spAutoFit/>
          </a:bodyPr>
          <a:lstStyle/>
          <a:p>
            <a:r>
              <a:rPr lang="fr-FR" b="1" dirty="0">
                <a:solidFill>
                  <a:srgbClr val="FF0000"/>
                </a:solidFill>
                <a:highlight>
                  <a:srgbClr val="FFFF00"/>
                </a:highlight>
              </a:rPr>
              <a:t>ANNEXE I :</a:t>
            </a:r>
            <a:r>
              <a:rPr lang="fr-FR" b="1" dirty="0">
                <a:solidFill>
                  <a:srgbClr val="FF0000"/>
                </a:solidFill>
              </a:rPr>
              <a:t> Échelle des plans</a:t>
            </a:r>
          </a:p>
        </p:txBody>
      </p:sp>
      <p:pic>
        <p:nvPicPr>
          <p:cNvPr id="8" name="Image 7">
            <a:extLst>
              <a:ext uri="{FF2B5EF4-FFF2-40B4-BE49-F238E27FC236}">
                <a16:creationId xmlns:a16="http://schemas.microsoft.com/office/drawing/2014/main" id="{35C020A3-3B65-44EB-8B02-001961FE0E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500" y="998199"/>
            <a:ext cx="3220804" cy="5636408"/>
          </a:xfrm>
          <a:prstGeom prst="rect">
            <a:avLst/>
          </a:prstGeom>
        </p:spPr>
      </p:pic>
      <p:pic>
        <p:nvPicPr>
          <p:cNvPr id="10" name="Image 9">
            <a:extLst>
              <a:ext uri="{FF2B5EF4-FFF2-40B4-BE49-F238E27FC236}">
                <a16:creationId xmlns:a16="http://schemas.microsoft.com/office/drawing/2014/main" id="{2B49ED6B-59BD-4191-B692-9A2F6600E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6475" y="3691467"/>
            <a:ext cx="2927649" cy="2943140"/>
          </a:xfrm>
          <a:prstGeom prst="rect">
            <a:avLst/>
          </a:prstGeom>
        </p:spPr>
      </p:pic>
      <p:sp>
        <p:nvSpPr>
          <p:cNvPr id="11" name="Rectangle 10">
            <a:extLst>
              <a:ext uri="{FF2B5EF4-FFF2-40B4-BE49-F238E27FC236}">
                <a16:creationId xmlns:a16="http://schemas.microsoft.com/office/drawing/2014/main" id="{0AAF7C6B-4ABD-47B9-B171-B5EB735C4324}"/>
              </a:ext>
            </a:extLst>
          </p:cNvPr>
          <p:cNvSpPr/>
          <p:nvPr/>
        </p:nvSpPr>
        <p:spPr>
          <a:xfrm>
            <a:off x="151612" y="998200"/>
            <a:ext cx="3291692" cy="5636407"/>
          </a:xfrm>
          <a:prstGeom prst="rect">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B4D57B96-A75A-4815-90A1-E8C630E94D04}"/>
              </a:ext>
            </a:extLst>
          </p:cNvPr>
          <p:cNvSpPr/>
          <p:nvPr/>
        </p:nvSpPr>
        <p:spPr>
          <a:xfrm>
            <a:off x="4076027" y="6455344"/>
            <a:ext cx="2561695" cy="35852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chemeClr val="bg1"/>
                </a:solidFill>
                <a:latin typeface="Calibri" panose="020F0502020204030204" pitchFamily="34" charset="0"/>
                <a:cs typeface="Calibri" panose="020F0502020204030204" pitchFamily="34" charset="0"/>
              </a:rPr>
              <a:t>PLAN MOYEN ou PLAN DE PIED</a:t>
            </a:r>
          </a:p>
        </p:txBody>
      </p:sp>
      <p:cxnSp>
        <p:nvCxnSpPr>
          <p:cNvPr id="13" name="Connecteur droit avec flèche 12">
            <a:extLst>
              <a:ext uri="{FF2B5EF4-FFF2-40B4-BE49-F238E27FC236}">
                <a16:creationId xmlns:a16="http://schemas.microsoft.com/office/drawing/2014/main" id="{682B44BD-750E-4476-AECB-33134E69F602}"/>
              </a:ext>
            </a:extLst>
          </p:cNvPr>
          <p:cNvCxnSpPr>
            <a:cxnSpLocks/>
            <a:stCxn id="12" idx="1"/>
          </p:cNvCxnSpPr>
          <p:nvPr/>
        </p:nvCxnSpPr>
        <p:spPr>
          <a:xfrm flipH="1">
            <a:off x="3488721" y="6634607"/>
            <a:ext cx="587306" cy="0"/>
          </a:xfrm>
          <a:prstGeom prst="straightConnector1">
            <a:avLst/>
          </a:prstGeom>
          <a:ln w="63500">
            <a:solidFill>
              <a:schemeClr val="bg1">
                <a:alpha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F7712DD-85DB-4581-B329-78E53B40B69E}"/>
              </a:ext>
            </a:extLst>
          </p:cNvPr>
          <p:cNvSpPr/>
          <p:nvPr/>
        </p:nvSpPr>
        <p:spPr>
          <a:xfrm>
            <a:off x="4076027" y="3828242"/>
            <a:ext cx="2561695" cy="35852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chemeClr val="bg2"/>
                </a:solidFill>
                <a:latin typeface="Calibri" panose="020F0502020204030204" pitchFamily="34" charset="0"/>
                <a:cs typeface="Calibri" panose="020F0502020204030204" pitchFamily="34" charset="0"/>
              </a:rPr>
              <a:t>PLAN AMÉRICAIN</a:t>
            </a:r>
          </a:p>
        </p:txBody>
      </p:sp>
      <p:cxnSp>
        <p:nvCxnSpPr>
          <p:cNvPr id="20" name="Connecteur droit avec flèche 19">
            <a:extLst>
              <a:ext uri="{FF2B5EF4-FFF2-40B4-BE49-F238E27FC236}">
                <a16:creationId xmlns:a16="http://schemas.microsoft.com/office/drawing/2014/main" id="{D1A63033-E004-4AF1-B332-E4BB641066B8}"/>
              </a:ext>
            </a:extLst>
          </p:cNvPr>
          <p:cNvCxnSpPr>
            <a:cxnSpLocks/>
            <a:stCxn id="19" idx="1"/>
          </p:cNvCxnSpPr>
          <p:nvPr/>
        </p:nvCxnSpPr>
        <p:spPr>
          <a:xfrm flipH="1">
            <a:off x="2724541" y="4007505"/>
            <a:ext cx="1351486" cy="9323"/>
          </a:xfrm>
          <a:prstGeom prst="straightConnector1">
            <a:avLst/>
          </a:prstGeom>
          <a:ln w="63500">
            <a:solidFill>
              <a:schemeClr val="accent1">
                <a:alpha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34749AD-FE1F-458C-B09D-003153F1E6CD}"/>
              </a:ext>
            </a:extLst>
          </p:cNvPr>
          <p:cNvSpPr/>
          <p:nvPr/>
        </p:nvSpPr>
        <p:spPr>
          <a:xfrm>
            <a:off x="575222" y="998199"/>
            <a:ext cx="2130656" cy="3032626"/>
          </a:xfrm>
          <a:prstGeom prst="rect">
            <a:avLst/>
          </a:prstGeom>
          <a:noFill/>
          <a:ln w="38100">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9A362C35-0F13-4BCB-B095-96B4F256965E}"/>
              </a:ext>
            </a:extLst>
          </p:cNvPr>
          <p:cNvSpPr/>
          <p:nvPr/>
        </p:nvSpPr>
        <p:spPr>
          <a:xfrm>
            <a:off x="504056" y="998199"/>
            <a:ext cx="2267136" cy="3797736"/>
          </a:xfrm>
          <a:prstGeom prst="rect">
            <a:avLst/>
          </a:prstGeom>
          <a:noFill/>
          <a:ln w="3810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214259C5-C08E-453F-A47A-CFC5B0E07148}"/>
              </a:ext>
            </a:extLst>
          </p:cNvPr>
          <p:cNvSpPr/>
          <p:nvPr/>
        </p:nvSpPr>
        <p:spPr>
          <a:xfrm>
            <a:off x="4076027" y="4630665"/>
            <a:ext cx="2561695" cy="35852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chemeClr val="accent6"/>
                </a:solidFill>
                <a:latin typeface="Calibri" panose="020F0502020204030204" pitchFamily="34" charset="0"/>
                <a:cs typeface="Calibri" panose="020F0502020204030204" pitchFamily="34" charset="0"/>
              </a:rPr>
              <a:t>PLAN ITALIEN</a:t>
            </a:r>
          </a:p>
        </p:txBody>
      </p:sp>
      <p:cxnSp>
        <p:nvCxnSpPr>
          <p:cNvPr id="25" name="Connecteur droit avec flèche 24">
            <a:extLst>
              <a:ext uri="{FF2B5EF4-FFF2-40B4-BE49-F238E27FC236}">
                <a16:creationId xmlns:a16="http://schemas.microsoft.com/office/drawing/2014/main" id="{D1B965A4-514E-45C1-8A03-D98C32CAB8AB}"/>
              </a:ext>
            </a:extLst>
          </p:cNvPr>
          <p:cNvCxnSpPr>
            <a:cxnSpLocks/>
            <a:stCxn id="24" idx="1"/>
          </p:cNvCxnSpPr>
          <p:nvPr/>
        </p:nvCxnSpPr>
        <p:spPr>
          <a:xfrm flipH="1" flipV="1">
            <a:off x="2775959" y="4795936"/>
            <a:ext cx="1300068" cy="13992"/>
          </a:xfrm>
          <a:prstGeom prst="straightConnector1">
            <a:avLst/>
          </a:prstGeom>
          <a:ln w="63500">
            <a:solidFill>
              <a:schemeClr val="accent6">
                <a:alpha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C35DD7CE-D28C-4371-A785-AF62CBCCACE7}"/>
              </a:ext>
            </a:extLst>
          </p:cNvPr>
          <p:cNvSpPr/>
          <p:nvPr/>
        </p:nvSpPr>
        <p:spPr>
          <a:xfrm>
            <a:off x="727622" y="992553"/>
            <a:ext cx="1839475" cy="1637758"/>
          </a:xfrm>
          <a:prstGeom prst="rect">
            <a:avLst/>
          </a:prstGeom>
          <a:noFill/>
          <a:ln w="381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8" name="Connecteur droit avec flèche 27">
            <a:extLst>
              <a:ext uri="{FF2B5EF4-FFF2-40B4-BE49-F238E27FC236}">
                <a16:creationId xmlns:a16="http://schemas.microsoft.com/office/drawing/2014/main" id="{594A79B0-E89A-4B08-9B0D-35216D4C6227}"/>
              </a:ext>
            </a:extLst>
          </p:cNvPr>
          <p:cNvCxnSpPr>
            <a:cxnSpLocks/>
            <a:stCxn id="30" idx="1"/>
          </p:cNvCxnSpPr>
          <p:nvPr/>
        </p:nvCxnSpPr>
        <p:spPr>
          <a:xfrm flipH="1" flipV="1">
            <a:off x="2613978" y="2630311"/>
            <a:ext cx="1401440" cy="14428"/>
          </a:xfrm>
          <a:prstGeom prst="straightConnector1">
            <a:avLst/>
          </a:prstGeom>
          <a:ln w="63500">
            <a:solidFill>
              <a:schemeClr val="accent4">
                <a:alpha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63EBC96A-A029-42EC-954A-A243329E0E45}"/>
              </a:ext>
            </a:extLst>
          </p:cNvPr>
          <p:cNvSpPr/>
          <p:nvPr/>
        </p:nvSpPr>
        <p:spPr>
          <a:xfrm>
            <a:off x="4015418" y="2465476"/>
            <a:ext cx="2561695" cy="35852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chemeClr val="accent4"/>
                </a:solidFill>
                <a:latin typeface="Calibri" panose="020F0502020204030204" pitchFamily="34" charset="0"/>
                <a:cs typeface="Calibri" panose="020F0502020204030204" pitchFamily="34" charset="0"/>
              </a:rPr>
              <a:t>PLAN RAPPROCHÉ</a:t>
            </a:r>
          </a:p>
        </p:txBody>
      </p:sp>
      <p:sp>
        <p:nvSpPr>
          <p:cNvPr id="31" name="Rectangle 30">
            <a:extLst>
              <a:ext uri="{FF2B5EF4-FFF2-40B4-BE49-F238E27FC236}">
                <a16:creationId xmlns:a16="http://schemas.microsoft.com/office/drawing/2014/main" id="{F5DE6BE3-0A31-4F32-87BD-08CD1B177FBA}"/>
              </a:ext>
            </a:extLst>
          </p:cNvPr>
          <p:cNvSpPr/>
          <p:nvPr/>
        </p:nvSpPr>
        <p:spPr>
          <a:xfrm>
            <a:off x="993421" y="992552"/>
            <a:ext cx="1093859" cy="1073315"/>
          </a:xfrm>
          <a:prstGeom prst="rect">
            <a:avLst/>
          </a:prstGeom>
          <a:noFill/>
          <a:ln w="38100">
            <a:solidFill>
              <a:srgbClr val="B62D0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2" name="Connecteur droit avec flèche 31">
            <a:extLst>
              <a:ext uri="{FF2B5EF4-FFF2-40B4-BE49-F238E27FC236}">
                <a16:creationId xmlns:a16="http://schemas.microsoft.com/office/drawing/2014/main" id="{0F05DF00-7BE2-411F-A54F-70E18093251F}"/>
              </a:ext>
            </a:extLst>
          </p:cNvPr>
          <p:cNvCxnSpPr>
            <a:cxnSpLocks/>
            <a:stCxn id="34" idx="1"/>
          </p:cNvCxnSpPr>
          <p:nvPr/>
        </p:nvCxnSpPr>
        <p:spPr>
          <a:xfrm flipH="1" flipV="1">
            <a:off x="2146654" y="2065867"/>
            <a:ext cx="1868764" cy="13592"/>
          </a:xfrm>
          <a:prstGeom prst="straightConnector1">
            <a:avLst/>
          </a:prstGeom>
          <a:ln w="63500">
            <a:solidFill>
              <a:srgbClr val="B62D08">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EE15605B-8E1B-4B98-B4BC-C7502AE9E902}"/>
              </a:ext>
            </a:extLst>
          </p:cNvPr>
          <p:cNvSpPr/>
          <p:nvPr/>
        </p:nvSpPr>
        <p:spPr>
          <a:xfrm>
            <a:off x="4015418" y="1900196"/>
            <a:ext cx="2561695" cy="35852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rgbClr val="B62D08"/>
                </a:solidFill>
                <a:latin typeface="Calibri" panose="020F0502020204030204" pitchFamily="34" charset="0"/>
                <a:cs typeface="Calibri" panose="020F0502020204030204" pitchFamily="34" charset="0"/>
              </a:rPr>
              <a:t>GROS PLAN</a:t>
            </a:r>
          </a:p>
        </p:txBody>
      </p:sp>
      <p:sp>
        <p:nvSpPr>
          <p:cNvPr id="35" name="Rectangle 34">
            <a:extLst>
              <a:ext uri="{FF2B5EF4-FFF2-40B4-BE49-F238E27FC236}">
                <a16:creationId xmlns:a16="http://schemas.microsoft.com/office/drawing/2014/main" id="{4E3D0B0B-E262-496A-AA5A-8973FE275130}"/>
              </a:ext>
            </a:extLst>
          </p:cNvPr>
          <p:cNvSpPr/>
          <p:nvPr/>
        </p:nvSpPr>
        <p:spPr>
          <a:xfrm>
            <a:off x="1334383" y="1444979"/>
            <a:ext cx="618598" cy="270927"/>
          </a:xfrm>
          <a:prstGeom prst="rect">
            <a:avLst/>
          </a:prstGeom>
          <a:noFill/>
          <a:ln w="38100">
            <a:solidFill>
              <a:srgbClr val="7E0DB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6" name="Connecteur droit avec flèche 35">
            <a:extLst>
              <a:ext uri="{FF2B5EF4-FFF2-40B4-BE49-F238E27FC236}">
                <a16:creationId xmlns:a16="http://schemas.microsoft.com/office/drawing/2014/main" id="{1A993514-81AD-4BFA-A731-D83FA15F33EE}"/>
              </a:ext>
            </a:extLst>
          </p:cNvPr>
          <p:cNvCxnSpPr>
            <a:cxnSpLocks/>
          </p:cNvCxnSpPr>
          <p:nvPr/>
        </p:nvCxnSpPr>
        <p:spPr>
          <a:xfrm flipH="1">
            <a:off x="1952981" y="1715911"/>
            <a:ext cx="2059931" cy="0"/>
          </a:xfrm>
          <a:prstGeom prst="straightConnector1">
            <a:avLst/>
          </a:prstGeom>
          <a:ln w="63500">
            <a:solidFill>
              <a:srgbClr val="7E0DB1">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F98AD948-C448-4B94-9E81-F1DE86492C0B}"/>
              </a:ext>
            </a:extLst>
          </p:cNvPr>
          <p:cNvSpPr/>
          <p:nvPr/>
        </p:nvSpPr>
        <p:spPr>
          <a:xfrm>
            <a:off x="4012912" y="1487696"/>
            <a:ext cx="2561695" cy="35852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rgbClr val="7E0DB1"/>
                </a:solidFill>
                <a:latin typeface="Calibri" panose="020F0502020204030204" pitchFamily="34" charset="0"/>
                <a:cs typeface="Calibri" panose="020F0502020204030204" pitchFamily="34" charset="0"/>
              </a:rPr>
              <a:t>TRÈS GROS PLAN</a:t>
            </a:r>
          </a:p>
        </p:txBody>
      </p:sp>
      <p:sp>
        <p:nvSpPr>
          <p:cNvPr id="48" name="ZoneTexte 47">
            <a:extLst>
              <a:ext uri="{FF2B5EF4-FFF2-40B4-BE49-F238E27FC236}">
                <a16:creationId xmlns:a16="http://schemas.microsoft.com/office/drawing/2014/main" id="{C146C78A-018C-4499-8994-91E4123909D3}"/>
              </a:ext>
            </a:extLst>
          </p:cNvPr>
          <p:cNvSpPr txBox="1"/>
          <p:nvPr/>
        </p:nvSpPr>
        <p:spPr>
          <a:xfrm>
            <a:off x="6574607" y="1482292"/>
            <a:ext cx="4471170" cy="369332"/>
          </a:xfrm>
          <a:prstGeom prst="rect">
            <a:avLst/>
          </a:prstGeom>
          <a:noFill/>
        </p:spPr>
        <p:txBody>
          <a:bodyPr wrap="square">
            <a:spAutoFit/>
          </a:bodyPr>
          <a:lstStyle/>
          <a:p>
            <a:r>
              <a:rPr lang="fr-FR" i="1" dirty="0">
                <a:solidFill>
                  <a:srgbClr val="7E0DB1"/>
                </a:solidFill>
                <a:latin typeface="Calibri" panose="020F0502020204030204" pitchFamily="34" charset="0"/>
                <a:cs typeface="Calibri" panose="020F0502020204030204" pitchFamily="34" charset="0"/>
              </a:rPr>
              <a:t>détail d’un visage : yeux, nez, bouche,… </a:t>
            </a:r>
            <a:endParaRPr lang="fr-FR" dirty="0">
              <a:solidFill>
                <a:srgbClr val="7E0DB1"/>
              </a:solidFill>
            </a:endParaRPr>
          </a:p>
        </p:txBody>
      </p:sp>
      <p:sp>
        <p:nvSpPr>
          <p:cNvPr id="49" name="ZoneTexte 48">
            <a:extLst>
              <a:ext uri="{FF2B5EF4-FFF2-40B4-BE49-F238E27FC236}">
                <a16:creationId xmlns:a16="http://schemas.microsoft.com/office/drawing/2014/main" id="{5B501219-BBDE-46E1-8E8B-E1BF91612B77}"/>
              </a:ext>
            </a:extLst>
          </p:cNvPr>
          <p:cNvSpPr txBox="1"/>
          <p:nvPr/>
        </p:nvSpPr>
        <p:spPr>
          <a:xfrm>
            <a:off x="6627227" y="1858003"/>
            <a:ext cx="2033838" cy="369332"/>
          </a:xfrm>
          <a:prstGeom prst="rect">
            <a:avLst/>
          </a:prstGeom>
          <a:noFill/>
        </p:spPr>
        <p:txBody>
          <a:bodyPr wrap="square">
            <a:spAutoFit/>
          </a:bodyPr>
          <a:lstStyle/>
          <a:p>
            <a:r>
              <a:rPr lang="fr-FR" i="1" dirty="0">
                <a:solidFill>
                  <a:srgbClr val="B62D08"/>
                </a:solidFill>
                <a:latin typeface="Calibri" panose="020F0502020204030204" pitchFamily="34" charset="0"/>
                <a:cs typeface="Calibri" panose="020F0502020204030204" pitchFamily="34" charset="0"/>
              </a:rPr>
              <a:t>visage</a:t>
            </a:r>
            <a:endParaRPr lang="fr-FR" dirty="0">
              <a:solidFill>
                <a:srgbClr val="B62D08"/>
              </a:solidFill>
            </a:endParaRPr>
          </a:p>
        </p:txBody>
      </p:sp>
      <p:sp>
        <p:nvSpPr>
          <p:cNvPr id="50" name="ZoneTexte 49">
            <a:extLst>
              <a:ext uri="{FF2B5EF4-FFF2-40B4-BE49-F238E27FC236}">
                <a16:creationId xmlns:a16="http://schemas.microsoft.com/office/drawing/2014/main" id="{7677E77F-08ED-43E3-AA59-4529D823139A}"/>
              </a:ext>
            </a:extLst>
          </p:cNvPr>
          <p:cNvSpPr txBox="1"/>
          <p:nvPr/>
        </p:nvSpPr>
        <p:spPr>
          <a:xfrm>
            <a:off x="6714859" y="3818653"/>
            <a:ext cx="2561695" cy="369332"/>
          </a:xfrm>
          <a:prstGeom prst="rect">
            <a:avLst/>
          </a:prstGeom>
          <a:noFill/>
        </p:spPr>
        <p:txBody>
          <a:bodyPr wrap="square">
            <a:spAutoFit/>
          </a:bodyPr>
          <a:lstStyle/>
          <a:p>
            <a:r>
              <a:rPr lang="fr-FR" i="1" dirty="0">
                <a:solidFill>
                  <a:schemeClr val="bg2"/>
                </a:solidFill>
                <a:latin typeface="Calibri" panose="020F0502020204030204" pitchFamily="34" charset="0"/>
                <a:cs typeface="Calibri" panose="020F0502020204030204" pitchFamily="34" charset="0"/>
              </a:rPr>
              <a:t>De la tête à mi-cuisses</a:t>
            </a:r>
            <a:endParaRPr lang="fr-FR" dirty="0">
              <a:solidFill>
                <a:schemeClr val="bg2"/>
              </a:solidFill>
            </a:endParaRPr>
          </a:p>
        </p:txBody>
      </p:sp>
      <p:sp>
        <p:nvSpPr>
          <p:cNvPr id="51" name="ZoneTexte 50">
            <a:extLst>
              <a:ext uri="{FF2B5EF4-FFF2-40B4-BE49-F238E27FC236}">
                <a16:creationId xmlns:a16="http://schemas.microsoft.com/office/drawing/2014/main" id="{C404C1A1-8C00-4A0E-A616-9FF4F89458D8}"/>
              </a:ext>
            </a:extLst>
          </p:cNvPr>
          <p:cNvSpPr txBox="1"/>
          <p:nvPr/>
        </p:nvSpPr>
        <p:spPr>
          <a:xfrm>
            <a:off x="6714858" y="4611269"/>
            <a:ext cx="2561695" cy="369332"/>
          </a:xfrm>
          <a:prstGeom prst="rect">
            <a:avLst/>
          </a:prstGeom>
          <a:noFill/>
        </p:spPr>
        <p:txBody>
          <a:bodyPr wrap="square">
            <a:spAutoFit/>
          </a:bodyPr>
          <a:lstStyle/>
          <a:p>
            <a:r>
              <a:rPr lang="fr-FR" i="1" dirty="0">
                <a:solidFill>
                  <a:srgbClr val="C00000"/>
                </a:solidFill>
                <a:latin typeface="Calibri" panose="020F0502020204030204" pitchFamily="34" charset="0"/>
                <a:cs typeface="Calibri" panose="020F0502020204030204" pitchFamily="34" charset="0"/>
              </a:rPr>
              <a:t>De la tête aux genoux</a:t>
            </a:r>
            <a:endParaRPr lang="fr-FR" dirty="0">
              <a:solidFill>
                <a:srgbClr val="C00000"/>
              </a:solidFill>
            </a:endParaRPr>
          </a:p>
        </p:txBody>
      </p:sp>
      <p:sp>
        <p:nvSpPr>
          <p:cNvPr id="52" name="ZoneTexte 51">
            <a:extLst>
              <a:ext uri="{FF2B5EF4-FFF2-40B4-BE49-F238E27FC236}">
                <a16:creationId xmlns:a16="http://schemas.microsoft.com/office/drawing/2014/main" id="{A7D9177D-74BA-4ADD-BC1C-63AEF124499A}"/>
              </a:ext>
            </a:extLst>
          </p:cNvPr>
          <p:cNvSpPr txBox="1"/>
          <p:nvPr/>
        </p:nvSpPr>
        <p:spPr>
          <a:xfrm>
            <a:off x="6714857" y="6444537"/>
            <a:ext cx="2561695" cy="369332"/>
          </a:xfrm>
          <a:prstGeom prst="rect">
            <a:avLst/>
          </a:prstGeom>
          <a:noFill/>
        </p:spPr>
        <p:txBody>
          <a:bodyPr wrap="square">
            <a:spAutoFit/>
          </a:bodyPr>
          <a:lstStyle/>
          <a:p>
            <a:r>
              <a:rPr lang="fr-FR" i="1" dirty="0">
                <a:solidFill>
                  <a:schemeClr val="bg1"/>
                </a:solidFill>
                <a:latin typeface="Calibri" panose="020F0502020204030204" pitchFamily="34" charset="0"/>
                <a:cs typeface="Calibri" panose="020F0502020204030204" pitchFamily="34" charset="0"/>
              </a:rPr>
              <a:t>Personnage en entier</a:t>
            </a:r>
            <a:endParaRPr lang="fr-FR" dirty="0">
              <a:solidFill>
                <a:schemeClr val="bg1"/>
              </a:solidFill>
            </a:endParaRPr>
          </a:p>
        </p:txBody>
      </p:sp>
      <p:sp>
        <p:nvSpPr>
          <p:cNvPr id="53" name="ZoneTexte 52">
            <a:extLst>
              <a:ext uri="{FF2B5EF4-FFF2-40B4-BE49-F238E27FC236}">
                <a16:creationId xmlns:a16="http://schemas.microsoft.com/office/drawing/2014/main" id="{D1B2ABEE-1481-4B1D-9CCD-4F52E26E071E}"/>
              </a:ext>
            </a:extLst>
          </p:cNvPr>
          <p:cNvSpPr txBox="1"/>
          <p:nvPr/>
        </p:nvSpPr>
        <p:spPr>
          <a:xfrm>
            <a:off x="6637722" y="2445645"/>
            <a:ext cx="2033838" cy="369332"/>
          </a:xfrm>
          <a:prstGeom prst="rect">
            <a:avLst/>
          </a:prstGeom>
          <a:noFill/>
        </p:spPr>
        <p:txBody>
          <a:bodyPr wrap="square">
            <a:spAutoFit/>
          </a:bodyPr>
          <a:lstStyle/>
          <a:p>
            <a:r>
              <a:rPr lang="fr-FR" i="1" dirty="0">
                <a:solidFill>
                  <a:schemeClr val="accent3"/>
                </a:solidFill>
                <a:latin typeface="Calibri" panose="020F0502020204030204" pitchFamily="34" charset="0"/>
                <a:cs typeface="Calibri" panose="020F0502020204030204" pitchFamily="34" charset="0"/>
              </a:rPr>
              <a:t>visage et buste</a:t>
            </a:r>
            <a:endParaRPr lang="fr-FR" dirty="0">
              <a:solidFill>
                <a:schemeClr val="accent3"/>
              </a:solidFill>
            </a:endParaRPr>
          </a:p>
        </p:txBody>
      </p:sp>
      <p:sp>
        <p:nvSpPr>
          <p:cNvPr id="54" name="Rectangle 53">
            <a:extLst>
              <a:ext uri="{FF2B5EF4-FFF2-40B4-BE49-F238E27FC236}">
                <a16:creationId xmlns:a16="http://schemas.microsoft.com/office/drawing/2014/main" id="{570242AC-29FC-4FB7-9FC4-67972BE66CED}"/>
              </a:ext>
            </a:extLst>
          </p:cNvPr>
          <p:cNvSpPr/>
          <p:nvPr/>
        </p:nvSpPr>
        <p:spPr>
          <a:xfrm>
            <a:off x="9291346" y="2801075"/>
            <a:ext cx="2561695" cy="358525"/>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chemeClr val="bg1"/>
                </a:solidFill>
                <a:latin typeface="Calibri" panose="020F0502020204030204" pitchFamily="34" charset="0"/>
                <a:cs typeface="Calibri" panose="020F0502020204030204" pitchFamily="34" charset="0"/>
              </a:rPr>
              <a:t>PLAN D’ENSEMBLE</a:t>
            </a:r>
          </a:p>
        </p:txBody>
      </p:sp>
      <p:cxnSp>
        <p:nvCxnSpPr>
          <p:cNvPr id="55" name="Connecteur droit avec flèche 54">
            <a:extLst>
              <a:ext uri="{FF2B5EF4-FFF2-40B4-BE49-F238E27FC236}">
                <a16:creationId xmlns:a16="http://schemas.microsoft.com/office/drawing/2014/main" id="{E8E23362-33E3-4D7F-9448-85B9CC609317}"/>
              </a:ext>
            </a:extLst>
          </p:cNvPr>
          <p:cNvCxnSpPr>
            <a:cxnSpLocks/>
          </p:cNvCxnSpPr>
          <p:nvPr/>
        </p:nvCxnSpPr>
        <p:spPr>
          <a:xfrm flipV="1">
            <a:off x="10540299" y="3429000"/>
            <a:ext cx="0" cy="264187"/>
          </a:xfrm>
          <a:prstGeom prst="straightConnector1">
            <a:avLst/>
          </a:prstGeom>
          <a:ln w="63500">
            <a:solidFill>
              <a:schemeClr val="bg1">
                <a:alpha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ZoneTexte 56">
            <a:extLst>
              <a:ext uri="{FF2B5EF4-FFF2-40B4-BE49-F238E27FC236}">
                <a16:creationId xmlns:a16="http://schemas.microsoft.com/office/drawing/2014/main" id="{4770ACD8-531D-423F-8687-7D3592485604}"/>
              </a:ext>
            </a:extLst>
          </p:cNvPr>
          <p:cNvSpPr txBox="1"/>
          <p:nvPr/>
        </p:nvSpPr>
        <p:spPr>
          <a:xfrm>
            <a:off x="9291346" y="3085809"/>
            <a:ext cx="2561696" cy="369332"/>
          </a:xfrm>
          <a:prstGeom prst="rect">
            <a:avLst/>
          </a:prstGeom>
          <a:noFill/>
        </p:spPr>
        <p:txBody>
          <a:bodyPr wrap="square">
            <a:spAutoFit/>
          </a:bodyPr>
          <a:lstStyle/>
          <a:p>
            <a:pPr algn="ctr"/>
            <a:r>
              <a:rPr lang="fr-FR" i="1" dirty="0">
                <a:solidFill>
                  <a:schemeClr val="bg1"/>
                </a:solidFill>
                <a:latin typeface="Calibri" panose="020F0502020204030204" pitchFamily="34" charset="0"/>
                <a:cs typeface="Calibri" panose="020F0502020204030204" pitchFamily="34" charset="0"/>
              </a:rPr>
              <a:t>Personnages et décors</a:t>
            </a:r>
            <a:endParaRPr lang="fr-FR" dirty="0">
              <a:solidFill>
                <a:schemeClr val="bg1"/>
              </a:solidFill>
            </a:endParaRPr>
          </a:p>
        </p:txBody>
      </p:sp>
      <p:sp>
        <p:nvSpPr>
          <p:cNvPr id="58" name="Rectangle 57">
            <a:extLst>
              <a:ext uri="{FF2B5EF4-FFF2-40B4-BE49-F238E27FC236}">
                <a16:creationId xmlns:a16="http://schemas.microsoft.com/office/drawing/2014/main" id="{681C9670-A88C-48C5-87D1-9F46DA04E70B}"/>
              </a:ext>
            </a:extLst>
          </p:cNvPr>
          <p:cNvSpPr/>
          <p:nvPr/>
        </p:nvSpPr>
        <p:spPr>
          <a:xfrm>
            <a:off x="9076475" y="3691467"/>
            <a:ext cx="2927649" cy="2954978"/>
          </a:xfrm>
          <a:prstGeom prst="rect">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1" name="Groupe 40">
            <a:extLst>
              <a:ext uri="{FF2B5EF4-FFF2-40B4-BE49-F238E27FC236}">
                <a16:creationId xmlns:a16="http://schemas.microsoft.com/office/drawing/2014/main" id="{F7F25331-5089-002A-4E53-C274BE4006FD}"/>
              </a:ext>
            </a:extLst>
          </p:cNvPr>
          <p:cNvGrpSpPr/>
          <p:nvPr/>
        </p:nvGrpSpPr>
        <p:grpSpPr>
          <a:xfrm>
            <a:off x="10363200" y="1016823"/>
            <a:ext cx="1606300" cy="1613488"/>
            <a:chOff x="10363200" y="1016823"/>
            <a:chExt cx="1606300" cy="1613488"/>
          </a:xfrm>
        </p:grpSpPr>
        <p:pic>
          <p:nvPicPr>
            <p:cNvPr id="5" name="Image 4">
              <a:hlinkClick r:id="rId4"/>
              <a:extLst>
                <a:ext uri="{FF2B5EF4-FFF2-40B4-BE49-F238E27FC236}">
                  <a16:creationId xmlns:a16="http://schemas.microsoft.com/office/drawing/2014/main" id="{C364B4C8-9C25-A2A0-30D0-097E35E051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3200" y="1016823"/>
              <a:ext cx="1606300" cy="1613488"/>
            </a:xfrm>
            <a:prstGeom prst="rect">
              <a:avLst/>
            </a:prstGeom>
          </p:spPr>
        </p:pic>
        <p:pic>
          <p:nvPicPr>
            <p:cNvPr id="14" name="Image 13">
              <a:hlinkClick r:id="rId4"/>
              <a:extLst>
                <a:ext uri="{FF2B5EF4-FFF2-40B4-BE49-F238E27FC236}">
                  <a16:creationId xmlns:a16="http://schemas.microsoft.com/office/drawing/2014/main" id="{2A10C1AB-D524-1D48-9675-6B0C28B334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7633" y="1031643"/>
              <a:ext cx="975701" cy="1560130"/>
            </a:xfrm>
            <a:prstGeom prst="rect">
              <a:avLst/>
            </a:prstGeom>
          </p:spPr>
        </p:pic>
      </p:grpSp>
      <p:sp>
        <p:nvSpPr>
          <p:cNvPr id="22" name="ZoneTexte 21">
            <a:extLst>
              <a:ext uri="{FF2B5EF4-FFF2-40B4-BE49-F238E27FC236}">
                <a16:creationId xmlns:a16="http://schemas.microsoft.com/office/drawing/2014/main" id="{56D99D7A-1353-5EB5-F6E2-5FAA8175001C}"/>
              </a:ext>
            </a:extLst>
          </p:cNvPr>
          <p:cNvSpPr txBox="1"/>
          <p:nvPr/>
        </p:nvSpPr>
        <p:spPr>
          <a:xfrm>
            <a:off x="8498160" y="661393"/>
            <a:ext cx="3770584" cy="369332"/>
          </a:xfrm>
          <a:prstGeom prst="rect">
            <a:avLst/>
          </a:prstGeom>
          <a:noFill/>
        </p:spPr>
        <p:txBody>
          <a:bodyPr wrap="none" rtlCol="0">
            <a:spAutoFit/>
          </a:bodyPr>
          <a:lstStyle/>
          <a:p>
            <a:r>
              <a:rPr lang="fr-FR" b="1" dirty="0">
                <a:solidFill>
                  <a:srgbClr val="FF0000"/>
                </a:solidFill>
                <a:highlight>
                  <a:srgbClr val="FFFF00"/>
                </a:highlight>
              </a:rPr>
              <a:t>ANNEXE II :</a:t>
            </a:r>
            <a:r>
              <a:rPr lang="fr-FR" b="1" dirty="0">
                <a:solidFill>
                  <a:srgbClr val="FF0000"/>
                </a:solidFill>
              </a:rPr>
              <a:t> Les plans au cinéma</a:t>
            </a:r>
          </a:p>
        </p:txBody>
      </p:sp>
      <p:sp>
        <p:nvSpPr>
          <p:cNvPr id="26" name="Rectangle 25">
            <a:extLst>
              <a:ext uri="{FF2B5EF4-FFF2-40B4-BE49-F238E27FC236}">
                <a16:creationId xmlns:a16="http://schemas.microsoft.com/office/drawing/2014/main" id="{CDADD865-4784-2015-C794-94CB0A9A32A0}"/>
              </a:ext>
            </a:extLst>
          </p:cNvPr>
          <p:cNvSpPr/>
          <p:nvPr/>
        </p:nvSpPr>
        <p:spPr>
          <a:xfrm>
            <a:off x="4334292" y="672200"/>
            <a:ext cx="930181" cy="358525"/>
          </a:xfrm>
          <a:prstGeom prst="rect">
            <a:avLst/>
          </a:prstGeom>
          <a:solidFill>
            <a:schemeClr val="tx2">
              <a:lumMod val="20000"/>
              <a:lumOff val="80000"/>
            </a:schemeClr>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dirty="0">
                <a:solidFill>
                  <a:schemeClr val="bg1"/>
                </a:solidFill>
                <a:latin typeface="Calibri" panose="020F0502020204030204" pitchFamily="34" charset="0"/>
                <a:cs typeface="Calibri" panose="020F0502020204030204" pitchFamily="34" charset="0"/>
              </a:rPr>
              <a:t>INSERT</a:t>
            </a:r>
          </a:p>
        </p:txBody>
      </p:sp>
      <p:cxnSp>
        <p:nvCxnSpPr>
          <p:cNvPr id="29" name="Connecteur droit avec flèche 28">
            <a:extLst>
              <a:ext uri="{FF2B5EF4-FFF2-40B4-BE49-F238E27FC236}">
                <a16:creationId xmlns:a16="http://schemas.microsoft.com/office/drawing/2014/main" id="{D526CE75-6C35-7619-FA26-2C95CB57A3F1}"/>
              </a:ext>
            </a:extLst>
          </p:cNvPr>
          <p:cNvCxnSpPr>
            <a:cxnSpLocks/>
          </p:cNvCxnSpPr>
          <p:nvPr/>
        </p:nvCxnSpPr>
        <p:spPr>
          <a:xfrm flipH="1">
            <a:off x="5350026" y="845756"/>
            <a:ext cx="342851" cy="0"/>
          </a:xfrm>
          <a:prstGeom prst="straightConnector1">
            <a:avLst/>
          </a:prstGeom>
          <a:ln w="63500">
            <a:solidFill>
              <a:srgbClr val="7E0DB1">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8D585ED3-FFC1-2416-DF5A-D31E46F90874}"/>
              </a:ext>
            </a:extLst>
          </p:cNvPr>
          <p:cNvSpPr txBox="1"/>
          <p:nvPr/>
        </p:nvSpPr>
        <p:spPr>
          <a:xfrm>
            <a:off x="5762604" y="597736"/>
            <a:ext cx="2779427" cy="492443"/>
          </a:xfrm>
          <a:prstGeom prst="rect">
            <a:avLst/>
          </a:prstGeom>
          <a:noFill/>
        </p:spPr>
        <p:txBody>
          <a:bodyPr wrap="square">
            <a:spAutoFit/>
          </a:bodyPr>
          <a:lstStyle/>
          <a:p>
            <a:r>
              <a:rPr lang="fr-FR" sz="1300" b="1" dirty="0">
                <a:latin typeface="Calibri" panose="020F0502020204030204" pitchFamily="34" charset="0"/>
                <a:cs typeface="Calibri" panose="020F0502020204030204" pitchFamily="34" charset="0"/>
              </a:rPr>
              <a:t>image insérée pour monter un détail nécessaire pour comprendre l'action.</a:t>
            </a:r>
            <a:endParaRPr lang="fr-FR" sz="1300" dirty="0">
              <a:latin typeface="Calibri" panose="020F0502020204030204" pitchFamily="34" charset="0"/>
              <a:cs typeface="Calibri" panose="020F0502020204030204" pitchFamily="34" charset="0"/>
            </a:endParaRPr>
          </a:p>
        </p:txBody>
      </p:sp>
      <p:sp>
        <p:nvSpPr>
          <p:cNvPr id="40" name="Rectangle 39">
            <a:extLst>
              <a:ext uri="{FF2B5EF4-FFF2-40B4-BE49-F238E27FC236}">
                <a16:creationId xmlns:a16="http://schemas.microsoft.com/office/drawing/2014/main" id="{BCA1B17A-F385-FD87-DE52-8245186471D3}"/>
              </a:ext>
            </a:extLst>
          </p:cNvPr>
          <p:cNvSpPr/>
          <p:nvPr/>
        </p:nvSpPr>
        <p:spPr>
          <a:xfrm>
            <a:off x="4334292" y="648533"/>
            <a:ext cx="7816887" cy="3815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hlinkClick r:id="rId7" action="ppaction://hlinksldjump"/>
            <a:extLst>
              <a:ext uri="{FF2B5EF4-FFF2-40B4-BE49-F238E27FC236}">
                <a16:creationId xmlns:a16="http://schemas.microsoft.com/office/drawing/2014/main" id="{12E4A3D2-E7C2-F37D-96C0-FF3AC9B680B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9" action="ppaction://hlinksldjump"/>
            <a:extLst>
              <a:ext uri="{FF2B5EF4-FFF2-40B4-BE49-F238E27FC236}">
                <a16:creationId xmlns:a16="http://schemas.microsoft.com/office/drawing/2014/main" id="{A0158193-5A58-752B-E883-B8A7E43374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67674" y="1076596"/>
            <a:ext cx="476492" cy="476492"/>
          </a:xfrm>
          <a:prstGeom prst="rect">
            <a:avLst/>
          </a:prstGeom>
        </p:spPr>
      </p:pic>
    </p:spTree>
    <p:extLst>
      <p:ext uri="{BB962C8B-B14F-4D97-AF65-F5344CB8AC3E}">
        <p14:creationId xmlns:p14="http://schemas.microsoft.com/office/powerpoint/2010/main" val="118028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1000"/>
                                        <p:tgtEl>
                                          <p:spTgt spid="52"/>
                                        </p:tgtEl>
                                      </p:cBhvr>
                                    </p:animEffect>
                                    <p:anim calcmode="lin" valueType="num">
                                      <p:cBhvr>
                                        <p:cTn id="24" dur="1000" fill="hold"/>
                                        <p:tgtEl>
                                          <p:spTgt spid="52"/>
                                        </p:tgtEl>
                                        <p:attrNameLst>
                                          <p:attrName>ppt_x</p:attrName>
                                        </p:attrNameLst>
                                      </p:cBhvr>
                                      <p:tavLst>
                                        <p:tav tm="0">
                                          <p:val>
                                            <p:strVal val="#ppt_x"/>
                                          </p:val>
                                        </p:tav>
                                        <p:tav tm="100000">
                                          <p:val>
                                            <p:strVal val="#ppt_x"/>
                                          </p:val>
                                        </p:tav>
                                      </p:tavLst>
                                    </p:anim>
                                    <p:anim calcmode="lin" valueType="num">
                                      <p:cBhvr>
                                        <p:cTn id="25"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1000"/>
                                        <p:tgtEl>
                                          <p:spTgt spid="19"/>
                                        </p:tgtEl>
                                      </p:cBhvr>
                                    </p:animEffect>
                                    <p:anim calcmode="lin" valueType="num">
                                      <p:cBhvr>
                                        <p:cTn id="65" dur="1000" fill="hold"/>
                                        <p:tgtEl>
                                          <p:spTgt spid="19"/>
                                        </p:tgtEl>
                                        <p:attrNameLst>
                                          <p:attrName>ppt_x</p:attrName>
                                        </p:attrNameLst>
                                      </p:cBhvr>
                                      <p:tavLst>
                                        <p:tav tm="0">
                                          <p:val>
                                            <p:strVal val="#ppt_x"/>
                                          </p:val>
                                        </p:tav>
                                        <p:tav tm="100000">
                                          <p:val>
                                            <p:strVal val="#ppt_x"/>
                                          </p:val>
                                        </p:tav>
                                      </p:tavLst>
                                    </p:anim>
                                    <p:anim calcmode="lin" valueType="num">
                                      <p:cBhvr>
                                        <p:cTn id="66" dur="1000" fill="hold"/>
                                        <p:tgtEl>
                                          <p:spTgt spid="1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fade">
                                      <p:cBhvr>
                                        <p:cTn id="69" dur="1000"/>
                                        <p:tgtEl>
                                          <p:spTgt spid="50"/>
                                        </p:tgtEl>
                                      </p:cBhvr>
                                    </p:animEffect>
                                    <p:anim calcmode="lin" valueType="num">
                                      <p:cBhvr>
                                        <p:cTn id="70" dur="1000" fill="hold"/>
                                        <p:tgtEl>
                                          <p:spTgt spid="50"/>
                                        </p:tgtEl>
                                        <p:attrNameLst>
                                          <p:attrName>ppt_x</p:attrName>
                                        </p:attrNameLst>
                                      </p:cBhvr>
                                      <p:tavLst>
                                        <p:tav tm="0">
                                          <p:val>
                                            <p:strVal val="#ppt_x"/>
                                          </p:val>
                                        </p:tav>
                                        <p:tav tm="100000">
                                          <p:val>
                                            <p:strVal val="#ppt_x"/>
                                          </p:val>
                                        </p:tav>
                                      </p:tavLst>
                                    </p:anim>
                                    <p:anim calcmode="lin" valueType="num">
                                      <p:cBhvr>
                                        <p:cTn id="7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1000"/>
                                        <p:tgtEl>
                                          <p:spTgt spid="28"/>
                                        </p:tgtEl>
                                      </p:cBhvr>
                                    </p:animEffect>
                                    <p:anim calcmode="lin" valueType="num">
                                      <p:cBhvr>
                                        <p:cTn id="83" dur="1000" fill="hold"/>
                                        <p:tgtEl>
                                          <p:spTgt spid="28"/>
                                        </p:tgtEl>
                                        <p:attrNameLst>
                                          <p:attrName>ppt_x</p:attrName>
                                        </p:attrNameLst>
                                      </p:cBhvr>
                                      <p:tavLst>
                                        <p:tav tm="0">
                                          <p:val>
                                            <p:strVal val="#ppt_x"/>
                                          </p:val>
                                        </p:tav>
                                        <p:tav tm="100000">
                                          <p:val>
                                            <p:strVal val="#ppt_x"/>
                                          </p:val>
                                        </p:tav>
                                      </p:tavLst>
                                    </p:anim>
                                    <p:anim calcmode="lin" valueType="num">
                                      <p:cBhvr>
                                        <p:cTn id="84" dur="1000" fill="hold"/>
                                        <p:tgtEl>
                                          <p:spTgt spid="2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fade">
                                      <p:cBhvr>
                                        <p:cTn id="92" dur="1000"/>
                                        <p:tgtEl>
                                          <p:spTgt spid="53"/>
                                        </p:tgtEl>
                                      </p:cBhvr>
                                    </p:animEffect>
                                    <p:anim calcmode="lin" valueType="num">
                                      <p:cBhvr>
                                        <p:cTn id="93" dur="1000" fill="hold"/>
                                        <p:tgtEl>
                                          <p:spTgt spid="53"/>
                                        </p:tgtEl>
                                        <p:attrNameLst>
                                          <p:attrName>ppt_x</p:attrName>
                                        </p:attrNameLst>
                                      </p:cBhvr>
                                      <p:tavLst>
                                        <p:tav tm="0">
                                          <p:val>
                                            <p:strVal val="#ppt_x"/>
                                          </p:val>
                                        </p:tav>
                                        <p:tav tm="100000">
                                          <p:val>
                                            <p:strVal val="#ppt_x"/>
                                          </p:val>
                                        </p:tav>
                                      </p:tavLst>
                                    </p:anim>
                                    <p:anim calcmode="lin" valueType="num">
                                      <p:cBhvr>
                                        <p:cTn id="9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31"/>
                                        </p:tgtEl>
                                        <p:attrNameLst>
                                          <p:attrName>style.visibility</p:attrName>
                                        </p:attrNameLst>
                                      </p:cBhvr>
                                      <p:to>
                                        <p:strVal val="visible"/>
                                      </p:to>
                                    </p:set>
                                    <p:anim calcmode="lin" valueType="num">
                                      <p:cBhvr additive="base">
                                        <p:cTn id="99" dur="500" fill="hold"/>
                                        <p:tgtEl>
                                          <p:spTgt spid="31"/>
                                        </p:tgtEl>
                                        <p:attrNameLst>
                                          <p:attrName>ppt_x</p:attrName>
                                        </p:attrNameLst>
                                      </p:cBhvr>
                                      <p:tavLst>
                                        <p:tav tm="0">
                                          <p:val>
                                            <p:strVal val="#ppt_x"/>
                                          </p:val>
                                        </p:tav>
                                        <p:tav tm="100000">
                                          <p:val>
                                            <p:strVal val="#ppt_x"/>
                                          </p:val>
                                        </p:tav>
                                      </p:tavLst>
                                    </p:anim>
                                    <p:anim calcmode="lin" valueType="num">
                                      <p:cBhvr additive="base">
                                        <p:cTn id="10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fade">
                                      <p:cBhvr>
                                        <p:cTn id="105" dur="1000"/>
                                        <p:tgtEl>
                                          <p:spTgt spid="32"/>
                                        </p:tgtEl>
                                      </p:cBhvr>
                                    </p:animEffect>
                                    <p:anim calcmode="lin" valueType="num">
                                      <p:cBhvr>
                                        <p:cTn id="106" dur="1000" fill="hold"/>
                                        <p:tgtEl>
                                          <p:spTgt spid="32"/>
                                        </p:tgtEl>
                                        <p:attrNameLst>
                                          <p:attrName>ppt_x</p:attrName>
                                        </p:attrNameLst>
                                      </p:cBhvr>
                                      <p:tavLst>
                                        <p:tav tm="0">
                                          <p:val>
                                            <p:strVal val="#ppt_x"/>
                                          </p:val>
                                        </p:tav>
                                        <p:tav tm="100000">
                                          <p:val>
                                            <p:strVal val="#ppt_x"/>
                                          </p:val>
                                        </p:tav>
                                      </p:tavLst>
                                    </p:anim>
                                    <p:anim calcmode="lin" valueType="num">
                                      <p:cBhvr>
                                        <p:cTn id="107" dur="1000" fill="hold"/>
                                        <p:tgtEl>
                                          <p:spTgt spid="32"/>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fade">
                                      <p:cBhvr>
                                        <p:cTn id="110" dur="1000"/>
                                        <p:tgtEl>
                                          <p:spTgt spid="34"/>
                                        </p:tgtEl>
                                      </p:cBhvr>
                                    </p:animEffect>
                                    <p:anim calcmode="lin" valueType="num">
                                      <p:cBhvr>
                                        <p:cTn id="111" dur="1000" fill="hold"/>
                                        <p:tgtEl>
                                          <p:spTgt spid="34"/>
                                        </p:tgtEl>
                                        <p:attrNameLst>
                                          <p:attrName>ppt_x</p:attrName>
                                        </p:attrNameLst>
                                      </p:cBhvr>
                                      <p:tavLst>
                                        <p:tav tm="0">
                                          <p:val>
                                            <p:strVal val="#ppt_x"/>
                                          </p:val>
                                        </p:tav>
                                        <p:tav tm="100000">
                                          <p:val>
                                            <p:strVal val="#ppt_x"/>
                                          </p:val>
                                        </p:tav>
                                      </p:tavLst>
                                    </p:anim>
                                    <p:anim calcmode="lin" valueType="num">
                                      <p:cBhvr>
                                        <p:cTn id="112" dur="1000" fill="hold"/>
                                        <p:tgtEl>
                                          <p:spTgt spid="34"/>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fade">
                                      <p:cBhvr>
                                        <p:cTn id="115" dur="1000"/>
                                        <p:tgtEl>
                                          <p:spTgt spid="49"/>
                                        </p:tgtEl>
                                      </p:cBhvr>
                                    </p:animEffect>
                                    <p:anim calcmode="lin" valueType="num">
                                      <p:cBhvr>
                                        <p:cTn id="116" dur="1000" fill="hold"/>
                                        <p:tgtEl>
                                          <p:spTgt spid="49"/>
                                        </p:tgtEl>
                                        <p:attrNameLst>
                                          <p:attrName>ppt_x</p:attrName>
                                        </p:attrNameLst>
                                      </p:cBhvr>
                                      <p:tavLst>
                                        <p:tav tm="0">
                                          <p:val>
                                            <p:strVal val="#ppt_x"/>
                                          </p:val>
                                        </p:tav>
                                        <p:tav tm="100000">
                                          <p:val>
                                            <p:strVal val="#ppt_x"/>
                                          </p:val>
                                        </p:tav>
                                      </p:tavLst>
                                    </p:anim>
                                    <p:anim calcmode="lin" valueType="num">
                                      <p:cBhvr>
                                        <p:cTn id="11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grpId="0" nodeType="clickEffect">
                                  <p:stCondLst>
                                    <p:cond delay="0"/>
                                  </p:stCondLst>
                                  <p:childTnLst>
                                    <p:set>
                                      <p:cBhvr>
                                        <p:cTn id="121" dur="1" fill="hold">
                                          <p:stCondLst>
                                            <p:cond delay="0"/>
                                          </p:stCondLst>
                                        </p:cTn>
                                        <p:tgtEl>
                                          <p:spTgt spid="35"/>
                                        </p:tgtEl>
                                        <p:attrNameLst>
                                          <p:attrName>style.visibility</p:attrName>
                                        </p:attrNameLst>
                                      </p:cBhvr>
                                      <p:to>
                                        <p:strVal val="visible"/>
                                      </p:to>
                                    </p:set>
                                    <p:anim calcmode="lin" valueType="num">
                                      <p:cBhvr additive="base">
                                        <p:cTn id="122" dur="500" fill="hold"/>
                                        <p:tgtEl>
                                          <p:spTgt spid="35"/>
                                        </p:tgtEl>
                                        <p:attrNameLst>
                                          <p:attrName>ppt_x</p:attrName>
                                        </p:attrNameLst>
                                      </p:cBhvr>
                                      <p:tavLst>
                                        <p:tav tm="0">
                                          <p:val>
                                            <p:strVal val="#ppt_x"/>
                                          </p:val>
                                        </p:tav>
                                        <p:tav tm="100000">
                                          <p:val>
                                            <p:strVal val="#ppt_x"/>
                                          </p:val>
                                        </p:tav>
                                      </p:tavLst>
                                    </p:anim>
                                    <p:anim calcmode="lin" valueType="num">
                                      <p:cBhvr additive="base">
                                        <p:cTn id="12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nodeType="click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1000"/>
                                        <p:tgtEl>
                                          <p:spTgt spid="36"/>
                                        </p:tgtEl>
                                      </p:cBhvr>
                                    </p:animEffect>
                                    <p:anim calcmode="lin" valueType="num">
                                      <p:cBhvr>
                                        <p:cTn id="129" dur="1000" fill="hold"/>
                                        <p:tgtEl>
                                          <p:spTgt spid="36"/>
                                        </p:tgtEl>
                                        <p:attrNameLst>
                                          <p:attrName>ppt_x</p:attrName>
                                        </p:attrNameLst>
                                      </p:cBhvr>
                                      <p:tavLst>
                                        <p:tav tm="0">
                                          <p:val>
                                            <p:strVal val="#ppt_x"/>
                                          </p:val>
                                        </p:tav>
                                        <p:tav tm="100000">
                                          <p:val>
                                            <p:strVal val="#ppt_x"/>
                                          </p:val>
                                        </p:tav>
                                      </p:tavLst>
                                    </p:anim>
                                    <p:anim calcmode="lin" valueType="num">
                                      <p:cBhvr>
                                        <p:cTn id="130" dur="1000" fill="hold"/>
                                        <p:tgtEl>
                                          <p:spTgt spid="3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1000"/>
                                        <p:tgtEl>
                                          <p:spTgt spid="38"/>
                                        </p:tgtEl>
                                      </p:cBhvr>
                                    </p:animEffect>
                                    <p:anim calcmode="lin" valueType="num">
                                      <p:cBhvr>
                                        <p:cTn id="134" dur="1000" fill="hold"/>
                                        <p:tgtEl>
                                          <p:spTgt spid="38"/>
                                        </p:tgtEl>
                                        <p:attrNameLst>
                                          <p:attrName>ppt_x</p:attrName>
                                        </p:attrNameLst>
                                      </p:cBhvr>
                                      <p:tavLst>
                                        <p:tav tm="0">
                                          <p:val>
                                            <p:strVal val="#ppt_x"/>
                                          </p:val>
                                        </p:tav>
                                        <p:tav tm="100000">
                                          <p:val>
                                            <p:strVal val="#ppt_x"/>
                                          </p:val>
                                        </p:tav>
                                      </p:tavLst>
                                    </p:anim>
                                    <p:anim calcmode="lin" valueType="num">
                                      <p:cBhvr>
                                        <p:cTn id="135" dur="1000" fill="hold"/>
                                        <p:tgtEl>
                                          <p:spTgt spid="38"/>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Effect transition="in" filter="fade">
                                      <p:cBhvr>
                                        <p:cTn id="138" dur="1000"/>
                                        <p:tgtEl>
                                          <p:spTgt spid="48"/>
                                        </p:tgtEl>
                                      </p:cBhvr>
                                    </p:animEffect>
                                    <p:anim calcmode="lin" valueType="num">
                                      <p:cBhvr>
                                        <p:cTn id="139" dur="1000" fill="hold"/>
                                        <p:tgtEl>
                                          <p:spTgt spid="48"/>
                                        </p:tgtEl>
                                        <p:attrNameLst>
                                          <p:attrName>ppt_x</p:attrName>
                                        </p:attrNameLst>
                                      </p:cBhvr>
                                      <p:tavLst>
                                        <p:tav tm="0">
                                          <p:val>
                                            <p:strVal val="#ppt_x"/>
                                          </p:val>
                                        </p:tav>
                                        <p:tav tm="100000">
                                          <p:val>
                                            <p:strVal val="#ppt_x"/>
                                          </p:val>
                                        </p:tav>
                                      </p:tavLst>
                                    </p:anim>
                                    <p:anim calcmode="lin" valueType="num">
                                      <p:cBhvr>
                                        <p:cTn id="140"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6" presetClass="entr" presetSubtype="0" fill="hold" nodeType="clickEffect">
                                  <p:stCondLst>
                                    <p:cond delay="0"/>
                                  </p:stCondLst>
                                  <p:childTnLst>
                                    <p:set>
                                      <p:cBhvr>
                                        <p:cTn id="144" dur="1" fill="hold">
                                          <p:stCondLst>
                                            <p:cond delay="0"/>
                                          </p:stCondLst>
                                        </p:cTn>
                                        <p:tgtEl>
                                          <p:spTgt spid="10"/>
                                        </p:tgtEl>
                                        <p:attrNameLst>
                                          <p:attrName>style.visibility</p:attrName>
                                        </p:attrNameLst>
                                      </p:cBhvr>
                                      <p:to>
                                        <p:strVal val="visible"/>
                                      </p:to>
                                    </p:set>
                                    <p:animEffect transition="in" filter="wipe(down)">
                                      <p:cBhvr>
                                        <p:cTn id="145" dur="580">
                                          <p:stCondLst>
                                            <p:cond delay="0"/>
                                          </p:stCondLst>
                                        </p:cTn>
                                        <p:tgtEl>
                                          <p:spTgt spid="10"/>
                                        </p:tgtEl>
                                      </p:cBhvr>
                                    </p:animEffect>
                                    <p:anim calcmode="lin" valueType="num">
                                      <p:cBhvr>
                                        <p:cTn id="14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4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4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5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51" dur="26">
                                          <p:stCondLst>
                                            <p:cond delay="650"/>
                                          </p:stCondLst>
                                        </p:cTn>
                                        <p:tgtEl>
                                          <p:spTgt spid="10"/>
                                        </p:tgtEl>
                                      </p:cBhvr>
                                      <p:to x="100000" y="60000"/>
                                    </p:animScale>
                                    <p:animScale>
                                      <p:cBhvr>
                                        <p:cTn id="152" dur="166" decel="50000">
                                          <p:stCondLst>
                                            <p:cond delay="676"/>
                                          </p:stCondLst>
                                        </p:cTn>
                                        <p:tgtEl>
                                          <p:spTgt spid="10"/>
                                        </p:tgtEl>
                                      </p:cBhvr>
                                      <p:to x="100000" y="100000"/>
                                    </p:animScale>
                                    <p:animScale>
                                      <p:cBhvr>
                                        <p:cTn id="153" dur="26">
                                          <p:stCondLst>
                                            <p:cond delay="1312"/>
                                          </p:stCondLst>
                                        </p:cTn>
                                        <p:tgtEl>
                                          <p:spTgt spid="10"/>
                                        </p:tgtEl>
                                      </p:cBhvr>
                                      <p:to x="100000" y="80000"/>
                                    </p:animScale>
                                    <p:animScale>
                                      <p:cBhvr>
                                        <p:cTn id="154" dur="166" decel="50000">
                                          <p:stCondLst>
                                            <p:cond delay="1338"/>
                                          </p:stCondLst>
                                        </p:cTn>
                                        <p:tgtEl>
                                          <p:spTgt spid="10"/>
                                        </p:tgtEl>
                                      </p:cBhvr>
                                      <p:to x="100000" y="100000"/>
                                    </p:animScale>
                                    <p:animScale>
                                      <p:cBhvr>
                                        <p:cTn id="155" dur="26">
                                          <p:stCondLst>
                                            <p:cond delay="1642"/>
                                          </p:stCondLst>
                                        </p:cTn>
                                        <p:tgtEl>
                                          <p:spTgt spid="10"/>
                                        </p:tgtEl>
                                      </p:cBhvr>
                                      <p:to x="100000" y="90000"/>
                                    </p:animScale>
                                    <p:animScale>
                                      <p:cBhvr>
                                        <p:cTn id="156" dur="166" decel="50000">
                                          <p:stCondLst>
                                            <p:cond delay="1668"/>
                                          </p:stCondLst>
                                        </p:cTn>
                                        <p:tgtEl>
                                          <p:spTgt spid="10"/>
                                        </p:tgtEl>
                                      </p:cBhvr>
                                      <p:to x="100000" y="100000"/>
                                    </p:animScale>
                                    <p:animScale>
                                      <p:cBhvr>
                                        <p:cTn id="157" dur="26">
                                          <p:stCondLst>
                                            <p:cond delay="1808"/>
                                          </p:stCondLst>
                                        </p:cTn>
                                        <p:tgtEl>
                                          <p:spTgt spid="10"/>
                                        </p:tgtEl>
                                      </p:cBhvr>
                                      <p:to x="100000" y="95000"/>
                                    </p:animScale>
                                    <p:animScale>
                                      <p:cBhvr>
                                        <p:cTn id="158" dur="166" decel="50000">
                                          <p:stCondLst>
                                            <p:cond delay="1834"/>
                                          </p:stCondLst>
                                        </p:cTn>
                                        <p:tgtEl>
                                          <p:spTgt spid="10"/>
                                        </p:tgtEl>
                                      </p:cBhvr>
                                      <p:to x="100000" y="100000"/>
                                    </p:animScale>
                                  </p:childTnLst>
                                </p:cTn>
                              </p:par>
                              <p:par>
                                <p:cTn id="159" presetID="26" presetClass="entr" presetSubtype="0" fill="hold" grpId="0" nodeType="withEffect">
                                  <p:stCondLst>
                                    <p:cond delay="0"/>
                                  </p:stCondLst>
                                  <p:childTnLst>
                                    <p:set>
                                      <p:cBhvr>
                                        <p:cTn id="160" dur="1" fill="hold">
                                          <p:stCondLst>
                                            <p:cond delay="0"/>
                                          </p:stCondLst>
                                        </p:cTn>
                                        <p:tgtEl>
                                          <p:spTgt spid="58"/>
                                        </p:tgtEl>
                                        <p:attrNameLst>
                                          <p:attrName>style.visibility</p:attrName>
                                        </p:attrNameLst>
                                      </p:cBhvr>
                                      <p:to>
                                        <p:strVal val="visible"/>
                                      </p:to>
                                    </p:set>
                                    <p:animEffect transition="in" filter="wipe(down)">
                                      <p:cBhvr>
                                        <p:cTn id="161" dur="580">
                                          <p:stCondLst>
                                            <p:cond delay="0"/>
                                          </p:stCondLst>
                                        </p:cTn>
                                        <p:tgtEl>
                                          <p:spTgt spid="58"/>
                                        </p:tgtEl>
                                      </p:cBhvr>
                                    </p:animEffect>
                                    <p:anim calcmode="lin" valueType="num">
                                      <p:cBhvr>
                                        <p:cTn id="162"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163"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164"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165"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166"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167" dur="26">
                                          <p:stCondLst>
                                            <p:cond delay="650"/>
                                          </p:stCondLst>
                                        </p:cTn>
                                        <p:tgtEl>
                                          <p:spTgt spid="58"/>
                                        </p:tgtEl>
                                      </p:cBhvr>
                                      <p:to x="100000" y="60000"/>
                                    </p:animScale>
                                    <p:animScale>
                                      <p:cBhvr>
                                        <p:cTn id="168" dur="166" decel="50000">
                                          <p:stCondLst>
                                            <p:cond delay="676"/>
                                          </p:stCondLst>
                                        </p:cTn>
                                        <p:tgtEl>
                                          <p:spTgt spid="58"/>
                                        </p:tgtEl>
                                      </p:cBhvr>
                                      <p:to x="100000" y="100000"/>
                                    </p:animScale>
                                    <p:animScale>
                                      <p:cBhvr>
                                        <p:cTn id="169" dur="26">
                                          <p:stCondLst>
                                            <p:cond delay="1312"/>
                                          </p:stCondLst>
                                        </p:cTn>
                                        <p:tgtEl>
                                          <p:spTgt spid="58"/>
                                        </p:tgtEl>
                                      </p:cBhvr>
                                      <p:to x="100000" y="80000"/>
                                    </p:animScale>
                                    <p:animScale>
                                      <p:cBhvr>
                                        <p:cTn id="170" dur="166" decel="50000">
                                          <p:stCondLst>
                                            <p:cond delay="1338"/>
                                          </p:stCondLst>
                                        </p:cTn>
                                        <p:tgtEl>
                                          <p:spTgt spid="58"/>
                                        </p:tgtEl>
                                      </p:cBhvr>
                                      <p:to x="100000" y="100000"/>
                                    </p:animScale>
                                    <p:animScale>
                                      <p:cBhvr>
                                        <p:cTn id="171" dur="26">
                                          <p:stCondLst>
                                            <p:cond delay="1642"/>
                                          </p:stCondLst>
                                        </p:cTn>
                                        <p:tgtEl>
                                          <p:spTgt spid="58"/>
                                        </p:tgtEl>
                                      </p:cBhvr>
                                      <p:to x="100000" y="90000"/>
                                    </p:animScale>
                                    <p:animScale>
                                      <p:cBhvr>
                                        <p:cTn id="172" dur="166" decel="50000">
                                          <p:stCondLst>
                                            <p:cond delay="1668"/>
                                          </p:stCondLst>
                                        </p:cTn>
                                        <p:tgtEl>
                                          <p:spTgt spid="58"/>
                                        </p:tgtEl>
                                      </p:cBhvr>
                                      <p:to x="100000" y="100000"/>
                                    </p:animScale>
                                    <p:animScale>
                                      <p:cBhvr>
                                        <p:cTn id="173" dur="26">
                                          <p:stCondLst>
                                            <p:cond delay="1808"/>
                                          </p:stCondLst>
                                        </p:cTn>
                                        <p:tgtEl>
                                          <p:spTgt spid="58"/>
                                        </p:tgtEl>
                                      </p:cBhvr>
                                      <p:to x="100000" y="95000"/>
                                    </p:animScale>
                                    <p:animScale>
                                      <p:cBhvr>
                                        <p:cTn id="174" dur="166" decel="50000">
                                          <p:stCondLst>
                                            <p:cond delay="1834"/>
                                          </p:stCondLst>
                                        </p:cTn>
                                        <p:tgtEl>
                                          <p:spTgt spid="58"/>
                                        </p:tgtEl>
                                      </p:cBhvr>
                                      <p:to x="100000" y="100000"/>
                                    </p:animScale>
                                  </p:childTnLst>
                                </p:cTn>
                              </p:par>
                            </p:childTnLst>
                          </p:cTn>
                        </p:par>
                      </p:childTnLst>
                    </p:cTn>
                  </p:par>
                  <p:par>
                    <p:cTn id="175" fill="hold">
                      <p:stCondLst>
                        <p:cond delay="indefinite"/>
                      </p:stCondLst>
                      <p:childTnLst>
                        <p:par>
                          <p:cTn id="176" fill="hold">
                            <p:stCondLst>
                              <p:cond delay="0"/>
                            </p:stCondLst>
                            <p:childTnLst>
                              <p:par>
                                <p:cTn id="177" presetID="42" presetClass="entr" presetSubtype="0" fill="hold" nodeType="clickEffect">
                                  <p:stCondLst>
                                    <p:cond delay="0"/>
                                  </p:stCondLst>
                                  <p:childTnLst>
                                    <p:set>
                                      <p:cBhvr>
                                        <p:cTn id="178" dur="1" fill="hold">
                                          <p:stCondLst>
                                            <p:cond delay="0"/>
                                          </p:stCondLst>
                                        </p:cTn>
                                        <p:tgtEl>
                                          <p:spTgt spid="55"/>
                                        </p:tgtEl>
                                        <p:attrNameLst>
                                          <p:attrName>style.visibility</p:attrName>
                                        </p:attrNameLst>
                                      </p:cBhvr>
                                      <p:to>
                                        <p:strVal val="visible"/>
                                      </p:to>
                                    </p:set>
                                    <p:animEffect transition="in" filter="fade">
                                      <p:cBhvr>
                                        <p:cTn id="179" dur="1000"/>
                                        <p:tgtEl>
                                          <p:spTgt spid="55"/>
                                        </p:tgtEl>
                                      </p:cBhvr>
                                    </p:animEffect>
                                    <p:anim calcmode="lin" valueType="num">
                                      <p:cBhvr>
                                        <p:cTn id="180" dur="1000" fill="hold"/>
                                        <p:tgtEl>
                                          <p:spTgt spid="55"/>
                                        </p:tgtEl>
                                        <p:attrNameLst>
                                          <p:attrName>ppt_x</p:attrName>
                                        </p:attrNameLst>
                                      </p:cBhvr>
                                      <p:tavLst>
                                        <p:tav tm="0">
                                          <p:val>
                                            <p:strVal val="#ppt_x"/>
                                          </p:val>
                                        </p:tav>
                                        <p:tav tm="100000">
                                          <p:val>
                                            <p:strVal val="#ppt_x"/>
                                          </p:val>
                                        </p:tav>
                                      </p:tavLst>
                                    </p:anim>
                                    <p:anim calcmode="lin" valueType="num">
                                      <p:cBhvr>
                                        <p:cTn id="181" dur="1000" fill="hold"/>
                                        <p:tgtEl>
                                          <p:spTgt spid="55"/>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57"/>
                                        </p:tgtEl>
                                        <p:attrNameLst>
                                          <p:attrName>style.visibility</p:attrName>
                                        </p:attrNameLst>
                                      </p:cBhvr>
                                      <p:to>
                                        <p:strVal val="visible"/>
                                      </p:to>
                                    </p:set>
                                    <p:animEffect transition="in" filter="fade">
                                      <p:cBhvr>
                                        <p:cTn id="184" dur="1000"/>
                                        <p:tgtEl>
                                          <p:spTgt spid="57"/>
                                        </p:tgtEl>
                                      </p:cBhvr>
                                    </p:animEffect>
                                    <p:anim calcmode="lin" valueType="num">
                                      <p:cBhvr>
                                        <p:cTn id="185" dur="1000" fill="hold"/>
                                        <p:tgtEl>
                                          <p:spTgt spid="57"/>
                                        </p:tgtEl>
                                        <p:attrNameLst>
                                          <p:attrName>ppt_x</p:attrName>
                                        </p:attrNameLst>
                                      </p:cBhvr>
                                      <p:tavLst>
                                        <p:tav tm="0">
                                          <p:val>
                                            <p:strVal val="#ppt_x"/>
                                          </p:val>
                                        </p:tav>
                                        <p:tav tm="100000">
                                          <p:val>
                                            <p:strVal val="#ppt_x"/>
                                          </p:val>
                                        </p:tav>
                                      </p:tavLst>
                                    </p:anim>
                                    <p:anim calcmode="lin" valueType="num">
                                      <p:cBhvr>
                                        <p:cTn id="186" dur="1000" fill="hold"/>
                                        <p:tgtEl>
                                          <p:spTgt spid="57"/>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54"/>
                                        </p:tgtEl>
                                        <p:attrNameLst>
                                          <p:attrName>style.visibility</p:attrName>
                                        </p:attrNameLst>
                                      </p:cBhvr>
                                      <p:to>
                                        <p:strVal val="visible"/>
                                      </p:to>
                                    </p:set>
                                    <p:animEffect transition="in" filter="fade">
                                      <p:cBhvr>
                                        <p:cTn id="189" dur="1000"/>
                                        <p:tgtEl>
                                          <p:spTgt spid="54"/>
                                        </p:tgtEl>
                                      </p:cBhvr>
                                    </p:animEffect>
                                    <p:anim calcmode="lin" valueType="num">
                                      <p:cBhvr>
                                        <p:cTn id="190" dur="1000" fill="hold"/>
                                        <p:tgtEl>
                                          <p:spTgt spid="54"/>
                                        </p:tgtEl>
                                        <p:attrNameLst>
                                          <p:attrName>ppt_x</p:attrName>
                                        </p:attrNameLst>
                                      </p:cBhvr>
                                      <p:tavLst>
                                        <p:tav tm="0">
                                          <p:val>
                                            <p:strVal val="#ppt_x"/>
                                          </p:val>
                                        </p:tav>
                                        <p:tav tm="100000">
                                          <p:val>
                                            <p:strVal val="#ppt_x"/>
                                          </p:val>
                                        </p:tav>
                                      </p:tavLst>
                                    </p:anim>
                                    <p:anim calcmode="lin" valueType="num">
                                      <p:cBhvr>
                                        <p:cTn id="191"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92" fill="hold">
                      <p:stCondLst>
                        <p:cond delay="indefinite"/>
                      </p:stCondLst>
                      <p:childTnLst>
                        <p:par>
                          <p:cTn id="193" fill="hold">
                            <p:stCondLst>
                              <p:cond delay="0"/>
                            </p:stCondLst>
                            <p:childTnLst>
                              <p:par>
                                <p:cTn id="194" presetID="42" presetClass="entr" presetSubtype="0" fill="hold" grpId="0" nodeType="clickEffect">
                                  <p:stCondLst>
                                    <p:cond delay="0"/>
                                  </p:stCondLst>
                                  <p:childTnLst>
                                    <p:set>
                                      <p:cBhvr>
                                        <p:cTn id="195" dur="1" fill="hold">
                                          <p:stCondLst>
                                            <p:cond delay="0"/>
                                          </p:stCondLst>
                                        </p:cTn>
                                        <p:tgtEl>
                                          <p:spTgt spid="26"/>
                                        </p:tgtEl>
                                        <p:attrNameLst>
                                          <p:attrName>style.visibility</p:attrName>
                                        </p:attrNameLst>
                                      </p:cBhvr>
                                      <p:to>
                                        <p:strVal val="visible"/>
                                      </p:to>
                                    </p:set>
                                    <p:animEffect transition="in" filter="fade">
                                      <p:cBhvr>
                                        <p:cTn id="196" dur="1000"/>
                                        <p:tgtEl>
                                          <p:spTgt spid="26"/>
                                        </p:tgtEl>
                                      </p:cBhvr>
                                    </p:animEffect>
                                    <p:anim calcmode="lin" valueType="num">
                                      <p:cBhvr>
                                        <p:cTn id="197" dur="1000" fill="hold"/>
                                        <p:tgtEl>
                                          <p:spTgt spid="26"/>
                                        </p:tgtEl>
                                        <p:attrNameLst>
                                          <p:attrName>ppt_x</p:attrName>
                                        </p:attrNameLst>
                                      </p:cBhvr>
                                      <p:tavLst>
                                        <p:tav tm="0">
                                          <p:val>
                                            <p:strVal val="#ppt_x"/>
                                          </p:val>
                                        </p:tav>
                                        <p:tav tm="100000">
                                          <p:val>
                                            <p:strVal val="#ppt_x"/>
                                          </p:val>
                                        </p:tav>
                                      </p:tavLst>
                                    </p:anim>
                                    <p:anim calcmode="lin" valueType="num">
                                      <p:cBhvr>
                                        <p:cTn id="198" dur="1000" fill="hold"/>
                                        <p:tgtEl>
                                          <p:spTgt spid="26"/>
                                        </p:tgtEl>
                                        <p:attrNameLst>
                                          <p:attrName>ppt_y</p:attrName>
                                        </p:attrNameLst>
                                      </p:cBhvr>
                                      <p:tavLst>
                                        <p:tav tm="0">
                                          <p:val>
                                            <p:strVal val="#ppt_y+.1"/>
                                          </p:val>
                                        </p:tav>
                                        <p:tav tm="100000">
                                          <p:val>
                                            <p:strVal val="#ppt_y"/>
                                          </p:val>
                                        </p:tav>
                                      </p:tavLst>
                                    </p:anim>
                                  </p:childTnLst>
                                </p:cTn>
                              </p:par>
                              <p:par>
                                <p:cTn id="199" presetID="42" presetClass="entr" presetSubtype="0" fill="hold" nodeType="withEffect">
                                  <p:stCondLst>
                                    <p:cond delay="0"/>
                                  </p:stCondLst>
                                  <p:childTnLst>
                                    <p:set>
                                      <p:cBhvr>
                                        <p:cTn id="200" dur="1" fill="hold">
                                          <p:stCondLst>
                                            <p:cond delay="0"/>
                                          </p:stCondLst>
                                        </p:cTn>
                                        <p:tgtEl>
                                          <p:spTgt spid="29"/>
                                        </p:tgtEl>
                                        <p:attrNameLst>
                                          <p:attrName>style.visibility</p:attrName>
                                        </p:attrNameLst>
                                      </p:cBhvr>
                                      <p:to>
                                        <p:strVal val="visible"/>
                                      </p:to>
                                    </p:set>
                                    <p:animEffect transition="in" filter="fade">
                                      <p:cBhvr>
                                        <p:cTn id="201" dur="1000"/>
                                        <p:tgtEl>
                                          <p:spTgt spid="29"/>
                                        </p:tgtEl>
                                      </p:cBhvr>
                                    </p:animEffect>
                                    <p:anim calcmode="lin" valueType="num">
                                      <p:cBhvr>
                                        <p:cTn id="202" dur="1000" fill="hold"/>
                                        <p:tgtEl>
                                          <p:spTgt spid="29"/>
                                        </p:tgtEl>
                                        <p:attrNameLst>
                                          <p:attrName>ppt_x</p:attrName>
                                        </p:attrNameLst>
                                      </p:cBhvr>
                                      <p:tavLst>
                                        <p:tav tm="0">
                                          <p:val>
                                            <p:strVal val="#ppt_x"/>
                                          </p:val>
                                        </p:tav>
                                        <p:tav tm="100000">
                                          <p:val>
                                            <p:strVal val="#ppt_x"/>
                                          </p:val>
                                        </p:tav>
                                      </p:tavLst>
                                    </p:anim>
                                    <p:anim calcmode="lin" valueType="num">
                                      <p:cBhvr>
                                        <p:cTn id="203" dur="1000" fill="hold"/>
                                        <p:tgtEl>
                                          <p:spTgt spid="29"/>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39"/>
                                        </p:tgtEl>
                                        <p:attrNameLst>
                                          <p:attrName>style.visibility</p:attrName>
                                        </p:attrNameLst>
                                      </p:cBhvr>
                                      <p:to>
                                        <p:strVal val="visible"/>
                                      </p:to>
                                    </p:set>
                                    <p:animEffect transition="in" filter="fade">
                                      <p:cBhvr>
                                        <p:cTn id="206" dur="1000"/>
                                        <p:tgtEl>
                                          <p:spTgt spid="39"/>
                                        </p:tgtEl>
                                      </p:cBhvr>
                                    </p:animEffect>
                                    <p:anim calcmode="lin" valueType="num">
                                      <p:cBhvr>
                                        <p:cTn id="207" dur="1000" fill="hold"/>
                                        <p:tgtEl>
                                          <p:spTgt spid="39"/>
                                        </p:tgtEl>
                                        <p:attrNameLst>
                                          <p:attrName>ppt_x</p:attrName>
                                        </p:attrNameLst>
                                      </p:cBhvr>
                                      <p:tavLst>
                                        <p:tav tm="0">
                                          <p:val>
                                            <p:strVal val="#ppt_x"/>
                                          </p:val>
                                        </p:tav>
                                        <p:tav tm="100000">
                                          <p:val>
                                            <p:strVal val="#ppt_x"/>
                                          </p:val>
                                        </p:tav>
                                      </p:tavLst>
                                    </p:anim>
                                    <p:anim calcmode="lin" valueType="num">
                                      <p:cBhvr>
                                        <p:cTn id="20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42" presetClass="entr" presetSubtype="0" fill="hold" nodeType="clickEffect">
                                  <p:stCondLst>
                                    <p:cond delay="0"/>
                                  </p:stCondLst>
                                  <p:childTnLst>
                                    <p:set>
                                      <p:cBhvr>
                                        <p:cTn id="212" dur="1" fill="hold">
                                          <p:stCondLst>
                                            <p:cond delay="0"/>
                                          </p:stCondLst>
                                        </p:cTn>
                                        <p:tgtEl>
                                          <p:spTgt spid="41"/>
                                        </p:tgtEl>
                                        <p:attrNameLst>
                                          <p:attrName>style.visibility</p:attrName>
                                        </p:attrNameLst>
                                      </p:cBhvr>
                                      <p:to>
                                        <p:strVal val="visible"/>
                                      </p:to>
                                    </p:set>
                                    <p:animEffect transition="in" filter="fade">
                                      <p:cBhvr>
                                        <p:cTn id="213" dur="1000"/>
                                        <p:tgtEl>
                                          <p:spTgt spid="41"/>
                                        </p:tgtEl>
                                      </p:cBhvr>
                                    </p:animEffect>
                                    <p:anim calcmode="lin" valueType="num">
                                      <p:cBhvr>
                                        <p:cTn id="214" dur="1000" fill="hold"/>
                                        <p:tgtEl>
                                          <p:spTgt spid="41"/>
                                        </p:tgtEl>
                                        <p:attrNameLst>
                                          <p:attrName>ppt_x</p:attrName>
                                        </p:attrNameLst>
                                      </p:cBhvr>
                                      <p:tavLst>
                                        <p:tav tm="0">
                                          <p:val>
                                            <p:strVal val="#ppt_x"/>
                                          </p:val>
                                        </p:tav>
                                        <p:tav tm="100000">
                                          <p:val>
                                            <p:strVal val="#ppt_x"/>
                                          </p:val>
                                        </p:tav>
                                      </p:tavLst>
                                    </p:anim>
                                    <p:anim calcmode="lin" valueType="num">
                                      <p:cBhvr>
                                        <p:cTn id="215" dur="1000" fill="hold"/>
                                        <p:tgtEl>
                                          <p:spTgt spid="41"/>
                                        </p:tgtEl>
                                        <p:attrNameLst>
                                          <p:attrName>ppt_y</p:attrName>
                                        </p:attrNameLst>
                                      </p:cBhvr>
                                      <p:tavLst>
                                        <p:tav tm="0">
                                          <p:val>
                                            <p:strVal val="#ppt_y+.1"/>
                                          </p:val>
                                        </p:tav>
                                        <p:tav tm="100000">
                                          <p:val>
                                            <p:strVal val="#ppt_y"/>
                                          </p:val>
                                        </p:tav>
                                      </p:tavLst>
                                    </p:anim>
                                  </p:childTnLst>
                                </p:cTn>
                              </p:par>
                              <p:par>
                                <p:cTn id="216" presetID="42" presetClass="entr" presetSubtype="0" fill="hold" grpId="0" nodeType="withEffect">
                                  <p:stCondLst>
                                    <p:cond delay="0"/>
                                  </p:stCondLst>
                                  <p:childTnLst>
                                    <p:set>
                                      <p:cBhvr>
                                        <p:cTn id="217" dur="1" fill="hold">
                                          <p:stCondLst>
                                            <p:cond delay="0"/>
                                          </p:stCondLst>
                                        </p:cTn>
                                        <p:tgtEl>
                                          <p:spTgt spid="40"/>
                                        </p:tgtEl>
                                        <p:attrNameLst>
                                          <p:attrName>style.visibility</p:attrName>
                                        </p:attrNameLst>
                                      </p:cBhvr>
                                      <p:to>
                                        <p:strVal val="visible"/>
                                      </p:to>
                                    </p:set>
                                    <p:animEffect transition="in" filter="fade">
                                      <p:cBhvr>
                                        <p:cTn id="218" dur="1000"/>
                                        <p:tgtEl>
                                          <p:spTgt spid="40"/>
                                        </p:tgtEl>
                                      </p:cBhvr>
                                    </p:animEffect>
                                    <p:anim calcmode="lin" valueType="num">
                                      <p:cBhvr>
                                        <p:cTn id="219" dur="1000" fill="hold"/>
                                        <p:tgtEl>
                                          <p:spTgt spid="40"/>
                                        </p:tgtEl>
                                        <p:attrNameLst>
                                          <p:attrName>ppt_x</p:attrName>
                                        </p:attrNameLst>
                                      </p:cBhvr>
                                      <p:tavLst>
                                        <p:tav tm="0">
                                          <p:val>
                                            <p:strVal val="#ppt_x"/>
                                          </p:val>
                                        </p:tav>
                                        <p:tav tm="100000">
                                          <p:val>
                                            <p:strVal val="#ppt_x"/>
                                          </p:val>
                                        </p:tav>
                                      </p:tavLst>
                                    </p:anim>
                                    <p:anim calcmode="lin" valueType="num">
                                      <p:cBhvr>
                                        <p:cTn id="220" dur="1000" fill="hold"/>
                                        <p:tgtEl>
                                          <p:spTgt spid="40"/>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22"/>
                                        </p:tgtEl>
                                        <p:attrNameLst>
                                          <p:attrName>style.visibility</p:attrName>
                                        </p:attrNameLst>
                                      </p:cBhvr>
                                      <p:to>
                                        <p:strVal val="visible"/>
                                      </p:to>
                                    </p:set>
                                    <p:animEffect transition="in" filter="fade">
                                      <p:cBhvr>
                                        <p:cTn id="223" dur="1000"/>
                                        <p:tgtEl>
                                          <p:spTgt spid="22"/>
                                        </p:tgtEl>
                                      </p:cBhvr>
                                    </p:animEffect>
                                    <p:anim calcmode="lin" valueType="num">
                                      <p:cBhvr>
                                        <p:cTn id="224" dur="1000" fill="hold"/>
                                        <p:tgtEl>
                                          <p:spTgt spid="22"/>
                                        </p:tgtEl>
                                        <p:attrNameLst>
                                          <p:attrName>ppt_x</p:attrName>
                                        </p:attrNameLst>
                                      </p:cBhvr>
                                      <p:tavLst>
                                        <p:tav tm="0">
                                          <p:val>
                                            <p:strVal val="#ppt_x"/>
                                          </p:val>
                                        </p:tav>
                                        <p:tav tm="100000">
                                          <p:val>
                                            <p:strVal val="#ppt_x"/>
                                          </p:val>
                                        </p:tav>
                                      </p:tavLst>
                                    </p:anim>
                                    <p:anim calcmode="lin" valueType="num">
                                      <p:cBhvr>
                                        <p:cTn id="22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26" fill="hold">
                      <p:stCondLst>
                        <p:cond delay="indefinite"/>
                      </p:stCondLst>
                      <p:childTnLst>
                        <p:par>
                          <p:cTn id="227" fill="hold">
                            <p:stCondLst>
                              <p:cond delay="0"/>
                            </p:stCondLst>
                            <p:childTnLst>
                              <p:par>
                                <p:cTn id="228" presetID="2" presetClass="entr" presetSubtype="4" fill="hold" nodeType="clickEffect">
                                  <p:stCondLst>
                                    <p:cond delay="0"/>
                                  </p:stCondLst>
                                  <p:childTnLst>
                                    <p:set>
                                      <p:cBhvr>
                                        <p:cTn id="229" dur="1" fill="hold">
                                          <p:stCondLst>
                                            <p:cond delay="0"/>
                                          </p:stCondLst>
                                        </p:cTn>
                                        <p:tgtEl>
                                          <p:spTgt spid="3"/>
                                        </p:tgtEl>
                                        <p:attrNameLst>
                                          <p:attrName>style.visibility</p:attrName>
                                        </p:attrNameLst>
                                      </p:cBhvr>
                                      <p:to>
                                        <p:strVal val="visible"/>
                                      </p:to>
                                    </p:set>
                                    <p:anim calcmode="lin" valueType="num">
                                      <p:cBhvr additive="base">
                                        <p:cTn id="230" dur="500" fill="hold"/>
                                        <p:tgtEl>
                                          <p:spTgt spid="3"/>
                                        </p:tgtEl>
                                        <p:attrNameLst>
                                          <p:attrName>ppt_x</p:attrName>
                                        </p:attrNameLst>
                                      </p:cBhvr>
                                      <p:tavLst>
                                        <p:tav tm="0">
                                          <p:val>
                                            <p:strVal val="#ppt_x"/>
                                          </p:val>
                                        </p:tav>
                                        <p:tav tm="100000">
                                          <p:val>
                                            <p:strVal val="#ppt_x"/>
                                          </p:val>
                                        </p:tav>
                                      </p:tavLst>
                                    </p:anim>
                                    <p:anim calcmode="lin" valueType="num">
                                      <p:cBhvr additive="base">
                                        <p:cTn id="2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9" grpId="0" animBg="1"/>
      <p:bldP spid="21" grpId="0" animBg="1"/>
      <p:bldP spid="23" grpId="0" animBg="1"/>
      <p:bldP spid="24" grpId="0" animBg="1"/>
      <p:bldP spid="27" grpId="0" animBg="1"/>
      <p:bldP spid="30" grpId="0" animBg="1"/>
      <p:bldP spid="31" grpId="0" animBg="1"/>
      <p:bldP spid="34" grpId="0" animBg="1"/>
      <p:bldP spid="35" grpId="0" animBg="1"/>
      <p:bldP spid="38" grpId="0" animBg="1"/>
      <p:bldP spid="48" grpId="0"/>
      <p:bldP spid="49" grpId="0"/>
      <p:bldP spid="50" grpId="0"/>
      <p:bldP spid="51" grpId="0"/>
      <p:bldP spid="52" grpId="0"/>
      <p:bldP spid="53" grpId="0"/>
      <p:bldP spid="54" grpId="0" animBg="1"/>
      <p:bldP spid="57" grpId="0"/>
      <p:bldP spid="58" grpId="0" animBg="1"/>
      <p:bldP spid="22" grpId="0"/>
      <p:bldP spid="26" grpId="0" animBg="1"/>
      <p:bldP spid="39" grpId="0"/>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83FCCD5-5DE0-1984-59CA-C4E672AB5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235" y="934487"/>
            <a:ext cx="5627468" cy="5657245"/>
          </a:xfrm>
          <a:prstGeom prst="rect">
            <a:avLst/>
          </a:prstGeom>
        </p:spPr>
      </p:pic>
      <p:graphicFrame>
        <p:nvGraphicFramePr>
          <p:cNvPr id="5" name="Tableau 10">
            <a:extLst>
              <a:ext uri="{FF2B5EF4-FFF2-40B4-BE49-F238E27FC236}">
                <a16:creationId xmlns:a16="http://schemas.microsoft.com/office/drawing/2014/main" id="{F4B5C894-7610-B5B0-7A64-1CE4A42F9692}"/>
              </a:ext>
            </a:extLst>
          </p:cNvPr>
          <p:cNvGraphicFramePr>
            <a:graphicFrameLocks noGrp="1"/>
          </p:cNvGraphicFramePr>
          <p:nvPr>
            <p:extLst>
              <p:ext uri="{D42A27DB-BD31-4B8C-83A1-F6EECF244321}">
                <p14:modId xmlns:p14="http://schemas.microsoft.com/office/powerpoint/2010/main" val="3458544282"/>
              </p:ext>
            </p:extLst>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pic>
        <p:nvPicPr>
          <p:cNvPr id="6" name="Image 5">
            <a:hlinkClick r:id="rId3" action="ppaction://hlinksldjump"/>
            <a:extLst>
              <a:ext uri="{FF2B5EF4-FFF2-40B4-BE49-F238E27FC236}">
                <a16:creationId xmlns:a16="http://schemas.microsoft.com/office/drawing/2014/main" id="{C5E6B760-0BB3-3DC7-6D2E-51A4DE876B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7" name="ZoneTexte 6">
            <a:extLst>
              <a:ext uri="{FF2B5EF4-FFF2-40B4-BE49-F238E27FC236}">
                <a16:creationId xmlns:a16="http://schemas.microsoft.com/office/drawing/2014/main" id="{1C56DD0C-C884-C32B-6138-CA1F56C434C8}"/>
              </a:ext>
            </a:extLst>
          </p:cNvPr>
          <p:cNvSpPr txBox="1"/>
          <p:nvPr/>
        </p:nvSpPr>
        <p:spPr>
          <a:xfrm>
            <a:off x="40821" y="628869"/>
            <a:ext cx="3586238" cy="369332"/>
          </a:xfrm>
          <a:prstGeom prst="rect">
            <a:avLst/>
          </a:prstGeom>
          <a:noFill/>
        </p:spPr>
        <p:txBody>
          <a:bodyPr wrap="none" rtlCol="0">
            <a:spAutoFit/>
          </a:bodyPr>
          <a:lstStyle/>
          <a:p>
            <a:r>
              <a:rPr lang="fr-FR" b="1" dirty="0">
                <a:solidFill>
                  <a:srgbClr val="FF0000"/>
                </a:solidFill>
                <a:highlight>
                  <a:srgbClr val="FFFF00"/>
                </a:highlight>
              </a:rPr>
              <a:t>ANNEXE II :</a:t>
            </a:r>
            <a:r>
              <a:rPr lang="fr-FR" b="1" dirty="0">
                <a:solidFill>
                  <a:srgbClr val="FF0000"/>
                </a:solidFill>
              </a:rPr>
              <a:t> </a:t>
            </a:r>
            <a:r>
              <a:rPr lang="es-ES" b="1" dirty="0">
                <a:solidFill>
                  <a:srgbClr val="FF0000"/>
                </a:solidFill>
              </a:rPr>
              <a:t>« Les </a:t>
            </a:r>
            <a:r>
              <a:rPr lang="es-ES" b="1" dirty="0" err="1">
                <a:solidFill>
                  <a:srgbClr val="FF0000"/>
                </a:solidFill>
              </a:rPr>
              <a:t>Deux</a:t>
            </a:r>
            <a:r>
              <a:rPr lang="es-ES" b="1" dirty="0">
                <a:solidFill>
                  <a:srgbClr val="FF0000"/>
                </a:solidFill>
              </a:rPr>
              <a:t> Fridas »</a:t>
            </a:r>
            <a:endParaRPr lang="fr-FR" b="1" dirty="0">
              <a:solidFill>
                <a:srgbClr val="FF0000"/>
              </a:solidFill>
            </a:endParaRPr>
          </a:p>
        </p:txBody>
      </p:sp>
      <p:pic>
        <p:nvPicPr>
          <p:cNvPr id="9" name="Image 8">
            <a:extLst>
              <a:ext uri="{FF2B5EF4-FFF2-40B4-BE49-F238E27FC236}">
                <a16:creationId xmlns:a16="http://schemas.microsoft.com/office/drawing/2014/main" id="{7AA7F8DA-D5CB-4B5F-E15C-D9BFCF6CEF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83947">
            <a:off x="3704170" y="3763109"/>
            <a:ext cx="705420" cy="707215"/>
          </a:xfrm>
          <a:prstGeom prst="rect">
            <a:avLst/>
          </a:prstGeom>
        </p:spPr>
      </p:pic>
      <p:pic>
        <p:nvPicPr>
          <p:cNvPr id="11" name="Image 10">
            <a:extLst>
              <a:ext uri="{FF2B5EF4-FFF2-40B4-BE49-F238E27FC236}">
                <a16:creationId xmlns:a16="http://schemas.microsoft.com/office/drawing/2014/main" id="{16F3A189-3EB8-864D-A51F-8D01B42D75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33407" flipH="1">
            <a:off x="1312673" y="3877471"/>
            <a:ext cx="705420" cy="707215"/>
          </a:xfrm>
          <a:prstGeom prst="rect">
            <a:avLst/>
          </a:prstGeom>
        </p:spPr>
      </p:pic>
      <p:sp>
        <p:nvSpPr>
          <p:cNvPr id="12" name="Ellipse 11">
            <a:extLst>
              <a:ext uri="{FF2B5EF4-FFF2-40B4-BE49-F238E27FC236}">
                <a16:creationId xmlns:a16="http://schemas.microsoft.com/office/drawing/2014/main" id="{614EE04C-7839-E75B-4B30-0B790C9B6611}"/>
              </a:ext>
            </a:extLst>
          </p:cNvPr>
          <p:cNvSpPr/>
          <p:nvPr/>
        </p:nvSpPr>
        <p:spPr>
          <a:xfrm>
            <a:off x="2703870" y="3624537"/>
            <a:ext cx="707215" cy="707215"/>
          </a:xfrm>
          <a:prstGeom prst="ellipse">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a:extLst>
              <a:ext uri="{FF2B5EF4-FFF2-40B4-BE49-F238E27FC236}">
                <a16:creationId xmlns:a16="http://schemas.microsoft.com/office/drawing/2014/main" id="{3BA2A69A-4275-D0B4-6F69-69E526BA9294}"/>
              </a:ext>
            </a:extLst>
          </p:cNvPr>
          <p:cNvCxnSpPr>
            <a:cxnSpLocks/>
            <a:stCxn id="12" idx="0"/>
          </p:cNvCxnSpPr>
          <p:nvPr/>
        </p:nvCxnSpPr>
        <p:spPr>
          <a:xfrm flipH="1" flipV="1">
            <a:off x="3057477" y="998201"/>
            <a:ext cx="1" cy="2626336"/>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73765E9C-2FC5-D7BF-1F45-126FFFA3B742}"/>
              </a:ext>
            </a:extLst>
          </p:cNvPr>
          <p:cNvCxnSpPr>
            <a:cxnSpLocks/>
            <a:endCxn id="12" idx="4"/>
          </p:cNvCxnSpPr>
          <p:nvPr/>
        </p:nvCxnSpPr>
        <p:spPr>
          <a:xfrm flipV="1">
            <a:off x="3057477" y="4331752"/>
            <a:ext cx="1" cy="225998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CA6689B8-FCD6-9981-049A-71253CD2D234}"/>
              </a:ext>
            </a:extLst>
          </p:cNvPr>
          <p:cNvSpPr txBox="1"/>
          <p:nvPr/>
        </p:nvSpPr>
        <p:spPr>
          <a:xfrm>
            <a:off x="134235" y="822986"/>
            <a:ext cx="554023" cy="646331"/>
          </a:xfrm>
          <a:prstGeom prst="rect">
            <a:avLst/>
          </a:prstGeom>
          <a:noFill/>
        </p:spPr>
        <p:txBody>
          <a:bodyPr wrap="square" rtlCol="0">
            <a:spAutoFit/>
          </a:bodyPr>
          <a:lstStyle/>
          <a:p>
            <a:pPr algn="ctr"/>
            <a:r>
              <a:rPr lang="fr-FR" sz="3600" b="1" dirty="0">
                <a:solidFill>
                  <a:srgbClr val="FF0000"/>
                </a:solidFill>
                <a:sym typeface="Wingdings" panose="05000000000000000000" pitchFamily="2" charset="2"/>
              </a:rPr>
              <a:t></a:t>
            </a:r>
            <a:endParaRPr lang="fr-FR" sz="3600" b="1" dirty="0">
              <a:solidFill>
                <a:srgbClr val="FF0000"/>
              </a:solidFill>
            </a:endParaRPr>
          </a:p>
        </p:txBody>
      </p:sp>
      <p:sp>
        <p:nvSpPr>
          <p:cNvPr id="22" name="ZoneTexte 21">
            <a:extLst>
              <a:ext uri="{FF2B5EF4-FFF2-40B4-BE49-F238E27FC236}">
                <a16:creationId xmlns:a16="http://schemas.microsoft.com/office/drawing/2014/main" id="{D3F0C33A-600D-E509-3C9D-FD1226D41C03}"/>
              </a:ext>
            </a:extLst>
          </p:cNvPr>
          <p:cNvSpPr txBox="1"/>
          <p:nvPr/>
        </p:nvSpPr>
        <p:spPr>
          <a:xfrm>
            <a:off x="3075951" y="813535"/>
            <a:ext cx="475998" cy="646331"/>
          </a:xfrm>
          <a:prstGeom prst="rect">
            <a:avLst/>
          </a:prstGeom>
          <a:noFill/>
        </p:spPr>
        <p:txBody>
          <a:bodyPr wrap="square" rtlCol="0">
            <a:spAutoFit/>
          </a:bodyPr>
          <a:lstStyle/>
          <a:p>
            <a:pPr algn="ctr"/>
            <a:r>
              <a:rPr lang="fr-FR" sz="3600" b="1" dirty="0">
                <a:solidFill>
                  <a:srgbClr val="FF0000"/>
                </a:solidFill>
                <a:sym typeface="Wingdings" panose="05000000000000000000" pitchFamily="2" charset="2"/>
              </a:rPr>
              <a:t></a:t>
            </a:r>
            <a:endParaRPr lang="fr-FR" sz="3600" b="1" dirty="0">
              <a:solidFill>
                <a:srgbClr val="FF0000"/>
              </a:solidFill>
            </a:endParaRPr>
          </a:p>
        </p:txBody>
      </p:sp>
      <p:sp>
        <p:nvSpPr>
          <p:cNvPr id="24" name="ZoneTexte 23">
            <a:extLst>
              <a:ext uri="{FF2B5EF4-FFF2-40B4-BE49-F238E27FC236}">
                <a16:creationId xmlns:a16="http://schemas.microsoft.com/office/drawing/2014/main" id="{55208718-F92C-1FB8-484A-59F646755E00}"/>
              </a:ext>
            </a:extLst>
          </p:cNvPr>
          <p:cNvSpPr txBox="1"/>
          <p:nvPr/>
        </p:nvSpPr>
        <p:spPr>
          <a:xfrm>
            <a:off x="134235" y="6519446"/>
            <a:ext cx="5627468" cy="338554"/>
          </a:xfrm>
          <a:prstGeom prst="rect">
            <a:avLst/>
          </a:prstGeom>
          <a:noFill/>
        </p:spPr>
        <p:txBody>
          <a:bodyPr wrap="square">
            <a:spAutoFit/>
          </a:bodyPr>
          <a:lstStyle/>
          <a:p>
            <a:pPr algn="r"/>
            <a:r>
              <a:rPr lang="fr-FR" sz="1600" dirty="0">
                <a:latin typeface="Calibri" panose="020F0502020204030204" pitchFamily="34" charset="0"/>
                <a:cs typeface="Calibri" panose="020F0502020204030204" pitchFamily="34" charset="0"/>
              </a:rPr>
              <a:t>Frida KHALO</a:t>
            </a:r>
            <a:r>
              <a:rPr lang="fr-FR" sz="1600" i="1" dirty="0">
                <a:latin typeface="Calibri" panose="020F0502020204030204" pitchFamily="34" charset="0"/>
                <a:cs typeface="Calibri" panose="020F0502020204030204" pitchFamily="34" charset="0"/>
              </a:rPr>
              <a:t>, Las dos </a:t>
            </a:r>
            <a:r>
              <a:rPr lang="fr-FR" sz="1600" i="1" dirty="0" err="1">
                <a:latin typeface="Calibri" panose="020F0502020204030204" pitchFamily="34" charset="0"/>
                <a:cs typeface="Calibri" panose="020F0502020204030204" pitchFamily="34" charset="0"/>
              </a:rPr>
              <a:t>Fridas</a:t>
            </a:r>
            <a:r>
              <a:rPr lang="fr-FR" sz="1600" i="1" dirty="0">
                <a:latin typeface="Calibri" panose="020F0502020204030204" pitchFamily="34" charset="0"/>
                <a:cs typeface="Calibri" panose="020F0502020204030204" pitchFamily="34" charset="0"/>
              </a:rPr>
              <a:t>, 1939.</a:t>
            </a:r>
          </a:p>
        </p:txBody>
      </p:sp>
      <p:sp>
        <p:nvSpPr>
          <p:cNvPr id="25" name="ZoneTexte 24">
            <a:extLst>
              <a:ext uri="{FF2B5EF4-FFF2-40B4-BE49-F238E27FC236}">
                <a16:creationId xmlns:a16="http://schemas.microsoft.com/office/drawing/2014/main" id="{0B82F8A0-727E-D22B-156D-A0DFE00CE97B}"/>
              </a:ext>
            </a:extLst>
          </p:cNvPr>
          <p:cNvSpPr txBox="1"/>
          <p:nvPr/>
        </p:nvSpPr>
        <p:spPr>
          <a:xfrm>
            <a:off x="3493905" y="934487"/>
            <a:ext cx="2324675" cy="369332"/>
          </a:xfrm>
          <a:prstGeom prst="rect">
            <a:avLst/>
          </a:prstGeom>
          <a:noFill/>
        </p:spPr>
        <p:txBody>
          <a:bodyPr wrap="none" rtlCol="0">
            <a:spAutoFit/>
          </a:bodyPr>
          <a:lstStyle/>
          <a:p>
            <a:r>
              <a:rPr lang="fr-FR" b="1" dirty="0"/>
              <a:t>Frida « mexicaine »</a:t>
            </a:r>
          </a:p>
        </p:txBody>
      </p:sp>
      <p:sp>
        <p:nvSpPr>
          <p:cNvPr id="26" name="ZoneTexte 25">
            <a:extLst>
              <a:ext uri="{FF2B5EF4-FFF2-40B4-BE49-F238E27FC236}">
                <a16:creationId xmlns:a16="http://schemas.microsoft.com/office/drawing/2014/main" id="{03847BC3-B231-60E3-98FF-4EA64EF93AC4}"/>
              </a:ext>
            </a:extLst>
          </p:cNvPr>
          <p:cNvSpPr txBox="1"/>
          <p:nvPr/>
        </p:nvSpPr>
        <p:spPr>
          <a:xfrm>
            <a:off x="567808" y="925036"/>
            <a:ext cx="2510624" cy="369332"/>
          </a:xfrm>
          <a:prstGeom prst="rect">
            <a:avLst/>
          </a:prstGeom>
          <a:noFill/>
        </p:spPr>
        <p:txBody>
          <a:bodyPr wrap="none" rtlCol="0">
            <a:spAutoFit/>
          </a:bodyPr>
          <a:lstStyle/>
          <a:p>
            <a:r>
              <a:rPr lang="fr-FR" b="1" dirty="0"/>
              <a:t>Frida « européenne »</a:t>
            </a:r>
          </a:p>
        </p:txBody>
      </p:sp>
      <p:pic>
        <p:nvPicPr>
          <p:cNvPr id="3" name="Image 2" descr="Une image contenant Visage humain, portrait, Front, ride&#10;&#10;Le contenu généré par l’IA peut être incorrect.">
            <a:extLst>
              <a:ext uri="{FF2B5EF4-FFF2-40B4-BE49-F238E27FC236}">
                <a16:creationId xmlns:a16="http://schemas.microsoft.com/office/drawing/2014/main" id="{A7DAEF51-AC6A-EF20-453A-A13B62C5CC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1563" y="5150223"/>
            <a:ext cx="1194274" cy="1194274"/>
          </a:xfrm>
          <a:prstGeom prst="rect">
            <a:avLst/>
          </a:prstGeom>
        </p:spPr>
      </p:pic>
      <p:cxnSp>
        <p:nvCxnSpPr>
          <p:cNvPr id="8" name="Connecteur droit avec flèche 7">
            <a:extLst>
              <a:ext uri="{FF2B5EF4-FFF2-40B4-BE49-F238E27FC236}">
                <a16:creationId xmlns:a16="http://schemas.microsoft.com/office/drawing/2014/main" id="{895DB255-84D9-5366-BA77-9A8AE795EFD0}"/>
              </a:ext>
            </a:extLst>
          </p:cNvPr>
          <p:cNvCxnSpPr>
            <a:cxnSpLocks/>
          </p:cNvCxnSpPr>
          <p:nvPr/>
        </p:nvCxnSpPr>
        <p:spPr>
          <a:xfrm flipH="1" flipV="1">
            <a:off x="4440564" y="4440772"/>
            <a:ext cx="1414553" cy="1146389"/>
          </a:xfrm>
          <a:prstGeom prst="straightConnector1">
            <a:avLst/>
          </a:prstGeom>
          <a:ln w="63500">
            <a:solidFill>
              <a:schemeClr val="accent1">
                <a:alpha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BB4F319A-4DE8-56B1-8CD8-B5262279B691}"/>
              </a:ext>
            </a:extLst>
          </p:cNvPr>
          <p:cNvSpPr txBox="1"/>
          <p:nvPr/>
        </p:nvSpPr>
        <p:spPr>
          <a:xfrm>
            <a:off x="5443537" y="6165503"/>
            <a:ext cx="1550325" cy="523220"/>
          </a:xfrm>
          <a:prstGeom prst="rect">
            <a:avLst/>
          </a:prstGeom>
          <a:noFill/>
        </p:spPr>
        <p:txBody>
          <a:bodyPr wrap="square" rtlCol="0">
            <a:spAutoFit/>
          </a:bodyPr>
          <a:lstStyle/>
          <a:p>
            <a:pPr algn="ctr"/>
            <a:r>
              <a:rPr lang="fr-FR" sz="1400" b="1" dirty="0"/>
              <a:t>Diego RIVERA</a:t>
            </a:r>
          </a:p>
          <a:p>
            <a:pPr algn="ctr"/>
            <a:r>
              <a:rPr lang="fr-FR" sz="1300" dirty="0"/>
              <a:t>(1886-1957</a:t>
            </a:r>
            <a:r>
              <a:rPr lang="fr-FR" sz="1400" dirty="0"/>
              <a:t>)</a:t>
            </a:r>
          </a:p>
        </p:txBody>
      </p:sp>
      <p:pic>
        <p:nvPicPr>
          <p:cNvPr id="17" name="Image 16">
            <a:hlinkClick r:id="rId7"/>
            <a:extLst>
              <a:ext uri="{FF2B5EF4-FFF2-40B4-BE49-F238E27FC236}">
                <a16:creationId xmlns:a16="http://schemas.microsoft.com/office/drawing/2014/main" id="{1669291E-10A7-3F0B-0626-7E410A5DB2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21676" y="539937"/>
            <a:ext cx="399241" cy="399241"/>
          </a:xfrm>
          <a:prstGeom prst="rect">
            <a:avLst/>
          </a:prstGeom>
        </p:spPr>
      </p:pic>
      <p:sp>
        <p:nvSpPr>
          <p:cNvPr id="19" name="ZoneTexte 18">
            <a:extLst>
              <a:ext uri="{FF2B5EF4-FFF2-40B4-BE49-F238E27FC236}">
                <a16:creationId xmlns:a16="http://schemas.microsoft.com/office/drawing/2014/main" id="{7553EB9D-6A28-1248-D03A-9703F41ADD86}"/>
              </a:ext>
            </a:extLst>
          </p:cNvPr>
          <p:cNvSpPr txBox="1"/>
          <p:nvPr/>
        </p:nvSpPr>
        <p:spPr>
          <a:xfrm rot="2369528">
            <a:off x="4550452" y="4660556"/>
            <a:ext cx="1194274" cy="307777"/>
          </a:xfrm>
          <a:prstGeom prst="rect">
            <a:avLst/>
          </a:prstGeom>
          <a:noFill/>
        </p:spPr>
        <p:txBody>
          <a:bodyPr wrap="square" rtlCol="0">
            <a:spAutoFit/>
          </a:bodyPr>
          <a:lstStyle/>
          <a:p>
            <a:pPr algn="ctr"/>
            <a:r>
              <a:rPr lang="fr-FR" sz="1400" b="1" dirty="0">
                <a:solidFill>
                  <a:srgbClr val="FFFF00"/>
                </a:solidFill>
              </a:rPr>
              <a:t>Médaillon</a:t>
            </a:r>
            <a:endParaRPr lang="fr-FR" sz="1400" dirty="0">
              <a:solidFill>
                <a:srgbClr val="FFFF00"/>
              </a:solidFill>
            </a:endParaRPr>
          </a:p>
        </p:txBody>
      </p:sp>
      <p:sp>
        <p:nvSpPr>
          <p:cNvPr id="20" name="Ellipse 19">
            <a:extLst>
              <a:ext uri="{FF2B5EF4-FFF2-40B4-BE49-F238E27FC236}">
                <a16:creationId xmlns:a16="http://schemas.microsoft.com/office/drawing/2014/main" id="{F8C3AD8C-21A2-BA62-D092-6C245A93E5FC}"/>
              </a:ext>
            </a:extLst>
          </p:cNvPr>
          <p:cNvSpPr/>
          <p:nvPr/>
        </p:nvSpPr>
        <p:spPr>
          <a:xfrm>
            <a:off x="1480332" y="2454090"/>
            <a:ext cx="707215" cy="707215"/>
          </a:xfrm>
          <a:prstGeom prst="ellipse">
            <a:avLst/>
          </a:prstGeom>
          <a:noFill/>
          <a:ln w="38100">
            <a:solidFill>
              <a:srgbClr val="7030A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72DEA2DC-DD70-A9E7-4D3B-D5F9AF370E9E}"/>
              </a:ext>
            </a:extLst>
          </p:cNvPr>
          <p:cNvSpPr/>
          <p:nvPr/>
        </p:nvSpPr>
        <p:spPr>
          <a:xfrm>
            <a:off x="3928696" y="2451180"/>
            <a:ext cx="707215" cy="707215"/>
          </a:xfrm>
          <a:prstGeom prst="ellipse">
            <a:avLst/>
          </a:prstGeom>
          <a:noFill/>
          <a:ln w="38100">
            <a:solidFill>
              <a:srgbClr val="7030A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ACE854F6-BF27-3A9C-2F3D-AFB51E9A560F}"/>
              </a:ext>
            </a:extLst>
          </p:cNvPr>
          <p:cNvSpPr txBox="1"/>
          <p:nvPr/>
        </p:nvSpPr>
        <p:spPr>
          <a:xfrm>
            <a:off x="809655" y="5720417"/>
            <a:ext cx="1768433" cy="323165"/>
          </a:xfrm>
          <a:prstGeom prst="rect">
            <a:avLst/>
          </a:prstGeom>
          <a:noFill/>
        </p:spPr>
        <p:txBody>
          <a:bodyPr wrap="none" rtlCol="0">
            <a:spAutoFit/>
          </a:bodyPr>
          <a:lstStyle/>
          <a:p>
            <a:r>
              <a:rPr lang="fr-FR" sz="1500" b="1" dirty="0">
                <a:solidFill>
                  <a:schemeClr val="bg1"/>
                </a:solidFill>
              </a:rPr>
              <a:t>Robe victorienne</a:t>
            </a:r>
          </a:p>
        </p:txBody>
      </p:sp>
      <p:sp>
        <p:nvSpPr>
          <p:cNvPr id="28" name="ZoneTexte 27">
            <a:extLst>
              <a:ext uri="{FF2B5EF4-FFF2-40B4-BE49-F238E27FC236}">
                <a16:creationId xmlns:a16="http://schemas.microsoft.com/office/drawing/2014/main" id="{044D79C8-3969-1C46-E136-20911E7D1D51}"/>
              </a:ext>
            </a:extLst>
          </p:cNvPr>
          <p:cNvSpPr txBox="1"/>
          <p:nvPr/>
        </p:nvSpPr>
        <p:spPr>
          <a:xfrm>
            <a:off x="3458608" y="5717182"/>
            <a:ext cx="1505540" cy="784830"/>
          </a:xfrm>
          <a:prstGeom prst="rect">
            <a:avLst/>
          </a:prstGeom>
          <a:noFill/>
        </p:spPr>
        <p:txBody>
          <a:bodyPr wrap="none" rtlCol="0">
            <a:spAutoFit/>
          </a:bodyPr>
          <a:lstStyle/>
          <a:p>
            <a:r>
              <a:rPr lang="fr-FR" sz="1500" b="1" dirty="0">
                <a:solidFill>
                  <a:schemeClr val="bg1"/>
                </a:solidFill>
              </a:rPr>
              <a:t>Robe </a:t>
            </a:r>
            <a:r>
              <a:rPr lang="fr-FR" sz="1500" b="1" dirty="0" err="1">
                <a:solidFill>
                  <a:schemeClr val="bg1"/>
                </a:solidFill>
              </a:rPr>
              <a:t>tehuana</a:t>
            </a:r>
            <a:endParaRPr lang="fr-FR" sz="1500" b="1" dirty="0">
              <a:solidFill>
                <a:schemeClr val="bg1"/>
              </a:solidFill>
            </a:endParaRPr>
          </a:p>
          <a:p>
            <a:r>
              <a:rPr lang="fr-FR" sz="1500" b="1" dirty="0">
                <a:solidFill>
                  <a:schemeClr val="bg1"/>
                </a:solidFill>
              </a:rPr>
              <a:t>mexicaine</a:t>
            </a:r>
          </a:p>
          <a:p>
            <a:r>
              <a:rPr lang="fr-FR" sz="1500" b="1" dirty="0">
                <a:solidFill>
                  <a:schemeClr val="bg1"/>
                </a:solidFill>
              </a:rPr>
              <a:t>traditionnelle</a:t>
            </a:r>
          </a:p>
        </p:txBody>
      </p:sp>
      <p:sp>
        <p:nvSpPr>
          <p:cNvPr id="29" name="ZoneTexte 28">
            <a:extLst>
              <a:ext uri="{FF2B5EF4-FFF2-40B4-BE49-F238E27FC236}">
                <a16:creationId xmlns:a16="http://schemas.microsoft.com/office/drawing/2014/main" id="{53C1D77F-4272-5F12-50BC-CAC9A4213256}"/>
              </a:ext>
            </a:extLst>
          </p:cNvPr>
          <p:cNvSpPr txBox="1"/>
          <p:nvPr/>
        </p:nvSpPr>
        <p:spPr>
          <a:xfrm>
            <a:off x="3560398" y="3089807"/>
            <a:ext cx="1301959" cy="323165"/>
          </a:xfrm>
          <a:prstGeom prst="rect">
            <a:avLst/>
          </a:prstGeom>
          <a:noFill/>
        </p:spPr>
        <p:txBody>
          <a:bodyPr wrap="none" rtlCol="0">
            <a:spAutoFit/>
          </a:bodyPr>
          <a:lstStyle/>
          <a:p>
            <a:r>
              <a:rPr lang="fr-FR" sz="1500" b="1" dirty="0">
                <a:solidFill>
                  <a:srgbClr val="C00000"/>
                </a:solidFill>
              </a:rPr>
              <a:t>Cœur entier</a:t>
            </a:r>
          </a:p>
        </p:txBody>
      </p:sp>
      <p:sp>
        <p:nvSpPr>
          <p:cNvPr id="30" name="ZoneTexte 29">
            <a:extLst>
              <a:ext uri="{FF2B5EF4-FFF2-40B4-BE49-F238E27FC236}">
                <a16:creationId xmlns:a16="http://schemas.microsoft.com/office/drawing/2014/main" id="{3BB2C3C4-A82F-836A-9C3A-C308861CEE09}"/>
              </a:ext>
            </a:extLst>
          </p:cNvPr>
          <p:cNvSpPr txBox="1"/>
          <p:nvPr/>
        </p:nvSpPr>
        <p:spPr>
          <a:xfrm>
            <a:off x="1094963" y="3106324"/>
            <a:ext cx="1217000" cy="323165"/>
          </a:xfrm>
          <a:prstGeom prst="rect">
            <a:avLst/>
          </a:prstGeom>
          <a:noFill/>
        </p:spPr>
        <p:txBody>
          <a:bodyPr wrap="none" rtlCol="0">
            <a:spAutoFit/>
          </a:bodyPr>
          <a:lstStyle/>
          <a:p>
            <a:r>
              <a:rPr lang="fr-FR" sz="1500" b="1" dirty="0">
                <a:solidFill>
                  <a:srgbClr val="C00000"/>
                </a:solidFill>
              </a:rPr>
              <a:t>Cœur brisé</a:t>
            </a:r>
          </a:p>
        </p:txBody>
      </p:sp>
      <p:grpSp>
        <p:nvGrpSpPr>
          <p:cNvPr id="34" name="Groupe 33">
            <a:extLst>
              <a:ext uri="{FF2B5EF4-FFF2-40B4-BE49-F238E27FC236}">
                <a16:creationId xmlns:a16="http://schemas.microsoft.com/office/drawing/2014/main" id="{42942846-9FF7-29FC-5FE8-11BA44F4E92B}"/>
              </a:ext>
            </a:extLst>
          </p:cNvPr>
          <p:cNvGrpSpPr/>
          <p:nvPr/>
        </p:nvGrpSpPr>
        <p:grpSpPr>
          <a:xfrm>
            <a:off x="10863491" y="6010058"/>
            <a:ext cx="1194274" cy="767237"/>
            <a:chOff x="8684945" y="4915583"/>
            <a:chExt cx="1960596" cy="1259545"/>
          </a:xfrm>
        </p:grpSpPr>
        <p:pic>
          <p:nvPicPr>
            <p:cNvPr id="33" name="Image 32">
              <a:hlinkClick r:id="rId9"/>
              <a:extLst>
                <a:ext uri="{FF2B5EF4-FFF2-40B4-BE49-F238E27FC236}">
                  <a16:creationId xmlns:a16="http://schemas.microsoft.com/office/drawing/2014/main" id="{613F92A4-79D5-A2D4-F616-798AB2E407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95266" y="4945336"/>
              <a:ext cx="1310134" cy="1220167"/>
            </a:xfrm>
            <a:prstGeom prst="rect">
              <a:avLst/>
            </a:prstGeom>
          </p:spPr>
        </p:pic>
        <p:pic>
          <p:nvPicPr>
            <p:cNvPr id="32" name="Image 31">
              <a:hlinkClick r:id="rId10"/>
              <a:extLst>
                <a:ext uri="{FF2B5EF4-FFF2-40B4-BE49-F238E27FC236}">
                  <a16:creationId xmlns:a16="http://schemas.microsoft.com/office/drawing/2014/main" id="{ACCF7462-30BB-CAB7-CF5C-42D69362734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84945" y="4915583"/>
              <a:ext cx="1960596" cy="1259545"/>
            </a:xfrm>
            <a:prstGeom prst="rect">
              <a:avLst/>
            </a:prstGeom>
          </p:spPr>
        </p:pic>
      </p:grpSp>
      <p:sp>
        <p:nvSpPr>
          <p:cNvPr id="35" name="ZoneTexte 34">
            <a:extLst>
              <a:ext uri="{FF2B5EF4-FFF2-40B4-BE49-F238E27FC236}">
                <a16:creationId xmlns:a16="http://schemas.microsoft.com/office/drawing/2014/main" id="{A4328FD4-8D3A-C7FE-7DE9-C04F21885C31}"/>
              </a:ext>
            </a:extLst>
          </p:cNvPr>
          <p:cNvSpPr txBox="1"/>
          <p:nvPr/>
        </p:nvSpPr>
        <p:spPr>
          <a:xfrm>
            <a:off x="6035980" y="628869"/>
            <a:ext cx="6046171" cy="369332"/>
          </a:xfrm>
          <a:prstGeom prst="rect">
            <a:avLst/>
          </a:prstGeom>
          <a:noFill/>
        </p:spPr>
        <p:txBody>
          <a:bodyPr wrap="square">
            <a:spAutoFit/>
          </a:bodyPr>
          <a:lstStyle/>
          <a:p>
            <a:pPr algn="just"/>
            <a:r>
              <a:rPr lang="fr-FR"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CONTEXTE :</a:t>
            </a:r>
            <a:r>
              <a:rPr lang="fr-FR" sz="1800" dirty="0">
                <a:effectLst/>
                <a:latin typeface="Calibri" panose="020F0502020204030204" pitchFamily="34" charset="0"/>
                <a:ea typeface="Times New Roman" panose="02020603050405020304" pitchFamily="18" charset="0"/>
                <a:cs typeface="Calibri" panose="020F0502020204030204" pitchFamily="34" charset="0"/>
              </a:rPr>
              <a:t> divorce de Frida et de Diego RIVERA en 1938.</a:t>
            </a:r>
            <a:endParaRPr lang="fr-FR" sz="1800" dirty="0">
              <a:effectLst/>
              <a:latin typeface="Times New Roman" panose="02020603050405020304" pitchFamily="18" charset="0"/>
              <a:ea typeface="Times New Roman" panose="02020603050405020304" pitchFamily="18" charset="0"/>
            </a:endParaRPr>
          </a:p>
        </p:txBody>
      </p:sp>
      <p:sp>
        <p:nvSpPr>
          <p:cNvPr id="36" name="ZoneTexte 35">
            <a:extLst>
              <a:ext uri="{FF2B5EF4-FFF2-40B4-BE49-F238E27FC236}">
                <a16:creationId xmlns:a16="http://schemas.microsoft.com/office/drawing/2014/main" id="{366605F3-A0F1-E400-51ED-35103C199353}"/>
              </a:ext>
            </a:extLst>
          </p:cNvPr>
          <p:cNvSpPr txBox="1"/>
          <p:nvPr/>
        </p:nvSpPr>
        <p:spPr>
          <a:xfrm>
            <a:off x="1173869" y="4450164"/>
            <a:ext cx="1969954" cy="692497"/>
          </a:xfrm>
          <a:prstGeom prst="rect">
            <a:avLst/>
          </a:prstGeom>
          <a:noFill/>
        </p:spPr>
        <p:txBody>
          <a:bodyPr wrap="square" rtlCol="0">
            <a:spAutoFit/>
          </a:bodyPr>
          <a:lstStyle/>
          <a:p>
            <a:r>
              <a:rPr lang="fr-FR" sz="1300" i="1" dirty="0">
                <a:solidFill>
                  <a:schemeClr val="bg1"/>
                </a:solidFill>
              </a:rPr>
              <a:t>Pince homéostatique qui ne stoppe pas le sang, la douleur</a:t>
            </a:r>
          </a:p>
        </p:txBody>
      </p:sp>
      <p:sp>
        <p:nvSpPr>
          <p:cNvPr id="37" name="ZoneTexte 36">
            <a:extLst>
              <a:ext uri="{FF2B5EF4-FFF2-40B4-BE49-F238E27FC236}">
                <a16:creationId xmlns:a16="http://schemas.microsoft.com/office/drawing/2014/main" id="{1CDE25AE-7DEE-910E-EADC-D1CE49FE3B82}"/>
              </a:ext>
            </a:extLst>
          </p:cNvPr>
          <p:cNvSpPr txBox="1"/>
          <p:nvPr/>
        </p:nvSpPr>
        <p:spPr>
          <a:xfrm>
            <a:off x="3343054" y="5129139"/>
            <a:ext cx="1955985" cy="323165"/>
          </a:xfrm>
          <a:prstGeom prst="rect">
            <a:avLst/>
          </a:prstGeom>
          <a:noFill/>
        </p:spPr>
        <p:txBody>
          <a:bodyPr wrap="none" rtlCol="0">
            <a:spAutoFit/>
          </a:bodyPr>
          <a:lstStyle/>
          <a:p>
            <a:r>
              <a:rPr lang="fr-FR" sz="1500" b="1" dirty="0">
                <a:solidFill>
                  <a:srgbClr val="002060"/>
                </a:solidFill>
              </a:rPr>
              <a:t>…aimée par Diego</a:t>
            </a:r>
          </a:p>
        </p:txBody>
      </p:sp>
      <p:sp>
        <p:nvSpPr>
          <p:cNvPr id="38" name="ZoneTexte 37">
            <a:extLst>
              <a:ext uri="{FF2B5EF4-FFF2-40B4-BE49-F238E27FC236}">
                <a16:creationId xmlns:a16="http://schemas.microsoft.com/office/drawing/2014/main" id="{330018F8-77E2-494F-9C76-86ACEFF4A764}"/>
              </a:ext>
            </a:extLst>
          </p:cNvPr>
          <p:cNvSpPr txBox="1"/>
          <p:nvPr/>
        </p:nvSpPr>
        <p:spPr>
          <a:xfrm>
            <a:off x="502923" y="5112794"/>
            <a:ext cx="2577950" cy="323165"/>
          </a:xfrm>
          <a:prstGeom prst="rect">
            <a:avLst/>
          </a:prstGeom>
          <a:noFill/>
        </p:spPr>
        <p:txBody>
          <a:bodyPr wrap="none" rtlCol="0">
            <a:spAutoFit/>
          </a:bodyPr>
          <a:lstStyle/>
          <a:p>
            <a:r>
              <a:rPr lang="fr-FR" sz="1500" b="1" dirty="0">
                <a:solidFill>
                  <a:srgbClr val="002060"/>
                </a:solidFill>
              </a:rPr>
              <a:t>…abandonnée par Diego</a:t>
            </a:r>
          </a:p>
        </p:txBody>
      </p:sp>
      <p:grpSp>
        <p:nvGrpSpPr>
          <p:cNvPr id="46" name="Groupe 45">
            <a:extLst>
              <a:ext uri="{FF2B5EF4-FFF2-40B4-BE49-F238E27FC236}">
                <a16:creationId xmlns:a16="http://schemas.microsoft.com/office/drawing/2014/main" id="{6BD1786A-8877-3286-7C22-F8F6430B4C25}"/>
              </a:ext>
            </a:extLst>
          </p:cNvPr>
          <p:cNvGrpSpPr/>
          <p:nvPr/>
        </p:nvGrpSpPr>
        <p:grpSpPr>
          <a:xfrm>
            <a:off x="783253" y="4454609"/>
            <a:ext cx="427714" cy="188560"/>
            <a:chOff x="752897" y="4377171"/>
            <a:chExt cx="427714" cy="188560"/>
          </a:xfrm>
        </p:grpSpPr>
        <p:cxnSp>
          <p:nvCxnSpPr>
            <p:cNvPr id="39" name="Connecteur droit avec flèche 38">
              <a:extLst>
                <a:ext uri="{FF2B5EF4-FFF2-40B4-BE49-F238E27FC236}">
                  <a16:creationId xmlns:a16="http://schemas.microsoft.com/office/drawing/2014/main" id="{41DF8432-2EA2-93A3-57DB-058DEE8DC945}"/>
                </a:ext>
              </a:extLst>
            </p:cNvPr>
            <p:cNvCxnSpPr>
              <a:cxnSpLocks/>
            </p:cNvCxnSpPr>
            <p:nvPr/>
          </p:nvCxnSpPr>
          <p:spPr>
            <a:xfrm flipH="1">
              <a:off x="805165" y="4564240"/>
              <a:ext cx="375446" cy="1491"/>
            </a:xfrm>
            <a:prstGeom prst="straightConnector1">
              <a:avLst/>
            </a:prstGeom>
            <a:ln w="57150">
              <a:solidFill>
                <a:schemeClr val="accent1">
                  <a:alpha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9CA75DBF-DF36-5929-078C-2BD5839BC9F2}"/>
                </a:ext>
              </a:extLst>
            </p:cNvPr>
            <p:cNvCxnSpPr>
              <a:cxnSpLocks/>
            </p:cNvCxnSpPr>
            <p:nvPr/>
          </p:nvCxnSpPr>
          <p:spPr>
            <a:xfrm flipV="1">
              <a:off x="752897" y="4377171"/>
              <a:ext cx="377363" cy="188560"/>
            </a:xfrm>
            <a:prstGeom prst="line">
              <a:avLst/>
            </a:prstGeom>
            <a:ln w="57150">
              <a:solidFill>
                <a:schemeClr val="accent1">
                  <a:alpha val="60000"/>
                </a:schemeClr>
              </a:solidFill>
            </a:ln>
          </p:spPr>
          <p:style>
            <a:lnRef idx="1">
              <a:schemeClr val="accent1"/>
            </a:lnRef>
            <a:fillRef idx="0">
              <a:schemeClr val="accent1"/>
            </a:fillRef>
            <a:effectRef idx="0">
              <a:schemeClr val="accent1"/>
            </a:effectRef>
            <a:fontRef idx="minor">
              <a:schemeClr val="tx1"/>
            </a:fontRef>
          </p:style>
        </p:cxnSp>
      </p:grpSp>
      <p:grpSp>
        <p:nvGrpSpPr>
          <p:cNvPr id="51" name="Groupe 50">
            <a:extLst>
              <a:ext uri="{FF2B5EF4-FFF2-40B4-BE49-F238E27FC236}">
                <a16:creationId xmlns:a16="http://schemas.microsoft.com/office/drawing/2014/main" id="{5CBAF5E0-BB65-27C5-5A69-9A2F5B90A37C}"/>
              </a:ext>
            </a:extLst>
          </p:cNvPr>
          <p:cNvGrpSpPr/>
          <p:nvPr/>
        </p:nvGrpSpPr>
        <p:grpSpPr>
          <a:xfrm>
            <a:off x="5327767" y="1670097"/>
            <a:ext cx="722428" cy="250176"/>
            <a:chOff x="4771584" y="1409388"/>
            <a:chExt cx="708036" cy="250176"/>
          </a:xfrm>
        </p:grpSpPr>
        <p:sp>
          <p:nvSpPr>
            <p:cNvPr id="48" name="Ellipse 47">
              <a:extLst>
                <a:ext uri="{FF2B5EF4-FFF2-40B4-BE49-F238E27FC236}">
                  <a16:creationId xmlns:a16="http://schemas.microsoft.com/office/drawing/2014/main" id="{9FE9A581-859B-A9D0-4C73-DC3ABBDD1ACE}"/>
                </a:ext>
              </a:extLst>
            </p:cNvPr>
            <p:cNvSpPr/>
            <p:nvPr/>
          </p:nvSpPr>
          <p:spPr>
            <a:xfrm>
              <a:off x="4771584" y="1409388"/>
              <a:ext cx="250176" cy="250176"/>
            </a:xfrm>
            <a:prstGeom prst="ellipse">
              <a:avLst/>
            </a:prstGeom>
            <a:solidFill>
              <a:srgbClr val="7030A0"/>
            </a:solidFill>
            <a:ln w="38100">
              <a:solidFill>
                <a:srgbClr val="7030A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9" name="Connecteur droit avec flèche 48">
              <a:extLst>
                <a:ext uri="{FF2B5EF4-FFF2-40B4-BE49-F238E27FC236}">
                  <a16:creationId xmlns:a16="http://schemas.microsoft.com/office/drawing/2014/main" id="{B394BE30-B379-7C6E-C111-2685D78FCED9}"/>
                </a:ext>
              </a:extLst>
            </p:cNvPr>
            <p:cNvCxnSpPr>
              <a:cxnSpLocks/>
            </p:cNvCxnSpPr>
            <p:nvPr/>
          </p:nvCxnSpPr>
          <p:spPr>
            <a:xfrm flipH="1">
              <a:off x="4995476" y="1514502"/>
              <a:ext cx="484144" cy="7357"/>
            </a:xfrm>
            <a:prstGeom prst="straightConnector1">
              <a:avLst/>
            </a:prstGeom>
            <a:ln w="57150">
              <a:solidFill>
                <a:srgbClr val="7030A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3" name="ZoneTexte 52">
            <a:extLst>
              <a:ext uri="{FF2B5EF4-FFF2-40B4-BE49-F238E27FC236}">
                <a16:creationId xmlns:a16="http://schemas.microsoft.com/office/drawing/2014/main" id="{9BA9B2ED-89D1-85F7-41F2-2FC6D435267E}"/>
              </a:ext>
            </a:extLst>
          </p:cNvPr>
          <p:cNvSpPr txBox="1"/>
          <p:nvPr/>
        </p:nvSpPr>
        <p:spPr>
          <a:xfrm>
            <a:off x="6042687" y="1602812"/>
            <a:ext cx="6046171" cy="338554"/>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Arrière-plan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b="1" dirty="0">
                <a:effectLst/>
                <a:latin typeface="Calibri" panose="020F0502020204030204" pitchFamily="34" charset="0"/>
                <a:ea typeface="Times New Roman" panose="02020603050405020304" pitchFamily="18" charset="0"/>
                <a:cs typeface="Calibri" panose="020F0502020204030204" pitchFamily="34" charset="0"/>
              </a:rPr>
              <a:t>ciel orageux et nuages</a:t>
            </a:r>
            <a:r>
              <a:rPr lang="fr-FR" sz="1600" dirty="0">
                <a:effectLst/>
                <a:latin typeface="Calibri" panose="020F0502020204030204" pitchFamily="34" charset="0"/>
                <a:ea typeface="Times New Roman" panose="02020603050405020304" pitchFamily="18" charset="0"/>
                <a:cs typeface="Calibri" panose="020F0502020204030204" pitchFamily="34" charset="0"/>
              </a:rPr>
              <a:t> – </a:t>
            </a:r>
            <a:r>
              <a:rPr lang="fr-FR" sz="1600" i="1" dirty="0">
                <a:effectLst/>
                <a:latin typeface="Calibri" panose="020F0502020204030204" pitchFamily="34" charset="0"/>
                <a:ea typeface="Times New Roman" panose="02020603050405020304" pitchFamily="18" charset="0"/>
                <a:cs typeface="Calibri" panose="020F0502020204030204" pitchFamily="34" charset="0"/>
              </a:rPr>
              <a:t>agitation intérieure de Frida</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dirty="0">
              <a:effectLst/>
              <a:latin typeface="Times New Roman" panose="02020603050405020304" pitchFamily="18" charset="0"/>
              <a:ea typeface="Times New Roman" panose="02020603050405020304" pitchFamily="18" charset="0"/>
            </a:endParaRPr>
          </a:p>
        </p:txBody>
      </p:sp>
      <p:sp>
        <p:nvSpPr>
          <p:cNvPr id="56" name="ZoneTexte 55">
            <a:extLst>
              <a:ext uri="{FF2B5EF4-FFF2-40B4-BE49-F238E27FC236}">
                <a16:creationId xmlns:a16="http://schemas.microsoft.com/office/drawing/2014/main" id="{BEF8087D-84B4-6EEA-4C69-F3D3EEEDCF73}"/>
              </a:ext>
            </a:extLst>
          </p:cNvPr>
          <p:cNvSpPr txBox="1"/>
          <p:nvPr/>
        </p:nvSpPr>
        <p:spPr>
          <a:xfrm>
            <a:off x="6035980" y="3936565"/>
            <a:ext cx="6046171" cy="569387"/>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Cœurs exposés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500" dirty="0">
                <a:effectLst/>
                <a:latin typeface="Calibri" panose="020F0502020204030204" pitchFamily="34" charset="0"/>
                <a:ea typeface="Times New Roman" panose="02020603050405020304" pitchFamily="18" charset="0"/>
                <a:cs typeface="Calibri" panose="020F0502020204030204" pitchFamily="34" charset="0"/>
              </a:rPr>
              <a:t>expression de la douleur de la séparation  qui reste « intérieure » ;</a:t>
            </a:r>
            <a:endParaRPr lang="fr-FR" sz="1500" dirty="0">
              <a:effectLst/>
              <a:latin typeface="Times New Roman" panose="02020603050405020304" pitchFamily="18" charset="0"/>
              <a:ea typeface="Times New Roman" panose="02020603050405020304" pitchFamily="18" charset="0"/>
            </a:endParaRPr>
          </a:p>
        </p:txBody>
      </p:sp>
      <p:sp>
        <p:nvSpPr>
          <p:cNvPr id="57" name="ZoneTexte 56">
            <a:extLst>
              <a:ext uri="{FF2B5EF4-FFF2-40B4-BE49-F238E27FC236}">
                <a16:creationId xmlns:a16="http://schemas.microsoft.com/office/drawing/2014/main" id="{27E49A54-C449-8D03-FFB5-127D904A7B3F}"/>
              </a:ext>
            </a:extLst>
          </p:cNvPr>
          <p:cNvSpPr txBox="1"/>
          <p:nvPr/>
        </p:nvSpPr>
        <p:spPr>
          <a:xfrm>
            <a:off x="6042686" y="2453930"/>
            <a:ext cx="6046171" cy="830997"/>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Mains unies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400" dirty="0">
                <a:latin typeface="Calibri" panose="020F0502020204030204" pitchFamily="34" charset="0"/>
                <a:ea typeface="Times New Roman" panose="02020603050405020304" pitchFamily="18" charset="0"/>
                <a:cs typeface="Calibri" panose="020F0502020204030204" pitchFamily="34" charset="0"/>
              </a:rPr>
              <a:t>double personnalité de Frida à la fois attachée aux traditions mexicaines et à sa propre émancipation en tant que femme et artiste, au-delà de sa maladie (poliomyélite) et de sa souffrance,</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400" dirty="0">
                <a:latin typeface="Calibri" panose="020F0502020204030204" pitchFamily="34" charset="0"/>
                <a:cs typeface="Calibri" panose="020F0502020204030204" pitchFamily="34" charset="0"/>
              </a:rPr>
              <a:t>amplifiée par son accident ;</a:t>
            </a:r>
          </a:p>
        </p:txBody>
      </p:sp>
      <p:sp>
        <p:nvSpPr>
          <p:cNvPr id="58" name="ZoneTexte 57">
            <a:extLst>
              <a:ext uri="{FF2B5EF4-FFF2-40B4-BE49-F238E27FC236}">
                <a16:creationId xmlns:a16="http://schemas.microsoft.com/office/drawing/2014/main" id="{B27F0F0F-0944-A1DD-6760-F635AE795858}"/>
              </a:ext>
            </a:extLst>
          </p:cNvPr>
          <p:cNvSpPr txBox="1"/>
          <p:nvPr/>
        </p:nvSpPr>
        <p:spPr>
          <a:xfrm>
            <a:off x="6050195" y="1907386"/>
            <a:ext cx="6046171" cy="338554"/>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Premier plan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b="1" dirty="0">
                <a:effectLst/>
                <a:latin typeface="Calibri" panose="020F0502020204030204" pitchFamily="34" charset="0"/>
                <a:ea typeface="Times New Roman" panose="02020603050405020304" pitchFamily="18" charset="0"/>
                <a:cs typeface="Calibri" panose="020F0502020204030204" pitchFamily="34" charset="0"/>
              </a:rPr>
              <a:t>« deux </a:t>
            </a:r>
            <a:r>
              <a:rPr lang="fr-FR" sz="1600" b="1" dirty="0" err="1">
                <a:effectLst/>
                <a:latin typeface="Calibri" panose="020F0502020204030204" pitchFamily="34" charset="0"/>
                <a:ea typeface="Times New Roman" panose="02020603050405020304" pitchFamily="18" charset="0"/>
                <a:cs typeface="Calibri" panose="020F0502020204030204" pitchFamily="34" charset="0"/>
              </a:rPr>
              <a:t>Fridas</a:t>
            </a:r>
            <a:r>
              <a:rPr lang="fr-FR" sz="1600" b="1" dirty="0">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 </a:t>
            </a:r>
            <a:r>
              <a:rPr lang="fr-FR" sz="1600" i="1" dirty="0">
                <a:effectLst/>
                <a:latin typeface="Calibri" panose="020F0502020204030204" pitchFamily="34" charset="0"/>
                <a:ea typeface="Times New Roman" panose="02020603050405020304" pitchFamily="18" charset="0"/>
                <a:cs typeface="Calibri" panose="020F0502020204030204" pitchFamily="34" charset="0"/>
              </a:rPr>
              <a:t>double personnalité</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dirty="0">
              <a:effectLst/>
              <a:latin typeface="Times New Roman" panose="02020603050405020304" pitchFamily="18" charset="0"/>
              <a:ea typeface="Times New Roman" panose="02020603050405020304" pitchFamily="18" charset="0"/>
            </a:endParaRPr>
          </a:p>
        </p:txBody>
      </p:sp>
      <p:sp>
        <p:nvSpPr>
          <p:cNvPr id="59" name="ZoneTexte 58">
            <a:extLst>
              <a:ext uri="{FF2B5EF4-FFF2-40B4-BE49-F238E27FC236}">
                <a16:creationId xmlns:a16="http://schemas.microsoft.com/office/drawing/2014/main" id="{732A08E2-6464-FCF6-DBA3-A808D902A18C}"/>
              </a:ext>
            </a:extLst>
          </p:cNvPr>
          <p:cNvSpPr txBox="1"/>
          <p:nvPr/>
        </p:nvSpPr>
        <p:spPr>
          <a:xfrm>
            <a:off x="6019102" y="3233529"/>
            <a:ext cx="6046171" cy="338554"/>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Visages impassibles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500" dirty="0">
                <a:effectLst/>
                <a:latin typeface="Calibri" panose="020F0502020204030204" pitchFamily="34" charset="0"/>
                <a:ea typeface="Times New Roman" panose="02020603050405020304" pitchFamily="18" charset="0"/>
                <a:cs typeface="Calibri" panose="020F0502020204030204" pitchFamily="34" charset="0"/>
              </a:rPr>
              <a:t>dignité dans la peine immense qui est la sienne ;</a:t>
            </a:r>
            <a:endParaRPr lang="fr-FR" sz="1500" dirty="0">
              <a:effectLst/>
              <a:latin typeface="Times New Roman" panose="02020603050405020304" pitchFamily="18" charset="0"/>
              <a:ea typeface="Times New Roman" panose="02020603050405020304" pitchFamily="18" charset="0"/>
            </a:endParaRPr>
          </a:p>
        </p:txBody>
      </p:sp>
      <p:cxnSp>
        <p:nvCxnSpPr>
          <p:cNvPr id="61" name="Connecteur droit avec flèche 60">
            <a:extLst>
              <a:ext uri="{FF2B5EF4-FFF2-40B4-BE49-F238E27FC236}">
                <a16:creationId xmlns:a16="http://schemas.microsoft.com/office/drawing/2014/main" id="{2CDEBD6B-E544-6152-0C7E-02F7990775E2}"/>
              </a:ext>
            </a:extLst>
          </p:cNvPr>
          <p:cNvCxnSpPr>
            <a:cxnSpLocks/>
          </p:cNvCxnSpPr>
          <p:nvPr/>
        </p:nvCxnSpPr>
        <p:spPr>
          <a:xfrm flipH="1">
            <a:off x="154058" y="949706"/>
            <a:ext cx="5550" cy="5690522"/>
          </a:xfrm>
          <a:prstGeom prst="straightConnector1">
            <a:avLst/>
          </a:prstGeom>
          <a:ln w="38100">
            <a:solidFill>
              <a:schemeClr val="bg1">
                <a:alpha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Connecteur droit avec flèche 64">
            <a:extLst>
              <a:ext uri="{FF2B5EF4-FFF2-40B4-BE49-F238E27FC236}">
                <a16:creationId xmlns:a16="http://schemas.microsoft.com/office/drawing/2014/main" id="{30182222-FE4E-3209-7D20-35BFDC4C03EB}"/>
              </a:ext>
            </a:extLst>
          </p:cNvPr>
          <p:cNvCxnSpPr>
            <a:cxnSpLocks/>
          </p:cNvCxnSpPr>
          <p:nvPr/>
        </p:nvCxnSpPr>
        <p:spPr>
          <a:xfrm rot="16200000" flipH="1">
            <a:off x="2947003" y="3747244"/>
            <a:ext cx="5550" cy="5690522"/>
          </a:xfrm>
          <a:prstGeom prst="straightConnector1">
            <a:avLst/>
          </a:prstGeom>
          <a:ln w="38100">
            <a:solidFill>
              <a:schemeClr val="bg1">
                <a:alpha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6" name="ZoneTexte 65">
            <a:extLst>
              <a:ext uri="{FF2B5EF4-FFF2-40B4-BE49-F238E27FC236}">
                <a16:creationId xmlns:a16="http://schemas.microsoft.com/office/drawing/2014/main" id="{66A29EED-1380-9102-3563-D910BAD1EBA4}"/>
              </a:ext>
            </a:extLst>
          </p:cNvPr>
          <p:cNvSpPr txBox="1"/>
          <p:nvPr/>
        </p:nvSpPr>
        <p:spPr>
          <a:xfrm>
            <a:off x="100898" y="3657011"/>
            <a:ext cx="774571" cy="292388"/>
          </a:xfrm>
          <a:prstGeom prst="rect">
            <a:avLst/>
          </a:prstGeom>
          <a:noFill/>
        </p:spPr>
        <p:txBody>
          <a:bodyPr wrap="none" rtlCol="0">
            <a:spAutoFit/>
          </a:bodyPr>
          <a:lstStyle/>
          <a:p>
            <a:r>
              <a:rPr lang="fr-FR" sz="1300" b="1" dirty="0">
                <a:solidFill>
                  <a:schemeClr val="bg1"/>
                </a:solidFill>
              </a:rPr>
              <a:t>173 cm</a:t>
            </a:r>
          </a:p>
        </p:txBody>
      </p:sp>
      <p:sp>
        <p:nvSpPr>
          <p:cNvPr id="67" name="ZoneTexte 66">
            <a:extLst>
              <a:ext uri="{FF2B5EF4-FFF2-40B4-BE49-F238E27FC236}">
                <a16:creationId xmlns:a16="http://schemas.microsoft.com/office/drawing/2014/main" id="{1F0D97DD-3E4B-CC70-6C1A-DE4DB8359B6A}"/>
              </a:ext>
            </a:extLst>
          </p:cNvPr>
          <p:cNvSpPr txBox="1"/>
          <p:nvPr/>
        </p:nvSpPr>
        <p:spPr>
          <a:xfrm>
            <a:off x="2033015" y="6341497"/>
            <a:ext cx="774571" cy="292388"/>
          </a:xfrm>
          <a:prstGeom prst="rect">
            <a:avLst/>
          </a:prstGeom>
          <a:noFill/>
        </p:spPr>
        <p:txBody>
          <a:bodyPr wrap="none" rtlCol="0">
            <a:spAutoFit/>
          </a:bodyPr>
          <a:lstStyle/>
          <a:p>
            <a:r>
              <a:rPr lang="fr-FR" sz="1300" b="1" dirty="0">
                <a:solidFill>
                  <a:schemeClr val="bg1"/>
                </a:solidFill>
              </a:rPr>
              <a:t>173 cm</a:t>
            </a:r>
          </a:p>
        </p:txBody>
      </p:sp>
      <p:sp>
        <p:nvSpPr>
          <p:cNvPr id="73" name="ZoneTexte 72">
            <a:extLst>
              <a:ext uri="{FF2B5EF4-FFF2-40B4-BE49-F238E27FC236}">
                <a16:creationId xmlns:a16="http://schemas.microsoft.com/office/drawing/2014/main" id="{63A45E73-8C21-62A6-3B0A-E3F85F2A6992}"/>
              </a:ext>
            </a:extLst>
          </p:cNvPr>
          <p:cNvSpPr txBox="1"/>
          <p:nvPr/>
        </p:nvSpPr>
        <p:spPr>
          <a:xfrm>
            <a:off x="6035179" y="941630"/>
            <a:ext cx="6046171" cy="338554"/>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Dimensions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b="1" dirty="0">
                <a:effectLst/>
                <a:latin typeface="Calibri" panose="020F0502020204030204" pitchFamily="34" charset="0"/>
                <a:ea typeface="Times New Roman" panose="02020603050405020304" pitchFamily="18" charset="0"/>
                <a:cs typeface="Calibri" panose="020F0502020204030204" pitchFamily="34" charset="0"/>
              </a:rPr>
              <a:t>173 cm X 173 cm</a:t>
            </a:r>
            <a:r>
              <a:rPr lang="fr-FR" sz="1600" dirty="0">
                <a:effectLst/>
                <a:latin typeface="Calibri" panose="020F0502020204030204" pitchFamily="34" charset="0"/>
                <a:ea typeface="Times New Roman" panose="02020603050405020304" pitchFamily="18" charset="0"/>
                <a:cs typeface="Calibri" panose="020F0502020204030204" pitchFamily="34" charset="0"/>
              </a:rPr>
              <a:t> – </a:t>
            </a:r>
            <a:r>
              <a:rPr lang="fr-FR" sz="1600" i="1" dirty="0">
                <a:effectLst/>
                <a:latin typeface="Calibri" panose="020F0502020204030204" pitchFamily="34" charset="0"/>
                <a:ea typeface="Times New Roman" panose="02020603050405020304" pitchFamily="18" charset="0"/>
                <a:cs typeface="Calibri" panose="020F0502020204030204" pitchFamily="34" charset="0"/>
              </a:rPr>
              <a:t>grandeur nature</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dirty="0">
              <a:effectLst/>
              <a:latin typeface="Times New Roman" panose="02020603050405020304" pitchFamily="18" charset="0"/>
              <a:ea typeface="Times New Roman" panose="02020603050405020304" pitchFamily="18" charset="0"/>
            </a:endParaRPr>
          </a:p>
        </p:txBody>
      </p:sp>
      <p:sp>
        <p:nvSpPr>
          <p:cNvPr id="74" name="ZoneTexte 73">
            <a:extLst>
              <a:ext uri="{FF2B5EF4-FFF2-40B4-BE49-F238E27FC236}">
                <a16:creationId xmlns:a16="http://schemas.microsoft.com/office/drawing/2014/main" id="{A74961C2-7C53-3AF3-D134-E4FA612CED45}"/>
              </a:ext>
            </a:extLst>
          </p:cNvPr>
          <p:cNvSpPr txBox="1"/>
          <p:nvPr/>
        </p:nvSpPr>
        <p:spPr>
          <a:xfrm>
            <a:off x="6035178" y="1267593"/>
            <a:ext cx="6046171" cy="338554"/>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Plan d’ensemble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b="1" dirty="0">
                <a:latin typeface="Calibri" panose="020F0502020204030204" pitchFamily="34" charset="0"/>
                <a:ea typeface="Times New Roman" panose="02020603050405020304" pitchFamily="18" charset="0"/>
                <a:cs typeface="Calibri" panose="020F0502020204030204" pitchFamily="34" charset="0"/>
              </a:rPr>
              <a:t>personnages + décor ;</a:t>
            </a:r>
            <a:endParaRPr lang="fr-FR" sz="1600" dirty="0">
              <a:effectLst/>
              <a:latin typeface="Times New Roman" panose="02020603050405020304" pitchFamily="18" charset="0"/>
              <a:ea typeface="Times New Roman" panose="02020603050405020304" pitchFamily="18" charset="0"/>
            </a:endParaRPr>
          </a:p>
        </p:txBody>
      </p:sp>
      <p:sp>
        <p:nvSpPr>
          <p:cNvPr id="75" name="ZoneTexte 74">
            <a:extLst>
              <a:ext uri="{FF2B5EF4-FFF2-40B4-BE49-F238E27FC236}">
                <a16:creationId xmlns:a16="http://schemas.microsoft.com/office/drawing/2014/main" id="{604EEB10-9A25-B7E2-997B-A76B18DC8C7B}"/>
              </a:ext>
            </a:extLst>
          </p:cNvPr>
          <p:cNvSpPr txBox="1"/>
          <p:nvPr/>
        </p:nvSpPr>
        <p:spPr>
          <a:xfrm>
            <a:off x="6019102" y="3598011"/>
            <a:ext cx="6046171" cy="338554"/>
          </a:xfrm>
          <a:prstGeom prst="rect">
            <a:avLst/>
          </a:prstGeom>
          <a:noFill/>
        </p:spPr>
        <p:txBody>
          <a:bodyPr wrap="square">
            <a:spAutoFit/>
          </a:bodyPr>
          <a:lstStyle/>
          <a:p>
            <a:pPr algn="just"/>
            <a:r>
              <a:rPr lang="fr-FR" sz="16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Regards croisés  :</a:t>
            </a:r>
            <a:r>
              <a:rPr lang="fr-FR" sz="16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 </a:t>
            </a:r>
            <a:r>
              <a:rPr lang="fr-FR" sz="1500" dirty="0">
                <a:effectLst/>
                <a:latin typeface="Calibri" panose="020F0502020204030204" pitchFamily="34" charset="0"/>
                <a:ea typeface="Times New Roman" panose="02020603050405020304" pitchFamily="18" charset="0"/>
                <a:cs typeface="Calibri" panose="020F0502020204030204" pitchFamily="34" charset="0"/>
              </a:rPr>
              <a:t>qui convergent vers le spectateur ;</a:t>
            </a:r>
            <a:endParaRPr lang="fr-FR" sz="1500" dirty="0">
              <a:effectLst/>
              <a:latin typeface="Times New Roman" panose="02020603050405020304" pitchFamily="18" charset="0"/>
              <a:ea typeface="Times New Roman" panose="02020603050405020304" pitchFamily="18" charset="0"/>
            </a:endParaRPr>
          </a:p>
        </p:txBody>
      </p:sp>
      <p:cxnSp>
        <p:nvCxnSpPr>
          <p:cNvPr id="76" name="Connecteur droit avec flèche 75">
            <a:extLst>
              <a:ext uri="{FF2B5EF4-FFF2-40B4-BE49-F238E27FC236}">
                <a16:creationId xmlns:a16="http://schemas.microsoft.com/office/drawing/2014/main" id="{D275A287-212F-1C4D-A451-507C7D30841F}"/>
              </a:ext>
            </a:extLst>
          </p:cNvPr>
          <p:cNvCxnSpPr>
            <a:cxnSpLocks/>
          </p:cNvCxnSpPr>
          <p:nvPr/>
        </p:nvCxnSpPr>
        <p:spPr>
          <a:xfrm flipV="1">
            <a:off x="3625803" y="1803430"/>
            <a:ext cx="258120" cy="242390"/>
          </a:xfrm>
          <a:prstGeom prst="straightConnector1">
            <a:avLst/>
          </a:prstGeom>
          <a:ln w="5715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Connecteur droit avec flèche 77">
            <a:extLst>
              <a:ext uri="{FF2B5EF4-FFF2-40B4-BE49-F238E27FC236}">
                <a16:creationId xmlns:a16="http://schemas.microsoft.com/office/drawing/2014/main" id="{84E6EC2D-E108-9329-571B-8875C5CFCE37}"/>
              </a:ext>
            </a:extLst>
          </p:cNvPr>
          <p:cNvCxnSpPr>
            <a:cxnSpLocks/>
          </p:cNvCxnSpPr>
          <p:nvPr/>
        </p:nvCxnSpPr>
        <p:spPr>
          <a:xfrm flipV="1">
            <a:off x="3895768" y="1780275"/>
            <a:ext cx="258120" cy="242390"/>
          </a:xfrm>
          <a:prstGeom prst="straightConnector1">
            <a:avLst/>
          </a:prstGeom>
          <a:ln w="5715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Connecteur droit avec flèche 78">
            <a:extLst>
              <a:ext uri="{FF2B5EF4-FFF2-40B4-BE49-F238E27FC236}">
                <a16:creationId xmlns:a16="http://schemas.microsoft.com/office/drawing/2014/main" id="{D1400EB4-6D20-CC89-F4C0-28387272239C}"/>
              </a:ext>
            </a:extLst>
          </p:cNvPr>
          <p:cNvCxnSpPr>
            <a:cxnSpLocks/>
          </p:cNvCxnSpPr>
          <p:nvPr/>
        </p:nvCxnSpPr>
        <p:spPr>
          <a:xfrm flipH="1" flipV="1">
            <a:off x="1694020" y="1877118"/>
            <a:ext cx="265301" cy="242390"/>
          </a:xfrm>
          <a:prstGeom prst="straightConnector1">
            <a:avLst/>
          </a:prstGeom>
          <a:ln w="5715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Connecteur droit avec flèche 80">
            <a:extLst>
              <a:ext uri="{FF2B5EF4-FFF2-40B4-BE49-F238E27FC236}">
                <a16:creationId xmlns:a16="http://schemas.microsoft.com/office/drawing/2014/main" id="{5D823E59-867B-8697-8064-E53BF8279AB9}"/>
              </a:ext>
            </a:extLst>
          </p:cNvPr>
          <p:cNvCxnSpPr>
            <a:cxnSpLocks/>
          </p:cNvCxnSpPr>
          <p:nvPr/>
        </p:nvCxnSpPr>
        <p:spPr>
          <a:xfrm flipH="1" flipV="1">
            <a:off x="1838265" y="1862376"/>
            <a:ext cx="265301" cy="242390"/>
          </a:xfrm>
          <a:prstGeom prst="straightConnector1">
            <a:avLst/>
          </a:prstGeom>
          <a:ln w="57150">
            <a:solidFill>
              <a:srgbClr val="FF0000">
                <a:alpha val="60000"/>
              </a:srgb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596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000"/>
                                        <p:tgtEl>
                                          <p:spTgt spid="35"/>
                                        </p:tgtEl>
                                      </p:cBhvr>
                                    </p:animEffect>
                                    <p:anim calcmode="lin" valueType="num">
                                      <p:cBhvr>
                                        <p:cTn id="16" dur="1000" fill="hold"/>
                                        <p:tgtEl>
                                          <p:spTgt spid="35"/>
                                        </p:tgtEl>
                                        <p:attrNameLst>
                                          <p:attrName>ppt_x</p:attrName>
                                        </p:attrNameLst>
                                      </p:cBhvr>
                                      <p:tavLst>
                                        <p:tav tm="0">
                                          <p:val>
                                            <p:strVal val="#ppt_x"/>
                                          </p:val>
                                        </p:tav>
                                        <p:tav tm="100000">
                                          <p:val>
                                            <p:strVal val="#ppt_x"/>
                                          </p:val>
                                        </p:tav>
                                      </p:tavLst>
                                    </p:anim>
                                    <p:anim calcmode="lin" valueType="num">
                                      <p:cBhvr>
                                        <p:cTn id="1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ppt_x"/>
                                          </p:val>
                                        </p:tav>
                                        <p:tav tm="100000">
                                          <p:val>
                                            <p:strVal val="#ppt_x"/>
                                          </p:val>
                                        </p:tav>
                                      </p:tavLst>
                                    </p:anim>
                                    <p:anim calcmode="lin" valueType="num">
                                      <p:cBhvr additive="base">
                                        <p:cTn id="23" dur="500" fill="hold"/>
                                        <p:tgtEl>
                                          <p:spTgt spid="7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500" fill="hold"/>
                                        <p:tgtEl>
                                          <p:spTgt spid="66"/>
                                        </p:tgtEl>
                                        <p:attrNameLst>
                                          <p:attrName>ppt_x</p:attrName>
                                        </p:attrNameLst>
                                      </p:cBhvr>
                                      <p:tavLst>
                                        <p:tav tm="0">
                                          <p:val>
                                            <p:strVal val="#ppt_x"/>
                                          </p:val>
                                        </p:tav>
                                        <p:tav tm="100000">
                                          <p:val>
                                            <p:strVal val="#ppt_x"/>
                                          </p:val>
                                        </p:tav>
                                      </p:tavLst>
                                    </p:anim>
                                    <p:anim calcmode="lin" valueType="num">
                                      <p:cBhvr additive="base">
                                        <p:cTn id="31" dur="500" fill="hold"/>
                                        <p:tgtEl>
                                          <p:spTgt spid="6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fill="hold"/>
                                        <p:tgtEl>
                                          <p:spTgt spid="74"/>
                                        </p:tgtEl>
                                        <p:attrNameLst>
                                          <p:attrName>ppt_x</p:attrName>
                                        </p:attrNameLst>
                                      </p:cBhvr>
                                      <p:tavLst>
                                        <p:tav tm="0">
                                          <p:val>
                                            <p:strVal val="#ppt_x"/>
                                          </p:val>
                                        </p:tav>
                                        <p:tav tm="100000">
                                          <p:val>
                                            <p:strVal val="#ppt_x"/>
                                          </p:val>
                                        </p:tav>
                                      </p:tavLst>
                                    </p:anim>
                                    <p:anim calcmode="lin" valueType="num">
                                      <p:cBhvr additive="base">
                                        <p:cTn id="45"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1000"/>
                                        <p:tgtEl>
                                          <p:spTgt spid="51"/>
                                        </p:tgtEl>
                                      </p:cBhvr>
                                    </p:animEffect>
                                    <p:anim calcmode="lin" valueType="num">
                                      <p:cBhvr>
                                        <p:cTn id="51" dur="1000" fill="hold"/>
                                        <p:tgtEl>
                                          <p:spTgt spid="51"/>
                                        </p:tgtEl>
                                        <p:attrNameLst>
                                          <p:attrName>ppt_x</p:attrName>
                                        </p:attrNameLst>
                                      </p:cBhvr>
                                      <p:tavLst>
                                        <p:tav tm="0">
                                          <p:val>
                                            <p:strVal val="#ppt_x"/>
                                          </p:val>
                                        </p:tav>
                                        <p:tav tm="100000">
                                          <p:val>
                                            <p:strVal val="#ppt_x"/>
                                          </p:val>
                                        </p:tav>
                                      </p:tavLst>
                                    </p:anim>
                                    <p:anim calcmode="lin" valueType="num">
                                      <p:cBhvr>
                                        <p:cTn id="52"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500" fill="hold"/>
                                        <p:tgtEl>
                                          <p:spTgt spid="53"/>
                                        </p:tgtEl>
                                        <p:attrNameLst>
                                          <p:attrName>ppt_x</p:attrName>
                                        </p:attrNameLst>
                                      </p:cBhvr>
                                      <p:tavLst>
                                        <p:tav tm="0">
                                          <p:val>
                                            <p:strVal val="#ppt_x"/>
                                          </p:val>
                                        </p:tav>
                                        <p:tav tm="100000">
                                          <p:val>
                                            <p:strVal val="#ppt_x"/>
                                          </p:val>
                                        </p:tav>
                                      </p:tavLst>
                                    </p:anim>
                                    <p:anim calcmode="lin" valueType="num">
                                      <p:cBhvr additive="base">
                                        <p:cTn id="5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par>
                                <p:cTn id="64" presetID="10" presetClass="entr" presetSubtype="0" fill="hold"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ppt_x"/>
                                          </p:val>
                                        </p:tav>
                                        <p:tav tm="100000">
                                          <p:val>
                                            <p:strVal val="#ppt_x"/>
                                          </p:val>
                                        </p:tav>
                                      </p:tavLst>
                                    </p:anim>
                                    <p:anim calcmode="lin" valueType="num">
                                      <p:cBhvr additive="base">
                                        <p:cTn id="85" dur="500" fill="hold"/>
                                        <p:tgtEl>
                                          <p:spTgt spid="20"/>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additive="base">
                                        <p:cTn id="88" dur="500" fill="hold"/>
                                        <p:tgtEl>
                                          <p:spTgt spid="30"/>
                                        </p:tgtEl>
                                        <p:attrNameLst>
                                          <p:attrName>ppt_x</p:attrName>
                                        </p:attrNameLst>
                                      </p:cBhvr>
                                      <p:tavLst>
                                        <p:tav tm="0">
                                          <p:val>
                                            <p:strVal val="#ppt_x"/>
                                          </p:val>
                                        </p:tav>
                                        <p:tav tm="100000">
                                          <p:val>
                                            <p:strVal val="#ppt_x"/>
                                          </p:val>
                                        </p:tav>
                                      </p:tavLst>
                                    </p:anim>
                                    <p:anim calcmode="lin" valueType="num">
                                      <p:cBhvr additive="base">
                                        <p:cTn id="89" dur="500" fill="hold"/>
                                        <p:tgtEl>
                                          <p:spTgt spid="30"/>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additive="base">
                                        <p:cTn id="92" dur="500" fill="hold"/>
                                        <p:tgtEl>
                                          <p:spTgt spid="11"/>
                                        </p:tgtEl>
                                        <p:attrNameLst>
                                          <p:attrName>ppt_x</p:attrName>
                                        </p:attrNameLst>
                                      </p:cBhvr>
                                      <p:tavLst>
                                        <p:tav tm="0">
                                          <p:val>
                                            <p:strVal val="#ppt_x"/>
                                          </p:val>
                                        </p:tav>
                                        <p:tav tm="100000">
                                          <p:val>
                                            <p:strVal val="#ppt_x"/>
                                          </p:val>
                                        </p:tav>
                                      </p:tavLst>
                                    </p:anim>
                                    <p:anim calcmode="lin" valueType="num">
                                      <p:cBhvr additive="base">
                                        <p:cTn id="93" dur="500" fill="hold"/>
                                        <p:tgtEl>
                                          <p:spTgt spid="11"/>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46"/>
                                        </p:tgtEl>
                                        <p:attrNameLst>
                                          <p:attrName>style.visibility</p:attrName>
                                        </p:attrNameLst>
                                      </p:cBhvr>
                                      <p:to>
                                        <p:strVal val="visible"/>
                                      </p:to>
                                    </p:set>
                                    <p:anim calcmode="lin" valueType="num">
                                      <p:cBhvr additive="base">
                                        <p:cTn id="96" dur="500" fill="hold"/>
                                        <p:tgtEl>
                                          <p:spTgt spid="46"/>
                                        </p:tgtEl>
                                        <p:attrNameLst>
                                          <p:attrName>ppt_x</p:attrName>
                                        </p:attrNameLst>
                                      </p:cBhvr>
                                      <p:tavLst>
                                        <p:tav tm="0">
                                          <p:val>
                                            <p:strVal val="#ppt_x"/>
                                          </p:val>
                                        </p:tav>
                                        <p:tav tm="100000">
                                          <p:val>
                                            <p:strVal val="#ppt_x"/>
                                          </p:val>
                                        </p:tav>
                                      </p:tavLst>
                                    </p:anim>
                                    <p:anim calcmode="lin" valueType="num">
                                      <p:cBhvr additive="base">
                                        <p:cTn id="97" dur="500" fill="hold"/>
                                        <p:tgtEl>
                                          <p:spTgt spid="46"/>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 calcmode="lin" valueType="num">
                                      <p:cBhvr additive="base">
                                        <p:cTn id="100" dur="500" fill="hold"/>
                                        <p:tgtEl>
                                          <p:spTgt spid="36"/>
                                        </p:tgtEl>
                                        <p:attrNameLst>
                                          <p:attrName>ppt_x</p:attrName>
                                        </p:attrNameLst>
                                      </p:cBhvr>
                                      <p:tavLst>
                                        <p:tav tm="0">
                                          <p:val>
                                            <p:strVal val="#ppt_x"/>
                                          </p:val>
                                        </p:tav>
                                        <p:tav tm="100000">
                                          <p:val>
                                            <p:strVal val="#ppt_x"/>
                                          </p:val>
                                        </p:tav>
                                      </p:tavLst>
                                    </p:anim>
                                    <p:anim calcmode="lin" valueType="num">
                                      <p:cBhvr additive="base">
                                        <p:cTn id="10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38"/>
                                        </p:tgtEl>
                                        <p:attrNameLst>
                                          <p:attrName>style.visibility</p:attrName>
                                        </p:attrNameLst>
                                      </p:cBhvr>
                                      <p:to>
                                        <p:strVal val="visible"/>
                                      </p:to>
                                    </p:set>
                                    <p:anim calcmode="lin" valueType="num">
                                      <p:cBhvr additive="base">
                                        <p:cTn id="106" dur="500" fill="hold"/>
                                        <p:tgtEl>
                                          <p:spTgt spid="38"/>
                                        </p:tgtEl>
                                        <p:attrNameLst>
                                          <p:attrName>ppt_x</p:attrName>
                                        </p:attrNameLst>
                                      </p:cBhvr>
                                      <p:tavLst>
                                        <p:tav tm="0">
                                          <p:val>
                                            <p:strVal val="#ppt_x"/>
                                          </p:val>
                                        </p:tav>
                                        <p:tav tm="100000">
                                          <p:val>
                                            <p:strVal val="#ppt_x"/>
                                          </p:val>
                                        </p:tav>
                                      </p:tavLst>
                                    </p:anim>
                                    <p:anim calcmode="lin" valueType="num">
                                      <p:cBhvr additive="base">
                                        <p:cTn id="10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500"/>
                                        <p:tgtEl>
                                          <p:spTgt spid="2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500"/>
                                        <p:tgtEl>
                                          <p:spTgt spid="25"/>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8"/>
                                        </p:tgtEl>
                                        <p:attrNameLst>
                                          <p:attrName>style.visibility</p:attrName>
                                        </p:attrNameLst>
                                      </p:cBhvr>
                                      <p:to>
                                        <p:strVal val="visible"/>
                                      </p:to>
                                    </p:set>
                                    <p:animEffect transition="in" filter="fade">
                                      <p:cBhvr>
                                        <p:cTn id="118" dur="500"/>
                                        <p:tgtEl>
                                          <p:spTgt spid="58"/>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1000"/>
                                        <p:tgtEl>
                                          <p:spTgt spid="28"/>
                                        </p:tgtEl>
                                      </p:cBhvr>
                                    </p:animEffect>
                                    <p:anim calcmode="lin" valueType="num">
                                      <p:cBhvr>
                                        <p:cTn id="124" dur="1000" fill="hold"/>
                                        <p:tgtEl>
                                          <p:spTgt spid="28"/>
                                        </p:tgtEl>
                                        <p:attrNameLst>
                                          <p:attrName>ppt_x</p:attrName>
                                        </p:attrNameLst>
                                      </p:cBhvr>
                                      <p:tavLst>
                                        <p:tav tm="0">
                                          <p:val>
                                            <p:strVal val="#ppt_x"/>
                                          </p:val>
                                        </p:tav>
                                        <p:tav tm="100000">
                                          <p:val>
                                            <p:strVal val="#ppt_x"/>
                                          </p:val>
                                        </p:tav>
                                      </p:tavLst>
                                    </p:anim>
                                    <p:anim calcmode="lin" valueType="num">
                                      <p:cBhvr>
                                        <p:cTn id="1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4" fill="hold" grpId="0" nodeType="clickEffect">
                                  <p:stCondLst>
                                    <p:cond delay="0"/>
                                  </p:stCondLst>
                                  <p:childTnLst>
                                    <p:set>
                                      <p:cBhvr>
                                        <p:cTn id="129" dur="1" fill="hold">
                                          <p:stCondLst>
                                            <p:cond delay="0"/>
                                          </p:stCondLst>
                                        </p:cTn>
                                        <p:tgtEl>
                                          <p:spTgt spid="23"/>
                                        </p:tgtEl>
                                        <p:attrNameLst>
                                          <p:attrName>style.visibility</p:attrName>
                                        </p:attrNameLst>
                                      </p:cBhvr>
                                      <p:to>
                                        <p:strVal val="visible"/>
                                      </p:to>
                                    </p:set>
                                    <p:anim calcmode="lin" valueType="num">
                                      <p:cBhvr additive="base">
                                        <p:cTn id="130" dur="500" fill="hold"/>
                                        <p:tgtEl>
                                          <p:spTgt spid="23"/>
                                        </p:tgtEl>
                                        <p:attrNameLst>
                                          <p:attrName>ppt_x</p:attrName>
                                        </p:attrNameLst>
                                      </p:cBhvr>
                                      <p:tavLst>
                                        <p:tav tm="0">
                                          <p:val>
                                            <p:strVal val="#ppt_x"/>
                                          </p:val>
                                        </p:tav>
                                        <p:tav tm="100000">
                                          <p:val>
                                            <p:strVal val="#ppt_x"/>
                                          </p:val>
                                        </p:tav>
                                      </p:tavLst>
                                    </p:anim>
                                    <p:anim calcmode="lin" valueType="num">
                                      <p:cBhvr additive="base">
                                        <p:cTn id="131" dur="500" fill="hold"/>
                                        <p:tgtEl>
                                          <p:spTgt spid="23"/>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29"/>
                                        </p:tgtEl>
                                        <p:attrNameLst>
                                          <p:attrName>style.visibility</p:attrName>
                                        </p:attrNameLst>
                                      </p:cBhvr>
                                      <p:to>
                                        <p:strVal val="visible"/>
                                      </p:to>
                                    </p:set>
                                    <p:anim calcmode="lin" valueType="num">
                                      <p:cBhvr additive="base">
                                        <p:cTn id="134" dur="500" fill="hold"/>
                                        <p:tgtEl>
                                          <p:spTgt spid="29"/>
                                        </p:tgtEl>
                                        <p:attrNameLst>
                                          <p:attrName>ppt_x</p:attrName>
                                        </p:attrNameLst>
                                      </p:cBhvr>
                                      <p:tavLst>
                                        <p:tav tm="0">
                                          <p:val>
                                            <p:strVal val="#ppt_x"/>
                                          </p:val>
                                        </p:tav>
                                        <p:tav tm="100000">
                                          <p:val>
                                            <p:strVal val="#ppt_x"/>
                                          </p:val>
                                        </p:tav>
                                      </p:tavLst>
                                    </p:anim>
                                    <p:anim calcmode="lin" valueType="num">
                                      <p:cBhvr additive="base">
                                        <p:cTn id="135" dur="500" fill="hold"/>
                                        <p:tgtEl>
                                          <p:spTgt spid="29"/>
                                        </p:tgtEl>
                                        <p:attrNameLst>
                                          <p:attrName>ppt_y</p:attrName>
                                        </p:attrNameLst>
                                      </p:cBhvr>
                                      <p:tavLst>
                                        <p:tav tm="0">
                                          <p:val>
                                            <p:strVal val="1+#ppt_h/2"/>
                                          </p:val>
                                        </p:tav>
                                        <p:tav tm="100000">
                                          <p:val>
                                            <p:strVal val="#ppt_y"/>
                                          </p:val>
                                        </p:tav>
                                      </p:tavLst>
                                    </p:anim>
                                  </p:childTnLst>
                                </p:cTn>
                              </p:par>
                              <p:par>
                                <p:cTn id="136" presetID="2" presetClass="entr" presetSubtype="4" fill="hold" nodeType="withEffect">
                                  <p:stCondLst>
                                    <p:cond delay="0"/>
                                  </p:stCondLst>
                                  <p:childTnLst>
                                    <p:set>
                                      <p:cBhvr>
                                        <p:cTn id="137" dur="1" fill="hold">
                                          <p:stCondLst>
                                            <p:cond delay="0"/>
                                          </p:stCondLst>
                                        </p:cTn>
                                        <p:tgtEl>
                                          <p:spTgt spid="9"/>
                                        </p:tgtEl>
                                        <p:attrNameLst>
                                          <p:attrName>style.visibility</p:attrName>
                                        </p:attrNameLst>
                                      </p:cBhvr>
                                      <p:to>
                                        <p:strVal val="visible"/>
                                      </p:to>
                                    </p:set>
                                    <p:anim calcmode="lin" valueType="num">
                                      <p:cBhvr additive="base">
                                        <p:cTn id="138" dur="500" fill="hold"/>
                                        <p:tgtEl>
                                          <p:spTgt spid="9"/>
                                        </p:tgtEl>
                                        <p:attrNameLst>
                                          <p:attrName>ppt_x</p:attrName>
                                        </p:attrNameLst>
                                      </p:cBhvr>
                                      <p:tavLst>
                                        <p:tav tm="0">
                                          <p:val>
                                            <p:strVal val="#ppt_x"/>
                                          </p:val>
                                        </p:tav>
                                        <p:tav tm="100000">
                                          <p:val>
                                            <p:strVal val="#ppt_x"/>
                                          </p:val>
                                        </p:tav>
                                      </p:tavLst>
                                    </p:anim>
                                    <p:anim calcmode="lin" valueType="num">
                                      <p:cBhvr additive="base">
                                        <p:cTn id="139" dur="500" fill="hold"/>
                                        <p:tgtEl>
                                          <p:spTgt spid="9"/>
                                        </p:tgtEl>
                                        <p:attrNameLst>
                                          <p:attrName>ppt_y</p:attrName>
                                        </p:attrNameLst>
                                      </p:cBhvr>
                                      <p:tavLst>
                                        <p:tav tm="0">
                                          <p:val>
                                            <p:strVal val="1+#ppt_h/2"/>
                                          </p:val>
                                        </p:tav>
                                        <p:tav tm="100000">
                                          <p:val>
                                            <p:strVal val="#ppt_y"/>
                                          </p:val>
                                        </p:tav>
                                      </p:tavLst>
                                    </p:anim>
                                  </p:childTnLst>
                                </p:cTn>
                              </p:par>
                              <p:par>
                                <p:cTn id="140" presetID="2" presetClass="entr" presetSubtype="4" fill="hold" nodeType="withEffect">
                                  <p:stCondLst>
                                    <p:cond delay="0"/>
                                  </p:stCondLst>
                                  <p:childTnLst>
                                    <p:set>
                                      <p:cBhvr>
                                        <p:cTn id="141" dur="1" fill="hold">
                                          <p:stCondLst>
                                            <p:cond delay="0"/>
                                          </p:stCondLst>
                                        </p:cTn>
                                        <p:tgtEl>
                                          <p:spTgt spid="8"/>
                                        </p:tgtEl>
                                        <p:attrNameLst>
                                          <p:attrName>style.visibility</p:attrName>
                                        </p:attrNameLst>
                                      </p:cBhvr>
                                      <p:to>
                                        <p:strVal val="visible"/>
                                      </p:to>
                                    </p:set>
                                    <p:anim calcmode="lin" valueType="num">
                                      <p:cBhvr additive="base">
                                        <p:cTn id="142" dur="500" fill="hold"/>
                                        <p:tgtEl>
                                          <p:spTgt spid="8"/>
                                        </p:tgtEl>
                                        <p:attrNameLst>
                                          <p:attrName>ppt_x</p:attrName>
                                        </p:attrNameLst>
                                      </p:cBhvr>
                                      <p:tavLst>
                                        <p:tav tm="0">
                                          <p:val>
                                            <p:strVal val="#ppt_x"/>
                                          </p:val>
                                        </p:tav>
                                        <p:tav tm="100000">
                                          <p:val>
                                            <p:strVal val="#ppt_x"/>
                                          </p:val>
                                        </p:tav>
                                      </p:tavLst>
                                    </p:anim>
                                    <p:anim calcmode="lin" valueType="num">
                                      <p:cBhvr additive="base">
                                        <p:cTn id="143" dur="500" fill="hold"/>
                                        <p:tgtEl>
                                          <p:spTgt spid="8"/>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19"/>
                                        </p:tgtEl>
                                        <p:attrNameLst>
                                          <p:attrName>style.visibility</p:attrName>
                                        </p:attrNameLst>
                                      </p:cBhvr>
                                      <p:to>
                                        <p:strVal val="visible"/>
                                      </p:to>
                                    </p:set>
                                    <p:anim calcmode="lin" valueType="num">
                                      <p:cBhvr additive="base">
                                        <p:cTn id="146" dur="500" fill="hold"/>
                                        <p:tgtEl>
                                          <p:spTgt spid="19"/>
                                        </p:tgtEl>
                                        <p:attrNameLst>
                                          <p:attrName>ppt_x</p:attrName>
                                        </p:attrNameLst>
                                      </p:cBhvr>
                                      <p:tavLst>
                                        <p:tav tm="0">
                                          <p:val>
                                            <p:strVal val="#ppt_x"/>
                                          </p:val>
                                        </p:tav>
                                        <p:tav tm="100000">
                                          <p:val>
                                            <p:strVal val="#ppt_x"/>
                                          </p:val>
                                        </p:tav>
                                      </p:tavLst>
                                    </p:anim>
                                    <p:anim calcmode="lin" valueType="num">
                                      <p:cBhvr additive="base">
                                        <p:cTn id="147" dur="500" fill="hold"/>
                                        <p:tgtEl>
                                          <p:spTgt spid="19"/>
                                        </p:tgtEl>
                                        <p:attrNameLst>
                                          <p:attrName>ppt_y</p:attrName>
                                        </p:attrNameLst>
                                      </p:cBhvr>
                                      <p:tavLst>
                                        <p:tav tm="0">
                                          <p:val>
                                            <p:strVal val="1+#ppt_h/2"/>
                                          </p:val>
                                        </p:tav>
                                        <p:tav tm="100000">
                                          <p:val>
                                            <p:strVal val="#ppt_y"/>
                                          </p:val>
                                        </p:tav>
                                      </p:tavLst>
                                    </p:anim>
                                  </p:childTnLst>
                                </p:cTn>
                              </p:par>
                              <p:par>
                                <p:cTn id="148" presetID="2" presetClass="entr" presetSubtype="4" fill="hold" nodeType="withEffect">
                                  <p:stCondLst>
                                    <p:cond delay="0"/>
                                  </p:stCondLst>
                                  <p:childTnLst>
                                    <p:set>
                                      <p:cBhvr>
                                        <p:cTn id="149" dur="1" fill="hold">
                                          <p:stCondLst>
                                            <p:cond delay="0"/>
                                          </p:stCondLst>
                                        </p:cTn>
                                        <p:tgtEl>
                                          <p:spTgt spid="3"/>
                                        </p:tgtEl>
                                        <p:attrNameLst>
                                          <p:attrName>style.visibility</p:attrName>
                                        </p:attrNameLst>
                                      </p:cBhvr>
                                      <p:to>
                                        <p:strVal val="visible"/>
                                      </p:to>
                                    </p:set>
                                    <p:anim calcmode="lin" valueType="num">
                                      <p:cBhvr additive="base">
                                        <p:cTn id="150" dur="500" fill="hold"/>
                                        <p:tgtEl>
                                          <p:spTgt spid="3"/>
                                        </p:tgtEl>
                                        <p:attrNameLst>
                                          <p:attrName>ppt_x</p:attrName>
                                        </p:attrNameLst>
                                      </p:cBhvr>
                                      <p:tavLst>
                                        <p:tav tm="0">
                                          <p:val>
                                            <p:strVal val="#ppt_x"/>
                                          </p:val>
                                        </p:tav>
                                        <p:tav tm="100000">
                                          <p:val>
                                            <p:strVal val="#ppt_x"/>
                                          </p:val>
                                        </p:tav>
                                      </p:tavLst>
                                    </p:anim>
                                    <p:anim calcmode="lin" valueType="num">
                                      <p:cBhvr additive="base">
                                        <p:cTn id="151" dur="500" fill="hold"/>
                                        <p:tgtEl>
                                          <p:spTgt spid="3"/>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16"/>
                                        </p:tgtEl>
                                        <p:attrNameLst>
                                          <p:attrName>style.visibility</p:attrName>
                                        </p:attrNameLst>
                                      </p:cBhvr>
                                      <p:to>
                                        <p:strVal val="visible"/>
                                      </p:to>
                                    </p:set>
                                    <p:anim calcmode="lin" valueType="num">
                                      <p:cBhvr additive="base">
                                        <p:cTn id="154" dur="500" fill="hold"/>
                                        <p:tgtEl>
                                          <p:spTgt spid="16"/>
                                        </p:tgtEl>
                                        <p:attrNameLst>
                                          <p:attrName>ppt_x</p:attrName>
                                        </p:attrNameLst>
                                      </p:cBhvr>
                                      <p:tavLst>
                                        <p:tav tm="0">
                                          <p:val>
                                            <p:strVal val="#ppt_x"/>
                                          </p:val>
                                        </p:tav>
                                        <p:tav tm="100000">
                                          <p:val>
                                            <p:strVal val="#ppt_x"/>
                                          </p:val>
                                        </p:tav>
                                      </p:tavLst>
                                    </p:anim>
                                    <p:anim calcmode="lin" valueType="num">
                                      <p:cBhvr additive="base">
                                        <p:cTn id="15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grpId="0" nodeType="clickEffect">
                                  <p:stCondLst>
                                    <p:cond delay="0"/>
                                  </p:stCondLst>
                                  <p:childTnLst>
                                    <p:set>
                                      <p:cBhvr>
                                        <p:cTn id="159" dur="1" fill="hold">
                                          <p:stCondLst>
                                            <p:cond delay="0"/>
                                          </p:stCondLst>
                                        </p:cTn>
                                        <p:tgtEl>
                                          <p:spTgt spid="37"/>
                                        </p:tgtEl>
                                        <p:attrNameLst>
                                          <p:attrName>style.visibility</p:attrName>
                                        </p:attrNameLst>
                                      </p:cBhvr>
                                      <p:to>
                                        <p:strVal val="visible"/>
                                      </p:to>
                                    </p:set>
                                    <p:anim calcmode="lin" valueType="num">
                                      <p:cBhvr additive="base">
                                        <p:cTn id="160" dur="500" fill="hold"/>
                                        <p:tgtEl>
                                          <p:spTgt spid="37"/>
                                        </p:tgtEl>
                                        <p:attrNameLst>
                                          <p:attrName>ppt_x</p:attrName>
                                        </p:attrNameLst>
                                      </p:cBhvr>
                                      <p:tavLst>
                                        <p:tav tm="0">
                                          <p:val>
                                            <p:strVal val="#ppt_x"/>
                                          </p:val>
                                        </p:tav>
                                        <p:tav tm="100000">
                                          <p:val>
                                            <p:strVal val="#ppt_x"/>
                                          </p:val>
                                        </p:tav>
                                      </p:tavLst>
                                    </p:anim>
                                    <p:anim calcmode="lin" valueType="num">
                                      <p:cBhvr additive="base">
                                        <p:cTn id="16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42" presetClass="entr" presetSubtype="0" fill="hold" grpId="0" nodeType="clickEffect">
                                  <p:stCondLst>
                                    <p:cond delay="0"/>
                                  </p:stCondLst>
                                  <p:childTnLst>
                                    <p:set>
                                      <p:cBhvr>
                                        <p:cTn id="165" dur="1" fill="hold">
                                          <p:stCondLst>
                                            <p:cond delay="0"/>
                                          </p:stCondLst>
                                        </p:cTn>
                                        <p:tgtEl>
                                          <p:spTgt spid="12"/>
                                        </p:tgtEl>
                                        <p:attrNameLst>
                                          <p:attrName>style.visibility</p:attrName>
                                        </p:attrNameLst>
                                      </p:cBhvr>
                                      <p:to>
                                        <p:strVal val="visible"/>
                                      </p:to>
                                    </p:set>
                                    <p:animEffect transition="in" filter="fade">
                                      <p:cBhvr>
                                        <p:cTn id="166" dur="1000"/>
                                        <p:tgtEl>
                                          <p:spTgt spid="12"/>
                                        </p:tgtEl>
                                      </p:cBhvr>
                                    </p:animEffect>
                                    <p:anim calcmode="lin" valueType="num">
                                      <p:cBhvr>
                                        <p:cTn id="167" dur="1000" fill="hold"/>
                                        <p:tgtEl>
                                          <p:spTgt spid="12"/>
                                        </p:tgtEl>
                                        <p:attrNameLst>
                                          <p:attrName>ppt_x</p:attrName>
                                        </p:attrNameLst>
                                      </p:cBhvr>
                                      <p:tavLst>
                                        <p:tav tm="0">
                                          <p:val>
                                            <p:strVal val="#ppt_x"/>
                                          </p:val>
                                        </p:tav>
                                        <p:tav tm="100000">
                                          <p:val>
                                            <p:strVal val="#ppt_x"/>
                                          </p:val>
                                        </p:tav>
                                      </p:tavLst>
                                    </p:anim>
                                    <p:anim calcmode="lin" valueType="num">
                                      <p:cBhvr>
                                        <p:cTn id="16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57"/>
                                        </p:tgtEl>
                                        <p:attrNameLst>
                                          <p:attrName>style.visibility</p:attrName>
                                        </p:attrNameLst>
                                      </p:cBhvr>
                                      <p:to>
                                        <p:strVal val="visible"/>
                                      </p:to>
                                    </p:set>
                                    <p:anim calcmode="lin" valueType="num">
                                      <p:cBhvr additive="base">
                                        <p:cTn id="173" dur="500" fill="hold"/>
                                        <p:tgtEl>
                                          <p:spTgt spid="57"/>
                                        </p:tgtEl>
                                        <p:attrNameLst>
                                          <p:attrName>ppt_x</p:attrName>
                                        </p:attrNameLst>
                                      </p:cBhvr>
                                      <p:tavLst>
                                        <p:tav tm="0">
                                          <p:val>
                                            <p:strVal val="#ppt_x"/>
                                          </p:val>
                                        </p:tav>
                                        <p:tav tm="100000">
                                          <p:val>
                                            <p:strVal val="#ppt_x"/>
                                          </p:val>
                                        </p:tav>
                                      </p:tavLst>
                                    </p:anim>
                                    <p:anim calcmode="lin" valueType="num">
                                      <p:cBhvr additive="base">
                                        <p:cTn id="17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4" fill="hold" grpId="0" nodeType="clickEffect">
                                  <p:stCondLst>
                                    <p:cond delay="0"/>
                                  </p:stCondLst>
                                  <p:childTnLst>
                                    <p:set>
                                      <p:cBhvr>
                                        <p:cTn id="178" dur="1" fill="hold">
                                          <p:stCondLst>
                                            <p:cond delay="0"/>
                                          </p:stCondLst>
                                        </p:cTn>
                                        <p:tgtEl>
                                          <p:spTgt spid="59"/>
                                        </p:tgtEl>
                                        <p:attrNameLst>
                                          <p:attrName>style.visibility</p:attrName>
                                        </p:attrNameLst>
                                      </p:cBhvr>
                                      <p:to>
                                        <p:strVal val="visible"/>
                                      </p:to>
                                    </p:set>
                                    <p:anim calcmode="lin" valueType="num">
                                      <p:cBhvr additive="base">
                                        <p:cTn id="179" dur="500" fill="hold"/>
                                        <p:tgtEl>
                                          <p:spTgt spid="59"/>
                                        </p:tgtEl>
                                        <p:attrNameLst>
                                          <p:attrName>ppt_x</p:attrName>
                                        </p:attrNameLst>
                                      </p:cBhvr>
                                      <p:tavLst>
                                        <p:tav tm="0">
                                          <p:val>
                                            <p:strVal val="#ppt_x"/>
                                          </p:val>
                                        </p:tav>
                                        <p:tav tm="100000">
                                          <p:val>
                                            <p:strVal val="#ppt_x"/>
                                          </p:val>
                                        </p:tav>
                                      </p:tavLst>
                                    </p:anim>
                                    <p:anim calcmode="lin" valueType="num">
                                      <p:cBhvr additive="base">
                                        <p:cTn id="180"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grpId="0" nodeType="clickEffect">
                                  <p:stCondLst>
                                    <p:cond delay="0"/>
                                  </p:stCondLst>
                                  <p:childTnLst>
                                    <p:set>
                                      <p:cBhvr>
                                        <p:cTn id="184" dur="1" fill="hold">
                                          <p:stCondLst>
                                            <p:cond delay="0"/>
                                          </p:stCondLst>
                                        </p:cTn>
                                        <p:tgtEl>
                                          <p:spTgt spid="75"/>
                                        </p:tgtEl>
                                        <p:attrNameLst>
                                          <p:attrName>style.visibility</p:attrName>
                                        </p:attrNameLst>
                                      </p:cBhvr>
                                      <p:to>
                                        <p:strVal val="visible"/>
                                      </p:to>
                                    </p:set>
                                    <p:anim calcmode="lin" valueType="num">
                                      <p:cBhvr additive="base">
                                        <p:cTn id="185" dur="500" fill="hold"/>
                                        <p:tgtEl>
                                          <p:spTgt spid="75"/>
                                        </p:tgtEl>
                                        <p:attrNameLst>
                                          <p:attrName>ppt_x</p:attrName>
                                        </p:attrNameLst>
                                      </p:cBhvr>
                                      <p:tavLst>
                                        <p:tav tm="0">
                                          <p:val>
                                            <p:strVal val="#ppt_x"/>
                                          </p:val>
                                        </p:tav>
                                        <p:tav tm="100000">
                                          <p:val>
                                            <p:strVal val="#ppt_x"/>
                                          </p:val>
                                        </p:tav>
                                      </p:tavLst>
                                    </p:anim>
                                    <p:anim calcmode="lin" valueType="num">
                                      <p:cBhvr additive="base">
                                        <p:cTn id="186" dur="500" fill="hold"/>
                                        <p:tgtEl>
                                          <p:spTgt spid="75"/>
                                        </p:tgtEl>
                                        <p:attrNameLst>
                                          <p:attrName>ppt_y</p:attrName>
                                        </p:attrNameLst>
                                      </p:cBhvr>
                                      <p:tavLst>
                                        <p:tav tm="0">
                                          <p:val>
                                            <p:strVal val="1+#ppt_h/2"/>
                                          </p:val>
                                        </p:tav>
                                        <p:tav tm="100000">
                                          <p:val>
                                            <p:strVal val="#ppt_y"/>
                                          </p:val>
                                        </p:tav>
                                      </p:tavLst>
                                    </p:anim>
                                  </p:childTnLst>
                                </p:cTn>
                              </p:par>
                              <p:par>
                                <p:cTn id="187" presetID="42" presetClass="entr" presetSubtype="0" fill="hold" nodeType="withEffect">
                                  <p:stCondLst>
                                    <p:cond delay="0"/>
                                  </p:stCondLst>
                                  <p:childTnLst>
                                    <p:set>
                                      <p:cBhvr>
                                        <p:cTn id="188" dur="1" fill="hold">
                                          <p:stCondLst>
                                            <p:cond delay="0"/>
                                          </p:stCondLst>
                                        </p:cTn>
                                        <p:tgtEl>
                                          <p:spTgt spid="79"/>
                                        </p:tgtEl>
                                        <p:attrNameLst>
                                          <p:attrName>style.visibility</p:attrName>
                                        </p:attrNameLst>
                                      </p:cBhvr>
                                      <p:to>
                                        <p:strVal val="visible"/>
                                      </p:to>
                                    </p:set>
                                    <p:animEffect transition="in" filter="fade">
                                      <p:cBhvr>
                                        <p:cTn id="189" dur="1000"/>
                                        <p:tgtEl>
                                          <p:spTgt spid="79"/>
                                        </p:tgtEl>
                                      </p:cBhvr>
                                    </p:animEffect>
                                    <p:anim calcmode="lin" valueType="num">
                                      <p:cBhvr>
                                        <p:cTn id="190" dur="1000" fill="hold"/>
                                        <p:tgtEl>
                                          <p:spTgt spid="79"/>
                                        </p:tgtEl>
                                        <p:attrNameLst>
                                          <p:attrName>ppt_x</p:attrName>
                                        </p:attrNameLst>
                                      </p:cBhvr>
                                      <p:tavLst>
                                        <p:tav tm="0">
                                          <p:val>
                                            <p:strVal val="#ppt_x"/>
                                          </p:val>
                                        </p:tav>
                                        <p:tav tm="100000">
                                          <p:val>
                                            <p:strVal val="#ppt_x"/>
                                          </p:val>
                                        </p:tav>
                                      </p:tavLst>
                                    </p:anim>
                                    <p:anim calcmode="lin" valueType="num">
                                      <p:cBhvr>
                                        <p:cTn id="191" dur="1000" fill="hold"/>
                                        <p:tgtEl>
                                          <p:spTgt spid="79"/>
                                        </p:tgtEl>
                                        <p:attrNameLst>
                                          <p:attrName>ppt_y</p:attrName>
                                        </p:attrNameLst>
                                      </p:cBhvr>
                                      <p:tavLst>
                                        <p:tav tm="0">
                                          <p:val>
                                            <p:strVal val="#ppt_y+.1"/>
                                          </p:val>
                                        </p:tav>
                                        <p:tav tm="100000">
                                          <p:val>
                                            <p:strVal val="#ppt_y"/>
                                          </p:val>
                                        </p:tav>
                                      </p:tavLst>
                                    </p:anim>
                                  </p:childTnLst>
                                </p:cTn>
                              </p:par>
                              <p:par>
                                <p:cTn id="192" presetID="42" presetClass="entr" presetSubtype="0" fill="hold" nodeType="withEffect">
                                  <p:stCondLst>
                                    <p:cond delay="0"/>
                                  </p:stCondLst>
                                  <p:childTnLst>
                                    <p:set>
                                      <p:cBhvr>
                                        <p:cTn id="193" dur="1" fill="hold">
                                          <p:stCondLst>
                                            <p:cond delay="0"/>
                                          </p:stCondLst>
                                        </p:cTn>
                                        <p:tgtEl>
                                          <p:spTgt spid="81"/>
                                        </p:tgtEl>
                                        <p:attrNameLst>
                                          <p:attrName>style.visibility</p:attrName>
                                        </p:attrNameLst>
                                      </p:cBhvr>
                                      <p:to>
                                        <p:strVal val="visible"/>
                                      </p:to>
                                    </p:set>
                                    <p:animEffect transition="in" filter="fade">
                                      <p:cBhvr>
                                        <p:cTn id="194" dur="1000"/>
                                        <p:tgtEl>
                                          <p:spTgt spid="81"/>
                                        </p:tgtEl>
                                      </p:cBhvr>
                                    </p:animEffect>
                                    <p:anim calcmode="lin" valueType="num">
                                      <p:cBhvr>
                                        <p:cTn id="195" dur="1000" fill="hold"/>
                                        <p:tgtEl>
                                          <p:spTgt spid="81"/>
                                        </p:tgtEl>
                                        <p:attrNameLst>
                                          <p:attrName>ppt_x</p:attrName>
                                        </p:attrNameLst>
                                      </p:cBhvr>
                                      <p:tavLst>
                                        <p:tav tm="0">
                                          <p:val>
                                            <p:strVal val="#ppt_x"/>
                                          </p:val>
                                        </p:tav>
                                        <p:tav tm="100000">
                                          <p:val>
                                            <p:strVal val="#ppt_x"/>
                                          </p:val>
                                        </p:tav>
                                      </p:tavLst>
                                    </p:anim>
                                    <p:anim calcmode="lin" valueType="num">
                                      <p:cBhvr>
                                        <p:cTn id="196" dur="1000" fill="hold"/>
                                        <p:tgtEl>
                                          <p:spTgt spid="81"/>
                                        </p:tgtEl>
                                        <p:attrNameLst>
                                          <p:attrName>ppt_y</p:attrName>
                                        </p:attrNameLst>
                                      </p:cBhvr>
                                      <p:tavLst>
                                        <p:tav tm="0">
                                          <p:val>
                                            <p:strVal val="#ppt_y+.1"/>
                                          </p:val>
                                        </p:tav>
                                        <p:tav tm="100000">
                                          <p:val>
                                            <p:strVal val="#ppt_y"/>
                                          </p:val>
                                        </p:tav>
                                      </p:tavLst>
                                    </p:anim>
                                  </p:childTnLst>
                                </p:cTn>
                              </p:par>
                              <p:par>
                                <p:cTn id="197" presetID="42" presetClass="entr" presetSubtype="0" fill="hold" nodeType="withEffect">
                                  <p:stCondLst>
                                    <p:cond delay="0"/>
                                  </p:stCondLst>
                                  <p:childTnLst>
                                    <p:set>
                                      <p:cBhvr>
                                        <p:cTn id="198" dur="1" fill="hold">
                                          <p:stCondLst>
                                            <p:cond delay="0"/>
                                          </p:stCondLst>
                                        </p:cTn>
                                        <p:tgtEl>
                                          <p:spTgt spid="76"/>
                                        </p:tgtEl>
                                        <p:attrNameLst>
                                          <p:attrName>style.visibility</p:attrName>
                                        </p:attrNameLst>
                                      </p:cBhvr>
                                      <p:to>
                                        <p:strVal val="visible"/>
                                      </p:to>
                                    </p:set>
                                    <p:animEffect transition="in" filter="fade">
                                      <p:cBhvr>
                                        <p:cTn id="199" dur="1000"/>
                                        <p:tgtEl>
                                          <p:spTgt spid="76"/>
                                        </p:tgtEl>
                                      </p:cBhvr>
                                    </p:animEffect>
                                    <p:anim calcmode="lin" valueType="num">
                                      <p:cBhvr>
                                        <p:cTn id="200" dur="1000" fill="hold"/>
                                        <p:tgtEl>
                                          <p:spTgt spid="76"/>
                                        </p:tgtEl>
                                        <p:attrNameLst>
                                          <p:attrName>ppt_x</p:attrName>
                                        </p:attrNameLst>
                                      </p:cBhvr>
                                      <p:tavLst>
                                        <p:tav tm="0">
                                          <p:val>
                                            <p:strVal val="#ppt_x"/>
                                          </p:val>
                                        </p:tav>
                                        <p:tav tm="100000">
                                          <p:val>
                                            <p:strVal val="#ppt_x"/>
                                          </p:val>
                                        </p:tav>
                                      </p:tavLst>
                                    </p:anim>
                                    <p:anim calcmode="lin" valueType="num">
                                      <p:cBhvr>
                                        <p:cTn id="201" dur="1000" fill="hold"/>
                                        <p:tgtEl>
                                          <p:spTgt spid="76"/>
                                        </p:tgtEl>
                                        <p:attrNameLst>
                                          <p:attrName>ppt_y</p:attrName>
                                        </p:attrNameLst>
                                      </p:cBhvr>
                                      <p:tavLst>
                                        <p:tav tm="0">
                                          <p:val>
                                            <p:strVal val="#ppt_y+.1"/>
                                          </p:val>
                                        </p:tav>
                                        <p:tav tm="100000">
                                          <p:val>
                                            <p:strVal val="#ppt_y"/>
                                          </p:val>
                                        </p:tav>
                                      </p:tavLst>
                                    </p:anim>
                                  </p:childTnLst>
                                </p:cTn>
                              </p:par>
                              <p:par>
                                <p:cTn id="202" presetID="42" presetClass="entr" presetSubtype="0" fill="hold" nodeType="withEffect">
                                  <p:stCondLst>
                                    <p:cond delay="0"/>
                                  </p:stCondLst>
                                  <p:childTnLst>
                                    <p:set>
                                      <p:cBhvr>
                                        <p:cTn id="203" dur="1" fill="hold">
                                          <p:stCondLst>
                                            <p:cond delay="0"/>
                                          </p:stCondLst>
                                        </p:cTn>
                                        <p:tgtEl>
                                          <p:spTgt spid="78"/>
                                        </p:tgtEl>
                                        <p:attrNameLst>
                                          <p:attrName>style.visibility</p:attrName>
                                        </p:attrNameLst>
                                      </p:cBhvr>
                                      <p:to>
                                        <p:strVal val="visible"/>
                                      </p:to>
                                    </p:set>
                                    <p:animEffect transition="in" filter="fade">
                                      <p:cBhvr>
                                        <p:cTn id="204" dur="1000"/>
                                        <p:tgtEl>
                                          <p:spTgt spid="78"/>
                                        </p:tgtEl>
                                      </p:cBhvr>
                                    </p:animEffect>
                                    <p:anim calcmode="lin" valueType="num">
                                      <p:cBhvr>
                                        <p:cTn id="205" dur="1000" fill="hold"/>
                                        <p:tgtEl>
                                          <p:spTgt spid="78"/>
                                        </p:tgtEl>
                                        <p:attrNameLst>
                                          <p:attrName>ppt_x</p:attrName>
                                        </p:attrNameLst>
                                      </p:cBhvr>
                                      <p:tavLst>
                                        <p:tav tm="0">
                                          <p:val>
                                            <p:strVal val="#ppt_x"/>
                                          </p:val>
                                        </p:tav>
                                        <p:tav tm="100000">
                                          <p:val>
                                            <p:strVal val="#ppt_x"/>
                                          </p:val>
                                        </p:tav>
                                      </p:tavLst>
                                    </p:anim>
                                    <p:anim calcmode="lin" valueType="num">
                                      <p:cBhvr>
                                        <p:cTn id="206"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4" fill="hold" grpId="0" nodeType="clickEffect">
                                  <p:stCondLst>
                                    <p:cond delay="0"/>
                                  </p:stCondLst>
                                  <p:childTnLst>
                                    <p:set>
                                      <p:cBhvr>
                                        <p:cTn id="210" dur="1" fill="hold">
                                          <p:stCondLst>
                                            <p:cond delay="0"/>
                                          </p:stCondLst>
                                        </p:cTn>
                                        <p:tgtEl>
                                          <p:spTgt spid="56"/>
                                        </p:tgtEl>
                                        <p:attrNameLst>
                                          <p:attrName>style.visibility</p:attrName>
                                        </p:attrNameLst>
                                      </p:cBhvr>
                                      <p:to>
                                        <p:strVal val="visible"/>
                                      </p:to>
                                    </p:set>
                                    <p:anim calcmode="lin" valueType="num">
                                      <p:cBhvr additive="base">
                                        <p:cTn id="211" dur="500" fill="hold"/>
                                        <p:tgtEl>
                                          <p:spTgt spid="56"/>
                                        </p:tgtEl>
                                        <p:attrNameLst>
                                          <p:attrName>ppt_x</p:attrName>
                                        </p:attrNameLst>
                                      </p:cBhvr>
                                      <p:tavLst>
                                        <p:tav tm="0">
                                          <p:val>
                                            <p:strVal val="#ppt_x"/>
                                          </p:val>
                                        </p:tav>
                                        <p:tav tm="100000">
                                          <p:val>
                                            <p:strVal val="#ppt_x"/>
                                          </p:val>
                                        </p:tav>
                                      </p:tavLst>
                                    </p:anim>
                                    <p:anim calcmode="lin" valueType="num">
                                      <p:cBhvr additive="base">
                                        <p:cTn id="21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p:bldP spid="22" grpId="0"/>
      <p:bldP spid="24" grpId="0"/>
      <p:bldP spid="25" grpId="0"/>
      <p:bldP spid="26" grpId="0"/>
      <p:bldP spid="16" grpId="0"/>
      <p:bldP spid="19" grpId="0"/>
      <p:bldP spid="20" grpId="0" animBg="1"/>
      <p:bldP spid="23" grpId="0" animBg="1"/>
      <p:bldP spid="27" grpId="0"/>
      <p:bldP spid="28" grpId="0"/>
      <p:bldP spid="29" grpId="0"/>
      <p:bldP spid="30" grpId="0"/>
      <p:bldP spid="35" grpId="0"/>
      <p:bldP spid="36" grpId="0"/>
      <p:bldP spid="37" grpId="0"/>
      <p:bldP spid="38" grpId="0"/>
      <p:bldP spid="53" grpId="0"/>
      <p:bldP spid="56" grpId="0"/>
      <p:bldP spid="57" grpId="0"/>
      <p:bldP spid="58" grpId="0"/>
      <p:bldP spid="59" grpId="0"/>
      <p:bldP spid="66" grpId="0"/>
      <p:bldP spid="67" grpId="0"/>
      <p:bldP spid="73" grpId="0"/>
      <p:bldP spid="74"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3DACEDD1-D6CD-4C63-8B83-E36DA160453E}"/>
              </a:ext>
            </a:extLst>
          </p:cNvPr>
          <p:cNvSpPr txBox="1"/>
          <p:nvPr/>
        </p:nvSpPr>
        <p:spPr>
          <a:xfrm>
            <a:off x="75193" y="592821"/>
            <a:ext cx="3029997" cy="369332"/>
          </a:xfrm>
          <a:prstGeom prst="rect">
            <a:avLst/>
          </a:prstGeom>
          <a:noFill/>
        </p:spPr>
        <p:txBody>
          <a:bodyPr wrap="none" rtlCol="0">
            <a:spAutoFit/>
          </a:bodyPr>
          <a:lstStyle/>
          <a:p>
            <a:r>
              <a:rPr lang="fr-FR" b="1" dirty="0">
                <a:solidFill>
                  <a:srgbClr val="FF0000"/>
                </a:solidFill>
                <a:highlight>
                  <a:srgbClr val="FFFF00"/>
                </a:highlight>
              </a:rPr>
              <a:t>DOC. 4 :</a:t>
            </a:r>
            <a:r>
              <a:rPr lang="fr-FR" b="1" dirty="0">
                <a:solidFill>
                  <a:srgbClr val="FF0000"/>
                </a:solidFill>
              </a:rPr>
              <a:t> L’Arabe du futur</a:t>
            </a:r>
          </a:p>
        </p:txBody>
      </p:sp>
      <p:pic>
        <p:nvPicPr>
          <p:cNvPr id="4" name="Image 3">
            <a:extLst>
              <a:ext uri="{FF2B5EF4-FFF2-40B4-BE49-F238E27FC236}">
                <a16:creationId xmlns:a16="http://schemas.microsoft.com/office/drawing/2014/main" id="{B4022E87-2127-4C38-BB8D-277BAF183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726" y="962153"/>
            <a:ext cx="3764340" cy="5530087"/>
          </a:xfrm>
          <a:prstGeom prst="rect">
            <a:avLst/>
          </a:prstGeom>
        </p:spPr>
      </p:pic>
      <p:graphicFrame>
        <p:nvGraphicFramePr>
          <p:cNvPr id="17" name="Tableau 10">
            <a:extLst>
              <a:ext uri="{FF2B5EF4-FFF2-40B4-BE49-F238E27FC236}">
                <a16:creationId xmlns:a16="http://schemas.microsoft.com/office/drawing/2014/main" id="{0FC8699C-C079-444A-BD59-1D132CF32ADA}"/>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20" name="ZoneTexte 19">
            <a:extLst>
              <a:ext uri="{FF2B5EF4-FFF2-40B4-BE49-F238E27FC236}">
                <a16:creationId xmlns:a16="http://schemas.microsoft.com/office/drawing/2014/main" id="{6D10F8C4-ED1E-46B2-9AEC-FF6FF2106CEA}"/>
              </a:ext>
            </a:extLst>
          </p:cNvPr>
          <p:cNvSpPr txBox="1"/>
          <p:nvPr/>
        </p:nvSpPr>
        <p:spPr>
          <a:xfrm>
            <a:off x="153726" y="6492014"/>
            <a:ext cx="3938855" cy="338554"/>
          </a:xfrm>
          <a:prstGeom prst="rect">
            <a:avLst/>
          </a:prstGeom>
          <a:noFill/>
        </p:spPr>
        <p:txBody>
          <a:bodyPr wrap="square">
            <a:spAutoFit/>
          </a:bodyPr>
          <a:lstStyle/>
          <a:p>
            <a:r>
              <a:rPr lang="fr-FR" sz="1600" dirty="0">
                <a:effectLst/>
                <a:latin typeface="Calibri" panose="020F0502020204030204" pitchFamily="34" charset="0"/>
                <a:ea typeface="Times New Roman" panose="02020603050405020304" pitchFamily="18" charset="0"/>
                <a:cs typeface="Calibri" panose="020F0502020204030204" pitchFamily="34" charset="0"/>
              </a:rPr>
              <a:t>Riad SATTOUF, </a:t>
            </a:r>
            <a:r>
              <a:rPr lang="fr-FR" sz="1600" i="1" dirty="0">
                <a:effectLst/>
                <a:latin typeface="Calibri" panose="020F0502020204030204" pitchFamily="34" charset="0"/>
                <a:ea typeface="Times New Roman" panose="02020603050405020304" pitchFamily="18" charset="0"/>
                <a:cs typeface="Calibri" panose="020F0502020204030204" pitchFamily="34" charset="0"/>
              </a:rPr>
              <a:t>L’Arabe du futur, Tome I, </a:t>
            </a:r>
            <a:r>
              <a:rPr lang="fr-FR" sz="1600" dirty="0">
                <a:effectLst/>
                <a:latin typeface="Calibri" panose="020F0502020204030204" pitchFamily="34" charset="0"/>
                <a:ea typeface="Times New Roman" panose="02020603050405020304" pitchFamily="18" charset="0"/>
                <a:cs typeface="Calibri" panose="020F0502020204030204" pitchFamily="34" charset="0"/>
              </a:rPr>
              <a:t>2014.</a:t>
            </a:r>
            <a:endParaRPr lang="fr-FR" sz="1600" dirty="0">
              <a:latin typeface="Calibri" panose="020F0502020204030204" pitchFamily="34" charset="0"/>
              <a:cs typeface="Calibri" panose="020F0502020204030204" pitchFamily="34" charset="0"/>
            </a:endParaRPr>
          </a:p>
        </p:txBody>
      </p:sp>
      <p:pic>
        <p:nvPicPr>
          <p:cNvPr id="2" name="Image 1">
            <a:hlinkClick r:id="rId3" action="ppaction://hlinksldjump"/>
            <a:extLst>
              <a:ext uri="{FF2B5EF4-FFF2-40B4-BE49-F238E27FC236}">
                <a16:creationId xmlns:a16="http://schemas.microsoft.com/office/drawing/2014/main" id="{6463EEE2-37D0-0E8E-DF1F-2E74A874A4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5" name="ZoneTexte 14">
            <a:extLst>
              <a:ext uri="{FF2B5EF4-FFF2-40B4-BE49-F238E27FC236}">
                <a16:creationId xmlns:a16="http://schemas.microsoft.com/office/drawing/2014/main" id="{BD46435D-BE32-4FD6-9F13-AA716BF8F21C}"/>
              </a:ext>
            </a:extLst>
          </p:cNvPr>
          <p:cNvSpPr txBox="1"/>
          <p:nvPr/>
        </p:nvSpPr>
        <p:spPr>
          <a:xfrm>
            <a:off x="4180780" y="962722"/>
            <a:ext cx="5273901"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10 )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4</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Résumer en une phrase le </a:t>
            </a:r>
            <a:r>
              <a:rPr lang="fr-FR" b="1" dirty="0">
                <a:solidFill>
                  <a:srgbClr val="FF0000"/>
                </a:solidFill>
                <a:latin typeface="Calibri" panose="020F0502020204030204" pitchFamily="34" charset="0"/>
                <a:cs typeface="Calibri" panose="020F0502020204030204" pitchFamily="34" charset="0"/>
              </a:rPr>
              <a:t>message de Riad SATTOUF</a:t>
            </a:r>
            <a:r>
              <a:rPr lang="fr-FR" b="1" dirty="0">
                <a:latin typeface="Calibri" panose="020F0502020204030204" pitchFamily="34" charset="0"/>
                <a:cs typeface="Calibri" panose="020F0502020204030204" pitchFamily="34" charset="0"/>
              </a:rPr>
              <a:t> sur la 1</a:t>
            </a:r>
            <a:r>
              <a:rPr lang="fr-FR" b="1" baseline="30000" dirty="0">
                <a:latin typeface="Calibri" panose="020F0502020204030204" pitchFamily="34" charset="0"/>
                <a:cs typeface="Calibri" panose="020F0502020204030204" pitchFamily="34" charset="0"/>
              </a:rPr>
              <a:t>ère</a:t>
            </a:r>
            <a:r>
              <a:rPr lang="fr-FR" b="1" dirty="0">
                <a:latin typeface="Calibri" panose="020F0502020204030204" pitchFamily="34" charset="0"/>
                <a:cs typeface="Calibri" panose="020F0502020204030204" pitchFamily="34" charset="0"/>
              </a:rPr>
              <a:t>  planche de son œuvre…</a:t>
            </a:r>
          </a:p>
        </p:txBody>
      </p:sp>
    </p:spTree>
    <p:extLst>
      <p:ext uri="{BB962C8B-B14F-4D97-AF65-F5344CB8AC3E}">
        <p14:creationId xmlns:p14="http://schemas.microsoft.com/office/powerpoint/2010/main" val="3683688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17" name="ZoneTexte 16">
            <a:extLst>
              <a:ext uri="{FF2B5EF4-FFF2-40B4-BE49-F238E27FC236}">
                <a16:creationId xmlns:a16="http://schemas.microsoft.com/office/drawing/2014/main" id="{84A67AB9-4803-44E4-8E3B-032F658A26F2}"/>
              </a:ext>
            </a:extLst>
          </p:cNvPr>
          <p:cNvSpPr txBox="1"/>
          <p:nvPr/>
        </p:nvSpPr>
        <p:spPr>
          <a:xfrm>
            <a:off x="3858412" y="943814"/>
            <a:ext cx="5196265"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11 )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5</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En quoi le </a:t>
            </a:r>
            <a:r>
              <a:rPr lang="fr-FR" b="1" dirty="0">
                <a:solidFill>
                  <a:srgbClr val="FF0000"/>
                </a:solidFill>
                <a:latin typeface="Calibri" panose="020F0502020204030204" pitchFamily="34" charset="0"/>
                <a:cs typeface="Calibri" panose="020F0502020204030204" pitchFamily="34" charset="0"/>
              </a:rPr>
              <a:t>Journal de MA YAN</a:t>
            </a:r>
            <a:r>
              <a:rPr lang="fr-FR" b="1" dirty="0">
                <a:latin typeface="Calibri" panose="020F0502020204030204" pitchFamily="34" charset="0"/>
                <a:cs typeface="Calibri" panose="020F0502020204030204" pitchFamily="34" charset="0"/>
              </a:rPr>
              <a:t> peut-il être, à votre avis, une </a:t>
            </a:r>
            <a:r>
              <a:rPr lang="fr-FR" b="1" dirty="0">
                <a:solidFill>
                  <a:srgbClr val="FF0000"/>
                </a:solidFill>
                <a:latin typeface="Calibri" panose="020F0502020204030204" pitchFamily="34" charset="0"/>
                <a:cs typeface="Calibri" panose="020F0502020204030204" pitchFamily="34" charset="0"/>
              </a:rPr>
              <a:t>lecture instructive</a:t>
            </a:r>
            <a:r>
              <a:rPr lang="fr-FR" b="1" dirty="0">
                <a:latin typeface="Calibri" panose="020F0502020204030204" pitchFamily="34" charset="0"/>
                <a:cs typeface="Calibri" panose="020F0502020204030204" pitchFamily="34" charset="0"/>
              </a:rPr>
              <a:t>…</a:t>
            </a:r>
          </a:p>
        </p:txBody>
      </p:sp>
      <p:pic>
        <p:nvPicPr>
          <p:cNvPr id="2" name="Image 1">
            <a:hlinkClick r:id="rId2" action="ppaction://hlinksldjump"/>
            <a:extLst>
              <a:ext uri="{FF2B5EF4-FFF2-40B4-BE49-F238E27FC236}">
                <a16:creationId xmlns:a16="http://schemas.microsoft.com/office/drawing/2014/main" id="{5A508C5A-6A8F-1285-AB91-34B8CD145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21" name="ZoneTexte 20">
            <a:extLst>
              <a:ext uri="{FF2B5EF4-FFF2-40B4-BE49-F238E27FC236}">
                <a16:creationId xmlns:a16="http://schemas.microsoft.com/office/drawing/2014/main" id="{DD665705-BDB3-40FF-B6E8-B8182DB68599}"/>
              </a:ext>
            </a:extLst>
          </p:cNvPr>
          <p:cNvSpPr txBox="1"/>
          <p:nvPr/>
        </p:nvSpPr>
        <p:spPr>
          <a:xfrm>
            <a:off x="110650" y="592554"/>
            <a:ext cx="3679212" cy="369332"/>
          </a:xfrm>
          <a:prstGeom prst="rect">
            <a:avLst/>
          </a:prstGeom>
          <a:noFill/>
        </p:spPr>
        <p:txBody>
          <a:bodyPr wrap="none" rtlCol="0">
            <a:spAutoFit/>
          </a:bodyPr>
          <a:lstStyle/>
          <a:p>
            <a:r>
              <a:rPr lang="fr-FR" b="1" dirty="0">
                <a:solidFill>
                  <a:srgbClr val="FF0000"/>
                </a:solidFill>
                <a:highlight>
                  <a:srgbClr val="FFFF00"/>
                </a:highlight>
              </a:rPr>
              <a:t>DOC. 5 :</a:t>
            </a:r>
            <a:r>
              <a:rPr lang="fr-FR" b="1" dirty="0">
                <a:solidFill>
                  <a:srgbClr val="FF0000"/>
                </a:solidFill>
              </a:rPr>
              <a:t> Le journal de MA YAN</a:t>
            </a:r>
          </a:p>
        </p:txBody>
      </p:sp>
      <p:pic>
        <p:nvPicPr>
          <p:cNvPr id="22" name="Image 21">
            <a:extLst>
              <a:ext uri="{FF2B5EF4-FFF2-40B4-BE49-F238E27FC236}">
                <a16:creationId xmlns:a16="http://schemas.microsoft.com/office/drawing/2014/main" id="{97F024E8-1CF9-4051-8407-B8D5839363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200" y="943814"/>
            <a:ext cx="3610662" cy="5773394"/>
          </a:xfrm>
          <a:prstGeom prst="rect">
            <a:avLst/>
          </a:prstGeom>
        </p:spPr>
      </p:pic>
    </p:spTree>
    <p:extLst>
      <p:ext uri="{BB962C8B-B14F-4D97-AF65-F5344CB8AC3E}">
        <p14:creationId xmlns:p14="http://schemas.microsoft.com/office/powerpoint/2010/main" val="140875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7484DE73-3C62-4EF4-AC1E-589EE5A60049}"/>
              </a:ext>
            </a:extLst>
          </p:cNvPr>
          <p:cNvSpPr txBox="1"/>
          <p:nvPr/>
        </p:nvSpPr>
        <p:spPr>
          <a:xfrm>
            <a:off x="88515" y="629782"/>
            <a:ext cx="11510693" cy="430887"/>
          </a:xfrm>
          <a:prstGeom prst="rect">
            <a:avLst/>
          </a:prstGeom>
          <a:noFill/>
        </p:spPr>
        <p:txBody>
          <a:bodyPr wrap="square" rtlCol="0">
            <a:spAutoFit/>
          </a:bodyPr>
          <a:lstStyle/>
          <a:p>
            <a:r>
              <a:rPr lang="fr-FR" sz="2200" b="1" dirty="0">
                <a:solidFill>
                  <a:schemeClr val="accent1">
                    <a:lumMod val="50000"/>
                  </a:schemeClr>
                </a:solidFill>
                <a:latin typeface="Calibri" panose="020F0502020204030204" pitchFamily="34" charset="0"/>
                <a:cs typeface="Calibri" panose="020F0502020204030204" pitchFamily="34" charset="0"/>
              </a:rPr>
              <a:t>12 )</a:t>
            </a:r>
            <a:r>
              <a:rPr lang="fr-FR" sz="2200" b="1" dirty="0">
                <a:latin typeface="Calibri" panose="020F0502020204030204" pitchFamily="34" charset="0"/>
                <a:cs typeface="Calibri" panose="020F0502020204030204" pitchFamily="34" charset="0"/>
              </a:rPr>
              <a:t> Renseigner sa fiche scolaire (</a:t>
            </a:r>
            <a:r>
              <a:rPr lang="fr-FR" sz="2200" i="1" dirty="0">
                <a:latin typeface="Calibri" panose="020F0502020204030204" pitchFamily="34" charset="0"/>
                <a:cs typeface="Calibri" panose="020F0502020204030204" pitchFamily="34" charset="0"/>
              </a:rPr>
              <a:t>Cf. « 2 BAC Fiche scolaire AUTOBIOGRAPHIE.pdf »</a:t>
            </a:r>
            <a:r>
              <a:rPr lang="fr-FR" sz="2200" b="1" dirty="0">
                <a:latin typeface="Calibri" panose="020F0502020204030204" pitchFamily="34" charset="0"/>
                <a:cs typeface="Calibri" panose="020F0502020204030204" pitchFamily="34" charset="0"/>
              </a:rPr>
              <a:t>) </a:t>
            </a:r>
          </a:p>
        </p:txBody>
      </p:sp>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11" name="ZoneTexte 10">
            <a:extLst>
              <a:ext uri="{FF2B5EF4-FFF2-40B4-BE49-F238E27FC236}">
                <a16:creationId xmlns:a16="http://schemas.microsoft.com/office/drawing/2014/main" id="{F96AA22E-BD98-4049-9D73-217590773E45}"/>
              </a:ext>
            </a:extLst>
          </p:cNvPr>
          <p:cNvSpPr txBox="1"/>
          <p:nvPr/>
        </p:nvSpPr>
        <p:spPr>
          <a:xfrm>
            <a:off x="88513" y="1080732"/>
            <a:ext cx="11510693" cy="430887"/>
          </a:xfrm>
          <a:prstGeom prst="rect">
            <a:avLst/>
          </a:prstGeom>
          <a:noFill/>
        </p:spPr>
        <p:txBody>
          <a:bodyPr wrap="square" rtlCol="0">
            <a:spAutoFit/>
          </a:bodyPr>
          <a:lstStyle/>
          <a:p>
            <a:r>
              <a:rPr lang="fr-FR" sz="2200" b="1" dirty="0">
                <a:solidFill>
                  <a:schemeClr val="accent1">
                    <a:lumMod val="50000"/>
                  </a:schemeClr>
                </a:solidFill>
                <a:latin typeface="Calibri" panose="020F0502020204030204" pitchFamily="34" charset="0"/>
                <a:cs typeface="Calibri" panose="020F0502020204030204" pitchFamily="34" charset="0"/>
              </a:rPr>
              <a:t>13 )</a:t>
            </a:r>
            <a:r>
              <a:rPr lang="fr-FR" sz="2200" b="1" dirty="0">
                <a:latin typeface="Calibri" panose="020F0502020204030204" pitchFamily="34" charset="0"/>
                <a:cs typeface="Calibri" panose="020F0502020204030204" pitchFamily="34" charset="0"/>
              </a:rPr>
              <a:t> Rédiger une rédaction à partir des premières idées écrites dans la rubrique « l’école et moi. »</a:t>
            </a:r>
          </a:p>
        </p:txBody>
      </p:sp>
      <p:sp>
        <p:nvSpPr>
          <p:cNvPr id="12" name="ZoneTexte 11">
            <a:extLst>
              <a:ext uri="{FF2B5EF4-FFF2-40B4-BE49-F238E27FC236}">
                <a16:creationId xmlns:a16="http://schemas.microsoft.com/office/drawing/2014/main" id="{5BEB39AC-B3C3-40CB-A62F-4EE8F8C50202}"/>
              </a:ext>
            </a:extLst>
          </p:cNvPr>
          <p:cNvSpPr txBox="1"/>
          <p:nvPr/>
        </p:nvSpPr>
        <p:spPr>
          <a:xfrm>
            <a:off x="480055" y="1511619"/>
            <a:ext cx="6247316" cy="5016758"/>
          </a:xfrm>
          <a:prstGeom prst="rect">
            <a:avLst/>
          </a:prstGeom>
          <a:noFill/>
        </p:spPr>
        <p:txBody>
          <a:bodyPr wrap="square" rtlCol="0">
            <a:spAutoFit/>
          </a:bodyPr>
          <a:lstStyle/>
          <a:p>
            <a:r>
              <a:rPr lang="fr-FR" sz="1600" dirty="0">
                <a:solidFill>
                  <a:schemeClr val="bg1"/>
                </a:solidFill>
                <a:latin typeface="Calibri" panose="020F0502020204030204" pitchFamily="34" charset="0"/>
                <a:cs typeface="Calibri" panose="020F0502020204030204" pitchFamily="34" charset="0"/>
              </a:rPr>
              <a:t>Travail personnel de l’élève, à la</a:t>
            </a:r>
            <a:r>
              <a:rPr lang="fr-FR" sz="1600" dirty="0">
                <a:solidFill>
                  <a:srgbClr val="FFFF0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MAISON</a:t>
            </a:r>
            <a:r>
              <a:rPr lang="fr-FR" sz="1600" dirty="0">
                <a:solidFill>
                  <a:schemeClr val="bg1"/>
                </a:solidFill>
                <a:latin typeface="Calibri" panose="020F0502020204030204" pitchFamily="34" charset="0"/>
                <a:cs typeface="Calibri" panose="020F0502020204030204" pitchFamily="34" charset="0"/>
              </a:rPr>
              <a:t>, noté sur 20 points.</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SUPPORT :</a:t>
            </a:r>
            <a:r>
              <a:rPr lang="fr-FR" sz="1600" dirty="0">
                <a:solidFill>
                  <a:srgbClr val="FFFF00"/>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Papier-Stylo </a:t>
            </a:r>
            <a:r>
              <a:rPr lang="fr-FR" sz="1600" dirty="0">
                <a:solidFill>
                  <a:srgbClr val="FFFF00"/>
                </a:solidFill>
                <a:highlight>
                  <a:srgbClr val="FF0000"/>
                </a:highlight>
                <a:latin typeface="Calibri" panose="020F0502020204030204" pitchFamily="34" charset="0"/>
                <a:cs typeface="Calibri" panose="020F0502020204030204" pitchFamily="34" charset="0"/>
              </a:rPr>
              <a:t>[Feuille simple]</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PRÉSENTATION :</a:t>
            </a:r>
            <a:r>
              <a:rPr lang="fr-FR" sz="1600" dirty="0">
                <a:solidFill>
                  <a:srgbClr val="FFFF00"/>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Cf. ci-contre</a:t>
            </a:r>
          </a:p>
          <a:p>
            <a:pPr marL="1436688" indent="-1436688">
              <a:tabLst>
                <a:tab pos="1436688" algn="l"/>
              </a:tabLst>
            </a:pPr>
            <a:r>
              <a:rPr lang="fr-FR" sz="1600" dirty="0">
                <a:solidFill>
                  <a:srgbClr val="FF0000"/>
                </a:solidFill>
                <a:highlight>
                  <a:srgbClr val="FFFF00"/>
                </a:highlight>
                <a:latin typeface="Calibri" panose="020F0502020204030204" pitchFamily="34" charset="0"/>
                <a:cs typeface="Calibri" panose="020F0502020204030204" pitchFamily="34" charset="0"/>
              </a:rPr>
              <a:t>SUJET : 	</a:t>
            </a:r>
            <a:r>
              <a:rPr lang="fr-FR" sz="1600" dirty="0">
                <a:solidFill>
                  <a:schemeClr val="bg1"/>
                </a:solidFill>
                <a:highlight>
                  <a:srgbClr val="FFFF00"/>
                </a:highlight>
                <a:latin typeface="Calibri" panose="020F0502020204030204" pitchFamily="34" charset="0"/>
                <a:cs typeface="Calibri" panose="020F0502020204030204" pitchFamily="34" charset="0"/>
                <a:sym typeface="Wingdings" panose="05000000000000000000" pitchFamily="2" charset="2"/>
              </a:rPr>
              <a:t> </a:t>
            </a:r>
            <a:r>
              <a:rPr lang="fr-FR" sz="1600" b="1" dirty="0">
                <a:solidFill>
                  <a:schemeClr val="bg1"/>
                </a:solidFill>
                <a:highlight>
                  <a:srgbClr val="FFFF00"/>
                </a:highlight>
                <a:latin typeface="Calibri" panose="020F0502020204030204" pitchFamily="34" charset="0"/>
                <a:cs typeface="Calibri" panose="020F0502020204030204" pitchFamily="34" charset="0"/>
              </a:rPr>
              <a:t>L’École et moi, ressenti et parcours scolaire...</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PLAN :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1</a:t>
            </a:r>
            <a:r>
              <a:rPr lang="fr-FR" sz="1600" baseline="30000" dirty="0">
                <a:solidFill>
                  <a:schemeClr val="bg1"/>
                </a:solidFill>
                <a:latin typeface="Calibri" panose="020F0502020204030204" pitchFamily="34" charset="0"/>
                <a:cs typeface="Calibri" panose="020F0502020204030204" pitchFamily="34" charset="0"/>
              </a:rPr>
              <a:t>er</a:t>
            </a:r>
            <a:r>
              <a:rPr lang="fr-FR" sz="1600" dirty="0">
                <a:solidFill>
                  <a:schemeClr val="bg1"/>
                </a:solidFill>
                <a:latin typeface="Calibri" panose="020F0502020204030204" pitchFamily="34" charset="0"/>
                <a:cs typeface="Calibri" panose="020F0502020204030204" pitchFamily="34" charset="0"/>
              </a:rPr>
              <a:t> paragraphe – présentation de soi et de sa famille en quelques phrases ;</a:t>
            </a:r>
          </a:p>
          <a:p>
            <a:pPr marL="1436688" indent="-1436688">
              <a:tabLst>
                <a:tab pos="1436688" algn="l"/>
              </a:tabLst>
            </a:pPr>
            <a:r>
              <a:rPr lang="fr-FR" sz="1600" dirty="0">
                <a:solidFill>
                  <a:srgbClr val="FFFF00"/>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2</a:t>
            </a:r>
            <a:r>
              <a:rPr lang="fr-FR" sz="1600" baseline="30000" dirty="0">
                <a:solidFill>
                  <a:schemeClr val="bg1"/>
                </a:solidFill>
                <a:latin typeface="Calibri" panose="020F0502020204030204" pitchFamily="34" charset="0"/>
                <a:cs typeface="Calibri" panose="020F0502020204030204" pitchFamily="34" charset="0"/>
              </a:rPr>
              <a:t>ème</a:t>
            </a:r>
            <a:r>
              <a:rPr lang="fr-FR" sz="1600" dirty="0">
                <a:solidFill>
                  <a:schemeClr val="bg1"/>
                </a:solidFill>
                <a:latin typeface="Calibri" panose="020F0502020204030204" pitchFamily="34" charset="0"/>
                <a:cs typeface="Calibri" panose="020F0502020204030204" pitchFamily="34" charset="0"/>
              </a:rPr>
              <a:t> paragraphe – présentation de son parcours scolaire ;</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3</a:t>
            </a:r>
            <a:r>
              <a:rPr lang="fr-FR" sz="1600" baseline="30000" dirty="0">
                <a:solidFill>
                  <a:schemeClr val="bg1"/>
                </a:solidFill>
                <a:latin typeface="Calibri" panose="020F0502020204030204" pitchFamily="34" charset="0"/>
                <a:cs typeface="Calibri" panose="020F0502020204030204" pitchFamily="34" charset="0"/>
              </a:rPr>
              <a:t>ème</a:t>
            </a:r>
            <a:r>
              <a:rPr lang="fr-FR" sz="1600" dirty="0">
                <a:solidFill>
                  <a:schemeClr val="bg1"/>
                </a:solidFill>
                <a:latin typeface="Calibri" panose="020F0502020204030204" pitchFamily="34" charset="0"/>
                <a:cs typeface="Calibri" panose="020F0502020204030204" pitchFamily="34" charset="0"/>
              </a:rPr>
              <a:t> paragraphe – dire si l’on aime (n’aime pas) l’école et donner au moins 3 raisons de son intérêt ou de son désintérêt ;</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CONSIGNES :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Rédiger 15 lignes minimum et 30 lignes maximum ;</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Matérialiser 3 alinéas (</a:t>
            </a:r>
            <a:r>
              <a:rPr lang="fr-FR" sz="1600" i="1" dirty="0">
                <a:solidFill>
                  <a:schemeClr val="bg1"/>
                </a:solidFill>
                <a:latin typeface="Calibri" panose="020F0502020204030204" pitchFamily="34" charset="0"/>
                <a:cs typeface="Calibri" panose="020F0502020204030204" pitchFamily="34" charset="0"/>
              </a:rPr>
              <a:t>retrait ligne de 2 à 3cm par rapport à la marge à chaque début de paragraphe</a:t>
            </a:r>
            <a:r>
              <a:rPr lang="fr-FR" sz="1600" dirty="0">
                <a:solidFill>
                  <a:schemeClr val="bg1"/>
                </a:solidFill>
                <a:latin typeface="Calibri" panose="020F0502020204030204" pitchFamily="34" charset="0"/>
                <a:cs typeface="Calibri" panose="020F0502020204030204" pitchFamily="34" charset="0"/>
              </a:rPr>
              <a:t>)</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Écrire des phrases courtes ;</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Au moins deux exemples et/ou anecdotes ;</a:t>
            </a:r>
          </a:p>
          <a:p>
            <a:pPr marL="1436688" indent="-1436688">
              <a:tabLst>
                <a:tab pos="1436688" algn="l"/>
                <a:tab pos="5830888" algn="r"/>
              </a:tabLst>
            </a:pPr>
            <a:r>
              <a:rPr lang="fr-FR" sz="1600" dirty="0">
                <a:solidFill>
                  <a:srgbClr val="FF0000"/>
                </a:solidFill>
                <a:latin typeface="Calibri" panose="020F0502020204030204" pitchFamily="34" charset="0"/>
                <a:cs typeface="Calibri" panose="020F0502020204030204" pitchFamily="34" charset="0"/>
              </a:rPr>
              <a:t>BARÈME :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Bonne qualité d’ensemble (idées, écriture)	/ 8 pts</a:t>
            </a:r>
          </a:p>
          <a:p>
            <a:pPr marL="1436688" indent="-1436688">
              <a:tabLst>
                <a:tab pos="1436688" algn="l"/>
                <a:tab pos="5830888" algn="r"/>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Respect des consignes	/ 5 pts</a:t>
            </a:r>
          </a:p>
          <a:p>
            <a:pPr marL="1436688" indent="-1436688">
              <a:tabLst>
                <a:tab pos="1436688" algn="l"/>
                <a:tab pos="5830888" algn="r"/>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Soin, graphie	 / 5 pts 	</a:t>
            </a:r>
          </a:p>
          <a:p>
            <a:pPr marL="1436688" indent="-1436688">
              <a:tabLst>
                <a:tab pos="1436688" algn="l"/>
                <a:tab pos="5830888" algn="r"/>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Pas trop de fautes 	/ 2 pts</a:t>
            </a:r>
            <a:endParaRPr lang="fr-FR" dirty="0">
              <a:solidFill>
                <a:schemeClr val="bg1"/>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2B9FD89B-2718-4323-9B41-FFECD5C60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6633" y="1491556"/>
            <a:ext cx="5404115" cy="2880366"/>
          </a:xfrm>
          <a:prstGeom prst="rect">
            <a:avLst/>
          </a:prstGeom>
        </p:spPr>
      </p:pic>
      <p:pic>
        <p:nvPicPr>
          <p:cNvPr id="2" name="Image 1">
            <a:hlinkClick r:id="rId3" action="ppaction://hlinksldjump"/>
            <a:extLst>
              <a:ext uri="{FF2B5EF4-FFF2-40B4-BE49-F238E27FC236}">
                <a16:creationId xmlns:a16="http://schemas.microsoft.com/office/drawing/2014/main" id="{C3CC2DCE-A60D-8122-071C-B3219C55CF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66610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80">
                                          <p:stCondLst>
                                            <p:cond delay="0"/>
                                          </p:stCondLst>
                                        </p:cTn>
                                        <p:tgtEl>
                                          <p:spTgt spid="3"/>
                                        </p:tgtEl>
                                      </p:cBhvr>
                                    </p:animEffect>
                                    <p:anim calcmode="lin" valueType="num">
                                      <p:cBhvr>
                                        <p:cTn id="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gtEl>
                                      </p:cBhvr>
                                      <p:to x="100000" y="60000"/>
                                    </p:animScale>
                                    <p:animScale>
                                      <p:cBhvr>
                                        <p:cTn id="26" dur="166" decel="50000">
                                          <p:stCondLst>
                                            <p:cond delay="676"/>
                                          </p:stCondLst>
                                        </p:cTn>
                                        <p:tgtEl>
                                          <p:spTgt spid="3"/>
                                        </p:tgtEl>
                                      </p:cBhvr>
                                      <p:to x="100000" y="100000"/>
                                    </p:animScale>
                                    <p:animScale>
                                      <p:cBhvr>
                                        <p:cTn id="27" dur="26">
                                          <p:stCondLst>
                                            <p:cond delay="1312"/>
                                          </p:stCondLst>
                                        </p:cTn>
                                        <p:tgtEl>
                                          <p:spTgt spid="3"/>
                                        </p:tgtEl>
                                      </p:cBhvr>
                                      <p:to x="100000" y="80000"/>
                                    </p:animScale>
                                    <p:animScale>
                                      <p:cBhvr>
                                        <p:cTn id="28" dur="166" decel="50000">
                                          <p:stCondLst>
                                            <p:cond delay="1338"/>
                                          </p:stCondLst>
                                        </p:cTn>
                                        <p:tgtEl>
                                          <p:spTgt spid="3"/>
                                        </p:tgtEl>
                                      </p:cBhvr>
                                      <p:to x="100000" y="100000"/>
                                    </p:animScale>
                                    <p:animScale>
                                      <p:cBhvr>
                                        <p:cTn id="29" dur="26">
                                          <p:stCondLst>
                                            <p:cond delay="1642"/>
                                          </p:stCondLst>
                                        </p:cTn>
                                        <p:tgtEl>
                                          <p:spTgt spid="3"/>
                                        </p:tgtEl>
                                      </p:cBhvr>
                                      <p:to x="100000" y="90000"/>
                                    </p:animScale>
                                    <p:animScale>
                                      <p:cBhvr>
                                        <p:cTn id="30" dur="166" decel="50000">
                                          <p:stCondLst>
                                            <p:cond delay="1668"/>
                                          </p:stCondLst>
                                        </p:cTn>
                                        <p:tgtEl>
                                          <p:spTgt spid="3"/>
                                        </p:tgtEl>
                                      </p:cBhvr>
                                      <p:to x="100000" y="100000"/>
                                    </p:animScale>
                                    <p:animScale>
                                      <p:cBhvr>
                                        <p:cTn id="31" dur="26">
                                          <p:stCondLst>
                                            <p:cond delay="1808"/>
                                          </p:stCondLst>
                                        </p:cTn>
                                        <p:tgtEl>
                                          <p:spTgt spid="3"/>
                                        </p:tgtEl>
                                      </p:cBhvr>
                                      <p:to x="100000" y="95000"/>
                                    </p:animScale>
                                    <p:animScale>
                                      <p:cBhvr>
                                        <p:cTn id="32" dur="166" decel="50000">
                                          <p:stCondLst>
                                            <p:cond delay="1834"/>
                                          </p:stCondLst>
                                        </p:cTn>
                                        <p:tgtEl>
                                          <p:spTgt spid="3"/>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xEl>
                                              <p:pRg st="3" end="3"/>
                                            </p:txEl>
                                          </p:spTgt>
                                        </p:tgtEl>
                                        <p:attrNameLst>
                                          <p:attrName>style.visibility</p:attrName>
                                        </p:attrNameLst>
                                      </p:cBhvr>
                                      <p:to>
                                        <p:strVal val="visible"/>
                                      </p:to>
                                    </p:set>
                                    <p:anim calcmode="lin" valueType="num">
                                      <p:cBhvr additive="base">
                                        <p:cTn id="37"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 calcmode="lin" valueType="num">
                                      <p:cBhvr additive="base">
                                        <p:cTn id="43"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xEl>
                                              <p:pRg st="5" end="5"/>
                                            </p:txEl>
                                          </p:spTgt>
                                        </p:tgtEl>
                                        <p:attrNameLst>
                                          <p:attrName>style.visibility</p:attrName>
                                        </p:attrNameLst>
                                      </p:cBhvr>
                                      <p:to>
                                        <p:strVal val="visible"/>
                                      </p:to>
                                    </p:set>
                                    <p:anim calcmode="lin" valueType="num">
                                      <p:cBhvr additive="base">
                                        <p:cTn id="49"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2">
                                            <p:txEl>
                                              <p:pRg st="6" end="6"/>
                                            </p:txEl>
                                          </p:spTgt>
                                        </p:tgtEl>
                                        <p:attrNameLst>
                                          <p:attrName>style.visibility</p:attrName>
                                        </p:attrNameLst>
                                      </p:cBhvr>
                                      <p:to>
                                        <p:strVal val="visible"/>
                                      </p:to>
                                    </p:set>
                                    <p:anim calcmode="lin" valueType="num">
                                      <p:cBhvr additive="base">
                                        <p:cTn id="55"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2">
                                            <p:txEl>
                                              <p:pRg st="7" end="7"/>
                                            </p:txEl>
                                          </p:spTgt>
                                        </p:tgtEl>
                                        <p:attrNameLst>
                                          <p:attrName>style.visibility</p:attrName>
                                        </p:attrNameLst>
                                      </p:cBhvr>
                                      <p:to>
                                        <p:strVal val="visible"/>
                                      </p:to>
                                    </p:set>
                                    <p:anim calcmode="lin" valueType="num">
                                      <p:cBhvr additive="base">
                                        <p:cTn id="61"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2">
                                            <p:txEl>
                                              <p:pRg st="8" end="8"/>
                                            </p:txEl>
                                          </p:spTgt>
                                        </p:tgtEl>
                                        <p:attrNameLst>
                                          <p:attrName>style.visibility</p:attrName>
                                        </p:attrNameLst>
                                      </p:cBhvr>
                                      <p:to>
                                        <p:strVal val="visible"/>
                                      </p:to>
                                    </p:set>
                                    <p:anim calcmode="lin" valueType="num">
                                      <p:cBhvr additive="base">
                                        <p:cTn id="67"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2">
                                            <p:txEl>
                                              <p:pRg st="9" end="9"/>
                                            </p:txEl>
                                          </p:spTgt>
                                        </p:tgtEl>
                                        <p:attrNameLst>
                                          <p:attrName>style.visibility</p:attrName>
                                        </p:attrNameLst>
                                      </p:cBhvr>
                                      <p:to>
                                        <p:strVal val="visible"/>
                                      </p:to>
                                    </p:set>
                                    <p:anim calcmode="lin" valueType="num">
                                      <p:cBhvr additive="base">
                                        <p:cTn id="73"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2">
                                            <p:txEl>
                                              <p:pRg st="10" end="10"/>
                                            </p:txEl>
                                          </p:spTgt>
                                        </p:tgtEl>
                                        <p:attrNameLst>
                                          <p:attrName>style.visibility</p:attrName>
                                        </p:attrNameLst>
                                      </p:cBhvr>
                                      <p:to>
                                        <p:strVal val="visible"/>
                                      </p:to>
                                    </p:set>
                                    <p:anim calcmode="lin" valueType="num">
                                      <p:cBhvr additive="base">
                                        <p:cTn id="79"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2">
                                            <p:txEl>
                                              <p:pRg st="11" end="11"/>
                                            </p:txEl>
                                          </p:spTgt>
                                        </p:tgtEl>
                                        <p:attrNameLst>
                                          <p:attrName>style.visibility</p:attrName>
                                        </p:attrNameLst>
                                      </p:cBhvr>
                                      <p:to>
                                        <p:strVal val="visible"/>
                                      </p:to>
                                    </p:set>
                                    <p:anim calcmode="lin" valueType="num">
                                      <p:cBhvr additive="base">
                                        <p:cTn id="85"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2">
                                            <p:txEl>
                                              <p:pRg st="12" end="12"/>
                                            </p:txEl>
                                          </p:spTgt>
                                        </p:tgtEl>
                                        <p:attrNameLst>
                                          <p:attrName>style.visibility</p:attrName>
                                        </p:attrNameLst>
                                      </p:cBhvr>
                                      <p:to>
                                        <p:strVal val="visible"/>
                                      </p:to>
                                    </p:set>
                                    <p:anim calcmode="lin" valueType="num">
                                      <p:cBhvr additive="base">
                                        <p:cTn id="91" dur="500" fill="hold"/>
                                        <p:tgtEl>
                                          <p:spTgt spid="12">
                                            <p:txEl>
                                              <p:pRg st="12" end="1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2">
                                            <p:txEl>
                                              <p:pRg st="13" end="13"/>
                                            </p:txEl>
                                          </p:spTgt>
                                        </p:tgtEl>
                                        <p:attrNameLst>
                                          <p:attrName>style.visibility</p:attrName>
                                        </p:attrNameLst>
                                      </p:cBhvr>
                                      <p:to>
                                        <p:strVal val="visible"/>
                                      </p:to>
                                    </p:set>
                                    <p:anim calcmode="lin" valueType="num">
                                      <p:cBhvr additive="base">
                                        <p:cTn id="97" dur="500" fill="hold"/>
                                        <p:tgtEl>
                                          <p:spTgt spid="12">
                                            <p:txEl>
                                              <p:pRg st="13" end="13"/>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2">
                                            <p:txEl>
                                              <p:pRg st="14" end="14"/>
                                            </p:txEl>
                                          </p:spTgt>
                                        </p:tgtEl>
                                        <p:attrNameLst>
                                          <p:attrName>style.visibility</p:attrName>
                                        </p:attrNameLst>
                                      </p:cBhvr>
                                      <p:to>
                                        <p:strVal val="visible"/>
                                      </p:to>
                                    </p:set>
                                    <p:anim calcmode="lin" valueType="num">
                                      <p:cBhvr additive="base">
                                        <p:cTn id="103" dur="500" fill="hold"/>
                                        <p:tgtEl>
                                          <p:spTgt spid="12">
                                            <p:txEl>
                                              <p:pRg st="14" end="14"/>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2">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10">
            <a:extLst>
              <a:ext uri="{FF2B5EF4-FFF2-40B4-BE49-F238E27FC236}">
                <a16:creationId xmlns:a16="http://schemas.microsoft.com/office/drawing/2014/main" id="{C5C88644-3762-4178-B8B0-10B4F1112152}"/>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6" name="ZoneTexte 5">
            <a:extLst>
              <a:ext uri="{FF2B5EF4-FFF2-40B4-BE49-F238E27FC236}">
                <a16:creationId xmlns:a16="http://schemas.microsoft.com/office/drawing/2014/main" id="{E275BFB7-9118-4F83-B6EF-455649EF72FC}"/>
              </a:ext>
            </a:extLst>
          </p:cNvPr>
          <p:cNvSpPr txBox="1"/>
          <p:nvPr/>
        </p:nvSpPr>
        <p:spPr>
          <a:xfrm>
            <a:off x="376830" y="1157318"/>
            <a:ext cx="6602467" cy="369332"/>
          </a:xfrm>
          <a:prstGeom prst="rect">
            <a:avLst/>
          </a:prstGeom>
          <a:noFill/>
        </p:spPr>
        <p:txBody>
          <a:bodyPr wrap="square" rtlCol="0">
            <a:spAutoFit/>
          </a:bodyPr>
          <a:lstStyle/>
          <a:p>
            <a:pPr lvl="0">
              <a:spcAft>
                <a:spcPts val="0"/>
              </a:spcAft>
            </a:pPr>
            <a:r>
              <a:rPr lang="fr-FR" b="1" dirty="0">
                <a:solidFill>
                  <a:srgbClr val="FF0000"/>
                </a:solidFill>
                <a:latin typeface="Calibri" panose="020F0502020204030204" pitchFamily="34" charset="0"/>
                <a:cs typeface="Calibri" panose="020F0502020204030204" pitchFamily="34" charset="0"/>
              </a:rPr>
              <a:t>1.</a:t>
            </a:r>
            <a:r>
              <a:rPr lang="fr-FR" dirty="0">
                <a:latin typeface="Calibri" panose="020F0502020204030204" pitchFamily="34" charset="0"/>
                <a:cs typeface="Calibri" panose="020F0502020204030204" pitchFamily="34" charset="0"/>
              </a:rPr>
              <a:t> Indispensable de préparer le travail au </a:t>
            </a:r>
            <a:r>
              <a:rPr lang="fr-FR" u="sng" dirty="0">
                <a:solidFill>
                  <a:srgbClr val="FF0000"/>
                </a:solidFill>
                <a:latin typeface="Calibri" panose="020F0502020204030204" pitchFamily="34" charset="0"/>
                <a:cs typeface="Calibri" panose="020F0502020204030204" pitchFamily="34" charset="0"/>
              </a:rPr>
              <a:t>BROUILLON</a:t>
            </a:r>
            <a:endParaRPr lang="fr-FR" dirty="0">
              <a:solidFill>
                <a:srgbClr val="FF0000"/>
              </a:solidFill>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61A7BB0A-124E-46A0-8760-700EB32E44B4}"/>
              </a:ext>
            </a:extLst>
          </p:cNvPr>
          <p:cNvSpPr txBox="1"/>
          <p:nvPr/>
        </p:nvSpPr>
        <p:spPr>
          <a:xfrm>
            <a:off x="1455576" y="621849"/>
            <a:ext cx="8024326" cy="369332"/>
          </a:xfrm>
          <a:prstGeom prst="rect">
            <a:avLst/>
          </a:prstGeom>
          <a:noFill/>
        </p:spPr>
        <p:txBody>
          <a:bodyPr wrap="square">
            <a:spAutoFit/>
          </a:bodyPr>
          <a:lstStyle/>
          <a:p>
            <a:pPr algn="ctr"/>
            <a:r>
              <a:rPr lang="fr-FR" sz="1800" dirty="0">
                <a:solidFill>
                  <a:srgbClr val="FF0000"/>
                </a:solidFill>
                <a:latin typeface="Calibri" panose="020F0502020204030204" pitchFamily="34" charset="0"/>
                <a:cs typeface="Calibri" panose="020F0502020204030204" pitchFamily="34" charset="0"/>
              </a:rPr>
              <a:t>ANTISÈCHE</a:t>
            </a:r>
            <a:r>
              <a:rPr lang="fr-FR" sz="1800" dirty="0">
                <a:solidFill>
                  <a:srgbClr val="FFFF00"/>
                </a:solidFill>
                <a:latin typeface="Calibri" panose="020F0502020204030204" pitchFamily="34" charset="0"/>
                <a:cs typeface="Calibri" panose="020F0502020204030204" pitchFamily="34" charset="0"/>
              </a:rPr>
              <a:t> – Pour ne pas rester bloqué devant l’exercice de rédaction</a:t>
            </a:r>
            <a:endParaRPr lang="fr-FR" dirty="0"/>
          </a:p>
        </p:txBody>
      </p:sp>
      <p:sp>
        <p:nvSpPr>
          <p:cNvPr id="10" name="ZoneTexte 9">
            <a:extLst>
              <a:ext uri="{FF2B5EF4-FFF2-40B4-BE49-F238E27FC236}">
                <a16:creationId xmlns:a16="http://schemas.microsoft.com/office/drawing/2014/main" id="{0E2CB2E1-69C4-4AC9-AAA9-8763AE3582EE}"/>
              </a:ext>
            </a:extLst>
          </p:cNvPr>
          <p:cNvSpPr txBox="1"/>
          <p:nvPr/>
        </p:nvSpPr>
        <p:spPr>
          <a:xfrm>
            <a:off x="376830" y="1692788"/>
            <a:ext cx="6005309" cy="923330"/>
          </a:xfrm>
          <a:prstGeom prst="rect">
            <a:avLst/>
          </a:prstGeom>
          <a:noFill/>
        </p:spPr>
        <p:txBody>
          <a:bodyPr wrap="square">
            <a:spAutoFit/>
          </a:bodyPr>
          <a:lstStyle/>
          <a:p>
            <a:pPr lvl="0">
              <a:spcAft>
                <a:spcPts val="0"/>
              </a:spcAft>
            </a:pPr>
            <a:r>
              <a:rPr lang="fr-FR" b="1" dirty="0">
                <a:solidFill>
                  <a:srgbClr val="FF0000"/>
                </a:solidFill>
              </a:rPr>
              <a:t>2.</a:t>
            </a:r>
            <a:r>
              <a:rPr lang="fr-FR" dirty="0"/>
              <a:t> </a:t>
            </a:r>
            <a:r>
              <a:rPr lang="fr-FR" sz="1800" dirty="0">
                <a:effectLst/>
                <a:latin typeface="Calibri" panose="020F0502020204030204" pitchFamily="34" charset="0"/>
                <a:cs typeface="Calibri" panose="020F0502020204030204" pitchFamily="34" charset="0"/>
              </a:rPr>
              <a:t>Sur le VERSO d’une feuille usagée, écrire les noms des</a:t>
            </a:r>
            <a:br>
              <a:rPr lang="fr-FR" sz="1800" dirty="0">
                <a:effectLst/>
                <a:latin typeface="Calibri" panose="020F0502020204030204" pitchFamily="34" charset="0"/>
                <a:cs typeface="Calibri" panose="020F0502020204030204" pitchFamily="34" charset="0"/>
              </a:rPr>
            </a:br>
            <a:r>
              <a:rPr lang="fr-FR" sz="1800" dirty="0">
                <a:solidFill>
                  <a:srgbClr val="FF0000"/>
                </a:solidFill>
                <a:effectLst/>
                <a:latin typeface="Calibri" panose="020F0502020204030204" pitchFamily="34" charset="0"/>
                <a:cs typeface="Calibri" panose="020F0502020204030204" pitchFamily="34" charset="0"/>
              </a:rPr>
              <a:t>3 parties de la rédaction</a:t>
            </a:r>
            <a:r>
              <a:rPr lang="fr-FR" sz="1800" dirty="0">
                <a:effectLst/>
                <a:latin typeface="Calibri" panose="020F0502020204030204" pitchFamily="34" charset="0"/>
                <a:cs typeface="Calibri" panose="020F0502020204030204" pitchFamily="34" charset="0"/>
              </a:rPr>
              <a:t>, en laissant </a:t>
            </a:r>
            <a:r>
              <a:rPr lang="fr-FR" sz="1800" dirty="0">
                <a:solidFill>
                  <a:srgbClr val="FF0000"/>
                </a:solidFill>
                <a:effectLst/>
                <a:latin typeface="Calibri" panose="020F0502020204030204" pitchFamily="34" charset="0"/>
                <a:cs typeface="Calibri" panose="020F0502020204030204" pitchFamily="34" charset="0"/>
              </a:rPr>
              <a:t>3 espaces de blanc</a:t>
            </a:r>
            <a:r>
              <a:rPr lang="fr-FR" sz="1800" dirty="0">
                <a:effectLst/>
                <a:latin typeface="Calibri" panose="020F0502020204030204" pitchFamily="34" charset="0"/>
                <a:cs typeface="Calibri" panose="020F0502020204030204" pitchFamily="34" charset="0"/>
              </a:rPr>
              <a:t> entre chaque partie :</a:t>
            </a:r>
            <a:endParaRPr lang="fr-FR" sz="2400" dirty="0">
              <a:effectLst/>
              <a:latin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B92CC2E9-6174-4EC5-87DC-698CD71DFA8F}"/>
              </a:ext>
            </a:extLst>
          </p:cNvPr>
          <p:cNvSpPr txBox="1"/>
          <p:nvPr/>
        </p:nvSpPr>
        <p:spPr>
          <a:xfrm>
            <a:off x="376830" y="5234880"/>
            <a:ext cx="6106884" cy="646331"/>
          </a:xfrm>
          <a:prstGeom prst="rect">
            <a:avLst/>
          </a:prstGeom>
          <a:noFill/>
        </p:spPr>
        <p:txBody>
          <a:bodyPr wrap="square">
            <a:spAutoFit/>
          </a:bodyPr>
          <a:lstStyle/>
          <a:p>
            <a:r>
              <a:rPr lang="fr-FR"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a:t>
            </a:r>
            <a:r>
              <a:rPr lang="fr-FR" sz="1800" dirty="0">
                <a:effectLst/>
                <a:latin typeface="Calibri" panose="020F0502020204030204" pitchFamily="34" charset="0"/>
                <a:ea typeface="Calibri" panose="020F0502020204030204" pitchFamily="34" charset="0"/>
                <a:cs typeface="Times New Roman" panose="02020603050405020304" pitchFamily="18" charset="0"/>
              </a:rPr>
              <a:t> Rédiger au propre sur la copie en </a:t>
            </a:r>
            <a:r>
              <a:rPr lang="fr-FR" sz="18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respectant les consignes</a:t>
            </a:r>
            <a:r>
              <a:rPr lang="fr-FR" sz="1800" dirty="0">
                <a:effectLst/>
                <a:latin typeface="Calibri" panose="020F0502020204030204" pitchFamily="34" charset="0"/>
                <a:ea typeface="Calibri" panose="020F0502020204030204" pitchFamily="34" charset="0"/>
                <a:cs typeface="Times New Roman" panose="02020603050405020304" pitchFamily="18" charset="0"/>
              </a:rPr>
              <a:t> et avec une </a:t>
            </a:r>
            <a:r>
              <a:rPr lang="fr-FR" sz="18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écriture lisible</a:t>
            </a:r>
            <a:endParaRPr lang="fr-FR" dirty="0">
              <a:solidFill>
                <a:srgbClr val="FF0000"/>
              </a:solidFill>
            </a:endParaRPr>
          </a:p>
        </p:txBody>
      </p:sp>
      <p:sp>
        <p:nvSpPr>
          <p:cNvPr id="14" name="ZoneTexte 13">
            <a:extLst>
              <a:ext uri="{FF2B5EF4-FFF2-40B4-BE49-F238E27FC236}">
                <a16:creationId xmlns:a16="http://schemas.microsoft.com/office/drawing/2014/main" id="{1D843DE8-8535-4577-93A2-2A1943F378EA}"/>
              </a:ext>
            </a:extLst>
          </p:cNvPr>
          <p:cNvSpPr txBox="1"/>
          <p:nvPr/>
        </p:nvSpPr>
        <p:spPr>
          <a:xfrm>
            <a:off x="776774" y="2645091"/>
            <a:ext cx="6106884" cy="369332"/>
          </a:xfrm>
          <a:prstGeom prst="rect">
            <a:avLst/>
          </a:prstGeom>
          <a:noFill/>
        </p:spPr>
        <p:txBody>
          <a:bodyPr wrap="square">
            <a:spAutoFit/>
          </a:bodyPr>
          <a:lstStyle/>
          <a:p>
            <a:pPr marL="342900" lvl="0" indent="-342900">
              <a:buFont typeface="Wingdings" panose="05000000000000000000" pitchFamily="2" charset="2"/>
              <a:buChar char=""/>
            </a:pPr>
            <a:r>
              <a:rPr lang="fr-FR" sz="1800" dirty="0">
                <a:effectLst/>
                <a:latin typeface="Calibri" panose="020F0502020204030204" pitchFamily="34" charset="0"/>
                <a:cs typeface="Calibri" panose="020F0502020204030204" pitchFamily="34" charset="0"/>
              </a:rPr>
              <a:t>Présentation de soi et de sa famille ;</a:t>
            </a:r>
            <a:endParaRPr lang="fr-FR" sz="2400" dirty="0">
              <a:effectLst/>
              <a:latin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1BD44464-4587-40C4-9E25-E18057C4820A}"/>
              </a:ext>
            </a:extLst>
          </p:cNvPr>
          <p:cNvSpPr txBox="1"/>
          <p:nvPr/>
        </p:nvSpPr>
        <p:spPr>
          <a:xfrm>
            <a:off x="776774" y="3013916"/>
            <a:ext cx="6106884" cy="369332"/>
          </a:xfrm>
          <a:prstGeom prst="rect">
            <a:avLst/>
          </a:prstGeom>
          <a:noFill/>
        </p:spPr>
        <p:txBody>
          <a:bodyPr wrap="square">
            <a:spAutoFit/>
          </a:bodyPr>
          <a:lstStyle/>
          <a:p>
            <a:pPr marL="342900" lvl="0" indent="-342900">
              <a:buFont typeface="Wingdings" panose="05000000000000000000" pitchFamily="2" charset="2"/>
              <a:buChar char=""/>
            </a:pPr>
            <a:r>
              <a:rPr lang="fr-FR" sz="1800" dirty="0">
                <a:effectLst/>
                <a:latin typeface="Calibri" panose="020F0502020204030204" pitchFamily="34" charset="0"/>
                <a:cs typeface="Calibri" panose="020F0502020204030204" pitchFamily="34" charset="0"/>
              </a:rPr>
              <a:t>Parcours scolaire ;</a:t>
            </a:r>
            <a:endParaRPr lang="fr-FR" sz="2400" dirty="0">
              <a:effectLst/>
              <a:latin typeface="Calibri" panose="020F0502020204030204" pitchFamily="34" charset="0"/>
              <a:cs typeface="Calibri" panose="020F0502020204030204" pitchFamily="34" charset="0"/>
            </a:endParaRPr>
          </a:p>
        </p:txBody>
      </p:sp>
      <p:sp>
        <p:nvSpPr>
          <p:cNvPr id="18" name="ZoneTexte 17">
            <a:extLst>
              <a:ext uri="{FF2B5EF4-FFF2-40B4-BE49-F238E27FC236}">
                <a16:creationId xmlns:a16="http://schemas.microsoft.com/office/drawing/2014/main" id="{04EEAD67-38FA-4247-ABE1-0358C1D23A82}"/>
              </a:ext>
            </a:extLst>
          </p:cNvPr>
          <p:cNvSpPr txBox="1"/>
          <p:nvPr/>
        </p:nvSpPr>
        <p:spPr>
          <a:xfrm>
            <a:off x="776774" y="3365227"/>
            <a:ext cx="6106884" cy="369332"/>
          </a:xfrm>
          <a:prstGeom prst="rect">
            <a:avLst/>
          </a:prstGeom>
          <a:noFill/>
        </p:spPr>
        <p:txBody>
          <a:bodyPr wrap="square">
            <a:spAutoFit/>
          </a:bodyPr>
          <a:lstStyle/>
          <a:p>
            <a:pPr marL="342900" lvl="0" indent="-342900">
              <a:buFont typeface="Wingdings" panose="05000000000000000000" pitchFamily="2" charset="2"/>
              <a:buChar char=""/>
            </a:pPr>
            <a:r>
              <a:rPr lang="fr-FR" sz="1800" dirty="0">
                <a:effectLst/>
                <a:latin typeface="Calibri" panose="020F0502020204030204" pitchFamily="34" charset="0"/>
                <a:cs typeface="Calibri" panose="020F0502020204030204" pitchFamily="34" charset="0"/>
              </a:rPr>
              <a:t>Intérêt ou désintérêt pour l’école.</a:t>
            </a:r>
            <a:endParaRPr lang="fr-FR" sz="2400" dirty="0">
              <a:effectLst/>
              <a:latin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6008DE9A-E480-452C-934C-77C9EB6C51B5}"/>
              </a:ext>
            </a:extLst>
          </p:cNvPr>
          <p:cNvSpPr txBox="1"/>
          <p:nvPr/>
        </p:nvSpPr>
        <p:spPr>
          <a:xfrm>
            <a:off x="376830" y="3806760"/>
            <a:ext cx="6106884" cy="646331"/>
          </a:xfrm>
          <a:prstGeom prst="rect">
            <a:avLst/>
          </a:prstGeom>
          <a:noFill/>
        </p:spPr>
        <p:txBody>
          <a:bodyPr wrap="square">
            <a:spAutoFit/>
          </a:bodyPr>
          <a:lstStyle/>
          <a:p>
            <a:pPr lvl="0">
              <a:spcAft>
                <a:spcPts val="0"/>
              </a:spcAft>
            </a:pPr>
            <a:r>
              <a:rPr lang="fr-FR" sz="1800" b="1" dirty="0">
                <a:solidFill>
                  <a:srgbClr val="FF0000"/>
                </a:solidFill>
                <a:effectLst/>
                <a:latin typeface="Calibri" panose="020F0502020204030204" pitchFamily="34" charset="0"/>
                <a:cs typeface="Calibri" panose="020F0502020204030204" pitchFamily="34" charset="0"/>
              </a:rPr>
              <a:t>3.</a:t>
            </a:r>
            <a:r>
              <a:rPr lang="fr-FR" sz="1800" dirty="0">
                <a:effectLst/>
                <a:latin typeface="Calibri" panose="020F0502020204030204" pitchFamily="34" charset="0"/>
                <a:cs typeface="Calibri" panose="020F0502020204030204" pitchFamily="34" charset="0"/>
              </a:rPr>
              <a:t> Ecrire </a:t>
            </a:r>
            <a:r>
              <a:rPr lang="fr-FR" sz="1800" dirty="0">
                <a:solidFill>
                  <a:srgbClr val="FF0000"/>
                </a:solidFill>
                <a:effectLst/>
                <a:latin typeface="Calibri" panose="020F0502020204030204" pitchFamily="34" charset="0"/>
                <a:cs typeface="Calibri" panose="020F0502020204030204" pitchFamily="34" charset="0"/>
              </a:rPr>
              <a:t>3 à 4 idées par partie</a:t>
            </a:r>
            <a:r>
              <a:rPr lang="fr-FR" sz="1800" dirty="0">
                <a:effectLst/>
                <a:latin typeface="Calibri" panose="020F0502020204030204" pitchFamily="34" charset="0"/>
                <a:cs typeface="Calibri" panose="020F0502020204030204" pitchFamily="34" charset="0"/>
              </a:rPr>
              <a:t> (3 à 4 tirets) sous la forme de mots clés ou expressions-clés ou phrases-clés</a:t>
            </a:r>
            <a:endParaRPr lang="fr-FR" sz="2400" dirty="0">
              <a:effectLst/>
              <a:latin typeface="Calibri" panose="020F0502020204030204" pitchFamily="34" charset="0"/>
              <a:cs typeface="Calibri" panose="020F0502020204030204" pitchFamily="34" charset="0"/>
            </a:endParaRPr>
          </a:p>
        </p:txBody>
      </p:sp>
      <p:sp>
        <p:nvSpPr>
          <p:cNvPr id="22" name="ZoneTexte 21">
            <a:extLst>
              <a:ext uri="{FF2B5EF4-FFF2-40B4-BE49-F238E27FC236}">
                <a16:creationId xmlns:a16="http://schemas.microsoft.com/office/drawing/2014/main" id="{5481724F-D3FA-443F-B661-DFA283F41623}"/>
              </a:ext>
            </a:extLst>
          </p:cNvPr>
          <p:cNvSpPr txBox="1"/>
          <p:nvPr/>
        </p:nvSpPr>
        <p:spPr>
          <a:xfrm>
            <a:off x="376830" y="6007707"/>
            <a:ext cx="6106884" cy="369332"/>
          </a:xfrm>
          <a:prstGeom prst="rect">
            <a:avLst/>
          </a:prstGeom>
          <a:noFill/>
        </p:spPr>
        <p:txBody>
          <a:bodyPr wrap="square">
            <a:spAutoFit/>
          </a:bodyPr>
          <a:lstStyle/>
          <a:p>
            <a:pPr lvl="0">
              <a:spcAft>
                <a:spcPts val="0"/>
              </a:spcAft>
            </a:pPr>
            <a:r>
              <a:rPr lang="fr-FR" sz="1800" b="1" cap="all" dirty="0">
                <a:solidFill>
                  <a:srgbClr val="FF0000"/>
                </a:solidFill>
                <a:effectLst/>
                <a:latin typeface="Calibri" panose="020F0502020204030204" pitchFamily="34" charset="0"/>
                <a:cs typeface="Calibri" panose="020F0502020204030204" pitchFamily="34" charset="0"/>
              </a:rPr>
              <a:t>6.</a:t>
            </a:r>
            <a:r>
              <a:rPr lang="fr-FR" sz="1800" cap="all" dirty="0">
                <a:effectLst/>
                <a:latin typeface="Calibri" panose="020F0502020204030204" pitchFamily="34" charset="0"/>
                <a:cs typeface="Calibri" panose="020F0502020204030204" pitchFamily="34" charset="0"/>
              </a:rPr>
              <a:t> </a:t>
            </a:r>
            <a:r>
              <a:rPr lang="fr-FR" sz="1800" cap="all" dirty="0">
                <a:solidFill>
                  <a:srgbClr val="FF0000"/>
                </a:solidFill>
                <a:effectLst/>
                <a:latin typeface="Calibri" panose="020F0502020204030204" pitchFamily="34" charset="0"/>
                <a:cs typeface="Calibri" panose="020F0502020204030204" pitchFamily="34" charset="0"/>
              </a:rPr>
              <a:t>Prendre le temps de se relire</a:t>
            </a:r>
            <a:r>
              <a:rPr lang="fr-FR" sz="1800" dirty="0">
                <a:effectLst/>
                <a:latin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4" name="Image 23">
            <a:extLst>
              <a:ext uri="{FF2B5EF4-FFF2-40B4-BE49-F238E27FC236}">
                <a16:creationId xmlns:a16="http://schemas.microsoft.com/office/drawing/2014/main" id="{C7FD8704-0BD5-4081-8EF1-5E35985B12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26186" y="1075018"/>
            <a:ext cx="4466681" cy="5463483"/>
          </a:xfrm>
          <a:prstGeom prst="rect">
            <a:avLst/>
          </a:prstGeom>
        </p:spPr>
      </p:pic>
      <p:sp>
        <p:nvSpPr>
          <p:cNvPr id="13" name="ZoneTexte 12">
            <a:extLst>
              <a:ext uri="{FF2B5EF4-FFF2-40B4-BE49-F238E27FC236}">
                <a16:creationId xmlns:a16="http://schemas.microsoft.com/office/drawing/2014/main" id="{85514A34-EA9C-4070-8DA5-832980E0639B}"/>
              </a:ext>
            </a:extLst>
          </p:cNvPr>
          <p:cNvSpPr txBox="1"/>
          <p:nvPr/>
        </p:nvSpPr>
        <p:spPr>
          <a:xfrm>
            <a:off x="376830" y="4617634"/>
            <a:ext cx="6106884" cy="369332"/>
          </a:xfrm>
          <a:prstGeom prst="rect">
            <a:avLst/>
          </a:prstGeom>
          <a:noFill/>
        </p:spPr>
        <p:txBody>
          <a:bodyPr wrap="square">
            <a:spAutoFit/>
          </a:bodyPr>
          <a:lstStyle/>
          <a:p>
            <a:pPr lvl="0">
              <a:spcAft>
                <a:spcPts val="0"/>
              </a:spcAft>
            </a:pPr>
            <a:r>
              <a:rPr lang="fr-FR" sz="1800" b="1" dirty="0">
                <a:solidFill>
                  <a:srgbClr val="FF0000"/>
                </a:solidFill>
                <a:effectLst/>
                <a:latin typeface="Calibri" panose="020F0502020204030204" pitchFamily="34" charset="0"/>
                <a:cs typeface="Calibri" panose="020F0502020204030204" pitchFamily="34" charset="0"/>
              </a:rPr>
              <a:t>4.</a:t>
            </a:r>
            <a:r>
              <a:rPr lang="fr-FR" sz="1800" dirty="0">
                <a:effectLst/>
                <a:latin typeface="Calibri" panose="020F0502020204030204" pitchFamily="34" charset="0"/>
                <a:cs typeface="Calibri" panose="020F0502020204030204" pitchFamily="34" charset="0"/>
              </a:rPr>
              <a:t> </a:t>
            </a:r>
            <a:r>
              <a:rPr lang="fr-FR" sz="1800" dirty="0">
                <a:solidFill>
                  <a:srgbClr val="FF0000"/>
                </a:solidFill>
                <a:effectLst/>
                <a:latin typeface="Calibri" panose="020F0502020204030204" pitchFamily="34" charset="0"/>
                <a:cs typeface="Calibri" panose="020F0502020204030204" pitchFamily="34" charset="0"/>
              </a:rPr>
              <a:t>Numéroter</a:t>
            </a:r>
            <a:r>
              <a:rPr lang="fr-FR" sz="1800" dirty="0">
                <a:effectLst/>
                <a:latin typeface="Calibri" panose="020F0502020204030204" pitchFamily="34" charset="0"/>
                <a:cs typeface="Calibri" panose="020F0502020204030204" pitchFamily="34" charset="0"/>
              </a:rPr>
              <a:t> les idées pour qu’elles se suivent logiquement</a:t>
            </a:r>
            <a:endParaRPr lang="fr-FR" sz="2400" dirty="0">
              <a:effectLst/>
              <a:latin typeface="Calibri" panose="020F0502020204030204" pitchFamily="34" charset="0"/>
              <a:cs typeface="Calibri" panose="020F0502020204030204" pitchFamily="34" charset="0"/>
            </a:endParaRPr>
          </a:p>
        </p:txBody>
      </p:sp>
      <p:pic>
        <p:nvPicPr>
          <p:cNvPr id="2" name="Image 1">
            <a:hlinkClick r:id="rId3" action="ppaction://hlinksldjump"/>
            <a:extLst>
              <a:ext uri="{FF2B5EF4-FFF2-40B4-BE49-F238E27FC236}">
                <a16:creationId xmlns:a16="http://schemas.microsoft.com/office/drawing/2014/main" id="{8CA2F29E-5FE5-7999-42E2-768BE99867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305531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580">
                                          <p:stCondLst>
                                            <p:cond delay="0"/>
                                          </p:stCondLst>
                                        </p:cTn>
                                        <p:tgtEl>
                                          <p:spTgt spid="24"/>
                                        </p:tgtEl>
                                      </p:cBhvr>
                                    </p:animEffect>
                                    <p:anim calcmode="lin" valueType="num">
                                      <p:cBhvr>
                                        <p:cTn id="41"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46" dur="26">
                                          <p:stCondLst>
                                            <p:cond delay="650"/>
                                          </p:stCondLst>
                                        </p:cTn>
                                        <p:tgtEl>
                                          <p:spTgt spid="24"/>
                                        </p:tgtEl>
                                      </p:cBhvr>
                                      <p:to x="100000" y="60000"/>
                                    </p:animScale>
                                    <p:animScale>
                                      <p:cBhvr>
                                        <p:cTn id="47" dur="166" decel="50000">
                                          <p:stCondLst>
                                            <p:cond delay="676"/>
                                          </p:stCondLst>
                                        </p:cTn>
                                        <p:tgtEl>
                                          <p:spTgt spid="24"/>
                                        </p:tgtEl>
                                      </p:cBhvr>
                                      <p:to x="100000" y="100000"/>
                                    </p:animScale>
                                    <p:animScale>
                                      <p:cBhvr>
                                        <p:cTn id="48" dur="26">
                                          <p:stCondLst>
                                            <p:cond delay="1312"/>
                                          </p:stCondLst>
                                        </p:cTn>
                                        <p:tgtEl>
                                          <p:spTgt spid="24"/>
                                        </p:tgtEl>
                                      </p:cBhvr>
                                      <p:to x="100000" y="80000"/>
                                    </p:animScale>
                                    <p:animScale>
                                      <p:cBhvr>
                                        <p:cTn id="49" dur="166" decel="50000">
                                          <p:stCondLst>
                                            <p:cond delay="1338"/>
                                          </p:stCondLst>
                                        </p:cTn>
                                        <p:tgtEl>
                                          <p:spTgt spid="24"/>
                                        </p:tgtEl>
                                      </p:cBhvr>
                                      <p:to x="100000" y="100000"/>
                                    </p:animScale>
                                    <p:animScale>
                                      <p:cBhvr>
                                        <p:cTn id="50" dur="26">
                                          <p:stCondLst>
                                            <p:cond delay="1642"/>
                                          </p:stCondLst>
                                        </p:cTn>
                                        <p:tgtEl>
                                          <p:spTgt spid="24"/>
                                        </p:tgtEl>
                                      </p:cBhvr>
                                      <p:to x="100000" y="90000"/>
                                    </p:animScale>
                                    <p:animScale>
                                      <p:cBhvr>
                                        <p:cTn id="51" dur="166" decel="50000">
                                          <p:stCondLst>
                                            <p:cond delay="1668"/>
                                          </p:stCondLst>
                                        </p:cTn>
                                        <p:tgtEl>
                                          <p:spTgt spid="24"/>
                                        </p:tgtEl>
                                      </p:cBhvr>
                                      <p:to x="100000" y="100000"/>
                                    </p:animScale>
                                    <p:animScale>
                                      <p:cBhvr>
                                        <p:cTn id="52" dur="26">
                                          <p:stCondLst>
                                            <p:cond delay="1808"/>
                                          </p:stCondLst>
                                        </p:cTn>
                                        <p:tgtEl>
                                          <p:spTgt spid="24"/>
                                        </p:tgtEl>
                                      </p:cBhvr>
                                      <p:to x="100000" y="95000"/>
                                    </p:animScale>
                                    <p:animScale>
                                      <p:cBhvr>
                                        <p:cTn id="53" dur="166" decel="50000">
                                          <p:stCondLst>
                                            <p:cond delay="1834"/>
                                          </p:stCondLst>
                                        </p:cTn>
                                        <p:tgtEl>
                                          <p:spTgt spid="24"/>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ppt_x"/>
                                          </p:val>
                                        </p:tav>
                                        <p:tav tm="100000">
                                          <p:val>
                                            <p:strVal val="#ppt_x"/>
                                          </p:val>
                                        </p:tav>
                                      </p:tavLst>
                                    </p:anim>
                                    <p:anim calcmode="lin" valueType="num">
                                      <p:cBhvr additive="base">
                                        <p:cTn id="5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ppt_x"/>
                                          </p:val>
                                        </p:tav>
                                        <p:tav tm="100000">
                                          <p:val>
                                            <p:strVal val="#ppt_x"/>
                                          </p:val>
                                        </p:tav>
                                      </p:tavLst>
                                    </p:anim>
                                    <p:anim calcmode="lin" valueType="num">
                                      <p:cBhvr additive="base">
                                        <p:cTn id="6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fill="hold"/>
                                        <p:tgtEl>
                                          <p:spTgt spid="12"/>
                                        </p:tgtEl>
                                        <p:attrNameLst>
                                          <p:attrName>ppt_x</p:attrName>
                                        </p:attrNameLst>
                                      </p:cBhvr>
                                      <p:tavLst>
                                        <p:tav tm="0">
                                          <p:val>
                                            <p:strVal val="#ppt_x"/>
                                          </p:val>
                                        </p:tav>
                                        <p:tav tm="100000">
                                          <p:val>
                                            <p:strVal val="#ppt_x"/>
                                          </p:val>
                                        </p:tav>
                                      </p:tavLst>
                                    </p:anim>
                                    <p:anim calcmode="lin" valueType="num">
                                      <p:cBhvr additive="base">
                                        <p:cTn id="7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500" fill="hold"/>
                                        <p:tgtEl>
                                          <p:spTgt spid="22"/>
                                        </p:tgtEl>
                                        <p:attrNameLst>
                                          <p:attrName>ppt_x</p:attrName>
                                        </p:attrNameLst>
                                      </p:cBhvr>
                                      <p:tavLst>
                                        <p:tav tm="0">
                                          <p:val>
                                            <p:strVal val="#ppt_x"/>
                                          </p:val>
                                        </p:tav>
                                        <p:tav tm="100000">
                                          <p:val>
                                            <p:strVal val="#ppt_x"/>
                                          </p:val>
                                        </p:tav>
                                      </p:tavLst>
                                    </p:anim>
                                    <p:anim calcmode="lin" valueType="num">
                                      <p:cBhvr additive="base">
                                        <p:cTn id="7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4" grpId="0"/>
      <p:bldP spid="16" grpId="0"/>
      <p:bldP spid="18" grpId="0"/>
      <p:bldP spid="20" grpId="0"/>
      <p:bldP spid="2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10">
            <a:extLst>
              <a:ext uri="{FF2B5EF4-FFF2-40B4-BE49-F238E27FC236}">
                <a16:creationId xmlns:a16="http://schemas.microsoft.com/office/drawing/2014/main" id="{C5C88644-3762-4178-B8B0-10B4F1112152}"/>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pic>
        <p:nvPicPr>
          <p:cNvPr id="3" name="Image 2">
            <a:extLst>
              <a:ext uri="{FF2B5EF4-FFF2-40B4-BE49-F238E27FC236}">
                <a16:creationId xmlns:a16="http://schemas.microsoft.com/office/drawing/2014/main" id="{2350A9D3-76CD-4DA1-86B7-FDA96003F7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430" y="1017184"/>
            <a:ext cx="4028536" cy="5716302"/>
          </a:xfrm>
          <a:prstGeom prst="rect">
            <a:avLst/>
          </a:prstGeom>
        </p:spPr>
      </p:pic>
      <p:sp>
        <p:nvSpPr>
          <p:cNvPr id="15" name="ZoneTexte 14">
            <a:extLst>
              <a:ext uri="{FF2B5EF4-FFF2-40B4-BE49-F238E27FC236}">
                <a16:creationId xmlns:a16="http://schemas.microsoft.com/office/drawing/2014/main" id="{8240FA94-396B-40E2-A58E-D8762D25712A}"/>
              </a:ext>
            </a:extLst>
          </p:cNvPr>
          <p:cNvSpPr txBox="1"/>
          <p:nvPr/>
        </p:nvSpPr>
        <p:spPr>
          <a:xfrm>
            <a:off x="4454013" y="876935"/>
            <a:ext cx="7737987"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14 )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6</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Dans le documentaire, quelle </a:t>
            </a:r>
            <a:r>
              <a:rPr lang="fr-FR" b="1" dirty="0">
                <a:solidFill>
                  <a:srgbClr val="FF0000"/>
                </a:solidFill>
                <a:latin typeface="Calibri" panose="020F0502020204030204" pitchFamily="34" charset="0"/>
                <a:cs typeface="Calibri" panose="020F0502020204030204" pitchFamily="34" charset="0"/>
              </a:rPr>
              <a:t>autre forme de représentation de soi</a:t>
            </a:r>
            <a:r>
              <a:rPr lang="fr-FR" b="1" dirty="0">
                <a:latin typeface="Calibri" panose="020F0502020204030204" pitchFamily="34" charset="0"/>
                <a:cs typeface="Calibri" panose="020F0502020204030204" pitchFamily="34" charset="0"/>
              </a:rPr>
              <a:t> a-t-on découvert avec les interventions de PELÉ, Wayne GRETSKY et Jerry RICE ?</a:t>
            </a:r>
          </a:p>
        </p:txBody>
      </p:sp>
      <p:sp>
        <p:nvSpPr>
          <p:cNvPr id="19" name="ZoneTexte 18">
            <a:extLst>
              <a:ext uri="{FF2B5EF4-FFF2-40B4-BE49-F238E27FC236}">
                <a16:creationId xmlns:a16="http://schemas.microsoft.com/office/drawing/2014/main" id="{1AD5F01D-4CC4-43E2-B4B9-24A3F364B22D}"/>
              </a:ext>
            </a:extLst>
          </p:cNvPr>
          <p:cNvSpPr txBox="1"/>
          <p:nvPr/>
        </p:nvSpPr>
        <p:spPr>
          <a:xfrm>
            <a:off x="4454013" y="1990074"/>
            <a:ext cx="6921549"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15 )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6</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A votre avis, la </a:t>
            </a:r>
            <a:r>
              <a:rPr lang="fr-FR" b="1" dirty="0">
                <a:solidFill>
                  <a:srgbClr val="FF0000"/>
                </a:solidFill>
                <a:latin typeface="Calibri" panose="020F0502020204030204" pitchFamily="34" charset="0"/>
                <a:cs typeface="Calibri" panose="020F0502020204030204" pitchFamily="34" charset="0"/>
              </a:rPr>
              <a:t>recherche de l’excellence</a:t>
            </a:r>
            <a:r>
              <a:rPr lang="fr-FR" b="1" dirty="0">
                <a:latin typeface="Calibri" panose="020F0502020204030204" pitchFamily="34" charset="0"/>
                <a:cs typeface="Calibri" panose="020F0502020204030204" pitchFamily="34" charset="0"/>
              </a:rPr>
              <a:t> est-elle </a:t>
            </a:r>
            <a:r>
              <a:rPr lang="fr-FR" b="1" dirty="0">
                <a:solidFill>
                  <a:srgbClr val="FF0000"/>
                </a:solidFill>
                <a:latin typeface="Calibri" panose="020F0502020204030204" pitchFamily="34" charset="0"/>
                <a:cs typeface="Calibri" panose="020F0502020204030204" pitchFamily="34" charset="0"/>
              </a:rPr>
              <a:t>réservée à une élite sportive ou intellectuelle</a:t>
            </a:r>
            <a:r>
              <a:rPr lang="fr-FR" b="1" dirty="0">
                <a:latin typeface="Calibri" panose="020F0502020204030204" pitchFamily="34" charset="0"/>
                <a:cs typeface="Calibri" panose="020F0502020204030204" pitchFamily="34" charset="0"/>
              </a:rPr>
              <a:t> ?</a:t>
            </a:r>
          </a:p>
        </p:txBody>
      </p:sp>
      <p:sp>
        <p:nvSpPr>
          <p:cNvPr id="23" name="ZoneTexte 22">
            <a:extLst>
              <a:ext uri="{FF2B5EF4-FFF2-40B4-BE49-F238E27FC236}">
                <a16:creationId xmlns:a16="http://schemas.microsoft.com/office/drawing/2014/main" id="{4B041E12-8804-4D36-9E1A-994368292DEE}"/>
              </a:ext>
            </a:extLst>
          </p:cNvPr>
          <p:cNvSpPr txBox="1"/>
          <p:nvPr/>
        </p:nvSpPr>
        <p:spPr>
          <a:xfrm>
            <a:off x="250166" y="625424"/>
            <a:ext cx="6107502" cy="369332"/>
          </a:xfrm>
          <a:prstGeom prst="rect">
            <a:avLst/>
          </a:prstGeom>
          <a:noFill/>
        </p:spPr>
        <p:txBody>
          <a:bodyPr wrap="square">
            <a:spAutoFit/>
          </a:bodyPr>
          <a:lstStyle/>
          <a:p>
            <a:r>
              <a:rPr lang="fr-FR" b="1" dirty="0">
                <a:solidFill>
                  <a:srgbClr val="FF0000"/>
                </a:solidFill>
                <a:highlight>
                  <a:srgbClr val="FFFF00"/>
                </a:highlight>
              </a:rPr>
              <a:t>DOC. 6 :</a:t>
            </a:r>
            <a:r>
              <a:rPr lang="fr-FR" b="1" dirty="0">
                <a:solidFill>
                  <a:srgbClr val="FF0000"/>
                </a:solidFill>
              </a:rPr>
              <a:t> </a:t>
            </a:r>
            <a:r>
              <a:rPr lang="fr-FR" b="1" dirty="0">
                <a:solidFill>
                  <a:srgbClr val="FF0000"/>
                </a:solidFill>
                <a:latin typeface="Lucida Sans Unicode" panose="020B0602030504020204" pitchFamily="34" charset="0"/>
                <a:cs typeface="Lucida Sans Unicode" panose="020B0602030504020204" pitchFamily="34" charset="0"/>
              </a:rPr>
              <a:t>À la recherche de l’excellence</a:t>
            </a:r>
            <a:endParaRPr lang="fr-FR" b="1" dirty="0">
              <a:solidFill>
                <a:srgbClr val="FF0000"/>
              </a:solidFill>
            </a:endParaRPr>
          </a:p>
        </p:txBody>
      </p:sp>
      <p:pic>
        <p:nvPicPr>
          <p:cNvPr id="2" name="Image 1">
            <a:hlinkClick r:id="rId3" action="ppaction://hlinksldjump"/>
            <a:extLst>
              <a:ext uri="{FF2B5EF4-FFF2-40B4-BE49-F238E27FC236}">
                <a16:creationId xmlns:a16="http://schemas.microsoft.com/office/drawing/2014/main" id="{159520C0-AB19-F4FD-6764-A98597D076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2092460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extLst>
              <p:ext uri="{D42A27DB-BD31-4B8C-83A1-F6EECF244321}">
                <p14:modId xmlns:p14="http://schemas.microsoft.com/office/powerpoint/2010/main" val="2198617219"/>
              </p:ext>
            </p:extLst>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134235" y="1003022"/>
            <a:ext cx="11923530" cy="4524315"/>
          </a:xfrm>
          <a:prstGeom prst="rect">
            <a:avLst/>
          </a:prstGeom>
          <a:noFill/>
        </p:spPr>
        <p:txBody>
          <a:bodyPr wrap="square">
            <a:spAutoFit/>
          </a:bodyPr>
          <a:lstStyle/>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Nous avons une semaine de vacances. Maman me prend à part : « Mon enfant, j'ai une chose à te dire. » Je lui réponds : </a:t>
            </a:r>
            <a:br>
              <a:rPr lang="fr-FR" sz="1800" dirty="0">
                <a:effectLst/>
                <a:latin typeface="Calibri" panose="020F0502020204030204" pitchFamily="34" charset="0"/>
                <a:ea typeface="Times New Roman" panose="02020603050405020304" pitchFamily="18" charset="0"/>
                <a:cs typeface="Calibri" panose="020F0502020204030204" pitchFamily="34" charset="0"/>
              </a:rPr>
            </a:br>
            <a:r>
              <a:rPr lang="fr-FR" sz="1800" dirty="0">
                <a:effectLst/>
                <a:latin typeface="Calibri" panose="020F0502020204030204" pitchFamily="34" charset="0"/>
                <a:ea typeface="Times New Roman" panose="02020603050405020304" pitchFamily="18" charset="0"/>
                <a:cs typeface="Calibri" panose="020F0502020204030204" pitchFamily="34" charset="0"/>
              </a:rPr>
              <a:t>« Maman, si tu as quelque chose à dire, vas-y ! Il ne faut surtout pas le garder sur le cœur... » Mais ses premiers mots m'anéantissent : « Je crains que ce ne soit la dernière fois que tu vas à l'école. » J'ouvre de grands yeux, je la regarde et lui demande : « Com­ment peux-tu dire une chose pareille ? De nos jours, on ne peut pas vivre sans étudier. Même un paysan a besoin de connaissances pour cultiver sa terre ; sinon, il n'obtient pas de récoltes.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Maman insiste : « Tes frères et toi, vous êtes trois à aller à l'école. Seul votre père travaille, au loin. Ça ne suffit pas.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Je lui demande, avec l'angoisse au cœur : « Est-ce que cela signifie que je dois rentrer à la maison ? » « Oui », me répond-elle. « Et mes deux frères ? » « Tes deux frères peuvent continuer leurs études. » Je m'insurge : « Pourquoi les garçons peuvent-ils étudier, et pas les filles ? » Elle a un sourire fatigué : « Tu es encore petite... Quand tu seras grande, tu comprendras.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Cette année, plus d'argent pour l'école. Je suis de retour à la maison, et je cultive la terre, pour subvenir aux études de mes deux jeunes frères. Quand je repense aux rires de l'école, j'ai presque l'impression d'y être encore. Comme je désire étudier ! Mais ma famille n'a pas d'argent.</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Je veux étudier, maman, je ne veux pas rentrer à la maison ! Comme ce serait magnifique si je pouvais rester éternellement à l'école !</a:t>
            </a:r>
          </a:p>
          <a:p>
            <a:pPr marL="2340610" algn="r"/>
            <a:r>
              <a:rPr lang="fr-FR" sz="1800" spc="100" dirty="0">
                <a:effectLst/>
                <a:latin typeface="Calibri" panose="020F0502020204030204" pitchFamily="34" charset="0"/>
                <a:ea typeface="Times New Roman" panose="02020603050405020304" pitchFamily="18" charset="0"/>
                <a:cs typeface="Calibri" panose="020F0502020204030204" pitchFamily="34" charset="0"/>
              </a:rPr>
              <a:t>MA YAN</a:t>
            </a:r>
            <a:r>
              <a:rPr lang="fr-FR" sz="1800" i="1" dirty="0">
                <a:effectLst/>
                <a:latin typeface="Calibri" panose="020F0502020204030204" pitchFamily="34" charset="0"/>
                <a:ea typeface="Times New Roman" panose="02020603050405020304" pitchFamily="18" charset="0"/>
                <a:cs typeface="Calibri" panose="020F0502020204030204" pitchFamily="34" charset="0"/>
              </a:rPr>
              <a:t>, 2 mai 2001, in Le journal de Ma Yan</a:t>
            </a:r>
            <a:r>
              <a:rPr lang="fr-FR" sz="1800" dirty="0">
                <a:effectLst/>
                <a:latin typeface="Calibri" panose="020F0502020204030204" pitchFamily="34" charset="0"/>
                <a:ea typeface="Times New Roman" panose="02020603050405020304" pitchFamily="18" charset="0"/>
                <a:cs typeface="Calibri" panose="020F0502020204030204" pitchFamily="34" charset="0"/>
              </a:rPr>
              <a:t>, Ramsay, 2002</a:t>
            </a:r>
            <a:r>
              <a:rPr lang="fr-FR" sz="1800" i="1" dirty="0">
                <a:effectLst/>
                <a:latin typeface="Calibri" panose="020F0502020204030204" pitchFamily="34" charset="0"/>
                <a:ea typeface="Times New Roman" panose="02020603050405020304" pitchFamily="18" charset="0"/>
                <a:cs typeface="Calibri" panose="020F0502020204030204" pitchFamily="34" charset="0"/>
              </a:rPr>
              <a:t>.</a:t>
            </a:r>
            <a:endParaRPr lang="fr-FR" sz="18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225563" cy="369332"/>
          </a:xfrm>
          <a:prstGeom prst="rect">
            <a:avLst/>
          </a:prstGeom>
          <a:noFill/>
        </p:spPr>
        <p:txBody>
          <a:bodyPr wrap="none" rtlCol="0">
            <a:spAutoFit/>
          </a:bodyPr>
          <a:lstStyle/>
          <a:p>
            <a:r>
              <a:rPr lang="fr-FR" b="1" dirty="0">
                <a:solidFill>
                  <a:srgbClr val="FF0000"/>
                </a:solidFill>
                <a:highlight>
                  <a:srgbClr val="FFFF00"/>
                </a:highlight>
              </a:rPr>
              <a:t>DOC. 7 :</a:t>
            </a:r>
            <a:r>
              <a:rPr lang="fr-FR" b="1" dirty="0">
                <a:solidFill>
                  <a:srgbClr val="FF0000"/>
                </a:solidFill>
              </a:rPr>
              <a:t> « Je veux étudier »</a:t>
            </a:r>
          </a:p>
        </p:txBody>
      </p:sp>
      <p:sp>
        <p:nvSpPr>
          <p:cNvPr id="5" name="ZoneTexte 4">
            <a:extLst>
              <a:ext uri="{FF2B5EF4-FFF2-40B4-BE49-F238E27FC236}">
                <a16:creationId xmlns:a16="http://schemas.microsoft.com/office/drawing/2014/main" id="{763FF841-F5F9-4D57-B92C-376D43E69568}"/>
              </a:ext>
            </a:extLst>
          </p:cNvPr>
          <p:cNvSpPr txBox="1"/>
          <p:nvPr/>
        </p:nvSpPr>
        <p:spPr>
          <a:xfrm>
            <a:off x="192384" y="5608606"/>
            <a:ext cx="5429179"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16 )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7</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Relever l’</a:t>
            </a:r>
            <a:r>
              <a:rPr lang="fr-FR" b="1" dirty="0">
                <a:solidFill>
                  <a:srgbClr val="FF0000"/>
                </a:solidFill>
                <a:latin typeface="Calibri" panose="020F0502020204030204" pitchFamily="34" charset="0"/>
                <a:cs typeface="Calibri" panose="020F0502020204030204" pitchFamily="34" charset="0"/>
              </a:rPr>
              <a:t>argument</a:t>
            </a:r>
            <a:r>
              <a:rPr lang="fr-FR" b="1" dirty="0">
                <a:latin typeface="Calibri" panose="020F0502020204030204" pitchFamily="34" charset="0"/>
                <a:cs typeface="Calibri" panose="020F0502020204030204" pitchFamily="34" charset="0"/>
              </a:rPr>
              <a:t> et l’</a:t>
            </a:r>
            <a:r>
              <a:rPr lang="fr-FR" b="1" dirty="0">
                <a:solidFill>
                  <a:srgbClr val="FF0000"/>
                </a:solidFill>
                <a:latin typeface="Calibri" panose="020F0502020204030204" pitchFamily="34" charset="0"/>
                <a:cs typeface="Calibri" panose="020F0502020204030204" pitchFamily="34" charset="0"/>
              </a:rPr>
              <a:t>exemple</a:t>
            </a:r>
            <a:r>
              <a:rPr lang="fr-FR" b="1" dirty="0">
                <a:latin typeface="Calibri" panose="020F0502020204030204" pitchFamily="34" charset="0"/>
                <a:cs typeface="Calibri" panose="020F0502020204030204" pitchFamily="34" charset="0"/>
              </a:rPr>
              <a:t> utilisés par MA YAN pour essayer de convaincre sa mère ?</a:t>
            </a:r>
          </a:p>
        </p:txBody>
      </p:sp>
      <p:pic>
        <p:nvPicPr>
          <p:cNvPr id="2" name="Image 1">
            <a:hlinkClick r:id="rId2" action="ppaction://hlinksldjump"/>
            <a:extLst>
              <a:ext uri="{FF2B5EF4-FFF2-40B4-BE49-F238E27FC236}">
                <a16:creationId xmlns:a16="http://schemas.microsoft.com/office/drawing/2014/main" id="{3C9826B5-8CF2-557E-C566-554F23A4A5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299874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134235" y="1003022"/>
            <a:ext cx="11923530" cy="4524315"/>
          </a:xfrm>
          <a:prstGeom prst="rect">
            <a:avLst/>
          </a:prstGeom>
          <a:noFill/>
        </p:spPr>
        <p:txBody>
          <a:bodyPr wrap="square">
            <a:spAutoFit/>
          </a:bodyPr>
          <a:lstStyle/>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Nous avons une semaine de vacances. Maman me prend à part : « Mon enfant, j'ai une chose à te dire. » Je lui réponds : </a:t>
            </a:r>
            <a:br>
              <a:rPr lang="fr-FR" sz="1800" dirty="0">
                <a:effectLst/>
                <a:latin typeface="Calibri" panose="020F0502020204030204" pitchFamily="34" charset="0"/>
                <a:ea typeface="Times New Roman" panose="02020603050405020304" pitchFamily="18" charset="0"/>
                <a:cs typeface="Calibri" panose="020F0502020204030204" pitchFamily="34" charset="0"/>
              </a:rPr>
            </a:br>
            <a:r>
              <a:rPr lang="fr-FR" sz="1800" dirty="0">
                <a:effectLst/>
                <a:latin typeface="Calibri" panose="020F0502020204030204" pitchFamily="34" charset="0"/>
                <a:ea typeface="Times New Roman" panose="02020603050405020304" pitchFamily="18" charset="0"/>
                <a:cs typeface="Calibri" panose="020F0502020204030204" pitchFamily="34" charset="0"/>
              </a:rPr>
              <a:t>« Maman, si tu as quelque chose à dire, vas-y ! Il ne faut surtout pas le garder sur le cœur... » Mais ses premiers mots m'anéantissent : « Je crains que ce ne soit la dernière fois que tu vas à l'école. » J'ouvre de grands yeux, je la regarde et lui demande : « Com­ment peux-tu dire une chose pareille ? De nos jours, on ne peut pas vivre sans étudier. Même un paysan a besoin de connaissances pour cultiver sa terre ; sinon, il n'obtient pas de récoltes.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Maman insiste : « Tes frères et toi, vous êtes trois à aller à l'école. Seul votre père travaille, au loin. Ça ne suffit pas.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Je lui demande, avec l'angoisse au cœur : « Est-ce que cela signifie que je dois rentrer à la maison ? » « Oui », me répond-elle. « Et mes deux frères ? » « Tes deux frères peuvent continuer leurs études. » Je m'insurge : « Pourquoi les garçons peuvent-ils étudier, et pas les filles ? » Elle a un sourire fatigué : « Tu es encore petite... Quand tu seras grande, tu comprendras.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Cette année, plus d'argent pour l'école. Je suis de retour à la maison, et je cultive la terre, pour subvenir aux études de mes deux jeunes frères. Quand je repense aux rires de l'école, j'ai presque l'impression d'y être encore. Comme je désire étudier ! Mais ma famille n'a pas d'argent.</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Je veux étudier, maman, je ne veux pas rentrer à la maison ! Comme ce serait magnifique si je pouvais rester éternellement à l'école !</a:t>
            </a:r>
          </a:p>
          <a:p>
            <a:pPr marL="2340610" algn="r"/>
            <a:r>
              <a:rPr lang="fr-FR" sz="1800" spc="100" dirty="0">
                <a:effectLst/>
                <a:latin typeface="Calibri" panose="020F0502020204030204" pitchFamily="34" charset="0"/>
                <a:ea typeface="Times New Roman" panose="02020603050405020304" pitchFamily="18" charset="0"/>
                <a:cs typeface="Calibri" panose="020F0502020204030204" pitchFamily="34" charset="0"/>
              </a:rPr>
              <a:t>MA YAN</a:t>
            </a:r>
            <a:r>
              <a:rPr lang="fr-FR" sz="1800" i="1" dirty="0">
                <a:effectLst/>
                <a:latin typeface="Calibri" panose="020F0502020204030204" pitchFamily="34" charset="0"/>
                <a:ea typeface="Times New Roman" panose="02020603050405020304" pitchFamily="18" charset="0"/>
                <a:cs typeface="Calibri" panose="020F0502020204030204" pitchFamily="34" charset="0"/>
              </a:rPr>
              <a:t>, 2 mai 2001, in Le journal de Ma Yan</a:t>
            </a:r>
            <a:r>
              <a:rPr lang="fr-FR" sz="1800" dirty="0">
                <a:effectLst/>
                <a:latin typeface="Calibri" panose="020F0502020204030204" pitchFamily="34" charset="0"/>
                <a:ea typeface="Times New Roman" panose="02020603050405020304" pitchFamily="18" charset="0"/>
                <a:cs typeface="Calibri" panose="020F0502020204030204" pitchFamily="34" charset="0"/>
              </a:rPr>
              <a:t>, Ramsay, 2002</a:t>
            </a:r>
            <a:r>
              <a:rPr lang="fr-FR" sz="1800" i="1" dirty="0">
                <a:effectLst/>
                <a:latin typeface="Calibri" panose="020F0502020204030204" pitchFamily="34" charset="0"/>
                <a:ea typeface="Times New Roman" panose="02020603050405020304" pitchFamily="18" charset="0"/>
                <a:cs typeface="Calibri" panose="020F0502020204030204" pitchFamily="34" charset="0"/>
              </a:rPr>
              <a:t>.</a:t>
            </a:r>
            <a:endParaRPr lang="fr-FR" sz="18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225563" cy="369332"/>
          </a:xfrm>
          <a:prstGeom prst="rect">
            <a:avLst/>
          </a:prstGeom>
          <a:noFill/>
        </p:spPr>
        <p:txBody>
          <a:bodyPr wrap="none" rtlCol="0">
            <a:spAutoFit/>
          </a:bodyPr>
          <a:lstStyle/>
          <a:p>
            <a:r>
              <a:rPr lang="fr-FR" b="1" dirty="0">
                <a:solidFill>
                  <a:srgbClr val="FF0000"/>
                </a:solidFill>
                <a:highlight>
                  <a:srgbClr val="FFFF00"/>
                </a:highlight>
              </a:rPr>
              <a:t>DOC. 7 :</a:t>
            </a:r>
            <a:r>
              <a:rPr lang="fr-FR" b="1" dirty="0">
                <a:solidFill>
                  <a:srgbClr val="FF0000"/>
                </a:solidFill>
              </a:rPr>
              <a:t> « Je veux étudier »</a:t>
            </a:r>
          </a:p>
        </p:txBody>
      </p:sp>
      <p:sp>
        <p:nvSpPr>
          <p:cNvPr id="5" name="ZoneTexte 4">
            <a:extLst>
              <a:ext uri="{FF2B5EF4-FFF2-40B4-BE49-F238E27FC236}">
                <a16:creationId xmlns:a16="http://schemas.microsoft.com/office/drawing/2014/main" id="{763FF841-F5F9-4D57-B92C-376D43E69568}"/>
              </a:ext>
            </a:extLst>
          </p:cNvPr>
          <p:cNvSpPr txBox="1"/>
          <p:nvPr/>
        </p:nvSpPr>
        <p:spPr>
          <a:xfrm>
            <a:off x="134235" y="5223885"/>
            <a:ext cx="5585078" cy="1200329"/>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17 )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7</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Comment peut-on </a:t>
            </a:r>
            <a:r>
              <a:rPr lang="fr-FR" b="1" dirty="0">
                <a:solidFill>
                  <a:srgbClr val="FF0000"/>
                </a:solidFill>
                <a:latin typeface="Calibri" panose="020F0502020204030204" pitchFamily="34" charset="0"/>
                <a:cs typeface="Calibri" panose="020F0502020204030204" pitchFamily="34" charset="0"/>
              </a:rPr>
              <a:t>expliquer la phrase</a:t>
            </a:r>
            <a:r>
              <a:rPr lang="fr-FR" b="1" dirty="0">
                <a:latin typeface="Calibri" panose="020F0502020204030204" pitchFamily="34" charset="0"/>
                <a:cs typeface="Calibri" panose="020F0502020204030204" pitchFamily="34" charset="0"/>
              </a:rPr>
              <a:t> de la mère de MA YAN : </a:t>
            </a:r>
            <a:r>
              <a:rPr lang="fr-FR" dirty="0">
                <a:effectLst/>
                <a:latin typeface="Calibri" panose="020F0502020204030204" pitchFamily="34" charset="0"/>
                <a:ea typeface="Times New Roman" panose="02020603050405020304" pitchFamily="18" charset="0"/>
                <a:cs typeface="Calibri" panose="020F0502020204030204" pitchFamily="34" charset="0"/>
              </a:rPr>
              <a:t>« Tu es encore petite... Quand tu seras grande, tu comprendras. »</a:t>
            </a:r>
            <a:r>
              <a:rPr lang="fr-FR" b="1" dirty="0">
                <a:latin typeface="Calibri" panose="020F0502020204030204" pitchFamily="34" charset="0"/>
                <a:cs typeface="Calibri" panose="020F0502020204030204" pitchFamily="34" charset="0"/>
              </a:rPr>
              <a:t>?</a:t>
            </a:r>
          </a:p>
          <a:p>
            <a:r>
              <a:rPr lang="fr-FR" b="1" dirty="0">
                <a:latin typeface="Calibri" panose="020F0502020204030204" pitchFamily="34" charset="0"/>
                <a:cs typeface="Calibri" panose="020F0502020204030204" pitchFamily="34" charset="0"/>
              </a:rPr>
              <a:t>Est-ce, à votre avis, une </a:t>
            </a:r>
            <a:r>
              <a:rPr lang="fr-FR" b="1" dirty="0">
                <a:solidFill>
                  <a:srgbClr val="FF0000"/>
                </a:solidFill>
                <a:latin typeface="Calibri" panose="020F0502020204030204" pitchFamily="34" charset="0"/>
                <a:cs typeface="Calibri" panose="020F0502020204030204" pitchFamily="34" charset="0"/>
              </a:rPr>
              <a:t>réponse acceptable</a:t>
            </a:r>
            <a:r>
              <a:rPr lang="fr-FR" b="1" dirty="0">
                <a:latin typeface="Calibri" panose="020F0502020204030204" pitchFamily="34" charset="0"/>
                <a:cs typeface="Calibri" panose="020F0502020204030204" pitchFamily="34" charset="0"/>
              </a:rPr>
              <a:t> ?</a:t>
            </a:r>
          </a:p>
        </p:txBody>
      </p:sp>
      <p:pic>
        <p:nvPicPr>
          <p:cNvPr id="2" name="Image 1">
            <a:hlinkClick r:id="rId2" action="ppaction://hlinksldjump"/>
            <a:extLst>
              <a:ext uri="{FF2B5EF4-FFF2-40B4-BE49-F238E27FC236}">
                <a16:creationId xmlns:a16="http://schemas.microsoft.com/office/drawing/2014/main" id="{99995454-EE88-FE5C-B49B-07324F5F03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3258120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134235" y="1003022"/>
            <a:ext cx="11923530" cy="4524315"/>
          </a:xfrm>
          <a:prstGeom prst="rect">
            <a:avLst/>
          </a:prstGeom>
          <a:noFill/>
        </p:spPr>
        <p:txBody>
          <a:bodyPr wrap="square">
            <a:spAutoFit/>
          </a:bodyPr>
          <a:lstStyle/>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Nous avons une semaine de vacances. Maman me prend à part : « Mon enfant, j'ai une chose à te dire. » Je lui réponds : </a:t>
            </a:r>
            <a:br>
              <a:rPr lang="fr-FR" sz="1800" dirty="0">
                <a:effectLst/>
                <a:latin typeface="Calibri" panose="020F0502020204030204" pitchFamily="34" charset="0"/>
                <a:ea typeface="Times New Roman" panose="02020603050405020304" pitchFamily="18" charset="0"/>
                <a:cs typeface="Calibri" panose="020F0502020204030204" pitchFamily="34" charset="0"/>
              </a:rPr>
            </a:br>
            <a:r>
              <a:rPr lang="fr-FR" sz="1800" dirty="0">
                <a:effectLst/>
                <a:latin typeface="Calibri" panose="020F0502020204030204" pitchFamily="34" charset="0"/>
                <a:ea typeface="Times New Roman" panose="02020603050405020304" pitchFamily="18" charset="0"/>
                <a:cs typeface="Calibri" panose="020F0502020204030204" pitchFamily="34" charset="0"/>
              </a:rPr>
              <a:t>« Maman, si tu as quelque chose à dire, vas-y ! Il ne faut surtout pas le garder sur le cœur... » Mais ses premiers mots m'anéantissent : « Je crains que ce ne soit la dernière fois que tu vas à l'école. » J'ouvre de grands yeux, je la regarde et lui demande : « Com­ment peux-tu dire une chose pareille ? De nos jours, on ne peut pas vivre sans étudier. Même un paysan a besoin de connaissances pour cultiver sa terre ; sinon, il n'obtient pas de récoltes.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Maman insiste : « Tes frères et toi, vous êtes trois à aller à l'école. Seul votre père travaille, au loin. Ça ne suffit pas.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Je lui demande, avec l'angoisse au cœur : « Est-ce que cela signifie que je dois rentrer à la maison ? » « Oui », me répond-elle. « Et mes deux frères ? » « Tes deux frères peuvent continuer leurs études. » Je m'insurge : « Pourquoi les garçons peuvent-ils étudier, et pas les filles ? » Elle a un sourire fatigué : « Tu es encore petite... Quand tu seras grande, tu comprendras. »</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Cette année, plus d'argent pour l'école. Je suis de retour à la maison, et je cultive la terre, pour subvenir aux études de mes deux jeunes frères. Quand je repense aux rires de l'école, j'ai presque l'impression d'y être encore. Comme je désire étudier ! Mais ma famille n'a pas d'argent.</a:t>
            </a:r>
          </a:p>
          <a:p>
            <a:pPr indent="266700" algn="just"/>
            <a:r>
              <a:rPr lang="fr-FR" sz="1800" dirty="0">
                <a:effectLst/>
                <a:latin typeface="Calibri" panose="020F0502020204030204" pitchFamily="34" charset="0"/>
                <a:ea typeface="Times New Roman" panose="02020603050405020304" pitchFamily="18" charset="0"/>
                <a:cs typeface="Calibri" panose="020F0502020204030204" pitchFamily="34" charset="0"/>
              </a:rPr>
              <a:t>Je veux étudier, maman, je ne veux pas rentrer à la maison ! Comme ce serait magnifique si je pouvais rester éternellement à l'école !</a:t>
            </a:r>
          </a:p>
          <a:p>
            <a:pPr marL="2340610" algn="r"/>
            <a:r>
              <a:rPr lang="fr-FR" sz="1800" spc="100" dirty="0">
                <a:effectLst/>
                <a:latin typeface="Calibri" panose="020F0502020204030204" pitchFamily="34" charset="0"/>
                <a:ea typeface="Times New Roman" panose="02020603050405020304" pitchFamily="18" charset="0"/>
                <a:cs typeface="Calibri" panose="020F0502020204030204" pitchFamily="34" charset="0"/>
              </a:rPr>
              <a:t>MA YAN</a:t>
            </a:r>
            <a:r>
              <a:rPr lang="fr-FR" sz="1800" i="1" dirty="0">
                <a:effectLst/>
                <a:latin typeface="Calibri" panose="020F0502020204030204" pitchFamily="34" charset="0"/>
                <a:ea typeface="Times New Roman" panose="02020603050405020304" pitchFamily="18" charset="0"/>
                <a:cs typeface="Calibri" panose="020F0502020204030204" pitchFamily="34" charset="0"/>
              </a:rPr>
              <a:t>, 2 mai 2001, in Le journal de Ma Yan</a:t>
            </a:r>
            <a:r>
              <a:rPr lang="fr-FR" sz="1800" dirty="0">
                <a:effectLst/>
                <a:latin typeface="Calibri" panose="020F0502020204030204" pitchFamily="34" charset="0"/>
                <a:ea typeface="Times New Roman" panose="02020603050405020304" pitchFamily="18" charset="0"/>
                <a:cs typeface="Calibri" panose="020F0502020204030204" pitchFamily="34" charset="0"/>
              </a:rPr>
              <a:t>, Ramsay, 2002</a:t>
            </a:r>
            <a:r>
              <a:rPr lang="fr-FR" sz="1800" i="1" dirty="0">
                <a:effectLst/>
                <a:latin typeface="Calibri" panose="020F0502020204030204" pitchFamily="34" charset="0"/>
                <a:ea typeface="Times New Roman" panose="02020603050405020304" pitchFamily="18" charset="0"/>
                <a:cs typeface="Calibri" panose="020F0502020204030204" pitchFamily="34" charset="0"/>
              </a:rPr>
              <a:t>.</a:t>
            </a:r>
            <a:endParaRPr lang="fr-FR" sz="18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225563" cy="369332"/>
          </a:xfrm>
          <a:prstGeom prst="rect">
            <a:avLst/>
          </a:prstGeom>
          <a:noFill/>
        </p:spPr>
        <p:txBody>
          <a:bodyPr wrap="none" rtlCol="0">
            <a:spAutoFit/>
          </a:bodyPr>
          <a:lstStyle/>
          <a:p>
            <a:r>
              <a:rPr lang="fr-FR" b="1" dirty="0">
                <a:solidFill>
                  <a:srgbClr val="FF0000"/>
                </a:solidFill>
                <a:highlight>
                  <a:srgbClr val="FFFF00"/>
                </a:highlight>
              </a:rPr>
              <a:t>DOC. 7 :</a:t>
            </a:r>
            <a:r>
              <a:rPr lang="fr-FR" b="1" dirty="0">
                <a:solidFill>
                  <a:srgbClr val="FF0000"/>
                </a:solidFill>
              </a:rPr>
              <a:t> « Je veux étudier »</a:t>
            </a:r>
          </a:p>
        </p:txBody>
      </p:sp>
      <p:sp>
        <p:nvSpPr>
          <p:cNvPr id="5" name="ZoneTexte 4">
            <a:extLst>
              <a:ext uri="{FF2B5EF4-FFF2-40B4-BE49-F238E27FC236}">
                <a16:creationId xmlns:a16="http://schemas.microsoft.com/office/drawing/2014/main" id="{763FF841-F5F9-4D57-B92C-376D43E69568}"/>
              </a:ext>
            </a:extLst>
          </p:cNvPr>
          <p:cNvSpPr txBox="1"/>
          <p:nvPr/>
        </p:nvSpPr>
        <p:spPr>
          <a:xfrm>
            <a:off x="134234" y="5485646"/>
            <a:ext cx="6355055" cy="369332"/>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18 )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7</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Pourquoi l’école est </a:t>
            </a:r>
            <a:r>
              <a:rPr lang="fr-FR" b="1" dirty="0">
                <a:solidFill>
                  <a:srgbClr val="FF0000"/>
                </a:solidFill>
                <a:latin typeface="Calibri" panose="020F0502020204030204" pitchFamily="34" charset="0"/>
                <a:cs typeface="Calibri" panose="020F0502020204030204" pitchFamily="34" charset="0"/>
              </a:rPr>
              <a:t>LA VRAIE CHANCE</a:t>
            </a:r>
            <a:r>
              <a:rPr lang="fr-FR" b="1" dirty="0">
                <a:latin typeface="Calibri" panose="020F0502020204030204" pitchFamily="34" charset="0"/>
                <a:cs typeface="Calibri" panose="020F0502020204030204" pitchFamily="34" charset="0"/>
              </a:rPr>
              <a:t> pour MA YAN ?</a:t>
            </a:r>
          </a:p>
        </p:txBody>
      </p:sp>
      <p:pic>
        <p:nvPicPr>
          <p:cNvPr id="2" name="Image 1">
            <a:hlinkClick r:id="rId2" action="ppaction://hlinksldjump"/>
            <a:extLst>
              <a:ext uri="{FF2B5EF4-FFF2-40B4-BE49-F238E27FC236}">
                <a16:creationId xmlns:a16="http://schemas.microsoft.com/office/drawing/2014/main" id="{EBC65F1B-930D-2A99-E326-FA3DAF19F1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2972893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87994" y="818356"/>
            <a:ext cx="6985601" cy="4924425"/>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19 novembre 1957</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Cher Monsieur Germain,</a:t>
            </a:r>
          </a:p>
          <a:p>
            <a:pPr indent="266700" algn="just"/>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J’ai laissé s’éteindre un peu le bruit qui m’a entouré tous ces jours-ci avant de venir vous parler un peu de tout mon cœur. </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On vient de me faire un bien trop grand honneur, que je n’ai ni recherché ni sollicité. Mais quand j’ai appris la nouvelle, ma première pensée, après ma mère, a été pour vous.</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Sans vous, sans cette main affectueuse que vous avez tendue au petit enfant pauvre que j’étais, sans votre enseignement, et votre exemple, rien de tout cela ne serait arrivé.</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Je ne me fais pas un monde de cette sorte d’honneur mais celui-là est du moins une occasion pour vous dire ce que vous avez été, et êtes toujours pour moi, et pour vous assurer que vos efforts, votre travail et le cœur généreux que vous y mettiez sont toujours vivants chez un de vos petits écoliers qui, malgré l’âge, n’a pas cessé d’être votre reconnaissant élève.</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Je vous embrasse, de toutes mes forces.</a:t>
            </a:r>
          </a:p>
          <a:p>
            <a:pPr indent="266700" algn="r"/>
            <a:r>
              <a:rPr lang="fr-FR" sz="1600" dirty="0">
                <a:effectLst/>
                <a:latin typeface="Calibri" panose="020F0502020204030204" pitchFamily="34" charset="0"/>
                <a:ea typeface="Times New Roman" panose="02020603050405020304" pitchFamily="18" charset="0"/>
                <a:cs typeface="Calibri" panose="020F0502020204030204" pitchFamily="34" charset="0"/>
              </a:rPr>
              <a:t>    Albert Camus</a:t>
            </a:r>
          </a:p>
          <a:p>
            <a:pPr indent="266700" algn="just"/>
            <a:endParaRPr lang="fr-FR" sz="9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Albert CAMUS, « Lettre à M. GERMAIN », in </a:t>
            </a:r>
            <a:r>
              <a:rPr lang="fr-FR" sz="1400" i="1" dirty="0">
                <a:effectLst/>
                <a:latin typeface="Calibri" panose="020F0502020204030204" pitchFamily="34" charset="0"/>
                <a:ea typeface="Times New Roman" panose="02020603050405020304" pitchFamily="18" charset="0"/>
                <a:cs typeface="Calibri" panose="020F0502020204030204" pitchFamily="34" charset="0"/>
              </a:rPr>
              <a:t>Le Premier Homme</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1994</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endParaRPr lang="fr-FR" sz="14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4196983" cy="369332"/>
          </a:xfrm>
          <a:prstGeom prst="rect">
            <a:avLst/>
          </a:prstGeom>
          <a:noFill/>
        </p:spPr>
        <p:txBody>
          <a:bodyPr wrap="none" rtlCol="0">
            <a:spAutoFit/>
          </a:bodyPr>
          <a:lstStyle/>
          <a:p>
            <a:r>
              <a:rPr lang="fr-FR" b="1" dirty="0">
                <a:solidFill>
                  <a:srgbClr val="FF0000"/>
                </a:solidFill>
                <a:highlight>
                  <a:srgbClr val="FFFF00"/>
                </a:highlight>
              </a:rPr>
              <a:t>DOC. 8 :</a:t>
            </a:r>
            <a:r>
              <a:rPr lang="fr-FR" b="1" dirty="0">
                <a:solidFill>
                  <a:srgbClr val="FF0000"/>
                </a:solidFill>
              </a:rPr>
              <a:t> Lettre à Monsieur GERMAIN</a:t>
            </a:r>
          </a:p>
        </p:txBody>
      </p:sp>
      <p:pic>
        <p:nvPicPr>
          <p:cNvPr id="5" name="Image 4">
            <a:extLst>
              <a:ext uri="{FF2B5EF4-FFF2-40B4-BE49-F238E27FC236}">
                <a16:creationId xmlns:a16="http://schemas.microsoft.com/office/drawing/2014/main" id="{F64B0A3C-1737-4EC3-891A-F97480F1DE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59892" y="678490"/>
            <a:ext cx="1323521" cy="1323521"/>
          </a:xfrm>
          <a:prstGeom prst="rect">
            <a:avLst/>
          </a:prstGeom>
        </p:spPr>
      </p:pic>
      <p:pic>
        <p:nvPicPr>
          <p:cNvPr id="6" name="Image 5">
            <a:extLst>
              <a:ext uri="{FF2B5EF4-FFF2-40B4-BE49-F238E27FC236}">
                <a16:creationId xmlns:a16="http://schemas.microsoft.com/office/drawing/2014/main" id="{DBD743A4-5ABD-4C2E-8AE3-0AC160E1E4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8" name="Rectangle 7">
            <a:extLst>
              <a:ext uri="{FF2B5EF4-FFF2-40B4-BE49-F238E27FC236}">
                <a16:creationId xmlns:a16="http://schemas.microsoft.com/office/drawing/2014/main" id="{6EB4224E-EDF4-4EE6-86F8-7DC9F2B3E03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9" name="ZoneTexte 8">
            <a:extLst>
              <a:ext uri="{FF2B5EF4-FFF2-40B4-BE49-F238E27FC236}">
                <a16:creationId xmlns:a16="http://schemas.microsoft.com/office/drawing/2014/main" id="{CBFF2819-6E40-474A-977B-A6F01F9CF6EF}"/>
              </a:ext>
            </a:extLst>
          </p:cNvPr>
          <p:cNvSpPr txBox="1"/>
          <p:nvPr/>
        </p:nvSpPr>
        <p:spPr>
          <a:xfrm>
            <a:off x="8902867" y="1305419"/>
            <a:ext cx="1758922" cy="646331"/>
          </a:xfrm>
          <a:prstGeom prst="rect">
            <a:avLst/>
          </a:prstGeom>
          <a:noFill/>
        </p:spPr>
        <p:txBody>
          <a:bodyPr wrap="square" rtlCol="0">
            <a:spAutoFit/>
          </a:bodyPr>
          <a:lstStyle/>
          <a:p>
            <a:r>
              <a:rPr lang="fr-FR" b="1" dirty="0"/>
              <a:t>Albert CAMUS</a:t>
            </a:r>
          </a:p>
          <a:p>
            <a:pPr algn="ctr"/>
            <a:r>
              <a:rPr lang="fr-FR" dirty="0"/>
              <a:t>(1913-1960)</a:t>
            </a:r>
          </a:p>
        </p:txBody>
      </p:sp>
      <p:sp>
        <p:nvSpPr>
          <p:cNvPr id="12" name="Rectangle 11">
            <a:extLst>
              <a:ext uri="{FF2B5EF4-FFF2-40B4-BE49-F238E27FC236}">
                <a16:creationId xmlns:a16="http://schemas.microsoft.com/office/drawing/2014/main" id="{E9B0F001-DEA8-4475-AECC-A3E0A4088DE0}"/>
              </a:ext>
            </a:extLst>
          </p:cNvPr>
          <p:cNvSpPr/>
          <p:nvPr/>
        </p:nvSpPr>
        <p:spPr>
          <a:xfrm>
            <a:off x="7246189" y="611617"/>
            <a:ext cx="4776487" cy="53195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657BCEB-86B4-4C0F-A617-CF7366204FF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79502" y="1212102"/>
            <a:ext cx="1152867" cy="766949"/>
          </a:xfrm>
          <a:prstGeom prst="rect">
            <a:avLst/>
          </a:prstGeom>
        </p:spPr>
      </p:pic>
      <p:sp>
        <p:nvSpPr>
          <p:cNvPr id="14" name="ZoneTexte 13">
            <a:extLst>
              <a:ext uri="{FF2B5EF4-FFF2-40B4-BE49-F238E27FC236}">
                <a16:creationId xmlns:a16="http://schemas.microsoft.com/office/drawing/2014/main" id="{EBD37ACE-C170-4B8B-9842-E1AACC041D04}"/>
              </a:ext>
            </a:extLst>
          </p:cNvPr>
          <p:cNvSpPr txBox="1"/>
          <p:nvPr/>
        </p:nvSpPr>
        <p:spPr>
          <a:xfrm>
            <a:off x="7263902" y="1930084"/>
            <a:ext cx="4776487" cy="4001095"/>
          </a:xfrm>
          <a:prstGeom prst="rect">
            <a:avLst/>
          </a:prstGeom>
          <a:noFill/>
        </p:spPr>
        <p:txBody>
          <a:bodyPr wrap="square">
            <a:spAutoFit/>
          </a:bodyPr>
          <a:lstStyle/>
          <a:p>
            <a:pPr algn="just"/>
            <a:r>
              <a:rPr lang="fr-FR" sz="1400" dirty="0"/>
              <a:t>Philosophe, écrivain de toutes sortes d’œuvres littéraires, son œuvre comprend pièces de théâtre, romans, nouvelles, films, poèmes et essais (« dissertations »). Il y parle surtout de la prise de conscience de l'absurde de la condition humaine qui doit conduire à l’action pour donner un sens au monde et à l'existence.</a:t>
            </a:r>
          </a:p>
          <a:p>
            <a:pPr algn="just"/>
            <a:r>
              <a:rPr lang="fr-FR" sz="1400" b="1" dirty="0">
                <a:solidFill>
                  <a:srgbClr val="FF0000"/>
                </a:solidFill>
              </a:rPr>
              <a:t>1914 :</a:t>
            </a:r>
            <a:r>
              <a:rPr lang="fr-FR" sz="1400" dirty="0"/>
              <a:t> orphelin de père à 1 an, il vit avec sa mère dans la pauvreté ;</a:t>
            </a:r>
          </a:p>
          <a:p>
            <a:pPr algn="just"/>
            <a:r>
              <a:rPr lang="fr-FR" sz="1400" b="1" dirty="0">
                <a:solidFill>
                  <a:srgbClr val="FF0000"/>
                </a:solidFill>
              </a:rPr>
              <a:t>1923 :</a:t>
            </a:r>
            <a:r>
              <a:rPr lang="fr-FR" sz="1400" dirty="0"/>
              <a:t> il est remarqué à l’école communale par son instituteur Louis GERMAIN ;</a:t>
            </a:r>
          </a:p>
          <a:p>
            <a:pPr algn="just"/>
            <a:r>
              <a:rPr lang="fr-FR" sz="1400" b="1" dirty="0">
                <a:solidFill>
                  <a:srgbClr val="FF0000"/>
                </a:solidFill>
              </a:rPr>
              <a:t>1931-1933 :</a:t>
            </a:r>
            <a:r>
              <a:rPr lang="fr-FR" sz="1400" dirty="0"/>
              <a:t> il est malade de la tuberculose;</a:t>
            </a:r>
          </a:p>
          <a:p>
            <a:pPr algn="just"/>
            <a:r>
              <a:rPr lang="fr-FR" sz="1400" b="1" dirty="0">
                <a:solidFill>
                  <a:srgbClr val="FF0000"/>
                </a:solidFill>
              </a:rPr>
              <a:t>1943 :</a:t>
            </a:r>
            <a:r>
              <a:rPr lang="fr-FR" sz="1400" dirty="0"/>
              <a:t> Il prend la direction du journal résistant, </a:t>
            </a:r>
            <a:r>
              <a:rPr lang="fr-FR" sz="1400" i="1" dirty="0"/>
              <a:t>Combat</a:t>
            </a:r>
            <a:r>
              <a:rPr lang="fr-FR" sz="1400" dirty="0"/>
              <a:t> ;</a:t>
            </a:r>
          </a:p>
          <a:p>
            <a:pPr algn="just"/>
            <a:r>
              <a:rPr lang="fr-FR" sz="1400" b="1" dirty="0">
                <a:solidFill>
                  <a:srgbClr val="FF0000"/>
                </a:solidFill>
              </a:rPr>
              <a:t>1947 :</a:t>
            </a:r>
            <a:r>
              <a:rPr lang="fr-FR" sz="1400" dirty="0"/>
              <a:t> succès littéraire de son roman, </a:t>
            </a:r>
            <a:r>
              <a:rPr lang="fr-FR" sz="1400" i="1" dirty="0"/>
              <a:t>La Peste</a:t>
            </a:r>
            <a:r>
              <a:rPr lang="fr-FR" sz="1400" dirty="0"/>
              <a:t> ;</a:t>
            </a:r>
          </a:p>
          <a:p>
            <a:pPr algn="just"/>
            <a:r>
              <a:rPr lang="fr-FR" sz="1400" b="1" dirty="0">
                <a:solidFill>
                  <a:srgbClr val="FF0000"/>
                </a:solidFill>
              </a:rPr>
              <a:t>1957 :</a:t>
            </a:r>
            <a:r>
              <a:rPr lang="fr-FR" sz="1400" dirty="0"/>
              <a:t> Il reçoit le Prix Nobel de littérature ;</a:t>
            </a:r>
          </a:p>
          <a:p>
            <a:pPr algn="just"/>
            <a:r>
              <a:rPr lang="fr-FR" sz="1400" b="1" dirty="0">
                <a:solidFill>
                  <a:srgbClr val="FF0000"/>
                </a:solidFill>
              </a:rPr>
              <a:t>1960 :</a:t>
            </a:r>
            <a:r>
              <a:rPr lang="fr-FR" sz="1400" dirty="0"/>
              <a:t> il meut d’un accident de la route.</a:t>
            </a:r>
          </a:p>
          <a:p>
            <a:pPr algn="just"/>
            <a:endParaRPr lang="fr-FR" sz="400" dirty="0"/>
          </a:p>
          <a:p>
            <a:pPr algn="r"/>
            <a:r>
              <a:rPr lang="fr-FR" sz="1200" i="1" dirty="0"/>
              <a:t>D’après Wikipedia.org.</a:t>
            </a:r>
            <a:endParaRPr lang="fr-FR" sz="1500" dirty="0"/>
          </a:p>
        </p:txBody>
      </p:sp>
      <p:sp>
        <p:nvSpPr>
          <p:cNvPr id="15" name="ZoneTexte 14">
            <a:extLst>
              <a:ext uri="{FF2B5EF4-FFF2-40B4-BE49-F238E27FC236}">
                <a16:creationId xmlns:a16="http://schemas.microsoft.com/office/drawing/2014/main" id="{D4E18147-F3E2-4092-97A7-1443D34EE984}"/>
              </a:ext>
            </a:extLst>
          </p:cNvPr>
          <p:cNvSpPr txBox="1"/>
          <p:nvPr/>
        </p:nvSpPr>
        <p:spPr>
          <a:xfrm>
            <a:off x="70281" y="5654923"/>
            <a:ext cx="5585078" cy="369332"/>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19 )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8</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Quelle est la </a:t>
            </a:r>
            <a:r>
              <a:rPr lang="fr-FR" b="1" dirty="0">
                <a:solidFill>
                  <a:srgbClr val="FF0000"/>
                </a:solidFill>
                <a:latin typeface="Calibri" panose="020F0502020204030204" pitchFamily="34" charset="0"/>
                <a:cs typeface="Calibri" panose="020F0502020204030204" pitchFamily="34" charset="0"/>
              </a:rPr>
              <a:t>nature</a:t>
            </a:r>
            <a:r>
              <a:rPr lang="fr-FR" b="1" dirty="0">
                <a:latin typeface="Calibri" panose="020F0502020204030204" pitchFamily="34" charset="0"/>
                <a:cs typeface="Calibri" panose="020F0502020204030204" pitchFamily="34" charset="0"/>
              </a:rPr>
              <a:t> du document ?</a:t>
            </a:r>
          </a:p>
        </p:txBody>
      </p:sp>
      <p:pic>
        <p:nvPicPr>
          <p:cNvPr id="2" name="Image 1">
            <a:hlinkClick r:id="rId6" action="ppaction://hlinksldjump"/>
            <a:extLst>
              <a:ext uri="{FF2B5EF4-FFF2-40B4-BE49-F238E27FC236}">
                <a16:creationId xmlns:a16="http://schemas.microsoft.com/office/drawing/2014/main" id="{A8465ACD-77CD-9D34-2F76-36CA9AA180A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8"/>
            <a:extLst>
              <a:ext uri="{FF2B5EF4-FFF2-40B4-BE49-F238E27FC236}">
                <a16:creationId xmlns:a16="http://schemas.microsoft.com/office/drawing/2014/main" id="{9B8ABCAE-BD6B-7F72-0902-F1725BF499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97965" y="652243"/>
            <a:ext cx="399241" cy="399241"/>
          </a:xfrm>
          <a:prstGeom prst="rect">
            <a:avLst/>
          </a:prstGeom>
        </p:spPr>
      </p:pic>
    </p:spTree>
    <p:extLst>
      <p:ext uri="{BB962C8B-B14F-4D97-AF65-F5344CB8AC3E}">
        <p14:creationId xmlns:p14="http://schemas.microsoft.com/office/powerpoint/2010/main" val="301573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80">
                                          <p:stCondLst>
                                            <p:cond delay="0"/>
                                          </p:stCondLst>
                                        </p:cTn>
                                        <p:tgtEl>
                                          <p:spTgt spid="12"/>
                                        </p:tgtEl>
                                      </p:cBhvr>
                                    </p:animEffect>
                                    <p:anim calcmode="lin" valueType="num">
                                      <p:cBhvr>
                                        <p:cTn id="7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7" dur="26">
                                          <p:stCondLst>
                                            <p:cond delay="650"/>
                                          </p:stCondLst>
                                        </p:cTn>
                                        <p:tgtEl>
                                          <p:spTgt spid="12"/>
                                        </p:tgtEl>
                                      </p:cBhvr>
                                      <p:to x="100000" y="60000"/>
                                    </p:animScale>
                                    <p:animScale>
                                      <p:cBhvr>
                                        <p:cTn id="78" dur="166" decel="50000">
                                          <p:stCondLst>
                                            <p:cond delay="676"/>
                                          </p:stCondLst>
                                        </p:cTn>
                                        <p:tgtEl>
                                          <p:spTgt spid="12"/>
                                        </p:tgtEl>
                                      </p:cBhvr>
                                      <p:to x="100000" y="100000"/>
                                    </p:animScale>
                                    <p:animScale>
                                      <p:cBhvr>
                                        <p:cTn id="79" dur="26">
                                          <p:stCondLst>
                                            <p:cond delay="1312"/>
                                          </p:stCondLst>
                                        </p:cTn>
                                        <p:tgtEl>
                                          <p:spTgt spid="12"/>
                                        </p:tgtEl>
                                      </p:cBhvr>
                                      <p:to x="100000" y="80000"/>
                                    </p:animScale>
                                    <p:animScale>
                                      <p:cBhvr>
                                        <p:cTn id="80" dur="166" decel="50000">
                                          <p:stCondLst>
                                            <p:cond delay="1338"/>
                                          </p:stCondLst>
                                        </p:cTn>
                                        <p:tgtEl>
                                          <p:spTgt spid="12"/>
                                        </p:tgtEl>
                                      </p:cBhvr>
                                      <p:to x="100000" y="100000"/>
                                    </p:animScale>
                                    <p:animScale>
                                      <p:cBhvr>
                                        <p:cTn id="81" dur="26">
                                          <p:stCondLst>
                                            <p:cond delay="1642"/>
                                          </p:stCondLst>
                                        </p:cTn>
                                        <p:tgtEl>
                                          <p:spTgt spid="12"/>
                                        </p:tgtEl>
                                      </p:cBhvr>
                                      <p:to x="100000" y="90000"/>
                                    </p:animScale>
                                    <p:animScale>
                                      <p:cBhvr>
                                        <p:cTn id="82" dur="166" decel="50000">
                                          <p:stCondLst>
                                            <p:cond delay="1668"/>
                                          </p:stCondLst>
                                        </p:cTn>
                                        <p:tgtEl>
                                          <p:spTgt spid="12"/>
                                        </p:tgtEl>
                                      </p:cBhvr>
                                      <p:to x="100000" y="100000"/>
                                    </p:animScale>
                                    <p:animScale>
                                      <p:cBhvr>
                                        <p:cTn id="83" dur="26">
                                          <p:stCondLst>
                                            <p:cond delay="1808"/>
                                          </p:stCondLst>
                                        </p:cTn>
                                        <p:tgtEl>
                                          <p:spTgt spid="12"/>
                                        </p:tgtEl>
                                      </p:cBhvr>
                                      <p:to x="100000" y="95000"/>
                                    </p:animScale>
                                    <p:animScale>
                                      <p:cBhvr>
                                        <p:cTn id="84" dur="166" decel="50000">
                                          <p:stCondLst>
                                            <p:cond delay="1834"/>
                                          </p:stCondLst>
                                        </p:cTn>
                                        <p:tgtEl>
                                          <p:spTgt spid="12"/>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wipe(down)">
                                      <p:cBhvr>
                                        <p:cTn id="119" dur="580">
                                          <p:stCondLst>
                                            <p:cond delay="0"/>
                                          </p:stCondLst>
                                        </p:cTn>
                                        <p:tgtEl>
                                          <p:spTgt spid="3"/>
                                        </p:tgtEl>
                                      </p:cBhvr>
                                    </p:animEffect>
                                    <p:anim calcmode="lin" valueType="num">
                                      <p:cBhvr>
                                        <p:cTn id="1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gtEl>
                                      </p:cBhvr>
                                      <p:to x="100000" y="60000"/>
                                    </p:animScale>
                                    <p:animScale>
                                      <p:cBhvr>
                                        <p:cTn id="126" dur="166" decel="50000">
                                          <p:stCondLst>
                                            <p:cond delay="676"/>
                                          </p:stCondLst>
                                        </p:cTn>
                                        <p:tgtEl>
                                          <p:spTgt spid="3"/>
                                        </p:tgtEl>
                                      </p:cBhvr>
                                      <p:to x="100000" y="100000"/>
                                    </p:animScale>
                                    <p:animScale>
                                      <p:cBhvr>
                                        <p:cTn id="127" dur="26">
                                          <p:stCondLst>
                                            <p:cond delay="1312"/>
                                          </p:stCondLst>
                                        </p:cTn>
                                        <p:tgtEl>
                                          <p:spTgt spid="3"/>
                                        </p:tgtEl>
                                      </p:cBhvr>
                                      <p:to x="100000" y="80000"/>
                                    </p:animScale>
                                    <p:animScale>
                                      <p:cBhvr>
                                        <p:cTn id="128" dur="166" decel="50000">
                                          <p:stCondLst>
                                            <p:cond delay="1338"/>
                                          </p:stCondLst>
                                        </p:cTn>
                                        <p:tgtEl>
                                          <p:spTgt spid="3"/>
                                        </p:tgtEl>
                                      </p:cBhvr>
                                      <p:to x="100000" y="100000"/>
                                    </p:animScale>
                                    <p:animScale>
                                      <p:cBhvr>
                                        <p:cTn id="129" dur="26">
                                          <p:stCondLst>
                                            <p:cond delay="1642"/>
                                          </p:stCondLst>
                                        </p:cTn>
                                        <p:tgtEl>
                                          <p:spTgt spid="3"/>
                                        </p:tgtEl>
                                      </p:cBhvr>
                                      <p:to x="100000" y="90000"/>
                                    </p:animScale>
                                    <p:animScale>
                                      <p:cBhvr>
                                        <p:cTn id="130" dur="166" decel="50000">
                                          <p:stCondLst>
                                            <p:cond delay="1668"/>
                                          </p:stCondLst>
                                        </p:cTn>
                                        <p:tgtEl>
                                          <p:spTgt spid="3"/>
                                        </p:tgtEl>
                                      </p:cBhvr>
                                      <p:to x="100000" y="100000"/>
                                    </p:animScale>
                                    <p:animScale>
                                      <p:cBhvr>
                                        <p:cTn id="131" dur="26">
                                          <p:stCondLst>
                                            <p:cond delay="1808"/>
                                          </p:stCondLst>
                                        </p:cTn>
                                        <p:tgtEl>
                                          <p:spTgt spid="3"/>
                                        </p:tgtEl>
                                      </p:cBhvr>
                                      <p:to x="100000" y="95000"/>
                                    </p:animScale>
                                    <p:animScale>
                                      <p:cBhvr>
                                        <p:cTn id="13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87994" y="818356"/>
            <a:ext cx="6985601" cy="4924425"/>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19 novembre 1957</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Cher Monsieur Germain,</a:t>
            </a:r>
          </a:p>
          <a:p>
            <a:pPr indent="266700" algn="just"/>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J’ai laissé s’éteindre un peu le bruit qui m’a entouré tous ces jours-ci avant de venir vous parler un peu de tout mon cœur. </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On vient de me faire un bien trop grand honneur, que je n’ai ni recherché ni sollicité. Mais quand j’ai appris la nouvelle, ma première pensée, après ma mère, a été pour vous.</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Sans vous, sans cette main affectueuse que vous avez tendue au petit enfant pauvre que j’étais, sans votre enseignement, et votre exemple, rien de tout cela ne serait arrivé.</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Je ne me fais pas un monde de cette sorte d’honneur mais celui-là est du moins une occasion pour vous dire ce que vous avez été, et êtes toujours pour moi, et pour vous assurer que vos efforts, votre travail et le cœur généreux que vous y mettiez sont toujours vivants chez un de vos petits écoliers qui, malgré l’âge, n’a pas cessé d’être votre reconnaissant élève.</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Je vous embrasse, de toutes mes forces.</a:t>
            </a:r>
          </a:p>
          <a:p>
            <a:pPr indent="266700" algn="r"/>
            <a:r>
              <a:rPr lang="fr-FR" sz="1600" dirty="0">
                <a:effectLst/>
                <a:latin typeface="Calibri" panose="020F0502020204030204" pitchFamily="34" charset="0"/>
                <a:ea typeface="Times New Roman" panose="02020603050405020304" pitchFamily="18" charset="0"/>
                <a:cs typeface="Calibri" panose="020F0502020204030204" pitchFamily="34" charset="0"/>
              </a:rPr>
              <a:t>    Albert Camus</a:t>
            </a:r>
          </a:p>
          <a:p>
            <a:pPr indent="266700" algn="just"/>
            <a:endParaRPr lang="fr-FR" sz="9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Albert CAMUS, « Lettre à M. GERMAIN », in </a:t>
            </a:r>
            <a:r>
              <a:rPr lang="fr-FR" sz="1400" i="1" dirty="0">
                <a:effectLst/>
                <a:latin typeface="Calibri" panose="020F0502020204030204" pitchFamily="34" charset="0"/>
                <a:ea typeface="Times New Roman" panose="02020603050405020304" pitchFamily="18" charset="0"/>
                <a:cs typeface="Calibri" panose="020F0502020204030204" pitchFamily="34" charset="0"/>
              </a:rPr>
              <a:t>Le Premier Homme</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1994</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endParaRPr lang="fr-FR" sz="14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4196983" cy="369332"/>
          </a:xfrm>
          <a:prstGeom prst="rect">
            <a:avLst/>
          </a:prstGeom>
          <a:noFill/>
        </p:spPr>
        <p:txBody>
          <a:bodyPr wrap="none" rtlCol="0">
            <a:spAutoFit/>
          </a:bodyPr>
          <a:lstStyle/>
          <a:p>
            <a:r>
              <a:rPr lang="fr-FR" b="1" dirty="0">
                <a:solidFill>
                  <a:srgbClr val="FF0000"/>
                </a:solidFill>
                <a:highlight>
                  <a:srgbClr val="FFFF00"/>
                </a:highlight>
              </a:rPr>
              <a:t>DOC. 8 :</a:t>
            </a:r>
            <a:r>
              <a:rPr lang="fr-FR" b="1" dirty="0">
                <a:solidFill>
                  <a:srgbClr val="FF0000"/>
                </a:solidFill>
              </a:rPr>
              <a:t> Lettre à Monsieur GERMAIN</a:t>
            </a:r>
          </a:p>
        </p:txBody>
      </p:sp>
      <p:pic>
        <p:nvPicPr>
          <p:cNvPr id="5" name="Image 4">
            <a:extLst>
              <a:ext uri="{FF2B5EF4-FFF2-40B4-BE49-F238E27FC236}">
                <a16:creationId xmlns:a16="http://schemas.microsoft.com/office/drawing/2014/main" id="{F64B0A3C-1737-4EC3-891A-F97480F1DE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59892" y="678490"/>
            <a:ext cx="1323521" cy="1323521"/>
          </a:xfrm>
          <a:prstGeom prst="rect">
            <a:avLst/>
          </a:prstGeom>
        </p:spPr>
      </p:pic>
      <p:pic>
        <p:nvPicPr>
          <p:cNvPr id="6" name="Image 5">
            <a:extLst>
              <a:ext uri="{FF2B5EF4-FFF2-40B4-BE49-F238E27FC236}">
                <a16:creationId xmlns:a16="http://schemas.microsoft.com/office/drawing/2014/main" id="{DBD743A4-5ABD-4C2E-8AE3-0AC160E1E4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8" name="Rectangle 7">
            <a:extLst>
              <a:ext uri="{FF2B5EF4-FFF2-40B4-BE49-F238E27FC236}">
                <a16:creationId xmlns:a16="http://schemas.microsoft.com/office/drawing/2014/main" id="{6EB4224E-EDF4-4EE6-86F8-7DC9F2B3E03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9" name="ZoneTexte 8">
            <a:extLst>
              <a:ext uri="{FF2B5EF4-FFF2-40B4-BE49-F238E27FC236}">
                <a16:creationId xmlns:a16="http://schemas.microsoft.com/office/drawing/2014/main" id="{CBFF2819-6E40-474A-977B-A6F01F9CF6EF}"/>
              </a:ext>
            </a:extLst>
          </p:cNvPr>
          <p:cNvSpPr txBox="1"/>
          <p:nvPr/>
        </p:nvSpPr>
        <p:spPr>
          <a:xfrm>
            <a:off x="8902867" y="1305419"/>
            <a:ext cx="1758922" cy="646331"/>
          </a:xfrm>
          <a:prstGeom prst="rect">
            <a:avLst/>
          </a:prstGeom>
          <a:noFill/>
        </p:spPr>
        <p:txBody>
          <a:bodyPr wrap="square" rtlCol="0">
            <a:spAutoFit/>
          </a:bodyPr>
          <a:lstStyle/>
          <a:p>
            <a:r>
              <a:rPr lang="fr-FR" b="1" dirty="0"/>
              <a:t>Albert CAMUS</a:t>
            </a:r>
          </a:p>
          <a:p>
            <a:pPr algn="ctr"/>
            <a:r>
              <a:rPr lang="fr-FR" dirty="0"/>
              <a:t>(1913-1960)</a:t>
            </a:r>
          </a:p>
        </p:txBody>
      </p:sp>
      <p:sp>
        <p:nvSpPr>
          <p:cNvPr id="12" name="Rectangle 11">
            <a:extLst>
              <a:ext uri="{FF2B5EF4-FFF2-40B4-BE49-F238E27FC236}">
                <a16:creationId xmlns:a16="http://schemas.microsoft.com/office/drawing/2014/main" id="{E9B0F001-DEA8-4475-AECC-A3E0A4088DE0}"/>
              </a:ext>
            </a:extLst>
          </p:cNvPr>
          <p:cNvSpPr/>
          <p:nvPr/>
        </p:nvSpPr>
        <p:spPr>
          <a:xfrm>
            <a:off x="7246189" y="611617"/>
            <a:ext cx="4776487" cy="53195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657BCEB-86B4-4C0F-A617-CF7366204FF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79502" y="1212102"/>
            <a:ext cx="1152867" cy="766949"/>
          </a:xfrm>
          <a:prstGeom prst="rect">
            <a:avLst/>
          </a:prstGeom>
        </p:spPr>
      </p:pic>
      <p:sp>
        <p:nvSpPr>
          <p:cNvPr id="14" name="ZoneTexte 13">
            <a:extLst>
              <a:ext uri="{FF2B5EF4-FFF2-40B4-BE49-F238E27FC236}">
                <a16:creationId xmlns:a16="http://schemas.microsoft.com/office/drawing/2014/main" id="{EBD37ACE-C170-4B8B-9842-E1AACC041D04}"/>
              </a:ext>
            </a:extLst>
          </p:cNvPr>
          <p:cNvSpPr txBox="1"/>
          <p:nvPr/>
        </p:nvSpPr>
        <p:spPr>
          <a:xfrm>
            <a:off x="7263902" y="1930084"/>
            <a:ext cx="4776487" cy="4001095"/>
          </a:xfrm>
          <a:prstGeom prst="rect">
            <a:avLst/>
          </a:prstGeom>
          <a:noFill/>
        </p:spPr>
        <p:txBody>
          <a:bodyPr wrap="square">
            <a:spAutoFit/>
          </a:bodyPr>
          <a:lstStyle/>
          <a:p>
            <a:pPr algn="just"/>
            <a:r>
              <a:rPr lang="fr-FR" sz="1400" dirty="0"/>
              <a:t>Philosophe, écrivain de toutes sortes d’œuvres littéraires, son œuvre comprend pièces de théâtre, romans, nouvelles, films, poèmes et essais (« dissertations »). Il y parle surtout de la prise de conscience de l'absurde de la condition humaine qui doit conduire à l’action pour donner un sens au monde et à l'existence.</a:t>
            </a:r>
          </a:p>
          <a:p>
            <a:pPr algn="just"/>
            <a:r>
              <a:rPr lang="fr-FR" sz="1400" b="1" dirty="0">
                <a:solidFill>
                  <a:srgbClr val="FF0000"/>
                </a:solidFill>
              </a:rPr>
              <a:t>1914 :</a:t>
            </a:r>
            <a:r>
              <a:rPr lang="fr-FR" sz="1400" dirty="0"/>
              <a:t> orphelin de père à 1 an, il vit avec sa mère dans la pauvreté ;</a:t>
            </a:r>
          </a:p>
          <a:p>
            <a:pPr algn="just"/>
            <a:r>
              <a:rPr lang="fr-FR" sz="1400" b="1" dirty="0">
                <a:solidFill>
                  <a:srgbClr val="FF0000"/>
                </a:solidFill>
              </a:rPr>
              <a:t>1923 :</a:t>
            </a:r>
            <a:r>
              <a:rPr lang="fr-FR" sz="1400" dirty="0"/>
              <a:t> il est remarqué à l’école communale par son instituteur Louis GERMAIN ;</a:t>
            </a:r>
          </a:p>
          <a:p>
            <a:pPr algn="just"/>
            <a:r>
              <a:rPr lang="fr-FR" sz="1400" b="1" dirty="0">
                <a:solidFill>
                  <a:srgbClr val="FF0000"/>
                </a:solidFill>
              </a:rPr>
              <a:t>1931-1933 :</a:t>
            </a:r>
            <a:r>
              <a:rPr lang="fr-FR" sz="1400" dirty="0"/>
              <a:t> il est malade de la tuberculose;</a:t>
            </a:r>
          </a:p>
          <a:p>
            <a:pPr algn="just"/>
            <a:r>
              <a:rPr lang="fr-FR" sz="1400" b="1" dirty="0">
                <a:solidFill>
                  <a:srgbClr val="FF0000"/>
                </a:solidFill>
              </a:rPr>
              <a:t>1943 :</a:t>
            </a:r>
            <a:r>
              <a:rPr lang="fr-FR" sz="1400" dirty="0"/>
              <a:t> Il prend la direction du journal résistant, </a:t>
            </a:r>
            <a:r>
              <a:rPr lang="fr-FR" sz="1400" i="1" dirty="0"/>
              <a:t>Combat</a:t>
            </a:r>
            <a:r>
              <a:rPr lang="fr-FR" sz="1400" dirty="0"/>
              <a:t> ;</a:t>
            </a:r>
          </a:p>
          <a:p>
            <a:pPr algn="just"/>
            <a:r>
              <a:rPr lang="fr-FR" sz="1400" b="1" dirty="0">
                <a:solidFill>
                  <a:srgbClr val="FF0000"/>
                </a:solidFill>
              </a:rPr>
              <a:t>1947 :</a:t>
            </a:r>
            <a:r>
              <a:rPr lang="fr-FR" sz="1400" dirty="0"/>
              <a:t> succès littéraire de son roman, </a:t>
            </a:r>
            <a:r>
              <a:rPr lang="fr-FR" sz="1400" i="1" dirty="0"/>
              <a:t>La Peste</a:t>
            </a:r>
            <a:r>
              <a:rPr lang="fr-FR" sz="1400" dirty="0"/>
              <a:t> ;</a:t>
            </a:r>
          </a:p>
          <a:p>
            <a:pPr algn="just"/>
            <a:r>
              <a:rPr lang="fr-FR" sz="1400" b="1" dirty="0">
                <a:solidFill>
                  <a:srgbClr val="FF0000"/>
                </a:solidFill>
              </a:rPr>
              <a:t>1957 :</a:t>
            </a:r>
            <a:r>
              <a:rPr lang="fr-FR" sz="1400" dirty="0"/>
              <a:t> Il reçoit le Prix Nobel de littérature ;</a:t>
            </a:r>
          </a:p>
          <a:p>
            <a:pPr algn="just"/>
            <a:r>
              <a:rPr lang="fr-FR" sz="1400" b="1" dirty="0">
                <a:solidFill>
                  <a:srgbClr val="FF0000"/>
                </a:solidFill>
              </a:rPr>
              <a:t>1960 :</a:t>
            </a:r>
            <a:r>
              <a:rPr lang="fr-FR" sz="1400" dirty="0"/>
              <a:t> il meut d’un accident de la route.</a:t>
            </a:r>
          </a:p>
          <a:p>
            <a:pPr algn="just"/>
            <a:endParaRPr lang="fr-FR" sz="400" dirty="0"/>
          </a:p>
          <a:p>
            <a:pPr algn="r"/>
            <a:r>
              <a:rPr lang="fr-FR" sz="1200" i="1" dirty="0"/>
              <a:t>D’après Wikipedia.org.</a:t>
            </a:r>
            <a:endParaRPr lang="fr-FR" sz="1500" dirty="0"/>
          </a:p>
        </p:txBody>
      </p:sp>
      <p:sp>
        <p:nvSpPr>
          <p:cNvPr id="15" name="ZoneTexte 14">
            <a:extLst>
              <a:ext uri="{FF2B5EF4-FFF2-40B4-BE49-F238E27FC236}">
                <a16:creationId xmlns:a16="http://schemas.microsoft.com/office/drawing/2014/main" id="{D4E18147-F3E2-4092-97A7-1443D34EE984}"/>
              </a:ext>
            </a:extLst>
          </p:cNvPr>
          <p:cNvSpPr txBox="1"/>
          <p:nvPr/>
        </p:nvSpPr>
        <p:spPr>
          <a:xfrm>
            <a:off x="70281" y="5654923"/>
            <a:ext cx="6320994" cy="369332"/>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20 )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8</a:t>
            </a:r>
            <a:r>
              <a:rPr lang="fr-FR" b="1" dirty="0">
                <a:solidFill>
                  <a:srgbClr val="FF0000"/>
                </a:solidFill>
                <a:latin typeface="Calibri" panose="020F0502020204030204" pitchFamily="34" charset="0"/>
                <a:cs typeface="Calibri" panose="020F0502020204030204" pitchFamily="34" charset="0"/>
              </a:rPr>
              <a:t> À quelle occasion</a:t>
            </a:r>
            <a:r>
              <a:rPr lang="fr-FR" b="1" dirty="0">
                <a:latin typeface="Calibri" panose="020F0502020204030204" pitchFamily="34" charset="0"/>
                <a:cs typeface="Calibri" panose="020F0502020204030204" pitchFamily="34" charset="0"/>
              </a:rPr>
              <a:t> Albert CAMUS écrit-il cette lettre ?</a:t>
            </a:r>
          </a:p>
        </p:txBody>
      </p:sp>
      <p:pic>
        <p:nvPicPr>
          <p:cNvPr id="2" name="Image 1">
            <a:hlinkClick r:id="rId5" action="ppaction://hlinksldjump"/>
            <a:extLst>
              <a:ext uri="{FF2B5EF4-FFF2-40B4-BE49-F238E27FC236}">
                <a16:creationId xmlns:a16="http://schemas.microsoft.com/office/drawing/2014/main" id="{743064F7-A247-D9DE-3849-83465D8D9D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7"/>
            <a:extLst>
              <a:ext uri="{FF2B5EF4-FFF2-40B4-BE49-F238E27FC236}">
                <a16:creationId xmlns:a16="http://schemas.microsoft.com/office/drawing/2014/main" id="{B4645FD2-BE94-D984-5251-69D87DE861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97965" y="652243"/>
            <a:ext cx="399241" cy="399241"/>
          </a:xfrm>
          <a:prstGeom prst="rect">
            <a:avLst/>
          </a:prstGeom>
        </p:spPr>
      </p:pic>
    </p:spTree>
    <p:extLst>
      <p:ext uri="{BB962C8B-B14F-4D97-AF65-F5344CB8AC3E}">
        <p14:creationId xmlns:p14="http://schemas.microsoft.com/office/powerpoint/2010/main" val="326042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80">
                                          <p:stCondLst>
                                            <p:cond delay="0"/>
                                          </p:stCondLst>
                                        </p:cTn>
                                        <p:tgtEl>
                                          <p:spTgt spid="12"/>
                                        </p:tgtEl>
                                      </p:cBhvr>
                                    </p:animEffect>
                                    <p:anim calcmode="lin" valueType="num">
                                      <p:cBhvr>
                                        <p:cTn id="7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7" dur="26">
                                          <p:stCondLst>
                                            <p:cond delay="650"/>
                                          </p:stCondLst>
                                        </p:cTn>
                                        <p:tgtEl>
                                          <p:spTgt spid="12"/>
                                        </p:tgtEl>
                                      </p:cBhvr>
                                      <p:to x="100000" y="60000"/>
                                    </p:animScale>
                                    <p:animScale>
                                      <p:cBhvr>
                                        <p:cTn id="78" dur="166" decel="50000">
                                          <p:stCondLst>
                                            <p:cond delay="676"/>
                                          </p:stCondLst>
                                        </p:cTn>
                                        <p:tgtEl>
                                          <p:spTgt spid="12"/>
                                        </p:tgtEl>
                                      </p:cBhvr>
                                      <p:to x="100000" y="100000"/>
                                    </p:animScale>
                                    <p:animScale>
                                      <p:cBhvr>
                                        <p:cTn id="79" dur="26">
                                          <p:stCondLst>
                                            <p:cond delay="1312"/>
                                          </p:stCondLst>
                                        </p:cTn>
                                        <p:tgtEl>
                                          <p:spTgt spid="12"/>
                                        </p:tgtEl>
                                      </p:cBhvr>
                                      <p:to x="100000" y="80000"/>
                                    </p:animScale>
                                    <p:animScale>
                                      <p:cBhvr>
                                        <p:cTn id="80" dur="166" decel="50000">
                                          <p:stCondLst>
                                            <p:cond delay="1338"/>
                                          </p:stCondLst>
                                        </p:cTn>
                                        <p:tgtEl>
                                          <p:spTgt spid="12"/>
                                        </p:tgtEl>
                                      </p:cBhvr>
                                      <p:to x="100000" y="100000"/>
                                    </p:animScale>
                                    <p:animScale>
                                      <p:cBhvr>
                                        <p:cTn id="81" dur="26">
                                          <p:stCondLst>
                                            <p:cond delay="1642"/>
                                          </p:stCondLst>
                                        </p:cTn>
                                        <p:tgtEl>
                                          <p:spTgt spid="12"/>
                                        </p:tgtEl>
                                      </p:cBhvr>
                                      <p:to x="100000" y="90000"/>
                                    </p:animScale>
                                    <p:animScale>
                                      <p:cBhvr>
                                        <p:cTn id="82" dur="166" decel="50000">
                                          <p:stCondLst>
                                            <p:cond delay="1668"/>
                                          </p:stCondLst>
                                        </p:cTn>
                                        <p:tgtEl>
                                          <p:spTgt spid="12"/>
                                        </p:tgtEl>
                                      </p:cBhvr>
                                      <p:to x="100000" y="100000"/>
                                    </p:animScale>
                                    <p:animScale>
                                      <p:cBhvr>
                                        <p:cTn id="83" dur="26">
                                          <p:stCondLst>
                                            <p:cond delay="1808"/>
                                          </p:stCondLst>
                                        </p:cTn>
                                        <p:tgtEl>
                                          <p:spTgt spid="12"/>
                                        </p:tgtEl>
                                      </p:cBhvr>
                                      <p:to x="100000" y="95000"/>
                                    </p:animScale>
                                    <p:animScale>
                                      <p:cBhvr>
                                        <p:cTn id="84" dur="166" decel="50000">
                                          <p:stCondLst>
                                            <p:cond delay="1834"/>
                                          </p:stCondLst>
                                        </p:cTn>
                                        <p:tgtEl>
                                          <p:spTgt spid="12"/>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wipe(down)">
                                      <p:cBhvr>
                                        <p:cTn id="119" dur="580">
                                          <p:stCondLst>
                                            <p:cond delay="0"/>
                                          </p:stCondLst>
                                        </p:cTn>
                                        <p:tgtEl>
                                          <p:spTgt spid="3"/>
                                        </p:tgtEl>
                                      </p:cBhvr>
                                    </p:animEffect>
                                    <p:anim calcmode="lin" valueType="num">
                                      <p:cBhvr>
                                        <p:cTn id="1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gtEl>
                                      </p:cBhvr>
                                      <p:to x="100000" y="60000"/>
                                    </p:animScale>
                                    <p:animScale>
                                      <p:cBhvr>
                                        <p:cTn id="126" dur="166" decel="50000">
                                          <p:stCondLst>
                                            <p:cond delay="676"/>
                                          </p:stCondLst>
                                        </p:cTn>
                                        <p:tgtEl>
                                          <p:spTgt spid="3"/>
                                        </p:tgtEl>
                                      </p:cBhvr>
                                      <p:to x="100000" y="100000"/>
                                    </p:animScale>
                                    <p:animScale>
                                      <p:cBhvr>
                                        <p:cTn id="127" dur="26">
                                          <p:stCondLst>
                                            <p:cond delay="1312"/>
                                          </p:stCondLst>
                                        </p:cTn>
                                        <p:tgtEl>
                                          <p:spTgt spid="3"/>
                                        </p:tgtEl>
                                      </p:cBhvr>
                                      <p:to x="100000" y="80000"/>
                                    </p:animScale>
                                    <p:animScale>
                                      <p:cBhvr>
                                        <p:cTn id="128" dur="166" decel="50000">
                                          <p:stCondLst>
                                            <p:cond delay="1338"/>
                                          </p:stCondLst>
                                        </p:cTn>
                                        <p:tgtEl>
                                          <p:spTgt spid="3"/>
                                        </p:tgtEl>
                                      </p:cBhvr>
                                      <p:to x="100000" y="100000"/>
                                    </p:animScale>
                                    <p:animScale>
                                      <p:cBhvr>
                                        <p:cTn id="129" dur="26">
                                          <p:stCondLst>
                                            <p:cond delay="1642"/>
                                          </p:stCondLst>
                                        </p:cTn>
                                        <p:tgtEl>
                                          <p:spTgt spid="3"/>
                                        </p:tgtEl>
                                      </p:cBhvr>
                                      <p:to x="100000" y="90000"/>
                                    </p:animScale>
                                    <p:animScale>
                                      <p:cBhvr>
                                        <p:cTn id="130" dur="166" decel="50000">
                                          <p:stCondLst>
                                            <p:cond delay="1668"/>
                                          </p:stCondLst>
                                        </p:cTn>
                                        <p:tgtEl>
                                          <p:spTgt spid="3"/>
                                        </p:tgtEl>
                                      </p:cBhvr>
                                      <p:to x="100000" y="100000"/>
                                    </p:animScale>
                                    <p:animScale>
                                      <p:cBhvr>
                                        <p:cTn id="131" dur="26">
                                          <p:stCondLst>
                                            <p:cond delay="1808"/>
                                          </p:stCondLst>
                                        </p:cTn>
                                        <p:tgtEl>
                                          <p:spTgt spid="3"/>
                                        </p:tgtEl>
                                      </p:cBhvr>
                                      <p:to x="100000" y="95000"/>
                                    </p:animScale>
                                    <p:animScale>
                                      <p:cBhvr>
                                        <p:cTn id="13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87994" y="818356"/>
            <a:ext cx="6985601" cy="4924425"/>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19 novembre 1957</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Cher Monsieur Germain,</a:t>
            </a:r>
          </a:p>
          <a:p>
            <a:pPr indent="266700" algn="just"/>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J’ai laissé s’éteindre un peu le bruit qui m’a entouré tous ces jours-ci avant de venir vous parler un peu de tout mon cœur. </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On vient de me faire un bien trop grand honneur, que je n’ai ni recherché ni sollicité. Mais quand j’ai appris la nouvelle, ma première pensée, après ma mère, a été pour vous.</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Sans vous, sans cette main affectueuse que vous avez tendue au petit enfant pauvre que j’étais, sans votre enseignement, et votre exemple, rien de tout cela ne serait arrivé.</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Je ne me fais pas un monde de cette sorte d’honneur mais celui-là est du moins une occasion pour vous dire ce que vous avez été, et êtes toujours pour moi, et pour vous assurer que vos efforts, votre travail et le cœur généreux que vous y mettiez sont toujours vivants chez un de vos petits écoliers qui, malgré l’âge, n’a pas cessé d’être votre reconnaissant élève.</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Je vous embrasse, de toutes mes forces.</a:t>
            </a:r>
          </a:p>
          <a:p>
            <a:pPr indent="266700" algn="r"/>
            <a:r>
              <a:rPr lang="fr-FR" sz="1600" dirty="0">
                <a:effectLst/>
                <a:latin typeface="Calibri" panose="020F0502020204030204" pitchFamily="34" charset="0"/>
                <a:ea typeface="Times New Roman" panose="02020603050405020304" pitchFamily="18" charset="0"/>
                <a:cs typeface="Calibri" panose="020F0502020204030204" pitchFamily="34" charset="0"/>
              </a:rPr>
              <a:t>    Albert Camus</a:t>
            </a:r>
          </a:p>
          <a:p>
            <a:pPr indent="266700" algn="just"/>
            <a:endParaRPr lang="fr-FR" sz="9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Albert CAMUS, « Lettre à M. GERMAIN », in </a:t>
            </a:r>
            <a:r>
              <a:rPr lang="fr-FR" sz="1400" i="1" dirty="0">
                <a:effectLst/>
                <a:latin typeface="Calibri" panose="020F0502020204030204" pitchFamily="34" charset="0"/>
                <a:ea typeface="Times New Roman" panose="02020603050405020304" pitchFamily="18" charset="0"/>
                <a:cs typeface="Calibri" panose="020F0502020204030204" pitchFamily="34" charset="0"/>
              </a:rPr>
              <a:t>Le Premier Homme</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1994</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endParaRPr lang="fr-FR" sz="14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4196983" cy="369332"/>
          </a:xfrm>
          <a:prstGeom prst="rect">
            <a:avLst/>
          </a:prstGeom>
          <a:noFill/>
        </p:spPr>
        <p:txBody>
          <a:bodyPr wrap="none" rtlCol="0">
            <a:spAutoFit/>
          </a:bodyPr>
          <a:lstStyle/>
          <a:p>
            <a:r>
              <a:rPr lang="fr-FR" b="1" dirty="0">
                <a:solidFill>
                  <a:srgbClr val="FF0000"/>
                </a:solidFill>
                <a:highlight>
                  <a:srgbClr val="FFFF00"/>
                </a:highlight>
              </a:rPr>
              <a:t>DOC. 8 :</a:t>
            </a:r>
            <a:r>
              <a:rPr lang="fr-FR" b="1" dirty="0">
                <a:solidFill>
                  <a:srgbClr val="FF0000"/>
                </a:solidFill>
              </a:rPr>
              <a:t> Lettre à Monsieur GERMAIN</a:t>
            </a:r>
          </a:p>
        </p:txBody>
      </p:sp>
      <p:pic>
        <p:nvPicPr>
          <p:cNvPr id="5" name="Image 4">
            <a:extLst>
              <a:ext uri="{FF2B5EF4-FFF2-40B4-BE49-F238E27FC236}">
                <a16:creationId xmlns:a16="http://schemas.microsoft.com/office/drawing/2014/main" id="{F64B0A3C-1737-4EC3-891A-F97480F1DE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59892" y="678490"/>
            <a:ext cx="1323521" cy="1323521"/>
          </a:xfrm>
          <a:prstGeom prst="rect">
            <a:avLst/>
          </a:prstGeom>
        </p:spPr>
      </p:pic>
      <p:pic>
        <p:nvPicPr>
          <p:cNvPr id="6" name="Image 5">
            <a:extLst>
              <a:ext uri="{FF2B5EF4-FFF2-40B4-BE49-F238E27FC236}">
                <a16:creationId xmlns:a16="http://schemas.microsoft.com/office/drawing/2014/main" id="{DBD743A4-5ABD-4C2E-8AE3-0AC160E1E4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8" name="Rectangle 7">
            <a:extLst>
              <a:ext uri="{FF2B5EF4-FFF2-40B4-BE49-F238E27FC236}">
                <a16:creationId xmlns:a16="http://schemas.microsoft.com/office/drawing/2014/main" id="{6EB4224E-EDF4-4EE6-86F8-7DC9F2B3E03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9" name="ZoneTexte 8">
            <a:extLst>
              <a:ext uri="{FF2B5EF4-FFF2-40B4-BE49-F238E27FC236}">
                <a16:creationId xmlns:a16="http://schemas.microsoft.com/office/drawing/2014/main" id="{CBFF2819-6E40-474A-977B-A6F01F9CF6EF}"/>
              </a:ext>
            </a:extLst>
          </p:cNvPr>
          <p:cNvSpPr txBox="1"/>
          <p:nvPr/>
        </p:nvSpPr>
        <p:spPr>
          <a:xfrm>
            <a:off x="8902867" y="1305419"/>
            <a:ext cx="1758922" cy="646331"/>
          </a:xfrm>
          <a:prstGeom prst="rect">
            <a:avLst/>
          </a:prstGeom>
          <a:noFill/>
        </p:spPr>
        <p:txBody>
          <a:bodyPr wrap="square" rtlCol="0">
            <a:spAutoFit/>
          </a:bodyPr>
          <a:lstStyle/>
          <a:p>
            <a:r>
              <a:rPr lang="fr-FR" b="1" dirty="0"/>
              <a:t>Albert CAMUS</a:t>
            </a:r>
          </a:p>
          <a:p>
            <a:pPr algn="ctr"/>
            <a:r>
              <a:rPr lang="fr-FR" dirty="0"/>
              <a:t>(1913-1960)</a:t>
            </a:r>
          </a:p>
        </p:txBody>
      </p:sp>
      <p:sp>
        <p:nvSpPr>
          <p:cNvPr id="12" name="Rectangle 11">
            <a:extLst>
              <a:ext uri="{FF2B5EF4-FFF2-40B4-BE49-F238E27FC236}">
                <a16:creationId xmlns:a16="http://schemas.microsoft.com/office/drawing/2014/main" id="{E9B0F001-DEA8-4475-AECC-A3E0A4088DE0}"/>
              </a:ext>
            </a:extLst>
          </p:cNvPr>
          <p:cNvSpPr/>
          <p:nvPr/>
        </p:nvSpPr>
        <p:spPr>
          <a:xfrm>
            <a:off x="7246189" y="611617"/>
            <a:ext cx="4776487" cy="53195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657BCEB-86B4-4C0F-A617-CF7366204FF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79502" y="1212102"/>
            <a:ext cx="1152867" cy="766949"/>
          </a:xfrm>
          <a:prstGeom prst="rect">
            <a:avLst/>
          </a:prstGeom>
        </p:spPr>
      </p:pic>
      <p:sp>
        <p:nvSpPr>
          <p:cNvPr id="14" name="ZoneTexte 13">
            <a:extLst>
              <a:ext uri="{FF2B5EF4-FFF2-40B4-BE49-F238E27FC236}">
                <a16:creationId xmlns:a16="http://schemas.microsoft.com/office/drawing/2014/main" id="{EBD37ACE-C170-4B8B-9842-E1AACC041D04}"/>
              </a:ext>
            </a:extLst>
          </p:cNvPr>
          <p:cNvSpPr txBox="1"/>
          <p:nvPr/>
        </p:nvSpPr>
        <p:spPr>
          <a:xfrm>
            <a:off x="7263902" y="1930084"/>
            <a:ext cx="4776487" cy="4001095"/>
          </a:xfrm>
          <a:prstGeom prst="rect">
            <a:avLst/>
          </a:prstGeom>
          <a:noFill/>
        </p:spPr>
        <p:txBody>
          <a:bodyPr wrap="square">
            <a:spAutoFit/>
          </a:bodyPr>
          <a:lstStyle/>
          <a:p>
            <a:pPr algn="just"/>
            <a:r>
              <a:rPr lang="fr-FR" sz="1400" dirty="0"/>
              <a:t>Philosophe, écrivain de toutes sortes d’œuvres littéraires, son œuvre comprend pièces de théâtre, romans, nouvelles, films, poèmes et essais (« dissertations »). Il y parle surtout de la prise de conscience de l'absurde de la condition humaine qui doit conduire à l’action pour donner un sens au monde et à l'existence.</a:t>
            </a:r>
          </a:p>
          <a:p>
            <a:pPr algn="just"/>
            <a:r>
              <a:rPr lang="fr-FR" sz="1400" b="1" dirty="0">
                <a:solidFill>
                  <a:srgbClr val="FF0000"/>
                </a:solidFill>
              </a:rPr>
              <a:t>1914 :</a:t>
            </a:r>
            <a:r>
              <a:rPr lang="fr-FR" sz="1400" dirty="0"/>
              <a:t> orphelin de père à 1 an, il vit avec sa mère dans la pauvreté ;</a:t>
            </a:r>
          </a:p>
          <a:p>
            <a:pPr algn="just"/>
            <a:r>
              <a:rPr lang="fr-FR" sz="1400" b="1" dirty="0">
                <a:solidFill>
                  <a:srgbClr val="FF0000"/>
                </a:solidFill>
              </a:rPr>
              <a:t>1923 :</a:t>
            </a:r>
            <a:r>
              <a:rPr lang="fr-FR" sz="1400" dirty="0"/>
              <a:t> il est remarqué à l’école communale par son instituteur Louis GERMAIN ;</a:t>
            </a:r>
          </a:p>
          <a:p>
            <a:pPr algn="just"/>
            <a:r>
              <a:rPr lang="fr-FR" sz="1400" b="1" dirty="0">
                <a:solidFill>
                  <a:srgbClr val="FF0000"/>
                </a:solidFill>
              </a:rPr>
              <a:t>1931-1933 :</a:t>
            </a:r>
            <a:r>
              <a:rPr lang="fr-FR" sz="1400" dirty="0"/>
              <a:t> il est malade de la tuberculose;</a:t>
            </a:r>
          </a:p>
          <a:p>
            <a:pPr algn="just"/>
            <a:r>
              <a:rPr lang="fr-FR" sz="1400" b="1" dirty="0">
                <a:solidFill>
                  <a:srgbClr val="FF0000"/>
                </a:solidFill>
              </a:rPr>
              <a:t>1943 :</a:t>
            </a:r>
            <a:r>
              <a:rPr lang="fr-FR" sz="1400" dirty="0"/>
              <a:t> Il prend la direction du journal résistant, </a:t>
            </a:r>
            <a:r>
              <a:rPr lang="fr-FR" sz="1400" i="1" dirty="0"/>
              <a:t>Combat</a:t>
            </a:r>
            <a:r>
              <a:rPr lang="fr-FR" sz="1400" dirty="0"/>
              <a:t> ;</a:t>
            </a:r>
          </a:p>
          <a:p>
            <a:pPr algn="just"/>
            <a:r>
              <a:rPr lang="fr-FR" sz="1400" b="1" dirty="0">
                <a:solidFill>
                  <a:srgbClr val="FF0000"/>
                </a:solidFill>
              </a:rPr>
              <a:t>1947 :</a:t>
            </a:r>
            <a:r>
              <a:rPr lang="fr-FR" sz="1400" dirty="0"/>
              <a:t> succès littéraire de son roman, </a:t>
            </a:r>
            <a:r>
              <a:rPr lang="fr-FR" sz="1400" i="1" dirty="0"/>
              <a:t>La Peste</a:t>
            </a:r>
            <a:r>
              <a:rPr lang="fr-FR" sz="1400" dirty="0"/>
              <a:t> ;</a:t>
            </a:r>
          </a:p>
          <a:p>
            <a:pPr algn="just"/>
            <a:r>
              <a:rPr lang="fr-FR" sz="1400" b="1" dirty="0">
                <a:solidFill>
                  <a:srgbClr val="FF0000"/>
                </a:solidFill>
              </a:rPr>
              <a:t>1957 :</a:t>
            </a:r>
            <a:r>
              <a:rPr lang="fr-FR" sz="1400" dirty="0"/>
              <a:t> Il reçoit le Prix Nobel de littérature ;</a:t>
            </a:r>
          </a:p>
          <a:p>
            <a:pPr algn="just"/>
            <a:r>
              <a:rPr lang="fr-FR" sz="1400" b="1" dirty="0">
                <a:solidFill>
                  <a:srgbClr val="FF0000"/>
                </a:solidFill>
              </a:rPr>
              <a:t>1960 :</a:t>
            </a:r>
            <a:r>
              <a:rPr lang="fr-FR" sz="1400" dirty="0"/>
              <a:t> il meut d’un accident de la route.</a:t>
            </a:r>
          </a:p>
          <a:p>
            <a:pPr algn="just"/>
            <a:endParaRPr lang="fr-FR" sz="400" dirty="0"/>
          </a:p>
          <a:p>
            <a:pPr algn="r"/>
            <a:r>
              <a:rPr lang="fr-FR" sz="1200" i="1" dirty="0"/>
              <a:t>D’après Wikipedia.org.</a:t>
            </a:r>
            <a:endParaRPr lang="fr-FR" sz="1500" dirty="0"/>
          </a:p>
        </p:txBody>
      </p:sp>
      <p:sp>
        <p:nvSpPr>
          <p:cNvPr id="15" name="ZoneTexte 14">
            <a:extLst>
              <a:ext uri="{FF2B5EF4-FFF2-40B4-BE49-F238E27FC236}">
                <a16:creationId xmlns:a16="http://schemas.microsoft.com/office/drawing/2014/main" id="{D4E18147-F3E2-4092-97A7-1443D34EE984}"/>
              </a:ext>
            </a:extLst>
          </p:cNvPr>
          <p:cNvSpPr txBox="1"/>
          <p:nvPr/>
        </p:nvSpPr>
        <p:spPr>
          <a:xfrm>
            <a:off x="70281" y="5654923"/>
            <a:ext cx="6320994" cy="369332"/>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21 )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8</a:t>
            </a:r>
            <a:r>
              <a:rPr lang="fr-FR" b="1" dirty="0">
                <a:solidFill>
                  <a:srgbClr val="FF0000"/>
                </a:solidFill>
                <a:latin typeface="Calibri" panose="020F0502020204030204" pitchFamily="34" charset="0"/>
                <a:cs typeface="Calibri" panose="020F0502020204030204" pitchFamily="34" charset="0"/>
              </a:rPr>
              <a:t> A qui </a:t>
            </a:r>
            <a:r>
              <a:rPr lang="fr-FR" b="1" dirty="0">
                <a:latin typeface="Calibri" panose="020F0502020204030204" pitchFamily="34" charset="0"/>
                <a:cs typeface="Calibri" panose="020F0502020204030204" pitchFamily="34" charset="0"/>
              </a:rPr>
              <a:t>veut-il rendre hommage et </a:t>
            </a:r>
            <a:r>
              <a:rPr lang="fr-FR" b="1" dirty="0">
                <a:solidFill>
                  <a:srgbClr val="FF0000"/>
                </a:solidFill>
                <a:latin typeface="Calibri" panose="020F0502020204030204" pitchFamily="34" charset="0"/>
                <a:cs typeface="Calibri" panose="020F0502020204030204" pitchFamily="34" charset="0"/>
              </a:rPr>
              <a:t>pourquoi</a:t>
            </a:r>
            <a:r>
              <a:rPr lang="fr-FR" b="1" dirty="0">
                <a:latin typeface="Calibri" panose="020F0502020204030204" pitchFamily="34" charset="0"/>
                <a:cs typeface="Calibri" panose="020F0502020204030204" pitchFamily="34" charset="0"/>
              </a:rPr>
              <a:t> ?</a:t>
            </a:r>
          </a:p>
        </p:txBody>
      </p:sp>
      <p:pic>
        <p:nvPicPr>
          <p:cNvPr id="2" name="Image 1">
            <a:hlinkClick r:id="rId5" action="ppaction://hlinksldjump"/>
            <a:extLst>
              <a:ext uri="{FF2B5EF4-FFF2-40B4-BE49-F238E27FC236}">
                <a16:creationId xmlns:a16="http://schemas.microsoft.com/office/drawing/2014/main" id="{0D399E9F-9902-E2A1-3515-9E1E3945BE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7"/>
            <a:extLst>
              <a:ext uri="{FF2B5EF4-FFF2-40B4-BE49-F238E27FC236}">
                <a16:creationId xmlns:a16="http://schemas.microsoft.com/office/drawing/2014/main" id="{7C4E7158-DF78-8DAA-6D36-4610C44BF7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97965" y="652243"/>
            <a:ext cx="399241" cy="399241"/>
          </a:xfrm>
          <a:prstGeom prst="rect">
            <a:avLst/>
          </a:prstGeom>
        </p:spPr>
      </p:pic>
    </p:spTree>
    <p:extLst>
      <p:ext uri="{BB962C8B-B14F-4D97-AF65-F5344CB8AC3E}">
        <p14:creationId xmlns:p14="http://schemas.microsoft.com/office/powerpoint/2010/main" val="67010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80">
                                          <p:stCondLst>
                                            <p:cond delay="0"/>
                                          </p:stCondLst>
                                        </p:cTn>
                                        <p:tgtEl>
                                          <p:spTgt spid="12"/>
                                        </p:tgtEl>
                                      </p:cBhvr>
                                    </p:animEffect>
                                    <p:anim calcmode="lin" valueType="num">
                                      <p:cBhvr>
                                        <p:cTn id="7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7" dur="26">
                                          <p:stCondLst>
                                            <p:cond delay="650"/>
                                          </p:stCondLst>
                                        </p:cTn>
                                        <p:tgtEl>
                                          <p:spTgt spid="12"/>
                                        </p:tgtEl>
                                      </p:cBhvr>
                                      <p:to x="100000" y="60000"/>
                                    </p:animScale>
                                    <p:animScale>
                                      <p:cBhvr>
                                        <p:cTn id="78" dur="166" decel="50000">
                                          <p:stCondLst>
                                            <p:cond delay="676"/>
                                          </p:stCondLst>
                                        </p:cTn>
                                        <p:tgtEl>
                                          <p:spTgt spid="12"/>
                                        </p:tgtEl>
                                      </p:cBhvr>
                                      <p:to x="100000" y="100000"/>
                                    </p:animScale>
                                    <p:animScale>
                                      <p:cBhvr>
                                        <p:cTn id="79" dur="26">
                                          <p:stCondLst>
                                            <p:cond delay="1312"/>
                                          </p:stCondLst>
                                        </p:cTn>
                                        <p:tgtEl>
                                          <p:spTgt spid="12"/>
                                        </p:tgtEl>
                                      </p:cBhvr>
                                      <p:to x="100000" y="80000"/>
                                    </p:animScale>
                                    <p:animScale>
                                      <p:cBhvr>
                                        <p:cTn id="80" dur="166" decel="50000">
                                          <p:stCondLst>
                                            <p:cond delay="1338"/>
                                          </p:stCondLst>
                                        </p:cTn>
                                        <p:tgtEl>
                                          <p:spTgt spid="12"/>
                                        </p:tgtEl>
                                      </p:cBhvr>
                                      <p:to x="100000" y="100000"/>
                                    </p:animScale>
                                    <p:animScale>
                                      <p:cBhvr>
                                        <p:cTn id="81" dur="26">
                                          <p:stCondLst>
                                            <p:cond delay="1642"/>
                                          </p:stCondLst>
                                        </p:cTn>
                                        <p:tgtEl>
                                          <p:spTgt spid="12"/>
                                        </p:tgtEl>
                                      </p:cBhvr>
                                      <p:to x="100000" y="90000"/>
                                    </p:animScale>
                                    <p:animScale>
                                      <p:cBhvr>
                                        <p:cTn id="82" dur="166" decel="50000">
                                          <p:stCondLst>
                                            <p:cond delay="1668"/>
                                          </p:stCondLst>
                                        </p:cTn>
                                        <p:tgtEl>
                                          <p:spTgt spid="12"/>
                                        </p:tgtEl>
                                      </p:cBhvr>
                                      <p:to x="100000" y="100000"/>
                                    </p:animScale>
                                    <p:animScale>
                                      <p:cBhvr>
                                        <p:cTn id="83" dur="26">
                                          <p:stCondLst>
                                            <p:cond delay="1808"/>
                                          </p:stCondLst>
                                        </p:cTn>
                                        <p:tgtEl>
                                          <p:spTgt spid="12"/>
                                        </p:tgtEl>
                                      </p:cBhvr>
                                      <p:to x="100000" y="95000"/>
                                    </p:animScale>
                                    <p:animScale>
                                      <p:cBhvr>
                                        <p:cTn id="84" dur="166" decel="50000">
                                          <p:stCondLst>
                                            <p:cond delay="1834"/>
                                          </p:stCondLst>
                                        </p:cTn>
                                        <p:tgtEl>
                                          <p:spTgt spid="12"/>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wipe(down)">
                                      <p:cBhvr>
                                        <p:cTn id="119" dur="580">
                                          <p:stCondLst>
                                            <p:cond delay="0"/>
                                          </p:stCondLst>
                                        </p:cTn>
                                        <p:tgtEl>
                                          <p:spTgt spid="3"/>
                                        </p:tgtEl>
                                      </p:cBhvr>
                                    </p:animEffect>
                                    <p:anim calcmode="lin" valueType="num">
                                      <p:cBhvr>
                                        <p:cTn id="1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gtEl>
                                      </p:cBhvr>
                                      <p:to x="100000" y="60000"/>
                                    </p:animScale>
                                    <p:animScale>
                                      <p:cBhvr>
                                        <p:cTn id="126" dur="166" decel="50000">
                                          <p:stCondLst>
                                            <p:cond delay="676"/>
                                          </p:stCondLst>
                                        </p:cTn>
                                        <p:tgtEl>
                                          <p:spTgt spid="3"/>
                                        </p:tgtEl>
                                      </p:cBhvr>
                                      <p:to x="100000" y="100000"/>
                                    </p:animScale>
                                    <p:animScale>
                                      <p:cBhvr>
                                        <p:cTn id="127" dur="26">
                                          <p:stCondLst>
                                            <p:cond delay="1312"/>
                                          </p:stCondLst>
                                        </p:cTn>
                                        <p:tgtEl>
                                          <p:spTgt spid="3"/>
                                        </p:tgtEl>
                                      </p:cBhvr>
                                      <p:to x="100000" y="80000"/>
                                    </p:animScale>
                                    <p:animScale>
                                      <p:cBhvr>
                                        <p:cTn id="128" dur="166" decel="50000">
                                          <p:stCondLst>
                                            <p:cond delay="1338"/>
                                          </p:stCondLst>
                                        </p:cTn>
                                        <p:tgtEl>
                                          <p:spTgt spid="3"/>
                                        </p:tgtEl>
                                      </p:cBhvr>
                                      <p:to x="100000" y="100000"/>
                                    </p:animScale>
                                    <p:animScale>
                                      <p:cBhvr>
                                        <p:cTn id="129" dur="26">
                                          <p:stCondLst>
                                            <p:cond delay="1642"/>
                                          </p:stCondLst>
                                        </p:cTn>
                                        <p:tgtEl>
                                          <p:spTgt spid="3"/>
                                        </p:tgtEl>
                                      </p:cBhvr>
                                      <p:to x="100000" y="90000"/>
                                    </p:animScale>
                                    <p:animScale>
                                      <p:cBhvr>
                                        <p:cTn id="130" dur="166" decel="50000">
                                          <p:stCondLst>
                                            <p:cond delay="1668"/>
                                          </p:stCondLst>
                                        </p:cTn>
                                        <p:tgtEl>
                                          <p:spTgt spid="3"/>
                                        </p:tgtEl>
                                      </p:cBhvr>
                                      <p:to x="100000" y="100000"/>
                                    </p:animScale>
                                    <p:animScale>
                                      <p:cBhvr>
                                        <p:cTn id="131" dur="26">
                                          <p:stCondLst>
                                            <p:cond delay="1808"/>
                                          </p:stCondLst>
                                        </p:cTn>
                                        <p:tgtEl>
                                          <p:spTgt spid="3"/>
                                        </p:tgtEl>
                                      </p:cBhvr>
                                      <p:to x="100000" y="95000"/>
                                    </p:animScale>
                                    <p:animScale>
                                      <p:cBhvr>
                                        <p:cTn id="13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87994" y="818356"/>
            <a:ext cx="6985601" cy="4924425"/>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r>
              <a:rPr lang="fr-FR" sz="1600" dirty="0">
                <a:effectLst/>
                <a:latin typeface="Calibri" panose="020F0502020204030204" pitchFamily="34" charset="0"/>
                <a:ea typeface="Times New Roman" panose="02020603050405020304" pitchFamily="18" charset="0"/>
                <a:cs typeface="Calibri" panose="020F0502020204030204" pitchFamily="34" charset="0"/>
              </a:rPr>
              <a:t>19 novembre 1957</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Cher Monsieur Germain,</a:t>
            </a:r>
          </a:p>
          <a:p>
            <a:pPr indent="266700" algn="just"/>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J’ai laissé s’éteindre un peu le bruit qui m’a entouré tous ces jours-ci avant de venir vous parler un peu de tout mon cœur. </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On vient de me faire un bien trop grand honneur, que je n’ai ni recherché ni sollicité. Mais quand j’ai appris la nouvelle, ma première pensée, après ma mère, a été pour vous.</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Sans vous, sans cette main affectueuse que vous avez tendue au petit enfant pauvre que j’étais, sans votre enseignement, et votre exemple, rien de tout cela ne serait arrivé.</a:t>
            </a:r>
          </a:p>
          <a:p>
            <a:pPr indent="447675"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Je ne me fais pas un monde de cette sorte d’honneur mais celui-là est du moins une occasion pour vous dire ce que vous avez été, et êtes toujours pour moi, et pour vous assurer que vos efforts, votre travail et le cœur généreux que vous y mettiez sont toujours vivants chez un de vos petits écoliers qui, malgré l’âge, n’a pas cessé d’être votre reconnaissant élève.</a:t>
            </a:r>
          </a:p>
          <a:p>
            <a:pPr indent="266700" algn="just"/>
            <a:r>
              <a:rPr lang="fr-FR" sz="1600" dirty="0">
                <a:effectLst/>
                <a:latin typeface="Calibri" panose="020F0502020204030204" pitchFamily="34" charset="0"/>
                <a:ea typeface="Times New Roman" panose="02020603050405020304" pitchFamily="18" charset="0"/>
                <a:cs typeface="Calibri" panose="020F0502020204030204" pitchFamily="34" charset="0"/>
              </a:rPr>
              <a:t>    Je vous embrasse, de toutes mes forces.</a:t>
            </a:r>
          </a:p>
          <a:p>
            <a:pPr indent="266700" algn="r"/>
            <a:r>
              <a:rPr lang="fr-FR" sz="1600" dirty="0">
                <a:effectLst/>
                <a:latin typeface="Calibri" panose="020F0502020204030204" pitchFamily="34" charset="0"/>
                <a:ea typeface="Times New Roman" panose="02020603050405020304" pitchFamily="18" charset="0"/>
                <a:cs typeface="Calibri" panose="020F0502020204030204" pitchFamily="34" charset="0"/>
              </a:rPr>
              <a:t>    Albert Camus</a:t>
            </a:r>
          </a:p>
          <a:p>
            <a:pPr indent="266700" algn="just"/>
            <a:endParaRPr lang="fr-FR" sz="9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Albert CAMUS, « Lettre à M. GERMAIN », in </a:t>
            </a:r>
            <a:r>
              <a:rPr lang="fr-FR" sz="1400" i="1" dirty="0">
                <a:effectLst/>
                <a:latin typeface="Calibri" panose="020F0502020204030204" pitchFamily="34" charset="0"/>
                <a:ea typeface="Times New Roman" panose="02020603050405020304" pitchFamily="18" charset="0"/>
                <a:cs typeface="Calibri" panose="020F0502020204030204" pitchFamily="34" charset="0"/>
              </a:rPr>
              <a:t>Le Premier Homme</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1994</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endParaRPr lang="fr-FR" sz="1400" dirty="0">
              <a:effectLst/>
              <a:latin typeface="Times New Roman" panose="02020603050405020304" pitchFamily="18" charset="0"/>
              <a:ea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4196983" cy="369332"/>
          </a:xfrm>
          <a:prstGeom prst="rect">
            <a:avLst/>
          </a:prstGeom>
          <a:noFill/>
        </p:spPr>
        <p:txBody>
          <a:bodyPr wrap="none" rtlCol="0">
            <a:spAutoFit/>
          </a:bodyPr>
          <a:lstStyle/>
          <a:p>
            <a:r>
              <a:rPr lang="fr-FR" b="1" dirty="0">
                <a:solidFill>
                  <a:srgbClr val="FF0000"/>
                </a:solidFill>
                <a:highlight>
                  <a:srgbClr val="FFFF00"/>
                </a:highlight>
              </a:rPr>
              <a:t>DOC. 8 :</a:t>
            </a:r>
            <a:r>
              <a:rPr lang="fr-FR" b="1" dirty="0">
                <a:solidFill>
                  <a:srgbClr val="FF0000"/>
                </a:solidFill>
              </a:rPr>
              <a:t> Lettre à Monsieur GERMAIN</a:t>
            </a:r>
          </a:p>
        </p:txBody>
      </p:sp>
      <p:pic>
        <p:nvPicPr>
          <p:cNvPr id="5" name="Image 4">
            <a:extLst>
              <a:ext uri="{FF2B5EF4-FFF2-40B4-BE49-F238E27FC236}">
                <a16:creationId xmlns:a16="http://schemas.microsoft.com/office/drawing/2014/main" id="{F64B0A3C-1737-4EC3-891A-F97480F1DE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59892" y="678490"/>
            <a:ext cx="1323521" cy="1323521"/>
          </a:xfrm>
          <a:prstGeom prst="rect">
            <a:avLst/>
          </a:prstGeom>
        </p:spPr>
      </p:pic>
      <p:pic>
        <p:nvPicPr>
          <p:cNvPr id="6" name="Image 5">
            <a:extLst>
              <a:ext uri="{FF2B5EF4-FFF2-40B4-BE49-F238E27FC236}">
                <a16:creationId xmlns:a16="http://schemas.microsoft.com/office/drawing/2014/main" id="{DBD743A4-5ABD-4C2E-8AE3-0AC160E1E4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8" name="Rectangle 7">
            <a:extLst>
              <a:ext uri="{FF2B5EF4-FFF2-40B4-BE49-F238E27FC236}">
                <a16:creationId xmlns:a16="http://schemas.microsoft.com/office/drawing/2014/main" id="{6EB4224E-EDF4-4EE6-86F8-7DC9F2B3E03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9" name="ZoneTexte 8">
            <a:extLst>
              <a:ext uri="{FF2B5EF4-FFF2-40B4-BE49-F238E27FC236}">
                <a16:creationId xmlns:a16="http://schemas.microsoft.com/office/drawing/2014/main" id="{CBFF2819-6E40-474A-977B-A6F01F9CF6EF}"/>
              </a:ext>
            </a:extLst>
          </p:cNvPr>
          <p:cNvSpPr txBox="1"/>
          <p:nvPr/>
        </p:nvSpPr>
        <p:spPr>
          <a:xfrm>
            <a:off x="8902867" y="1305419"/>
            <a:ext cx="1758922" cy="646331"/>
          </a:xfrm>
          <a:prstGeom prst="rect">
            <a:avLst/>
          </a:prstGeom>
          <a:noFill/>
        </p:spPr>
        <p:txBody>
          <a:bodyPr wrap="square" rtlCol="0">
            <a:spAutoFit/>
          </a:bodyPr>
          <a:lstStyle/>
          <a:p>
            <a:r>
              <a:rPr lang="fr-FR" b="1" dirty="0"/>
              <a:t>Albert CAMUS</a:t>
            </a:r>
          </a:p>
          <a:p>
            <a:pPr algn="ctr"/>
            <a:r>
              <a:rPr lang="fr-FR" dirty="0"/>
              <a:t>(1913-1960)</a:t>
            </a:r>
          </a:p>
        </p:txBody>
      </p:sp>
      <p:sp>
        <p:nvSpPr>
          <p:cNvPr id="12" name="Rectangle 11">
            <a:extLst>
              <a:ext uri="{FF2B5EF4-FFF2-40B4-BE49-F238E27FC236}">
                <a16:creationId xmlns:a16="http://schemas.microsoft.com/office/drawing/2014/main" id="{E9B0F001-DEA8-4475-AECC-A3E0A4088DE0}"/>
              </a:ext>
            </a:extLst>
          </p:cNvPr>
          <p:cNvSpPr/>
          <p:nvPr/>
        </p:nvSpPr>
        <p:spPr>
          <a:xfrm>
            <a:off x="7246189" y="611617"/>
            <a:ext cx="4776487" cy="53195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657BCEB-86B4-4C0F-A617-CF7366204FF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79502" y="1212102"/>
            <a:ext cx="1152867" cy="766949"/>
          </a:xfrm>
          <a:prstGeom prst="rect">
            <a:avLst/>
          </a:prstGeom>
        </p:spPr>
      </p:pic>
      <p:sp>
        <p:nvSpPr>
          <p:cNvPr id="14" name="ZoneTexte 13">
            <a:extLst>
              <a:ext uri="{FF2B5EF4-FFF2-40B4-BE49-F238E27FC236}">
                <a16:creationId xmlns:a16="http://schemas.microsoft.com/office/drawing/2014/main" id="{EBD37ACE-C170-4B8B-9842-E1AACC041D04}"/>
              </a:ext>
            </a:extLst>
          </p:cNvPr>
          <p:cNvSpPr txBox="1"/>
          <p:nvPr/>
        </p:nvSpPr>
        <p:spPr>
          <a:xfrm>
            <a:off x="7263902" y="1930084"/>
            <a:ext cx="4776487" cy="4001095"/>
          </a:xfrm>
          <a:prstGeom prst="rect">
            <a:avLst/>
          </a:prstGeom>
          <a:noFill/>
        </p:spPr>
        <p:txBody>
          <a:bodyPr wrap="square">
            <a:spAutoFit/>
          </a:bodyPr>
          <a:lstStyle/>
          <a:p>
            <a:pPr algn="just"/>
            <a:r>
              <a:rPr lang="fr-FR" sz="1400" dirty="0"/>
              <a:t>Philosophe, écrivain de toutes sortes d’œuvres littéraires, son œuvre comprend pièces de théâtre, romans, nouvelles, films, poèmes et essais (« dissertations »). Il y parle surtout de la prise de conscience de l'absurde de la condition humaine qui doit conduire à l’action pour donner un sens au monde et à l'existence.</a:t>
            </a:r>
          </a:p>
          <a:p>
            <a:pPr algn="just"/>
            <a:r>
              <a:rPr lang="fr-FR" sz="1400" b="1" dirty="0">
                <a:solidFill>
                  <a:srgbClr val="FF0000"/>
                </a:solidFill>
              </a:rPr>
              <a:t>1914 :</a:t>
            </a:r>
            <a:r>
              <a:rPr lang="fr-FR" sz="1400" dirty="0"/>
              <a:t> orphelin de père à 1 an, il vit avec sa mère dans la pauvreté ;</a:t>
            </a:r>
          </a:p>
          <a:p>
            <a:pPr algn="just"/>
            <a:r>
              <a:rPr lang="fr-FR" sz="1400" b="1" dirty="0">
                <a:solidFill>
                  <a:srgbClr val="FF0000"/>
                </a:solidFill>
              </a:rPr>
              <a:t>1923 :</a:t>
            </a:r>
            <a:r>
              <a:rPr lang="fr-FR" sz="1400" dirty="0"/>
              <a:t> il est remarqué à l’école communale par son instituteur Louis GERMAIN ;</a:t>
            </a:r>
          </a:p>
          <a:p>
            <a:pPr algn="just"/>
            <a:r>
              <a:rPr lang="fr-FR" sz="1400" b="1" dirty="0">
                <a:solidFill>
                  <a:srgbClr val="FF0000"/>
                </a:solidFill>
              </a:rPr>
              <a:t>1931-1933 :</a:t>
            </a:r>
            <a:r>
              <a:rPr lang="fr-FR" sz="1400" dirty="0"/>
              <a:t> il est malade de la tuberculose;</a:t>
            </a:r>
          </a:p>
          <a:p>
            <a:pPr algn="just"/>
            <a:r>
              <a:rPr lang="fr-FR" sz="1400" b="1" dirty="0">
                <a:solidFill>
                  <a:srgbClr val="FF0000"/>
                </a:solidFill>
              </a:rPr>
              <a:t>1943 :</a:t>
            </a:r>
            <a:r>
              <a:rPr lang="fr-FR" sz="1400" dirty="0"/>
              <a:t> Il prend la direction du journal résistant, </a:t>
            </a:r>
            <a:r>
              <a:rPr lang="fr-FR" sz="1400" i="1" dirty="0"/>
              <a:t>Combat</a:t>
            </a:r>
            <a:r>
              <a:rPr lang="fr-FR" sz="1400" dirty="0"/>
              <a:t> ;</a:t>
            </a:r>
          </a:p>
          <a:p>
            <a:pPr algn="just"/>
            <a:r>
              <a:rPr lang="fr-FR" sz="1400" b="1" dirty="0">
                <a:solidFill>
                  <a:srgbClr val="FF0000"/>
                </a:solidFill>
              </a:rPr>
              <a:t>1947 :</a:t>
            </a:r>
            <a:r>
              <a:rPr lang="fr-FR" sz="1400" dirty="0"/>
              <a:t> succès littéraire de son roman, </a:t>
            </a:r>
            <a:r>
              <a:rPr lang="fr-FR" sz="1400" i="1" dirty="0"/>
              <a:t>La Peste</a:t>
            </a:r>
            <a:r>
              <a:rPr lang="fr-FR" sz="1400" dirty="0"/>
              <a:t> ;</a:t>
            </a:r>
          </a:p>
          <a:p>
            <a:pPr algn="just"/>
            <a:r>
              <a:rPr lang="fr-FR" sz="1400" b="1" dirty="0">
                <a:solidFill>
                  <a:srgbClr val="FF0000"/>
                </a:solidFill>
              </a:rPr>
              <a:t>1957 :</a:t>
            </a:r>
            <a:r>
              <a:rPr lang="fr-FR" sz="1400" dirty="0"/>
              <a:t> Il reçoit le Prix Nobel de littérature ;</a:t>
            </a:r>
          </a:p>
          <a:p>
            <a:pPr algn="just"/>
            <a:r>
              <a:rPr lang="fr-FR" sz="1400" b="1" dirty="0">
                <a:solidFill>
                  <a:srgbClr val="FF0000"/>
                </a:solidFill>
              </a:rPr>
              <a:t>1960 :</a:t>
            </a:r>
            <a:r>
              <a:rPr lang="fr-FR" sz="1400" dirty="0"/>
              <a:t> il meut d’un accident de la route.</a:t>
            </a:r>
          </a:p>
          <a:p>
            <a:pPr algn="just"/>
            <a:endParaRPr lang="fr-FR" sz="400" dirty="0"/>
          </a:p>
          <a:p>
            <a:pPr algn="r"/>
            <a:r>
              <a:rPr lang="fr-FR" sz="1200" i="1" dirty="0"/>
              <a:t>D’après Wikipedia.org.</a:t>
            </a:r>
            <a:endParaRPr lang="fr-FR" sz="1500" dirty="0"/>
          </a:p>
        </p:txBody>
      </p:sp>
      <p:sp>
        <p:nvSpPr>
          <p:cNvPr id="15" name="ZoneTexte 14">
            <a:extLst>
              <a:ext uri="{FF2B5EF4-FFF2-40B4-BE49-F238E27FC236}">
                <a16:creationId xmlns:a16="http://schemas.microsoft.com/office/drawing/2014/main" id="{D4E18147-F3E2-4092-97A7-1443D34EE984}"/>
              </a:ext>
            </a:extLst>
          </p:cNvPr>
          <p:cNvSpPr txBox="1"/>
          <p:nvPr/>
        </p:nvSpPr>
        <p:spPr>
          <a:xfrm>
            <a:off x="70281" y="5654923"/>
            <a:ext cx="6320994" cy="369332"/>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22 )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8</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Expliquer l’</a:t>
            </a:r>
            <a:r>
              <a:rPr lang="fr-FR" b="1" dirty="0">
                <a:solidFill>
                  <a:srgbClr val="FF0000"/>
                </a:solidFill>
                <a:latin typeface="Calibri" panose="020F0502020204030204" pitchFamily="34" charset="0"/>
                <a:cs typeface="Calibri" panose="020F0502020204030204" pitchFamily="34" charset="0"/>
              </a:rPr>
              <a:t>avant dernier paragraphe</a:t>
            </a:r>
            <a:r>
              <a:rPr lang="fr-FR" b="1" dirty="0">
                <a:latin typeface="Calibri" panose="020F0502020204030204" pitchFamily="34" charset="0"/>
                <a:cs typeface="Calibri" panose="020F0502020204030204" pitchFamily="34" charset="0"/>
              </a:rPr>
              <a:t>…</a:t>
            </a:r>
          </a:p>
        </p:txBody>
      </p:sp>
      <p:pic>
        <p:nvPicPr>
          <p:cNvPr id="2" name="Image 1">
            <a:hlinkClick r:id="rId5" action="ppaction://hlinksldjump"/>
            <a:extLst>
              <a:ext uri="{FF2B5EF4-FFF2-40B4-BE49-F238E27FC236}">
                <a16:creationId xmlns:a16="http://schemas.microsoft.com/office/drawing/2014/main" id="{F26E88BB-C297-718A-F206-AE366A86BF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7"/>
            <a:extLst>
              <a:ext uri="{FF2B5EF4-FFF2-40B4-BE49-F238E27FC236}">
                <a16:creationId xmlns:a16="http://schemas.microsoft.com/office/drawing/2014/main" id="{250413F5-F384-14F1-93B2-5297DEF872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97965" y="652243"/>
            <a:ext cx="399241" cy="399241"/>
          </a:xfrm>
          <a:prstGeom prst="rect">
            <a:avLst/>
          </a:prstGeom>
        </p:spPr>
      </p:pic>
    </p:spTree>
    <p:extLst>
      <p:ext uri="{BB962C8B-B14F-4D97-AF65-F5344CB8AC3E}">
        <p14:creationId xmlns:p14="http://schemas.microsoft.com/office/powerpoint/2010/main" val="3964950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80">
                                          <p:stCondLst>
                                            <p:cond delay="0"/>
                                          </p:stCondLst>
                                        </p:cTn>
                                        <p:tgtEl>
                                          <p:spTgt spid="12"/>
                                        </p:tgtEl>
                                      </p:cBhvr>
                                    </p:animEffect>
                                    <p:anim calcmode="lin" valueType="num">
                                      <p:cBhvr>
                                        <p:cTn id="7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7" dur="26">
                                          <p:stCondLst>
                                            <p:cond delay="650"/>
                                          </p:stCondLst>
                                        </p:cTn>
                                        <p:tgtEl>
                                          <p:spTgt spid="12"/>
                                        </p:tgtEl>
                                      </p:cBhvr>
                                      <p:to x="100000" y="60000"/>
                                    </p:animScale>
                                    <p:animScale>
                                      <p:cBhvr>
                                        <p:cTn id="78" dur="166" decel="50000">
                                          <p:stCondLst>
                                            <p:cond delay="676"/>
                                          </p:stCondLst>
                                        </p:cTn>
                                        <p:tgtEl>
                                          <p:spTgt spid="12"/>
                                        </p:tgtEl>
                                      </p:cBhvr>
                                      <p:to x="100000" y="100000"/>
                                    </p:animScale>
                                    <p:animScale>
                                      <p:cBhvr>
                                        <p:cTn id="79" dur="26">
                                          <p:stCondLst>
                                            <p:cond delay="1312"/>
                                          </p:stCondLst>
                                        </p:cTn>
                                        <p:tgtEl>
                                          <p:spTgt spid="12"/>
                                        </p:tgtEl>
                                      </p:cBhvr>
                                      <p:to x="100000" y="80000"/>
                                    </p:animScale>
                                    <p:animScale>
                                      <p:cBhvr>
                                        <p:cTn id="80" dur="166" decel="50000">
                                          <p:stCondLst>
                                            <p:cond delay="1338"/>
                                          </p:stCondLst>
                                        </p:cTn>
                                        <p:tgtEl>
                                          <p:spTgt spid="12"/>
                                        </p:tgtEl>
                                      </p:cBhvr>
                                      <p:to x="100000" y="100000"/>
                                    </p:animScale>
                                    <p:animScale>
                                      <p:cBhvr>
                                        <p:cTn id="81" dur="26">
                                          <p:stCondLst>
                                            <p:cond delay="1642"/>
                                          </p:stCondLst>
                                        </p:cTn>
                                        <p:tgtEl>
                                          <p:spTgt spid="12"/>
                                        </p:tgtEl>
                                      </p:cBhvr>
                                      <p:to x="100000" y="90000"/>
                                    </p:animScale>
                                    <p:animScale>
                                      <p:cBhvr>
                                        <p:cTn id="82" dur="166" decel="50000">
                                          <p:stCondLst>
                                            <p:cond delay="1668"/>
                                          </p:stCondLst>
                                        </p:cTn>
                                        <p:tgtEl>
                                          <p:spTgt spid="12"/>
                                        </p:tgtEl>
                                      </p:cBhvr>
                                      <p:to x="100000" y="100000"/>
                                    </p:animScale>
                                    <p:animScale>
                                      <p:cBhvr>
                                        <p:cTn id="83" dur="26">
                                          <p:stCondLst>
                                            <p:cond delay="1808"/>
                                          </p:stCondLst>
                                        </p:cTn>
                                        <p:tgtEl>
                                          <p:spTgt spid="12"/>
                                        </p:tgtEl>
                                      </p:cBhvr>
                                      <p:to x="100000" y="95000"/>
                                    </p:animScale>
                                    <p:animScale>
                                      <p:cBhvr>
                                        <p:cTn id="84" dur="166" decel="50000">
                                          <p:stCondLst>
                                            <p:cond delay="1834"/>
                                          </p:stCondLst>
                                        </p:cTn>
                                        <p:tgtEl>
                                          <p:spTgt spid="12"/>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wipe(down)">
                                      <p:cBhvr>
                                        <p:cTn id="119" dur="580">
                                          <p:stCondLst>
                                            <p:cond delay="0"/>
                                          </p:stCondLst>
                                        </p:cTn>
                                        <p:tgtEl>
                                          <p:spTgt spid="3"/>
                                        </p:tgtEl>
                                      </p:cBhvr>
                                    </p:animEffect>
                                    <p:anim calcmode="lin" valueType="num">
                                      <p:cBhvr>
                                        <p:cTn id="1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gtEl>
                                      </p:cBhvr>
                                      <p:to x="100000" y="60000"/>
                                    </p:animScale>
                                    <p:animScale>
                                      <p:cBhvr>
                                        <p:cTn id="126" dur="166" decel="50000">
                                          <p:stCondLst>
                                            <p:cond delay="676"/>
                                          </p:stCondLst>
                                        </p:cTn>
                                        <p:tgtEl>
                                          <p:spTgt spid="3"/>
                                        </p:tgtEl>
                                      </p:cBhvr>
                                      <p:to x="100000" y="100000"/>
                                    </p:animScale>
                                    <p:animScale>
                                      <p:cBhvr>
                                        <p:cTn id="127" dur="26">
                                          <p:stCondLst>
                                            <p:cond delay="1312"/>
                                          </p:stCondLst>
                                        </p:cTn>
                                        <p:tgtEl>
                                          <p:spTgt spid="3"/>
                                        </p:tgtEl>
                                      </p:cBhvr>
                                      <p:to x="100000" y="80000"/>
                                    </p:animScale>
                                    <p:animScale>
                                      <p:cBhvr>
                                        <p:cTn id="128" dur="166" decel="50000">
                                          <p:stCondLst>
                                            <p:cond delay="1338"/>
                                          </p:stCondLst>
                                        </p:cTn>
                                        <p:tgtEl>
                                          <p:spTgt spid="3"/>
                                        </p:tgtEl>
                                      </p:cBhvr>
                                      <p:to x="100000" y="100000"/>
                                    </p:animScale>
                                    <p:animScale>
                                      <p:cBhvr>
                                        <p:cTn id="129" dur="26">
                                          <p:stCondLst>
                                            <p:cond delay="1642"/>
                                          </p:stCondLst>
                                        </p:cTn>
                                        <p:tgtEl>
                                          <p:spTgt spid="3"/>
                                        </p:tgtEl>
                                      </p:cBhvr>
                                      <p:to x="100000" y="90000"/>
                                    </p:animScale>
                                    <p:animScale>
                                      <p:cBhvr>
                                        <p:cTn id="130" dur="166" decel="50000">
                                          <p:stCondLst>
                                            <p:cond delay="1668"/>
                                          </p:stCondLst>
                                        </p:cTn>
                                        <p:tgtEl>
                                          <p:spTgt spid="3"/>
                                        </p:tgtEl>
                                      </p:cBhvr>
                                      <p:to x="100000" y="100000"/>
                                    </p:animScale>
                                    <p:animScale>
                                      <p:cBhvr>
                                        <p:cTn id="131" dur="26">
                                          <p:stCondLst>
                                            <p:cond delay="1808"/>
                                          </p:stCondLst>
                                        </p:cTn>
                                        <p:tgtEl>
                                          <p:spTgt spid="3"/>
                                        </p:tgtEl>
                                      </p:cBhvr>
                                      <p:to x="100000" y="95000"/>
                                    </p:animScale>
                                    <p:animScale>
                                      <p:cBhvr>
                                        <p:cTn id="13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169324" y="537032"/>
            <a:ext cx="7109216" cy="6617196"/>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266700" algn="ctr"/>
            <a:endParaRPr lang="fr-FR" sz="1400" dirty="0">
              <a:latin typeface="Calibri" panose="020F0502020204030204" pitchFamily="34" charset="0"/>
              <a:ea typeface="Times New Roman" panose="02020603050405020304" pitchFamily="18" charset="0"/>
              <a:cs typeface="Calibri" panose="020F0502020204030204" pitchFamily="34" charset="0"/>
            </a:endParaRPr>
          </a:p>
          <a:p>
            <a:r>
              <a:rPr lang="fr-FR" sz="1400" i="1" dirty="0">
                <a:effectLst/>
                <a:latin typeface="Calibri" panose="020F0502020204030204" pitchFamily="34" charset="0"/>
                <a:ea typeface="Times New Roman" panose="02020603050405020304" pitchFamily="18" charset="0"/>
                <a:cs typeface="Calibri" panose="020F0502020204030204" pitchFamily="34" charset="0"/>
              </a:rPr>
              <a:t>En novembre 1919, alors qu’il est âgé de 36 ans et qu’il vient de rompre ses fiançailles, il écrit pour la première fois à son père une lettre de cent pages qu’il ne lui enverra pas.</a:t>
            </a:r>
          </a:p>
          <a:p>
            <a:pPr indent="266700" algn="ctr"/>
            <a:endParaRPr lang="fr-FR" sz="600" dirty="0">
              <a:latin typeface="Calibri" panose="020F0502020204030204" pitchFamily="34" charset="0"/>
              <a:ea typeface="Times New Roman" panose="02020603050405020304" pitchFamily="18" charset="0"/>
              <a:cs typeface="Calibri" panose="020F0502020204030204" pitchFamily="34" charset="0"/>
            </a:endParaRPr>
          </a:p>
          <a:p>
            <a:pPr indent="266700" algn="ctr"/>
            <a:r>
              <a:rPr lang="fr-FR" sz="1400" dirty="0">
                <a:effectLst/>
                <a:latin typeface="Calibri" panose="020F0502020204030204" pitchFamily="34" charset="0"/>
                <a:ea typeface="Times New Roman" panose="02020603050405020304" pitchFamily="18" charset="0"/>
                <a:cs typeface="Calibri" panose="020F0502020204030204" pitchFamily="34" charset="0"/>
              </a:rPr>
              <a:t> Très cher Père,</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Tu m'as demandé récemment pourquoi je prétends avoir peur de toi. Comme d'habitude, je n'ai rien su te répondre, en partie justement à cause de la peur que tu m'inspires, en partie parce que la motivation de cette peur comporte trop de détails pour pouvoir être exposée oralement avec une certaine cohérence. Et si j'essaie maintenant de te répondre par écrit, ce ne sera encore que de façon très incomplète, parce que, même en écrivant, la peur et ses conséquences gênent mes rapports avec toi et parce que la grandeur du sujet outrepasse</a:t>
            </a:r>
            <a:r>
              <a:rPr lang="fr-FR" b="1" baseline="30000" dirty="0">
                <a:solidFill>
                  <a:srgbClr val="FF0000"/>
                </a:solidFill>
                <a:latin typeface="Times New Roman" panose="02020603050405020304" pitchFamily="18" charset="0"/>
              </a:rPr>
              <a:t>1</a:t>
            </a:r>
            <a:r>
              <a:rPr lang="fr-FR" sz="1400" dirty="0">
                <a:effectLst/>
                <a:latin typeface="Calibri" panose="020F0502020204030204" pitchFamily="34" charset="0"/>
                <a:ea typeface="Times New Roman" panose="02020603050405020304" pitchFamily="18" charset="0"/>
                <a:cs typeface="Calibri" panose="020F0502020204030204" pitchFamily="34" charset="0"/>
              </a:rPr>
              <a:t> de beaucoup ma mémoire et ma compréhension.</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En ce qui te concerne, les choses se sont présentées très simplement, du moins pour ce que tu en as dit devant moi et sans discrimination</a:t>
            </a:r>
            <a:r>
              <a:rPr lang="fr-FR" b="1" baseline="30000" dirty="0">
                <a:solidFill>
                  <a:srgbClr val="FF0000"/>
                </a:solidFill>
                <a:latin typeface="Times New Roman" panose="02020603050405020304" pitchFamily="18" charset="0"/>
              </a:rPr>
              <a:t>2</a:t>
            </a:r>
            <a:r>
              <a:rPr lang="fr-FR" sz="1400" dirty="0">
                <a:effectLst/>
                <a:latin typeface="Calibri" panose="020F0502020204030204" pitchFamily="34" charset="0"/>
                <a:ea typeface="Times New Roman" panose="02020603050405020304" pitchFamily="18" charset="0"/>
                <a:cs typeface="Calibri" panose="020F0502020204030204" pitchFamily="34" charset="0"/>
              </a:rPr>
              <a:t> devant beaucoup d'autres personnes.</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Tu voyais cela à peu près de la façon suivante : tu as travaillé durement toute ta vie, tu as tout sacrifié pour tes enfants, pour moi surtout ; en conséquence, j’ai « mené la grande vie », j'ai eu liberté entière d'apprendre ce que je voulais, j'ai été préservé des soucis matériels, donc je n'ai pas eu de soucis du tout ; tu n'as exigé aucune reconnaissance en échange […] mais tu attendais au moins un peu de prévenance</a:t>
            </a:r>
            <a:r>
              <a:rPr lang="fr-FR" b="1" baseline="30000" dirty="0">
                <a:solidFill>
                  <a:srgbClr val="FF0000"/>
                </a:solidFill>
                <a:latin typeface="Times New Roman" panose="02020603050405020304" pitchFamily="18" charset="0"/>
              </a:rPr>
              <a:t>3</a:t>
            </a:r>
            <a:r>
              <a:rPr lang="fr-FR" sz="1400" dirty="0">
                <a:effectLst/>
                <a:latin typeface="Calibri" panose="020F0502020204030204" pitchFamily="34" charset="0"/>
                <a:ea typeface="Times New Roman" panose="02020603050405020304" pitchFamily="18" charset="0"/>
                <a:cs typeface="Calibri" panose="020F0502020204030204" pitchFamily="34" charset="0"/>
              </a:rPr>
              <a:t>, un signe de sympathie ; au lieu de quoi, je t'ai fui depuis toujours pour chercher refuge dans ma chambre, auprès  de mes livres, auprès d'amis fous ou d'idées extravagantes.</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Si tu résumes ton jugement sur moi, il s'ensuit que ce que tu me reproches n'est pas quelque chose de positivement inconvenant ou méchant (à l'exception peut-être de mon dernier projet de mariage), mais de la froideur, de la bizarrerie, de l'ingratitude […]. alors que tu n'as pas le moindre tort, à moins que ce ne soit celui d'avoir été trop bon pour moi. [...]</a:t>
            </a:r>
          </a:p>
          <a:p>
            <a:pPr indent="266700" algn="just"/>
            <a:endParaRPr lang="fr-FR" sz="8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Franz KAFKA, </a:t>
            </a:r>
            <a:r>
              <a:rPr lang="fr-FR" sz="1400" i="1" spc="100" dirty="0">
                <a:effectLst/>
                <a:latin typeface="Calibri" panose="020F0502020204030204" pitchFamily="34" charset="0"/>
                <a:ea typeface="Times New Roman" panose="02020603050405020304" pitchFamily="18" charset="0"/>
                <a:cs typeface="Calibri" panose="020F0502020204030204" pitchFamily="34" charset="0"/>
              </a:rPr>
              <a:t>Lettre au père</a:t>
            </a: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1957 (trad. Marthe ROBERT)</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p>
          <a:p>
            <a:endParaRPr lang="fr-FR" sz="600" b="1" i="1" u="none" strike="noStrike" baseline="0" dirty="0">
              <a:solidFill>
                <a:srgbClr val="FF0000"/>
              </a:solidFill>
              <a:latin typeface="Times New Roman" panose="02020603050405020304" pitchFamily="18" charset="0"/>
            </a:endParaRPr>
          </a:p>
          <a:p>
            <a:pPr>
              <a:tabLst>
                <a:tab pos="3314700" algn="l"/>
                <a:tab pos="3409950" algn="l"/>
              </a:tabLst>
            </a:pPr>
            <a:r>
              <a:rPr lang="fr-FR" b="1" baseline="30000" dirty="0">
                <a:solidFill>
                  <a:srgbClr val="FF0000"/>
                </a:solidFill>
                <a:latin typeface="Times New Roman" panose="02020603050405020304" pitchFamily="18" charset="0"/>
              </a:rPr>
              <a:t>1</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Outrepasse :</a:t>
            </a:r>
            <a:r>
              <a:rPr lang="fr-FR" sz="1400" b="0" i="1" u="none" strike="noStrike" baseline="0" dirty="0">
                <a:solidFill>
                  <a:srgbClr val="000000"/>
                </a:solidFill>
                <a:latin typeface="Times New Roman" panose="02020603050405020304" pitchFamily="18" charset="0"/>
              </a:rPr>
              <a:t> dépasse, va au-delà 	</a:t>
            </a:r>
            <a:r>
              <a:rPr lang="fr-FR" sz="1400" b="1" baseline="30000" dirty="0">
                <a:solidFill>
                  <a:srgbClr val="FF0000"/>
                </a:solidFill>
                <a:latin typeface="Times New Roman" panose="02020603050405020304" pitchFamily="18" charset="0"/>
              </a:rPr>
              <a:t> </a:t>
            </a:r>
            <a:r>
              <a:rPr lang="fr-FR" b="1" baseline="30000" dirty="0">
                <a:solidFill>
                  <a:srgbClr val="FF0000"/>
                </a:solidFill>
                <a:latin typeface="Times New Roman" panose="02020603050405020304" pitchFamily="18" charset="0"/>
              </a:rPr>
              <a:t>2</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Sans discrimination :</a:t>
            </a:r>
            <a:r>
              <a:rPr lang="fr-FR" sz="1400" b="0" i="1" u="none" strike="noStrike" baseline="0" dirty="0">
                <a:solidFill>
                  <a:srgbClr val="000000"/>
                </a:solidFill>
                <a:latin typeface="Times New Roman" panose="02020603050405020304" pitchFamily="18" charset="0"/>
              </a:rPr>
              <a:t> sans distinction</a:t>
            </a:r>
          </a:p>
          <a:p>
            <a:pPr>
              <a:tabLst>
                <a:tab pos="3314700" algn="l"/>
                <a:tab pos="3409950" algn="l"/>
              </a:tabLst>
            </a:pPr>
            <a:r>
              <a:rPr lang="fr-FR" b="1" baseline="30000" dirty="0">
                <a:solidFill>
                  <a:srgbClr val="FF0000"/>
                </a:solidFill>
                <a:latin typeface="Times New Roman" panose="02020603050405020304" pitchFamily="18" charset="0"/>
              </a:rPr>
              <a:t>3</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Prévenance :</a:t>
            </a:r>
            <a:r>
              <a:rPr lang="fr-FR" sz="1400" b="0" i="1" u="none" strike="noStrike" baseline="0" dirty="0">
                <a:solidFill>
                  <a:srgbClr val="000000"/>
                </a:solidFill>
                <a:latin typeface="Times New Roman" panose="02020603050405020304" pitchFamily="18" charset="0"/>
              </a:rPr>
              <a:t> attention à autrui, à l’autre. 	</a:t>
            </a:r>
            <a:endParaRPr lang="fr-FR" sz="1400" b="0" i="0" u="none" strike="noStrike" baseline="0" dirty="0">
              <a:solidFill>
                <a:srgbClr val="000000"/>
              </a:solidFill>
              <a:latin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2717411" cy="369332"/>
          </a:xfrm>
          <a:prstGeom prst="rect">
            <a:avLst/>
          </a:prstGeom>
          <a:noFill/>
        </p:spPr>
        <p:txBody>
          <a:bodyPr wrap="none" rtlCol="0">
            <a:spAutoFit/>
          </a:bodyPr>
          <a:lstStyle/>
          <a:p>
            <a:r>
              <a:rPr lang="fr-FR" b="1" dirty="0">
                <a:solidFill>
                  <a:srgbClr val="FF0000"/>
                </a:solidFill>
                <a:highlight>
                  <a:srgbClr val="FFFF00"/>
                </a:highlight>
              </a:rPr>
              <a:t>DOC. 9 :</a:t>
            </a:r>
            <a:r>
              <a:rPr lang="fr-FR" b="1" dirty="0">
                <a:solidFill>
                  <a:srgbClr val="FF0000"/>
                </a:solidFill>
              </a:rPr>
              <a:t> Lettre au père</a:t>
            </a:r>
          </a:p>
        </p:txBody>
      </p:sp>
      <p:pic>
        <p:nvPicPr>
          <p:cNvPr id="5" name="Image 4">
            <a:extLst>
              <a:ext uri="{FF2B5EF4-FFF2-40B4-BE49-F238E27FC236}">
                <a16:creationId xmlns:a16="http://schemas.microsoft.com/office/drawing/2014/main" id="{F64B0A3C-1737-4EC3-891A-F97480F1DE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88032" y="665549"/>
            <a:ext cx="1323521" cy="1323521"/>
          </a:xfrm>
          <a:prstGeom prst="rect">
            <a:avLst/>
          </a:prstGeom>
        </p:spPr>
      </p:pic>
      <p:pic>
        <p:nvPicPr>
          <p:cNvPr id="6" name="Image 5">
            <a:extLst>
              <a:ext uri="{FF2B5EF4-FFF2-40B4-BE49-F238E27FC236}">
                <a16:creationId xmlns:a16="http://schemas.microsoft.com/office/drawing/2014/main" id="{DBD743A4-5ABD-4C2E-8AE3-0AC160E1E4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8" name="Rectangle 7">
            <a:extLst>
              <a:ext uri="{FF2B5EF4-FFF2-40B4-BE49-F238E27FC236}">
                <a16:creationId xmlns:a16="http://schemas.microsoft.com/office/drawing/2014/main" id="{6EB4224E-EDF4-4EE6-86F8-7DC9F2B3E03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9" name="ZoneTexte 8">
            <a:extLst>
              <a:ext uri="{FF2B5EF4-FFF2-40B4-BE49-F238E27FC236}">
                <a16:creationId xmlns:a16="http://schemas.microsoft.com/office/drawing/2014/main" id="{CBFF2819-6E40-474A-977B-A6F01F9CF6EF}"/>
              </a:ext>
            </a:extLst>
          </p:cNvPr>
          <p:cNvSpPr txBox="1"/>
          <p:nvPr/>
        </p:nvSpPr>
        <p:spPr>
          <a:xfrm>
            <a:off x="8712367" y="1305419"/>
            <a:ext cx="1758922" cy="646331"/>
          </a:xfrm>
          <a:prstGeom prst="rect">
            <a:avLst/>
          </a:prstGeom>
          <a:noFill/>
        </p:spPr>
        <p:txBody>
          <a:bodyPr wrap="square" rtlCol="0">
            <a:spAutoFit/>
          </a:bodyPr>
          <a:lstStyle/>
          <a:p>
            <a:pPr algn="ctr"/>
            <a:r>
              <a:rPr lang="fr-FR" b="1" dirty="0"/>
              <a:t>Franz KAFKA</a:t>
            </a:r>
          </a:p>
          <a:p>
            <a:pPr algn="ctr"/>
            <a:r>
              <a:rPr lang="fr-FR" dirty="0"/>
              <a:t>(1883-1924)</a:t>
            </a:r>
          </a:p>
        </p:txBody>
      </p:sp>
      <p:sp>
        <p:nvSpPr>
          <p:cNvPr id="12" name="Rectangle 11">
            <a:extLst>
              <a:ext uri="{FF2B5EF4-FFF2-40B4-BE49-F238E27FC236}">
                <a16:creationId xmlns:a16="http://schemas.microsoft.com/office/drawing/2014/main" id="{E9B0F001-DEA8-4475-AECC-A3E0A4088DE0}"/>
              </a:ext>
            </a:extLst>
          </p:cNvPr>
          <p:cNvSpPr/>
          <p:nvPr/>
        </p:nvSpPr>
        <p:spPr>
          <a:xfrm>
            <a:off x="7313630" y="611616"/>
            <a:ext cx="4709046" cy="610559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657BCEB-86B4-4C0F-A617-CF7366204FF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367958" y="1472037"/>
            <a:ext cx="740934" cy="492910"/>
          </a:xfrm>
          <a:prstGeom prst="rect">
            <a:avLst/>
          </a:prstGeom>
        </p:spPr>
      </p:pic>
      <p:sp>
        <p:nvSpPr>
          <p:cNvPr id="14" name="ZoneTexte 13">
            <a:extLst>
              <a:ext uri="{FF2B5EF4-FFF2-40B4-BE49-F238E27FC236}">
                <a16:creationId xmlns:a16="http://schemas.microsoft.com/office/drawing/2014/main" id="{EBD37ACE-C170-4B8B-9842-E1AACC041D04}"/>
              </a:ext>
            </a:extLst>
          </p:cNvPr>
          <p:cNvSpPr txBox="1"/>
          <p:nvPr/>
        </p:nvSpPr>
        <p:spPr>
          <a:xfrm>
            <a:off x="7331343" y="1930084"/>
            <a:ext cx="4709046" cy="4801314"/>
          </a:xfrm>
          <a:prstGeom prst="rect">
            <a:avLst/>
          </a:prstGeom>
          <a:noFill/>
        </p:spPr>
        <p:txBody>
          <a:bodyPr wrap="square">
            <a:spAutoFit/>
          </a:bodyPr>
          <a:lstStyle/>
          <a:p>
            <a:pPr algn="just"/>
            <a:r>
              <a:rPr lang="fr-FR" sz="1400" dirty="0"/>
              <a:t>Romancier austro-tchèque de langue allemande, son œuvre s’installe surtout dans une atmosphère cauchemardesque où l’individu lutte pour exister dans une société bureaucratique qui cherche à l’écraser. L'atmosphère particulière des romans et nouvelles de Kafka a donné naissance à un adjectif, </a:t>
            </a:r>
            <a:r>
              <a:rPr lang="fr-FR" sz="1400" b="1" dirty="0"/>
              <a:t>« kafkaïen »</a:t>
            </a:r>
            <a:r>
              <a:rPr lang="fr-FR" sz="1400" dirty="0"/>
              <a:t>, qui renvoie à quelque chose d'absurde, illogique, confus et incompréhensible. </a:t>
            </a:r>
          </a:p>
          <a:p>
            <a:pPr algn="just"/>
            <a:r>
              <a:rPr lang="fr-FR" sz="1400" b="1" dirty="0">
                <a:solidFill>
                  <a:srgbClr val="FF0000"/>
                </a:solidFill>
              </a:rPr>
              <a:t>1908-1922 :</a:t>
            </a:r>
            <a:r>
              <a:rPr lang="fr-FR" sz="1400" dirty="0"/>
              <a:t> il travaille pour l’Institution d'assurance pour les accidents des travailleurs de Bohême où il essaie de limiter les risques encourus par les ouvriers sur des machines dangereuses</a:t>
            </a:r>
          </a:p>
          <a:p>
            <a:pPr algn="just"/>
            <a:r>
              <a:rPr lang="fr-FR" sz="1400" b="1" dirty="0">
                <a:solidFill>
                  <a:srgbClr val="FF0000"/>
                </a:solidFill>
              </a:rPr>
              <a:t>1919 :</a:t>
            </a:r>
            <a:r>
              <a:rPr lang="fr-FR" sz="1400" dirty="0"/>
              <a:t> il rompt des fiançailles avec  Julie WOHRYZEK ;</a:t>
            </a:r>
          </a:p>
          <a:p>
            <a:pPr algn="just"/>
            <a:r>
              <a:rPr lang="fr-FR" sz="1400" b="1" dirty="0">
                <a:solidFill>
                  <a:srgbClr val="FF0000"/>
                </a:solidFill>
              </a:rPr>
              <a:t>1924 :</a:t>
            </a:r>
            <a:r>
              <a:rPr lang="fr-FR" sz="1400" dirty="0"/>
              <a:t> il meurt de la tuberculose. Avant de décéder, il demande à son ami et exécuteur testamentaire, le poète Max BROD, de détruire tous ses manuscrits.</a:t>
            </a:r>
          </a:p>
          <a:p>
            <a:pPr algn="just"/>
            <a:r>
              <a:rPr lang="fr-FR" sz="1400" dirty="0"/>
              <a:t>Ce ne le sera pas fait et, au contraire, Max BROD contribuera à faire connaître, après sa mort, l’un des plus grands écrivains du XXe s.</a:t>
            </a:r>
          </a:p>
          <a:p>
            <a:pPr algn="just"/>
            <a:r>
              <a:rPr lang="fr-FR" sz="1400" b="1" dirty="0">
                <a:solidFill>
                  <a:srgbClr val="002060"/>
                </a:solidFill>
              </a:rPr>
              <a:t>Œuvres majeures :</a:t>
            </a:r>
            <a:r>
              <a:rPr lang="fr-FR" sz="1400" dirty="0"/>
              <a:t> </a:t>
            </a:r>
            <a:r>
              <a:rPr lang="fr-FR" sz="1400" b="1" dirty="0">
                <a:solidFill>
                  <a:srgbClr val="FF0000"/>
                </a:solidFill>
              </a:rPr>
              <a:t>1915 :</a:t>
            </a:r>
            <a:r>
              <a:rPr lang="fr-FR" sz="1400" dirty="0"/>
              <a:t> </a:t>
            </a:r>
            <a:r>
              <a:rPr lang="fr-FR" sz="1400" i="1" dirty="0"/>
              <a:t>La Métamorphose</a:t>
            </a:r>
            <a:r>
              <a:rPr lang="fr-FR" sz="1400" dirty="0"/>
              <a:t> ;</a:t>
            </a:r>
          </a:p>
          <a:p>
            <a:pPr algn="just"/>
            <a:r>
              <a:rPr lang="fr-FR" sz="1400" b="1" dirty="0">
                <a:solidFill>
                  <a:srgbClr val="FF0000"/>
                </a:solidFill>
              </a:rPr>
              <a:t>1919 :</a:t>
            </a:r>
            <a:r>
              <a:rPr lang="fr-FR" sz="1400" dirty="0"/>
              <a:t> </a:t>
            </a:r>
            <a:r>
              <a:rPr lang="fr-FR" sz="1400" i="1" dirty="0"/>
              <a:t>La Colonie pénitentiaire</a:t>
            </a:r>
            <a:r>
              <a:rPr lang="fr-FR" sz="1400" dirty="0"/>
              <a:t> ; </a:t>
            </a:r>
            <a:r>
              <a:rPr lang="fr-FR" sz="1400" b="1" dirty="0">
                <a:solidFill>
                  <a:srgbClr val="FF0000"/>
                </a:solidFill>
              </a:rPr>
              <a:t>1925 :</a:t>
            </a:r>
            <a:r>
              <a:rPr lang="fr-FR" sz="1400" dirty="0"/>
              <a:t> </a:t>
            </a:r>
            <a:r>
              <a:rPr lang="fr-FR" sz="1400" i="1" dirty="0"/>
              <a:t>Le Procès</a:t>
            </a:r>
            <a:r>
              <a:rPr lang="fr-FR" sz="1400" dirty="0"/>
              <a:t>.</a:t>
            </a:r>
            <a:endParaRPr lang="fr-FR" sz="1200" i="1" dirty="0"/>
          </a:p>
          <a:p>
            <a:pPr algn="r"/>
            <a:r>
              <a:rPr lang="fr-FR" sz="1200" i="1" dirty="0"/>
              <a:t>D’après Wikipedia.org.</a:t>
            </a:r>
            <a:endParaRPr lang="fr-FR" sz="1500" dirty="0"/>
          </a:p>
        </p:txBody>
      </p:sp>
      <p:pic>
        <p:nvPicPr>
          <p:cNvPr id="15" name="Image 14">
            <a:extLst>
              <a:ext uri="{FF2B5EF4-FFF2-40B4-BE49-F238E27FC236}">
                <a16:creationId xmlns:a16="http://schemas.microsoft.com/office/drawing/2014/main" id="{018E5F24-61A5-47C8-A29E-1589D9D7F6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14504" y="1472037"/>
            <a:ext cx="740934" cy="492909"/>
          </a:xfrm>
          <a:prstGeom prst="rect">
            <a:avLst/>
          </a:prstGeom>
        </p:spPr>
      </p:pic>
      <p:pic>
        <p:nvPicPr>
          <p:cNvPr id="2" name="Image 1">
            <a:hlinkClick r:id="rId6" action="ppaction://hlinksldjump"/>
            <a:extLst>
              <a:ext uri="{FF2B5EF4-FFF2-40B4-BE49-F238E27FC236}">
                <a16:creationId xmlns:a16="http://schemas.microsoft.com/office/drawing/2014/main" id="{4BF2AE9A-13B3-A1B9-0F29-F253DE0EC7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8"/>
            <a:extLst>
              <a:ext uri="{FF2B5EF4-FFF2-40B4-BE49-F238E27FC236}">
                <a16:creationId xmlns:a16="http://schemas.microsoft.com/office/drawing/2014/main" id="{25436F34-BB96-402D-B9C2-0A8DABDCA7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94692" y="636304"/>
            <a:ext cx="399241" cy="399241"/>
          </a:xfrm>
          <a:prstGeom prst="rect">
            <a:avLst/>
          </a:prstGeom>
        </p:spPr>
      </p:pic>
    </p:spTree>
    <p:extLst>
      <p:ext uri="{BB962C8B-B14F-4D97-AF65-F5344CB8AC3E}">
        <p14:creationId xmlns:p14="http://schemas.microsoft.com/office/powerpoint/2010/main" val="252744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80">
                                          <p:stCondLst>
                                            <p:cond delay="0"/>
                                          </p:stCondLst>
                                        </p:cTn>
                                        <p:tgtEl>
                                          <p:spTgt spid="12"/>
                                        </p:tgtEl>
                                      </p:cBhvr>
                                    </p:animEffect>
                                    <p:anim calcmode="lin" valueType="num">
                                      <p:cBhvr>
                                        <p:cTn id="7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7" dur="26">
                                          <p:stCondLst>
                                            <p:cond delay="650"/>
                                          </p:stCondLst>
                                        </p:cTn>
                                        <p:tgtEl>
                                          <p:spTgt spid="12"/>
                                        </p:tgtEl>
                                      </p:cBhvr>
                                      <p:to x="100000" y="60000"/>
                                    </p:animScale>
                                    <p:animScale>
                                      <p:cBhvr>
                                        <p:cTn id="78" dur="166" decel="50000">
                                          <p:stCondLst>
                                            <p:cond delay="676"/>
                                          </p:stCondLst>
                                        </p:cTn>
                                        <p:tgtEl>
                                          <p:spTgt spid="12"/>
                                        </p:tgtEl>
                                      </p:cBhvr>
                                      <p:to x="100000" y="100000"/>
                                    </p:animScale>
                                    <p:animScale>
                                      <p:cBhvr>
                                        <p:cTn id="79" dur="26">
                                          <p:stCondLst>
                                            <p:cond delay="1312"/>
                                          </p:stCondLst>
                                        </p:cTn>
                                        <p:tgtEl>
                                          <p:spTgt spid="12"/>
                                        </p:tgtEl>
                                      </p:cBhvr>
                                      <p:to x="100000" y="80000"/>
                                    </p:animScale>
                                    <p:animScale>
                                      <p:cBhvr>
                                        <p:cTn id="80" dur="166" decel="50000">
                                          <p:stCondLst>
                                            <p:cond delay="1338"/>
                                          </p:stCondLst>
                                        </p:cTn>
                                        <p:tgtEl>
                                          <p:spTgt spid="12"/>
                                        </p:tgtEl>
                                      </p:cBhvr>
                                      <p:to x="100000" y="100000"/>
                                    </p:animScale>
                                    <p:animScale>
                                      <p:cBhvr>
                                        <p:cTn id="81" dur="26">
                                          <p:stCondLst>
                                            <p:cond delay="1642"/>
                                          </p:stCondLst>
                                        </p:cTn>
                                        <p:tgtEl>
                                          <p:spTgt spid="12"/>
                                        </p:tgtEl>
                                      </p:cBhvr>
                                      <p:to x="100000" y="90000"/>
                                    </p:animScale>
                                    <p:animScale>
                                      <p:cBhvr>
                                        <p:cTn id="82" dur="166" decel="50000">
                                          <p:stCondLst>
                                            <p:cond delay="1668"/>
                                          </p:stCondLst>
                                        </p:cTn>
                                        <p:tgtEl>
                                          <p:spTgt spid="12"/>
                                        </p:tgtEl>
                                      </p:cBhvr>
                                      <p:to x="100000" y="100000"/>
                                    </p:animScale>
                                    <p:animScale>
                                      <p:cBhvr>
                                        <p:cTn id="83" dur="26">
                                          <p:stCondLst>
                                            <p:cond delay="1808"/>
                                          </p:stCondLst>
                                        </p:cTn>
                                        <p:tgtEl>
                                          <p:spTgt spid="12"/>
                                        </p:tgtEl>
                                      </p:cBhvr>
                                      <p:to x="100000" y="95000"/>
                                    </p:animScale>
                                    <p:animScale>
                                      <p:cBhvr>
                                        <p:cTn id="84" dur="166" decel="50000">
                                          <p:stCondLst>
                                            <p:cond delay="1834"/>
                                          </p:stCondLst>
                                        </p:cTn>
                                        <p:tgtEl>
                                          <p:spTgt spid="12"/>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wipe(down)">
                                      <p:cBhvr>
                                        <p:cTn id="119" dur="580">
                                          <p:stCondLst>
                                            <p:cond delay="0"/>
                                          </p:stCondLst>
                                        </p:cTn>
                                        <p:tgtEl>
                                          <p:spTgt spid="15"/>
                                        </p:tgtEl>
                                      </p:cBhvr>
                                    </p:animEffect>
                                    <p:anim calcmode="lin" valueType="num">
                                      <p:cBhvr>
                                        <p:cTn id="12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25" dur="26">
                                          <p:stCondLst>
                                            <p:cond delay="650"/>
                                          </p:stCondLst>
                                        </p:cTn>
                                        <p:tgtEl>
                                          <p:spTgt spid="15"/>
                                        </p:tgtEl>
                                      </p:cBhvr>
                                      <p:to x="100000" y="60000"/>
                                    </p:animScale>
                                    <p:animScale>
                                      <p:cBhvr>
                                        <p:cTn id="126" dur="166" decel="50000">
                                          <p:stCondLst>
                                            <p:cond delay="676"/>
                                          </p:stCondLst>
                                        </p:cTn>
                                        <p:tgtEl>
                                          <p:spTgt spid="15"/>
                                        </p:tgtEl>
                                      </p:cBhvr>
                                      <p:to x="100000" y="100000"/>
                                    </p:animScale>
                                    <p:animScale>
                                      <p:cBhvr>
                                        <p:cTn id="127" dur="26">
                                          <p:stCondLst>
                                            <p:cond delay="1312"/>
                                          </p:stCondLst>
                                        </p:cTn>
                                        <p:tgtEl>
                                          <p:spTgt spid="15"/>
                                        </p:tgtEl>
                                      </p:cBhvr>
                                      <p:to x="100000" y="80000"/>
                                    </p:animScale>
                                    <p:animScale>
                                      <p:cBhvr>
                                        <p:cTn id="128" dur="166" decel="50000">
                                          <p:stCondLst>
                                            <p:cond delay="1338"/>
                                          </p:stCondLst>
                                        </p:cTn>
                                        <p:tgtEl>
                                          <p:spTgt spid="15"/>
                                        </p:tgtEl>
                                      </p:cBhvr>
                                      <p:to x="100000" y="100000"/>
                                    </p:animScale>
                                    <p:animScale>
                                      <p:cBhvr>
                                        <p:cTn id="129" dur="26">
                                          <p:stCondLst>
                                            <p:cond delay="1642"/>
                                          </p:stCondLst>
                                        </p:cTn>
                                        <p:tgtEl>
                                          <p:spTgt spid="15"/>
                                        </p:tgtEl>
                                      </p:cBhvr>
                                      <p:to x="100000" y="90000"/>
                                    </p:animScale>
                                    <p:animScale>
                                      <p:cBhvr>
                                        <p:cTn id="130" dur="166" decel="50000">
                                          <p:stCondLst>
                                            <p:cond delay="1668"/>
                                          </p:stCondLst>
                                        </p:cTn>
                                        <p:tgtEl>
                                          <p:spTgt spid="15"/>
                                        </p:tgtEl>
                                      </p:cBhvr>
                                      <p:to x="100000" y="100000"/>
                                    </p:animScale>
                                    <p:animScale>
                                      <p:cBhvr>
                                        <p:cTn id="131" dur="26">
                                          <p:stCondLst>
                                            <p:cond delay="1808"/>
                                          </p:stCondLst>
                                        </p:cTn>
                                        <p:tgtEl>
                                          <p:spTgt spid="15"/>
                                        </p:tgtEl>
                                      </p:cBhvr>
                                      <p:to x="100000" y="95000"/>
                                    </p:animScale>
                                    <p:animScale>
                                      <p:cBhvr>
                                        <p:cTn id="132" dur="166" decel="50000">
                                          <p:stCondLst>
                                            <p:cond delay="1834"/>
                                          </p:stCondLst>
                                        </p:cTn>
                                        <p:tgtEl>
                                          <p:spTgt spid="15"/>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3"/>
                                        </p:tgtEl>
                                        <p:attrNameLst>
                                          <p:attrName>style.visibility</p:attrName>
                                        </p:attrNameLst>
                                      </p:cBhvr>
                                      <p:to>
                                        <p:strVal val="visible"/>
                                      </p:to>
                                    </p:set>
                                    <p:animEffect transition="in" filter="wipe(down)">
                                      <p:cBhvr>
                                        <p:cTn id="135" dur="580">
                                          <p:stCondLst>
                                            <p:cond delay="0"/>
                                          </p:stCondLst>
                                        </p:cTn>
                                        <p:tgtEl>
                                          <p:spTgt spid="3"/>
                                        </p:tgtEl>
                                      </p:cBhvr>
                                    </p:animEffect>
                                    <p:anim calcmode="lin" valueType="num">
                                      <p:cBhvr>
                                        <p:cTn id="13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41" dur="26">
                                          <p:stCondLst>
                                            <p:cond delay="650"/>
                                          </p:stCondLst>
                                        </p:cTn>
                                        <p:tgtEl>
                                          <p:spTgt spid="3"/>
                                        </p:tgtEl>
                                      </p:cBhvr>
                                      <p:to x="100000" y="60000"/>
                                    </p:animScale>
                                    <p:animScale>
                                      <p:cBhvr>
                                        <p:cTn id="142" dur="166" decel="50000">
                                          <p:stCondLst>
                                            <p:cond delay="676"/>
                                          </p:stCondLst>
                                        </p:cTn>
                                        <p:tgtEl>
                                          <p:spTgt spid="3"/>
                                        </p:tgtEl>
                                      </p:cBhvr>
                                      <p:to x="100000" y="100000"/>
                                    </p:animScale>
                                    <p:animScale>
                                      <p:cBhvr>
                                        <p:cTn id="143" dur="26">
                                          <p:stCondLst>
                                            <p:cond delay="1312"/>
                                          </p:stCondLst>
                                        </p:cTn>
                                        <p:tgtEl>
                                          <p:spTgt spid="3"/>
                                        </p:tgtEl>
                                      </p:cBhvr>
                                      <p:to x="100000" y="80000"/>
                                    </p:animScale>
                                    <p:animScale>
                                      <p:cBhvr>
                                        <p:cTn id="144" dur="166" decel="50000">
                                          <p:stCondLst>
                                            <p:cond delay="1338"/>
                                          </p:stCondLst>
                                        </p:cTn>
                                        <p:tgtEl>
                                          <p:spTgt spid="3"/>
                                        </p:tgtEl>
                                      </p:cBhvr>
                                      <p:to x="100000" y="100000"/>
                                    </p:animScale>
                                    <p:animScale>
                                      <p:cBhvr>
                                        <p:cTn id="145" dur="26">
                                          <p:stCondLst>
                                            <p:cond delay="1642"/>
                                          </p:stCondLst>
                                        </p:cTn>
                                        <p:tgtEl>
                                          <p:spTgt spid="3"/>
                                        </p:tgtEl>
                                      </p:cBhvr>
                                      <p:to x="100000" y="90000"/>
                                    </p:animScale>
                                    <p:animScale>
                                      <p:cBhvr>
                                        <p:cTn id="146" dur="166" decel="50000">
                                          <p:stCondLst>
                                            <p:cond delay="1668"/>
                                          </p:stCondLst>
                                        </p:cTn>
                                        <p:tgtEl>
                                          <p:spTgt spid="3"/>
                                        </p:tgtEl>
                                      </p:cBhvr>
                                      <p:to x="100000" y="100000"/>
                                    </p:animScale>
                                    <p:animScale>
                                      <p:cBhvr>
                                        <p:cTn id="147" dur="26">
                                          <p:stCondLst>
                                            <p:cond delay="1808"/>
                                          </p:stCondLst>
                                        </p:cTn>
                                        <p:tgtEl>
                                          <p:spTgt spid="3"/>
                                        </p:tgtEl>
                                      </p:cBhvr>
                                      <p:to x="100000" y="95000"/>
                                    </p:animScale>
                                    <p:animScale>
                                      <p:cBhvr>
                                        <p:cTn id="14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I-2</a:t>
                      </a:r>
                    </a:p>
                  </a:txBody>
                  <a:tcPr/>
                </a:tc>
                <a:tc>
                  <a:txBody>
                    <a:bodyPr/>
                    <a:lstStyle/>
                    <a:p>
                      <a:r>
                        <a:rPr lang="fr-FR" sz="2000" b="1" cap="all" baseline="0" dirty="0">
                          <a:latin typeface="Calibri" panose="020F0502020204030204" pitchFamily="34" charset="0"/>
                          <a:cs typeface="Calibri" panose="020F0502020204030204" pitchFamily="34" charset="0"/>
                        </a:rPr>
                        <a:t>CORRESPONDANCES INTIMES</a:t>
                      </a:r>
                    </a:p>
                  </a:txBody>
                  <a:tcPr/>
                </a:tc>
                <a:extLst>
                  <a:ext uri="{0D108BD9-81ED-4DB2-BD59-A6C34878D82A}">
                    <a16:rowId xmlns:a16="http://schemas.microsoft.com/office/drawing/2014/main" val="2285808700"/>
                  </a:ext>
                </a:extLst>
              </a:tr>
            </a:tbl>
          </a:graphicData>
        </a:graphic>
      </p:graphicFrame>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2717411" cy="369332"/>
          </a:xfrm>
          <a:prstGeom prst="rect">
            <a:avLst/>
          </a:prstGeom>
          <a:noFill/>
        </p:spPr>
        <p:txBody>
          <a:bodyPr wrap="none" rtlCol="0">
            <a:spAutoFit/>
          </a:bodyPr>
          <a:lstStyle/>
          <a:p>
            <a:r>
              <a:rPr lang="fr-FR" b="1" dirty="0">
                <a:solidFill>
                  <a:srgbClr val="FF0000"/>
                </a:solidFill>
                <a:highlight>
                  <a:srgbClr val="FFFF00"/>
                </a:highlight>
              </a:rPr>
              <a:t>DOC. 9 :</a:t>
            </a:r>
            <a:r>
              <a:rPr lang="fr-FR" b="1" dirty="0">
                <a:solidFill>
                  <a:srgbClr val="FF0000"/>
                </a:solidFill>
              </a:rPr>
              <a:t> Lettre au père</a:t>
            </a:r>
          </a:p>
        </p:txBody>
      </p:sp>
      <p:pic>
        <p:nvPicPr>
          <p:cNvPr id="5" name="Image 4">
            <a:extLst>
              <a:ext uri="{FF2B5EF4-FFF2-40B4-BE49-F238E27FC236}">
                <a16:creationId xmlns:a16="http://schemas.microsoft.com/office/drawing/2014/main" id="{F64B0A3C-1737-4EC3-891A-F97480F1DE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88032" y="665549"/>
            <a:ext cx="1323521" cy="1323521"/>
          </a:xfrm>
          <a:prstGeom prst="rect">
            <a:avLst/>
          </a:prstGeom>
        </p:spPr>
      </p:pic>
      <p:pic>
        <p:nvPicPr>
          <p:cNvPr id="6" name="Image 5">
            <a:extLst>
              <a:ext uri="{FF2B5EF4-FFF2-40B4-BE49-F238E27FC236}">
                <a16:creationId xmlns:a16="http://schemas.microsoft.com/office/drawing/2014/main" id="{DBD743A4-5ABD-4C2E-8AE3-0AC160E1E4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8" name="Rectangle 7">
            <a:extLst>
              <a:ext uri="{FF2B5EF4-FFF2-40B4-BE49-F238E27FC236}">
                <a16:creationId xmlns:a16="http://schemas.microsoft.com/office/drawing/2014/main" id="{6EB4224E-EDF4-4EE6-86F8-7DC9F2B3E03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9" name="ZoneTexte 8">
            <a:extLst>
              <a:ext uri="{FF2B5EF4-FFF2-40B4-BE49-F238E27FC236}">
                <a16:creationId xmlns:a16="http://schemas.microsoft.com/office/drawing/2014/main" id="{CBFF2819-6E40-474A-977B-A6F01F9CF6EF}"/>
              </a:ext>
            </a:extLst>
          </p:cNvPr>
          <p:cNvSpPr txBox="1"/>
          <p:nvPr/>
        </p:nvSpPr>
        <p:spPr>
          <a:xfrm>
            <a:off x="8712367" y="1305419"/>
            <a:ext cx="1758922" cy="646331"/>
          </a:xfrm>
          <a:prstGeom prst="rect">
            <a:avLst/>
          </a:prstGeom>
          <a:noFill/>
        </p:spPr>
        <p:txBody>
          <a:bodyPr wrap="square" rtlCol="0">
            <a:spAutoFit/>
          </a:bodyPr>
          <a:lstStyle/>
          <a:p>
            <a:pPr algn="ctr"/>
            <a:r>
              <a:rPr lang="fr-FR" b="1" dirty="0"/>
              <a:t>Franz KAFKA</a:t>
            </a:r>
          </a:p>
          <a:p>
            <a:pPr algn="ctr"/>
            <a:r>
              <a:rPr lang="fr-FR" dirty="0"/>
              <a:t>(1883-1924)</a:t>
            </a:r>
          </a:p>
        </p:txBody>
      </p:sp>
      <p:sp>
        <p:nvSpPr>
          <p:cNvPr id="12" name="Rectangle 11">
            <a:extLst>
              <a:ext uri="{FF2B5EF4-FFF2-40B4-BE49-F238E27FC236}">
                <a16:creationId xmlns:a16="http://schemas.microsoft.com/office/drawing/2014/main" id="{E9B0F001-DEA8-4475-AECC-A3E0A4088DE0}"/>
              </a:ext>
            </a:extLst>
          </p:cNvPr>
          <p:cNvSpPr/>
          <p:nvPr/>
        </p:nvSpPr>
        <p:spPr>
          <a:xfrm>
            <a:off x="7313630" y="611616"/>
            <a:ext cx="4709046" cy="610559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2657BCEB-86B4-4C0F-A617-CF7366204FF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367958" y="1472037"/>
            <a:ext cx="740934" cy="492910"/>
          </a:xfrm>
          <a:prstGeom prst="rect">
            <a:avLst/>
          </a:prstGeom>
        </p:spPr>
      </p:pic>
      <p:sp>
        <p:nvSpPr>
          <p:cNvPr id="14" name="ZoneTexte 13">
            <a:extLst>
              <a:ext uri="{FF2B5EF4-FFF2-40B4-BE49-F238E27FC236}">
                <a16:creationId xmlns:a16="http://schemas.microsoft.com/office/drawing/2014/main" id="{EBD37ACE-C170-4B8B-9842-E1AACC041D04}"/>
              </a:ext>
            </a:extLst>
          </p:cNvPr>
          <p:cNvSpPr txBox="1"/>
          <p:nvPr/>
        </p:nvSpPr>
        <p:spPr>
          <a:xfrm>
            <a:off x="7331343" y="1930084"/>
            <a:ext cx="4709046" cy="4801314"/>
          </a:xfrm>
          <a:prstGeom prst="rect">
            <a:avLst/>
          </a:prstGeom>
          <a:noFill/>
        </p:spPr>
        <p:txBody>
          <a:bodyPr wrap="square">
            <a:spAutoFit/>
          </a:bodyPr>
          <a:lstStyle/>
          <a:p>
            <a:pPr algn="just"/>
            <a:r>
              <a:rPr lang="fr-FR" sz="1400" dirty="0"/>
              <a:t>Romancier austro-tchèque de langue allemande, son œuvre s’installe surtout dans une atmosphère cauchemardesque où l’individu lutte pour exister dans une société bureaucratique qui cherche à l’écraser. L'atmosphère particulière des romans et nouvelles de Kafka a donné naissance à un adjectif, </a:t>
            </a:r>
            <a:r>
              <a:rPr lang="fr-FR" sz="1400" b="1" dirty="0"/>
              <a:t>« kafkaïen »</a:t>
            </a:r>
            <a:r>
              <a:rPr lang="fr-FR" sz="1400" dirty="0"/>
              <a:t>, qui renvoie à quelque chose d'absurde, illogique, confus et incompréhensible. </a:t>
            </a:r>
          </a:p>
          <a:p>
            <a:pPr algn="just"/>
            <a:r>
              <a:rPr lang="fr-FR" sz="1400" b="1" dirty="0">
                <a:solidFill>
                  <a:srgbClr val="FF0000"/>
                </a:solidFill>
              </a:rPr>
              <a:t>1908-1922 :</a:t>
            </a:r>
            <a:r>
              <a:rPr lang="fr-FR" sz="1400" dirty="0"/>
              <a:t> il travaille pour l’Institution d'assurance pour les accidents des travailleurs de Bohême où il essaie de limiter les risques encourus par les ouvriers sur des machines dangereuses</a:t>
            </a:r>
          </a:p>
          <a:p>
            <a:pPr algn="just"/>
            <a:r>
              <a:rPr lang="fr-FR" sz="1400" b="1" dirty="0">
                <a:solidFill>
                  <a:srgbClr val="FF0000"/>
                </a:solidFill>
              </a:rPr>
              <a:t>1919 :</a:t>
            </a:r>
            <a:r>
              <a:rPr lang="fr-FR" sz="1400" dirty="0"/>
              <a:t> il rompt des fiançailles avec  Julie WOHRYZEK ;</a:t>
            </a:r>
          </a:p>
          <a:p>
            <a:pPr algn="just"/>
            <a:r>
              <a:rPr lang="fr-FR" sz="1400" b="1" dirty="0">
                <a:solidFill>
                  <a:srgbClr val="FF0000"/>
                </a:solidFill>
              </a:rPr>
              <a:t>1924 :</a:t>
            </a:r>
            <a:r>
              <a:rPr lang="fr-FR" sz="1400" dirty="0"/>
              <a:t> il meurt de la tuberculose. Avant de décéder, il demande à son ami et exécuteur testamentaire, le poète Max BROD, de détruire tous ses manuscrits.</a:t>
            </a:r>
          </a:p>
          <a:p>
            <a:pPr algn="just"/>
            <a:r>
              <a:rPr lang="fr-FR" sz="1400" dirty="0"/>
              <a:t>Ce ne le sera pas fait et, au contraire, Max BROD contribuera à faire connaître, après sa mort, l’un des plus grands écrivains du XXe s.</a:t>
            </a:r>
          </a:p>
          <a:p>
            <a:pPr algn="just"/>
            <a:r>
              <a:rPr lang="fr-FR" sz="1400" b="1" dirty="0">
                <a:solidFill>
                  <a:srgbClr val="002060"/>
                </a:solidFill>
              </a:rPr>
              <a:t>Œuvres majeures :</a:t>
            </a:r>
            <a:r>
              <a:rPr lang="fr-FR" sz="1400" dirty="0"/>
              <a:t> </a:t>
            </a:r>
            <a:r>
              <a:rPr lang="fr-FR" sz="1400" b="1" dirty="0">
                <a:solidFill>
                  <a:srgbClr val="FF0000"/>
                </a:solidFill>
              </a:rPr>
              <a:t>1915 :</a:t>
            </a:r>
            <a:r>
              <a:rPr lang="fr-FR" sz="1400" dirty="0"/>
              <a:t> </a:t>
            </a:r>
            <a:r>
              <a:rPr lang="fr-FR" sz="1400" i="1" dirty="0"/>
              <a:t>La Métamorphose</a:t>
            </a:r>
            <a:r>
              <a:rPr lang="fr-FR" sz="1400" dirty="0"/>
              <a:t> ;</a:t>
            </a:r>
          </a:p>
          <a:p>
            <a:pPr algn="just"/>
            <a:r>
              <a:rPr lang="fr-FR" sz="1400" b="1" dirty="0">
                <a:solidFill>
                  <a:srgbClr val="FF0000"/>
                </a:solidFill>
              </a:rPr>
              <a:t>1919 :</a:t>
            </a:r>
            <a:r>
              <a:rPr lang="fr-FR" sz="1400" dirty="0"/>
              <a:t> </a:t>
            </a:r>
            <a:r>
              <a:rPr lang="fr-FR" sz="1400" i="1" dirty="0"/>
              <a:t>La Colonie pénitentiaire</a:t>
            </a:r>
            <a:r>
              <a:rPr lang="fr-FR" sz="1400" dirty="0"/>
              <a:t> ; </a:t>
            </a:r>
            <a:r>
              <a:rPr lang="fr-FR" sz="1400" b="1" dirty="0">
                <a:solidFill>
                  <a:srgbClr val="FF0000"/>
                </a:solidFill>
              </a:rPr>
              <a:t>1925 :</a:t>
            </a:r>
            <a:r>
              <a:rPr lang="fr-FR" sz="1400" dirty="0"/>
              <a:t> </a:t>
            </a:r>
            <a:r>
              <a:rPr lang="fr-FR" sz="1400" i="1" dirty="0"/>
              <a:t>Le Procès</a:t>
            </a:r>
            <a:r>
              <a:rPr lang="fr-FR" sz="1400" dirty="0"/>
              <a:t>.</a:t>
            </a:r>
            <a:endParaRPr lang="fr-FR" sz="1200" i="1" dirty="0"/>
          </a:p>
          <a:p>
            <a:pPr algn="r"/>
            <a:r>
              <a:rPr lang="fr-FR" sz="1200" i="1" dirty="0"/>
              <a:t>D’après Wikipedia.org.</a:t>
            </a:r>
            <a:endParaRPr lang="fr-FR" sz="1500" dirty="0"/>
          </a:p>
        </p:txBody>
      </p:sp>
      <p:pic>
        <p:nvPicPr>
          <p:cNvPr id="15" name="Image 14">
            <a:extLst>
              <a:ext uri="{FF2B5EF4-FFF2-40B4-BE49-F238E27FC236}">
                <a16:creationId xmlns:a16="http://schemas.microsoft.com/office/drawing/2014/main" id="{018E5F24-61A5-47C8-A29E-1589D9D7F6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14504" y="1472037"/>
            <a:ext cx="740934" cy="492909"/>
          </a:xfrm>
          <a:prstGeom prst="rect">
            <a:avLst/>
          </a:prstGeom>
        </p:spPr>
      </p:pic>
      <p:sp>
        <p:nvSpPr>
          <p:cNvPr id="16" name="ZoneTexte 15">
            <a:extLst>
              <a:ext uri="{FF2B5EF4-FFF2-40B4-BE49-F238E27FC236}">
                <a16:creationId xmlns:a16="http://schemas.microsoft.com/office/drawing/2014/main" id="{21A5B295-1C5E-4835-BC6D-390306D3DA35}"/>
              </a:ext>
            </a:extLst>
          </p:cNvPr>
          <p:cNvSpPr txBox="1"/>
          <p:nvPr/>
        </p:nvSpPr>
        <p:spPr>
          <a:xfrm>
            <a:off x="128031" y="1034785"/>
            <a:ext cx="5691962"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23 )</a:t>
            </a:r>
            <a:r>
              <a:rPr lang="fr-FR" b="1" dirty="0">
                <a:latin typeface="Calibri" panose="020F0502020204030204" pitchFamily="34" charset="0"/>
                <a:cs typeface="Calibri" panose="020F0502020204030204" pitchFamily="34" charset="0"/>
              </a:rPr>
              <a:t> A quelle </a:t>
            </a:r>
            <a:r>
              <a:rPr lang="fr-FR" b="1" dirty="0">
                <a:solidFill>
                  <a:srgbClr val="FF0000"/>
                </a:solidFill>
                <a:latin typeface="Calibri" panose="020F0502020204030204" pitchFamily="34" charset="0"/>
                <a:cs typeface="Calibri" panose="020F0502020204030204" pitchFamily="34" charset="0"/>
              </a:rPr>
              <a:t>question</a:t>
            </a:r>
            <a:r>
              <a:rPr lang="fr-FR" b="1" dirty="0">
                <a:latin typeface="Calibri" panose="020F0502020204030204" pitchFamily="34" charset="0"/>
                <a:cs typeface="Calibri" panose="020F0502020204030204" pitchFamily="34" charset="0"/>
              </a:rPr>
              <a:t> de son père, </a:t>
            </a:r>
            <a:r>
              <a:rPr lang="fr-FR" b="1" dirty="0">
                <a:solidFill>
                  <a:srgbClr val="FF0000"/>
                </a:solidFill>
                <a:latin typeface="Calibri" panose="020F0502020204030204" pitchFamily="34" charset="0"/>
                <a:cs typeface="Calibri" panose="020F0502020204030204" pitchFamily="34" charset="0"/>
              </a:rPr>
              <a:t>Franz KAFKA répond-il</a:t>
            </a:r>
            <a:r>
              <a:rPr lang="fr-FR" b="1" dirty="0">
                <a:latin typeface="Calibri" panose="020F0502020204030204" pitchFamily="34" charset="0"/>
                <a:cs typeface="Calibri" panose="020F0502020204030204" pitchFamily="34" charset="0"/>
              </a:rPr>
              <a:t> par cette lettre ?</a:t>
            </a:r>
          </a:p>
        </p:txBody>
      </p:sp>
      <p:sp>
        <p:nvSpPr>
          <p:cNvPr id="18" name="ZoneTexte 17">
            <a:extLst>
              <a:ext uri="{FF2B5EF4-FFF2-40B4-BE49-F238E27FC236}">
                <a16:creationId xmlns:a16="http://schemas.microsoft.com/office/drawing/2014/main" id="{E5C6BC70-F109-4A7F-808E-32FED933E144}"/>
              </a:ext>
            </a:extLst>
          </p:cNvPr>
          <p:cNvSpPr txBox="1"/>
          <p:nvPr/>
        </p:nvSpPr>
        <p:spPr>
          <a:xfrm>
            <a:off x="127217" y="2340642"/>
            <a:ext cx="5955948"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24 )</a:t>
            </a:r>
            <a:r>
              <a:rPr lang="fr-FR" b="1" dirty="0">
                <a:latin typeface="Calibri" panose="020F0502020204030204" pitchFamily="34" charset="0"/>
                <a:cs typeface="Calibri" panose="020F0502020204030204" pitchFamily="34" charset="0"/>
              </a:rPr>
              <a:t> Citez au moins deux raisons qui expliquent pourquoi il a </a:t>
            </a:r>
            <a:r>
              <a:rPr lang="fr-FR" b="1" dirty="0">
                <a:solidFill>
                  <a:srgbClr val="FF0000"/>
                </a:solidFill>
                <a:latin typeface="Calibri" panose="020F0502020204030204" pitchFamily="34" charset="0"/>
                <a:cs typeface="Calibri" panose="020F0502020204030204" pitchFamily="34" charset="0"/>
              </a:rPr>
              <a:t>recours à l’écriture</a:t>
            </a:r>
            <a:r>
              <a:rPr lang="fr-FR" b="1" dirty="0">
                <a:latin typeface="Calibri" panose="020F0502020204030204" pitchFamily="34" charset="0"/>
                <a:cs typeface="Calibri" panose="020F0502020204030204" pitchFamily="34" charset="0"/>
              </a:rPr>
              <a:t> pour s’adresser à lui ? </a:t>
            </a:r>
          </a:p>
        </p:txBody>
      </p:sp>
      <p:sp>
        <p:nvSpPr>
          <p:cNvPr id="20" name="ZoneTexte 19">
            <a:extLst>
              <a:ext uri="{FF2B5EF4-FFF2-40B4-BE49-F238E27FC236}">
                <a16:creationId xmlns:a16="http://schemas.microsoft.com/office/drawing/2014/main" id="{93BC3631-E9AA-4DE3-958F-07C895AF64D3}"/>
              </a:ext>
            </a:extLst>
          </p:cNvPr>
          <p:cNvSpPr txBox="1"/>
          <p:nvPr/>
        </p:nvSpPr>
        <p:spPr>
          <a:xfrm>
            <a:off x="127217" y="3887659"/>
            <a:ext cx="5955948"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25 )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Qui s’exprime indirectement</a:t>
            </a:r>
            <a:r>
              <a:rPr lang="fr-FR" b="1" dirty="0">
                <a:latin typeface="Calibri" panose="020F0502020204030204" pitchFamily="34" charset="0"/>
                <a:cs typeface="Calibri" panose="020F0502020204030204" pitchFamily="34" charset="0"/>
              </a:rPr>
              <a:t> dans le 3</a:t>
            </a:r>
            <a:r>
              <a:rPr lang="fr-FR" b="1" baseline="30000" dirty="0">
                <a:latin typeface="Calibri" panose="020F0502020204030204" pitchFamily="34" charset="0"/>
                <a:cs typeface="Calibri" panose="020F0502020204030204" pitchFamily="34" charset="0"/>
              </a:rPr>
              <a:t>ème</a:t>
            </a:r>
            <a:r>
              <a:rPr lang="fr-FR" b="1" dirty="0">
                <a:latin typeface="Calibri" panose="020F0502020204030204" pitchFamily="34" charset="0"/>
                <a:cs typeface="Calibri" panose="020F0502020204030204" pitchFamily="34" charset="0"/>
              </a:rPr>
              <a:t> paragraphe (lignes 10 à 15) ? </a:t>
            </a:r>
          </a:p>
        </p:txBody>
      </p:sp>
      <p:sp>
        <p:nvSpPr>
          <p:cNvPr id="22" name="ZoneTexte 21">
            <a:extLst>
              <a:ext uri="{FF2B5EF4-FFF2-40B4-BE49-F238E27FC236}">
                <a16:creationId xmlns:a16="http://schemas.microsoft.com/office/drawing/2014/main" id="{3A200A3F-AE54-45F8-9E36-C539CBBD4DE8}"/>
              </a:ext>
            </a:extLst>
          </p:cNvPr>
          <p:cNvSpPr txBox="1"/>
          <p:nvPr/>
        </p:nvSpPr>
        <p:spPr>
          <a:xfrm>
            <a:off x="134235" y="4964877"/>
            <a:ext cx="5756426" cy="646331"/>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26 )</a:t>
            </a:r>
            <a:r>
              <a:rPr lang="fr-FR" b="1" dirty="0">
                <a:latin typeface="Calibri" panose="020F0502020204030204" pitchFamily="34" charset="0"/>
                <a:cs typeface="Calibri" panose="020F0502020204030204" pitchFamily="34" charset="0"/>
              </a:rPr>
              <a:t> Franz KAFKA estime-t-il que </a:t>
            </a:r>
            <a:r>
              <a:rPr lang="fr-FR" b="1" dirty="0">
                <a:solidFill>
                  <a:srgbClr val="FF0000"/>
                </a:solidFill>
                <a:latin typeface="Calibri" panose="020F0502020204030204" pitchFamily="34" charset="0"/>
                <a:cs typeface="Calibri" panose="020F0502020204030204" pitchFamily="34" charset="0"/>
              </a:rPr>
              <a:t>son père a tous les torts ?</a:t>
            </a:r>
            <a:r>
              <a:rPr lang="fr-FR" b="1" dirty="0">
                <a:latin typeface="Calibri" panose="020F0502020204030204" pitchFamily="34" charset="0"/>
                <a:cs typeface="Calibri" panose="020F0502020204030204" pitchFamily="34" charset="0"/>
              </a:rPr>
              <a:t> </a:t>
            </a:r>
            <a:r>
              <a:rPr lang="fr-FR" b="1" dirty="0">
                <a:solidFill>
                  <a:srgbClr val="FF0000"/>
                </a:solidFill>
                <a:latin typeface="Calibri" panose="020F0502020204030204" pitchFamily="34" charset="0"/>
                <a:cs typeface="Calibri" panose="020F0502020204030204" pitchFamily="34" charset="0"/>
              </a:rPr>
              <a:t>Expliquer</a:t>
            </a:r>
            <a:r>
              <a:rPr lang="fr-FR" b="1" dirty="0">
                <a:latin typeface="Calibri" panose="020F0502020204030204" pitchFamily="34" charset="0"/>
                <a:cs typeface="Calibri" panose="020F0502020204030204" pitchFamily="34" charset="0"/>
              </a:rPr>
              <a:t>…</a:t>
            </a:r>
          </a:p>
        </p:txBody>
      </p:sp>
      <p:pic>
        <p:nvPicPr>
          <p:cNvPr id="2" name="Image 1">
            <a:hlinkClick r:id="rId6" action="ppaction://hlinksldjump"/>
            <a:extLst>
              <a:ext uri="{FF2B5EF4-FFF2-40B4-BE49-F238E27FC236}">
                <a16:creationId xmlns:a16="http://schemas.microsoft.com/office/drawing/2014/main" id="{D315CA68-4250-27F1-F6A1-E76BB7599A0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8"/>
            <a:extLst>
              <a:ext uri="{FF2B5EF4-FFF2-40B4-BE49-F238E27FC236}">
                <a16:creationId xmlns:a16="http://schemas.microsoft.com/office/drawing/2014/main" id="{39FDC8CF-E849-7062-1104-0367516C27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94692" y="636304"/>
            <a:ext cx="399241" cy="399241"/>
          </a:xfrm>
          <a:prstGeom prst="rect">
            <a:avLst/>
          </a:prstGeom>
        </p:spPr>
      </p:pic>
    </p:spTree>
    <p:extLst>
      <p:ext uri="{BB962C8B-B14F-4D97-AF65-F5344CB8AC3E}">
        <p14:creationId xmlns:p14="http://schemas.microsoft.com/office/powerpoint/2010/main" val="23239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80">
                                          <p:stCondLst>
                                            <p:cond delay="0"/>
                                          </p:stCondLst>
                                        </p:cTn>
                                        <p:tgtEl>
                                          <p:spTgt spid="12"/>
                                        </p:tgtEl>
                                      </p:cBhvr>
                                    </p:animEffect>
                                    <p:anim calcmode="lin" valueType="num">
                                      <p:cBhvr>
                                        <p:cTn id="7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7" dur="26">
                                          <p:stCondLst>
                                            <p:cond delay="650"/>
                                          </p:stCondLst>
                                        </p:cTn>
                                        <p:tgtEl>
                                          <p:spTgt spid="12"/>
                                        </p:tgtEl>
                                      </p:cBhvr>
                                      <p:to x="100000" y="60000"/>
                                    </p:animScale>
                                    <p:animScale>
                                      <p:cBhvr>
                                        <p:cTn id="78" dur="166" decel="50000">
                                          <p:stCondLst>
                                            <p:cond delay="676"/>
                                          </p:stCondLst>
                                        </p:cTn>
                                        <p:tgtEl>
                                          <p:spTgt spid="12"/>
                                        </p:tgtEl>
                                      </p:cBhvr>
                                      <p:to x="100000" y="100000"/>
                                    </p:animScale>
                                    <p:animScale>
                                      <p:cBhvr>
                                        <p:cTn id="79" dur="26">
                                          <p:stCondLst>
                                            <p:cond delay="1312"/>
                                          </p:stCondLst>
                                        </p:cTn>
                                        <p:tgtEl>
                                          <p:spTgt spid="12"/>
                                        </p:tgtEl>
                                      </p:cBhvr>
                                      <p:to x="100000" y="80000"/>
                                    </p:animScale>
                                    <p:animScale>
                                      <p:cBhvr>
                                        <p:cTn id="80" dur="166" decel="50000">
                                          <p:stCondLst>
                                            <p:cond delay="1338"/>
                                          </p:stCondLst>
                                        </p:cTn>
                                        <p:tgtEl>
                                          <p:spTgt spid="12"/>
                                        </p:tgtEl>
                                      </p:cBhvr>
                                      <p:to x="100000" y="100000"/>
                                    </p:animScale>
                                    <p:animScale>
                                      <p:cBhvr>
                                        <p:cTn id="81" dur="26">
                                          <p:stCondLst>
                                            <p:cond delay="1642"/>
                                          </p:stCondLst>
                                        </p:cTn>
                                        <p:tgtEl>
                                          <p:spTgt spid="12"/>
                                        </p:tgtEl>
                                      </p:cBhvr>
                                      <p:to x="100000" y="90000"/>
                                    </p:animScale>
                                    <p:animScale>
                                      <p:cBhvr>
                                        <p:cTn id="82" dur="166" decel="50000">
                                          <p:stCondLst>
                                            <p:cond delay="1668"/>
                                          </p:stCondLst>
                                        </p:cTn>
                                        <p:tgtEl>
                                          <p:spTgt spid="12"/>
                                        </p:tgtEl>
                                      </p:cBhvr>
                                      <p:to x="100000" y="100000"/>
                                    </p:animScale>
                                    <p:animScale>
                                      <p:cBhvr>
                                        <p:cTn id="83" dur="26">
                                          <p:stCondLst>
                                            <p:cond delay="1808"/>
                                          </p:stCondLst>
                                        </p:cTn>
                                        <p:tgtEl>
                                          <p:spTgt spid="12"/>
                                        </p:tgtEl>
                                      </p:cBhvr>
                                      <p:to x="100000" y="95000"/>
                                    </p:animScale>
                                    <p:animScale>
                                      <p:cBhvr>
                                        <p:cTn id="84" dur="166" decel="50000">
                                          <p:stCondLst>
                                            <p:cond delay="1834"/>
                                          </p:stCondLst>
                                        </p:cTn>
                                        <p:tgtEl>
                                          <p:spTgt spid="12"/>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80">
                                          <p:stCondLst>
                                            <p:cond delay="0"/>
                                          </p:stCondLst>
                                        </p:cTn>
                                        <p:tgtEl>
                                          <p:spTgt spid="13"/>
                                        </p:tgtEl>
                                      </p:cBhvr>
                                    </p:animEffect>
                                    <p:anim calcmode="lin" valueType="num">
                                      <p:cBhvr>
                                        <p:cTn id="8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3" dur="26">
                                          <p:stCondLst>
                                            <p:cond delay="650"/>
                                          </p:stCondLst>
                                        </p:cTn>
                                        <p:tgtEl>
                                          <p:spTgt spid="13"/>
                                        </p:tgtEl>
                                      </p:cBhvr>
                                      <p:to x="100000" y="60000"/>
                                    </p:animScale>
                                    <p:animScale>
                                      <p:cBhvr>
                                        <p:cTn id="94" dur="166" decel="50000">
                                          <p:stCondLst>
                                            <p:cond delay="676"/>
                                          </p:stCondLst>
                                        </p:cTn>
                                        <p:tgtEl>
                                          <p:spTgt spid="13"/>
                                        </p:tgtEl>
                                      </p:cBhvr>
                                      <p:to x="100000" y="100000"/>
                                    </p:animScale>
                                    <p:animScale>
                                      <p:cBhvr>
                                        <p:cTn id="95" dur="26">
                                          <p:stCondLst>
                                            <p:cond delay="1312"/>
                                          </p:stCondLst>
                                        </p:cTn>
                                        <p:tgtEl>
                                          <p:spTgt spid="13"/>
                                        </p:tgtEl>
                                      </p:cBhvr>
                                      <p:to x="100000" y="80000"/>
                                    </p:animScale>
                                    <p:animScale>
                                      <p:cBhvr>
                                        <p:cTn id="96" dur="166" decel="50000">
                                          <p:stCondLst>
                                            <p:cond delay="1338"/>
                                          </p:stCondLst>
                                        </p:cTn>
                                        <p:tgtEl>
                                          <p:spTgt spid="13"/>
                                        </p:tgtEl>
                                      </p:cBhvr>
                                      <p:to x="100000" y="100000"/>
                                    </p:animScale>
                                    <p:animScale>
                                      <p:cBhvr>
                                        <p:cTn id="97" dur="26">
                                          <p:stCondLst>
                                            <p:cond delay="1642"/>
                                          </p:stCondLst>
                                        </p:cTn>
                                        <p:tgtEl>
                                          <p:spTgt spid="13"/>
                                        </p:tgtEl>
                                      </p:cBhvr>
                                      <p:to x="100000" y="90000"/>
                                    </p:animScale>
                                    <p:animScale>
                                      <p:cBhvr>
                                        <p:cTn id="98" dur="166" decel="50000">
                                          <p:stCondLst>
                                            <p:cond delay="1668"/>
                                          </p:stCondLst>
                                        </p:cTn>
                                        <p:tgtEl>
                                          <p:spTgt spid="13"/>
                                        </p:tgtEl>
                                      </p:cBhvr>
                                      <p:to x="100000" y="100000"/>
                                    </p:animScale>
                                    <p:animScale>
                                      <p:cBhvr>
                                        <p:cTn id="99" dur="26">
                                          <p:stCondLst>
                                            <p:cond delay="1808"/>
                                          </p:stCondLst>
                                        </p:cTn>
                                        <p:tgtEl>
                                          <p:spTgt spid="13"/>
                                        </p:tgtEl>
                                      </p:cBhvr>
                                      <p:to x="100000" y="95000"/>
                                    </p:animScale>
                                    <p:animScale>
                                      <p:cBhvr>
                                        <p:cTn id="100" dur="166" decel="50000">
                                          <p:stCondLst>
                                            <p:cond delay="1834"/>
                                          </p:stCondLst>
                                        </p:cTn>
                                        <p:tgtEl>
                                          <p:spTgt spid="13"/>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wipe(down)">
                                      <p:cBhvr>
                                        <p:cTn id="119" dur="580">
                                          <p:stCondLst>
                                            <p:cond delay="0"/>
                                          </p:stCondLst>
                                        </p:cTn>
                                        <p:tgtEl>
                                          <p:spTgt spid="15"/>
                                        </p:tgtEl>
                                      </p:cBhvr>
                                    </p:animEffect>
                                    <p:anim calcmode="lin" valueType="num">
                                      <p:cBhvr>
                                        <p:cTn id="12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25" dur="26">
                                          <p:stCondLst>
                                            <p:cond delay="650"/>
                                          </p:stCondLst>
                                        </p:cTn>
                                        <p:tgtEl>
                                          <p:spTgt spid="15"/>
                                        </p:tgtEl>
                                      </p:cBhvr>
                                      <p:to x="100000" y="60000"/>
                                    </p:animScale>
                                    <p:animScale>
                                      <p:cBhvr>
                                        <p:cTn id="126" dur="166" decel="50000">
                                          <p:stCondLst>
                                            <p:cond delay="676"/>
                                          </p:stCondLst>
                                        </p:cTn>
                                        <p:tgtEl>
                                          <p:spTgt spid="15"/>
                                        </p:tgtEl>
                                      </p:cBhvr>
                                      <p:to x="100000" y="100000"/>
                                    </p:animScale>
                                    <p:animScale>
                                      <p:cBhvr>
                                        <p:cTn id="127" dur="26">
                                          <p:stCondLst>
                                            <p:cond delay="1312"/>
                                          </p:stCondLst>
                                        </p:cTn>
                                        <p:tgtEl>
                                          <p:spTgt spid="15"/>
                                        </p:tgtEl>
                                      </p:cBhvr>
                                      <p:to x="100000" y="80000"/>
                                    </p:animScale>
                                    <p:animScale>
                                      <p:cBhvr>
                                        <p:cTn id="128" dur="166" decel="50000">
                                          <p:stCondLst>
                                            <p:cond delay="1338"/>
                                          </p:stCondLst>
                                        </p:cTn>
                                        <p:tgtEl>
                                          <p:spTgt spid="15"/>
                                        </p:tgtEl>
                                      </p:cBhvr>
                                      <p:to x="100000" y="100000"/>
                                    </p:animScale>
                                    <p:animScale>
                                      <p:cBhvr>
                                        <p:cTn id="129" dur="26">
                                          <p:stCondLst>
                                            <p:cond delay="1642"/>
                                          </p:stCondLst>
                                        </p:cTn>
                                        <p:tgtEl>
                                          <p:spTgt spid="15"/>
                                        </p:tgtEl>
                                      </p:cBhvr>
                                      <p:to x="100000" y="90000"/>
                                    </p:animScale>
                                    <p:animScale>
                                      <p:cBhvr>
                                        <p:cTn id="130" dur="166" decel="50000">
                                          <p:stCondLst>
                                            <p:cond delay="1668"/>
                                          </p:stCondLst>
                                        </p:cTn>
                                        <p:tgtEl>
                                          <p:spTgt spid="15"/>
                                        </p:tgtEl>
                                      </p:cBhvr>
                                      <p:to x="100000" y="100000"/>
                                    </p:animScale>
                                    <p:animScale>
                                      <p:cBhvr>
                                        <p:cTn id="131" dur="26">
                                          <p:stCondLst>
                                            <p:cond delay="1808"/>
                                          </p:stCondLst>
                                        </p:cTn>
                                        <p:tgtEl>
                                          <p:spTgt spid="15"/>
                                        </p:tgtEl>
                                      </p:cBhvr>
                                      <p:to x="100000" y="95000"/>
                                    </p:animScale>
                                    <p:animScale>
                                      <p:cBhvr>
                                        <p:cTn id="132" dur="166" decel="50000">
                                          <p:stCondLst>
                                            <p:cond delay="1834"/>
                                          </p:stCondLst>
                                        </p:cTn>
                                        <p:tgtEl>
                                          <p:spTgt spid="15"/>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3"/>
                                        </p:tgtEl>
                                        <p:attrNameLst>
                                          <p:attrName>style.visibility</p:attrName>
                                        </p:attrNameLst>
                                      </p:cBhvr>
                                      <p:to>
                                        <p:strVal val="visible"/>
                                      </p:to>
                                    </p:set>
                                    <p:animEffect transition="in" filter="wipe(down)">
                                      <p:cBhvr>
                                        <p:cTn id="135" dur="580">
                                          <p:stCondLst>
                                            <p:cond delay="0"/>
                                          </p:stCondLst>
                                        </p:cTn>
                                        <p:tgtEl>
                                          <p:spTgt spid="3"/>
                                        </p:tgtEl>
                                      </p:cBhvr>
                                    </p:animEffect>
                                    <p:anim calcmode="lin" valueType="num">
                                      <p:cBhvr>
                                        <p:cTn id="13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41" dur="26">
                                          <p:stCondLst>
                                            <p:cond delay="650"/>
                                          </p:stCondLst>
                                        </p:cTn>
                                        <p:tgtEl>
                                          <p:spTgt spid="3"/>
                                        </p:tgtEl>
                                      </p:cBhvr>
                                      <p:to x="100000" y="60000"/>
                                    </p:animScale>
                                    <p:animScale>
                                      <p:cBhvr>
                                        <p:cTn id="142" dur="166" decel="50000">
                                          <p:stCondLst>
                                            <p:cond delay="676"/>
                                          </p:stCondLst>
                                        </p:cTn>
                                        <p:tgtEl>
                                          <p:spTgt spid="3"/>
                                        </p:tgtEl>
                                      </p:cBhvr>
                                      <p:to x="100000" y="100000"/>
                                    </p:animScale>
                                    <p:animScale>
                                      <p:cBhvr>
                                        <p:cTn id="143" dur="26">
                                          <p:stCondLst>
                                            <p:cond delay="1312"/>
                                          </p:stCondLst>
                                        </p:cTn>
                                        <p:tgtEl>
                                          <p:spTgt spid="3"/>
                                        </p:tgtEl>
                                      </p:cBhvr>
                                      <p:to x="100000" y="80000"/>
                                    </p:animScale>
                                    <p:animScale>
                                      <p:cBhvr>
                                        <p:cTn id="144" dur="166" decel="50000">
                                          <p:stCondLst>
                                            <p:cond delay="1338"/>
                                          </p:stCondLst>
                                        </p:cTn>
                                        <p:tgtEl>
                                          <p:spTgt spid="3"/>
                                        </p:tgtEl>
                                      </p:cBhvr>
                                      <p:to x="100000" y="100000"/>
                                    </p:animScale>
                                    <p:animScale>
                                      <p:cBhvr>
                                        <p:cTn id="145" dur="26">
                                          <p:stCondLst>
                                            <p:cond delay="1642"/>
                                          </p:stCondLst>
                                        </p:cTn>
                                        <p:tgtEl>
                                          <p:spTgt spid="3"/>
                                        </p:tgtEl>
                                      </p:cBhvr>
                                      <p:to x="100000" y="90000"/>
                                    </p:animScale>
                                    <p:animScale>
                                      <p:cBhvr>
                                        <p:cTn id="146" dur="166" decel="50000">
                                          <p:stCondLst>
                                            <p:cond delay="1668"/>
                                          </p:stCondLst>
                                        </p:cTn>
                                        <p:tgtEl>
                                          <p:spTgt spid="3"/>
                                        </p:tgtEl>
                                      </p:cBhvr>
                                      <p:to x="100000" y="100000"/>
                                    </p:animScale>
                                    <p:animScale>
                                      <p:cBhvr>
                                        <p:cTn id="147" dur="26">
                                          <p:stCondLst>
                                            <p:cond delay="1808"/>
                                          </p:stCondLst>
                                        </p:cTn>
                                        <p:tgtEl>
                                          <p:spTgt spid="3"/>
                                        </p:tgtEl>
                                      </p:cBhvr>
                                      <p:to x="100000" y="95000"/>
                                    </p:animScale>
                                    <p:animScale>
                                      <p:cBhvr>
                                        <p:cTn id="14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extLst>
              <p:ext uri="{D42A27DB-BD31-4B8C-83A1-F6EECF244321}">
                <p14:modId xmlns:p14="http://schemas.microsoft.com/office/powerpoint/2010/main" val="1686643862"/>
              </p:ext>
            </p:extLst>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I-3</a:t>
                      </a:r>
                    </a:p>
                  </a:txBody>
                  <a:tcPr/>
                </a:tc>
                <a:tc>
                  <a:txBody>
                    <a:bodyPr/>
                    <a:lstStyle/>
                    <a:p>
                      <a:r>
                        <a:rPr lang="fr-FR" sz="2000" b="1" cap="all" baseline="0" dirty="0">
                          <a:latin typeface="Calibri" panose="020F0502020204030204" pitchFamily="34" charset="0"/>
                          <a:cs typeface="Calibri" panose="020F0502020204030204" pitchFamily="34" charset="0"/>
                        </a:rPr>
                        <a:t>Le récit autobiographique</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169324" y="537032"/>
            <a:ext cx="6638215" cy="5293757"/>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266700" algn="ctr"/>
            <a:endParaRPr lang="fr-FR" sz="1400" dirty="0">
              <a:latin typeface="Calibri" panose="020F0502020204030204" pitchFamily="34" charset="0"/>
              <a:ea typeface="Times New Roman" panose="02020603050405020304" pitchFamily="18" charset="0"/>
              <a:cs typeface="Calibri" panose="020F0502020204030204" pitchFamily="34" charset="0"/>
            </a:endParaRPr>
          </a:p>
          <a:p>
            <a:r>
              <a:rPr lang="fr-FR" sz="1400" i="1" dirty="0">
                <a:effectLst/>
                <a:latin typeface="Calibri" panose="020F0502020204030204" pitchFamily="34" charset="0"/>
                <a:ea typeface="Times New Roman" panose="02020603050405020304" pitchFamily="18" charset="0"/>
                <a:cs typeface="Calibri" panose="020F0502020204030204" pitchFamily="34" charset="0"/>
              </a:rPr>
              <a:t>Dans son autobiographie, intitulée </a:t>
            </a:r>
            <a:r>
              <a:rPr lang="fr-FR" sz="1400" dirty="0">
                <a:effectLst/>
                <a:latin typeface="Calibri" panose="020F0502020204030204" pitchFamily="34" charset="0"/>
                <a:ea typeface="Times New Roman" panose="02020603050405020304" pitchFamily="18" charset="0"/>
                <a:cs typeface="Calibri" panose="020F0502020204030204" pitchFamily="34" charset="0"/>
              </a:rPr>
              <a:t>Les Mots</a:t>
            </a:r>
            <a:r>
              <a:rPr lang="fr-FR" sz="1400" i="1" dirty="0">
                <a:effectLst/>
                <a:latin typeface="Calibri" panose="020F0502020204030204" pitchFamily="34" charset="0"/>
                <a:ea typeface="Times New Roman" panose="02020603050405020304" pitchFamily="18" charset="0"/>
                <a:cs typeface="Calibri" panose="020F0502020204030204" pitchFamily="34" charset="0"/>
              </a:rPr>
              <a:t>, l'écrivain Jean-Paul SARTRE évoque ses souvenirs d'enfance.</a:t>
            </a:r>
          </a:p>
          <a:p>
            <a:pPr indent="266700" algn="ctr"/>
            <a:endParaRPr lang="fr-FR" sz="600" dirty="0">
              <a:latin typeface="Calibri" panose="020F0502020204030204" pitchFamily="34" charset="0"/>
              <a:ea typeface="Times New Roman" panose="02020603050405020304" pitchFamily="18" charset="0"/>
              <a:cs typeface="Calibri" panose="020F0502020204030204" pitchFamily="34" charset="0"/>
            </a:endParaRP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Un jour - j'avais sept ans - mon grand-père n'y tint plus : il me prit par la main, annonçant qu'il m'emmenait en promenade. Mais à peine avions-nous tourné le coin de la rue, il me poussa chez le coiffeur en me disant : « Nous allons faire une surprise à ta mère. » J’adorais les surprises. Il y en avait tout le temps chez nous. Cachotteries amusées ou vertueuses, cadeaux inattendus, révélations théâtrales suivies d'embrassements : c'était le ton de notre vie. […] Bref les coups de théâtre</a:t>
            </a:r>
            <a:r>
              <a:rPr lang="fr-FR" sz="1400" b="1" baseline="30000" dirty="0">
                <a:solidFill>
                  <a:srgbClr val="FF0000"/>
                </a:solidFill>
                <a:latin typeface="Times New Roman" panose="02020603050405020304" pitchFamily="18" charset="0"/>
              </a:rPr>
              <a:t> 1</a:t>
            </a:r>
            <a:r>
              <a:rPr lang="fr-FR" sz="1400" dirty="0">
                <a:effectLst/>
                <a:latin typeface="Calibri" panose="020F0502020204030204" pitchFamily="34" charset="0"/>
                <a:ea typeface="Times New Roman" panose="02020603050405020304" pitchFamily="18" charset="0"/>
                <a:cs typeface="Calibri" panose="020F0502020204030204" pitchFamily="34" charset="0"/>
              </a:rPr>
              <a:t> faisaient mon petit ordinaire et je regardai avec bienveillance mes boucles rouler le long de la serviette blanche qui me serrait le cou et tomber sur le plancher inexplicablement ternies ; je revins glorieux et tondu.</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Il y eut des cris mais pas d'embrassements et ma mère s’enferma dans la chambre pour pleurer : on avait troqué sa fillette contre un garçonnet. Il y avait pis</a:t>
            </a:r>
            <a:r>
              <a:rPr lang="fr-FR" sz="1400" b="1" baseline="30000" dirty="0">
                <a:solidFill>
                  <a:srgbClr val="FF0000"/>
                </a:solidFill>
                <a:latin typeface="Times New Roman" panose="02020603050405020304" pitchFamily="18" charset="0"/>
              </a:rPr>
              <a:t> 2</a:t>
            </a:r>
            <a:r>
              <a:rPr lang="fr-FR" sz="1400" dirty="0">
                <a:effectLst/>
                <a:latin typeface="Calibri" panose="020F0502020204030204" pitchFamily="34" charset="0"/>
                <a:ea typeface="Times New Roman" panose="02020603050405020304" pitchFamily="18" charset="0"/>
                <a:cs typeface="Calibri" panose="020F0502020204030204" pitchFamily="34" charset="0"/>
              </a:rPr>
              <a:t> : tant qu'elles voltigeaient autour de mes oreilles, mes belles anglaises</a:t>
            </a:r>
            <a:r>
              <a:rPr lang="fr-FR" sz="1400" b="1" baseline="30000" dirty="0">
                <a:solidFill>
                  <a:srgbClr val="FF0000"/>
                </a:solidFill>
                <a:latin typeface="Times New Roman" panose="02020603050405020304" pitchFamily="18" charset="0"/>
              </a:rPr>
              <a:t> 3</a:t>
            </a:r>
            <a:r>
              <a:rPr lang="fr-FR" sz="1400" dirty="0">
                <a:effectLst/>
                <a:latin typeface="Calibri" panose="020F0502020204030204" pitchFamily="34" charset="0"/>
                <a:ea typeface="Times New Roman" panose="02020603050405020304" pitchFamily="18" charset="0"/>
                <a:cs typeface="Calibri" panose="020F0502020204030204" pitchFamily="34" charset="0"/>
              </a:rPr>
              <a:t> lui avaient permis de refuser l'évidence de ma laideur. Déjà, pourtant, mon œil droit entrait dans le crépuscule. Il fallut qu'elle s'avouât la vérité. Mon grand-père semblait lui-même tout interdit ; on lui avait confié sa petite merveille, il avait rendu un crapaud : c'était saper</a:t>
            </a:r>
            <a:r>
              <a:rPr lang="fr-FR" sz="1400" b="1" baseline="30000" dirty="0">
                <a:solidFill>
                  <a:srgbClr val="FF0000"/>
                </a:solidFill>
                <a:latin typeface="Times New Roman" panose="02020603050405020304" pitchFamily="18" charset="0"/>
              </a:rPr>
              <a:t> 4</a:t>
            </a:r>
            <a:r>
              <a:rPr lang="fr-FR" sz="1400" dirty="0">
                <a:effectLst/>
                <a:latin typeface="Calibri" panose="020F0502020204030204" pitchFamily="34" charset="0"/>
                <a:ea typeface="Times New Roman" panose="02020603050405020304" pitchFamily="18" charset="0"/>
                <a:cs typeface="Calibri" panose="020F0502020204030204" pitchFamily="34" charset="0"/>
              </a:rPr>
              <a:t> à la base ses futurs émerveillements.</a:t>
            </a:r>
            <a:endParaRPr lang="fr-FR" sz="8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Jean-Paul SARTRE, </a:t>
            </a:r>
            <a:r>
              <a:rPr lang="fr-FR" sz="1400" i="1" spc="100" dirty="0">
                <a:effectLst/>
                <a:latin typeface="Calibri" panose="020F0502020204030204" pitchFamily="34" charset="0"/>
                <a:ea typeface="Times New Roman" panose="02020603050405020304" pitchFamily="18" charset="0"/>
                <a:cs typeface="Calibri" panose="020F0502020204030204" pitchFamily="34" charset="0"/>
              </a:rPr>
              <a:t>Les Mots</a:t>
            </a: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1964</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p>
          <a:p>
            <a:endParaRPr lang="fr-FR" sz="600" b="1" i="1" u="none" strike="noStrike" baseline="0" dirty="0">
              <a:solidFill>
                <a:srgbClr val="FF0000"/>
              </a:solidFill>
              <a:latin typeface="Times New Roman" panose="02020603050405020304" pitchFamily="18" charset="0"/>
            </a:endParaRPr>
          </a:p>
          <a:p>
            <a:pPr>
              <a:tabLst>
                <a:tab pos="3405188" algn="l"/>
                <a:tab pos="3409950" algn="l"/>
              </a:tabLst>
            </a:pPr>
            <a:r>
              <a:rPr lang="fr-FR" b="1" baseline="30000" dirty="0">
                <a:solidFill>
                  <a:srgbClr val="FF0000"/>
                </a:solidFill>
                <a:latin typeface="Times New Roman" panose="02020603050405020304" pitchFamily="18" charset="0"/>
              </a:rPr>
              <a:t>1</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Coup de théâtre :</a:t>
            </a:r>
            <a:r>
              <a:rPr lang="fr-FR" sz="1400" b="0" i="1" u="none" strike="noStrike" baseline="0" dirty="0">
                <a:solidFill>
                  <a:srgbClr val="000000"/>
                </a:solidFill>
                <a:latin typeface="Times New Roman" panose="02020603050405020304" pitchFamily="18" charset="0"/>
              </a:rPr>
              <a:t> événement imprévu	</a:t>
            </a:r>
            <a:r>
              <a:rPr lang="fr-FR" b="1" baseline="30000" dirty="0">
                <a:solidFill>
                  <a:srgbClr val="FF0000"/>
                </a:solidFill>
                <a:latin typeface="Times New Roman" panose="02020603050405020304" pitchFamily="18" charset="0"/>
              </a:rPr>
              <a:t>2</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Pis :</a:t>
            </a:r>
            <a:r>
              <a:rPr lang="fr-FR" sz="1400" b="0" i="1" u="none" strike="noStrike" baseline="0" dirty="0">
                <a:solidFill>
                  <a:srgbClr val="000000"/>
                </a:solidFill>
                <a:latin typeface="Times New Roman" panose="02020603050405020304" pitchFamily="18" charset="0"/>
              </a:rPr>
              <a:t> pire</a:t>
            </a:r>
          </a:p>
          <a:p>
            <a:pPr>
              <a:tabLst>
                <a:tab pos="3405188" algn="l"/>
              </a:tabLst>
            </a:pPr>
            <a:r>
              <a:rPr lang="fr-FR" b="1" baseline="30000" dirty="0">
                <a:solidFill>
                  <a:srgbClr val="FF0000"/>
                </a:solidFill>
                <a:latin typeface="Times New Roman" panose="02020603050405020304" pitchFamily="18" charset="0"/>
              </a:rPr>
              <a:t>3</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Anglaises :</a:t>
            </a:r>
            <a:r>
              <a:rPr lang="fr-FR" sz="1400" b="0" i="1" u="none" strike="noStrike" baseline="0" dirty="0">
                <a:solidFill>
                  <a:srgbClr val="000000"/>
                </a:solidFill>
                <a:latin typeface="Times New Roman" panose="02020603050405020304" pitchFamily="18" charset="0"/>
              </a:rPr>
              <a:t> ici, longues boucles de cheveux.	</a:t>
            </a:r>
            <a:r>
              <a:rPr lang="fr-FR" b="1" baseline="30000" dirty="0">
                <a:solidFill>
                  <a:srgbClr val="FF0000"/>
                </a:solidFill>
                <a:latin typeface="Times New Roman" panose="02020603050405020304" pitchFamily="18" charset="0"/>
              </a:rPr>
              <a:t>4</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Saper :</a:t>
            </a:r>
            <a:r>
              <a:rPr lang="fr-FR" sz="1400" b="0" i="1" u="none" strike="noStrike" baseline="0" dirty="0">
                <a:solidFill>
                  <a:srgbClr val="000000"/>
                </a:solidFill>
                <a:latin typeface="Times New Roman" panose="02020603050405020304" pitchFamily="18" charset="0"/>
              </a:rPr>
              <a:t> détruire</a:t>
            </a:r>
            <a:endParaRPr lang="fr-FR" sz="1400" b="0" i="0" u="none" strike="noStrike" baseline="0" dirty="0">
              <a:solidFill>
                <a:srgbClr val="000000"/>
              </a:solidFill>
              <a:latin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796232" cy="369332"/>
          </a:xfrm>
          <a:prstGeom prst="rect">
            <a:avLst/>
          </a:prstGeom>
          <a:noFill/>
        </p:spPr>
        <p:txBody>
          <a:bodyPr wrap="none" rtlCol="0">
            <a:spAutoFit/>
          </a:bodyPr>
          <a:lstStyle/>
          <a:p>
            <a:r>
              <a:rPr lang="fr-FR" b="1" dirty="0">
                <a:solidFill>
                  <a:srgbClr val="FF0000"/>
                </a:solidFill>
                <a:highlight>
                  <a:srgbClr val="FFFF00"/>
                </a:highlight>
              </a:rPr>
              <a:t>DOC. 10 :</a:t>
            </a:r>
            <a:r>
              <a:rPr lang="fr-FR" b="1" dirty="0">
                <a:solidFill>
                  <a:srgbClr val="FF0000"/>
                </a:solidFill>
              </a:rPr>
              <a:t> Un souvenir d’enfance</a:t>
            </a:r>
          </a:p>
        </p:txBody>
      </p:sp>
      <p:pic>
        <p:nvPicPr>
          <p:cNvPr id="16" name="Image 15">
            <a:extLst>
              <a:ext uri="{FF2B5EF4-FFF2-40B4-BE49-F238E27FC236}">
                <a16:creationId xmlns:a16="http://schemas.microsoft.com/office/drawing/2014/main" id="{0CF5C1EC-21DE-45AD-98B0-D4910F5D206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59892" y="678490"/>
            <a:ext cx="1323521" cy="1323521"/>
          </a:xfrm>
          <a:prstGeom prst="rect">
            <a:avLst/>
          </a:prstGeom>
        </p:spPr>
      </p:pic>
      <p:pic>
        <p:nvPicPr>
          <p:cNvPr id="17" name="Image 16">
            <a:extLst>
              <a:ext uri="{FF2B5EF4-FFF2-40B4-BE49-F238E27FC236}">
                <a16:creationId xmlns:a16="http://schemas.microsoft.com/office/drawing/2014/main" id="{787B57FE-DED0-46B2-96B4-F17EE37D74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18" name="Rectangle 17">
            <a:extLst>
              <a:ext uri="{FF2B5EF4-FFF2-40B4-BE49-F238E27FC236}">
                <a16:creationId xmlns:a16="http://schemas.microsoft.com/office/drawing/2014/main" id="{7CFC1489-C5A4-4A9F-887F-A1313D9A2FF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19" name="ZoneTexte 18">
            <a:extLst>
              <a:ext uri="{FF2B5EF4-FFF2-40B4-BE49-F238E27FC236}">
                <a16:creationId xmlns:a16="http://schemas.microsoft.com/office/drawing/2014/main" id="{1E5640BE-96EB-4018-BC4B-256568709FCB}"/>
              </a:ext>
            </a:extLst>
          </p:cNvPr>
          <p:cNvSpPr txBox="1"/>
          <p:nvPr/>
        </p:nvSpPr>
        <p:spPr>
          <a:xfrm>
            <a:off x="8902866" y="1305419"/>
            <a:ext cx="2206026" cy="646331"/>
          </a:xfrm>
          <a:prstGeom prst="rect">
            <a:avLst/>
          </a:prstGeom>
          <a:noFill/>
        </p:spPr>
        <p:txBody>
          <a:bodyPr wrap="square" rtlCol="0">
            <a:spAutoFit/>
          </a:bodyPr>
          <a:lstStyle/>
          <a:p>
            <a:r>
              <a:rPr lang="fr-FR" b="1" dirty="0"/>
              <a:t>Jean-Paul SARTRE</a:t>
            </a:r>
          </a:p>
          <a:p>
            <a:pPr algn="ctr"/>
            <a:r>
              <a:rPr lang="fr-FR" dirty="0"/>
              <a:t>(1905-1980)</a:t>
            </a:r>
          </a:p>
        </p:txBody>
      </p:sp>
      <p:sp>
        <p:nvSpPr>
          <p:cNvPr id="20" name="Rectangle 19">
            <a:extLst>
              <a:ext uri="{FF2B5EF4-FFF2-40B4-BE49-F238E27FC236}">
                <a16:creationId xmlns:a16="http://schemas.microsoft.com/office/drawing/2014/main" id="{972556A0-DF0E-42A2-B3C9-33944F959A9B}"/>
              </a:ext>
            </a:extLst>
          </p:cNvPr>
          <p:cNvSpPr/>
          <p:nvPr/>
        </p:nvSpPr>
        <p:spPr>
          <a:xfrm>
            <a:off x="6789826" y="611616"/>
            <a:ext cx="5232851" cy="610559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Image 20">
            <a:extLst>
              <a:ext uri="{FF2B5EF4-FFF2-40B4-BE49-F238E27FC236}">
                <a16:creationId xmlns:a16="http://schemas.microsoft.com/office/drawing/2014/main" id="{0D6AD894-D287-448B-A9CE-64EC7401FC9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40177" y="1383866"/>
            <a:ext cx="821068" cy="546218"/>
          </a:xfrm>
          <a:prstGeom prst="rect">
            <a:avLst/>
          </a:prstGeom>
        </p:spPr>
      </p:pic>
      <p:sp>
        <p:nvSpPr>
          <p:cNvPr id="22" name="ZoneTexte 21">
            <a:extLst>
              <a:ext uri="{FF2B5EF4-FFF2-40B4-BE49-F238E27FC236}">
                <a16:creationId xmlns:a16="http://schemas.microsoft.com/office/drawing/2014/main" id="{5303D6DB-52F2-48D1-BDEB-15AEA0AB6E4F}"/>
              </a:ext>
            </a:extLst>
          </p:cNvPr>
          <p:cNvSpPr txBox="1"/>
          <p:nvPr/>
        </p:nvSpPr>
        <p:spPr>
          <a:xfrm>
            <a:off x="6807539" y="1930084"/>
            <a:ext cx="5232851" cy="4985980"/>
          </a:xfrm>
          <a:prstGeom prst="rect">
            <a:avLst/>
          </a:prstGeom>
          <a:noFill/>
        </p:spPr>
        <p:txBody>
          <a:bodyPr wrap="square">
            <a:spAutoFit/>
          </a:bodyPr>
          <a:lstStyle/>
          <a:p>
            <a:pPr algn="just"/>
            <a:r>
              <a:rPr lang="fr-FR" sz="1400" dirty="0"/>
              <a:t>Écrivain et philosophe français, représentant de l’</a:t>
            </a:r>
            <a:r>
              <a:rPr lang="fr-FR" sz="1400" b="1" i="1" dirty="0"/>
              <a:t>existentialisme</a:t>
            </a:r>
            <a:r>
              <a:rPr lang="fr-FR" sz="1400" dirty="0"/>
              <a:t> qui considère chaque individu comme un être unique maître de ses actes, de son destin et des valeurs qu'il décide d'adopter. </a:t>
            </a:r>
          </a:p>
          <a:p>
            <a:pPr algn="just"/>
            <a:r>
              <a:rPr lang="fr-FR" sz="1400" b="1" dirty="0">
                <a:solidFill>
                  <a:srgbClr val="FF0000"/>
                </a:solidFill>
              </a:rPr>
              <a:t>1907-1917 :</a:t>
            </a:r>
            <a:r>
              <a:rPr lang="fr-FR" sz="1400" dirty="0"/>
              <a:t> le petit « </a:t>
            </a:r>
            <a:r>
              <a:rPr lang="fr-FR" sz="1400" dirty="0" err="1"/>
              <a:t>Poulou</a:t>
            </a:r>
            <a:r>
              <a:rPr lang="fr-FR" sz="1400" dirty="0"/>
              <a:t> », vit avec sa mère chez ses grands-parents maternels, adoré, félicité tous les jours, ce qui peut expliquer chez lui un certain narcissisme (« amour de soi ») ;</a:t>
            </a:r>
          </a:p>
          <a:p>
            <a:pPr algn="just"/>
            <a:r>
              <a:rPr lang="fr-FR" sz="1400" b="1" dirty="0">
                <a:solidFill>
                  <a:srgbClr val="FF0000"/>
                </a:solidFill>
              </a:rPr>
              <a:t>1928 :</a:t>
            </a:r>
            <a:r>
              <a:rPr lang="fr-FR" sz="1400" dirty="0"/>
              <a:t> il rencontre Simone DE BEAUVOIR avec qui il partagera sa vie ;</a:t>
            </a:r>
          </a:p>
          <a:p>
            <a:pPr algn="just"/>
            <a:r>
              <a:rPr lang="fr-FR" sz="1400" b="1" dirty="0">
                <a:solidFill>
                  <a:srgbClr val="FF0000"/>
                </a:solidFill>
              </a:rPr>
              <a:t>1929 :</a:t>
            </a:r>
            <a:r>
              <a:rPr lang="fr-FR" sz="1400" dirty="0"/>
              <a:t> il est 1</a:t>
            </a:r>
            <a:r>
              <a:rPr lang="fr-FR" sz="1400" baseline="30000" dirty="0"/>
              <a:t>er</a:t>
            </a:r>
            <a:r>
              <a:rPr lang="fr-FR" sz="1400" dirty="0"/>
              <a:t> à l’agrégation de philosophie ;</a:t>
            </a:r>
          </a:p>
          <a:p>
            <a:pPr algn="just"/>
            <a:r>
              <a:rPr lang="fr-FR" sz="1400" b="1" dirty="0">
                <a:solidFill>
                  <a:srgbClr val="FF0000"/>
                </a:solidFill>
              </a:rPr>
              <a:t>1945 :</a:t>
            </a:r>
            <a:r>
              <a:rPr lang="fr-FR" sz="1400" dirty="0"/>
              <a:t> après la guerre, il devient célèbre et fonde </a:t>
            </a:r>
            <a:r>
              <a:rPr lang="fr-FR" sz="1400" i="1" dirty="0"/>
              <a:t>Les Temps Modernes</a:t>
            </a:r>
            <a:r>
              <a:rPr lang="fr-FR" sz="1400" dirty="0"/>
              <a:t>, une grande revue littéraire française ;</a:t>
            </a:r>
          </a:p>
          <a:p>
            <a:pPr algn="just"/>
            <a:r>
              <a:rPr lang="fr-FR" sz="1400" b="1" dirty="0">
                <a:solidFill>
                  <a:srgbClr val="FF0000"/>
                </a:solidFill>
              </a:rPr>
              <a:t>1952-1956 :</a:t>
            </a:r>
            <a:r>
              <a:rPr lang="fr-FR" sz="1400" dirty="0"/>
              <a:t> il rejoint le PCF (Parti Communiste Français) ;</a:t>
            </a:r>
          </a:p>
          <a:p>
            <a:pPr algn="just"/>
            <a:r>
              <a:rPr lang="fr-FR" sz="1400" b="1" dirty="0">
                <a:solidFill>
                  <a:srgbClr val="FF0000"/>
                </a:solidFill>
              </a:rPr>
              <a:t>1964 :</a:t>
            </a:r>
            <a:r>
              <a:rPr lang="fr-FR" sz="1400" dirty="0"/>
              <a:t> il est lauréat du Prix Nobel de littérature qu’il refuse ;</a:t>
            </a:r>
          </a:p>
          <a:p>
            <a:pPr algn="just"/>
            <a:r>
              <a:rPr lang="fr-FR" sz="1400" dirty="0"/>
              <a:t>Jean-Paul SARTRE soutiendra aussi des causes qui lui sont chères : contre la colonisation, militant de la cause palestinienne, soutien des manifestants en 1968,…</a:t>
            </a:r>
          </a:p>
          <a:p>
            <a:pPr algn="just"/>
            <a:r>
              <a:rPr lang="fr-FR" sz="1400" b="1" dirty="0">
                <a:solidFill>
                  <a:srgbClr val="002060"/>
                </a:solidFill>
              </a:rPr>
              <a:t>Œuvres majeures :</a:t>
            </a:r>
            <a:r>
              <a:rPr lang="fr-FR" sz="1400" dirty="0"/>
              <a:t> </a:t>
            </a:r>
            <a:r>
              <a:rPr lang="fr-FR" sz="1400" b="1" dirty="0">
                <a:solidFill>
                  <a:srgbClr val="FF0000"/>
                </a:solidFill>
              </a:rPr>
              <a:t>1943 :</a:t>
            </a:r>
            <a:r>
              <a:rPr lang="fr-FR" sz="1400" dirty="0"/>
              <a:t> </a:t>
            </a:r>
            <a:r>
              <a:rPr lang="fr-FR" sz="1400" i="1" dirty="0"/>
              <a:t>L’Être et le Néant</a:t>
            </a:r>
            <a:r>
              <a:rPr lang="fr-FR" sz="1400" dirty="0"/>
              <a:t> ;</a:t>
            </a:r>
          </a:p>
          <a:p>
            <a:pPr algn="just"/>
            <a:r>
              <a:rPr lang="fr-FR" sz="1400" b="1" dirty="0">
                <a:solidFill>
                  <a:srgbClr val="FF0000"/>
                </a:solidFill>
              </a:rPr>
              <a:t>1944 :</a:t>
            </a:r>
            <a:r>
              <a:rPr lang="fr-FR" sz="1400" dirty="0"/>
              <a:t> </a:t>
            </a:r>
            <a:r>
              <a:rPr lang="fr-FR" sz="1400" i="1" dirty="0"/>
              <a:t>Huis clos</a:t>
            </a:r>
            <a:r>
              <a:rPr lang="fr-FR" sz="1400" dirty="0"/>
              <a:t> ; </a:t>
            </a:r>
            <a:r>
              <a:rPr lang="fr-FR" sz="1400" b="1" dirty="0">
                <a:solidFill>
                  <a:srgbClr val="FF0000"/>
                </a:solidFill>
              </a:rPr>
              <a:t>1946 :</a:t>
            </a:r>
            <a:r>
              <a:rPr lang="fr-FR" sz="1400" dirty="0"/>
              <a:t> </a:t>
            </a:r>
            <a:r>
              <a:rPr lang="fr-FR" sz="1400" i="1" dirty="0"/>
              <a:t>L’Existentialisme est un humanisme ; </a:t>
            </a:r>
            <a:r>
              <a:rPr lang="fr-FR" sz="1400" b="1" dirty="0">
                <a:solidFill>
                  <a:srgbClr val="FF0000"/>
                </a:solidFill>
              </a:rPr>
              <a:t>1964 :</a:t>
            </a:r>
            <a:r>
              <a:rPr lang="fr-FR" sz="1400" dirty="0"/>
              <a:t> </a:t>
            </a:r>
            <a:r>
              <a:rPr lang="fr-FR" sz="1400" i="1" dirty="0"/>
              <a:t>Les Mots</a:t>
            </a:r>
            <a:r>
              <a:rPr lang="fr-FR" sz="1400" dirty="0"/>
              <a:t>.</a:t>
            </a:r>
            <a:endParaRPr lang="fr-FR" sz="1200" i="1" dirty="0"/>
          </a:p>
          <a:p>
            <a:pPr algn="r"/>
            <a:r>
              <a:rPr lang="fr-FR" sz="1200" i="1" dirty="0"/>
              <a:t>D’après Wikipedia.org.</a:t>
            </a:r>
            <a:endParaRPr lang="fr-FR" sz="1500" dirty="0"/>
          </a:p>
        </p:txBody>
      </p:sp>
      <p:sp>
        <p:nvSpPr>
          <p:cNvPr id="23" name="ZoneTexte 22">
            <a:extLst>
              <a:ext uri="{FF2B5EF4-FFF2-40B4-BE49-F238E27FC236}">
                <a16:creationId xmlns:a16="http://schemas.microsoft.com/office/drawing/2014/main" id="{2B61216E-5C11-46D3-8A3C-1E773C45C047}"/>
              </a:ext>
            </a:extLst>
          </p:cNvPr>
          <p:cNvSpPr txBox="1"/>
          <p:nvPr/>
        </p:nvSpPr>
        <p:spPr>
          <a:xfrm>
            <a:off x="133900" y="5688777"/>
            <a:ext cx="6691352" cy="369332"/>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27 )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10</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Quel est le </a:t>
            </a:r>
            <a:r>
              <a:rPr lang="fr-FR" b="1" dirty="0">
                <a:solidFill>
                  <a:srgbClr val="FF0000"/>
                </a:solidFill>
                <a:latin typeface="Calibri" panose="020F0502020204030204" pitchFamily="34" charset="0"/>
                <a:cs typeface="Calibri" panose="020F0502020204030204" pitchFamily="34" charset="0"/>
              </a:rPr>
              <a:t>souvenir d’enfance</a:t>
            </a:r>
            <a:r>
              <a:rPr lang="fr-FR" b="1" dirty="0">
                <a:latin typeface="Calibri" panose="020F0502020204030204" pitchFamily="34" charset="0"/>
                <a:cs typeface="Calibri" panose="020F0502020204030204" pitchFamily="34" charset="0"/>
              </a:rPr>
              <a:t> raconté par J.-P. SARTRE ?</a:t>
            </a:r>
          </a:p>
        </p:txBody>
      </p:sp>
      <p:pic>
        <p:nvPicPr>
          <p:cNvPr id="2" name="Image 1">
            <a:hlinkClick r:id="rId5" action="ppaction://hlinksldjump"/>
            <a:extLst>
              <a:ext uri="{FF2B5EF4-FFF2-40B4-BE49-F238E27FC236}">
                <a16:creationId xmlns:a16="http://schemas.microsoft.com/office/drawing/2014/main" id="{1B3D7DB1-1189-99AA-7960-E2AA26712B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7"/>
            <a:extLst>
              <a:ext uri="{FF2B5EF4-FFF2-40B4-BE49-F238E27FC236}">
                <a16:creationId xmlns:a16="http://schemas.microsoft.com/office/drawing/2014/main" id="{F488CAEE-87F4-2E66-FBE4-7F178F6FBE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42628" y="633690"/>
            <a:ext cx="399241" cy="399241"/>
          </a:xfrm>
          <a:prstGeom prst="rect">
            <a:avLst/>
          </a:prstGeom>
        </p:spPr>
      </p:pic>
    </p:spTree>
    <p:extLst>
      <p:ext uri="{BB962C8B-B14F-4D97-AF65-F5344CB8AC3E}">
        <p14:creationId xmlns:p14="http://schemas.microsoft.com/office/powerpoint/2010/main" val="119085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80">
                                          <p:stCondLst>
                                            <p:cond delay="0"/>
                                          </p:stCondLst>
                                        </p:cTn>
                                        <p:tgtEl>
                                          <p:spTgt spid="17"/>
                                        </p:tgtEl>
                                      </p:cBhvr>
                                    </p:animEffect>
                                    <p:anim calcmode="lin" valueType="num">
                                      <p:cBhvr>
                                        <p:cTn id="2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9" dur="26">
                                          <p:stCondLst>
                                            <p:cond delay="650"/>
                                          </p:stCondLst>
                                        </p:cTn>
                                        <p:tgtEl>
                                          <p:spTgt spid="17"/>
                                        </p:tgtEl>
                                      </p:cBhvr>
                                      <p:to x="100000" y="60000"/>
                                    </p:animScale>
                                    <p:animScale>
                                      <p:cBhvr>
                                        <p:cTn id="30" dur="166" decel="50000">
                                          <p:stCondLst>
                                            <p:cond delay="676"/>
                                          </p:stCondLst>
                                        </p:cTn>
                                        <p:tgtEl>
                                          <p:spTgt spid="17"/>
                                        </p:tgtEl>
                                      </p:cBhvr>
                                      <p:to x="100000" y="100000"/>
                                    </p:animScale>
                                    <p:animScale>
                                      <p:cBhvr>
                                        <p:cTn id="31" dur="26">
                                          <p:stCondLst>
                                            <p:cond delay="1312"/>
                                          </p:stCondLst>
                                        </p:cTn>
                                        <p:tgtEl>
                                          <p:spTgt spid="17"/>
                                        </p:tgtEl>
                                      </p:cBhvr>
                                      <p:to x="100000" y="80000"/>
                                    </p:animScale>
                                    <p:animScale>
                                      <p:cBhvr>
                                        <p:cTn id="32" dur="166" decel="50000">
                                          <p:stCondLst>
                                            <p:cond delay="1338"/>
                                          </p:stCondLst>
                                        </p:cTn>
                                        <p:tgtEl>
                                          <p:spTgt spid="17"/>
                                        </p:tgtEl>
                                      </p:cBhvr>
                                      <p:to x="100000" y="100000"/>
                                    </p:animScale>
                                    <p:animScale>
                                      <p:cBhvr>
                                        <p:cTn id="33" dur="26">
                                          <p:stCondLst>
                                            <p:cond delay="1642"/>
                                          </p:stCondLst>
                                        </p:cTn>
                                        <p:tgtEl>
                                          <p:spTgt spid="17"/>
                                        </p:tgtEl>
                                      </p:cBhvr>
                                      <p:to x="100000" y="90000"/>
                                    </p:animScale>
                                    <p:animScale>
                                      <p:cBhvr>
                                        <p:cTn id="34" dur="166" decel="50000">
                                          <p:stCondLst>
                                            <p:cond delay="1668"/>
                                          </p:stCondLst>
                                        </p:cTn>
                                        <p:tgtEl>
                                          <p:spTgt spid="17"/>
                                        </p:tgtEl>
                                      </p:cBhvr>
                                      <p:to x="100000" y="100000"/>
                                    </p:animScale>
                                    <p:animScale>
                                      <p:cBhvr>
                                        <p:cTn id="35" dur="26">
                                          <p:stCondLst>
                                            <p:cond delay="1808"/>
                                          </p:stCondLst>
                                        </p:cTn>
                                        <p:tgtEl>
                                          <p:spTgt spid="17"/>
                                        </p:tgtEl>
                                      </p:cBhvr>
                                      <p:to x="100000" y="95000"/>
                                    </p:animScale>
                                    <p:animScale>
                                      <p:cBhvr>
                                        <p:cTn id="36" dur="166" decel="50000">
                                          <p:stCondLst>
                                            <p:cond delay="1834"/>
                                          </p:stCondLst>
                                        </p:cTn>
                                        <p:tgtEl>
                                          <p:spTgt spid="1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80">
                                          <p:stCondLst>
                                            <p:cond delay="0"/>
                                          </p:stCondLst>
                                        </p:cTn>
                                        <p:tgtEl>
                                          <p:spTgt spid="18"/>
                                        </p:tgtEl>
                                      </p:cBhvr>
                                    </p:animEffect>
                                    <p:anim calcmode="lin" valueType="num">
                                      <p:cBhvr>
                                        <p:cTn id="4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5" dur="26">
                                          <p:stCondLst>
                                            <p:cond delay="650"/>
                                          </p:stCondLst>
                                        </p:cTn>
                                        <p:tgtEl>
                                          <p:spTgt spid="18"/>
                                        </p:tgtEl>
                                      </p:cBhvr>
                                      <p:to x="100000" y="60000"/>
                                    </p:animScale>
                                    <p:animScale>
                                      <p:cBhvr>
                                        <p:cTn id="46" dur="166" decel="50000">
                                          <p:stCondLst>
                                            <p:cond delay="676"/>
                                          </p:stCondLst>
                                        </p:cTn>
                                        <p:tgtEl>
                                          <p:spTgt spid="18"/>
                                        </p:tgtEl>
                                      </p:cBhvr>
                                      <p:to x="100000" y="100000"/>
                                    </p:animScale>
                                    <p:animScale>
                                      <p:cBhvr>
                                        <p:cTn id="47" dur="26">
                                          <p:stCondLst>
                                            <p:cond delay="1312"/>
                                          </p:stCondLst>
                                        </p:cTn>
                                        <p:tgtEl>
                                          <p:spTgt spid="18"/>
                                        </p:tgtEl>
                                      </p:cBhvr>
                                      <p:to x="100000" y="80000"/>
                                    </p:animScale>
                                    <p:animScale>
                                      <p:cBhvr>
                                        <p:cTn id="48" dur="166" decel="50000">
                                          <p:stCondLst>
                                            <p:cond delay="1338"/>
                                          </p:stCondLst>
                                        </p:cTn>
                                        <p:tgtEl>
                                          <p:spTgt spid="18"/>
                                        </p:tgtEl>
                                      </p:cBhvr>
                                      <p:to x="100000" y="100000"/>
                                    </p:animScale>
                                    <p:animScale>
                                      <p:cBhvr>
                                        <p:cTn id="49" dur="26">
                                          <p:stCondLst>
                                            <p:cond delay="1642"/>
                                          </p:stCondLst>
                                        </p:cTn>
                                        <p:tgtEl>
                                          <p:spTgt spid="18"/>
                                        </p:tgtEl>
                                      </p:cBhvr>
                                      <p:to x="100000" y="90000"/>
                                    </p:animScale>
                                    <p:animScale>
                                      <p:cBhvr>
                                        <p:cTn id="50" dur="166" decel="50000">
                                          <p:stCondLst>
                                            <p:cond delay="1668"/>
                                          </p:stCondLst>
                                        </p:cTn>
                                        <p:tgtEl>
                                          <p:spTgt spid="18"/>
                                        </p:tgtEl>
                                      </p:cBhvr>
                                      <p:to x="100000" y="100000"/>
                                    </p:animScale>
                                    <p:animScale>
                                      <p:cBhvr>
                                        <p:cTn id="51" dur="26">
                                          <p:stCondLst>
                                            <p:cond delay="1808"/>
                                          </p:stCondLst>
                                        </p:cTn>
                                        <p:tgtEl>
                                          <p:spTgt spid="18"/>
                                        </p:tgtEl>
                                      </p:cBhvr>
                                      <p:to x="100000" y="95000"/>
                                    </p:animScale>
                                    <p:animScale>
                                      <p:cBhvr>
                                        <p:cTn id="52" dur="166" decel="50000">
                                          <p:stCondLst>
                                            <p:cond delay="1834"/>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80">
                                          <p:stCondLst>
                                            <p:cond delay="0"/>
                                          </p:stCondLst>
                                        </p:cTn>
                                        <p:tgtEl>
                                          <p:spTgt spid="19"/>
                                        </p:tgtEl>
                                      </p:cBhvr>
                                    </p:animEffect>
                                    <p:anim calcmode="lin" valueType="num">
                                      <p:cBhvr>
                                        <p:cTn id="5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61" dur="26">
                                          <p:stCondLst>
                                            <p:cond delay="650"/>
                                          </p:stCondLst>
                                        </p:cTn>
                                        <p:tgtEl>
                                          <p:spTgt spid="19"/>
                                        </p:tgtEl>
                                      </p:cBhvr>
                                      <p:to x="100000" y="60000"/>
                                    </p:animScale>
                                    <p:animScale>
                                      <p:cBhvr>
                                        <p:cTn id="62" dur="166" decel="50000">
                                          <p:stCondLst>
                                            <p:cond delay="676"/>
                                          </p:stCondLst>
                                        </p:cTn>
                                        <p:tgtEl>
                                          <p:spTgt spid="19"/>
                                        </p:tgtEl>
                                      </p:cBhvr>
                                      <p:to x="100000" y="100000"/>
                                    </p:animScale>
                                    <p:animScale>
                                      <p:cBhvr>
                                        <p:cTn id="63" dur="26">
                                          <p:stCondLst>
                                            <p:cond delay="1312"/>
                                          </p:stCondLst>
                                        </p:cTn>
                                        <p:tgtEl>
                                          <p:spTgt spid="19"/>
                                        </p:tgtEl>
                                      </p:cBhvr>
                                      <p:to x="100000" y="80000"/>
                                    </p:animScale>
                                    <p:animScale>
                                      <p:cBhvr>
                                        <p:cTn id="64" dur="166" decel="50000">
                                          <p:stCondLst>
                                            <p:cond delay="1338"/>
                                          </p:stCondLst>
                                        </p:cTn>
                                        <p:tgtEl>
                                          <p:spTgt spid="19"/>
                                        </p:tgtEl>
                                      </p:cBhvr>
                                      <p:to x="100000" y="100000"/>
                                    </p:animScale>
                                    <p:animScale>
                                      <p:cBhvr>
                                        <p:cTn id="65" dur="26">
                                          <p:stCondLst>
                                            <p:cond delay="1642"/>
                                          </p:stCondLst>
                                        </p:cTn>
                                        <p:tgtEl>
                                          <p:spTgt spid="19"/>
                                        </p:tgtEl>
                                      </p:cBhvr>
                                      <p:to x="100000" y="90000"/>
                                    </p:animScale>
                                    <p:animScale>
                                      <p:cBhvr>
                                        <p:cTn id="66" dur="166" decel="50000">
                                          <p:stCondLst>
                                            <p:cond delay="1668"/>
                                          </p:stCondLst>
                                        </p:cTn>
                                        <p:tgtEl>
                                          <p:spTgt spid="19"/>
                                        </p:tgtEl>
                                      </p:cBhvr>
                                      <p:to x="100000" y="100000"/>
                                    </p:animScale>
                                    <p:animScale>
                                      <p:cBhvr>
                                        <p:cTn id="67" dur="26">
                                          <p:stCondLst>
                                            <p:cond delay="1808"/>
                                          </p:stCondLst>
                                        </p:cTn>
                                        <p:tgtEl>
                                          <p:spTgt spid="19"/>
                                        </p:tgtEl>
                                      </p:cBhvr>
                                      <p:to x="100000" y="95000"/>
                                    </p:animScale>
                                    <p:animScale>
                                      <p:cBhvr>
                                        <p:cTn id="68" dur="166" decel="50000">
                                          <p:stCondLst>
                                            <p:cond delay="1834"/>
                                          </p:stCondLst>
                                        </p:cTn>
                                        <p:tgtEl>
                                          <p:spTgt spid="1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down)">
                                      <p:cBhvr>
                                        <p:cTn id="71" dur="580">
                                          <p:stCondLst>
                                            <p:cond delay="0"/>
                                          </p:stCondLst>
                                        </p:cTn>
                                        <p:tgtEl>
                                          <p:spTgt spid="20"/>
                                        </p:tgtEl>
                                      </p:cBhvr>
                                    </p:animEffect>
                                    <p:anim calcmode="lin" valueType="num">
                                      <p:cBhvr>
                                        <p:cTn id="7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7" dur="26">
                                          <p:stCondLst>
                                            <p:cond delay="650"/>
                                          </p:stCondLst>
                                        </p:cTn>
                                        <p:tgtEl>
                                          <p:spTgt spid="20"/>
                                        </p:tgtEl>
                                      </p:cBhvr>
                                      <p:to x="100000" y="60000"/>
                                    </p:animScale>
                                    <p:animScale>
                                      <p:cBhvr>
                                        <p:cTn id="78" dur="166" decel="50000">
                                          <p:stCondLst>
                                            <p:cond delay="676"/>
                                          </p:stCondLst>
                                        </p:cTn>
                                        <p:tgtEl>
                                          <p:spTgt spid="20"/>
                                        </p:tgtEl>
                                      </p:cBhvr>
                                      <p:to x="100000" y="100000"/>
                                    </p:animScale>
                                    <p:animScale>
                                      <p:cBhvr>
                                        <p:cTn id="79" dur="26">
                                          <p:stCondLst>
                                            <p:cond delay="1312"/>
                                          </p:stCondLst>
                                        </p:cTn>
                                        <p:tgtEl>
                                          <p:spTgt spid="20"/>
                                        </p:tgtEl>
                                      </p:cBhvr>
                                      <p:to x="100000" y="80000"/>
                                    </p:animScale>
                                    <p:animScale>
                                      <p:cBhvr>
                                        <p:cTn id="80" dur="166" decel="50000">
                                          <p:stCondLst>
                                            <p:cond delay="1338"/>
                                          </p:stCondLst>
                                        </p:cTn>
                                        <p:tgtEl>
                                          <p:spTgt spid="20"/>
                                        </p:tgtEl>
                                      </p:cBhvr>
                                      <p:to x="100000" y="100000"/>
                                    </p:animScale>
                                    <p:animScale>
                                      <p:cBhvr>
                                        <p:cTn id="81" dur="26">
                                          <p:stCondLst>
                                            <p:cond delay="1642"/>
                                          </p:stCondLst>
                                        </p:cTn>
                                        <p:tgtEl>
                                          <p:spTgt spid="20"/>
                                        </p:tgtEl>
                                      </p:cBhvr>
                                      <p:to x="100000" y="90000"/>
                                    </p:animScale>
                                    <p:animScale>
                                      <p:cBhvr>
                                        <p:cTn id="82" dur="166" decel="50000">
                                          <p:stCondLst>
                                            <p:cond delay="1668"/>
                                          </p:stCondLst>
                                        </p:cTn>
                                        <p:tgtEl>
                                          <p:spTgt spid="20"/>
                                        </p:tgtEl>
                                      </p:cBhvr>
                                      <p:to x="100000" y="100000"/>
                                    </p:animScale>
                                    <p:animScale>
                                      <p:cBhvr>
                                        <p:cTn id="83" dur="26">
                                          <p:stCondLst>
                                            <p:cond delay="1808"/>
                                          </p:stCondLst>
                                        </p:cTn>
                                        <p:tgtEl>
                                          <p:spTgt spid="20"/>
                                        </p:tgtEl>
                                      </p:cBhvr>
                                      <p:to x="100000" y="95000"/>
                                    </p:animScale>
                                    <p:animScale>
                                      <p:cBhvr>
                                        <p:cTn id="84" dur="166" decel="50000">
                                          <p:stCondLst>
                                            <p:cond delay="1834"/>
                                          </p:stCondLst>
                                        </p:cTn>
                                        <p:tgtEl>
                                          <p:spTgt spid="20"/>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down)">
                                      <p:cBhvr>
                                        <p:cTn id="87" dur="580">
                                          <p:stCondLst>
                                            <p:cond delay="0"/>
                                          </p:stCondLst>
                                        </p:cTn>
                                        <p:tgtEl>
                                          <p:spTgt spid="21"/>
                                        </p:tgtEl>
                                      </p:cBhvr>
                                    </p:animEffect>
                                    <p:anim calcmode="lin" valueType="num">
                                      <p:cBhvr>
                                        <p:cTn id="8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93" dur="26">
                                          <p:stCondLst>
                                            <p:cond delay="650"/>
                                          </p:stCondLst>
                                        </p:cTn>
                                        <p:tgtEl>
                                          <p:spTgt spid="21"/>
                                        </p:tgtEl>
                                      </p:cBhvr>
                                      <p:to x="100000" y="60000"/>
                                    </p:animScale>
                                    <p:animScale>
                                      <p:cBhvr>
                                        <p:cTn id="94" dur="166" decel="50000">
                                          <p:stCondLst>
                                            <p:cond delay="676"/>
                                          </p:stCondLst>
                                        </p:cTn>
                                        <p:tgtEl>
                                          <p:spTgt spid="21"/>
                                        </p:tgtEl>
                                      </p:cBhvr>
                                      <p:to x="100000" y="100000"/>
                                    </p:animScale>
                                    <p:animScale>
                                      <p:cBhvr>
                                        <p:cTn id="95" dur="26">
                                          <p:stCondLst>
                                            <p:cond delay="1312"/>
                                          </p:stCondLst>
                                        </p:cTn>
                                        <p:tgtEl>
                                          <p:spTgt spid="21"/>
                                        </p:tgtEl>
                                      </p:cBhvr>
                                      <p:to x="100000" y="80000"/>
                                    </p:animScale>
                                    <p:animScale>
                                      <p:cBhvr>
                                        <p:cTn id="96" dur="166" decel="50000">
                                          <p:stCondLst>
                                            <p:cond delay="1338"/>
                                          </p:stCondLst>
                                        </p:cTn>
                                        <p:tgtEl>
                                          <p:spTgt spid="21"/>
                                        </p:tgtEl>
                                      </p:cBhvr>
                                      <p:to x="100000" y="100000"/>
                                    </p:animScale>
                                    <p:animScale>
                                      <p:cBhvr>
                                        <p:cTn id="97" dur="26">
                                          <p:stCondLst>
                                            <p:cond delay="1642"/>
                                          </p:stCondLst>
                                        </p:cTn>
                                        <p:tgtEl>
                                          <p:spTgt spid="21"/>
                                        </p:tgtEl>
                                      </p:cBhvr>
                                      <p:to x="100000" y="90000"/>
                                    </p:animScale>
                                    <p:animScale>
                                      <p:cBhvr>
                                        <p:cTn id="98" dur="166" decel="50000">
                                          <p:stCondLst>
                                            <p:cond delay="1668"/>
                                          </p:stCondLst>
                                        </p:cTn>
                                        <p:tgtEl>
                                          <p:spTgt spid="21"/>
                                        </p:tgtEl>
                                      </p:cBhvr>
                                      <p:to x="100000" y="100000"/>
                                    </p:animScale>
                                    <p:animScale>
                                      <p:cBhvr>
                                        <p:cTn id="99" dur="26">
                                          <p:stCondLst>
                                            <p:cond delay="1808"/>
                                          </p:stCondLst>
                                        </p:cTn>
                                        <p:tgtEl>
                                          <p:spTgt spid="21"/>
                                        </p:tgtEl>
                                      </p:cBhvr>
                                      <p:to x="100000" y="95000"/>
                                    </p:animScale>
                                    <p:animScale>
                                      <p:cBhvr>
                                        <p:cTn id="100" dur="166" decel="50000">
                                          <p:stCondLst>
                                            <p:cond delay="1834"/>
                                          </p:stCondLst>
                                        </p:cTn>
                                        <p:tgtEl>
                                          <p:spTgt spid="21"/>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down)">
                                      <p:cBhvr>
                                        <p:cTn id="103" dur="580">
                                          <p:stCondLst>
                                            <p:cond delay="0"/>
                                          </p:stCondLst>
                                        </p:cTn>
                                        <p:tgtEl>
                                          <p:spTgt spid="22"/>
                                        </p:tgtEl>
                                      </p:cBhvr>
                                    </p:animEffect>
                                    <p:anim calcmode="lin" valueType="num">
                                      <p:cBhvr>
                                        <p:cTn id="10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09" dur="26">
                                          <p:stCondLst>
                                            <p:cond delay="650"/>
                                          </p:stCondLst>
                                        </p:cTn>
                                        <p:tgtEl>
                                          <p:spTgt spid="22"/>
                                        </p:tgtEl>
                                      </p:cBhvr>
                                      <p:to x="100000" y="60000"/>
                                    </p:animScale>
                                    <p:animScale>
                                      <p:cBhvr>
                                        <p:cTn id="110" dur="166" decel="50000">
                                          <p:stCondLst>
                                            <p:cond delay="676"/>
                                          </p:stCondLst>
                                        </p:cTn>
                                        <p:tgtEl>
                                          <p:spTgt spid="22"/>
                                        </p:tgtEl>
                                      </p:cBhvr>
                                      <p:to x="100000" y="100000"/>
                                    </p:animScale>
                                    <p:animScale>
                                      <p:cBhvr>
                                        <p:cTn id="111" dur="26">
                                          <p:stCondLst>
                                            <p:cond delay="1312"/>
                                          </p:stCondLst>
                                        </p:cTn>
                                        <p:tgtEl>
                                          <p:spTgt spid="22"/>
                                        </p:tgtEl>
                                      </p:cBhvr>
                                      <p:to x="100000" y="80000"/>
                                    </p:animScale>
                                    <p:animScale>
                                      <p:cBhvr>
                                        <p:cTn id="112" dur="166" decel="50000">
                                          <p:stCondLst>
                                            <p:cond delay="1338"/>
                                          </p:stCondLst>
                                        </p:cTn>
                                        <p:tgtEl>
                                          <p:spTgt spid="22"/>
                                        </p:tgtEl>
                                      </p:cBhvr>
                                      <p:to x="100000" y="100000"/>
                                    </p:animScale>
                                    <p:animScale>
                                      <p:cBhvr>
                                        <p:cTn id="113" dur="26">
                                          <p:stCondLst>
                                            <p:cond delay="1642"/>
                                          </p:stCondLst>
                                        </p:cTn>
                                        <p:tgtEl>
                                          <p:spTgt spid="22"/>
                                        </p:tgtEl>
                                      </p:cBhvr>
                                      <p:to x="100000" y="90000"/>
                                    </p:animScale>
                                    <p:animScale>
                                      <p:cBhvr>
                                        <p:cTn id="114" dur="166" decel="50000">
                                          <p:stCondLst>
                                            <p:cond delay="1668"/>
                                          </p:stCondLst>
                                        </p:cTn>
                                        <p:tgtEl>
                                          <p:spTgt spid="22"/>
                                        </p:tgtEl>
                                      </p:cBhvr>
                                      <p:to x="100000" y="100000"/>
                                    </p:animScale>
                                    <p:animScale>
                                      <p:cBhvr>
                                        <p:cTn id="115" dur="26">
                                          <p:stCondLst>
                                            <p:cond delay="1808"/>
                                          </p:stCondLst>
                                        </p:cTn>
                                        <p:tgtEl>
                                          <p:spTgt spid="22"/>
                                        </p:tgtEl>
                                      </p:cBhvr>
                                      <p:to x="100000" y="95000"/>
                                    </p:animScale>
                                    <p:animScale>
                                      <p:cBhvr>
                                        <p:cTn id="116" dur="166" decel="50000">
                                          <p:stCondLst>
                                            <p:cond delay="1834"/>
                                          </p:stCondLst>
                                        </p:cTn>
                                        <p:tgtEl>
                                          <p:spTgt spid="22"/>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wipe(down)">
                                      <p:cBhvr>
                                        <p:cTn id="119" dur="580">
                                          <p:stCondLst>
                                            <p:cond delay="0"/>
                                          </p:stCondLst>
                                        </p:cTn>
                                        <p:tgtEl>
                                          <p:spTgt spid="3"/>
                                        </p:tgtEl>
                                      </p:cBhvr>
                                    </p:animEffect>
                                    <p:anim calcmode="lin" valueType="num">
                                      <p:cBhvr>
                                        <p:cTn id="1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gtEl>
                                      </p:cBhvr>
                                      <p:to x="100000" y="60000"/>
                                    </p:animScale>
                                    <p:animScale>
                                      <p:cBhvr>
                                        <p:cTn id="126" dur="166" decel="50000">
                                          <p:stCondLst>
                                            <p:cond delay="676"/>
                                          </p:stCondLst>
                                        </p:cTn>
                                        <p:tgtEl>
                                          <p:spTgt spid="3"/>
                                        </p:tgtEl>
                                      </p:cBhvr>
                                      <p:to x="100000" y="100000"/>
                                    </p:animScale>
                                    <p:animScale>
                                      <p:cBhvr>
                                        <p:cTn id="127" dur="26">
                                          <p:stCondLst>
                                            <p:cond delay="1312"/>
                                          </p:stCondLst>
                                        </p:cTn>
                                        <p:tgtEl>
                                          <p:spTgt spid="3"/>
                                        </p:tgtEl>
                                      </p:cBhvr>
                                      <p:to x="100000" y="80000"/>
                                    </p:animScale>
                                    <p:animScale>
                                      <p:cBhvr>
                                        <p:cTn id="128" dur="166" decel="50000">
                                          <p:stCondLst>
                                            <p:cond delay="1338"/>
                                          </p:stCondLst>
                                        </p:cTn>
                                        <p:tgtEl>
                                          <p:spTgt spid="3"/>
                                        </p:tgtEl>
                                      </p:cBhvr>
                                      <p:to x="100000" y="100000"/>
                                    </p:animScale>
                                    <p:animScale>
                                      <p:cBhvr>
                                        <p:cTn id="129" dur="26">
                                          <p:stCondLst>
                                            <p:cond delay="1642"/>
                                          </p:stCondLst>
                                        </p:cTn>
                                        <p:tgtEl>
                                          <p:spTgt spid="3"/>
                                        </p:tgtEl>
                                      </p:cBhvr>
                                      <p:to x="100000" y="90000"/>
                                    </p:animScale>
                                    <p:animScale>
                                      <p:cBhvr>
                                        <p:cTn id="130" dur="166" decel="50000">
                                          <p:stCondLst>
                                            <p:cond delay="1668"/>
                                          </p:stCondLst>
                                        </p:cTn>
                                        <p:tgtEl>
                                          <p:spTgt spid="3"/>
                                        </p:tgtEl>
                                      </p:cBhvr>
                                      <p:to x="100000" y="100000"/>
                                    </p:animScale>
                                    <p:animScale>
                                      <p:cBhvr>
                                        <p:cTn id="131" dur="26">
                                          <p:stCondLst>
                                            <p:cond delay="1808"/>
                                          </p:stCondLst>
                                        </p:cTn>
                                        <p:tgtEl>
                                          <p:spTgt spid="3"/>
                                        </p:tgtEl>
                                      </p:cBhvr>
                                      <p:to x="100000" y="95000"/>
                                    </p:animScale>
                                    <p:animScale>
                                      <p:cBhvr>
                                        <p:cTn id="13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I-3</a:t>
                      </a:r>
                    </a:p>
                  </a:txBody>
                  <a:tcPr/>
                </a:tc>
                <a:tc>
                  <a:txBody>
                    <a:bodyPr/>
                    <a:lstStyle/>
                    <a:p>
                      <a:r>
                        <a:rPr lang="fr-FR" sz="2000" b="1" cap="all" baseline="0" dirty="0">
                          <a:latin typeface="Calibri" panose="020F0502020204030204" pitchFamily="34" charset="0"/>
                          <a:cs typeface="Calibri" panose="020F0502020204030204" pitchFamily="34" charset="0"/>
                        </a:rPr>
                        <a:t>Le récit autobiographique</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169324" y="537032"/>
            <a:ext cx="6638215" cy="4739759"/>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266700" algn="ctr"/>
            <a:endParaRPr lang="fr-FR" sz="1400" dirty="0">
              <a:latin typeface="Calibri" panose="020F0502020204030204" pitchFamily="34" charset="0"/>
              <a:ea typeface="Times New Roman" panose="02020603050405020304" pitchFamily="18" charset="0"/>
              <a:cs typeface="Calibri" panose="020F0502020204030204" pitchFamily="34" charset="0"/>
            </a:endParaRPr>
          </a:p>
          <a:p>
            <a:r>
              <a:rPr lang="fr-FR" sz="1400" i="1" dirty="0">
                <a:effectLst/>
                <a:latin typeface="Calibri" panose="020F0502020204030204" pitchFamily="34" charset="0"/>
                <a:ea typeface="Times New Roman" panose="02020603050405020304" pitchFamily="18" charset="0"/>
                <a:cs typeface="Calibri" panose="020F0502020204030204" pitchFamily="34" charset="0"/>
              </a:rPr>
              <a:t>Dans son autobiographie, intitulée </a:t>
            </a:r>
            <a:r>
              <a:rPr lang="fr-FR" sz="1400" dirty="0">
                <a:effectLst/>
                <a:latin typeface="Calibri" panose="020F0502020204030204" pitchFamily="34" charset="0"/>
                <a:ea typeface="Times New Roman" panose="02020603050405020304" pitchFamily="18" charset="0"/>
                <a:cs typeface="Calibri" panose="020F0502020204030204" pitchFamily="34" charset="0"/>
              </a:rPr>
              <a:t>Les Mots</a:t>
            </a:r>
            <a:r>
              <a:rPr lang="fr-FR" sz="1400" i="1" dirty="0">
                <a:effectLst/>
                <a:latin typeface="Calibri" panose="020F0502020204030204" pitchFamily="34" charset="0"/>
                <a:ea typeface="Times New Roman" panose="02020603050405020304" pitchFamily="18" charset="0"/>
                <a:cs typeface="Calibri" panose="020F0502020204030204" pitchFamily="34" charset="0"/>
              </a:rPr>
              <a:t>, l'écrivain Jean-Paul SARTRE évoque ses souvenirs d'enfance.</a:t>
            </a:r>
          </a:p>
          <a:p>
            <a:pPr indent="266700" algn="ctr"/>
            <a:endParaRPr lang="fr-FR" sz="600" dirty="0">
              <a:latin typeface="Calibri" panose="020F0502020204030204" pitchFamily="34" charset="0"/>
              <a:ea typeface="Times New Roman" panose="02020603050405020304" pitchFamily="18" charset="0"/>
              <a:cs typeface="Calibri" panose="020F0502020204030204" pitchFamily="34" charset="0"/>
            </a:endParaRP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Un jour - j'avais sept ans - mon grand-père n'y tint plus : il me prit par la main, annonçant qu'il m'emmenait en promenade. Mais à peine avions-nous tourné le coin de la rue, il me poussa chez le coiffeur en me disant : « Nous allons faire une surprise à ta mère. » J’adorais les surprises. Il y en avait tout le temps chez nous. Cachotteries amusées ou vertueuses, cadeaux inattendus, révélations théâtrales suivies d'embrassements : c'était le ton de notre vie. […] Bref les coups de théâtre</a:t>
            </a:r>
            <a:r>
              <a:rPr lang="fr-FR" sz="1400" b="1" baseline="30000" dirty="0">
                <a:solidFill>
                  <a:srgbClr val="FF0000"/>
                </a:solidFill>
                <a:latin typeface="Times New Roman" panose="02020603050405020304" pitchFamily="18" charset="0"/>
              </a:rPr>
              <a:t> 1</a:t>
            </a:r>
            <a:r>
              <a:rPr lang="fr-FR" sz="1400" dirty="0">
                <a:effectLst/>
                <a:latin typeface="Calibri" panose="020F0502020204030204" pitchFamily="34" charset="0"/>
                <a:ea typeface="Times New Roman" panose="02020603050405020304" pitchFamily="18" charset="0"/>
                <a:cs typeface="Calibri" panose="020F0502020204030204" pitchFamily="34" charset="0"/>
              </a:rPr>
              <a:t> faisaient mon petit ordinaire et je regardai avec bienveillance mes boucles rouler le long de la serviette blanche qui me serrait le cou et tomber sur le plancher inexplicablement ternies ; je revins glorieux et tondu.</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Il y eut des cris mais pas d'embrassements et ma mère s’enferma dans la chambre pour pleurer : on avait troqué sa fillette contre un garçonnet. Il y avait pis</a:t>
            </a:r>
            <a:r>
              <a:rPr lang="fr-FR" sz="1400" b="1" baseline="30000" dirty="0">
                <a:solidFill>
                  <a:srgbClr val="FF0000"/>
                </a:solidFill>
                <a:latin typeface="Times New Roman" panose="02020603050405020304" pitchFamily="18" charset="0"/>
              </a:rPr>
              <a:t> 2</a:t>
            </a:r>
            <a:r>
              <a:rPr lang="fr-FR" sz="1400" dirty="0">
                <a:effectLst/>
                <a:latin typeface="Calibri" panose="020F0502020204030204" pitchFamily="34" charset="0"/>
                <a:ea typeface="Times New Roman" panose="02020603050405020304" pitchFamily="18" charset="0"/>
                <a:cs typeface="Calibri" panose="020F0502020204030204" pitchFamily="34" charset="0"/>
              </a:rPr>
              <a:t> : tant qu'elles voltigeaient autour de mes oreilles, mes belles anglaises</a:t>
            </a:r>
            <a:r>
              <a:rPr lang="fr-FR" sz="1400" b="1" baseline="30000" dirty="0">
                <a:solidFill>
                  <a:srgbClr val="FF0000"/>
                </a:solidFill>
                <a:latin typeface="Times New Roman" panose="02020603050405020304" pitchFamily="18" charset="0"/>
              </a:rPr>
              <a:t> 3</a:t>
            </a:r>
            <a:r>
              <a:rPr lang="fr-FR" sz="1400" dirty="0">
                <a:effectLst/>
                <a:latin typeface="Calibri" panose="020F0502020204030204" pitchFamily="34" charset="0"/>
                <a:ea typeface="Times New Roman" panose="02020603050405020304" pitchFamily="18" charset="0"/>
                <a:cs typeface="Calibri" panose="020F0502020204030204" pitchFamily="34" charset="0"/>
              </a:rPr>
              <a:t> lui avaient permis de refuser l'évidence de ma laideur. Déjà, pourtant, mon œil droit entrait dans le crépuscule. Il fallut qu'elle s'avouât la vérité. Mon grand-père semblait lui-même tout interdit ; on lui avait confié sa petite merveille, il avait rendu un crapaud : c'était saper</a:t>
            </a:r>
            <a:r>
              <a:rPr lang="fr-FR" sz="1400" b="1" baseline="30000" dirty="0">
                <a:solidFill>
                  <a:srgbClr val="FF0000"/>
                </a:solidFill>
                <a:latin typeface="Times New Roman" panose="02020603050405020304" pitchFamily="18" charset="0"/>
              </a:rPr>
              <a:t> 4</a:t>
            </a:r>
            <a:r>
              <a:rPr lang="fr-FR" sz="1400" dirty="0">
                <a:effectLst/>
                <a:latin typeface="Calibri" panose="020F0502020204030204" pitchFamily="34" charset="0"/>
                <a:ea typeface="Times New Roman" panose="02020603050405020304" pitchFamily="18" charset="0"/>
                <a:cs typeface="Calibri" panose="020F0502020204030204" pitchFamily="34" charset="0"/>
              </a:rPr>
              <a:t> à la base ses futurs émerveillements.</a:t>
            </a:r>
            <a:endParaRPr lang="fr-FR" sz="8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Jean-Paul SARTRE, </a:t>
            </a:r>
            <a:r>
              <a:rPr lang="fr-FR" sz="1400" i="1" spc="100" dirty="0">
                <a:effectLst/>
                <a:latin typeface="Calibri" panose="020F0502020204030204" pitchFamily="34" charset="0"/>
                <a:ea typeface="Times New Roman" panose="02020603050405020304" pitchFamily="18" charset="0"/>
                <a:cs typeface="Calibri" panose="020F0502020204030204" pitchFamily="34" charset="0"/>
              </a:rPr>
              <a:t>Les Mots</a:t>
            </a: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1964</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p>
          <a:p>
            <a:endParaRPr lang="fr-FR" sz="600" b="1" i="1" u="none" strike="noStrike" baseline="0" dirty="0">
              <a:solidFill>
                <a:srgbClr val="FF0000"/>
              </a:solidFill>
              <a:latin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796232" cy="369332"/>
          </a:xfrm>
          <a:prstGeom prst="rect">
            <a:avLst/>
          </a:prstGeom>
          <a:noFill/>
        </p:spPr>
        <p:txBody>
          <a:bodyPr wrap="none" rtlCol="0">
            <a:spAutoFit/>
          </a:bodyPr>
          <a:lstStyle/>
          <a:p>
            <a:r>
              <a:rPr lang="fr-FR" b="1" dirty="0">
                <a:solidFill>
                  <a:srgbClr val="FF0000"/>
                </a:solidFill>
                <a:highlight>
                  <a:srgbClr val="FFFF00"/>
                </a:highlight>
              </a:rPr>
              <a:t>DOC. 10 :</a:t>
            </a:r>
            <a:r>
              <a:rPr lang="fr-FR" b="1" dirty="0">
                <a:solidFill>
                  <a:srgbClr val="FF0000"/>
                </a:solidFill>
              </a:rPr>
              <a:t> Un souvenir d’enfance</a:t>
            </a:r>
          </a:p>
        </p:txBody>
      </p:sp>
      <p:pic>
        <p:nvPicPr>
          <p:cNvPr id="16" name="Image 15">
            <a:extLst>
              <a:ext uri="{FF2B5EF4-FFF2-40B4-BE49-F238E27FC236}">
                <a16:creationId xmlns:a16="http://schemas.microsoft.com/office/drawing/2014/main" id="{0CF5C1EC-21DE-45AD-98B0-D4910F5D206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59892" y="678490"/>
            <a:ext cx="1323521" cy="1323521"/>
          </a:xfrm>
          <a:prstGeom prst="rect">
            <a:avLst/>
          </a:prstGeom>
        </p:spPr>
      </p:pic>
      <p:pic>
        <p:nvPicPr>
          <p:cNvPr id="17" name="Image 16">
            <a:extLst>
              <a:ext uri="{FF2B5EF4-FFF2-40B4-BE49-F238E27FC236}">
                <a16:creationId xmlns:a16="http://schemas.microsoft.com/office/drawing/2014/main" id="{787B57FE-DED0-46B2-96B4-F17EE37D74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7480" y="652243"/>
            <a:ext cx="440050" cy="656741"/>
          </a:xfrm>
          <a:prstGeom prst="rect">
            <a:avLst/>
          </a:prstGeom>
        </p:spPr>
      </p:pic>
      <p:sp>
        <p:nvSpPr>
          <p:cNvPr id="18" name="Rectangle 17">
            <a:extLst>
              <a:ext uri="{FF2B5EF4-FFF2-40B4-BE49-F238E27FC236}">
                <a16:creationId xmlns:a16="http://schemas.microsoft.com/office/drawing/2014/main" id="{7CFC1489-C5A4-4A9F-887F-A1313D9A2FFF}"/>
              </a:ext>
            </a:extLst>
          </p:cNvPr>
          <p:cNvSpPr/>
          <p:nvPr/>
        </p:nvSpPr>
        <p:spPr>
          <a:xfrm>
            <a:off x="9577022"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19" name="ZoneTexte 18">
            <a:extLst>
              <a:ext uri="{FF2B5EF4-FFF2-40B4-BE49-F238E27FC236}">
                <a16:creationId xmlns:a16="http://schemas.microsoft.com/office/drawing/2014/main" id="{1E5640BE-96EB-4018-BC4B-256568709FCB}"/>
              </a:ext>
            </a:extLst>
          </p:cNvPr>
          <p:cNvSpPr txBox="1"/>
          <p:nvPr/>
        </p:nvSpPr>
        <p:spPr>
          <a:xfrm>
            <a:off x="8902866" y="1305419"/>
            <a:ext cx="2206026" cy="646331"/>
          </a:xfrm>
          <a:prstGeom prst="rect">
            <a:avLst/>
          </a:prstGeom>
          <a:noFill/>
        </p:spPr>
        <p:txBody>
          <a:bodyPr wrap="square" rtlCol="0">
            <a:spAutoFit/>
          </a:bodyPr>
          <a:lstStyle/>
          <a:p>
            <a:r>
              <a:rPr lang="fr-FR" b="1" dirty="0"/>
              <a:t>Jean-Paul SARTRE</a:t>
            </a:r>
          </a:p>
          <a:p>
            <a:pPr algn="ctr"/>
            <a:r>
              <a:rPr lang="fr-FR" dirty="0"/>
              <a:t>(1905-1980)</a:t>
            </a:r>
          </a:p>
        </p:txBody>
      </p:sp>
      <p:sp>
        <p:nvSpPr>
          <p:cNvPr id="20" name="Rectangle 19">
            <a:extLst>
              <a:ext uri="{FF2B5EF4-FFF2-40B4-BE49-F238E27FC236}">
                <a16:creationId xmlns:a16="http://schemas.microsoft.com/office/drawing/2014/main" id="{972556A0-DF0E-42A2-B3C9-33944F959A9B}"/>
              </a:ext>
            </a:extLst>
          </p:cNvPr>
          <p:cNvSpPr/>
          <p:nvPr/>
        </p:nvSpPr>
        <p:spPr>
          <a:xfrm>
            <a:off x="6789826" y="611616"/>
            <a:ext cx="5232851" cy="610559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Image 20">
            <a:extLst>
              <a:ext uri="{FF2B5EF4-FFF2-40B4-BE49-F238E27FC236}">
                <a16:creationId xmlns:a16="http://schemas.microsoft.com/office/drawing/2014/main" id="{0D6AD894-D287-448B-A9CE-64EC7401FC9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40177" y="1383866"/>
            <a:ext cx="821068" cy="546218"/>
          </a:xfrm>
          <a:prstGeom prst="rect">
            <a:avLst/>
          </a:prstGeom>
        </p:spPr>
      </p:pic>
      <p:sp>
        <p:nvSpPr>
          <p:cNvPr id="22" name="ZoneTexte 21">
            <a:extLst>
              <a:ext uri="{FF2B5EF4-FFF2-40B4-BE49-F238E27FC236}">
                <a16:creationId xmlns:a16="http://schemas.microsoft.com/office/drawing/2014/main" id="{5303D6DB-52F2-48D1-BDEB-15AEA0AB6E4F}"/>
              </a:ext>
            </a:extLst>
          </p:cNvPr>
          <p:cNvSpPr txBox="1"/>
          <p:nvPr/>
        </p:nvSpPr>
        <p:spPr>
          <a:xfrm>
            <a:off x="6807539" y="1930084"/>
            <a:ext cx="5232851" cy="4985980"/>
          </a:xfrm>
          <a:prstGeom prst="rect">
            <a:avLst/>
          </a:prstGeom>
          <a:noFill/>
        </p:spPr>
        <p:txBody>
          <a:bodyPr wrap="square">
            <a:spAutoFit/>
          </a:bodyPr>
          <a:lstStyle/>
          <a:p>
            <a:pPr algn="just"/>
            <a:r>
              <a:rPr lang="fr-FR" sz="1400" dirty="0"/>
              <a:t>Écrivain et philosophe français, représentant de l’</a:t>
            </a:r>
            <a:r>
              <a:rPr lang="fr-FR" sz="1400" b="1" i="1" dirty="0"/>
              <a:t>existentialisme</a:t>
            </a:r>
            <a:r>
              <a:rPr lang="fr-FR" sz="1400" dirty="0"/>
              <a:t> qui considère chaque individu comme un être unique maître de ses actes, de son destin et des valeurs qu'il décide d'adopter. </a:t>
            </a:r>
          </a:p>
          <a:p>
            <a:pPr algn="just"/>
            <a:r>
              <a:rPr lang="fr-FR" sz="1400" b="1" dirty="0">
                <a:solidFill>
                  <a:srgbClr val="FF0000"/>
                </a:solidFill>
              </a:rPr>
              <a:t>1907-1917 :</a:t>
            </a:r>
            <a:r>
              <a:rPr lang="fr-FR" sz="1400" dirty="0"/>
              <a:t> le petit « </a:t>
            </a:r>
            <a:r>
              <a:rPr lang="fr-FR" sz="1400" dirty="0" err="1"/>
              <a:t>Poulou</a:t>
            </a:r>
            <a:r>
              <a:rPr lang="fr-FR" sz="1400" dirty="0"/>
              <a:t> », vit avec sa mère chez ses grands-parents maternels, adoré, félicité tous les jours, ce qui peut expliquer chez lui un certain narcissisme (« amour de soi ») ;</a:t>
            </a:r>
          </a:p>
          <a:p>
            <a:pPr algn="just"/>
            <a:r>
              <a:rPr lang="fr-FR" sz="1400" b="1" dirty="0">
                <a:solidFill>
                  <a:srgbClr val="FF0000"/>
                </a:solidFill>
              </a:rPr>
              <a:t>1928 :</a:t>
            </a:r>
            <a:r>
              <a:rPr lang="fr-FR" sz="1400" dirty="0"/>
              <a:t> il rencontre Simone DE BEAUVOIR avec qui il partagera sa vie ;</a:t>
            </a:r>
          </a:p>
          <a:p>
            <a:pPr algn="just"/>
            <a:r>
              <a:rPr lang="fr-FR" sz="1400" b="1" dirty="0">
                <a:solidFill>
                  <a:srgbClr val="FF0000"/>
                </a:solidFill>
              </a:rPr>
              <a:t>1929 :</a:t>
            </a:r>
            <a:r>
              <a:rPr lang="fr-FR" sz="1400" dirty="0"/>
              <a:t> il est 1</a:t>
            </a:r>
            <a:r>
              <a:rPr lang="fr-FR" sz="1400" baseline="30000" dirty="0"/>
              <a:t>er</a:t>
            </a:r>
            <a:r>
              <a:rPr lang="fr-FR" sz="1400" dirty="0"/>
              <a:t> à l’agrégation de philosophie ;</a:t>
            </a:r>
          </a:p>
          <a:p>
            <a:pPr algn="just"/>
            <a:r>
              <a:rPr lang="fr-FR" sz="1400" b="1" dirty="0">
                <a:solidFill>
                  <a:srgbClr val="FF0000"/>
                </a:solidFill>
              </a:rPr>
              <a:t>1945 :</a:t>
            </a:r>
            <a:r>
              <a:rPr lang="fr-FR" sz="1400" dirty="0"/>
              <a:t> après la guerre, il devient célèbre et fonde </a:t>
            </a:r>
            <a:r>
              <a:rPr lang="fr-FR" sz="1400" i="1" dirty="0"/>
              <a:t>Les Temps Modernes</a:t>
            </a:r>
            <a:r>
              <a:rPr lang="fr-FR" sz="1400" dirty="0"/>
              <a:t>, une grande revue littéraire française ;</a:t>
            </a:r>
          </a:p>
          <a:p>
            <a:pPr algn="just"/>
            <a:r>
              <a:rPr lang="fr-FR" sz="1400" b="1" dirty="0">
                <a:solidFill>
                  <a:srgbClr val="FF0000"/>
                </a:solidFill>
              </a:rPr>
              <a:t>1952-1956 :</a:t>
            </a:r>
            <a:r>
              <a:rPr lang="fr-FR" sz="1400" dirty="0"/>
              <a:t> il rejoint le PCF (Parti Communiste Français) ;</a:t>
            </a:r>
          </a:p>
          <a:p>
            <a:pPr algn="just"/>
            <a:r>
              <a:rPr lang="fr-FR" sz="1400" b="1" dirty="0">
                <a:solidFill>
                  <a:srgbClr val="FF0000"/>
                </a:solidFill>
              </a:rPr>
              <a:t>1964 :</a:t>
            </a:r>
            <a:r>
              <a:rPr lang="fr-FR" sz="1400" dirty="0"/>
              <a:t> il est lauréat du Prix Nobel de littérature qu’il refuse ;</a:t>
            </a:r>
          </a:p>
          <a:p>
            <a:pPr algn="just"/>
            <a:r>
              <a:rPr lang="fr-FR" sz="1400" dirty="0"/>
              <a:t>Jean-Paul SARTRE soutiendra aussi des causes qui lui sont chères : contre la colonisation, militant de la cause palestinienne, soutien des manifestants en 1968,…</a:t>
            </a:r>
          </a:p>
          <a:p>
            <a:pPr algn="just"/>
            <a:r>
              <a:rPr lang="fr-FR" sz="1400" b="1" dirty="0">
                <a:solidFill>
                  <a:srgbClr val="002060"/>
                </a:solidFill>
              </a:rPr>
              <a:t>Œuvres majeures :</a:t>
            </a:r>
            <a:r>
              <a:rPr lang="fr-FR" sz="1400" dirty="0"/>
              <a:t> </a:t>
            </a:r>
            <a:r>
              <a:rPr lang="fr-FR" sz="1400" b="1" dirty="0">
                <a:solidFill>
                  <a:srgbClr val="FF0000"/>
                </a:solidFill>
              </a:rPr>
              <a:t>1943 :</a:t>
            </a:r>
            <a:r>
              <a:rPr lang="fr-FR" sz="1400" dirty="0"/>
              <a:t> </a:t>
            </a:r>
            <a:r>
              <a:rPr lang="fr-FR" sz="1400" i="1" dirty="0"/>
              <a:t>L’Être et le Néant</a:t>
            </a:r>
            <a:r>
              <a:rPr lang="fr-FR" sz="1400" dirty="0"/>
              <a:t> ;</a:t>
            </a:r>
          </a:p>
          <a:p>
            <a:pPr algn="just"/>
            <a:r>
              <a:rPr lang="fr-FR" sz="1400" b="1" dirty="0">
                <a:solidFill>
                  <a:srgbClr val="FF0000"/>
                </a:solidFill>
              </a:rPr>
              <a:t>1944 :</a:t>
            </a:r>
            <a:r>
              <a:rPr lang="fr-FR" sz="1400" dirty="0"/>
              <a:t> </a:t>
            </a:r>
            <a:r>
              <a:rPr lang="fr-FR" sz="1400" i="1" dirty="0"/>
              <a:t>Huis clos</a:t>
            </a:r>
            <a:r>
              <a:rPr lang="fr-FR" sz="1400" dirty="0"/>
              <a:t> ; </a:t>
            </a:r>
            <a:r>
              <a:rPr lang="fr-FR" sz="1400" b="1" dirty="0">
                <a:solidFill>
                  <a:srgbClr val="FF0000"/>
                </a:solidFill>
              </a:rPr>
              <a:t>1946 :</a:t>
            </a:r>
            <a:r>
              <a:rPr lang="fr-FR" sz="1400" dirty="0"/>
              <a:t> </a:t>
            </a:r>
            <a:r>
              <a:rPr lang="fr-FR" sz="1400" i="1" dirty="0"/>
              <a:t>L’Existentialisme est un humanisme ; </a:t>
            </a:r>
            <a:r>
              <a:rPr lang="fr-FR" sz="1400" b="1" dirty="0">
                <a:solidFill>
                  <a:srgbClr val="FF0000"/>
                </a:solidFill>
              </a:rPr>
              <a:t>1964 :</a:t>
            </a:r>
            <a:r>
              <a:rPr lang="fr-FR" sz="1400" dirty="0"/>
              <a:t> </a:t>
            </a:r>
            <a:r>
              <a:rPr lang="fr-FR" sz="1400" i="1" dirty="0"/>
              <a:t>Les Mots</a:t>
            </a:r>
            <a:r>
              <a:rPr lang="fr-FR" sz="1400" dirty="0"/>
              <a:t>.</a:t>
            </a:r>
            <a:endParaRPr lang="fr-FR" sz="1200" i="1" dirty="0"/>
          </a:p>
          <a:p>
            <a:pPr algn="r"/>
            <a:r>
              <a:rPr lang="fr-FR" sz="1200" i="1" dirty="0"/>
              <a:t>D’après Wikipedia.org.</a:t>
            </a:r>
            <a:endParaRPr lang="fr-FR" sz="1500" dirty="0"/>
          </a:p>
        </p:txBody>
      </p:sp>
      <p:sp>
        <p:nvSpPr>
          <p:cNvPr id="23" name="ZoneTexte 22">
            <a:extLst>
              <a:ext uri="{FF2B5EF4-FFF2-40B4-BE49-F238E27FC236}">
                <a16:creationId xmlns:a16="http://schemas.microsoft.com/office/drawing/2014/main" id="{2B61216E-5C11-46D3-8A3C-1E773C45C047}"/>
              </a:ext>
            </a:extLst>
          </p:cNvPr>
          <p:cNvSpPr txBox="1"/>
          <p:nvPr/>
        </p:nvSpPr>
        <p:spPr>
          <a:xfrm>
            <a:off x="169322" y="5145852"/>
            <a:ext cx="6602791" cy="369332"/>
          </a:xfrm>
          <a:prstGeom prst="rect">
            <a:avLst/>
          </a:prstGeom>
          <a:noFill/>
        </p:spPr>
        <p:txBody>
          <a:bodyPr wrap="square" rtlCol="0">
            <a:spAutoFit/>
          </a:bodyPr>
          <a:lstStyle/>
          <a:p>
            <a:r>
              <a:rPr lang="fr-FR" b="1" dirty="0">
                <a:solidFill>
                  <a:schemeClr val="accent1">
                    <a:lumMod val="50000"/>
                  </a:schemeClr>
                </a:solidFill>
                <a:latin typeface="Calibri" panose="020F0502020204030204" pitchFamily="34" charset="0"/>
                <a:cs typeface="Calibri" panose="020F0502020204030204" pitchFamily="34" charset="0"/>
              </a:rPr>
              <a:t>28 )</a:t>
            </a:r>
            <a:r>
              <a:rPr lang="fr-FR"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10</a:t>
            </a:r>
            <a:r>
              <a:rPr lang="fr-FR" b="1" dirty="0">
                <a:solidFill>
                  <a:srgbClr val="FF0000"/>
                </a:solidFill>
                <a:latin typeface="Calibri" panose="020F0502020204030204" pitchFamily="34" charset="0"/>
                <a:cs typeface="Calibri" panose="020F0502020204030204" pitchFamily="34" charset="0"/>
              </a:rPr>
              <a:t> </a:t>
            </a:r>
            <a:r>
              <a:rPr lang="fr-FR" b="1" dirty="0">
                <a:latin typeface="Calibri" panose="020F0502020204030204" pitchFamily="34" charset="0"/>
                <a:cs typeface="Calibri" panose="020F0502020204030204" pitchFamily="34" charset="0"/>
              </a:rPr>
              <a:t>Pourquoi ce souvenir est-il </a:t>
            </a:r>
            <a:r>
              <a:rPr lang="fr-FR" b="1" dirty="0">
                <a:solidFill>
                  <a:srgbClr val="FF0000"/>
                </a:solidFill>
                <a:latin typeface="Calibri" panose="020F0502020204030204" pitchFamily="34" charset="0"/>
                <a:cs typeface="Calibri" panose="020F0502020204030204" pitchFamily="34" charset="0"/>
              </a:rPr>
              <a:t>marquant</a:t>
            </a:r>
            <a:r>
              <a:rPr lang="fr-FR" b="1" dirty="0">
                <a:latin typeface="Calibri" panose="020F0502020204030204" pitchFamily="34" charset="0"/>
                <a:cs typeface="Calibri" panose="020F0502020204030204" pitchFamily="34" charset="0"/>
              </a:rPr>
              <a:t> ?</a:t>
            </a:r>
          </a:p>
        </p:txBody>
      </p:sp>
      <p:pic>
        <p:nvPicPr>
          <p:cNvPr id="2" name="Image 1">
            <a:hlinkClick r:id="rId5" action="ppaction://hlinksldjump"/>
            <a:extLst>
              <a:ext uri="{FF2B5EF4-FFF2-40B4-BE49-F238E27FC236}">
                <a16:creationId xmlns:a16="http://schemas.microsoft.com/office/drawing/2014/main" id="{69FB9BCD-226C-98E4-FC5E-087FFD8406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7"/>
            <a:extLst>
              <a:ext uri="{FF2B5EF4-FFF2-40B4-BE49-F238E27FC236}">
                <a16:creationId xmlns:a16="http://schemas.microsoft.com/office/drawing/2014/main" id="{D93A0172-9EAC-2074-1A75-9B479BE8CC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42628" y="633690"/>
            <a:ext cx="399241" cy="399241"/>
          </a:xfrm>
          <a:prstGeom prst="rect">
            <a:avLst/>
          </a:prstGeom>
        </p:spPr>
      </p:pic>
    </p:spTree>
    <p:extLst>
      <p:ext uri="{BB962C8B-B14F-4D97-AF65-F5344CB8AC3E}">
        <p14:creationId xmlns:p14="http://schemas.microsoft.com/office/powerpoint/2010/main" val="183801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80">
                                          <p:stCondLst>
                                            <p:cond delay="0"/>
                                          </p:stCondLst>
                                        </p:cTn>
                                        <p:tgtEl>
                                          <p:spTgt spid="17"/>
                                        </p:tgtEl>
                                      </p:cBhvr>
                                    </p:animEffect>
                                    <p:anim calcmode="lin" valueType="num">
                                      <p:cBhvr>
                                        <p:cTn id="2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9" dur="26">
                                          <p:stCondLst>
                                            <p:cond delay="650"/>
                                          </p:stCondLst>
                                        </p:cTn>
                                        <p:tgtEl>
                                          <p:spTgt spid="17"/>
                                        </p:tgtEl>
                                      </p:cBhvr>
                                      <p:to x="100000" y="60000"/>
                                    </p:animScale>
                                    <p:animScale>
                                      <p:cBhvr>
                                        <p:cTn id="30" dur="166" decel="50000">
                                          <p:stCondLst>
                                            <p:cond delay="676"/>
                                          </p:stCondLst>
                                        </p:cTn>
                                        <p:tgtEl>
                                          <p:spTgt spid="17"/>
                                        </p:tgtEl>
                                      </p:cBhvr>
                                      <p:to x="100000" y="100000"/>
                                    </p:animScale>
                                    <p:animScale>
                                      <p:cBhvr>
                                        <p:cTn id="31" dur="26">
                                          <p:stCondLst>
                                            <p:cond delay="1312"/>
                                          </p:stCondLst>
                                        </p:cTn>
                                        <p:tgtEl>
                                          <p:spTgt spid="17"/>
                                        </p:tgtEl>
                                      </p:cBhvr>
                                      <p:to x="100000" y="80000"/>
                                    </p:animScale>
                                    <p:animScale>
                                      <p:cBhvr>
                                        <p:cTn id="32" dur="166" decel="50000">
                                          <p:stCondLst>
                                            <p:cond delay="1338"/>
                                          </p:stCondLst>
                                        </p:cTn>
                                        <p:tgtEl>
                                          <p:spTgt spid="17"/>
                                        </p:tgtEl>
                                      </p:cBhvr>
                                      <p:to x="100000" y="100000"/>
                                    </p:animScale>
                                    <p:animScale>
                                      <p:cBhvr>
                                        <p:cTn id="33" dur="26">
                                          <p:stCondLst>
                                            <p:cond delay="1642"/>
                                          </p:stCondLst>
                                        </p:cTn>
                                        <p:tgtEl>
                                          <p:spTgt spid="17"/>
                                        </p:tgtEl>
                                      </p:cBhvr>
                                      <p:to x="100000" y="90000"/>
                                    </p:animScale>
                                    <p:animScale>
                                      <p:cBhvr>
                                        <p:cTn id="34" dur="166" decel="50000">
                                          <p:stCondLst>
                                            <p:cond delay="1668"/>
                                          </p:stCondLst>
                                        </p:cTn>
                                        <p:tgtEl>
                                          <p:spTgt spid="17"/>
                                        </p:tgtEl>
                                      </p:cBhvr>
                                      <p:to x="100000" y="100000"/>
                                    </p:animScale>
                                    <p:animScale>
                                      <p:cBhvr>
                                        <p:cTn id="35" dur="26">
                                          <p:stCondLst>
                                            <p:cond delay="1808"/>
                                          </p:stCondLst>
                                        </p:cTn>
                                        <p:tgtEl>
                                          <p:spTgt spid="17"/>
                                        </p:tgtEl>
                                      </p:cBhvr>
                                      <p:to x="100000" y="95000"/>
                                    </p:animScale>
                                    <p:animScale>
                                      <p:cBhvr>
                                        <p:cTn id="36" dur="166" decel="50000">
                                          <p:stCondLst>
                                            <p:cond delay="1834"/>
                                          </p:stCondLst>
                                        </p:cTn>
                                        <p:tgtEl>
                                          <p:spTgt spid="1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80">
                                          <p:stCondLst>
                                            <p:cond delay="0"/>
                                          </p:stCondLst>
                                        </p:cTn>
                                        <p:tgtEl>
                                          <p:spTgt spid="18"/>
                                        </p:tgtEl>
                                      </p:cBhvr>
                                    </p:animEffect>
                                    <p:anim calcmode="lin" valueType="num">
                                      <p:cBhvr>
                                        <p:cTn id="4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5" dur="26">
                                          <p:stCondLst>
                                            <p:cond delay="650"/>
                                          </p:stCondLst>
                                        </p:cTn>
                                        <p:tgtEl>
                                          <p:spTgt spid="18"/>
                                        </p:tgtEl>
                                      </p:cBhvr>
                                      <p:to x="100000" y="60000"/>
                                    </p:animScale>
                                    <p:animScale>
                                      <p:cBhvr>
                                        <p:cTn id="46" dur="166" decel="50000">
                                          <p:stCondLst>
                                            <p:cond delay="676"/>
                                          </p:stCondLst>
                                        </p:cTn>
                                        <p:tgtEl>
                                          <p:spTgt spid="18"/>
                                        </p:tgtEl>
                                      </p:cBhvr>
                                      <p:to x="100000" y="100000"/>
                                    </p:animScale>
                                    <p:animScale>
                                      <p:cBhvr>
                                        <p:cTn id="47" dur="26">
                                          <p:stCondLst>
                                            <p:cond delay="1312"/>
                                          </p:stCondLst>
                                        </p:cTn>
                                        <p:tgtEl>
                                          <p:spTgt spid="18"/>
                                        </p:tgtEl>
                                      </p:cBhvr>
                                      <p:to x="100000" y="80000"/>
                                    </p:animScale>
                                    <p:animScale>
                                      <p:cBhvr>
                                        <p:cTn id="48" dur="166" decel="50000">
                                          <p:stCondLst>
                                            <p:cond delay="1338"/>
                                          </p:stCondLst>
                                        </p:cTn>
                                        <p:tgtEl>
                                          <p:spTgt spid="18"/>
                                        </p:tgtEl>
                                      </p:cBhvr>
                                      <p:to x="100000" y="100000"/>
                                    </p:animScale>
                                    <p:animScale>
                                      <p:cBhvr>
                                        <p:cTn id="49" dur="26">
                                          <p:stCondLst>
                                            <p:cond delay="1642"/>
                                          </p:stCondLst>
                                        </p:cTn>
                                        <p:tgtEl>
                                          <p:spTgt spid="18"/>
                                        </p:tgtEl>
                                      </p:cBhvr>
                                      <p:to x="100000" y="90000"/>
                                    </p:animScale>
                                    <p:animScale>
                                      <p:cBhvr>
                                        <p:cTn id="50" dur="166" decel="50000">
                                          <p:stCondLst>
                                            <p:cond delay="1668"/>
                                          </p:stCondLst>
                                        </p:cTn>
                                        <p:tgtEl>
                                          <p:spTgt spid="18"/>
                                        </p:tgtEl>
                                      </p:cBhvr>
                                      <p:to x="100000" y="100000"/>
                                    </p:animScale>
                                    <p:animScale>
                                      <p:cBhvr>
                                        <p:cTn id="51" dur="26">
                                          <p:stCondLst>
                                            <p:cond delay="1808"/>
                                          </p:stCondLst>
                                        </p:cTn>
                                        <p:tgtEl>
                                          <p:spTgt spid="18"/>
                                        </p:tgtEl>
                                      </p:cBhvr>
                                      <p:to x="100000" y="95000"/>
                                    </p:animScale>
                                    <p:animScale>
                                      <p:cBhvr>
                                        <p:cTn id="52" dur="166" decel="50000">
                                          <p:stCondLst>
                                            <p:cond delay="1834"/>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80">
                                          <p:stCondLst>
                                            <p:cond delay="0"/>
                                          </p:stCondLst>
                                        </p:cTn>
                                        <p:tgtEl>
                                          <p:spTgt spid="19"/>
                                        </p:tgtEl>
                                      </p:cBhvr>
                                    </p:animEffect>
                                    <p:anim calcmode="lin" valueType="num">
                                      <p:cBhvr>
                                        <p:cTn id="5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61" dur="26">
                                          <p:stCondLst>
                                            <p:cond delay="650"/>
                                          </p:stCondLst>
                                        </p:cTn>
                                        <p:tgtEl>
                                          <p:spTgt spid="19"/>
                                        </p:tgtEl>
                                      </p:cBhvr>
                                      <p:to x="100000" y="60000"/>
                                    </p:animScale>
                                    <p:animScale>
                                      <p:cBhvr>
                                        <p:cTn id="62" dur="166" decel="50000">
                                          <p:stCondLst>
                                            <p:cond delay="676"/>
                                          </p:stCondLst>
                                        </p:cTn>
                                        <p:tgtEl>
                                          <p:spTgt spid="19"/>
                                        </p:tgtEl>
                                      </p:cBhvr>
                                      <p:to x="100000" y="100000"/>
                                    </p:animScale>
                                    <p:animScale>
                                      <p:cBhvr>
                                        <p:cTn id="63" dur="26">
                                          <p:stCondLst>
                                            <p:cond delay="1312"/>
                                          </p:stCondLst>
                                        </p:cTn>
                                        <p:tgtEl>
                                          <p:spTgt spid="19"/>
                                        </p:tgtEl>
                                      </p:cBhvr>
                                      <p:to x="100000" y="80000"/>
                                    </p:animScale>
                                    <p:animScale>
                                      <p:cBhvr>
                                        <p:cTn id="64" dur="166" decel="50000">
                                          <p:stCondLst>
                                            <p:cond delay="1338"/>
                                          </p:stCondLst>
                                        </p:cTn>
                                        <p:tgtEl>
                                          <p:spTgt spid="19"/>
                                        </p:tgtEl>
                                      </p:cBhvr>
                                      <p:to x="100000" y="100000"/>
                                    </p:animScale>
                                    <p:animScale>
                                      <p:cBhvr>
                                        <p:cTn id="65" dur="26">
                                          <p:stCondLst>
                                            <p:cond delay="1642"/>
                                          </p:stCondLst>
                                        </p:cTn>
                                        <p:tgtEl>
                                          <p:spTgt spid="19"/>
                                        </p:tgtEl>
                                      </p:cBhvr>
                                      <p:to x="100000" y="90000"/>
                                    </p:animScale>
                                    <p:animScale>
                                      <p:cBhvr>
                                        <p:cTn id="66" dur="166" decel="50000">
                                          <p:stCondLst>
                                            <p:cond delay="1668"/>
                                          </p:stCondLst>
                                        </p:cTn>
                                        <p:tgtEl>
                                          <p:spTgt spid="19"/>
                                        </p:tgtEl>
                                      </p:cBhvr>
                                      <p:to x="100000" y="100000"/>
                                    </p:animScale>
                                    <p:animScale>
                                      <p:cBhvr>
                                        <p:cTn id="67" dur="26">
                                          <p:stCondLst>
                                            <p:cond delay="1808"/>
                                          </p:stCondLst>
                                        </p:cTn>
                                        <p:tgtEl>
                                          <p:spTgt spid="19"/>
                                        </p:tgtEl>
                                      </p:cBhvr>
                                      <p:to x="100000" y="95000"/>
                                    </p:animScale>
                                    <p:animScale>
                                      <p:cBhvr>
                                        <p:cTn id="68" dur="166" decel="50000">
                                          <p:stCondLst>
                                            <p:cond delay="1834"/>
                                          </p:stCondLst>
                                        </p:cTn>
                                        <p:tgtEl>
                                          <p:spTgt spid="1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down)">
                                      <p:cBhvr>
                                        <p:cTn id="71" dur="580">
                                          <p:stCondLst>
                                            <p:cond delay="0"/>
                                          </p:stCondLst>
                                        </p:cTn>
                                        <p:tgtEl>
                                          <p:spTgt spid="20"/>
                                        </p:tgtEl>
                                      </p:cBhvr>
                                    </p:animEffect>
                                    <p:anim calcmode="lin" valueType="num">
                                      <p:cBhvr>
                                        <p:cTn id="7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7" dur="26">
                                          <p:stCondLst>
                                            <p:cond delay="650"/>
                                          </p:stCondLst>
                                        </p:cTn>
                                        <p:tgtEl>
                                          <p:spTgt spid="20"/>
                                        </p:tgtEl>
                                      </p:cBhvr>
                                      <p:to x="100000" y="60000"/>
                                    </p:animScale>
                                    <p:animScale>
                                      <p:cBhvr>
                                        <p:cTn id="78" dur="166" decel="50000">
                                          <p:stCondLst>
                                            <p:cond delay="676"/>
                                          </p:stCondLst>
                                        </p:cTn>
                                        <p:tgtEl>
                                          <p:spTgt spid="20"/>
                                        </p:tgtEl>
                                      </p:cBhvr>
                                      <p:to x="100000" y="100000"/>
                                    </p:animScale>
                                    <p:animScale>
                                      <p:cBhvr>
                                        <p:cTn id="79" dur="26">
                                          <p:stCondLst>
                                            <p:cond delay="1312"/>
                                          </p:stCondLst>
                                        </p:cTn>
                                        <p:tgtEl>
                                          <p:spTgt spid="20"/>
                                        </p:tgtEl>
                                      </p:cBhvr>
                                      <p:to x="100000" y="80000"/>
                                    </p:animScale>
                                    <p:animScale>
                                      <p:cBhvr>
                                        <p:cTn id="80" dur="166" decel="50000">
                                          <p:stCondLst>
                                            <p:cond delay="1338"/>
                                          </p:stCondLst>
                                        </p:cTn>
                                        <p:tgtEl>
                                          <p:spTgt spid="20"/>
                                        </p:tgtEl>
                                      </p:cBhvr>
                                      <p:to x="100000" y="100000"/>
                                    </p:animScale>
                                    <p:animScale>
                                      <p:cBhvr>
                                        <p:cTn id="81" dur="26">
                                          <p:stCondLst>
                                            <p:cond delay="1642"/>
                                          </p:stCondLst>
                                        </p:cTn>
                                        <p:tgtEl>
                                          <p:spTgt spid="20"/>
                                        </p:tgtEl>
                                      </p:cBhvr>
                                      <p:to x="100000" y="90000"/>
                                    </p:animScale>
                                    <p:animScale>
                                      <p:cBhvr>
                                        <p:cTn id="82" dur="166" decel="50000">
                                          <p:stCondLst>
                                            <p:cond delay="1668"/>
                                          </p:stCondLst>
                                        </p:cTn>
                                        <p:tgtEl>
                                          <p:spTgt spid="20"/>
                                        </p:tgtEl>
                                      </p:cBhvr>
                                      <p:to x="100000" y="100000"/>
                                    </p:animScale>
                                    <p:animScale>
                                      <p:cBhvr>
                                        <p:cTn id="83" dur="26">
                                          <p:stCondLst>
                                            <p:cond delay="1808"/>
                                          </p:stCondLst>
                                        </p:cTn>
                                        <p:tgtEl>
                                          <p:spTgt spid="20"/>
                                        </p:tgtEl>
                                      </p:cBhvr>
                                      <p:to x="100000" y="95000"/>
                                    </p:animScale>
                                    <p:animScale>
                                      <p:cBhvr>
                                        <p:cTn id="84" dur="166" decel="50000">
                                          <p:stCondLst>
                                            <p:cond delay="1834"/>
                                          </p:stCondLst>
                                        </p:cTn>
                                        <p:tgtEl>
                                          <p:spTgt spid="20"/>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down)">
                                      <p:cBhvr>
                                        <p:cTn id="87" dur="580">
                                          <p:stCondLst>
                                            <p:cond delay="0"/>
                                          </p:stCondLst>
                                        </p:cTn>
                                        <p:tgtEl>
                                          <p:spTgt spid="21"/>
                                        </p:tgtEl>
                                      </p:cBhvr>
                                    </p:animEffect>
                                    <p:anim calcmode="lin" valueType="num">
                                      <p:cBhvr>
                                        <p:cTn id="8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93" dur="26">
                                          <p:stCondLst>
                                            <p:cond delay="650"/>
                                          </p:stCondLst>
                                        </p:cTn>
                                        <p:tgtEl>
                                          <p:spTgt spid="21"/>
                                        </p:tgtEl>
                                      </p:cBhvr>
                                      <p:to x="100000" y="60000"/>
                                    </p:animScale>
                                    <p:animScale>
                                      <p:cBhvr>
                                        <p:cTn id="94" dur="166" decel="50000">
                                          <p:stCondLst>
                                            <p:cond delay="676"/>
                                          </p:stCondLst>
                                        </p:cTn>
                                        <p:tgtEl>
                                          <p:spTgt spid="21"/>
                                        </p:tgtEl>
                                      </p:cBhvr>
                                      <p:to x="100000" y="100000"/>
                                    </p:animScale>
                                    <p:animScale>
                                      <p:cBhvr>
                                        <p:cTn id="95" dur="26">
                                          <p:stCondLst>
                                            <p:cond delay="1312"/>
                                          </p:stCondLst>
                                        </p:cTn>
                                        <p:tgtEl>
                                          <p:spTgt spid="21"/>
                                        </p:tgtEl>
                                      </p:cBhvr>
                                      <p:to x="100000" y="80000"/>
                                    </p:animScale>
                                    <p:animScale>
                                      <p:cBhvr>
                                        <p:cTn id="96" dur="166" decel="50000">
                                          <p:stCondLst>
                                            <p:cond delay="1338"/>
                                          </p:stCondLst>
                                        </p:cTn>
                                        <p:tgtEl>
                                          <p:spTgt spid="21"/>
                                        </p:tgtEl>
                                      </p:cBhvr>
                                      <p:to x="100000" y="100000"/>
                                    </p:animScale>
                                    <p:animScale>
                                      <p:cBhvr>
                                        <p:cTn id="97" dur="26">
                                          <p:stCondLst>
                                            <p:cond delay="1642"/>
                                          </p:stCondLst>
                                        </p:cTn>
                                        <p:tgtEl>
                                          <p:spTgt spid="21"/>
                                        </p:tgtEl>
                                      </p:cBhvr>
                                      <p:to x="100000" y="90000"/>
                                    </p:animScale>
                                    <p:animScale>
                                      <p:cBhvr>
                                        <p:cTn id="98" dur="166" decel="50000">
                                          <p:stCondLst>
                                            <p:cond delay="1668"/>
                                          </p:stCondLst>
                                        </p:cTn>
                                        <p:tgtEl>
                                          <p:spTgt spid="21"/>
                                        </p:tgtEl>
                                      </p:cBhvr>
                                      <p:to x="100000" y="100000"/>
                                    </p:animScale>
                                    <p:animScale>
                                      <p:cBhvr>
                                        <p:cTn id="99" dur="26">
                                          <p:stCondLst>
                                            <p:cond delay="1808"/>
                                          </p:stCondLst>
                                        </p:cTn>
                                        <p:tgtEl>
                                          <p:spTgt spid="21"/>
                                        </p:tgtEl>
                                      </p:cBhvr>
                                      <p:to x="100000" y="95000"/>
                                    </p:animScale>
                                    <p:animScale>
                                      <p:cBhvr>
                                        <p:cTn id="100" dur="166" decel="50000">
                                          <p:stCondLst>
                                            <p:cond delay="1834"/>
                                          </p:stCondLst>
                                        </p:cTn>
                                        <p:tgtEl>
                                          <p:spTgt spid="21"/>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down)">
                                      <p:cBhvr>
                                        <p:cTn id="103" dur="580">
                                          <p:stCondLst>
                                            <p:cond delay="0"/>
                                          </p:stCondLst>
                                        </p:cTn>
                                        <p:tgtEl>
                                          <p:spTgt spid="22"/>
                                        </p:tgtEl>
                                      </p:cBhvr>
                                    </p:animEffect>
                                    <p:anim calcmode="lin" valueType="num">
                                      <p:cBhvr>
                                        <p:cTn id="10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09" dur="26">
                                          <p:stCondLst>
                                            <p:cond delay="650"/>
                                          </p:stCondLst>
                                        </p:cTn>
                                        <p:tgtEl>
                                          <p:spTgt spid="22"/>
                                        </p:tgtEl>
                                      </p:cBhvr>
                                      <p:to x="100000" y="60000"/>
                                    </p:animScale>
                                    <p:animScale>
                                      <p:cBhvr>
                                        <p:cTn id="110" dur="166" decel="50000">
                                          <p:stCondLst>
                                            <p:cond delay="676"/>
                                          </p:stCondLst>
                                        </p:cTn>
                                        <p:tgtEl>
                                          <p:spTgt spid="22"/>
                                        </p:tgtEl>
                                      </p:cBhvr>
                                      <p:to x="100000" y="100000"/>
                                    </p:animScale>
                                    <p:animScale>
                                      <p:cBhvr>
                                        <p:cTn id="111" dur="26">
                                          <p:stCondLst>
                                            <p:cond delay="1312"/>
                                          </p:stCondLst>
                                        </p:cTn>
                                        <p:tgtEl>
                                          <p:spTgt spid="22"/>
                                        </p:tgtEl>
                                      </p:cBhvr>
                                      <p:to x="100000" y="80000"/>
                                    </p:animScale>
                                    <p:animScale>
                                      <p:cBhvr>
                                        <p:cTn id="112" dur="166" decel="50000">
                                          <p:stCondLst>
                                            <p:cond delay="1338"/>
                                          </p:stCondLst>
                                        </p:cTn>
                                        <p:tgtEl>
                                          <p:spTgt spid="22"/>
                                        </p:tgtEl>
                                      </p:cBhvr>
                                      <p:to x="100000" y="100000"/>
                                    </p:animScale>
                                    <p:animScale>
                                      <p:cBhvr>
                                        <p:cTn id="113" dur="26">
                                          <p:stCondLst>
                                            <p:cond delay="1642"/>
                                          </p:stCondLst>
                                        </p:cTn>
                                        <p:tgtEl>
                                          <p:spTgt spid="22"/>
                                        </p:tgtEl>
                                      </p:cBhvr>
                                      <p:to x="100000" y="90000"/>
                                    </p:animScale>
                                    <p:animScale>
                                      <p:cBhvr>
                                        <p:cTn id="114" dur="166" decel="50000">
                                          <p:stCondLst>
                                            <p:cond delay="1668"/>
                                          </p:stCondLst>
                                        </p:cTn>
                                        <p:tgtEl>
                                          <p:spTgt spid="22"/>
                                        </p:tgtEl>
                                      </p:cBhvr>
                                      <p:to x="100000" y="100000"/>
                                    </p:animScale>
                                    <p:animScale>
                                      <p:cBhvr>
                                        <p:cTn id="115" dur="26">
                                          <p:stCondLst>
                                            <p:cond delay="1808"/>
                                          </p:stCondLst>
                                        </p:cTn>
                                        <p:tgtEl>
                                          <p:spTgt spid="22"/>
                                        </p:tgtEl>
                                      </p:cBhvr>
                                      <p:to x="100000" y="95000"/>
                                    </p:animScale>
                                    <p:animScale>
                                      <p:cBhvr>
                                        <p:cTn id="116" dur="166" decel="50000">
                                          <p:stCondLst>
                                            <p:cond delay="1834"/>
                                          </p:stCondLst>
                                        </p:cTn>
                                        <p:tgtEl>
                                          <p:spTgt spid="22"/>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wipe(down)">
                                      <p:cBhvr>
                                        <p:cTn id="119" dur="580">
                                          <p:stCondLst>
                                            <p:cond delay="0"/>
                                          </p:stCondLst>
                                        </p:cTn>
                                        <p:tgtEl>
                                          <p:spTgt spid="3"/>
                                        </p:tgtEl>
                                      </p:cBhvr>
                                    </p:animEffect>
                                    <p:anim calcmode="lin" valueType="num">
                                      <p:cBhvr>
                                        <p:cTn id="1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gtEl>
                                      </p:cBhvr>
                                      <p:to x="100000" y="60000"/>
                                    </p:animScale>
                                    <p:animScale>
                                      <p:cBhvr>
                                        <p:cTn id="126" dur="166" decel="50000">
                                          <p:stCondLst>
                                            <p:cond delay="676"/>
                                          </p:stCondLst>
                                        </p:cTn>
                                        <p:tgtEl>
                                          <p:spTgt spid="3"/>
                                        </p:tgtEl>
                                      </p:cBhvr>
                                      <p:to x="100000" y="100000"/>
                                    </p:animScale>
                                    <p:animScale>
                                      <p:cBhvr>
                                        <p:cTn id="127" dur="26">
                                          <p:stCondLst>
                                            <p:cond delay="1312"/>
                                          </p:stCondLst>
                                        </p:cTn>
                                        <p:tgtEl>
                                          <p:spTgt spid="3"/>
                                        </p:tgtEl>
                                      </p:cBhvr>
                                      <p:to x="100000" y="80000"/>
                                    </p:animScale>
                                    <p:animScale>
                                      <p:cBhvr>
                                        <p:cTn id="128" dur="166" decel="50000">
                                          <p:stCondLst>
                                            <p:cond delay="1338"/>
                                          </p:stCondLst>
                                        </p:cTn>
                                        <p:tgtEl>
                                          <p:spTgt spid="3"/>
                                        </p:tgtEl>
                                      </p:cBhvr>
                                      <p:to x="100000" y="100000"/>
                                    </p:animScale>
                                    <p:animScale>
                                      <p:cBhvr>
                                        <p:cTn id="129" dur="26">
                                          <p:stCondLst>
                                            <p:cond delay="1642"/>
                                          </p:stCondLst>
                                        </p:cTn>
                                        <p:tgtEl>
                                          <p:spTgt spid="3"/>
                                        </p:tgtEl>
                                      </p:cBhvr>
                                      <p:to x="100000" y="90000"/>
                                    </p:animScale>
                                    <p:animScale>
                                      <p:cBhvr>
                                        <p:cTn id="130" dur="166" decel="50000">
                                          <p:stCondLst>
                                            <p:cond delay="1668"/>
                                          </p:stCondLst>
                                        </p:cTn>
                                        <p:tgtEl>
                                          <p:spTgt spid="3"/>
                                        </p:tgtEl>
                                      </p:cBhvr>
                                      <p:to x="100000" y="100000"/>
                                    </p:animScale>
                                    <p:animScale>
                                      <p:cBhvr>
                                        <p:cTn id="131" dur="26">
                                          <p:stCondLst>
                                            <p:cond delay="1808"/>
                                          </p:stCondLst>
                                        </p:cTn>
                                        <p:tgtEl>
                                          <p:spTgt spid="3"/>
                                        </p:tgtEl>
                                      </p:cBhvr>
                                      <p:to x="100000" y="95000"/>
                                    </p:animScale>
                                    <p:animScale>
                                      <p:cBhvr>
                                        <p:cTn id="13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I-3</a:t>
                      </a:r>
                    </a:p>
                  </a:txBody>
                  <a:tcPr/>
                </a:tc>
                <a:tc>
                  <a:txBody>
                    <a:bodyPr/>
                    <a:lstStyle/>
                    <a:p>
                      <a:r>
                        <a:rPr lang="fr-FR" sz="2000" b="1" cap="all" baseline="0" dirty="0">
                          <a:latin typeface="Calibri" panose="020F0502020204030204" pitchFamily="34" charset="0"/>
                          <a:cs typeface="Calibri" panose="020F0502020204030204" pitchFamily="34" charset="0"/>
                        </a:rPr>
                        <a:t>Le récit autobiographique</a:t>
                      </a:r>
                    </a:p>
                  </a:txBody>
                  <a:tcPr/>
                </a:tc>
                <a:extLst>
                  <a:ext uri="{0D108BD9-81ED-4DB2-BD59-A6C34878D82A}">
                    <a16:rowId xmlns:a16="http://schemas.microsoft.com/office/drawing/2014/main" val="2285808700"/>
                  </a:ext>
                </a:extLst>
              </a:tr>
            </a:tbl>
          </a:graphicData>
        </a:graphic>
      </p:graphicFrame>
      <p:sp>
        <p:nvSpPr>
          <p:cNvPr id="7" name="ZoneTexte 6">
            <a:extLst>
              <a:ext uri="{FF2B5EF4-FFF2-40B4-BE49-F238E27FC236}">
                <a16:creationId xmlns:a16="http://schemas.microsoft.com/office/drawing/2014/main" id="{44ACE893-09E5-4034-99BC-0C79D2157421}"/>
              </a:ext>
            </a:extLst>
          </p:cNvPr>
          <p:cNvSpPr txBox="1"/>
          <p:nvPr/>
        </p:nvSpPr>
        <p:spPr>
          <a:xfrm>
            <a:off x="169324" y="537032"/>
            <a:ext cx="6638215" cy="4739759"/>
          </a:xfrm>
          <a:prstGeom prst="rect">
            <a:avLst/>
          </a:prstGeom>
          <a:noFill/>
        </p:spPr>
        <p:txBody>
          <a:bodyPr wrap="square">
            <a:spAutoFit/>
          </a:bodyPr>
          <a:lstStyle/>
          <a:p>
            <a:pPr indent="170815" algn="r">
              <a:lnSpc>
                <a:spcPts val="1200"/>
              </a:lnSpc>
            </a:pPr>
            <a:r>
              <a:rPr lang="fr-FR" sz="18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dirty="0">
              <a:effectLst/>
              <a:latin typeface="Calibri" panose="020F0502020204030204" pitchFamily="34" charset="0"/>
              <a:ea typeface="Times New Roman" panose="02020603050405020304" pitchFamily="18" charset="0"/>
              <a:cs typeface="Calibri" panose="020F0502020204030204" pitchFamily="34" charset="0"/>
            </a:endParaRPr>
          </a:p>
          <a:p>
            <a:pPr indent="266700" algn="ctr"/>
            <a:endParaRPr lang="fr-FR" sz="1400" dirty="0">
              <a:latin typeface="Calibri" panose="020F0502020204030204" pitchFamily="34" charset="0"/>
              <a:ea typeface="Times New Roman" panose="02020603050405020304" pitchFamily="18" charset="0"/>
              <a:cs typeface="Calibri" panose="020F0502020204030204" pitchFamily="34" charset="0"/>
            </a:endParaRPr>
          </a:p>
          <a:p>
            <a:r>
              <a:rPr lang="fr-FR" sz="1400" i="1" dirty="0">
                <a:effectLst/>
                <a:latin typeface="Calibri" panose="020F0502020204030204" pitchFamily="34" charset="0"/>
                <a:ea typeface="Times New Roman" panose="02020603050405020304" pitchFamily="18" charset="0"/>
                <a:cs typeface="Calibri" panose="020F0502020204030204" pitchFamily="34" charset="0"/>
              </a:rPr>
              <a:t>Dans son autobiographie, intitulée </a:t>
            </a:r>
            <a:r>
              <a:rPr lang="fr-FR" sz="1400" dirty="0">
                <a:effectLst/>
                <a:latin typeface="Calibri" panose="020F0502020204030204" pitchFamily="34" charset="0"/>
                <a:ea typeface="Times New Roman" panose="02020603050405020304" pitchFamily="18" charset="0"/>
                <a:cs typeface="Calibri" panose="020F0502020204030204" pitchFamily="34" charset="0"/>
              </a:rPr>
              <a:t>Les Mots</a:t>
            </a:r>
            <a:r>
              <a:rPr lang="fr-FR" sz="1400" i="1" dirty="0">
                <a:effectLst/>
                <a:latin typeface="Calibri" panose="020F0502020204030204" pitchFamily="34" charset="0"/>
                <a:ea typeface="Times New Roman" panose="02020603050405020304" pitchFamily="18" charset="0"/>
                <a:cs typeface="Calibri" panose="020F0502020204030204" pitchFamily="34" charset="0"/>
              </a:rPr>
              <a:t>, l'écrivain Jean-Paul SARTRE évoque ses souvenirs d'enfance.</a:t>
            </a:r>
          </a:p>
          <a:p>
            <a:pPr indent="266700" algn="ctr"/>
            <a:endParaRPr lang="fr-FR" sz="600" dirty="0">
              <a:latin typeface="Calibri" panose="020F0502020204030204" pitchFamily="34" charset="0"/>
              <a:ea typeface="Times New Roman" panose="02020603050405020304" pitchFamily="18" charset="0"/>
              <a:cs typeface="Calibri" panose="020F0502020204030204" pitchFamily="34" charset="0"/>
            </a:endParaRP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Un jour - j'avais sept ans - mon grand-père n'y tint plus : il me prit par la main, annonçant qu'il m'emmenait en promenade. Mais à peine avions-nous tourné le coin de la rue, il me poussa chez le coiffeur en me disant : « Nous allons faire une surprise à ta mère. » J’adorais les surprises. Il y en avait tout le temps chez nous. Cachotteries amusées ou vertueuses, cadeaux inattendus, révélations théâtrales suivies d'embrassements : c'était le ton de notre vie. […] Bref les coups de théâtre</a:t>
            </a:r>
            <a:r>
              <a:rPr lang="fr-FR" sz="1400" b="1" baseline="30000" dirty="0">
                <a:solidFill>
                  <a:srgbClr val="FF0000"/>
                </a:solidFill>
                <a:latin typeface="Times New Roman" panose="02020603050405020304" pitchFamily="18" charset="0"/>
              </a:rPr>
              <a:t> 1</a:t>
            </a:r>
            <a:r>
              <a:rPr lang="fr-FR" sz="1400" dirty="0">
                <a:effectLst/>
                <a:latin typeface="Calibri" panose="020F0502020204030204" pitchFamily="34" charset="0"/>
                <a:ea typeface="Times New Roman" panose="02020603050405020304" pitchFamily="18" charset="0"/>
                <a:cs typeface="Calibri" panose="020F0502020204030204" pitchFamily="34" charset="0"/>
              </a:rPr>
              <a:t> faisaient mon petit ordinaire et je regardai avec bienveillance mes boucles rouler le long de la serviette blanche qui me serrait le cou et tomber sur le plancher inexplicablement ternies ; je revins glorieux et tondu.</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Il y eut des cris mais pas d'embrassements et ma mère s’enferma dans la chambre pour pleurer : on avait troqué sa fillette contre un garçonnet. Il y avait pis</a:t>
            </a:r>
            <a:r>
              <a:rPr lang="fr-FR" sz="1400" b="1" baseline="30000" dirty="0">
                <a:solidFill>
                  <a:srgbClr val="FF0000"/>
                </a:solidFill>
                <a:latin typeface="Times New Roman" panose="02020603050405020304" pitchFamily="18" charset="0"/>
              </a:rPr>
              <a:t> 2</a:t>
            </a:r>
            <a:r>
              <a:rPr lang="fr-FR" sz="1400" dirty="0">
                <a:effectLst/>
                <a:latin typeface="Calibri" panose="020F0502020204030204" pitchFamily="34" charset="0"/>
                <a:ea typeface="Times New Roman" panose="02020603050405020304" pitchFamily="18" charset="0"/>
                <a:cs typeface="Calibri" panose="020F0502020204030204" pitchFamily="34" charset="0"/>
              </a:rPr>
              <a:t> : tant qu'elles voltigeaient autour de mes oreilles, mes belles anglaises</a:t>
            </a:r>
            <a:r>
              <a:rPr lang="fr-FR" sz="1400" b="1" baseline="30000" dirty="0">
                <a:solidFill>
                  <a:srgbClr val="FF0000"/>
                </a:solidFill>
                <a:latin typeface="Times New Roman" panose="02020603050405020304" pitchFamily="18" charset="0"/>
              </a:rPr>
              <a:t> 3</a:t>
            </a:r>
            <a:r>
              <a:rPr lang="fr-FR" sz="1400" dirty="0">
                <a:effectLst/>
                <a:latin typeface="Calibri" panose="020F0502020204030204" pitchFamily="34" charset="0"/>
                <a:ea typeface="Times New Roman" panose="02020603050405020304" pitchFamily="18" charset="0"/>
                <a:cs typeface="Calibri" panose="020F0502020204030204" pitchFamily="34" charset="0"/>
              </a:rPr>
              <a:t> lui avaient permis de refuser l'évidence de ma laideur. Déjà, pourtant, mon œil droit entrait dans le crépuscule. Il fallut qu'elle s'avouât la vérité. Mon grand-père semblait lui-même tout interdit ; on lui avait confié sa petite merveille, il avait rendu un crapaud : c'était saper</a:t>
            </a:r>
            <a:r>
              <a:rPr lang="fr-FR" sz="1400" b="1" baseline="30000" dirty="0">
                <a:solidFill>
                  <a:srgbClr val="FF0000"/>
                </a:solidFill>
                <a:latin typeface="Times New Roman" panose="02020603050405020304" pitchFamily="18" charset="0"/>
              </a:rPr>
              <a:t> 4</a:t>
            </a:r>
            <a:r>
              <a:rPr lang="fr-FR" sz="1400" dirty="0">
                <a:effectLst/>
                <a:latin typeface="Calibri" panose="020F0502020204030204" pitchFamily="34" charset="0"/>
                <a:ea typeface="Times New Roman" panose="02020603050405020304" pitchFamily="18" charset="0"/>
                <a:cs typeface="Calibri" panose="020F0502020204030204" pitchFamily="34" charset="0"/>
              </a:rPr>
              <a:t> à la base ses futurs émerveillements.</a:t>
            </a:r>
            <a:endParaRPr lang="fr-FR" sz="800" spc="100" dirty="0">
              <a:latin typeface="Calibri" panose="020F0502020204030204" pitchFamily="34" charset="0"/>
              <a:ea typeface="Times New Roman" panose="02020603050405020304" pitchFamily="18" charset="0"/>
              <a:cs typeface="Calibri" panose="020F0502020204030204" pitchFamily="34" charset="0"/>
            </a:endParaRP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Jean-Paul SARTRE, </a:t>
            </a:r>
            <a:r>
              <a:rPr lang="fr-FR" sz="1400" i="1" spc="100" dirty="0">
                <a:effectLst/>
                <a:latin typeface="Calibri" panose="020F0502020204030204" pitchFamily="34" charset="0"/>
                <a:ea typeface="Times New Roman" panose="02020603050405020304" pitchFamily="18" charset="0"/>
                <a:cs typeface="Calibri" panose="020F0502020204030204" pitchFamily="34" charset="0"/>
              </a:rPr>
              <a:t>Les Mots</a:t>
            </a:r>
            <a:r>
              <a:rPr lang="fr-FR" sz="1400" spc="100" dirty="0">
                <a:effectLst/>
                <a:latin typeface="Calibri" panose="020F0502020204030204" pitchFamily="34" charset="0"/>
                <a:ea typeface="Times New Roman" panose="02020603050405020304" pitchFamily="18" charset="0"/>
                <a:cs typeface="Calibri" panose="020F0502020204030204" pitchFamily="34" charset="0"/>
              </a:rPr>
              <a:t>,</a:t>
            </a:r>
            <a:r>
              <a:rPr lang="fr-FR" sz="1400" dirty="0">
                <a:effectLst/>
                <a:latin typeface="Calibri" panose="020F0502020204030204" pitchFamily="34" charset="0"/>
                <a:ea typeface="Times New Roman" panose="02020603050405020304" pitchFamily="18" charset="0"/>
                <a:cs typeface="Calibri" panose="020F0502020204030204" pitchFamily="34" charset="0"/>
              </a:rPr>
              <a:t> Gallimard, 1964</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p>
          <a:p>
            <a:endParaRPr lang="fr-FR" sz="600" b="1" i="1" u="none" strike="noStrike" baseline="0" dirty="0">
              <a:solidFill>
                <a:srgbClr val="FF0000"/>
              </a:solidFill>
              <a:latin typeface="Times New Roman" panose="02020603050405020304" pitchFamily="18" charset="0"/>
            </a:endParaRPr>
          </a:p>
        </p:txBody>
      </p:sp>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796232" cy="369332"/>
          </a:xfrm>
          <a:prstGeom prst="rect">
            <a:avLst/>
          </a:prstGeom>
          <a:noFill/>
        </p:spPr>
        <p:txBody>
          <a:bodyPr wrap="none" rtlCol="0">
            <a:spAutoFit/>
          </a:bodyPr>
          <a:lstStyle/>
          <a:p>
            <a:r>
              <a:rPr lang="fr-FR" b="1" dirty="0">
                <a:solidFill>
                  <a:srgbClr val="FF0000"/>
                </a:solidFill>
                <a:highlight>
                  <a:srgbClr val="FFFF00"/>
                </a:highlight>
              </a:rPr>
              <a:t>DOC. 10 :</a:t>
            </a:r>
            <a:r>
              <a:rPr lang="fr-FR" b="1" dirty="0">
                <a:solidFill>
                  <a:srgbClr val="FF0000"/>
                </a:solidFill>
              </a:rPr>
              <a:t> Un souvenir d’enfance</a:t>
            </a:r>
          </a:p>
        </p:txBody>
      </p:sp>
      <p:pic>
        <p:nvPicPr>
          <p:cNvPr id="16" name="Image 15">
            <a:extLst>
              <a:ext uri="{FF2B5EF4-FFF2-40B4-BE49-F238E27FC236}">
                <a16:creationId xmlns:a16="http://schemas.microsoft.com/office/drawing/2014/main" id="{0CF5C1EC-21DE-45AD-98B0-D4910F5D20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40767" y="678490"/>
            <a:ext cx="1323521" cy="1323521"/>
          </a:xfrm>
          <a:prstGeom prst="rect">
            <a:avLst/>
          </a:prstGeom>
        </p:spPr>
      </p:pic>
      <p:pic>
        <p:nvPicPr>
          <p:cNvPr id="17" name="Image 16">
            <a:extLst>
              <a:ext uri="{FF2B5EF4-FFF2-40B4-BE49-F238E27FC236}">
                <a16:creationId xmlns:a16="http://schemas.microsoft.com/office/drawing/2014/main" id="{787B57FE-DED0-46B2-96B4-F17EE37D74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6455" y="652243"/>
            <a:ext cx="440050" cy="656741"/>
          </a:xfrm>
          <a:prstGeom prst="rect">
            <a:avLst/>
          </a:prstGeom>
        </p:spPr>
      </p:pic>
      <p:sp>
        <p:nvSpPr>
          <p:cNvPr id="18" name="Rectangle 17">
            <a:extLst>
              <a:ext uri="{FF2B5EF4-FFF2-40B4-BE49-F238E27FC236}">
                <a16:creationId xmlns:a16="http://schemas.microsoft.com/office/drawing/2014/main" id="{7CFC1489-C5A4-4A9F-887F-A1313D9A2FFF}"/>
              </a:ext>
            </a:extLst>
          </p:cNvPr>
          <p:cNvSpPr/>
          <p:nvPr/>
        </p:nvSpPr>
        <p:spPr>
          <a:xfrm>
            <a:off x="8995997" y="656897"/>
            <a:ext cx="2445654" cy="584775"/>
          </a:xfrm>
          <a:prstGeom prst="rect">
            <a:avLst/>
          </a:prstGeom>
          <a:noFill/>
        </p:spPr>
        <p:txBody>
          <a:bodyPr wrap="square" lIns="91440" tIns="45720" rIns="91440" bIns="45720">
            <a:spAutoFit/>
          </a:bodyPr>
          <a:lstStyle/>
          <a:p>
            <a:pPr algn="ctr"/>
            <a:r>
              <a:rPr lang="fr-FR"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a:t>
            </a:r>
          </a:p>
        </p:txBody>
      </p:sp>
      <p:sp>
        <p:nvSpPr>
          <p:cNvPr id="19" name="ZoneTexte 18">
            <a:extLst>
              <a:ext uri="{FF2B5EF4-FFF2-40B4-BE49-F238E27FC236}">
                <a16:creationId xmlns:a16="http://schemas.microsoft.com/office/drawing/2014/main" id="{1E5640BE-96EB-4018-BC4B-256568709FCB}"/>
              </a:ext>
            </a:extLst>
          </p:cNvPr>
          <p:cNvSpPr txBox="1"/>
          <p:nvPr/>
        </p:nvSpPr>
        <p:spPr>
          <a:xfrm>
            <a:off x="8482544" y="1272237"/>
            <a:ext cx="2206026" cy="646331"/>
          </a:xfrm>
          <a:prstGeom prst="rect">
            <a:avLst/>
          </a:prstGeom>
          <a:noFill/>
        </p:spPr>
        <p:txBody>
          <a:bodyPr wrap="square" rtlCol="0">
            <a:spAutoFit/>
          </a:bodyPr>
          <a:lstStyle/>
          <a:p>
            <a:r>
              <a:rPr lang="fr-FR" b="1" dirty="0"/>
              <a:t>Jean-Paul SARTRE</a:t>
            </a:r>
          </a:p>
          <a:p>
            <a:pPr algn="ctr"/>
            <a:r>
              <a:rPr lang="fr-FR" dirty="0"/>
              <a:t>(1905-1980)</a:t>
            </a:r>
          </a:p>
        </p:txBody>
      </p:sp>
      <p:sp>
        <p:nvSpPr>
          <p:cNvPr id="20" name="Rectangle 19">
            <a:extLst>
              <a:ext uri="{FF2B5EF4-FFF2-40B4-BE49-F238E27FC236}">
                <a16:creationId xmlns:a16="http://schemas.microsoft.com/office/drawing/2014/main" id="{972556A0-DF0E-42A2-B3C9-33944F959A9B}"/>
              </a:ext>
            </a:extLst>
          </p:cNvPr>
          <p:cNvSpPr/>
          <p:nvPr/>
        </p:nvSpPr>
        <p:spPr>
          <a:xfrm>
            <a:off x="6789826" y="611616"/>
            <a:ext cx="5232851" cy="610559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Image 20">
            <a:extLst>
              <a:ext uri="{FF2B5EF4-FFF2-40B4-BE49-F238E27FC236}">
                <a16:creationId xmlns:a16="http://schemas.microsoft.com/office/drawing/2014/main" id="{0D6AD894-D287-448B-A9CE-64EC7401FC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58009" y="1262678"/>
            <a:ext cx="1003236" cy="667406"/>
          </a:xfrm>
          <a:prstGeom prst="rect">
            <a:avLst/>
          </a:prstGeom>
        </p:spPr>
      </p:pic>
      <p:sp>
        <p:nvSpPr>
          <p:cNvPr id="22" name="ZoneTexte 21">
            <a:extLst>
              <a:ext uri="{FF2B5EF4-FFF2-40B4-BE49-F238E27FC236}">
                <a16:creationId xmlns:a16="http://schemas.microsoft.com/office/drawing/2014/main" id="{5303D6DB-52F2-48D1-BDEB-15AEA0AB6E4F}"/>
              </a:ext>
            </a:extLst>
          </p:cNvPr>
          <p:cNvSpPr txBox="1"/>
          <p:nvPr/>
        </p:nvSpPr>
        <p:spPr>
          <a:xfrm>
            <a:off x="6807539" y="1930084"/>
            <a:ext cx="5232851" cy="4985980"/>
          </a:xfrm>
          <a:prstGeom prst="rect">
            <a:avLst/>
          </a:prstGeom>
          <a:noFill/>
        </p:spPr>
        <p:txBody>
          <a:bodyPr wrap="square">
            <a:spAutoFit/>
          </a:bodyPr>
          <a:lstStyle/>
          <a:p>
            <a:pPr algn="just"/>
            <a:r>
              <a:rPr lang="fr-FR" sz="1400" dirty="0"/>
              <a:t>Écrivain et philosophe français, représentant de l’</a:t>
            </a:r>
            <a:r>
              <a:rPr lang="fr-FR" sz="1400" b="1" i="1" dirty="0"/>
              <a:t>existentialisme</a:t>
            </a:r>
            <a:r>
              <a:rPr lang="fr-FR" sz="1400" dirty="0"/>
              <a:t> qui considère chaque individu comme un être unique maître de ses actes, de son destin et des valeurs qu'il décide d'adopter. </a:t>
            </a:r>
          </a:p>
          <a:p>
            <a:pPr algn="just"/>
            <a:r>
              <a:rPr lang="fr-FR" sz="1400" b="1" dirty="0">
                <a:solidFill>
                  <a:srgbClr val="FF0000"/>
                </a:solidFill>
              </a:rPr>
              <a:t>1907-1917 :</a:t>
            </a:r>
            <a:r>
              <a:rPr lang="fr-FR" sz="1400" dirty="0"/>
              <a:t> le petit « </a:t>
            </a:r>
            <a:r>
              <a:rPr lang="fr-FR" sz="1400" dirty="0" err="1"/>
              <a:t>Poulou</a:t>
            </a:r>
            <a:r>
              <a:rPr lang="fr-FR" sz="1400" dirty="0"/>
              <a:t> », vit avec sa mère chez ses grands-parents maternels, adoré, félicité tous les jours, ce qui peut expliquer chez lui un certain narcissisme (« amour de soi ») ;</a:t>
            </a:r>
          </a:p>
          <a:p>
            <a:pPr algn="just"/>
            <a:r>
              <a:rPr lang="fr-FR" sz="1400" b="1" dirty="0">
                <a:solidFill>
                  <a:srgbClr val="FF0000"/>
                </a:solidFill>
              </a:rPr>
              <a:t>1928 :</a:t>
            </a:r>
            <a:r>
              <a:rPr lang="fr-FR" sz="1400" dirty="0"/>
              <a:t> il rencontre Simone DE BEAUVOIR avec qui il partagera sa vie ;</a:t>
            </a:r>
          </a:p>
          <a:p>
            <a:pPr algn="just"/>
            <a:r>
              <a:rPr lang="fr-FR" sz="1400" b="1" dirty="0">
                <a:solidFill>
                  <a:srgbClr val="FF0000"/>
                </a:solidFill>
              </a:rPr>
              <a:t>1929 :</a:t>
            </a:r>
            <a:r>
              <a:rPr lang="fr-FR" sz="1400" dirty="0"/>
              <a:t> il est 1</a:t>
            </a:r>
            <a:r>
              <a:rPr lang="fr-FR" sz="1400" baseline="30000" dirty="0"/>
              <a:t>er</a:t>
            </a:r>
            <a:r>
              <a:rPr lang="fr-FR" sz="1400" dirty="0"/>
              <a:t> à l’agrégation de philosophie ;</a:t>
            </a:r>
          </a:p>
          <a:p>
            <a:pPr algn="just"/>
            <a:r>
              <a:rPr lang="fr-FR" sz="1400" b="1" dirty="0">
                <a:solidFill>
                  <a:srgbClr val="FF0000"/>
                </a:solidFill>
              </a:rPr>
              <a:t>1945 :</a:t>
            </a:r>
            <a:r>
              <a:rPr lang="fr-FR" sz="1400" dirty="0"/>
              <a:t> après la guerre, il devient célèbre et fonde </a:t>
            </a:r>
            <a:r>
              <a:rPr lang="fr-FR" sz="1400" i="1" dirty="0"/>
              <a:t>Les Temps Modernes</a:t>
            </a:r>
            <a:r>
              <a:rPr lang="fr-FR" sz="1400" dirty="0"/>
              <a:t>, une grande revue littéraire française ;</a:t>
            </a:r>
          </a:p>
          <a:p>
            <a:pPr algn="just"/>
            <a:r>
              <a:rPr lang="fr-FR" sz="1400" b="1" dirty="0">
                <a:solidFill>
                  <a:srgbClr val="FF0000"/>
                </a:solidFill>
              </a:rPr>
              <a:t>1952-1956 :</a:t>
            </a:r>
            <a:r>
              <a:rPr lang="fr-FR" sz="1400" dirty="0"/>
              <a:t> il rejoint le PCF (Parti Communiste Français) ;</a:t>
            </a:r>
          </a:p>
          <a:p>
            <a:pPr algn="just"/>
            <a:r>
              <a:rPr lang="fr-FR" sz="1400" b="1" dirty="0">
                <a:solidFill>
                  <a:srgbClr val="FF0000"/>
                </a:solidFill>
              </a:rPr>
              <a:t>1964 :</a:t>
            </a:r>
            <a:r>
              <a:rPr lang="fr-FR" sz="1400" dirty="0"/>
              <a:t> il est lauréat du Prix Nobel de littérature qu’il refuse ;</a:t>
            </a:r>
          </a:p>
          <a:p>
            <a:pPr algn="just"/>
            <a:r>
              <a:rPr lang="fr-FR" sz="1400" dirty="0"/>
              <a:t>Jean-Paul SARTRE soutiendra aussi des causes qui lui sont chères : contre la colonisation, militant de la cause palestinienne, soutien des manifestants en 1968,…</a:t>
            </a:r>
          </a:p>
          <a:p>
            <a:pPr algn="just"/>
            <a:r>
              <a:rPr lang="fr-FR" sz="1400" b="1" dirty="0">
                <a:solidFill>
                  <a:srgbClr val="002060"/>
                </a:solidFill>
              </a:rPr>
              <a:t>Œuvres majeures :</a:t>
            </a:r>
            <a:r>
              <a:rPr lang="fr-FR" sz="1400" dirty="0"/>
              <a:t> </a:t>
            </a:r>
            <a:r>
              <a:rPr lang="fr-FR" sz="1400" b="1" dirty="0">
                <a:solidFill>
                  <a:srgbClr val="FF0000"/>
                </a:solidFill>
              </a:rPr>
              <a:t>1943 :</a:t>
            </a:r>
            <a:r>
              <a:rPr lang="fr-FR" sz="1400" dirty="0"/>
              <a:t> </a:t>
            </a:r>
            <a:r>
              <a:rPr lang="fr-FR" sz="1400" i="1" dirty="0"/>
              <a:t>L’Être et le Néant</a:t>
            </a:r>
            <a:r>
              <a:rPr lang="fr-FR" sz="1400" dirty="0"/>
              <a:t> ;</a:t>
            </a:r>
          </a:p>
          <a:p>
            <a:pPr algn="just"/>
            <a:r>
              <a:rPr lang="fr-FR" sz="1400" b="1" dirty="0">
                <a:solidFill>
                  <a:srgbClr val="FF0000"/>
                </a:solidFill>
              </a:rPr>
              <a:t>1944 :</a:t>
            </a:r>
            <a:r>
              <a:rPr lang="fr-FR" sz="1400" dirty="0"/>
              <a:t> </a:t>
            </a:r>
            <a:r>
              <a:rPr lang="fr-FR" sz="1400" i="1" dirty="0"/>
              <a:t>Huis clos</a:t>
            </a:r>
            <a:r>
              <a:rPr lang="fr-FR" sz="1400" dirty="0"/>
              <a:t> ; </a:t>
            </a:r>
            <a:r>
              <a:rPr lang="fr-FR" sz="1400" b="1" dirty="0">
                <a:solidFill>
                  <a:srgbClr val="FF0000"/>
                </a:solidFill>
              </a:rPr>
              <a:t>1946 :</a:t>
            </a:r>
            <a:r>
              <a:rPr lang="fr-FR" sz="1400" dirty="0"/>
              <a:t> </a:t>
            </a:r>
            <a:r>
              <a:rPr lang="fr-FR" sz="1400" i="1" dirty="0"/>
              <a:t>L’Existentialisme est un humanisme ; </a:t>
            </a:r>
            <a:r>
              <a:rPr lang="fr-FR" sz="1400" b="1" dirty="0">
                <a:solidFill>
                  <a:srgbClr val="FF0000"/>
                </a:solidFill>
              </a:rPr>
              <a:t>1964 :</a:t>
            </a:r>
            <a:r>
              <a:rPr lang="fr-FR" sz="1400" dirty="0"/>
              <a:t> </a:t>
            </a:r>
            <a:r>
              <a:rPr lang="fr-FR" sz="1400" i="1" dirty="0"/>
              <a:t>Les Mots</a:t>
            </a:r>
            <a:r>
              <a:rPr lang="fr-FR" sz="1400" dirty="0"/>
              <a:t>.</a:t>
            </a:r>
            <a:endParaRPr lang="fr-FR" sz="1200" i="1" dirty="0"/>
          </a:p>
          <a:p>
            <a:pPr algn="r"/>
            <a:r>
              <a:rPr lang="fr-FR" sz="1200" i="1" dirty="0"/>
              <a:t>D’après Wikipedia.org.</a:t>
            </a:r>
            <a:endParaRPr lang="fr-FR" sz="1500" dirty="0"/>
          </a:p>
        </p:txBody>
      </p:sp>
      <p:sp>
        <p:nvSpPr>
          <p:cNvPr id="23" name="ZoneTexte 22">
            <a:extLst>
              <a:ext uri="{FF2B5EF4-FFF2-40B4-BE49-F238E27FC236}">
                <a16:creationId xmlns:a16="http://schemas.microsoft.com/office/drawing/2014/main" id="{2B61216E-5C11-46D3-8A3C-1E773C45C047}"/>
              </a:ext>
            </a:extLst>
          </p:cNvPr>
          <p:cNvSpPr txBox="1"/>
          <p:nvPr/>
        </p:nvSpPr>
        <p:spPr>
          <a:xfrm>
            <a:off x="169322" y="5145852"/>
            <a:ext cx="6602791" cy="400110"/>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29 )</a:t>
            </a:r>
            <a:r>
              <a:rPr lang="fr-FR" sz="2000" b="1" dirty="0">
                <a:latin typeface="Calibri" panose="020F0502020204030204" pitchFamily="34" charset="0"/>
                <a:cs typeface="Calibri" panose="020F0502020204030204" pitchFamily="34" charset="0"/>
              </a:rPr>
              <a:t> </a:t>
            </a:r>
            <a:r>
              <a:rPr lang="fr-FR" b="1" dirty="0">
                <a:solidFill>
                  <a:srgbClr val="FF0000"/>
                </a:solidFill>
                <a:highlight>
                  <a:srgbClr val="FFFF00"/>
                </a:highlight>
                <a:latin typeface="Calibri" panose="020F0502020204030204" pitchFamily="34" charset="0"/>
                <a:cs typeface="Calibri" panose="020F0502020204030204" pitchFamily="34" charset="0"/>
              </a:rPr>
              <a:t>DOC 10 </a:t>
            </a:r>
            <a:r>
              <a:rPr lang="fr-FR" sz="2000" b="1" dirty="0">
                <a:latin typeface="Calibri" panose="020F0502020204030204" pitchFamily="34" charset="0"/>
                <a:cs typeface="Calibri" panose="020F0502020204030204" pitchFamily="34" charset="0"/>
              </a:rPr>
              <a:t>Relier chaque </a:t>
            </a:r>
            <a:r>
              <a:rPr lang="fr-FR" sz="2000" b="1" dirty="0">
                <a:solidFill>
                  <a:srgbClr val="FF0000"/>
                </a:solidFill>
                <a:latin typeface="Calibri" panose="020F0502020204030204" pitchFamily="34" charset="0"/>
                <a:cs typeface="Calibri" panose="020F0502020204030204" pitchFamily="34" charset="0"/>
              </a:rPr>
              <a:t>personnage</a:t>
            </a:r>
            <a:r>
              <a:rPr lang="fr-FR" sz="2000" b="1" dirty="0">
                <a:latin typeface="Calibri" panose="020F0502020204030204" pitchFamily="34" charset="0"/>
                <a:cs typeface="Calibri" panose="020F0502020204030204" pitchFamily="34" charset="0"/>
              </a:rPr>
              <a:t> à son </a:t>
            </a:r>
            <a:r>
              <a:rPr lang="fr-FR" sz="2000" b="1" dirty="0">
                <a:solidFill>
                  <a:srgbClr val="FF0000"/>
                </a:solidFill>
                <a:latin typeface="Calibri" panose="020F0502020204030204" pitchFamily="34" charset="0"/>
                <a:cs typeface="Calibri" panose="020F0502020204030204" pitchFamily="34" charset="0"/>
              </a:rPr>
              <a:t>sentiment</a:t>
            </a:r>
            <a:r>
              <a:rPr lang="fr-FR" sz="2000" b="1" dirty="0">
                <a:latin typeface="Calibri" panose="020F0502020204030204" pitchFamily="34" charset="0"/>
                <a:cs typeface="Calibri" panose="020F0502020204030204" pitchFamily="34" charset="0"/>
              </a:rPr>
              <a:t>…</a:t>
            </a:r>
          </a:p>
        </p:txBody>
      </p:sp>
      <p:graphicFrame>
        <p:nvGraphicFramePr>
          <p:cNvPr id="2" name="Tableau 2">
            <a:extLst>
              <a:ext uri="{FF2B5EF4-FFF2-40B4-BE49-F238E27FC236}">
                <a16:creationId xmlns:a16="http://schemas.microsoft.com/office/drawing/2014/main" id="{84A8FD07-6940-421A-A5FA-A57BD0C5E3DF}"/>
              </a:ext>
            </a:extLst>
          </p:cNvPr>
          <p:cNvGraphicFramePr>
            <a:graphicFrameLocks noGrp="1"/>
          </p:cNvGraphicFramePr>
          <p:nvPr>
            <p:extLst>
              <p:ext uri="{D42A27DB-BD31-4B8C-83A1-F6EECF244321}">
                <p14:modId xmlns:p14="http://schemas.microsoft.com/office/powerpoint/2010/main" val="2303163042"/>
              </p:ext>
            </p:extLst>
          </p:nvPr>
        </p:nvGraphicFramePr>
        <p:xfrm>
          <a:off x="269875" y="5545167"/>
          <a:ext cx="6416676" cy="1112520"/>
        </p:xfrm>
        <a:graphic>
          <a:graphicData uri="http://schemas.openxmlformats.org/drawingml/2006/table">
            <a:tbl>
              <a:tblPr firstRow="1" bandRow="1">
                <a:tableStyleId>{5940675A-B579-460E-94D1-54222C63F5DA}</a:tableStyleId>
              </a:tblPr>
              <a:tblGrid>
                <a:gridCol w="2330450">
                  <a:extLst>
                    <a:ext uri="{9D8B030D-6E8A-4147-A177-3AD203B41FA5}">
                      <a16:colId xmlns:a16="http://schemas.microsoft.com/office/drawing/2014/main" val="3764764380"/>
                    </a:ext>
                  </a:extLst>
                </a:gridCol>
                <a:gridCol w="1809750">
                  <a:extLst>
                    <a:ext uri="{9D8B030D-6E8A-4147-A177-3AD203B41FA5}">
                      <a16:colId xmlns:a16="http://schemas.microsoft.com/office/drawing/2014/main" val="2565231985"/>
                    </a:ext>
                  </a:extLst>
                </a:gridCol>
                <a:gridCol w="2276476">
                  <a:extLst>
                    <a:ext uri="{9D8B030D-6E8A-4147-A177-3AD203B41FA5}">
                      <a16:colId xmlns:a16="http://schemas.microsoft.com/office/drawing/2014/main" val="1364065334"/>
                    </a:ext>
                  </a:extLst>
                </a:gridCol>
              </a:tblGrid>
              <a:tr h="370840">
                <a:tc>
                  <a:txBody>
                    <a:bodyPr/>
                    <a:lstStyle/>
                    <a:p>
                      <a:pPr>
                        <a:tabLst>
                          <a:tab pos="2152650" algn="r"/>
                        </a:tabLst>
                      </a:pPr>
                      <a:r>
                        <a:rPr lang="fr-FR" sz="1600" dirty="0"/>
                        <a:t>Jean-Paul SARTRE	</a:t>
                      </a:r>
                      <a:r>
                        <a:rPr lang="fr-FR" sz="1600" dirty="0">
                          <a:sym typeface="Wingdings" panose="05000000000000000000" pitchFamily="2" charset="2"/>
                        </a:rPr>
                        <a:t></a:t>
                      </a:r>
                      <a:endParaRPr lang="fr-FR" sz="1600" dirty="0"/>
                    </a:p>
                  </a:txBody>
                  <a:tcPr/>
                </a:tc>
                <a:tc>
                  <a:txBody>
                    <a:bodyPr/>
                    <a:lstStyle/>
                    <a:p>
                      <a:endParaRPr lang="fr-FR" sz="1600" dirty="0"/>
                    </a:p>
                  </a:txBody>
                  <a:tcPr/>
                </a:tc>
                <a:tc>
                  <a:txBody>
                    <a:bodyPr/>
                    <a:lstStyle/>
                    <a:p>
                      <a:r>
                        <a:rPr lang="fr-FR" sz="1600" dirty="0">
                          <a:sym typeface="Wingdings" panose="05000000000000000000" pitchFamily="2" charset="2"/>
                        </a:rPr>
                        <a:t> </a:t>
                      </a:r>
                      <a:r>
                        <a:rPr lang="fr-FR" sz="1600" dirty="0"/>
                        <a:t>fierté</a:t>
                      </a:r>
                    </a:p>
                  </a:txBody>
                  <a:tcPr/>
                </a:tc>
                <a:extLst>
                  <a:ext uri="{0D108BD9-81ED-4DB2-BD59-A6C34878D82A}">
                    <a16:rowId xmlns:a16="http://schemas.microsoft.com/office/drawing/2014/main" val="1581931432"/>
                  </a:ext>
                </a:extLst>
              </a:tr>
              <a:tr h="370840">
                <a:tc>
                  <a:txBody>
                    <a:bodyPr/>
                    <a:lstStyle/>
                    <a:p>
                      <a:pPr>
                        <a:tabLst>
                          <a:tab pos="2152650" algn="r"/>
                        </a:tabLst>
                      </a:pPr>
                      <a:r>
                        <a:rPr lang="fr-FR" sz="1600" dirty="0"/>
                        <a:t>Sa mère	</a:t>
                      </a:r>
                      <a:r>
                        <a:rPr lang="fr-FR" sz="1600" dirty="0">
                          <a:sym typeface="Wingdings" panose="05000000000000000000" pitchFamily="2" charset="2"/>
                        </a:rPr>
                        <a:t></a:t>
                      </a:r>
                      <a:endParaRPr lang="fr-FR" sz="1600" dirty="0"/>
                    </a:p>
                  </a:txBody>
                  <a:tcPr/>
                </a:tc>
                <a:tc>
                  <a:txBody>
                    <a:bodyPr/>
                    <a:lstStyle/>
                    <a:p>
                      <a:endParaRPr lang="fr-FR" sz="1600" dirty="0"/>
                    </a:p>
                  </a:txBody>
                  <a:tcPr/>
                </a:tc>
                <a:tc>
                  <a:txBody>
                    <a:bodyPr/>
                    <a:lstStyle/>
                    <a:p>
                      <a:r>
                        <a:rPr lang="fr-FR" sz="1600" dirty="0">
                          <a:sym typeface="Wingdings" panose="05000000000000000000" pitchFamily="2" charset="2"/>
                        </a:rPr>
                        <a:t> </a:t>
                      </a:r>
                      <a:r>
                        <a:rPr lang="fr-FR" sz="1600" dirty="0"/>
                        <a:t>incompréhension</a:t>
                      </a:r>
                    </a:p>
                  </a:txBody>
                  <a:tcPr/>
                </a:tc>
                <a:extLst>
                  <a:ext uri="{0D108BD9-81ED-4DB2-BD59-A6C34878D82A}">
                    <a16:rowId xmlns:a16="http://schemas.microsoft.com/office/drawing/2014/main" val="516849944"/>
                  </a:ext>
                </a:extLst>
              </a:tr>
              <a:tr h="370840">
                <a:tc>
                  <a:txBody>
                    <a:bodyPr/>
                    <a:lstStyle/>
                    <a:p>
                      <a:pPr>
                        <a:tabLst>
                          <a:tab pos="2152650" algn="r"/>
                        </a:tabLst>
                      </a:pPr>
                      <a:r>
                        <a:rPr lang="fr-FR" sz="1600" dirty="0"/>
                        <a:t>Son grand-père	</a:t>
                      </a:r>
                      <a:r>
                        <a:rPr lang="fr-FR" sz="1600" dirty="0">
                          <a:sym typeface="Wingdings" panose="05000000000000000000" pitchFamily="2" charset="2"/>
                        </a:rPr>
                        <a:t></a:t>
                      </a:r>
                      <a:endParaRPr lang="fr-FR" sz="1600" dirty="0"/>
                    </a:p>
                  </a:txBody>
                  <a:tcPr/>
                </a:tc>
                <a:tc>
                  <a:txBody>
                    <a:bodyPr/>
                    <a:lstStyle/>
                    <a:p>
                      <a:endParaRPr lang="fr-FR" sz="1600" dirty="0"/>
                    </a:p>
                  </a:txBody>
                  <a:tcPr/>
                </a:tc>
                <a:tc>
                  <a:txBody>
                    <a:bodyPr/>
                    <a:lstStyle/>
                    <a:p>
                      <a:r>
                        <a:rPr lang="fr-FR" sz="1600" dirty="0">
                          <a:sym typeface="Wingdings" panose="05000000000000000000" pitchFamily="2" charset="2"/>
                        </a:rPr>
                        <a:t> </a:t>
                      </a:r>
                      <a:r>
                        <a:rPr lang="fr-FR" sz="1600" dirty="0"/>
                        <a:t>désenchantement</a:t>
                      </a:r>
                    </a:p>
                  </a:txBody>
                  <a:tcPr/>
                </a:tc>
                <a:extLst>
                  <a:ext uri="{0D108BD9-81ED-4DB2-BD59-A6C34878D82A}">
                    <a16:rowId xmlns:a16="http://schemas.microsoft.com/office/drawing/2014/main" val="1926055760"/>
                  </a:ext>
                </a:extLst>
              </a:tr>
            </a:tbl>
          </a:graphicData>
        </a:graphic>
      </p:graphicFrame>
      <p:pic>
        <p:nvPicPr>
          <p:cNvPr id="3" name="Image 2">
            <a:hlinkClick r:id="rId6" action="ppaction://hlinksldjump"/>
            <a:extLst>
              <a:ext uri="{FF2B5EF4-FFF2-40B4-BE49-F238E27FC236}">
                <a16:creationId xmlns:a16="http://schemas.microsoft.com/office/drawing/2014/main" id="{A811E81C-B5E5-F793-4E1E-8EF5E8FFC6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5" name="Image 4">
            <a:hlinkClick r:id="rId8"/>
            <a:extLst>
              <a:ext uri="{FF2B5EF4-FFF2-40B4-BE49-F238E27FC236}">
                <a16:creationId xmlns:a16="http://schemas.microsoft.com/office/drawing/2014/main" id="{1008CA04-831A-DE7B-F7B4-1B54C8D7E9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42628" y="633690"/>
            <a:ext cx="399241" cy="399241"/>
          </a:xfrm>
          <a:prstGeom prst="rect">
            <a:avLst/>
          </a:prstGeom>
        </p:spPr>
      </p:pic>
    </p:spTree>
    <p:extLst>
      <p:ext uri="{BB962C8B-B14F-4D97-AF65-F5344CB8AC3E}">
        <p14:creationId xmlns:p14="http://schemas.microsoft.com/office/powerpoint/2010/main" val="397758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80">
                                          <p:stCondLst>
                                            <p:cond delay="0"/>
                                          </p:stCondLst>
                                        </p:cTn>
                                        <p:tgtEl>
                                          <p:spTgt spid="17"/>
                                        </p:tgtEl>
                                      </p:cBhvr>
                                    </p:animEffect>
                                    <p:anim calcmode="lin" valueType="num">
                                      <p:cBhvr>
                                        <p:cTn id="2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9" dur="26">
                                          <p:stCondLst>
                                            <p:cond delay="650"/>
                                          </p:stCondLst>
                                        </p:cTn>
                                        <p:tgtEl>
                                          <p:spTgt spid="17"/>
                                        </p:tgtEl>
                                      </p:cBhvr>
                                      <p:to x="100000" y="60000"/>
                                    </p:animScale>
                                    <p:animScale>
                                      <p:cBhvr>
                                        <p:cTn id="30" dur="166" decel="50000">
                                          <p:stCondLst>
                                            <p:cond delay="676"/>
                                          </p:stCondLst>
                                        </p:cTn>
                                        <p:tgtEl>
                                          <p:spTgt spid="17"/>
                                        </p:tgtEl>
                                      </p:cBhvr>
                                      <p:to x="100000" y="100000"/>
                                    </p:animScale>
                                    <p:animScale>
                                      <p:cBhvr>
                                        <p:cTn id="31" dur="26">
                                          <p:stCondLst>
                                            <p:cond delay="1312"/>
                                          </p:stCondLst>
                                        </p:cTn>
                                        <p:tgtEl>
                                          <p:spTgt spid="17"/>
                                        </p:tgtEl>
                                      </p:cBhvr>
                                      <p:to x="100000" y="80000"/>
                                    </p:animScale>
                                    <p:animScale>
                                      <p:cBhvr>
                                        <p:cTn id="32" dur="166" decel="50000">
                                          <p:stCondLst>
                                            <p:cond delay="1338"/>
                                          </p:stCondLst>
                                        </p:cTn>
                                        <p:tgtEl>
                                          <p:spTgt spid="17"/>
                                        </p:tgtEl>
                                      </p:cBhvr>
                                      <p:to x="100000" y="100000"/>
                                    </p:animScale>
                                    <p:animScale>
                                      <p:cBhvr>
                                        <p:cTn id="33" dur="26">
                                          <p:stCondLst>
                                            <p:cond delay="1642"/>
                                          </p:stCondLst>
                                        </p:cTn>
                                        <p:tgtEl>
                                          <p:spTgt spid="17"/>
                                        </p:tgtEl>
                                      </p:cBhvr>
                                      <p:to x="100000" y="90000"/>
                                    </p:animScale>
                                    <p:animScale>
                                      <p:cBhvr>
                                        <p:cTn id="34" dur="166" decel="50000">
                                          <p:stCondLst>
                                            <p:cond delay="1668"/>
                                          </p:stCondLst>
                                        </p:cTn>
                                        <p:tgtEl>
                                          <p:spTgt spid="17"/>
                                        </p:tgtEl>
                                      </p:cBhvr>
                                      <p:to x="100000" y="100000"/>
                                    </p:animScale>
                                    <p:animScale>
                                      <p:cBhvr>
                                        <p:cTn id="35" dur="26">
                                          <p:stCondLst>
                                            <p:cond delay="1808"/>
                                          </p:stCondLst>
                                        </p:cTn>
                                        <p:tgtEl>
                                          <p:spTgt spid="17"/>
                                        </p:tgtEl>
                                      </p:cBhvr>
                                      <p:to x="100000" y="95000"/>
                                    </p:animScale>
                                    <p:animScale>
                                      <p:cBhvr>
                                        <p:cTn id="36" dur="166" decel="50000">
                                          <p:stCondLst>
                                            <p:cond delay="1834"/>
                                          </p:stCondLst>
                                        </p:cTn>
                                        <p:tgtEl>
                                          <p:spTgt spid="1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80">
                                          <p:stCondLst>
                                            <p:cond delay="0"/>
                                          </p:stCondLst>
                                        </p:cTn>
                                        <p:tgtEl>
                                          <p:spTgt spid="18"/>
                                        </p:tgtEl>
                                      </p:cBhvr>
                                    </p:animEffect>
                                    <p:anim calcmode="lin" valueType="num">
                                      <p:cBhvr>
                                        <p:cTn id="4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5" dur="26">
                                          <p:stCondLst>
                                            <p:cond delay="650"/>
                                          </p:stCondLst>
                                        </p:cTn>
                                        <p:tgtEl>
                                          <p:spTgt spid="18"/>
                                        </p:tgtEl>
                                      </p:cBhvr>
                                      <p:to x="100000" y="60000"/>
                                    </p:animScale>
                                    <p:animScale>
                                      <p:cBhvr>
                                        <p:cTn id="46" dur="166" decel="50000">
                                          <p:stCondLst>
                                            <p:cond delay="676"/>
                                          </p:stCondLst>
                                        </p:cTn>
                                        <p:tgtEl>
                                          <p:spTgt spid="18"/>
                                        </p:tgtEl>
                                      </p:cBhvr>
                                      <p:to x="100000" y="100000"/>
                                    </p:animScale>
                                    <p:animScale>
                                      <p:cBhvr>
                                        <p:cTn id="47" dur="26">
                                          <p:stCondLst>
                                            <p:cond delay="1312"/>
                                          </p:stCondLst>
                                        </p:cTn>
                                        <p:tgtEl>
                                          <p:spTgt spid="18"/>
                                        </p:tgtEl>
                                      </p:cBhvr>
                                      <p:to x="100000" y="80000"/>
                                    </p:animScale>
                                    <p:animScale>
                                      <p:cBhvr>
                                        <p:cTn id="48" dur="166" decel="50000">
                                          <p:stCondLst>
                                            <p:cond delay="1338"/>
                                          </p:stCondLst>
                                        </p:cTn>
                                        <p:tgtEl>
                                          <p:spTgt spid="18"/>
                                        </p:tgtEl>
                                      </p:cBhvr>
                                      <p:to x="100000" y="100000"/>
                                    </p:animScale>
                                    <p:animScale>
                                      <p:cBhvr>
                                        <p:cTn id="49" dur="26">
                                          <p:stCondLst>
                                            <p:cond delay="1642"/>
                                          </p:stCondLst>
                                        </p:cTn>
                                        <p:tgtEl>
                                          <p:spTgt spid="18"/>
                                        </p:tgtEl>
                                      </p:cBhvr>
                                      <p:to x="100000" y="90000"/>
                                    </p:animScale>
                                    <p:animScale>
                                      <p:cBhvr>
                                        <p:cTn id="50" dur="166" decel="50000">
                                          <p:stCondLst>
                                            <p:cond delay="1668"/>
                                          </p:stCondLst>
                                        </p:cTn>
                                        <p:tgtEl>
                                          <p:spTgt spid="18"/>
                                        </p:tgtEl>
                                      </p:cBhvr>
                                      <p:to x="100000" y="100000"/>
                                    </p:animScale>
                                    <p:animScale>
                                      <p:cBhvr>
                                        <p:cTn id="51" dur="26">
                                          <p:stCondLst>
                                            <p:cond delay="1808"/>
                                          </p:stCondLst>
                                        </p:cTn>
                                        <p:tgtEl>
                                          <p:spTgt spid="18"/>
                                        </p:tgtEl>
                                      </p:cBhvr>
                                      <p:to x="100000" y="95000"/>
                                    </p:animScale>
                                    <p:animScale>
                                      <p:cBhvr>
                                        <p:cTn id="52" dur="166" decel="50000">
                                          <p:stCondLst>
                                            <p:cond delay="1834"/>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80">
                                          <p:stCondLst>
                                            <p:cond delay="0"/>
                                          </p:stCondLst>
                                        </p:cTn>
                                        <p:tgtEl>
                                          <p:spTgt spid="19"/>
                                        </p:tgtEl>
                                      </p:cBhvr>
                                    </p:animEffect>
                                    <p:anim calcmode="lin" valueType="num">
                                      <p:cBhvr>
                                        <p:cTn id="5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61" dur="26">
                                          <p:stCondLst>
                                            <p:cond delay="650"/>
                                          </p:stCondLst>
                                        </p:cTn>
                                        <p:tgtEl>
                                          <p:spTgt spid="19"/>
                                        </p:tgtEl>
                                      </p:cBhvr>
                                      <p:to x="100000" y="60000"/>
                                    </p:animScale>
                                    <p:animScale>
                                      <p:cBhvr>
                                        <p:cTn id="62" dur="166" decel="50000">
                                          <p:stCondLst>
                                            <p:cond delay="676"/>
                                          </p:stCondLst>
                                        </p:cTn>
                                        <p:tgtEl>
                                          <p:spTgt spid="19"/>
                                        </p:tgtEl>
                                      </p:cBhvr>
                                      <p:to x="100000" y="100000"/>
                                    </p:animScale>
                                    <p:animScale>
                                      <p:cBhvr>
                                        <p:cTn id="63" dur="26">
                                          <p:stCondLst>
                                            <p:cond delay="1312"/>
                                          </p:stCondLst>
                                        </p:cTn>
                                        <p:tgtEl>
                                          <p:spTgt spid="19"/>
                                        </p:tgtEl>
                                      </p:cBhvr>
                                      <p:to x="100000" y="80000"/>
                                    </p:animScale>
                                    <p:animScale>
                                      <p:cBhvr>
                                        <p:cTn id="64" dur="166" decel="50000">
                                          <p:stCondLst>
                                            <p:cond delay="1338"/>
                                          </p:stCondLst>
                                        </p:cTn>
                                        <p:tgtEl>
                                          <p:spTgt spid="19"/>
                                        </p:tgtEl>
                                      </p:cBhvr>
                                      <p:to x="100000" y="100000"/>
                                    </p:animScale>
                                    <p:animScale>
                                      <p:cBhvr>
                                        <p:cTn id="65" dur="26">
                                          <p:stCondLst>
                                            <p:cond delay="1642"/>
                                          </p:stCondLst>
                                        </p:cTn>
                                        <p:tgtEl>
                                          <p:spTgt spid="19"/>
                                        </p:tgtEl>
                                      </p:cBhvr>
                                      <p:to x="100000" y="90000"/>
                                    </p:animScale>
                                    <p:animScale>
                                      <p:cBhvr>
                                        <p:cTn id="66" dur="166" decel="50000">
                                          <p:stCondLst>
                                            <p:cond delay="1668"/>
                                          </p:stCondLst>
                                        </p:cTn>
                                        <p:tgtEl>
                                          <p:spTgt spid="19"/>
                                        </p:tgtEl>
                                      </p:cBhvr>
                                      <p:to x="100000" y="100000"/>
                                    </p:animScale>
                                    <p:animScale>
                                      <p:cBhvr>
                                        <p:cTn id="67" dur="26">
                                          <p:stCondLst>
                                            <p:cond delay="1808"/>
                                          </p:stCondLst>
                                        </p:cTn>
                                        <p:tgtEl>
                                          <p:spTgt spid="19"/>
                                        </p:tgtEl>
                                      </p:cBhvr>
                                      <p:to x="100000" y="95000"/>
                                    </p:animScale>
                                    <p:animScale>
                                      <p:cBhvr>
                                        <p:cTn id="68" dur="166" decel="50000">
                                          <p:stCondLst>
                                            <p:cond delay="1834"/>
                                          </p:stCondLst>
                                        </p:cTn>
                                        <p:tgtEl>
                                          <p:spTgt spid="1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down)">
                                      <p:cBhvr>
                                        <p:cTn id="71" dur="580">
                                          <p:stCondLst>
                                            <p:cond delay="0"/>
                                          </p:stCondLst>
                                        </p:cTn>
                                        <p:tgtEl>
                                          <p:spTgt spid="20"/>
                                        </p:tgtEl>
                                      </p:cBhvr>
                                    </p:animEffect>
                                    <p:anim calcmode="lin" valueType="num">
                                      <p:cBhvr>
                                        <p:cTn id="7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7" dur="26">
                                          <p:stCondLst>
                                            <p:cond delay="650"/>
                                          </p:stCondLst>
                                        </p:cTn>
                                        <p:tgtEl>
                                          <p:spTgt spid="20"/>
                                        </p:tgtEl>
                                      </p:cBhvr>
                                      <p:to x="100000" y="60000"/>
                                    </p:animScale>
                                    <p:animScale>
                                      <p:cBhvr>
                                        <p:cTn id="78" dur="166" decel="50000">
                                          <p:stCondLst>
                                            <p:cond delay="676"/>
                                          </p:stCondLst>
                                        </p:cTn>
                                        <p:tgtEl>
                                          <p:spTgt spid="20"/>
                                        </p:tgtEl>
                                      </p:cBhvr>
                                      <p:to x="100000" y="100000"/>
                                    </p:animScale>
                                    <p:animScale>
                                      <p:cBhvr>
                                        <p:cTn id="79" dur="26">
                                          <p:stCondLst>
                                            <p:cond delay="1312"/>
                                          </p:stCondLst>
                                        </p:cTn>
                                        <p:tgtEl>
                                          <p:spTgt spid="20"/>
                                        </p:tgtEl>
                                      </p:cBhvr>
                                      <p:to x="100000" y="80000"/>
                                    </p:animScale>
                                    <p:animScale>
                                      <p:cBhvr>
                                        <p:cTn id="80" dur="166" decel="50000">
                                          <p:stCondLst>
                                            <p:cond delay="1338"/>
                                          </p:stCondLst>
                                        </p:cTn>
                                        <p:tgtEl>
                                          <p:spTgt spid="20"/>
                                        </p:tgtEl>
                                      </p:cBhvr>
                                      <p:to x="100000" y="100000"/>
                                    </p:animScale>
                                    <p:animScale>
                                      <p:cBhvr>
                                        <p:cTn id="81" dur="26">
                                          <p:stCondLst>
                                            <p:cond delay="1642"/>
                                          </p:stCondLst>
                                        </p:cTn>
                                        <p:tgtEl>
                                          <p:spTgt spid="20"/>
                                        </p:tgtEl>
                                      </p:cBhvr>
                                      <p:to x="100000" y="90000"/>
                                    </p:animScale>
                                    <p:animScale>
                                      <p:cBhvr>
                                        <p:cTn id="82" dur="166" decel="50000">
                                          <p:stCondLst>
                                            <p:cond delay="1668"/>
                                          </p:stCondLst>
                                        </p:cTn>
                                        <p:tgtEl>
                                          <p:spTgt spid="20"/>
                                        </p:tgtEl>
                                      </p:cBhvr>
                                      <p:to x="100000" y="100000"/>
                                    </p:animScale>
                                    <p:animScale>
                                      <p:cBhvr>
                                        <p:cTn id="83" dur="26">
                                          <p:stCondLst>
                                            <p:cond delay="1808"/>
                                          </p:stCondLst>
                                        </p:cTn>
                                        <p:tgtEl>
                                          <p:spTgt spid="20"/>
                                        </p:tgtEl>
                                      </p:cBhvr>
                                      <p:to x="100000" y="95000"/>
                                    </p:animScale>
                                    <p:animScale>
                                      <p:cBhvr>
                                        <p:cTn id="84" dur="166" decel="50000">
                                          <p:stCondLst>
                                            <p:cond delay="1834"/>
                                          </p:stCondLst>
                                        </p:cTn>
                                        <p:tgtEl>
                                          <p:spTgt spid="20"/>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down)">
                                      <p:cBhvr>
                                        <p:cTn id="87" dur="580">
                                          <p:stCondLst>
                                            <p:cond delay="0"/>
                                          </p:stCondLst>
                                        </p:cTn>
                                        <p:tgtEl>
                                          <p:spTgt spid="21"/>
                                        </p:tgtEl>
                                      </p:cBhvr>
                                    </p:animEffect>
                                    <p:anim calcmode="lin" valueType="num">
                                      <p:cBhvr>
                                        <p:cTn id="8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93" dur="26">
                                          <p:stCondLst>
                                            <p:cond delay="650"/>
                                          </p:stCondLst>
                                        </p:cTn>
                                        <p:tgtEl>
                                          <p:spTgt spid="21"/>
                                        </p:tgtEl>
                                      </p:cBhvr>
                                      <p:to x="100000" y="60000"/>
                                    </p:animScale>
                                    <p:animScale>
                                      <p:cBhvr>
                                        <p:cTn id="94" dur="166" decel="50000">
                                          <p:stCondLst>
                                            <p:cond delay="676"/>
                                          </p:stCondLst>
                                        </p:cTn>
                                        <p:tgtEl>
                                          <p:spTgt spid="21"/>
                                        </p:tgtEl>
                                      </p:cBhvr>
                                      <p:to x="100000" y="100000"/>
                                    </p:animScale>
                                    <p:animScale>
                                      <p:cBhvr>
                                        <p:cTn id="95" dur="26">
                                          <p:stCondLst>
                                            <p:cond delay="1312"/>
                                          </p:stCondLst>
                                        </p:cTn>
                                        <p:tgtEl>
                                          <p:spTgt spid="21"/>
                                        </p:tgtEl>
                                      </p:cBhvr>
                                      <p:to x="100000" y="80000"/>
                                    </p:animScale>
                                    <p:animScale>
                                      <p:cBhvr>
                                        <p:cTn id="96" dur="166" decel="50000">
                                          <p:stCondLst>
                                            <p:cond delay="1338"/>
                                          </p:stCondLst>
                                        </p:cTn>
                                        <p:tgtEl>
                                          <p:spTgt spid="21"/>
                                        </p:tgtEl>
                                      </p:cBhvr>
                                      <p:to x="100000" y="100000"/>
                                    </p:animScale>
                                    <p:animScale>
                                      <p:cBhvr>
                                        <p:cTn id="97" dur="26">
                                          <p:stCondLst>
                                            <p:cond delay="1642"/>
                                          </p:stCondLst>
                                        </p:cTn>
                                        <p:tgtEl>
                                          <p:spTgt spid="21"/>
                                        </p:tgtEl>
                                      </p:cBhvr>
                                      <p:to x="100000" y="90000"/>
                                    </p:animScale>
                                    <p:animScale>
                                      <p:cBhvr>
                                        <p:cTn id="98" dur="166" decel="50000">
                                          <p:stCondLst>
                                            <p:cond delay="1668"/>
                                          </p:stCondLst>
                                        </p:cTn>
                                        <p:tgtEl>
                                          <p:spTgt spid="21"/>
                                        </p:tgtEl>
                                      </p:cBhvr>
                                      <p:to x="100000" y="100000"/>
                                    </p:animScale>
                                    <p:animScale>
                                      <p:cBhvr>
                                        <p:cTn id="99" dur="26">
                                          <p:stCondLst>
                                            <p:cond delay="1808"/>
                                          </p:stCondLst>
                                        </p:cTn>
                                        <p:tgtEl>
                                          <p:spTgt spid="21"/>
                                        </p:tgtEl>
                                      </p:cBhvr>
                                      <p:to x="100000" y="95000"/>
                                    </p:animScale>
                                    <p:animScale>
                                      <p:cBhvr>
                                        <p:cTn id="100" dur="166" decel="50000">
                                          <p:stCondLst>
                                            <p:cond delay="1834"/>
                                          </p:stCondLst>
                                        </p:cTn>
                                        <p:tgtEl>
                                          <p:spTgt spid="21"/>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down)">
                                      <p:cBhvr>
                                        <p:cTn id="103" dur="580">
                                          <p:stCondLst>
                                            <p:cond delay="0"/>
                                          </p:stCondLst>
                                        </p:cTn>
                                        <p:tgtEl>
                                          <p:spTgt spid="22"/>
                                        </p:tgtEl>
                                      </p:cBhvr>
                                    </p:animEffect>
                                    <p:anim calcmode="lin" valueType="num">
                                      <p:cBhvr>
                                        <p:cTn id="10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09" dur="26">
                                          <p:stCondLst>
                                            <p:cond delay="650"/>
                                          </p:stCondLst>
                                        </p:cTn>
                                        <p:tgtEl>
                                          <p:spTgt spid="22"/>
                                        </p:tgtEl>
                                      </p:cBhvr>
                                      <p:to x="100000" y="60000"/>
                                    </p:animScale>
                                    <p:animScale>
                                      <p:cBhvr>
                                        <p:cTn id="110" dur="166" decel="50000">
                                          <p:stCondLst>
                                            <p:cond delay="676"/>
                                          </p:stCondLst>
                                        </p:cTn>
                                        <p:tgtEl>
                                          <p:spTgt spid="22"/>
                                        </p:tgtEl>
                                      </p:cBhvr>
                                      <p:to x="100000" y="100000"/>
                                    </p:animScale>
                                    <p:animScale>
                                      <p:cBhvr>
                                        <p:cTn id="111" dur="26">
                                          <p:stCondLst>
                                            <p:cond delay="1312"/>
                                          </p:stCondLst>
                                        </p:cTn>
                                        <p:tgtEl>
                                          <p:spTgt spid="22"/>
                                        </p:tgtEl>
                                      </p:cBhvr>
                                      <p:to x="100000" y="80000"/>
                                    </p:animScale>
                                    <p:animScale>
                                      <p:cBhvr>
                                        <p:cTn id="112" dur="166" decel="50000">
                                          <p:stCondLst>
                                            <p:cond delay="1338"/>
                                          </p:stCondLst>
                                        </p:cTn>
                                        <p:tgtEl>
                                          <p:spTgt spid="22"/>
                                        </p:tgtEl>
                                      </p:cBhvr>
                                      <p:to x="100000" y="100000"/>
                                    </p:animScale>
                                    <p:animScale>
                                      <p:cBhvr>
                                        <p:cTn id="113" dur="26">
                                          <p:stCondLst>
                                            <p:cond delay="1642"/>
                                          </p:stCondLst>
                                        </p:cTn>
                                        <p:tgtEl>
                                          <p:spTgt spid="22"/>
                                        </p:tgtEl>
                                      </p:cBhvr>
                                      <p:to x="100000" y="90000"/>
                                    </p:animScale>
                                    <p:animScale>
                                      <p:cBhvr>
                                        <p:cTn id="114" dur="166" decel="50000">
                                          <p:stCondLst>
                                            <p:cond delay="1668"/>
                                          </p:stCondLst>
                                        </p:cTn>
                                        <p:tgtEl>
                                          <p:spTgt spid="22"/>
                                        </p:tgtEl>
                                      </p:cBhvr>
                                      <p:to x="100000" y="100000"/>
                                    </p:animScale>
                                    <p:animScale>
                                      <p:cBhvr>
                                        <p:cTn id="115" dur="26">
                                          <p:stCondLst>
                                            <p:cond delay="1808"/>
                                          </p:stCondLst>
                                        </p:cTn>
                                        <p:tgtEl>
                                          <p:spTgt spid="22"/>
                                        </p:tgtEl>
                                      </p:cBhvr>
                                      <p:to x="100000" y="95000"/>
                                    </p:animScale>
                                    <p:animScale>
                                      <p:cBhvr>
                                        <p:cTn id="116" dur="166" decel="50000">
                                          <p:stCondLst>
                                            <p:cond delay="1834"/>
                                          </p:stCondLst>
                                        </p:cTn>
                                        <p:tgtEl>
                                          <p:spTgt spid="22"/>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5"/>
                                        </p:tgtEl>
                                        <p:attrNameLst>
                                          <p:attrName>style.visibility</p:attrName>
                                        </p:attrNameLst>
                                      </p:cBhvr>
                                      <p:to>
                                        <p:strVal val="visible"/>
                                      </p:to>
                                    </p:set>
                                    <p:animEffect transition="in" filter="wipe(down)">
                                      <p:cBhvr>
                                        <p:cTn id="119" dur="580">
                                          <p:stCondLst>
                                            <p:cond delay="0"/>
                                          </p:stCondLst>
                                        </p:cTn>
                                        <p:tgtEl>
                                          <p:spTgt spid="5"/>
                                        </p:tgtEl>
                                      </p:cBhvr>
                                    </p:animEffect>
                                    <p:anim calcmode="lin" valueType="num">
                                      <p:cBhvr>
                                        <p:cTn id="1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25" dur="26">
                                          <p:stCondLst>
                                            <p:cond delay="650"/>
                                          </p:stCondLst>
                                        </p:cTn>
                                        <p:tgtEl>
                                          <p:spTgt spid="5"/>
                                        </p:tgtEl>
                                      </p:cBhvr>
                                      <p:to x="100000" y="60000"/>
                                    </p:animScale>
                                    <p:animScale>
                                      <p:cBhvr>
                                        <p:cTn id="126" dur="166" decel="50000">
                                          <p:stCondLst>
                                            <p:cond delay="676"/>
                                          </p:stCondLst>
                                        </p:cTn>
                                        <p:tgtEl>
                                          <p:spTgt spid="5"/>
                                        </p:tgtEl>
                                      </p:cBhvr>
                                      <p:to x="100000" y="100000"/>
                                    </p:animScale>
                                    <p:animScale>
                                      <p:cBhvr>
                                        <p:cTn id="127" dur="26">
                                          <p:stCondLst>
                                            <p:cond delay="1312"/>
                                          </p:stCondLst>
                                        </p:cTn>
                                        <p:tgtEl>
                                          <p:spTgt spid="5"/>
                                        </p:tgtEl>
                                      </p:cBhvr>
                                      <p:to x="100000" y="80000"/>
                                    </p:animScale>
                                    <p:animScale>
                                      <p:cBhvr>
                                        <p:cTn id="128" dur="166" decel="50000">
                                          <p:stCondLst>
                                            <p:cond delay="1338"/>
                                          </p:stCondLst>
                                        </p:cTn>
                                        <p:tgtEl>
                                          <p:spTgt spid="5"/>
                                        </p:tgtEl>
                                      </p:cBhvr>
                                      <p:to x="100000" y="100000"/>
                                    </p:animScale>
                                    <p:animScale>
                                      <p:cBhvr>
                                        <p:cTn id="129" dur="26">
                                          <p:stCondLst>
                                            <p:cond delay="1642"/>
                                          </p:stCondLst>
                                        </p:cTn>
                                        <p:tgtEl>
                                          <p:spTgt spid="5"/>
                                        </p:tgtEl>
                                      </p:cBhvr>
                                      <p:to x="100000" y="90000"/>
                                    </p:animScale>
                                    <p:animScale>
                                      <p:cBhvr>
                                        <p:cTn id="130" dur="166" decel="50000">
                                          <p:stCondLst>
                                            <p:cond delay="1668"/>
                                          </p:stCondLst>
                                        </p:cTn>
                                        <p:tgtEl>
                                          <p:spTgt spid="5"/>
                                        </p:tgtEl>
                                      </p:cBhvr>
                                      <p:to x="100000" y="100000"/>
                                    </p:animScale>
                                    <p:animScale>
                                      <p:cBhvr>
                                        <p:cTn id="131" dur="26">
                                          <p:stCondLst>
                                            <p:cond delay="1808"/>
                                          </p:stCondLst>
                                        </p:cTn>
                                        <p:tgtEl>
                                          <p:spTgt spid="5"/>
                                        </p:tgtEl>
                                      </p:cBhvr>
                                      <p:to x="100000" y="95000"/>
                                    </p:animScale>
                                    <p:animScale>
                                      <p:cBhvr>
                                        <p:cTn id="13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extLst>
              <p:ext uri="{D42A27DB-BD31-4B8C-83A1-F6EECF244321}">
                <p14:modId xmlns:p14="http://schemas.microsoft.com/office/powerpoint/2010/main" val="2571307128"/>
              </p:ext>
            </p:extLst>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I-3</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11" name="ZoneTexte 10">
            <a:extLst>
              <a:ext uri="{FF2B5EF4-FFF2-40B4-BE49-F238E27FC236}">
                <a16:creationId xmlns:a16="http://schemas.microsoft.com/office/drawing/2014/main" id="{F96AA22E-BD98-4049-9D73-217590773E45}"/>
              </a:ext>
            </a:extLst>
          </p:cNvPr>
          <p:cNvSpPr txBox="1"/>
          <p:nvPr/>
        </p:nvSpPr>
        <p:spPr>
          <a:xfrm>
            <a:off x="88513" y="589847"/>
            <a:ext cx="11510693" cy="769441"/>
          </a:xfrm>
          <a:prstGeom prst="rect">
            <a:avLst/>
          </a:prstGeom>
          <a:noFill/>
        </p:spPr>
        <p:txBody>
          <a:bodyPr wrap="square" rtlCol="0">
            <a:spAutoFit/>
          </a:bodyPr>
          <a:lstStyle/>
          <a:p>
            <a:r>
              <a:rPr lang="fr-FR" sz="2200" b="1" dirty="0">
                <a:solidFill>
                  <a:schemeClr val="accent1">
                    <a:lumMod val="50000"/>
                  </a:schemeClr>
                </a:solidFill>
                <a:latin typeface="Calibri" panose="020F0502020204030204" pitchFamily="34" charset="0"/>
                <a:cs typeface="Calibri" panose="020F0502020204030204" pitchFamily="34" charset="0"/>
              </a:rPr>
              <a:t>30 )</a:t>
            </a:r>
            <a:r>
              <a:rPr lang="fr-FR" sz="2200" b="1" dirty="0">
                <a:latin typeface="Calibri" panose="020F0502020204030204" pitchFamily="34" charset="0"/>
                <a:cs typeface="Calibri" panose="020F0502020204030204" pitchFamily="34" charset="0"/>
              </a:rPr>
              <a:t> Rédiger une rédaction à partir des premières idées écrites dans la FICHE SCOLAIRE « autobiographie » rubrique « </a:t>
            </a:r>
            <a:r>
              <a:rPr lang="fr-FR" sz="2200" b="1" cap="all" dirty="0">
                <a:latin typeface="Calibri" panose="020F0502020204030204" pitchFamily="34" charset="0"/>
                <a:cs typeface="Calibri" panose="020F0502020204030204" pitchFamily="34" charset="0"/>
              </a:rPr>
              <a:t>un souvenir d’enfance, bon ou mauvais</a:t>
            </a:r>
            <a:r>
              <a:rPr lang="fr-FR" sz="2200" b="1" dirty="0">
                <a:latin typeface="Calibri" panose="020F0502020204030204" pitchFamily="34" charset="0"/>
                <a:cs typeface="Calibri" panose="020F0502020204030204" pitchFamily="34" charset="0"/>
              </a:rPr>
              <a:t>. »</a:t>
            </a:r>
          </a:p>
        </p:txBody>
      </p:sp>
      <p:sp>
        <p:nvSpPr>
          <p:cNvPr id="12" name="ZoneTexte 11">
            <a:extLst>
              <a:ext uri="{FF2B5EF4-FFF2-40B4-BE49-F238E27FC236}">
                <a16:creationId xmlns:a16="http://schemas.microsoft.com/office/drawing/2014/main" id="{5BEB39AC-B3C3-40CB-A62F-4EE8F8C50202}"/>
              </a:ext>
            </a:extLst>
          </p:cNvPr>
          <p:cNvSpPr txBox="1"/>
          <p:nvPr/>
        </p:nvSpPr>
        <p:spPr>
          <a:xfrm>
            <a:off x="137160" y="1311590"/>
            <a:ext cx="6744215" cy="5509200"/>
          </a:xfrm>
          <a:prstGeom prst="rect">
            <a:avLst/>
          </a:prstGeom>
          <a:noFill/>
        </p:spPr>
        <p:txBody>
          <a:bodyPr wrap="square" rtlCol="0">
            <a:spAutoFit/>
          </a:bodyPr>
          <a:lstStyle/>
          <a:p>
            <a:r>
              <a:rPr lang="fr-FR" sz="1600" dirty="0">
                <a:solidFill>
                  <a:schemeClr val="bg1"/>
                </a:solidFill>
                <a:latin typeface="Calibri" panose="020F0502020204030204" pitchFamily="34" charset="0"/>
                <a:cs typeface="Calibri" panose="020F0502020204030204" pitchFamily="34" charset="0"/>
              </a:rPr>
              <a:t>Travail personnel de l’élève, à la</a:t>
            </a:r>
            <a:r>
              <a:rPr lang="fr-FR" sz="1600" dirty="0">
                <a:solidFill>
                  <a:srgbClr val="FFFF0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MAISON</a:t>
            </a:r>
            <a:r>
              <a:rPr lang="fr-FR" sz="1600" dirty="0">
                <a:solidFill>
                  <a:schemeClr val="bg1"/>
                </a:solidFill>
                <a:latin typeface="Calibri" panose="020F0502020204030204" pitchFamily="34" charset="0"/>
                <a:cs typeface="Calibri" panose="020F0502020204030204" pitchFamily="34" charset="0"/>
              </a:rPr>
              <a:t>, noté sur 20 points.</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SUPPORT :</a:t>
            </a:r>
            <a:r>
              <a:rPr lang="fr-FR" sz="1600" dirty="0">
                <a:solidFill>
                  <a:srgbClr val="FFFF00"/>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Papier-Stylo </a:t>
            </a:r>
            <a:r>
              <a:rPr lang="fr-FR" sz="1600" dirty="0">
                <a:solidFill>
                  <a:srgbClr val="FFFF00"/>
                </a:solidFill>
                <a:highlight>
                  <a:srgbClr val="FF0000"/>
                </a:highlight>
                <a:latin typeface="Calibri" panose="020F0502020204030204" pitchFamily="34" charset="0"/>
                <a:cs typeface="Calibri" panose="020F0502020204030204" pitchFamily="34" charset="0"/>
              </a:rPr>
              <a:t>[COPIE DOUBLE]</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PRÉSENTATION :</a:t>
            </a:r>
            <a:r>
              <a:rPr lang="fr-FR" sz="1600" dirty="0">
                <a:solidFill>
                  <a:srgbClr val="FFFF00"/>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Cf. ci-contre</a:t>
            </a:r>
          </a:p>
          <a:p>
            <a:pPr marL="1436688" indent="-1436688">
              <a:tabLst>
                <a:tab pos="1436688" algn="l"/>
              </a:tabLst>
            </a:pPr>
            <a:r>
              <a:rPr lang="fr-FR" sz="1600" dirty="0">
                <a:solidFill>
                  <a:srgbClr val="FF0000"/>
                </a:solidFill>
                <a:highlight>
                  <a:srgbClr val="FFFF00"/>
                </a:highlight>
                <a:latin typeface="Calibri" panose="020F0502020204030204" pitchFamily="34" charset="0"/>
                <a:cs typeface="Calibri" panose="020F0502020204030204" pitchFamily="34" charset="0"/>
              </a:rPr>
              <a:t>SUJET : 	</a:t>
            </a:r>
            <a:r>
              <a:rPr lang="fr-FR" sz="1600" dirty="0">
                <a:solidFill>
                  <a:schemeClr val="bg1"/>
                </a:solidFill>
                <a:highlight>
                  <a:srgbClr val="FFFF00"/>
                </a:highlight>
                <a:latin typeface="Calibri" panose="020F0502020204030204" pitchFamily="34" charset="0"/>
                <a:cs typeface="Calibri" panose="020F0502020204030204" pitchFamily="34" charset="0"/>
                <a:sym typeface="Wingdings" panose="05000000000000000000" pitchFamily="2" charset="2"/>
              </a:rPr>
              <a:t> </a:t>
            </a:r>
            <a:r>
              <a:rPr lang="fr-FR" sz="1600" b="1" dirty="0">
                <a:solidFill>
                  <a:schemeClr val="bg1"/>
                </a:solidFill>
                <a:highlight>
                  <a:srgbClr val="FFFF00"/>
                </a:highlight>
                <a:latin typeface="Calibri" panose="020F0502020204030204" pitchFamily="34" charset="0"/>
                <a:cs typeface="Calibri" panose="020F0502020204030204" pitchFamily="34" charset="0"/>
                <a:sym typeface="Wingdings" panose="05000000000000000000" pitchFamily="2" charset="2"/>
              </a:rPr>
              <a:t>Récit d’u</a:t>
            </a:r>
            <a:r>
              <a:rPr lang="fr-FR" sz="1600" b="1" dirty="0">
                <a:solidFill>
                  <a:schemeClr val="bg1"/>
                </a:solidFill>
                <a:highlight>
                  <a:srgbClr val="FFFF00"/>
                </a:highlight>
                <a:latin typeface="Calibri" panose="020F0502020204030204" pitchFamily="34" charset="0"/>
                <a:cs typeface="Calibri" panose="020F0502020204030204" pitchFamily="34" charset="0"/>
              </a:rPr>
              <a:t>n souvenir d’enfance, bon ou mauvais...</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PLAN :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1</a:t>
            </a:r>
            <a:r>
              <a:rPr lang="fr-FR" sz="1600" baseline="30000" dirty="0">
                <a:solidFill>
                  <a:schemeClr val="bg1"/>
                </a:solidFill>
                <a:latin typeface="Calibri" panose="020F0502020204030204" pitchFamily="34" charset="0"/>
                <a:cs typeface="Calibri" panose="020F0502020204030204" pitchFamily="34" charset="0"/>
              </a:rPr>
              <a:t>er</a:t>
            </a:r>
            <a:r>
              <a:rPr lang="fr-FR" sz="1600" dirty="0">
                <a:solidFill>
                  <a:schemeClr val="bg1"/>
                </a:solidFill>
                <a:latin typeface="Calibri" panose="020F0502020204030204" pitchFamily="34" charset="0"/>
                <a:cs typeface="Calibri" panose="020F0502020204030204" pitchFamily="34" charset="0"/>
              </a:rPr>
              <a:t> paragraphe – donner l’</a:t>
            </a:r>
            <a:r>
              <a:rPr lang="fr-FR" sz="1600" b="1" dirty="0">
                <a:solidFill>
                  <a:schemeClr val="bg1"/>
                </a:solidFill>
                <a:latin typeface="Calibri" panose="020F0502020204030204" pitchFamily="34" charset="0"/>
                <a:cs typeface="Calibri" panose="020F0502020204030204" pitchFamily="34" charset="0"/>
              </a:rPr>
              <a:t>espace-temps</a:t>
            </a:r>
            <a:r>
              <a:rPr lang="fr-FR" sz="1600" dirty="0">
                <a:solidFill>
                  <a:schemeClr val="bg1"/>
                </a:solidFill>
                <a:latin typeface="Calibri" panose="020F0502020204030204" pitchFamily="34" charset="0"/>
                <a:cs typeface="Calibri" panose="020F0502020204030204" pitchFamily="34" charset="0"/>
              </a:rPr>
              <a:t> : « C’était où ?</a:t>
            </a:r>
            <a:br>
              <a:rPr lang="fr-FR" sz="1600" dirty="0">
                <a:solidFill>
                  <a:schemeClr val="bg1"/>
                </a:solidFill>
                <a:latin typeface="Calibri" panose="020F0502020204030204" pitchFamily="34" charset="0"/>
                <a:cs typeface="Calibri" panose="020F0502020204030204" pitchFamily="34" charset="0"/>
              </a:rPr>
            </a:br>
            <a:r>
              <a:rPr lang="fr-FR" sz="1600" dirty="0">
                <a:solidFill>
                  <a:schemeClr val="bg1"/>
                </a:solidFill>
                <a:latin typeface="Calibri" panose="020F0502020204030204" pitchFamily="34" charset="0"/>
                <a:cs typeface="Calibri" panose="020F0502020204030204" pitchFamily="34" charset="0"/>
              </a:rPr>
              <a:t>Quand ?  J’avais quel âge ? J’étais avec qui et pourquoi ?  …»</a:t>
            </a:r>
          </a:p>
          <a:p>
            <a:pPr marL="1436688" indent="-1436688">
              <a:tabLst>
                <a:tab pos="1436688" algn="l"/>
              </a:tabLst>
            </a:pPr>
            <a:r>
              <a:rPr lang="fr-FR" sz="1600" dirty="0">
                <a:solidFill>
                  <a:srgbClr val="FFFF00"/>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2</a:t>
            </a:r>
            <a:r>
              <a:rPr lang="fr-FR" sz="1600" baseline="30000" dirty="0">
                <a:solidFill>
                  <a:schemeClr val="bg1"/>
                </a:solidFill>
                <a:latin typeface="Calibri" panose="020F0502020204030204" pitchFamily="34" charset="0"/>
                <a:cs typeface="Calibri" panose="020F0502020204030204" pitchFamily="34" charset="0"/>
              </a:rPr>
              <a:t>ème</a:t>
            </a:r>
            <a:r>
              <a:rPr lang="fr-FR" sz="1600" dirty="0">
                <a:solidFill>
                  <a:schemeClr val="bg1"/>
                </a:solidFill>
                <a:latin typeface="Calibri" panose="020F0502020204030204" pitchFamily="34" charset="0"/>
                <a:cs typeface="Calibri" panose="020F0502020204030204" pitchFamily="34" charset="0"/>
              </a:rPr>
              <a:t> paragraphe – </a:t>
            </a:r>
            <a:r>
              <a:rPr lang="fr-FR" sz="1600" b="1" dirty="0">
                <a:solidFill>
                  <a:schemeClr val="bg1"/>
                </a:solidFill>
                <a:latin typeface="Calibri" panose="020F0502020204030204" pitchFamily="34" charset="0"/>
                <a:cs typeface="Calibri" panose="020F0502020204030204" pitchFamily="34" charset="0"/>
              </a:rPr>
              <a:t>récit du souvenir</a:t>
            </a:r>
            <a:r>
              <a:rPr lang="fr-FR" sz="1600" dirty="0">
                <a:solidFill>
                  <a:schemeClr val="bg1"/>
                </a:solidFill>
                <a:latin typeface="Calibri" panose="020F0502020204030204" pitchFamily="34" charset="0"/>
                <a:cs typeface="Calibri" panose="020F0502020204030204" pitchFamily="34" charset="0"/>
              </a:rPr>
              <a:t>, avec des éléments romancés (inventés), éventuellement</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3</a:t>
            </a:r>
            <a:r>
              <a:rPr lang="fr-FR" sz="1600" baseline="30000" dirty="0">
                <a:solidFill>
                  <a:schemeClr val="bg1"/>
                </a:solidFill>
                <a:latin typeface="Calibri" panose="020F0502020204030204" pitchFamily="34" charset="0"/>
                <a:cs typeface="Calibri" panose="020F0502020204030204" pitchFamily="34" charset="0"/>
              </a:rPr>
              <a:t>ème</a:t>
            </a:r>
            <a:r>
              <a:rPr lang="fr-FR" sz="1600" dirty="0">
                <a:solidFill>
                  <a:schemeClr val="bg1"/>
                </a:solidFill>
                <a:latin typeface="Calibri" panose="020F0502020204030204" pitchFamily="34" charset="0"/>
                <a:cs typeface="Calibri" panose="020F0502020204030204" pitchFamily="34" charset="0"/>
              </a:rPr>
              <a:t> paragraphe – quelles </a:t>
            </a:r>
            <a:r>
              <a:rPr lang="fr-FR" sz="1600" b="1" dirty="0">
                <a:solidFill>
                  <a:schemeClr val="bg1"/>
                </a:solidFill>
                <a:latin typeface="Calibri" panose="020F0502020204030204" pitchFamily="34" charset="0"/>
                <a:cs typeface="Calibri" panose="020F0502020204030204" pitchFamily="34" charset="0"/>
              </a:rPr>
              <a:t>impressions</a:t>
            </a:r>
            <a:r>
              <a:rPr lang="fr-FR" sz="1600" dirty="0">
                <a:solidFill>
                  <a:schemeClr val="bg1"/>
                </a:solidFill>
                <a:latin typeface="Calibri" panose="020F0502020204030204" pitchFamily="34" charset="0"/>
                <a:cs typeface="Calibri" panose="020F0502020204030204" pitchFamily="34" charset="0"/>
              </a:rPr>
              <a:t> (au moins deux) vous laissent aujourd’hui ce souvenir ?</a:t>
            </a:r>
          </a:p>
          <a:p>
            <a:pPr marL="1436688" indent="-1436688">
              <a:tabLst>
                <a:tab pos="1436688" algn="l"/>
              </a:tabLst>
            </a:pPr>
            <a:r>
              <a:rPr lang="fr-FR" sz="1600" dirty="0">
                <a:solidFill>
                  <a:srgbClr val="FF0000"/>
                </a:solidFill>
                <a:latin typeface="Calibri" panose="020F0502020204030204" pitchFamily="34" charset="0"/>
                <a:cs typeface="Calibri" panose="020F0502020204030204" pitchFamily="34" charset="0"/>
              </a:rPr>
              <a:t>CONSIGNES :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Rédiger </a:t>
            </a:r>
            <a:r>
              <a:rPr lang="fr-FR" sz="1600" b="1" dirty="0">
                <a:solidFill>
                  <a:schemeClr val="bg1"/>
                </a:solidFill>
                <a:latin typeface="Calibri" panose="020F0502020204030204" pitchFamily="34" charset="0"/>
                <a:cs typeface="Calibri" panose="020F0502020204030204" pitchFamily="34" charset="0"/>
              </a:rPr>
              <a:t>25 lignes minimum</a:t>
            </a:r>
            <a:r>
              <a:rPr lang="fr-FR" sz="1600" dirty="0">
                <a:solidFill>
                  <a:schemeClr val="bg1"/>
                </a:solidFill>
                <a:latin typeface="Calibri" panose="020F0502020204030204" pitchFamily="34" charset="0"/>
                <a:cs typeface="Calibri" panose="020F0502020204030204" pitchFamily="34" charset="0"/>
              </a:rPr>
              <a:t> et </a:t>
            </a:r>
            <a:r>
              <a:rPr lang="fr-FR" sz="1600" b="1" dirty="0">
                <a:solidFill>
                  <a:schemeClr val="bg1"/>
                </a:solidFill>
                <a:latin typeface="Calibri" panose="020F0502020204030204" pitchFamily="34" charset="0"/>
                <a:cs typeface="Calibri" panose="020F0502020204030204" pitchFamily="34" charset="0"/>
              </a:rPr>
              <a:t>50 lignes maximum</a:t>
            </a:r>
            <a:r>
              <a:rPr lang="fr-FR" sz="1600" dirty="0">
                <a:solidFill>
                  <a:schemeClr val="bg1"/>
                </a:solidFill>
                <a:latin typeface="Calibri" panose="020F0502020204030204" pitchFamily="34" charset="0"/>
                <a:cs typeface="Calibri" panose="020F0502020204030204" pitchFamily="34" charset="0"/>
              </a:rPr>
              <a:t> ;</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Écriture ni trop petite, ni trop énorme ;</a:t>
            </a:r>
            <a:endParaRPr lang="fr-FR" sz="1600" dirty="0">
              <a:solidFill>
                <a:schemeClr val="bg1"/>
              </a:solidFill>
              <a:latin typeface="Calibri" panose="020F0502020204030204" pitchFamily="34" charset="0"/>
              <a:cs typeface="Calibri" panose="020F0502020204030204" pitchFamily="34" charset="0"/>
            </a:endParaRP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Matérialiser </a:t>
            </a:r>
            <a:r>
              <a:rPr lang="fr-FR" sz="1600" b="1" dirty="0">
                <a:solidFill>
                  <a:schemeClr val="bg1"/>
                </a:solidFill>
                <a:latin typeface="Calibri" panose="020F0502020204030204" pitchFamily="34" charset="0"/>
                <a:cs typeface="Calibri" panose="020F0502020204030204" pitchFamily="34" charset="0"/>
              </a:rPr>
              <a:t>3 alinéas</a:t>
            </a:r>
            <a:r>
              <a:rPr lang="fr-FR" sz="1600" dirty="0">
                <a:solidFill>
                  <a:schemeClr val="bg1"/>
                </a:solidFill>
                <a:latin typeface="Calibri" panose="020F0502020204030204" pitchFamily="34" charset="0"/>
                <a:cs typeface="Calibri" panose="020F0502020204030204" pitchFamily="34" charset="0"/>
              </a:rPr>
              <a:t> (</a:t>
            </a:r>
            <a:r>
              <a:rPr lang="fr-FR" sz="1600" i="1" dirty="0">
                <a:solidFill>
                  <a:schemeClr val="bg1"/>
                </a:solidFill>
                <a:latin typeface="Calibri" panose="020F0502020204030204" pitchFamily="34" charset="0"/>
                <a:cs typeface="Calibri" panose="020F0502020204030204" pitchFamily="34" charset="0"/>
              </a:rPr>
              <a:t>retrait ligne de 2 à 3cm par rapport à la marge à chaque début de paragraphe</a:t>
            </a:r>
            <a:r>
              <a:rPr lang="fr-FR" sz="1600" dirty="0">
                <a:solidFill>
                  <a:schemeClr val="bg1"/>
                </a:solidFill>
                <a:latin typeface="Calibri" panose="020F0502020204030204" pitchFamily="34" charset="0"/>
                <a:cs typeface="Calibri" panose="020F0502020204030204" pitchFamily="34" charset="0"/>
              </a:rPr>
              <a:t>)</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Écrire des </a:t>
            </a:r>
            <a:r>
              <a:rPr lang="fr-FR" sz="1600" b="1" dirty="0">
                <a:solidFill>
                  <a:schemeClr val="bg1"/>
                </a:solidFill>
                <a:latin typeface="Calibri" panose="020F0502020204030204" pitchFamily="34" charset="0"/>
                <a:cs typeface="Calibri" panose="020F0502020204030204" pitchFamily="34" charset="0"/>
              </a:rPr>
              <a:t>phrases courtes</a:t>
            </a:r>
            <a:r>
              <a:rPr lang="fr-FR" sz="1600" dirty="0">
                <a:solidFill>
                  <a:schemeClr val="bg1"/>
                </a:solidFill>
                <a:latin typeface="Calibri" panose="020F0502020204030204" pitchFamily="34" charset="0"/>
                <a:cs typeface="Calibri" panose="020F0502020204030204" pitchFamily="34" charset="0"/>
              </a:rPr>
              <a:t> avec </a:t>
            </a:r>
            <a:r>
              <a:rPr lang="fr-FR" sz="1600" b="1" dirty="0">
                <a:solidFill>
                  <a:schemeClr val="bg1"/>
                </a:solidFill>
                <a:latin typeface="Calibri" panose="020F0502020204030204" pitchFamily="34" charset="0"/>
                <a:cs typeface="Calibri" panose="020F0502020204030204" pitchFamily="34" charset="0"/>
              </a:rPr>
              <a:t>connecteurs logiques</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highlight>
                  <a:srgbClr val="FFFF00"/>
                </a:highlight>
                <a:latin typeface="Calibri" panose="020F0502020204030204" pitchFamily="34" charset="0"/>
                <a:cs typeface="Calibri" panose="020F0502020204030204" pitchFamily="34" charset="0"/>
              </a:rPr>
              <a:t>[</a:t>
            </a:r>
            <a:r>
              <a:rPr lang="fr-FR" sz="1600" dirty="0">
                <a:solidFill>
                  <a:srgbClr val="FF0000"/>
                </a:solidFill>
                <a:highlight>
                  <a:srgbClr val="FFFF00"/>
                </a:highlight>
                <a:latin typeface="Calibri" panose="020F0502020204030204" pitchFamily="34" charset="0"/>
                <a:cs typeface="Calibri" panose="020F0502020204030204" pitchFamily="34" charset="0"/>
              </a:rPr>
              <a:t>Cf. </a:t>
            </a:r>
            <a:r>
              <a:rPr lang="fr-FR" sz="1600" b="1" dirty="0">
                <a:solidFill>
                  <a:srgbClr val="FF0000"/>
                </a:solidFill>
                <a:highlight>
                  <a:srgbClr val="FFFF00"/>
                </a:highlight>
                <a:latin typeface="Calibri" panose="020F0502020204030204" pitchFamily="34" charset="0"/>
                <a:cs typeface="Calibri" panose="020F0502020204030204" pitchFamily="34" charset="0"/>
              </a:rPr>
              <a:t>Fiche AP N°6</a:t>
            </a:r>
            <a:r>
              <a:rPr lang="fr-FR" sz="1600" dirty="0">
                <a:solidFill>
                  <a:srgbClr val="FF0000"/>
                </a:solidFill>
                <a:highlight>
                  <a:srgbClr val="FFFF00"/>
                </a:highlight>
                <a:latin typeface="Calibri" panose="020F0502020204030204" pitchFamily="34" charset="0"/>
                <a:cs typeface="Calibri" panose="020F0502020204030204" pitchFamily="34" charset="0"/>
              </a:rPr>
              <a:t> – L’épreuve de français au BAC PRO</a:t>
            </a:r>
            <a:r>
              <a:rPr lang="fr-FR" sz="1600" dirty="0">
                <a:solidFill>
                  <a:schemeClr val="bg1"/>
                </a:solidFill>
                <a:highlight>
                  <a:srgbClr val="FFFF00"/>
                </a:highlight>
                <a:latin typeface="Calibri" panose="020F0502020204030204" pitchFamily="34" charset="0"/>
                <a:cs typeface="Calibri" panose="020F0502020204030204" pitchFamily="34" charset="0"/>
              </a:rPr>
              <a:t>]</a:t>
            </a:r>
            <a:r>
              <a:rPr lang="fr-FR" sz="1600" dirty="0">
                <a:solidFill>
                  <a:schemeClr val="bg1"/>
                </a:solidFill>
                <a:latin typeface="Calibri" panose="020F0502020204030204" pitchFamily="34" charset="0"/>
                <a:cs typeface="Calibri" panose="020F0502020204030204" pitchFamily="34" charset="0"/>
              </a:rPr>
              <a:t> ;</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Le devoir commencera par </a:t>
            </a:r>
            <a:r>
              <a:rPr lang="fr-FR" sz="1600" b="1" dirty="0">
                <a:solidFill>
                  <a:schemeClr val="bg1"/>
                </a:solidFill>
                <a:latin typeface="Calibri" panose="020F0502020204030204" pitchFamily="34" charset="0"/>
                <a:cs typeface="Calibri" panose="020F0502020204030204" pitchFamily="34" charset="0"/>
              </a:rPr>
              <a:t>« Un jour, … »</a:t>
            </a:r>
          </a:p>
          <a:p>
            <a:pPr marL="1436688" indent="-1436688">
              <a:tabLst>
                <a:tab pos="1436688" algn="l"/>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b="1" dirty="0">
                <a:solidFill>
                  <a:schemeClr val="bg1"/>
                </a:solidFill>
                <a:latin typeface="Calibri" panose="020F0502020204030204" pitchFamily="34" charset="0"/>
                <a:cs typeface="Calibri" panose="020F0502020204030204" pitchFamily="34" charset="0"/>
              </a:rPr>
              <a:t>Intérêt</a:t>
            </a:r>
            <a:r>
              <a:rPr lang="fr-FR" sz="1600" dirty="0">
                <a:solidFill>
                  <a:schemeClr val="bg1"/>
                </a:solidFill>
                <a:latin typeface="Calibri" panose="020F0502020204030204" pitchFamily="34" charset="0"/>
                <a:cs typeface="Calibri" panose="020F0502020204030204" pitchFamily="34" charset="0"/>
              </a:rPr>
              <a:t> de l’histoire, expression de </a:t>
            </a:r>
            <a:r>
              <a:rPr lang="fr-FR" sz="1600" b="1" dirty="0">
                <a:solidFill>
                  <a:schemeClr val="bg1"/>
                </a:solidFill>
                <a:latin typeface="Calibri" panose="020F0502020204030204" pitchFamily="34" charset="0"/>
                <a:cs typeface="Calibri" panose="020F0502020204030204" pitchFamily="34" charset="0"/>
              </a:rPr>
              <a:t>sentiments personnels</a:t>
            </a:r>
            <a:r>
              <a:rPr lang="fr-FR" sz="1600" dirty="0">
                <a:solidFill>
                  <a:schemeClr val="bg1"/>
                </a:solidFill>
                <a:latin typeface="Calibri" panose="020F0502020204030204" pitchFamily="34" charset="0"/>
                <a:cs typeface="Calibri" panose="020F0502020204030204" pitchFamily="34" charset="0"/>
              </a:rPr>
              <a:t> ;</a:t>
            </a:r>
          </a:p>
          <a:p>
            <a:pPr marL="1436688" indent="-1436688">
              <a:tabLst>
                <a:tab pos="1436688" algn="l"/>
                <a:tab pos="5830888" algn="r"/>
              </a:tabLst>
            </a:pPr>
            <a:r>
              <a:rPr lang="fr-FR" sz="1600" dirty="0">
                <a:solidFill>
                  <a:srgbClr val="FF0000"/>
                </a:solidFill>
                <a:latin typeface="Calibri" panose="020F0502020204030204" pitchFamily="34" charset="0"/>
                <a:cs typeface="Calibri" panose="020F0502020204030204" pitchFamily="34" charset="0"/>
              </a:rPr>
              <a:t>BARÈME :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Bonne qualité d’ensemble (idées, écriture)	/ 8 pts</a:t>
            </a:r>
          </a:p>
          <a:p>
            <a:pPr marL="1436688" indent="-1436688">
              <a:tabLst>
                <a:tab pos="1436688" algn="l"/>
                <a:tab pos="5830888" algn="r"/>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Respect des consignes	/ 5 pts</a:t>
            </a:r>
          </a:p>
          <a:p>
            <a:pPr marL="1436688" indent="-1436688">
              <a:tabLst>
                <a:tab pos="1436688" algn="l"/>
                <a:tab pos="5830888" algn="r"/>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Soin, graphie	 / 4 pts 	</a:t>
            </a:r>
          </a:p>
          <a:p>
            <a:pPr marL="1436688" indent="-1436688">
              <a:tabLst>
                <a:tab pos="1436688" algn="l"/>
                <a:tab pos="5830888" algn="r"/>
              </a:tabLst>
            </a:pPr>
            <a:r>
              <a:rPr lang="fr-FR" sz="1600" dirty="0">
                <a:solidFill>
                  <a:schemeClr val="bg1"/>
                </a:solidFill>
                <a:latin typeface="Calibri" panose="020F0502020204030204" pitchFamily="34" charset="0"/>
                <a:cs typeface="Calibri" panose="020F0502020204030204" pitchFamily="34" charset="0"/>
              </a:rPr>
              <a:t>	</a:t>
            </a:r>
            <a:r>
              <a:rPr lang="fr-FR"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fr-FR" sz="1600" dirty="0">
                <a:solidFill>
                  <a:schemeClr val="bg1"/>
                </a:solidFill>
                <a:latin typeface="Calibri" panose="020F0502020204030204" pitchFamily="34" charset="0"/>
                <a:cs typeface="Calibri" panose="020F0502020204030204" pitchFamily="34" charset="0"/>
              </a:rPr>
              <a:t>Pas trop de fautes 	/ 3 pts</a:t>
            </a:r>
            <a:endParaRPr lang="fr-FR" dirty="0">
              <a:solidFill>
                <a:schemeClr val="bg1"/>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2B9FD89B-2718-4323-9B41-FFECD5C60A8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81375" y="1511615"/>
            <a:ext cx="5124825" cy="2731505"/>
          </a:xfrm>
          <a:prstGeom prst="rect">
            <a:avLst/>
          </a:prstGeom>
        </p:spPr>
      </p:pic>
      <p:pic>
        <p:nvPicPr>
          <p:cNvPr id="2" name="Image 1">
            <a:hlinkClick r:id="rId3" action="ppaction://hlinksldjump"/>
            <a:extLst>
              <a:ext uri="{FF2B5EF4-FFF2-40B4-BE49-F238E27FC236}">
                <a16:creationId xmlns:a16="http://schemas.microsoft.com/office/drawing/2014/main" id="{C9FEA267-DBDD-7409-17E3-917792101F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8171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 calcmode="lin" valueType="num">
                                      <p:cBhvr additive="base">
                                        <p:cTn id="1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80">
                                          <p:stCondLst>
                                            <p:cond delay="0"/>
                                          </p:stCondLst>
                                        </p:cTn>
                                        <p:tgtEl>
                                          <p:spTgt spid="3"/>
                                        </p:tgtEl>
                                      </p:cBhvr>
                                    </p:animEffect>
                                    <p:anim calcmode="lin" valueType="num">
                                      <p:cBhvr>
                                        <p:cTn id="2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gtEl>
                                      </p:cBhvr>
                                      <p:to x="100000" y="60000"/>
                                    </p:animScale>
                                    <p:animScale>
                                      <p:cBhvr>
                                        <p:cTn id="26" dur="166" decel="50000">
                                          <p:stCondLst>
                                            <p:cond delay="676"/>
                                          </p:stCondLst>
                                        </p:cTn>
                                        <p:tgtEl>
                                          <p:spTgt spid="3"/>
                                        </p:tgtEl>
                                      </p:cBhvr>
                                      <p:to x="100000" y="100000"/>
                                    </p:animScale>
                                    <p:animScale>
                                      <p:cBhvr>
                                        <p:cTn id="27" dur="26">
                                          <p:stCondLst>
                                            <p:cond delay="1312"/>
                                          </p:stCondLst>
                                        </p:cTn>
                                        <p:tgtEl>
                                          <p:spTgt spid="3"/>
                                        </p:tgtEl>
                                      </p:cBhvr>
                                      <p:to x="100000" y="80000"/>
                                    </p:animScale>
                                    <p:animScale>
                                      <p:cBhvr>
                                        <p:cTn id="28" dur="166" decel="50000">
                                          <p:stCondLst>
                                            <p:cond delay="1338"/>
                                          </p:stCondLst>
                                        </p:cTn>
                                        <p:tgtEl>
                                          <p:spTgt spid="3"/>
                                        </p:tgtEl>
                                      </p:cBhvr>
                                      <p:to x="100000" y="100000"/>
                                    </p:animScale>
                                    <p:animScale>
                                      <p:cBhvr>
                                        <p:cTn id="29" dur="26">
                                          <p:stCondLst>
                                            <p:cond delay="1642"/>
                                          </p:stCondLst>
                                        </p:cTn>
                                        <p:tgtEl>
                                          <p:spTgt spid="3"/>
                                        </p:tgtEl>
                                      </p:cBhvr>
                                      <p:to x="100000" y="90000"/>
                                    </p:animScale>
                                    <p:animScale>
                                      <p:cBhvr>
                                        <p:cTn id="30" dur="166" decel="50000">
                                          <p:stCondLst>
                                            <p:cond delay="1668"/>
                                          </p:stCondLst>
                                        </p:cTn>
                                        <p:tgtEl>
                                          <p:spTgt spid="3"/>
                                        </p:tgtEl>
                                      </p:cBhvr>
                                      <p:to x="100000" y="100000"/>
                                    </p:animScale>
                                    <p:animScale>
                                      <p:cBhvr>
                                        <p:cTn id="31" dur="26">
                                          <p:stCondLst>
                                            <p:cond delay="1808"/>
                                          </p:stCondLst>
                                        </p:cTn>
                                        <p:tgtEl>
                                          <p:spTgt spid="3"/>
                                        </p:tgtEl>
                                      </p:cBhvr>
                                      <p:to x="100000" y="95000"/>
                                    </p:animScale>
                                    <p:animScale>
                                      <p:cBhvr>
                                        <p:cTn id="32" dur="166" decel="50000">
                                          <p:stCondLst>
                                            <p:cond delay="1834"/>
                                          </p:stCondLst>
                                        </p:cTn>
                                        <p:tgtEl>
                                          <p:spTgt spid="3"/>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xEl>
                                              <p:pRg st="3" end="3"/>
                                            </p:txEl>
                                          </p:spTgt>
                                        </p:tgtEl>
                                        <p:attrNameLst>
                                          <p:attrName>style.visibility</p:attrName>
                                        </p:attrNameLst>
                                      </p:cBhvr>
                                      <p:to>
                                        <p:strVal val="visible"/>
                                      </p:to>
                                    </p:set>
                                    <p:anim calcmode="lin" valueType="num">
                                      <p:cBhvr additive="base">
                                        <p:cTn id="37"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 calcmode="lin" valueType="num">
                                      <p:cBhvr additive="base">
                                        <p:cTn id="43"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xEl>
                                              <p:pRg st="5" end="5"/>
                                            </p:txEl>
                                          </p:spTgt>
                                        </p:tgtEl>
                                        <p:attrNameLst>
                                          <p:attrName>style.visibility</p:attrName>
                                        </p:attrNameLst>
                                      </p:cBhvr>
                                      <p:to>
                                        <p:strVal val="visible"/>
                                      </p:to>
                                    </p:set>
                                    <p:anim calcmode="lin" valueType="num">
                                      <p:cBhvr additive="base">
                                        <p:cTn id="49"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2">
                                            <p:txEl>
                                              <p:pRg st="6" end="6"/>
                                            </p:txEl>
                                          </p:spTgt>
                                        </p:tgtEl>
                                        <p:attrNameLst>
                                          <p:attrName>style.visibility</p:attrName>
                                        </p:attrNameLst>
                                      </p:cBhvr>
                                      <p:to>
                                        <p:strVal val="visible"/>
                                      </p:to>
                                    </p:set>
                                    <p:anim calcmode="lin" valueType="num">
                                      <p:cBhvr additive="base">
                                        <p:cTn id="55"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2">
                                            <p:txEl>
                                              <p:pRg st="7" end="7"/>
                                            </p:txEl>
                                          </p:spTgt>
                                        </p:tgtEl>
                                        <p:attrNameLst>
                                          <p:attrName>style.visibility</p:attrName>
                                        </p:attrNameLst>
                                      </p:cBhvr>
                                      <p:to>
                                        <p:strVal val="visible"/>
                                      </p:to>
                                    </p:set>
                                    <p:anim calcmode="lin" valueType="num">
                                      <p:cBhvr additive="base">
                                        <p:cTn id="61"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2">
                                            <p:txEl>
                                              <p:pRg st="8" end="8"/>
                                            </p:txEl>
                                          </p:spTgt>
                                        </p:tgtEl>
                                        <p:attrNameLst>
                                          <p:attrName>style.visibility</p:attrName>
                                        </p:attrNameLst>
                                      </p:cBhvr>
                                      <p:to>
                                        <p:strVal val="visible"/>
                                      </p:to>
                                    </p:set>
                                    <p:anim calcmode="lin" valueType="num">
                                      <p:cBhvr additive="base">
                                        <p:cTn id="67"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2">
                                            <p:txEl>
                                              <p:pRg st="9" end="9"/>
                                            </p:txEl>
                                          </p:spTgt>
                                        </p:tgtEl>
                                        <p:attrNameLst>
                                          <p:attrName>style.visibility</p:attrName>
                                        </p:attrNameLst>
                                      </p:cBhvr>
                                      <p:to>
                                        <p:strVal val="visible"/>
                                      </p:to>
                                    </p:set>
                                    <p:anim calcmode="lin" valueType="num">
                                      <p:cBhvr additive="base">
                                        <p:cTn id="73"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2">
                                            <p:txEl>
                                              <p:pRg st="10" end="10"/>
                                            </p:txEl>
                                          </p:spTgt>
                                        </p:tgtEl>
                                        <p:attrNameLst>
                                          <p:attrName>style.visibility</p:attrName>
                                        </p:attrNameLst>
                                      </p:cBhvr>
                                      <p:to>
                                        <p:strVal val="visible"/>
                                      </p:to>
                                    </p:set>
                                    <p:anim calcmode="lin" valueType="num">
                                      <p:cBhvr additive="base">
                                        <p:cTn id="79"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2">
                                            <p:txEl>
                                              <p:pRg st="11" end="11"/>
                                            </p:txEl>
                                          </p:spTgt>
                                        </p:tgtEl>
                                        <p:attrNameLst>
                                          <p:attrName>style.visibility</p:attrName>
                                        </p:attrNameLst>
                                      </p:cBhvr>
                                      <p:to>
                                        <p:strVal val="visible"/>
                                      </p:to>
                                    </p:set>
                                    <p:anim calcmode="lin" valueType="num">
                                      <p:cBhvr additive="base">
                                        <p:cTn id="85" dur="500" fill="hold"/>
                                        <p:tgtEl>
                                          <p:spTgt spid="12">
                                            <p:txEl>
                                              <p:pRg st="11" end="1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2">
                                            <p:txEl>
                                              <p:pRg st="12" end="12"/>
                                            </p:txEl>
                                          </p:spTgt>
                                        </p:tgtEl>
                                        <p:attrNameLst>
                                          <p:attrName>style.visibility</p:attrName>
                                        </p:attrNameLst>
                                      </p:cBhvr>
                                      <p:to>
                                        <p:strVal val="visible"/>
                                      </p:to>
                                    </p:set>
                                    <p:anim calcmode="lin" valueType="num">
                                      <p:cBhvr additive="base">
                                        <p:cTn id="91" dur="500" fill="hold"/>
                                        <p:tgtEl>
                                          <p:spTgt spid="12">
                                            <p:txEl>
                                              <p:pRg st="12" end="1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2">
                                            <p:txEl>
                                              <p:pRg st="13" end="13"/>
                                            </p:txEl>
                                          </p:spTgt>
                                        </p:tgtEl>
                                        <p:attrNameLst>
                                          <p:attrName>style.visibility</p:attrName>
                                        </p:attrNameLst>
                                      </p:cBhvr>
                                      <p:to>
                                        <p:strVal val="visible"/>
                                      </p:to>
                                    </p:set>
                                    <p:anim calcmode="lin" valueType="num">
                                      <p:cBhvr additive="base">
                                        <p:cTn id="97" dur="500" fill="hold"/>
                                        <p:tgtEl>
                                          <p:spTgt spid="12">
                                            <p:txEl>
                                              <p:pRg st="13" end="13"/>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2">
                                            <p:txEl>
                                              <p:pRg st="14" end="14"/>
                                            </p:txEl>
                                          </p:spTgt>
                                        </p:tgtEl>
                                        <p:attrNameLst>
                                          <p:attrName>style.visibility</p:attrName>
                                        </p:attrNameLst>
                                      </p:cBhvr>
                                      <p:to>
                                        <p:strVal val="visible"/>
                                      </p:to>
                                    </p:set>
                                    <p:anim calcmode="lin" valueType="num">
                                      <p:cBhvr additive="base">
                                        <p:cTn id="103" dur="500" fill="hold"/>
                                        <p:tgtEl>
                                          <p:spTgt spid="12">
                                            <p:txEl>
                                              <p:pRg st="14" end="14"/>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12">
                                            <p:txEl>
                                              <p:pRg st="15" end="15"/>
                                            </p:txEl>
                                          </p:spTgt>
                                        </p:tgtEl>
                                        <p:attrNameLst>
                                          <p:attrName>style.visibility</p:attrName>
                                        </p:attrNameLst>
                                      </p:cBhvr>
                                      <p:to>
                                        <p:strVal val="visible"/>
                                      </p:to>
                                    </p:set>
                                    <p:anim calcmode="lin" valueType="num">
                                      <p:cBhvr additive="base">
                                        <p:cTn id="109" dur="500" fill="hold"/>
                                        <p:tgtEl>
                                          <p:spTgt spid="12">
                                            <p:txEl>
                                              <p:pRg st="15" end="15"/>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1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12">
                                            <p:txEl>
                                              <p:pRg st="16" end="16"/>
                                            </p:txEl>
                                          </p:spTgt>
                                        </p:tgtEl>
                                        <p:attrNameLst>
                                          <p:attrName>style.visibility</p:attrName>
                                        </p:attrNameLst>
                                      </p:cBhvr>
                                      <p:to>
                                        <p:strVal val="visible"/>
                                      </p:to>
                                    </p:set>
                                    <p:anim calcmode="lin" valueType="num">
                                      <p:cBhvr additive="base">
                                        <p:cTn id="115" dur="500" fill="hold"/>
                                        <p:tgtEl>
                                          <p:spTgt spid="12">
                                            <p:txEl>
                                              <p:pRg st="16" end="16"/>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12">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12">
                                            <p:txEl>
                                              <p:pRg st="17" end="17"/>
                                            </p:txEl>
                                          </p:spTgt>
                                        </p:tgtEl>
                                        <p:attrNameLst>
                                          <p:attrName>style.visibility</p:attrName>
                                        </p:attrNameLst>
                                      </p:cBhvr>
                                      <p:to>
                                        <p:strVal val="visible"/>
                                      </p:to>
                                    </p:set>
                                    <p:anim calcmode="lin" valueType="num">
                                      <p:cBhvr additive="base">
                                        <p:cTn id="121" dur="500" fill="hold"/>
                                        <p:tgtEl>
                                          <p:spTgt spid="12">
                                            <p:txEl>
                                              <p:pRg st="17" end="17"/>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12">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10">
            <a:extLst>
              <a:ext uri="{FF2B5EF4-FFF2-40B4-BE49-F238E27FC236}">
                <a16:creationId xmlns:a16="http://schemas.microsoft.com/office/drawing/2014/main" id="{C5C88644-3762-4178-B8B0-10B4F1112152}"/>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I-1</a:t>
                      </a:r>
                    </a:p>
                  </a:txBody>
                  <a:tcPr/>
                </a:tc>
                <a:tc>
                  <a:txBody>
                    <a:bodyPr/>
                    <a:lstStyle/>
                    <a:p>
                      <a:r>
                        <a:rPr lang="fr-FR" sz="2000" b="1" cap="all" baseline="0" dirty="0">
                          <a:latin typeface="Calibri" panose="020F0502020204030204" pitchFamily="34" charset="0"/>
                          <a:cs typeface="Calibri" panose="020F0502020204030204" pitchFamily="34" charset="0"/>
                        </a:rPr>
                        <a:t>DE MULTIPLES REPRÉSENTATIONS DE SOI…</a:t>
                      </a:r>
                    </a:p>
                  </a:txBody>
                  <a:tcPr/>
                </a:tc>
                <a:extLst>
                  <a:ext uri="{0D108BD9-81ED-4DB2-BD59-A6C34878D82A}">
                    <a16:rowId xmlns:a16="http://schemas.microsoft.com/office/drawing/2014/main" val="2285808700"/>
                  </a:ext>
                </a:extLst>
              </a:tr>
            </a:tbl>
          </a:graphicData>
        </a:graphic>
      </p:graphicFrame>
      <p:sp>
        <p:nvSpPr>
          <p:cNvPr id="6" name="ZoneTexte 5">
            <a:extLst>
              <a:ext uri="{FF2B5EF4-FFF2-40B4-BE49-F238E27FC236}">
                <a16:creationId xmlns:a16="http://schemas.microsoft.com/office/drawing/2014/main" id="{E275BFB7-9118-4F83-B6EF-455649EF72FC}"/>
              </a:ext>
            </a:extLst>
          </p:cNvPr>
          <p:cNvSpPr txBox="1"/>
          <p:nvPr/>
        </p:nvSpPr>
        <p:spPr>
          <a:xfrm>
            <a:off x="376830" y="1157318"/>
            <a:ext cx="6602467" cy="369332"/>
          </a:xfrm>
          <a:prstGeom prst="rect">
            <a:avLst/>
          </a:prstGeom>
          <a:noFill/>
        </p:spPr>
        <p:txBody>
          <a:bodyPr wrap="square" rtlCol="0">
            <a:spAutoFit/>
          </a:bodyPr>
          <a:lstStyle/>
          <a:p>
            <a:pPr lvl="0">
              <a:spcAft>
                <a:spcPts val="0"/>
              </a:spcAft>
            </a:pPr>
            <a:r>
              <a:rPr lang="fr-FR" b="1" dirty="0">
                <a:solidFill>
                  <a:srgbClr val="FF0000"/>
                </a:solidFill>
                <a:latin typeface="Calibri" panose="020F0502020204030204" pitchFamily="34" charset="0"/>
                <a:cs typeface="Calibri" panose="020F0502020204030204" pitchFamily="34" charset="0"/>
              </a:rPr>
              <a:t>1.</a:t>
            </a:r>
            <a:r>
              <a:rPr lang="fr-FR" dirty="0">
                <a:latin typeface="Calibri" panose="020F0502020204030204" pitchFamily="34" charset="0"/>
                <a:cs typeface="Calibri" panose="020F0502020204030204" pitchFamily="34" charset="0"/>
              </a:rPr>
              <a:t> Indispensable de préparer le travail au </a:t>
            </a:r>
            <a:r>
              <a:rPr lang="fr-FR" u="sng" dirty="0">
                <a:solidFill>
                  <a:srgbClr val="FF0000"/>
                </a:solidFill>
                <a:latin typeface="Calibri" panose="020F0502020204030204" pitchFamily="34" charset="0"/>
                <a:cs typeface="Calibri" panose="020F0502020204030204" pitchFamily="34" charset="0"/>
              </a:rPr>
              <a:t>BROUILLON</a:t>
            </a:r>
            <a:endParaRPr lang="fr-FR" dirty="0">
              <a:solidFill>
                <a:srgbClr val="FF0000"/>
              </a:solidFill>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61A7BB0A-124E-46A0-8760-700EB32E44B4}"/>
              </a:ext>
            </a:extLst>
          </p:cNvPr>
          <p:cNvSpPr txBox="1"/>
          <p:nvPr/>
        </p:nvSpPr>
        <p:spPr>
          <a:xfrm>
            <a:off x="1455576" y="621849"/>
            <a:ext cx="8024326" cy="369332"/>
          </a:xfrm>
          <a:prstGeom prst="rect">
            <a:avLst/>
          </a:prstGeom>
          <a:noFill/>
        </p:spPr>
        <p:txBody>
          <a:bodyPr wrap="square">
            <a:spAutoFit/>
          </a:bodyPr>
          <a:lstStyle/>
          <a:p>
            <a:pPr algn="ctr"/>
            <a:r>
              <a:rPr lang="fr-FR" sz="1800" dirty="0">
                <a:solidFill>
                  <a:srgbClr val="FF0000"/>
                </a:solidFill>
                <a:latin typeface="Calibri" panose="020F0502020204030204" pitchFamily="34" charset="0"/>
                <a:cs typeface="Calibri" panose="020F0502020204030204" pitchFamily="34" charset="0"/>
              </a:rPr>
              <a:t>ANTISÈCHE</a:t>
            </a:r>
            <a:r>
              <a:rPr lang="fr-FR" sz="1800" dirty="0">
                <a:solidFill>
                  <a:srgbClr val="FFFF00"/>
                </a:solidFill>
                <a:latin typeface="Calibri" panose="020F0502020204030204" pitchFamily="34" charset="0"/>
                <a:cs typeface="Calibri" panose="020F0502020204030204" pitchFamily="34" charset="0"/>
              </a:rPr>
              <a:t> – Pour ne pas rester bloqué devant l’exercice de rédaction</a:t>
            </a:r>
            <a:endParaRPr lang="fr-FR" dirty="0"/>
          </a:p>
        </p:txBody>
      </p:sp>
      <p:sp>
        <p:nvSpPr>
          <p:cNvPr id="10" name="ZoneTexte 9">
            <a:extLst>
              <a:ext uri="{FF2B5EF4-FFF2-40B4-BE49-F238E27FC236}">
                <a16:creationId xmlns:a16="http://schemas.microsoft.com/office/drawing/2014/main" id="{0E2CB2E1-69C4-4AC9-AAA9-8763AE3582EE}"/>
              </a:ext>
            </a:extLst>
          </p:cNvPr>
          <p:cNvSpPr txBox="1"/>
          <p:nvPr/>
        </p:nvSpPr>
        <p:spPr>
          <a:xfrm>
            <a:off x="376830" y="1692788"/>
            <a:ext cx="6005309" cy="923330"/>
          </a:xfrm>
          <a:prstGeom prst="rect">
            <a:avLst/>
          </a:prstGeom>
          <a:noFill/>
        </p:spPr>
        <p:txBody>
          <a:bodyPr wrap="square">
            <a:spAutoFit/>
          </a:bodyPr>
          <a:lstStyle/>
          <a:p>
            <a:pPr lvl="0">
              <a:spcAft>
                <a:spcPts val="0"/>
              </a:spcAft>
            </a:pPr>
            <a:r>
              <a:rPr lang="fr-FR" b="1" dirty="0">
                <a:solidFill>
                  <a:srgbClr val="FF0000"/>
                </a:solidFill>
              </a:rPr>
              <a:t>2.</a:t>
            </a:r>
            <a:r>
              <a:rPr lang="fr-FR" dirty="0"/>
              <a:t> </a:t>
            </a:r>
            <a:r>
              <a:rPr lang="fr-FR" sz="1800" dirty="0">
                <a:effectLst/>
                <a:latin typeface="Calibri" panose="020F0502020204030204" pitchFamily="34" charset="0"/>
                <a:cs typeface="Calibri" panose="020F0502020204030204" pitchFamily="34" charset="0"/>
              </a:rPr>
              <a:t>Sur le VERSO d’une feuille usagée, écrire les noms des</a:t>
            </a:r>
            <a:br>
              <a:rPr lang="fr-FR" sz="1800" dirty="0">
                <a:effectLst/>
                <a:latin typeface="Calibri" panose="020F0502020204030204" pitchFamily="34" charset="0"/>
                <a:cs typeface="Calibri" panose="020F0502020204030204" pitchFamily="34" charset="0"/>
              </a:rPr>
            </a:br>
            <a:r>
              <a:rPr lang="fr-FR" sz="1800" dirty="0">
                <a:solidFill>
                  <a:srgbClr val="FF0000"/>
                </a:solidFill>
                <a:effectLst/>
                <a:latin typeface="Calibri" panose="020F0502020204030204" pitchFamily="34" charset="0"/>
                <a:cs typeface="Calibri" panose="020F0502020204030204" pitchFamily="34" charset="0"/>
              </a:rPr>
              <a:t>3 parties de la rédaction</a:t>
            </a:r>
            <a:r>
              <a:rPr lang="fr-FR" sz="1800" dirty="0">
                <a:effectLst/>
                <a:latin typeface="Calibri" panose="020F0502020204030204" pitchFamily="34" charset="0"/>
                <a:cs typeface="Calibri" panose="020F0502020204030204" pitchFamily="34" charset="0"/>
              </a:rPr>
              <a:t>, en laissant </a:t>
            </a:r>
            <a:r>
              <a:rPr lang="fr-FR" sz="1800" dirty="0">
                <a:solidFill>
                  <a:srgbClr val="FF0000"/>
                </a:solidFill>
                <a:effectLst/>
                <a:latin typeface="Calibri" panose="020F0502020204030204" pitchFamily="34" charset="0"/>
                <a:cs typeface="Calibri" panose="020F0502020204030204" pitchFamily="34" charset="0"/>
              </a:rPr>
              <a:t>3 espaces de blanc</a:t>
            </a:r>
            <a:r>
              <a:rPr lang="fr-FR" sz="1800" dirty="0">
                <a:effectLst/>
                <a:latin typeface="Calibri" panose="020F0502020204030204" pitchFamily="34" charset="0"/>
                <a:cs typeface="Calibri" panose="020F0502020204030204" pitchFamily="34" charset="0"/>
              </a:rPr>
              <a:t> entre chaque partie :</a:t>
            </a:r>
            <a:endParaRPr lang="fr-FR" sz="2400" dirty="0">
              <a:effectLst/>
              <a:latin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B92CC2E9-6174-4EC5-87DC-698CD71DFA8F}"/>
              </a:ext>
            </a:extLst>
          </p:cNvPr>
          <p:cNvSpPr txBox="1"/>
          <p:nvPr/>
        </p:nvSpPr>
        <p:spPr>
          <a:xfrm>
            <a:off x="376830" y="5234880"/>
            <a:ext cx="6106884" cy="646331"/>
          </a:xfrm>
          <a:prstGeom prst="rect">
            <a:avLst/>
          </a:prstGeom>
          <a:noFill/>
        </p:spPr>
        <p:txBody>
          <a:bodyPr wrap="square">
            <a:spAutoFit/>
          </a:bodyPr>
          <a:lstStyle/>
          <a:p>
            <a:r>
              <a:rPr lang="fr-FR"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a:t>
            </a:r>
            <a:r>
              <a:rPr lang="fr-FR" sz="1800" dirty="0">
                <a:effectLst/>
                <a:latin typeface="Calibri" panose="020F0502020204030204" pitchFamily="34" charset="0"/>
                <a:ea typeface="Calibri" panose="020F0502020204030204" pitchFamily="34" charset="0"/>
                <a:cs typeface="Times New Roman" panose="02020603050405020304" pitchFamily="18" charset="0"/>
              </a:rPr>
              <a:t> Rédiger le récit au propre sur la copie en </a:t>
            </a:r>
            <a:r>
              <a:rPr lang="fr-FR" sz="18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respectant les consignes</a:t>
            </a:r>
            <a:r>
              <a:rPr lang="fr-FR" sz="1800" dirty="0">
                <a:effectLst/>
                <a:latin typeface="Calibri" panose="020F0502020204030204" pitchFamily="34" charset="0"/>
                <a:ea typeface="Calibri" panose="020F0502020204030204" pitchFamily="34" charset="0"/>
                <a:cs typeface="Times New Roman" panose="02020603050405020304" pitchFamily="18" charset="0"/>
              </a:rPr>
              <a:t> et avec une </a:t>
            </a:r>
            <a:r>
              <a:rPr lang="fr-FR" sz="18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écriture lisible</a:t>
            </a:r>
            <a:endParaRPr lang="fr-FR" dirty="0">
              <a:solidFill>
                <a:srgbClr val="FF0000"/>
              </a:solidFill>
            </a:endParaRPr>
          </a:p>
        </p:txBody>
      </p:sp>
      <p:sp>
        <p:nvSpPr>
          <p:cNvPr id="14" name="ZoneTexte 13">
            <a:extLst>
              <a:ext uri="{FF2B5EF4-FFF2-40B4-BE49-F238E27FC236}">
                <a16:creationId xmlns:a16="http://schemas.microsoft.com/office/drawing/2014/main" id="{1D843DE8-8535-4577-93A2-2A1943F378EA}"/>
              </a:ext>
            </a:extLst>
          </p:cNvPr>
          <p:cNvSpPr txBox="1"/>
          <p:nvPr/>
        </p:nvSpPr>
        <p:spPr>
          <a:xfrm>
            <a:off x="776774" y="2645091"/>
            <a:ext cx="6106884" cy="369332"/>
          </a:xfrm>
          <a:prstGeom prst="rect">
            <a:avLst/>
          </a:prstGeom>
          <a:noFill/>
        </p:spPr>
        <p:txBody>
          <a:bodyPr wrap="square">
            <a:spAutoFit/>
          </a:bodyPr>
          <a:lstStyle/>
          <a:p>
            <a:pPr marL="342900" lvl="0" indent="-342900">
              <a:buFont typeface="Wingdings" panose="05000000000000000000" pitchFamily="2" charset="2"/>
              <a:buChar char=""/>
            </a:pPr>
            <a:r>
              <a:rPr lang="fr-FR" sz="1800" dirty="0">
                <a:effectLst/>
                <a:latin typeface="Calibri" panose="020F0502020204030204" pitchFamily="34" charset="0"/>
                <a:cs typeface="Calibri" panose="020F0502020204030204" pitchFamily="34" charset="0"/>
              </a:rPr>
              <a:t>Espace-temps ;</a:t>
            </a:r>
            <a:endParaRPr lang="fr-FR" sz="2400" dirty="0">
              <a:effectLst/>
              <a:latin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1BD44464-4587-40C4-9E25-E18057C4820A}"/>
              </a:ext>
            </a:extLst>
          </p:cNvPr>
          <p:cNvSpPr txBox="1"/>
          <p:nvPr/>
        </p:nvSpPr>
        <p:spPr>
          <a:xfrm>
            <a:off x="776774" y="3013916"/>
            <a:ext cx="6106884" cy="369332"/>
          </a:xfrm>
          <a:prstGeom prst="rect">
            <a:avLst/>
          </a:prstGeom>
          <a:noFill/>
        </p:spPr>
        <p:txBody>
          <a:bodyPr wrap="square">
            <a:spAutoFit/>
          </a:bodyPr>
          <a:lstStyle/>
          <a:p>
            <a:pPr marL="342900" lvl="0" indent="-342900">
              <a:buFont typeface="Wingdings" panose="05000000000000000000" pitchFamily="2" charset="2"/>
              <a:buChar char=""/>
            </a:pPr>
            <a:r>
              <a:rPr lang="fr-FR" sz="1800" dirty="0">
                <a:effectLst/>
                <a:latin typeface="Calibri" panose="020F0502020204030204" pitchFamily="34" charset="0"/>
                <a:cs typeface="Calibri" panose="020F0502020204030204" pitchFamily="34" charset="0"/>
              </a:rPr>
              <a:t>Récit du souvenir ;</a:t>
            </a:r>
            <a:endParaRPr lang="fr-FR" sz="2400" dirty="0">
              <a:effectLst/>
              <a:latin typeface="Calibri" panose="020F0502020204030204" pitchFamily="34" charset="0"/>
              <a:cs typeface="Calibri" panose="020F0502020204030204" pitchFamily="34" charset="0"/>
            </a:endParaRPr>
          </a:p>
        </p:txBody>
      </p:sp>
      <p:sp>
        <p:nvSpPr>
          <p:cNvPr id="18" name="ZoneTexte 17">
            <a:extLst>
              <a:ext uri="{FF2B5EF4-FFF2-40B4-BE49-F238E27FC236}">
                <a16:creationId xmlns:a16="http://schemas.microsoft.com/office/drawing/2014/main" id="{04EEAD67-38FA-4247-ABE1-0358C1D23A82}"/>
              </a:ext>
            </a:extLst>
          </p:cNvPr>
          <p:cNvSpPr txBox="1"/>
          <p:nvPr/>
        </p:nvSpPr>
        <p:spPr>
          <a:xfrm>
            <a:off x="776774" y="3365227"/>
            <a:ext cx="6106884" cy="369332"/>
          </a:xfrm>
          <a:prstGeom prst="rect">
            <a:avLst/>
          </a:prstGeom>
          <a:noFill/>
        </p:spPr>
        <p:txBody>
          <a:bodyPr wrap="square">
            <a:spAutoFit/>
          </a:bodyPr>
          <a:lstStyle/>
          <a:p>
            <a:pPr marL="342900" lvl="0" indent="-342900">
              <a:buFont typeface="Wingdings" panose="05000000000000000000" pitchFamily="2" charset="2"/>
              <a:buChar char=""/>
            </a:pPr>
            <a:r>
              <a:rPr lang="fr-FR" sz="1800" dirty="0">
                <a:effectLst/>
                <a:latin typeface="Calibri" panose="020F0502020204030204" pitchFamily="34" charset="0"/>
                <a:cs typeface="Calibri" panose="020F0502020204030204" pitchFamily="34" charset="0"/>
              </a:rPr>
              <a:t>Impressions.</a:t>
            </a:r>
            <a:endParaRPr lang="fr-FR" sz="2400" dirty="0">
              <a:effectLst/>
              <a:latin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6008DE9A-E480-452C-934C-77C9EB6C51B5}"/>
              </a:ext>
            </a:extLst>
          </p:cNvPr>
          <p:cNvSpPr txBox="1"/>
          <p:nvPr/>
        </p:nvSpPr>
        <p:spPr>
          <a:xfrm>
            <a:off x="376830" y="3806760"/>
            <a:ext cx="6106884" cy="646331"/>
          </a:xfrm>
          <a:prstGeom prst="rect">
            <a:avLst/>
          </a:prstGeom>
          <a:noFill/>
        </p:spPr>
        <p:txBody>
          <a:bodyPr wrap="square">
            <a:spAutoFit/>
          </a:bodyPr>
          <a:lstStyle/>
          <a:p>
            <a:pPr lvl="0">
              <a:spcAft>
                <a:spcPts val="0"/>
              </a:spcAft>
            </a:pPr>
            <a:r>
              <a:rPr lang="fr-FR" sz="1800" b="1" dirty="0">
                <a:solidFill>
                  <a:srgbClr val="FF0000"/>
                </a:solidFill>
                <a:effectLst/>
                <a:latin typeface="Calibri" panose="020F0502020204030204" pitchFamily="34" charset="0"/>
                <a:cs typeface="Calibri" panose="020F0502020204030204" pitchFamily="34" charset="0"/>
              </a:rPr>
              <a:t>3.</a:t>
            </a:r>
            <a:r>
              <a:rPr lang="fr-FR" sz="1800" dirty="0">
                <a:effectLst/>
                <a:latin typeface="Calibri" panose="020F0502020204030204" pitchFamily="34" charset="0"/>
                <a:cs typeface="Calibri" panose="020F0502020204030204" pitchFamily="34" charset="0"/>
              </a:rPr>
              <a:t> Ecrire </a:t>
            </a:r>
            <a:r>
              <a:rPr lang="fr-FR" sz="1800" dirty="0">
                <a:solidFill>
                  <a:srgbClr val="FF0000"/>
                </a:solidFill>
                <a:effectLst/>
                <a:latin typeface="Calibri" panose="020F0502020204030204" pitchFamily="34" charset="0"/>
                <a:cs typeface="Calibri" panose="020F0502020204030204" pitchFamily="34" charset="0"/>
              </a:rPr>
              <a:t>3 à 4 idées par partie</a:t>
            </a:r>
            <a:r>
              <a:rPr lang="fr-FR" sz="1800" dirty="0">
                <a:effectLst/>
                <a:latin typeface="Calibri" panose="020F0502020204030204" pitchFamily="34" charset="0"/>
                <a:cs typeface="Calibri" panose="020F0502020204030204" pitchFamily="34" charset="0"/>
              </a:rPr>
              <a:t> (3 à 4 tirets) sous la forme de mots clés ou expressions-clés ou phrases-clés</a:t>
            </a:r>
            <a:endParaRPr lang="fr-FR" sz="2400" dirty="0">
              <a:effectLst/>
              <a:latin typeface="Calibri" panose="020F0502020204030204" pitchFamily="34" charset="0"/>
              <a:cs typeface="Calibri" panose="020F0502020204030204" pitchFamily="34" charset="0"/>
            </a:endParaRPr>
          </a:p>
        </p:txBody>
      </p:sp>
      <p:sp>
        <p:nvSpPr>
          <p:cNvPr id="22" name="ZoneTexte 21">
            <a:extLst>
              <a:ext uri="{FF2B5EF4-FFF2-40B4-BE49-F238E27FC236}">
                <a16:creationId xmlns:a16="http://schemas.microsoft.com/office/drawing/2014/main" id="{5481724F-D3FA-443F-B661-DFA283F41623}"/>
              </a:ext>
            </a:extLst>
          </p:cNvPr>
          <p:cNvSpPr txBox="1"/>
          <p:nvPr/>
        </p:nvSpPr>
        <p:spPr>
          <a:xfrm>
            <a:off x="376830" y="6007707"/>
            <a:ext cx="6106884" cy="369332"/>
          </a:xfrm>
          <a:prstGeom prst="rect">
            <a:avLst/>
          </a:prstGeom>
          <a:noFill/>
        </p:spPr>
        <p:txBody>
          <a:bodyPr wrap="square">
            <a:spAutoFit/>
          </a:bodyPr>
          <a:lstStyle/>
          <a:p>
            <a:pPr lvl="0">
              <a:spcAft>
                <a:spcPts val="0"/>
              </a:spcAft>
            </a:pPr>
            <a:r>
              <a:rPr lang="fr-FR" sz="1800" b="1" cap="all" dirty="0">
                <a:solidFill>
                  <a:srgbClr val="FF0000"/>
                </a:solidFill>
                <a:effectLst/>
                <a:latin typeface="Calibri" panose="020F0502020204030204" pitchFamily="34" charset="0"/>
                <a:cs typeface="Calibri" panose="020F0502020204030204" pitchFamily="34" charset="0"/>
              </a:rPr>
              <a:t>6.</a:t>
            </a:r>
            <a:r>
              <a:rPr lang="fr-FR" sz="1800" cap="all" dirty="0">
                <a:effectLst/>
                <a:latin typeface="Calibri" panose="020F0502020204030204" pitchFamily="34" charset="0"/>
                <a:cs typeface="Calibri" panose="020F0502020204030204" pitchFamily="34" charset="0"/>
              </a:rPr>
              <a:t> </a:t>
            </a:r>
            <a:r>
              <a:rPr lang="fr-FR" sz="1800" cap="all" dirty="0">
                <a:solidFill>
                  <a:srgbClr val="FF0000"/>
                </a:solidFill>
                <a:effectLst/>
                <a:latin typeface="Calibri" panose="020F0502020204030204" pitchFamily="34" charset="0"/>
                <a:cs typeface="Calibri" panose="020F0502020204030204" pitchFamily="34" charset="0"/>
              </a:rPr>
              <a:t>Prendre le temps de se relire</a:t>
            </a:r>
            <a:r>
              <a:rPr lang="fr-FR" sz="1800" dirty="0">
                <a:effectLst/>
                <a:latin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4" name="Image 23">
            <a:extLst>
              <a:ext uri="{FF2B5EF4-FFF2-40B4-BE49-F238E27FC236}">
                <a16:creationId xmlns:a16="http://schemas.microsoft.com/office/drawing/2014/main" id="{C7FD8704-0BD5-4081-8EF1-5E35985B12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26186" y="1075018"/>
            <a:ext cx="4466680" cy="5463483"/>
          </a:xfrm>
          <a:prstGeom prst="rect">
            <a:avLst/>
          </a:prstGeom>
        </p:spPr>
      </p:pic>
      <p:sp>
        <p:nvSpPr>
          <p:cNvPr id="13" name="ZoneTexte 12">
            <a:extLst>
              <a:ext uri="{FF2B5EF4-FFF2-40B4-BE49-F238E27FC236}">
                <a16:creationId xmlns:a16="http://schemas.microsoft.com/office/drawing/2014/main" id="{85514A34-EA9C-4070-8DA5-832980E0639B}"/>
              </a:ext>
            </a:extLst>
          </p:cNvPr>
          <p:cNvSpPr txBox="1"/>
          <p:nvPr/>
        </p:nvSpPr>
        <p:spPr>
          <a:xfrm>
            <a:off x="376830" y="4617634"/>
            <a:ext cx="6106884" cy="369332"/>
          </a:xfrm>
          <a:prstGeom prst="rect">
            <a:avLst/>
          </a:prstGeom>
          <a:noFill/>
        </p:spPr>
        <p:txBody>
          <a:bodyPr wrap="square">
            <a:spAutoFit/>
          </a:bodyPr>
          <a:lstStyle/>
          <a:p>
            <a:pPr lvl="0">
              <a:spcAft>
                <a:spcPts val="0"/>
              </a:spcAft>
            </a:pPr>
            <a:r>
              <a:rPr lang="fr-FR" sz="1800" b="1" dirty="0">
                <a:solidFill>
                  <a:srgbClr val="FF0000"/>
                </a:solidFill>
                <a:effectLst/>
                <a:latin typeface="Calibri" panose="020F0502020204030204" pitchFamily="34" charset="0"/>
                <a:cs typeface="Calibri" panose="020F0502020204030204" pitchFamily="34" charset="0"/>
              </a:rPr>
              <a:t>4.</a:t>
            </a:r>
            <a:r>
              <a:rPr lang="fr-FR" sz="1800" dirty="0">
                <a:effectLst/>
                <a:latin typeface="Calibri" panose="020F0502020204030204" pitchFamily="34" charset="0"/>
                <a:cs typeface="Calibri" panose="020F0502020204030204" pitchFamily="34" charset="0"/>
              </a:rPr>
              <a:t> </a:t>
            </a:r>
            <a:r>
              <a:rPr lang="fr-FR" sz="1800" dirty="0">
                <a:solidFill>
                  <a:srgbClr val="FF0000"/>
                </a:solidFill>
                <a:effectLst/>
                <a:latin typeface="Calibri" panose="020F0502020204030204" pitchFamily="34" charset="0"/>
                <a:cs typeface="Calibri" panose="020F0502020204030204" pitchFamily="34" charset="0"/>
              </a:rPr>
              <a:t>Numéroter</a:t>
            </a:r>
            <a:r>
              <a:rPr lang="fr-FR" sz="1800" dirty="0">
                <a:effectLst/>
                <a:latin typeface="Calibri" panose="020F0502020204030204" pitchFamily="34" charset="0"/>
                <a:cs typeface="Calibri" panose="020F0502020204030204" pitchFamily="34" charset="0"/>
              </a:rPr>
              <a:t> les idées pour qu’elles se suivent logiquement</a:t>
            </a:r>
            <a:endParaRPr lang="fr-FR" sz="2400" dirty="0">
              <a:effectLst/>
              <a:latin typeface="Calibri" panose="020F0502020204030204" pitchFamily="34" charset="0"/>
              <a:cs typeface="Calibri" panose="020F0502020204030204" pitchFamily="34" charset="0"/>
            </a:endParaRPr>
          </a:p>
        </p:txBody>
      </p:sp>
      <p:pic>
        <p:nvPicPr>
          <p:cNvPr id="2" name="Image 1">
            <a:hlinkClick r:id="rId3" action="ppaction://hlinksldjump"/>
            <a:extLst>
              <a:ext uri="{FF2B5EF4-FFF2-40B4-BE49-F238E27FC236}">
                <a16:creationId xmlns:a16="http://schemas.microsoft.com/office/drawing/2014/main" id="{0B7745D6-E363-392B-57E6-C97959F0EB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303332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580">
                                          <p:stCondLst>
                                            <p:cond delay="0"/>
                                          </p:stCondLst>
                                        </p:cTn>
                                        <p:tgtEl>
                                          <p:spTgt spid="24"/>
                                        </p:tgtEl>
                                      </p:cBhvr>
                                    </p:animEffect>
                                    <p:anim calcmode="lin" valueType="num">
                                      <p:cBhvr>
                                        <p:cTn id="41"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46" dur="26">
                                          <p:stCondLst>
                                            <p:cond delay="650"/>
                                          </p:stCondLst>
                                        </p:cTn>
                                        <p:tgtEl>
                                          <p:spTgt spid="24"/>
                                        </p:tgtEl>
                                      </p:cBhvr>
                                      <p:to x="100000" y="60000"/>
                                    </p:animScale>
                                    <p:animScale>
                                      <p:cBhvr>
                                        <p:cTn id="47" dur="166" decel="50000">
                                          <p:stCondLst>
                                            <p:cond delay="676"/>
                                          </p:stCondLst>
                                        </p:cTn>
                                        <p:tgtEl>
                                          <p:spTgt spid="24"/>
                                        </p:tgtEl>
                                      </p:cBhvr>
                                      <p:to x="100000" y="100000"/>
                                    </p:animScale>
                                    <p:animScale>
                                      <p:cBhvr>
                                        <p:cTn id="48" dur="26">
                                          <p:stCondLst>
                                            <p:cond delay="1312"/>
                                          </p:stCondLst>
                                        </p:cTn>
                                        <p:tgtEl>
                                          <p:spTgt spid="24"/>
                                        </p:tgtEl>
                                      </p:cBhvr>
                                      <p:to x="100000" y="80000"/>
                                    </p:animScale>
                                    <p:animScale>
                                      <p:cBhvr>
                                        <p:cTn id="49" dur="166" decel="50000">
                                          <p:stCondLst>
                                            <p:cond delay="1338"/>
                                          </p:stCondLst>
                                        </p:cTn>
                                        <p:tgtEl>
                                          <p:spTgt spid="24"/>
                                        </p:tgtEl>
                                      </p:cBhvr>
                                      <p:to x="100000" y="100000"/>
                                    </p:animScale>
                                    <p:animScale>
                                      <p:cBhvr>
                                        <p:cTn id="50" dur="26">
                                          <p:stCondLst>
                                            <p:cond delay="1642"/>
                                          </p:stCondLst>
                                        </p:cTn>
                                        <p:tgtEl>
                                          <p:spTgt spid="24"/>
                                        </p:tgtEl>
                                      </p:cBhvr>
                                      <p:to x="100000" y="90000"/>
                                    </p:animScale>
                                    <p:animScale>
                                      <p:cBhvr>
                                        <p:cTn id="51" dur="166" decel="50000">
                                          <p:stCondLst>
                                            <p:cond delay="1668"/>
                                          </p:stCondLst>
                                        </p:cTn>
                                        <p:tgtEl>
                                          <p:spTgt spid="24"/>
                                        </p:tgtEl>
                                      </p:cBhvr>
                                      <p:to x="100000" y="100000"/>
                                    </p:animScale>
                                    <p:animScale>
                                      <p:cBhvr>
                                        <p:cTn id="52" dur="26">
                                          <p:stCondLst>
                                            <p:cond delay="1808"/>
                                          </p:stCondLst>
                                        </p:cTn>
                                        <p:tgtEl>
                                          <p:spTgt spid="24"/>
                                        </p:tgtEl>
                                      </p:cBhvr>
                                      <p:to x="100000" y="95000"/>
                                    </p:animScale>
                                    <p:animScale>
                                      <p:cBhvr>
                                        <p:cTn id="53" dur="166" decel="50000">
                                          <p:stCondLst>
                                            <p:cond delay="1834"/>
                                          </p:stCondLst>
                                        </p:cTn>
                                        <p:tgtEl>
                                          <p:spTgt spid="24"/>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ppt_x"/>
                                          </p:val>
                                        </p:tav>
                                        <p:tav tm="100000">
                                          <p:val>
                                            <p:strVal val="#ppt_x"/>
                                          </p:val>
                                        </p:tav>
                                      </p:tavLst>
                                    </p:anim>
                                    <p:anim calcmode="lin" valueType="num">
                                      <p:cBhvr additive="base">
                                        <p:cTn id="5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ppt_x"/>
                                          </p:val>
                                        </p:tav>
                                        <p:tav tm="100000">
                                          <p:val>
                                            <p:strVal val="#ppt_x"/>
                                          </p:val>
                                        </p:tav>
                                      </p:tavLst>
                                    </p:anim>
                                    <p:anim calcmode="lin" valueType="num">
                                      <p:cBhvr additive="base">
                                        <p:cTn id="6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fill="hold"/>
                                        <p:tgtEl>
                                          <p:spTgt spid="12"/>
                                        </p:tgtEl>
                                        <p:attrNameLst>
                                          <p:attrName>ppt_x</p:attrName>
                                        </p:attrNameLst>
                                      </p:cBhvr>
                                      <p:tavLst>
                                        <p:tav tm="0">
                                          <p:val>
                                            <p:strVal val="#ppt_x"/>
                                          </p:val>
                                        </p:tav>
                                        <p:tav tm="100000">
                                          <p:val>
                                            <p:strVal val="#ppt_x"/>
                                          </p:val>
                                        </p:tav>
                                      </p:tavLst>
                                    </p:anim>
                                    <p:anim calcmode="lin" valueType="num">
                                      <p:cBhvr additive="base">
                                        <p:cTn id="7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500" fill="hold"/>
                                        <p:tgtEl>
                                          <p:spTgt spid="22"/>
                                        </p:tgtEl>
                                        <p:attrNameLst>
                                          <p:attrName>ppt_x</p:attrName>
                                        </p:attrNameLst>
                                      </p:cBhvr>
                                      <p:tavLst>
                                        <p:tav tm="0">
                                          <p:val>
                                            <p:strVal val="#ppt_x"/>
                                          </p:val>
                                        </p:tav>
                                        <p:tav tm="100000">
                                          <p:val>
                                            <p:strVal val="#ppt_x"/>
                                          </p:val>
                                        </p:tav>
                                      </p:tavLst>
                                    </p:anim>
                                    <p:anim calcmode="lin" valueType="num">
                                      <p:cBhvr additive="base">
                                        <p:cTn id="7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4" grpId="0"/>
      <p:bldP spid="16" grpId="0"/>
      <p:bldP spid="18" grpId="0"/>
      <p:bldP spid="20" grpId="0"/>
      <p:bldP spid="2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I-4</a:t>
                      </a:r>
                    </a:p>
                  </a:txBody>
                  <a:tcPr/>
                </a:tc>
                <a:tc>
                  <a:txBody>
                    <a:bodyPr/>
                    <a:lstStyle/>
                    <a:p>
                      <a:r>
                        <a:rPr lang="fr-FR" sz="2000" b="1" cap="all" baseline="0" dirty="0">
                          <a:latin typeface="Calibri" panose="020F0502020204030204" pitchFamily="34" charset="0"/>
                          <a:cs typeface="Calibri" panose="020F0502020204030204" pitchFamily="34" charset="0"/>
                        </a:rPr>
                        <a:t>Le récit DE VOYAGE</a:t>
                      </a:r>
                    </a:p>
                  </a:txBody>
                  <a:tcPr/>
                </a:tc>
                <a:extLst>
                  <a:ext uri="{0D108BD9-81ED-4DB2-BD59-A6C34878D82A}">
                    <a16:rowId xmlns:a16="http://schemas.microsoft.com/office/drawing/2014/main" val="2285808700"/>
                  </a:ext>
                </a:extLst>
              </a:tr>
            </a:tbl>
          </a:graphicData>
        </a:graphic>
      </p:graphicFrame>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7219466" cy="369332"/>
          </a:xfrm>
          <a:prstGeom prst="rect">
            <a:avLst/>
          </a:prstGeom>
          <a:noFill/>
        </p:spPr>
        <p:txBody>
          <a:bodyPr wrap="square" rtlCol="0">
            <a:spAutoFit/>
          </a:bodyPr>
          <a:lstStyle/>
          <a:p>
            <a:r>
              <a:rPr lang="fr-FR" b="1" dirty="0">
                <a:solidFill>
                  <a:srgbClr val="FF0000"/>
                </a:solidFill>
                <a:highlight>
                  <a:srgbClr val="FFFF00"/>
                </a:highlight>
              </a:rPr>
              <a:t>DOC. 11 :</a:t>
            </a:r>
            <a:r>
              <a:rPr lang="fr-FR" b="1" dirty="0">
                <a:solidFill>
                  <a:srgbClr val="FF0000"/>
                </a:solidFill>
              </a:rPr>
              <a:t> </a:t>
            </a:r>
            <a:r>
              <a:rPr lang="fr-FR" i="1" dirty="0">
                <a:solidFill>
                  <a:srgbClr val="FF0000"/>
                </a:solidFill>
              </a:rPr>
              <a:t>L’Usage du monde – </a:t>
            </a:r>
            <a:r>
              <a:rPr lang="fr-FR" i="1" dirty="0">
                <a:solidFill>
                  <a:schemeClr val="accent1"/>
                </a:solidFill>
              </a:rPr>
              <a:t>un voyage de l’Europe à l’Asie</a:t>
            </a:r>
          </a:p>
        </p:txBody>
      </p:sp>
      <p:pic>
        <p:nvPicPr>
          <p:cNvPr id="15" name="Image 14">
            <a:extLst>
              <a:ext uri="{FF2B5EF4-FFF2-40B4-BE49-F238E27FC236}">
                <a16:creationId xmlns:a16="http://schemas.microsoft.com/office/drawing/2014/main" id="{4E1782DC-D490-4C5F-8EAA-4D31A585B6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684" y="1003354"/>
            <a:ext cx="10832765" cy="5420204"/>
          </a:xfrm>
          <a:prstGeom prst="rect">
            <a:avLst/>
          </a:prstGeom>
          <a:solidFill>
            <a:schemeClr val="accent1">
              <a:alpha val="0"/>
            </a:schemeClr>
          </a:solidFill>
        </p:spPr>
      </p:pic>
      <p:pic>
        <p:nvPicPr>
          <p:cNvPr id="25" name="Image 24">
            <a:extLst>
              <a:ext uri="{FF2B5EF4-FFF2-40B4-BE49-F238E27FC236}">
                <a16:creationId xmlns:a16="http://schemas.microsoft.com/office/drawing/2014/main" id="{019BE529-C962-475B-BEA5-5093BEC85C5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2567" y="1003022"/>
            <a:ext cx="10832764" cy="5420204"/>
          </a:xfrm>
          <a:prstGeom prst="rect">
            <a:avLst/>
          </a:prstGeom>
        </p:spPr>
      </p:pic>
      <p:pic>
        <p:nvPicPr>
          <p:cNvPr id="2" name="Image 1">
            <a:hlinkClick r:id="rId5" action="ppaction://hlinksldjump"/>
            <a:extLst>
              <a:ext uri="{FF2B5EF4-FFF2-40B4-BE49-F238E27FC236}">
                <a16:creationId xmlns:a16="http://schemas.microsoft.com/office/drawing/2014/main" id="{84A96E40-CC99-CAA2-9B8B-35497674D7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3" name="ZoneTexte 2">
            <a:extLst>
              <a:ext uri="{FF2B5EF4-FFF2-40B4-BE49-F238E27FC236}">
                <a16:creationId xmlns:a16="http://schemas.microsoft.com/office/drawing/2014/main" id="{E9E119D9-1165-8F1A-EA06-C8DA1BB3374E}"/>
              </a:ext>
            </a:extLst>
          </p:cNvPr>
          <p:cNvSpPr txBox="1"/>
          <p:nvPr/>
        </p:nvSpPr>
        <p:spPr>
          <a:xfrm>
            <a:off x="167643" y="6392448"/>
            <a:ext cx="11082611" cy="400110"/>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31 )</a:t>
            </a:r>
            <a:r>
              <a:rPr lang="fr-FR" sz="2000" b="1" dirty="0">
                <a:latin typeface="Calibri" panose="020F0502020204030204" pitchFamily="34" charset="0"/>
                <a:cs typeface="Calibri" panose="020F0502020204030204" pitchFamily="34" charset="0"/>
              </a:rPr>
              <a:t> </a:t>
            </a:r>
            <a:r>
              <a:rPr lang="fr-FR" sz="2000" b="1" dirty="0">
                <a:solidFill>
                  <a:schemeClr val="bg1"/>
                </a:solidFill>
                <a:latin typeface="Calibri" panose="020F0502020204030204" pitchFamily="34" charset="0"/>
                <a:cs typeface="Calibri" panose="020F0502020204030204" pitchFamily="34" charset="0"/>
              </a:rPr>
              <a:t>Tracer l’</a:t>
            </a:r>
            <a:r>
              <a:rPr lang="fr-FR" sz="2000" b="1" dirty="0">
                <a:solidFill>
                  <a:srgbClr val="FF0000"/>
                </a:solidFill>
                <a:latin typeface="Calibri" panose="020F0502020204030204" pitchFamily="34" charset="0"/>
                <a:cs typeface="Calibri" panose="020F0502020204030204" pitchFamily="34" charset="0"/>
              </a:rPr>
              <a:t>itinéraire</a:t>
            </a:r>
            <a:r>
              <a:rPr lang="fr-FR" sz="2000" b="1" dirty="0">
                <a:solidFill>
                  <a:schemeClr val="bg1"/>
                </a:solidFill>
                <a:latin typeface="Calibri" panose="020F0502020204030204" pitchFamily="34" charset="0"/>
                <a:cs typeface="Calibri" panose="020F0502020204030204" pitchFamily="34" charset="0"/>
              </a:rPr>
              <a:t> de Nicolas BOUVIER et Thierry VERNET.</a:t>
            </a:r>
          </a:p>
        </p:txBody>
      </p:sp>
    </p:spTree>
    <p:extLst>
      <p:ext uri="{BB962C8B-B14F-4D97-AF65-F5344CB8AC3E}">
        <p14:creationId xmlns:p14="http://schemas.microsoft.com/office/powerpoint/2010/main" val="14518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I-4</a:t>
                      </a:r>
                    </a:p>
                  </a:txBody>
                  <a:tcPr/>
                </a:tc>
                <a:tc>
                  <a:txBody>
                    <a:bodyPr/>
                    <a:lstStyle/>
                    <a:p>
                      <a:r>
                        <a:rPr lang="fr-FR" sz="2000" b="1" cap="all" baseline="0" dirty="0">
                          <a:latin typeface="Calibri" panose="020F0502020204030204" pitchFamily="34" charset="0"/>
                          <a:cs typeface="Calibri" panose="020F0502020204030204" pitchFamily="34" charset="0"/>
                        </a:rPr>
                        <a:t>Le récit DE VOYAGE</a:t>
                      </a:r>
                    </a:p>
                  </a:txBody>
                  <a:tcPr/>
                </a:tc>
                <a:extLst>
                  <a:ext uri="{0D108BD9-81ED-4DB2-BD59-A6C34878D82A}">
                    <a16:rowId xmlns:a16="http://schemas.microsoft.com/office/drawing/2014/main" val="2285808700"/>
                  </a:ext>
                </a:extLst>
              </a:tr>
            </a:tbl>
          </a:graphicData>
        </a:graphic>
      </p:graphicFrame>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860352" cy="369332"/>
          </a:xfrm>
          <a:prstGeom prst="rect">
            <a:avLst/>
          </a:prstGeom>
          <a:noFill/>
        </p:spPr>
        <p:txBody>
          <a:bodyPr wrap="none" rtlCol="0">
            <a:spAutoFit/>
          </a:bodyPr>
          <a:lstStyle/>
          <a:p>
            <a:r>
              <a:rPr lang="fr-FR" b="1" dirty="0">
                <a:solidFill>
                  <a:srgbClr val="FF0000"/>
                </a:solidFill>
                <a:highlight>
                  <a:srgbClr val="FFFF00"/>
                </a:highlight>
              </a:rPr>
              <a:t>DOC. 12 :</a:t>
            </a:r>
            <a:r>
              <a:rPr lang="fr-FR" b="1" dirty="0">
                <a:solidFill>
                  <a:srgbClr val="FF0000"/>
                </a:solidFill>
              </a:rPr>
              <a:t> </a:t>
            </a:r>
            <a:r>
              <a:rPr lang="fr-FR" i="1" dirty="0">
                <a:solidFill>
                  <a:srgbClr val="FF0000"/>
                </a:solidFill>
              </a:rPr>
              <a:t>L’Usage du monde 1/2</a:t>
            </a:r>
          </a:p>
        </p:txBody>
      </p:sp>
      <p:pic>
        <p:nvPicPr>
          <p:cNvPr id="16" name="Image 15">
            <a:extLst>
              <a:ext uri="{FF2B5EF4-FFF2-40B4-BE49-F238E27FC236}">
                <a16:creationId xmlns:a16="http://schemas.microsoft.com/office/drawing/2014/main" id="{0CF5C1EC-21DE-45AD-98B0-D4910F5D20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36745" y="1290263"/>
            <a:ext cx="1323521" cy="1323521"/>
          </a:xfrm>
          <a:prstGeom prst="rect">
            <a:avLst/>
          </a:prstGeom>
        </p:spPr>
      </p:pic>
      <p:pic>
        <p:nvPicPr>
          <p:cNvPr id="17" name="Image 16">
            <a:extLst>
              <a:ext uri="{FF2B5EF4-FFF2-40B4-BE49-F238E27FC236}">
                <a16:creationId xmlns:a16="http://schemas.microsoft.com/office/drawing/2014/main" id="{787B57FE-DED0-46B2-96B4-F17EE37D74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80701" y="685372"/>
            <a:ext cx="440050" cy="656741"/>
          </a:xfrm>
          <a:prstGeom prst="rect">
            <a:avLst/>
          </a:prstGeom>
        </p:spPr>
      </p:pic>
      <p:sp>
        <p:nvSpPr>
          <p:cNvPr id="18" name="Rectangle 17">
            <a:extLst>
              <a:ext uri="{FF2B5EF4-FFF2-40B4-BE49-F238E27FC236}">
                <a16:creationId xmlns:a16="http://schemas.microsoft.com/office/drawing/2014/main" id="{7CFC1489-C5A4-4A9F-887F-A1313D9A2FFF}"/>
              </a:ext>
            </a:extLst>
          </p:cNvPr>
          <p:cNvSpPr/>
          <p:nvPr/>
        </p:nvSpPr>
        <p:spPr>
          <a:xfrm>
            <a:off x="8234335" y="1304829"/>
            <a:ext cx="2532783" cy="461665"/>
          </a:xfrm>
          <a:prstGeom prst="rect">
            <a:avLst/>
          </a:prstGeom>
          <a:noFill/>
        </p:spPr>
        <p:txBody>
          <a:bodyPr wrap="square" lIns="91440" tIns="45720" rIns="91440" bIns="45720">
            <a:spAutoFit/>
          </a:bodyPr>
          <a:lstStyle/>
          <a:p>
            <a:pPr algn="ctr"/>
            <a:r>
              <a:rPr lang="fr-FR" sz="2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Biographies</a:t>
            </a:r>
          </a:p>
        </p:txBody>
      </p:sp>
      <p:sp>
        <p:nvSpPr>
          <p:cNvPr id="19" name="ZoneTexte 18">
            <a:extLst>
              <a:ext uri="{FF2B5EF4-FFF2-40B4-BE49-F238E27FC236}">
                <a16:creationId xmlns:a16="http://schemas.microsoft.com/office/drawing/2014/main" id="{1E5640BE-96EB-4018-BC4B-256568709FCB}"/>
              </a:ext>
            </a:extLst>
          </p:cNvPr>
          <p:cNvSpPr txBox="1"/>
          <p:nvPr/>
        </p:nvSpPr>
        <p:spPr>
          <a:xfrm>
            <a:off x="6807539" y="679855"/>
            <a:ext cx="2206026" cy="646331"/>
          </a:xfrm>
          <a:prstGeom prst="rect">
            <a:avLst/>
          </a:prstGeom>
          <a:noFill/>
        </p:spPr>
        <p:txBody>
          <a:bodyPr wrap="square" rtlCol="0">
            <a:spAutoFit/>
          </a:bodyPr>
          <a:lstStyle/>
          <a:p>
            <a:r>
              <a:rPr lang="fr-FR" b="1" dirty="0"/>
              <a:t>Nicolas BOUVIER</a:t>
            </a:r>
          </a:p>
          <a:p>
            <a:pPr algn="ctr"/>
            <a:r>
              <a:rPr lang="fr-FR" dirty="0"/>
              <a:t>(1929-1998)</a:t>
            </a:r>
          </a:p>
        </p:txBody>
      </p:sp>
      <p:sp>
        <p:nvSpPr>
          <p:cNvPr id="20" name="Rectangle 19">
            <a:extLst>
              <a:ext uri="{FF2B5EF4-FFF2-40B4-BE49-F238E27FC236}">
                <a16:creationId xmlns:a16="http://schemas.microsoft.com/office/drawing/2014/main" id="{972556A0-DF0E-42A2-B3C9-33944F959A9B}"/>
              </a:ext>
            </a:extLst>
          </p:cNvPr>
          <p:cNvSpPr/>
          <p:nvPr/>
        </p:nvSpPr>
        <p:spPr>
          <a:xfrm>
            <a:off x="6766560" y="611616"/>
            <a:ext cx="5256117" cy="610559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1" name="Image 20">
            <a:extLst>
              <a:ext uri="{FF2B5EF4-FFF2-40B4-BE49-F238E27FC236}">
                <a16:creationId xmlns:a16="http://schemas.microsoft.com/office/drawing/2014/main" id="{0D6AD894-D287-448B-A9CE-64EC7401FC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963788" y="1795851"/>
            <a:ext cx="1003234" cy="667406"/>
          </a:xfrm>
          <a:prstGeom prst="rect">
            <a:avLst/>
          </a:prstGeom>
        </p:spPr>
      </p:pic>
      <p:sp>
        <p:nvSpPr>
          <p:cNvPr id="22" name="ZoneTexte 21">
            <a:extLst>
              <a:ext uri="{FF2B5EF4-FFF2-40B4-BE49-F238E27FC236}">
                <a16:creationId xmlns:a16="http://schemas.microsoft.com/office/drawing/2014/main" id="{5303D6DB-52F2-48D1-BDEB-15AEA0AB6E4F}"/>
              </a:ext>
            </a:extLst>
          </p:cNvPr>
          <p:cNvSpPr txBox="1"/>
          <p:nvPr/>
        </p:nvSpPr>
        <p:spPr>
          <a:xfrm>
            <a:off x="6807540" y="4557511"/>
            <a:ext cx="5267940" cy="2185214"/>
          </a:xfrm>
          <a:prstGeom prst="rect">
            <a:avLst/>
          </a:prstGeom>
          <a:noFill/>
        </p:spPr>
        <p:txBody>
          <a:bodyPr wrap="square">
            <a:spAutoFit/>
          </a:bodyPr>
          <a:lstStyle/>
          <a:p>
            <a:pPr algn="just"/>
            <a:r>
              <a:rPr lang="fr-FR" sz="1400" b="1" dirty="0">
                <a:solidFill>
                  <a:srgbClr val="FF0000"/>
                </a:solidFill>
              </a:rPr>
              <a:t>1953-1954 :</a:t>
            </a:r>
            <a:r>
              <a:rPr lang="fr-FR" sz="1400" dirty="0"/>
              <a:t> les deux amis font ensemble un voyage au long cours à bord d'une petite Fiat 500 </a:t>
            </a:r>
            <a:r>
              <a:rPr lang="fr-FR" sz="1400" dirty="0" err="1"/>
              <a:t>Topolino</a:t>
            </a:r>
            <a:r>
              <a:rPr lang="fr-FR" sz="1400" dirty="0"/>
              <a:t> entre Genève (SUISSE) et Kaboul (AFGHANISTAN), où ils se séparent. </a:t>
            </a:r>
            <a:endParaRPr lang="fr-FR" sz="1200" dirty="0"/>
          </a:p>
          <a:p>
            <a:pPr algn="just"/>
            <a:r>
              <a:rPr lang="fr-FR" sz="1400" b="1" dirty="0">
                <a:solidFill>
                  <a:srgbClr val="FF0000"/>
                </a:solidFill>
              </a:rPr>
              <a:t>1963 : </a:t>
            </a:r>
            <a:r>
              <a:rPr lang="fr-FR" sz="1400" dirty="0"/>
              <a:t>Nicolas BOUVIER publie </a:t>
            </a:r>
            <a:r>
              <a:rPr lang="fr-FR" sz="1400" i="1" dirty="0"/>
              <a:t>L’Usage du monde</a:t>
            </a:r>
            <a:r>
              <a:rPr lang="fr-FR" sz="1400" dirty="0"/>
              <a:t>, à compte d’auteur, avant de devenir un succès de librairie. Le livre, illustré par VERNET, accorde une grande place aux personnes rencontrées et invite à s'émerveiller du monde.</a:t>
            </a:r>
          </a:p>
          <a:p>
            <a:pPr algn="r"/>
            <a:endParaRPr lang="fr-FR" sz="1200" i="1" dirty="0"/>
          </a:p>
          <a:p>
            <a:pPr algn="r"/>
            <a:r>
              <a:rPr lang="fr-FR" sz="1200" i="1" dirty="0"/>
              <a:t>D’après Wikipedia.org.</a:t>
            </a:r>
            <a:endParaRPr lang="fr-FR" sz="1500" dirty="0"/>
          </a:p>
        </p:txBody>
      </p:sp>
      <p:sp>
        <p:nvSpPr>
          <p:cNvPr id="24" name="ZoneTexte 23">
            <a:extLst>
              <a:ext uri="{FF2B5EF4-FFF2-40B4-BE49-F238E27FC236}">
                <a16:creationId xmlns:a16="http://schemas.microsoft.com/office/drawing/2014/main" id="{DE5358A3-2FC4-4F67-B437-D3807254F65C}"/>
              </a:ext>
            </a:extLst>
          </p:cNvPr>
          <p:cNvSpPr txBox="1"/>
          <p:nvPr/>
        </p:nvSpPr>
        <p:spPr>
          <a:xfrm>
            <a:off x="9967022" y="679854"/>
            <a:ext cx="2206026" cy="646331"/>
          </a:xfrm>
          <a:prstGeom prst="rect">
            <a:avLst/>
          </a:prstGeom>
          <a:noFill/>
        </p:spPr>
        <p:txBody>
          <a:bodyPr wrap="square" rtlCol="0">
            <a:spAutoFit/>
          </a:bodyPr>
          <a:lstStyle/>
          <a:p>
            <a:pPr algn="ctr"/>
            <a:r>
              <a:rPr lang="fr-FR" b="1" dirty="0"/>
              <a:t>Thierry VERNET</a:t>
            </a:r>
          </a:p>
          <a:p>
            <a:pPr algn="ctr"/>
            <a:r>
              <a:rPr lang="fr-FR" dirty="0"/>
              <a:t>(1927-1993)</a:t>
            </a:r>
          </a:p>
        </p:txBody>
      </p:sp>
      <p:sp>
        <p:nvSpPr>
          <p:cNvPr id="28" name="ZoneTexte 27">
            <a:extLst>
              <a:ext uri="{FF2B5EF4-FFF2-40B4-BE49-F238E27FC236}">
                <a16:creationId xmlns:a16="http://schemas.microsoft.com/office/drawing/2014/main" id="{5FFBB199-0D2B-424A-8BDE-4AB589047D96}"/>
              </a:ext>
            </a:extLst>
          </p:cNvPr>
          <p:cNvSpPr txBox="1"/>
          <p:nvPr/>
        </p:nvSpPr>
        <p:spPr>
          <a:xfrm>
            <a:off x="6866349" y="2559989"/>
            <a:ext cx="2522487" cy="2031325"/>
          </a:xfrm>
          <a:prstGeom prst="rect">
            <a:avLst/>
          </a:prstGeom>
          <a:noFill/>
        </p:spPr>
        <p:txBody>
          <a:bodyPr wrap="square">
            <a:spAutoFit/>
          </a:bodyPr>
          <a:lstStyle/>
          <a:p>
            <a:pPr algn="just"/>
            <a:r>
              <a:rPr lang="fr-FR" sz="1400" dirty="0"/>
              <a:t>Écrivain, photographe, et voyageur suisse, il parcourt le Monde, dès l’âge de 17 ans. Enfant, ses lectures de romans d’aventure lui donne envie de voyager.</a:t>
            </a:r>
          </a:p>
          <a:p>
            <a:pPr algn="just"/>
            <a:r>
              <a:rPr lang="fr-FR" sz="1400" b="1" dirty="0">
                <a:solidFill>
                  <a:srgbClr val="FF0000"/>
                </a:solidFill>
              </a:rPr>
              <a:t>1956-1986 :</a:t>
            </a:r>
            <a:r>
              <a:rPr lang="fr-FR" sz="1400" dirty="0"/>
              <a:t> plusieurs séjours en Asie (Japon, Chine, Corée).</a:t>
            </a:r>
          </a:p>
        </p:txBody>
      </p:sp>
      <p:sp>
        <p:nvSpPr>
          <p:cNvPr id="29" name="ZoneTexte 28">
            <a:extLst>
              <a:ext uri="{FF2B5EF4-FFF2-40B4-BE49-F238E27FC236}">
                <a16:creationId xmlns:a16="http://schemas.microsoft.com/office/drawing/2014/main" id="{6B0CFD2E-2C77-4F1A-A4C7-AF9D0B91F80A}"/>
              </a:ext>
            </a:extLst>
          </p:cNvPr>
          <p:cNvSpPr txBox="1"/>
          <p:nvPr/>
        </p:nvSpPr>
        <p:spPr>
          <a:xfrm>
            <a:off x="9419851" y="2572526"/>
            <a:ext cx="2522487" cy="1815882"/>
          </a:xfrm>
          <a:prstGeom prst="rect">
            <a:avLst/>
          </a:prstGeom>
          <a:noFill/>
        </p:spPr>
        <p:txBody>
          <a:bodyPr wrap="square">
            <a:spAutoFit/>
          </a:bodyPr>
          <a:lstStyle/>
          <a:p>
            <a:pPr algn="just"/>
            <a:r>
              <a:rPr lang="fr-FR" sz="1400" dirty="0"/>
              <a:t>Peintre et illustrateur genevois établi à Paris, compagnon de route de Nicolas Bouvier. </a:t>
            </a:r>
          </a:p>
          <a:p>
            <a:pPr algn="just"/>
            <a:r>
              <a:rPr lang="fr-FR" sz="1400" b="1" dirty="0">
                <a:solidFill>
                  <a:srgbClr val="FF0000"/>
                </a:solidFill>
              </a:rPr>
              <a:t>1955 :</a:t>
            </a:r>
            <a:r>
              <a:rPr lang="fr-FR" sz="1400" dirty="0"/>
              <a:t> il épouse </a:t>
            </a:r>
            <a:r>
              <a:rPr lang="fr-FR" sz="1400" dirty="0" err="1"/>
              <a:t>Floristella</a:t>
            </a:r>
            <a:r>
              <a:rPr lang="fr-FR" sz="1400" dirty="0"/>
              <a:t> STEPHANI à CEYLAN, au terme du voyage avec son ami.</a:t>
            </a:r>
            <a:endParaRPr lang="fr-FR" sz="1500" dirty="0"/>
          </a:p>
        </p:txBody>
      </p:sp>
      <p:pic>
        <p:nvPicPr>
          <p:cNvPr id="30" name="Image 29">
            <a:extLst>
              <a:ext uri="{FF2B5EF4-FFF2-40B4-BE49-F238E27FC236}">
                <a16:creationId xmlns:a16="http://schemas.microsoft.com/office/drawing/2014/main" id="{9388830B-051D-45BC-AB66-51A53D91095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471424" y="1276315"/>
            <a:ext cx="1323521" cy="1323521"/>
          </a:xfrm>
          <a:prstGeom prst="rect">
            <a:avLst/>
          </a:prstGeom>
        </p:spPr>
      </p:pic>
      <p:sp>
        <p:nvSpPr>
          <p:cNvPr id="31" name="ZoneTexte 30">
            <a:extLst>
              <a:ext uri="{FF2B5EF4-FFF2-40B4-BE49-F238E27FC236}">
                <a16:creationId xmlns:a16="http://schemas.microsoft.com/office/drawing/2014/main" id="{3F7AAD1A-1971-4928-A17F-4BA425EA8391}"/>
              </a:ext>
            </a:extLst>
          </p:cNvPr>
          <p:cNvSpPr txBox="1"/>
          <p:nvPr/>
        </p:nvSpPr>
        <p:spPr>
          <a:xfrm>
            <a:off x="169323" y="1043515"/>
            <a:ext cx="6645362" cy="5663089"/>
          </a:xfrm>
          <a:prstGeom prst="rect">
            <a:avLst/>
          </a:prstGeom>
          <a:noFill/>
        </p:spPr>
        <p:txBody>
          <a:bodyPr wrap="square">
            <a:spAutoFit/>
          </a:bodyPr>
          <a:lstStyle/>
          <a:p>
            <a:pPr algn="just">
              <a:lnSpc>
                <a:spcPts val="1200"/>
              </a:lnSpc>
            </a:pPr>
            <a:r>
              <a:rPr lang="fr-FR" sz="1400" i="1" dirty="0">
                <a:effectLst/>
                <a:latin typeface="Calibri" panose="020F0502020204030204" pitchFamily="34" charset="0"/>
                <a:ea typeface="Times New Roman" panose="02020603050405020304" pitchFamily="18" charset="0"/>
                <a:cs typeface="Calibri" panose="020F0502020204030204" pitchFamily="34" charset="0"/>
              </a:rPr>
              <a:t>Parti de Genève, après 3 jours de voyage, Nicolas BOUVIER arrive en CROATIE, où son ami Thierry VERNET doit le rejoindre.</a:t>
            </a:r>
          </a:p>
          <a:p>
            <a:pPr indent="266700" algn="ctr"/>
            <a:endParaRPr lang="fr-FR" sz="600" dirty="0">
              <a:latin typeface="Calibri" panose="020F0502020204030204" pitchFamily="34" charset="0"/>
              <a:ea typeface="Times New Roman" panose="02020603050405020304" pitchFamily="18" charset="0"/>
              <a:cs typeface="Calibri" panose="020F0502020204030204" pitchFamily="34" charset="0"/>
            </a:endParaRP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J'examinai la carte. C'était une petite ville dans un cirque de montagnes, au cœur du pays bosniaque. De là, il</a:t>
            </a:r>
            <a:r>
              <a:rPr lang="fr-FR" sz="1400" b="1" baseline="30000" dirty="0">
                <a:solidFill>
                  <a:srgbClr val="FF0000"/>
                </a:solidFill>
                <a:latin typeface="Times New Roman" panose="02020603050405020304" pitchFamily="18" charset="0"/>
              </a:rPr>
              <a:t>1</a:t>
            </a:r>
            <a:r>
              <a:rPr lang="fr-FR" sz="1400" dirty="0">
                <a:effectLst/>
                <a:latin typeface="Calibri" panose="020F0502020204030204" pitchFamily="34" charset="0"/>
                <a:ea typeface="Times New Roman" panose="02020603050405020304" pitchFamily="18" charset="0"/>
                <a:cs typeface="Calibri" panose="020F0502020204030204" pitchFamily="34" charset="0"/>
              </a:rPr>
              <a:t> comptait remonter vers Belgrade où l'« Association des peintres serbes » l'invitait à exposer. Je devais l'y rejoindre dans les derniers jours de juillet avec le bagage et la vieille Fiat que nous avions retapée, pour continuer vers la Turquie, l'Iran, l'Inde, plus loin peut-être... Nous avions deux ans devant nous et de l'argent pour quatre mois. Le programme était vague, mais dans de pareilles affaires, l'essentiel est de partir. C'est la contemplation silencieuse des atlas, à plat ventre sur le tapis, entre dix et treize ans, qui donne ainsi l'envie de tout planter là. Songez à des régions comme le Banat, la Caspienne, le Cachemire</a:t>
            </a:r>
            <a:r>
              <a:rPr lang="fr-FR" sz="1400" b="1" baseline="30000" dirty="0">
                <a:solidFill>
                  <a:srgbClr val="FF0000"/>
                </a:solidFill>
                <a:latin typeface="Times New Roman" panose="02020603050405020304" pitchFamily="18" charset="0"/>
              </a:rPr>
              <a:t>2</a:t>
            </a:r>
            <a:r>
              <a:rPr lang="fr-FR" sz="1400" dirty="0">
                <a:effectLst/>
                <a:latin typeface="Calibri" panose="020F0502020204030204" pitchFamily="34" charset="0"/>
                <a:ea typeface="Times New Roman" panose="02020603050405020304" pitchFamily="18" charset="0"/>
                <a:cs typeface="Calibri" panose="020F0502020204030204" pitchFamily="34" charset="0"/>
              </a:rPr>
              <a:t>, aux musiques qui y résonnent, aux regards qu'on y croise, aux idées qui vous y attendent... [...] La vérité, c'est qu'on ne sait comment nommer ce qui vous pousse. Quelque chose en vous grandit et détache les amarres, jusqu'au jour où, pas trop sûr de soi, on s'en va pour de bon.</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Un voyage se passe de motifs. Il ne tarde pas à prouver qu'il se suffit à lui-même. On croit qu'on va faire un voyage, mais bientôt c'est le voyage qui vous fait, ou vous défait. </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 J'étais dans un café de la banlieue de Zagreb, pas pressé, un vin blanc-siphon devant moi. Je regardais tomber le soir, se vider une usine, passer un enterrement - pieds nus, fichus noirs et croix de laiton. Deux geais se querellaient dans le feuillage d'un tilleul. Couvert de poussière, un piment à demi rongé dans la main droite, j'écoutais au fond de moi la journée s'effondrer joyeusement comme une falaise. Je m'étirais, enfouissant l'air par litres. Je pensais aux neuf vies proverbiales du chat</a:t>
            </a:r>
            <a:r>
              <a:rPr lang="fr-FR" sz="1400" b="1" baseline="30000" dirty="0">
                <a:solidFill>
                  <a:srgbClr val="FF0000"/>
                </a:solidFill>
                <a:latin typeface="Times New Roman" panose="02020603050405020304" pitchFamily="18" charset="0"/>
              </a:rPr>
              <a:t>2</a:t>
            </a:r>
            <a:r>
              <a:rPr lang="fr-FR" sz="1400" dirty="0">
                <a:effectLst/>
                <a:latin typeface="Calibri" panose="020F0502020204030204" pitchFamily="34" charset="0"/>
                <a:ea typeface="Times New Roman" panose="02020603050405020304" pitchFamily="18" charset="0"/>
                <a:cs typeface="Calibri" panose="020F0502020204030204" pitchFamily="34" charset="0"/>
              </a:rPr>
              <a:t> ; j'avais bien l'impression d'entrer dans la deuxième.</a:t>
            </a: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NICOLAS BOUVIER, </a:t>
            </a:r>
            <a:r>
              <a:rPr lang="fr-FR" sz="1400" i="1" spc="100" dirty="0">
                <a:effectLst/>
                <a:latin typeface="Calibri" panose="020F0502020204030204" pitchFamily="34" charset="0"/>
                <a:ea typeface="Times New Roman" panose="02020603050405020304" pitchFamily="18" charset="0"/>
                <a:cs typeface="Calibri" panose="020F0502020204030204" pitchFamily="34" charset="0"/>
              </a:rPr>
              <a:t>L'Usage du monde</a:t>
            </a:r>
            <a:r>
              <a:rPr lang="fr-FR" sz="1400" spc="100" dirty="0">
                <a:effectLst/>
                <a:latin typeface="Calibri" panose="020F0502020204030204" pitchFamily="34" charset="0"/>
                <a:ea typeface="Times New Roman" panose="02020603050405020304" pitchFamily="18" charset="0"/>
                <a:cs typeface="Calibri" panose="020F0502020204030204" pitchFamily="34" charset="0"/>
              </a:rPr>
              <a:t>, 1963</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p>
          <a:p>
            <a:pPr>
              <a:tabLst>
                <a:tab pos="3405188" algn="l"/>
                <a:tab pos="3409950" algn="l"/>
              </a:tabLst>
            </a:pPr>
            <a:r>
              <a:rPr lang="fr-FR" sz="1400" b="1" baseline="30000" dirty="0">
                <a:solidFill>
                  <a:srgbClr val="FF0000"/>
                </a:solidFill>
                <a:latin typeface="Times New Roman" panose="02020603050405020304" pitchFamily="18" charset="0"/>
              </a:rPr>
              <a:t>1</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Il :</a:t>
            </a:r>
            <a:r>
              <a:rPr lang="fr-FR" sz="1400" b="0" i="1" u="none" strike="noStrike" baseline="0" dirty="0">
                <a:solidFill>
                  <a:srgbClr val="000000"/>
                </a:solidFill>
                <a:latin typeface="Times New Roman" panose="02020603050405020304" pitchFamily="18" charset="0"/>
              </a:rPr>
              <a:t> Thierry VERNET	</a:t>
            </a:r>
            <a:r>
              <a:rPr lang="fr-FR" sz="1400" b="1" baseline="30000" dirty="0">
                <a:solidFill>
                  <a:srgbClr val="FF0000"/>
                </a:solidFill>
                <a:latin typeface="Times New Roman" panose="02020603050405020304" pitchFamily="18" charset="0"/>
              </a:rPr>
              <a:t>2</a:t>
            </a:r>
            <a:r>
              <a:rPr lang="fr-FR" sz="1400" b="0" i="1" u="none" strike="noStrike" baseline="0" dirty="0">
                <a:solidFill>
                  <a:srgbClr val="000000"/>
                </a:solidFill>
                <a:latin typeface="Times New Roman" panose="02020603050405020304" pitchFamily="18" charset="0"/>
              </a:rPr>
              <a:t> Régions d’Europe centrale</a:t>
            </a:r>
          </a:p>
          <a:p>
            <a:pPr>
              <a:tabLst>
                <a:tab pos="3405188" algn="l"/>
              </a:tabLst>
            </a:pPr>
            <a:r>
              <a:rPr lang="fr-FR" sz="1400" b="1" baseline="30000" dirty="0">
                <a:solidFill>
                  <a:srgbClr val="FF0000"/>
                </a:solidFill>
                <a:latin typeface="Times New Roman" panose="02020603050405020304" pitchFamily="18" charset="0"/>
              </a:rPr>
              <a:t>3</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9 vies du chat :</a:t>
            </a:r>
            <a:r>
              <a:rPr lang="fr-FR" sz="1400" b="0" i="1" u="none" strike="noStrike" baseline="0" dirty="0">
                <a:solidFill>
                  <a:srgbClr val="000000"/>
                </a:solidFill>
                <a:latin typeface="Times New Roman" panose="02020603050405020304" pitchFamily="18" charset="0"/>
              </a:rPr>
              <a:t> selon les Égyptiens antiques qui vénéraient l’animal.</a:t>
            </a:r>
            <a:endParaRPr lang="fr-FR" sz="1400" b="0" i="0" u="none" strike="noStrike" baseline="0" dirty="0">
              <a:solidFill>
                <a:srgbClr val="000000"/>
              </a:solidFill>
              <a:latin typeface="Times New Roman" panose="02020603050405020304" pitchFamily="18" charset="0"/>
            </a:endParaRPr>
          </a:p>
        </p:txBody>
      </p:sp>
      <p:pic>
        <p:nvPicPr>
          <p:cNvPr id="2" name="Image 1">
            <a:hlinkClick r:id="rId7" action="ppaction://hlinksldjump"/>
            <a:extLst>
              <a:ext uri="{FF2B5EF4-FFF2-40B4-BE49-F238E27FC236}">
                <a16:creationId xmlns:a16="http://schemas.microsoft.com/office/drawing/2014/main" id="{F31EB7AF-BF07-9F25-F101-54CB7C82FE7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9"/>
            <a:extLst>
              <a:ext uri="{FF2B5EF4-FFF2-40B4-BE49-F238E27FC236}">
                <a16:creationId xmlns:a16="http://schemas.microsoft.com/office/drawing/2014/main" id="{6D666577-D55C-D057-3E54-07DB8F2DB85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69667" y="953282"/>
            <a:ext cx="399241" cy="399241"/>
          </a:xfrm>
          <a:prstGeom prst="rect">
            <a:avLst/>
          </a:prstGeom>
        </p:spPr>
      </p:pic>
      <p:pic>
        <p:nvPicPr>
          <p:cNvPr id="4" name="Image 3">
            <a:hlinkClick r:id="rId11"/>
            <a:extLst>
              <a:ext uri="{FF2B5EF4-FFF2-40B4-BE49-F238E27FC236}">
                <a16:creationId xmlns:a16="http://schemas.microsoft.com/office/drawing/2014/main" id="{15FB004F-10DF-8F8D-B77C-BA0986DC5C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76261" y="955311"/>
            <a:ext cx="399241" cy="399241"/>
          </a:xfrm>
          <a:prstGeom prst="rect">
            <a:avLst/>
          </a:prstGeom>
        </p:spPr>
      </p:pic>
    </p:spTree>
    <p:extLst>
      <p:ext uri="{BB962C8B-B14F-4D97-AF65-F5344CB8AC3E}">
        <p14:creationId xmlns:p14="http://schemas.microsoft.com/office/powerpoint/2010/main" val="320641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80">
                                          <p:stCondLst>
                                            <p:cond delay="0"/>
                                          </p:stCondLst>
                                        </p:cTn>
                                        <p:tgtEl>
                                          <p:spTgt spid="17"/>
                                        </p:tgtEl>
                                      </p:cBhvr>
                                    </p:animEffect>
                                    <p:anim calcmode="lin" valueType="num">
                                      <p:cBhvr>
                                        <p:cTn id="2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9" dur="26">
                                          <p:stCondLst>
                                            <p:cond delay="650"/>
                                          </p:stCondLst>
                                        </p:cTn>
                                        <p:tgtEl>
                                          <p:spTgt spid="17"/>
                                        </p:tgtEl>
                                      </p:cBhvr>
                                      <p:to x="100000" y="60000"/>
                                    </p:animScale>
                                    <p:animScale>
                                      <p:cBhvr>
                                        <p:cTn id="30" dur="166" decel="50000">
                                          <p:stCondLst>
                                            <p:cond delay="676"/>
                                          </p:stCondLst>
                                        </p:cTn>
                                        <p:tgtEl>
                                          <p:spTgt spid="17"/>
                                        </p:tgtEl>
                                      </p:cBhvr>
                                      <p:to x="100000" y="100000"/>
                                    </p:animScale>
                                    <p:animScale>
                                      <p:cBhvr>
                                        <p:cTn id="31" dur="26">
                                          <p:stCondLst>
                                            <p:cond delay="1312"/>
                                          </p:stCondLst>
                                        </p:cTn>
                                        <p:tgtEl>
                                          <p:spTgt spid="17"/>
                                        </p:tgtEl>
                                      </p:cBhvr>
                                      <p:to x="100000" y="80000"/>
                                    </p:animScale>
                                    <p:animScale>
                                      <p:cBhvr>
                                        <p:cTn id="32" dur="166" decel="50000">
                                          <p:stCondLst>
                                            <p:cond delay="1338"/>
                                          </p:stCondLst>
                                        </p:cTn>
                                        <p:tgtEl>
                                          <p:spTgt spid="17"/>
                                        </p:tgtEl>
                                      </p:cBhvr>
                                      <p:to x="100000" y="100000"/>
                                    </p:animScale>
                                    <p:animScale>
                                      <p:cBhvr>
                                        <p:cTn id="33" dur="26">
                                          <p:stCondLst>
                                            <p:cond delay="1642"/>
                                          </p:stCondLst>
                                        </p:cTn>
                                        <p:tgtEl>
                                          <p:spTgt spid="17"/>
                                        </p:tgtEl>
                                      </p:cBhvr>
                                      <p:to x="100000" y="90000"/>
                                    </p:animScale>
                                    <p:animScale>
                                      <p:cBhvr>
                                        <p:cTn id="34" dur="166" decel="50000">
                                          <p:stCondLst>
                                            <p:cond delay="1668"/>
                                          </p:stCondLst>
                                        </p:cTn>
                                        <p:tgtEl>
                                          <p:spTgt spid="17"/>
                                        </p:tgtEl>
                                      </p:cBhvr>
                                      <p:to x="100000" y="100000"/>
                                    </p:animScale>
                                    <p:animScale>
                                      <p:cBhvr>
                                        <p:cTn id="35" dur="26">
                                          <p:stCondLst>
                                            <p:cond delay="1808"/>
                                          </p:stCondLst>
                                        </p:cTn>
                                        <p:tgtEl>
                                          <p:spTgt spid="17"/>
                                        </p:tgtEl>
                                      </p:cBhvr>
                                      <p:to x="100000" y="95000"/>
                                    </p:animScale>
                                    <p:animScale>
                                      <p:cBhvr>
                                        <p:cTn id="36" dur="166" decel="50000">
                                          <p:stCondLst>
                                            <p:cond delay="1834"/>
                                          </p:stCondLst>
                                        </p:cTn>
                                        <p:tgtEl>
                                          <p:spTgt spid="1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80">
                                          <p:stCondLst>
                                            <p:cond delay="0"/>
                                          </p:stCondLst>
                                        </p:cTn>
                                        <p:tgtEl>
                                          <p:spTgt spid="18"/>
                                        </p:tgtEl>
                                      </p:cBhvr>
                                    </p:animEffect>
                                    <p:anim calcmode="lin" valueType="num">
                                      <p:cBhvr>
                                        <p:cTn id="4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5" dur="26">
                                          <p:stCondLst>
                                            <p:cond delay="650"/>
                                          </p:stCondLst>
                                        </p:cTn>
                                        <p:tgtEl>
                                          <p:spTgt spid="18"/>
                                        </p:tgtEl>
                                      </p:cBhvr>
                                      <p:to x="100000" y="60000"/>
                                    </p:animScale>
                                    <p:animScale>
                                      <p:cBhvr>
                                        <p:cTn id="46" dur="166" decel="50000">
                                          <p:stCondLst>
                                            <p:cond delay="676"/>
                                          </p:stCondLst>
                                        </p:cTn>
                                        <p:tgtEl>
                                          <p:spTgt spid="18"/>
                                        </p:tgtEl>
                                      </p:cBhvr>
                                      <p:to x="100000" y="100000"/>
                                    </p:animScale>
                                    <p:animScale>
                                      <p:cBhvr>
                                        <p:cTn id="47" dur="26">
                                          <p:stCondLst>
                                            <p:cond delay="1312"/>
                                          </p:stCondLst>
                                        </p:cTn>
                                        <p:tgtEl>
                                          <p:spTgt spid="18"/>
                                        </p:tgtEl>
                                      </p:cBhvr>
                                      <p:to x="100000" y="80000"/>
                                    </p:animScale>
                                    <p:animScale>
                                      <p:cBhvr>
                                        <p:cTn id="48" dur="166" decel="50000">
                                          <p:stCondLst>
                                            <p:cond delay="1338"/>
                                          </p:stCondLst>
                                        </p:cTn>
                                        <p:tgtEl>
                                          <p:spTgt spid="18"/>
                                        </p:tgtEl>
                                      </p:cBhvr>
                                      <p:to x="100000" y="100000"/>
                                    </p:animScale>
                                    <p:animScale>
                                      <p:cBhvr>
                                        <p:cTn id="49" dur="26">
                                          <p:stCondLst>
                                            <p:cond delay="1642"/>
                                          </p:stCondLst>
                                        </p:cTn>
                                        <p:tgtEl>
                                          <p:spTgt spid="18"/>
                                        </p:tgtEl>
                                      </p:cBhvr>
                                      <p:to x="100000" y="90000"/>
                                    </p:animScale>
                                    <p:animScale>
                                      <p:cBhvr>
                                        <p:cTn id="50" dur="166" decel="50000">
                                          <p:stCondLst>
                                            <p:cond delay="1668"/>
                                          </p:stCondLst>
                                        </p:cTn>
                                        <p:tgtEl>
                                          <p:spTgt spid="18"/>
                                        </p:tgtEl>
                                      </p:cBhvr>
                                      <p:to x="100000" y="100000"/>
                                    </p:animScale>
                                    <p:animScale>
                                      <p:cBhvr>
                                        <p:cTn id="51" dur="26">
                                          <p:stCondLst>
                                            <p:cond delay="1808"/>
                                          </p:stCondLst>
                                        </p:cTn>
                                        <p:tgtEl>
                                          <p:spTgt spid="18"/>
                                        </p:tgtEl>
                                      </p:cBhvr>
                                      <p:to x="100000" y="95000"/>
                                    </p:animScale>
                                    <p:animScale>
                                      <p:cBhvr>
                                        <p:cTn id="52" dur="166" decel="50000">
                                          <p:stCondLst>
                                            <p:cond delay="1834"/>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80">
                                          <p:stCondLst>
                                            <p:cond delay="0"/>
                                          </p:stCondLst>
                                        </p:cTn>
                                        <p:tgtEl>
                                          <p:spTgt spid="19"/>
                                        </p:tgtEl>
                                      </p:cBhvr>
                                    </p:animEffect>
                                    <p:anim calcmode="lin" valueType="num">
                                      <p:cBhvr>
                                        <p:cTn id="5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61" dur="26">
                                          <p:stCondLst>
                                            <p:cond delay="650"/>
                                          </p:stCondLst>
                                        </p:cTn>
                                        <p:tgtEl>
                                          <p:spTgt spid="19"/>
                                        </p:tgtEl>
                                      </p:cBhvr>
                                      <p:to x="100000" y="60000"/>
                                    </p:animScale>
                                    <p:animScale>
                                      <p:cBhvr>
                                        <p:cTn id="62" dur="166" decel="50000">
                                          <p:stCondLst>
                                            <p:cond delay="676"/>
                                          </p:stCondLst>
                                        </p:cTn>
                                        <p:tgtEl>
                                          <p:spTgt spid="19"/>
                                        </p:tgtEl>
                                      </p:cBhvr>
                                      <p:to x="100000" y="100000"/>
                                    </p:animScale>
                                    <p:animScale>
                                      <p:cBhvr>
                                        <p:cTn id="63" dur="26">
                                          <p:stCondLst>
                                            <p:cond delay="1312"/>
                                          </p:stCondLst>
                                        </p:cTn>
                                        <p:tgtEl>
                                          <p:spTgt spid="19"/>
                                        </p:tgtEl>
                                      </p:cBhvr>
                                      <p:to x="100000" y="80000"/>
                                    </p:animScale>
                                    <p:animScale>
                                      <p:cBhvr>
                                        <p:cTn id="64" dur="166" decel="50000">
                                          <p:stCondLst>
                                            <p:cond delay="1338"/>
                                          </p:stCondLst>
                                        </p:cTn>
                                        <p:tgtEl>
                                          <p:spTgt spid="19"/>
                                        </p:tgtEl>
                                      </p:cBhvr>
                                      <p:to x="100000" y="100000"/>
                                    </p:animScale>
                                    <p:animScale>
                                      <p:cBhvr>
                                        <p:cTn id="65" dur="26">
                                          <p:stCondLst>
                                            <p:cond delay="1642"/>
                                          </p:stCondLst>
                                        </p:cTn>
                                        <p:tgtEl>
                                          <p:spTgt spid="19"/>
                                        </p:tgtEl>
                                      </p:cBhvr>
                                      <p:to x="100000" y="90000"/>
                                    </p:animScale>
                                    <p:animScale>
                                      <p:cBhvr>
                                        <p:cTn id="66" dur="166" decel="50000">
                                          <p:stCondLst>
                                            <p:cond delay="1668"/>
                                          </p:stCondLst>
                                        </p:cTn>
                                        <p:tgtEl>
                                          <p:spTgt spid="19"/>
                                        </p:tgtEl>
                                      </p:cBhvr>
                                      <p:to x="100000" y="100000"/>
                                    </p:animScale>
                                    <p:animScale>
                                      <p:cBhvr>
                                        <p:cTn id="67" dur="26">
                                          <p:stCondLst>
                                            <p:cond delay="1808"/>
                                          </p:stCondLst>
                                        </p:cTn>
                                        <p:tgtEl>
                                          <p:spTgt spid="19"/>
                                        </p:tgtEl>
                                      </p:cBhvr>
                                      <p:to x="100000" y="95000"/>
                                    </p:animScale>
                                    <p:animScale>
                                      <p:cBhvr>
                                        <p:cTn id="68" dur="166" decel="50000">
                                          <p:stCondLst>
                                            <p:cond delay="1834"/>
                                          </p:stCondLst>
                                        </p:cTn>
                                        <p:tgtEl>
                                          <p:spTgt spid="19"/>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down)">
                                      <p:cBhvr>
                                        <p:cTn id="71" dur="580">
                                          <p:stCondLst>
                                            <p:cond delay="0"/>
                                          </p:stCondLst>
                                        </p:cTn>
                                        <p:tgtEl>
                                          <p:spTgt spid="20"/>
                                        </p:tgtEl>
                                      </p:cBhvr>
                                    </p:animEffect>
                                    <p:anim calcmode="lin" valueType="num">
                                      <p:cBhvr>
                                        <p:cTn id="7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7" dur="26">
                                          <p:stCondLst>
                                            <p:cond delay="650"/>
                                          </p:stCondLst>
                                        </p:cTn>
                                        <p:tgtEl>
                                          <p:spTgt spid="20"/>
                                        </p:tgtEl>
                                      </p:cBhvr>
                                      <p:to x="100000" y="60000"/>
                                    </p:animScale>
                                    <p:animScale>
                                      <p:cBhvr>
                                        <p:cTn id="78" dur="166" decel="50000">
                                          <p:stCondLst>
                                            <p:cond delay="676"/>
                                          </p:stCondLst>
                                        </p:cTn>
                                        <p:tgtEl>
                                          <p:spTgt spid="20"/>
                                        </p:tgtEl>
                                      </p:cBhvr>
                                      <p:to x="100000" y="100000"/>
                                    </p:animScale>
                                    <p:animScale>
                                      <p:cBhvr>
                                        <p:cTn id="79" dur="26">
                                          <p:stCondLst>
                                            <p:cond delay="1312"/>
                                          </p:stCondLst>
                                        </p:cTn>
                                        <p:tgtEl>
                                          <p:spTgt spid="20"/>
                                        </p:tgtEl>
                                      </p:cBhvr>
                                      <p:to x="100000" y="80000"/>
                                    </p:animScale>
                                    <p:animScale>
                                      <p:cBhvr>
                                        <p:cTn id="80" dur="166" decel="50000">
                                          <p:stCondLst>
                                            <p:cond delay="1338"/>
                                          </p:stCondLst>
                                        </p:cTn>
                                        <p:tgtEl>
                                          <p:spTgt spid="20"/>
                                        </p:tgtEl>
                                      </p:cBhvr>
                                      <p:to x="100000" y="100000"/>
                                    </p:animScale>
                                    <p:animScale>
                                      <p:cBhvr>
                                        <p:cTn id="81" dur="26">
                                          <p:stCondLst>
                                            <p:cond delay="1642"/>
                                          </p:stCondLst>
                                        </p:cTn>
                                        <p:tgtEl>
                                          <p:spTgt spid="20"/>
                                        </p:tgtEl>
                                      </p:cBhvr>
                                      <p:to x="100000" y="90000"/>
                                    </p:animScale>
                                    <p:animScale>
                                      <p:cBhvr>
                                        <p:cTn id="82" dur="166" decel="50000">
                                          <p:stCondLst>
                                            <p:cond delay="1668"/>
                                          </p:stCondLst>
                                        </p:cTn>
                                        <p:tgtEl>
                                          <p:spTgt spid="20"/>
                                        </p:tgtEl>
                                      </p:cBhvr>
                                      <p:to x="100000" y="100000"/>
                                    </p:animScale>
                                    <p:animScale>
                                      <p:cBhvr>
                                        <p:cTn id="83" dur="26">
                                          <p:stCondLst>
                                            <p:cond delay="1808"/>
                                          </p:stCondLst>
                                        </p:cTn>
                                        <p:tgtEl>
                                          <p:spTgt spid="20"/>
                                        </p:tgtEl>
                                      </p:cBhvr>
                                      <p:to x="100000" y="95000"/>
                                    </p:animScale>
                                    <p:animScale>
                                      <p:cBhvr>
                                        <p:cTn id="84" dur="166" decel="50000">
                                          <p:stCondLst>
                                            <p:cond delay="1834"/>
                                          </p:stCondLst>
                                        </p:cTn>
                                        <p:tgtEl>
                                          <p:spTgt spid="20"/>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down)">
                                      <p:cBhvr>
                                        <p:cTn id="87" dur="580">
                                          <p:stCondLst>
                                            <p:cond delay="0"/>
                                          </p:stCondLst>
                                        </p:cTn>
                                        <p:tgtEl>
                                          <p:spTgt spid="21"/>
                                        </p:tgtEl>
                                      </p:cBhvr>
                                    </p:animEffect>
                                    <p:anim calcmode="lin" valueType="num">
                                      <p:cBhvr>
                                        <p:cTn id="8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93" dur="26">
                                          <p:stCondLst>
                                            <p:cond delay="650"/>
                                          </p:stCondLst>
                                        </p:cTn>
                                        <p:tgtEl>
                                          <p:spTgt spid="21"/>
                                        </p:tgtEl>
                                      </p:cBhvr>
                                      <p:to x="100000" y="60000"/>
                                    </p:animScale>
                                    <p:animScale>
                                      <p:cBhvr>
                                        <p:cTn id="94" dur="166" decel="50000">
                                          <p:stCondLst>
                                            <p:cond delay="676"/>
                                          </p:stCondLst>
                                        </p:cTn>
                                        <p:tgtEl>
                                          <p:spTgt spid="21"/>
                                        </p:tgtEl>
                                      </p:cBhvr>
                                      <p:to x="100000" y="100000"/>
                                    </p:animScale>
                                    <p:animScale>
                                      <p:cBhvr>
                                        <p:cTn id="95" dur="26">
                                          <p:stCondLst>
                                            <p:cond delay="1312"/>
                                          </p:stCondLst>
                                        </p:cTn>
                                        <p:tgtEl>
                                          <p:spTgt spid="21"/>
                                        </p:tgtEl>
                                      </p:cBhvr>
                                      <p:to x="100000" y="80000"/>
                                    </p:animScale>
                                    <p:animScale>
                                      <p:cBhvr>
                                        <p:cTn id="96" dur="166" decel="50000">
                                          <p:stCondLst>
                                            <p:cond delay="1338"/>
                                          </p:stCondLst>
                                        </p:cTn>
                                        <p:tgtEl>
                                          <p:spTgt spid="21"/>
                                        </p:tgtEl>
                                      </p:cBhvr>
                                      <p:to x="100000" y="100000"/>
                                    </p:animScale>
                                    <p:animScale>
                                      <p:cBhvr>
                                        <p:cTn id="97" dur="26">
                                          <p:stCondLst>
                                            <p:cond delay="1642"/>
                                          </p:stCondLst>
                                        </p:cTn>
                                        <p:tgtEl>
                                          <p:spTgt spid="21"/>
                                        </p:tgtEl>
                                      </p:cBhvr>
                                      <p:to x="100000" y="90000"/>
                                    </p:animScale>
                                    <p:animScale>
                                      <p:cBhvr>
                                        <p:cTn id="98" dur="166" decel="50000">
                                          <p:stCondLst>
                                            <p:cond delay="1668"/>
                                          </p:stCondLst>
                                        </p:cTn>
                                        <p:tgtEl>
                                          <p:spTgt spid="21"/>
                                        </p:tgtEl>
                                      </p:cBhvr>
                                      <p:to x="100000" y="100000"/>
                                    </p:animScale>
                                    <p:animScale>
                                      <p:cBhvr>
                                        <p:cTn id="99" dur="26">
                                          <p:stCondLst>
                                            <p:cond delay="1808"/>
                                          </p:stCondLst>
                                        </p:cTn>
                                        <p:tgtEl>
                                          <p:spTgt spid="21"/>
                                        </p:tgtEl>
                                      </p:cBhvr>
                                      <p:to x="100000" y="95000"/>
                                    </p:animScale>
                                    <p:animScale>
                                      <p:cBhvr>
                                        <p:cTn id="100" dur="166" decel="50000">
                                          <p:stCondLst>
                                            <p:cond delay="1834"/>
                                          </p:stCondLst>
                                        </p:cTn>
                                        <p:tgtEl>
                                          <p:spTgt spid="21"/>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down)">
                                      <p:cBhvr>
                                        <p:cTn id="103" dur="580">
                                          <p:stCondLst>
                                            <p:cond delay="0"/>
                                          </p:stCondLst>
                                        </p:cTn>
                                        <p:tgtEl>
                                          <p:spTgt spid="22"/>
                                        </p:tgtEl>
                                      </p:cBhvr>
                                    </p:animEffect>
                                    <p:anim calcmode="lin" valueType="num">
                                      <p:cBhvr>
                                        <p:cTn id="10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09" dur="26">
                                          <p:stCondLst>
                                            <p:cond delay="650"/>
                                          </p:stCondLst>
                                        </p:cTn>
                                        <p:tgtEl>
                                          <p:spTgt spid="22"/>
                                        </p:tgtEl>
                                      </p:cBhvr>
                                      <p:to x="100000" y="60000"/>
                                    </p:animScale>
                                    <p:animScale>
                                      <p:cBhvr>
                                        <p:cTn id="110" dur="166" decel="50000">
                                          <p:stCondLst>
                                            <p:cond delay="676"/>
                                          </p:stCondLst>
                                        </p:cTn>
                                        <p:tgtEl>
                                          <p:spTgt spid="22"/>
                                        </p:tgtEl>
                                      </p:cBhvr>
                                      <p:to x="100000" y="100000"/>
                                    </p:animScale>
                                    <p:animScale>
                                      <p:cBhvr>
                                        <p:cTn id="111" dur="26">
                                          <p:stCondLst>
                                            <p:cond delay="1312"/>
                                          </p:stCondLst>
                                        </p:cTn>
                                        <p:tgtEl>
                                          <p:spTgt spid="22"/>
                                        </p:tgtEl>
                                      </p:cBhvr>
                                      <p:to x="100000" y="80000"/>
                                    </p:animScale>
                                    <p:animScale>
                                      <p:cBhvr>
                                        <p:cTn id="112" dur="166" decel="50000">
                                          <p:stCondLst>
                                            <p:cond delay="1338"/>
                                          </p:stCondLst>
                                        </p:cTn>
                                        <p:tgtEl>
                                          <p:spTgt spid="22"/>
                                        </p:tgtEl>
                                      </p:cBhvr>
                                      <p:to x="100000" y="100000"/>
                                    </p:animScale>
                                    <p:animScale>
                                      <p:cBhvr>
                                        <p:cTn id="113" dur="26">
                                          <p:stCondLst>
                                            <p:cond delay="1642"/>
                                          </p:stCondLst>
                                        </p:cTn>
                                        <p:tgtEl>
                                          <p:spTgt spid="22"/>
                                        </p:tgtEl>
                                      </p:cBhvr>
                                      <p:to x="100000" y="90000"/>
                                    </p:animScale>
                                    <p:animScale>
                                      <p:cBhvr>
                                        <p:cTn id="114" dur="166" decel="50000">
                                          <p:stCondLst>
                                            <p:cond delay="1668"/>
                                          </p:stCondLst>
                                        </p:cTn>
                                        <p:tgtEl>
                                          <p:spTgt spid="22"/>
                                        </p:tgtEl>
                                      </p:cBhvr>
                                      <p:to x="100000" y="100000"/>
                                    </p:animScale>
                                    <p:animScale>
                                      <p:cBhvr>
                                        <p:cTn id="115" dur="26">
                                          <p:stCondLst>
                                            <p:cond delay="1808"/>
                                          </p:stCondLst>
                                        </p:cTn>
                                        <p:tgtEl>
                                          <p:spTgt spid="22"/>
                                        </p:tgtEl>
                                      </p:cBhvr>
                                      <p:to x="100000" y="95000"/>
                                    </p:animScale>
                                    <p:animScale>
                                      <p:cBhvr>
                                        <p:cTn id="116" dur="166" decel="50000">
                                          <p:stCondLst>
                                            <p:cond delay="1834"/>
                                          </p:stCondLst>
                                        </p:cTn>
                                        <p:tgtEl>
                                          <p:spTgt spid="22"/>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wipe(down)">
                                      <p:cBhvr>
                                        <p:cTn id="119" dur="580">
                                          <p:stCondLst>
                                            <p:cond delay="0"/>
                                          </p:stCondLst>
                                        </p:cTn>
                                        <p:tgtEl>
                                          <p:spTgt spid="24"/>
                                        </p:tgtEl>
                                      </p:cBhvr>
                                    </p:animEffect>
                                    <p:anim calcmode="lin" valueType="num">
                                      <p:cBhvr>
                                        <p:cTn id="120"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25" dur="26">
                                          <p:stCondLst>
                                            <p:cond delay="650"/>
                                          </p:stCondLst>
                                        </p:cTn>
                                        <p:tgtEl>
                                          <p:spTgt spid="24"/>
                                        </p:tgtEl>
                                      </p:cBhvr>
                                      <p:to x="100000" y="60000"/>
                                    </p:animScale>
                                    <p:animScale>
                                      <p:cBhvr>
                                        <p:cTn id="126" dur="166" decel="50000">
                                          <p:stCondLst>
                                            <p:cond delay="676"/>
                                          </p:stCondLst>
                                        </p:cTn>
                                        <p:tgtEl>
                                          <p:spTgt spid="24"/>
                                        </p:tgtEl>
                                      </p:cBhvr>
                                      <p:to x="100000" y="100000"/>
                                    </p:animScale>
                                    <p:animScale>
                                      <p:cBhvr>
                                        <p:cTn id="127" dur="26">
                                          <p:stCondLst>
                                            <p:cond delay="1312"/>
                                          </p:stCondLst>
                                        </p:cTn>
                                        <p:tgtEl>
                                          <p:spTgt spid="24"/>
                                        </p:tgtEl>
                                      </p:cBhvr>
                                      <p:to x="100000" y="80000"/>
                                    </p:animScale>
                                    <p:animScale>
                                      <p:cBhvr>
                                        <p:cTn id="128" dur="166" decel="50000">
                                          <p:stCondLst>
                                            <p:cond delay="1338"/>
                                          </p:stCondLst>
                                        </p:cTn>
                                        <p:tgtEl>
                                          <p:spTgt spid="24"/>
                                        </p:tgtEl>
                                      </p:cBhvr>
                                      <p:to x="100000" y="100000"/>
                                    </p:animScale>
                                    <p:animScale>
                                      <p:cBhvr>
                                        <p:cTn id="129" dur="26">
                                          <p:stCondLst>
                                            <p:cond delay="1642"/>
                                          </p:stCondLst>
                                        </p:cTn>
                                        <p:tgtEl>
                                          <p:spTgt spid="24"/>
                                        </p:tgtEl>
                                      </p:cBhvr>
                                      <p:to x="100000" y="90000"/>
                                    </p:animScale>
                                    <p:animScale>
                                      <p:cBhvr>
                                        <p:cTn id="130" dur="166" decel="50000">
                                          <p:stCondLst>
                                            <p:cond delay="1668"/>
                                          </p:stCondLst>
                                        </p:cTn>
                                        <p:tgtEl>
                                          <p:spTgt spid="24"/>
                                        </p:tgtEl>
                                      </p:cBhvr>
                                      <p:to x="100000" y="100000"/>
                                    </p:animScale>
                                    <p:animScale>
                                      <p:cBhvr>
                                        <p:cTn id="131" dur="26">
                                          <p:stCondLst>
                                            <p:cond delay="1808"/>
                                          </p:stCondLst>
                                        </p:cTn>
                                        <p:tgtEl>
                                          <p:spTgt spid="24"/>
                                        </p:tgtEl>
                                      </p:cBhvr>
                                      <p:to x="100000" y="95000"/>
                                    </p:animScale>
                                    <p:animScale>
                                      <p:cBhvr>
                                        <p:cTn id="132" dur="166" decel="50000">
                                          <p:stCondLst>
                                            <p:cond delay="1834"/>
                                          </p:stCondLst>
                                        </p:cTn>
                                        <p:tgtEl>
                                          <p:spTgt spid="2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28"/>
                                        </p:tgtEl>
                                        <p:attrNameLst>
                                          <p:attrName>style.visibility</p:attrName>
                                        </p:attrNameLst>
                                      </p:cBhvr>
                                      <p:to>
                                        <p:strVal val="visible"/>
                                      </p:to>
                                    </p:set>
                                    <p:animEffect transition="in" filter="wipe(down)">
                                      <p:cBhvr>
                                        <p:cTn id="135" dur="580">
                                          <p:stCondLst>
                                            <p:cond delay="0"/>
                                          </p:stCondLst>
                                        </p:cTn>
                                        <p:tgtEl>
                                          <p:spTgt spid="28"/>
                                        </p:tgtEl>
                                      </p:cBhvr>
                                    </p:animEffect>
                                    <p:anim calcmode="lin" valueType="num">
                                      <p:cBhvr>
                                        <p:cTn id="136"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141" dur="26">
                                          <p:stCondLst>
                                            <p:cond delay="650"/>
                                          </p:stCondLst>
                                        </p:cTn>
                                        <p:tgtEl>
                                          <p:spTgt spid="28"/>
                                        </p:tgtEl>
                                      </p:cBhvr>
                                      <p:to x="100000" y="60000"/>
                                    </p:animScale>
                                    <p:animScale>
                                      <p:cBhvr>
                                        <p:cTn id="142" dur="166" decel="50000">
                                          <p:stCondLst>
                                            <p:cond delay="676"/>
                                          </p:stCondLst>
                                        </p:cTn>
                                        <p:tgtEl>
                                          <p:spTgt spid="28"/>
                                        </p:tgtEl>
                                      </p:cBhvr>
                                      <p:to x="100000" y="100000"/>
                                    </p:animScale>
                                    <p:animScale>
                                      <p:cBhvr>
                                        <p:cTn id="143" dur="26">
                                          <p:stCondLst>
                                            <p:cond delay="1312"/>
                                          </p:stCondLst>
                                        </p:cTn>
                                        <p:tgtEl>
                                          <p:spTgt spid="28"/>
                                        </p:tgtEl>
                                      </p:cBhvr>
                                      <p:to x="100000" y="80000"/>
                                    </p:animScale>
                                    <p:animScale>
                                      <p:cBhvr>
                                        <p:cTn id="144" dur="166" decel="50000">
                                          <p:stCondLst>
                                            <p:cond delay="1338"/>
                                          </p:stCondLst>
                                        </p:cTn>
                                        <p:tgtEl>
                                          <p:spTgt spid="28"/>
                                        </p:tgtEl>
                                      </p:cBhvr>
                                      <p:to x="100000" y="100000"/>
                                    </p:animScale>
                                    <p:animScale>
                                      <p:cBhvr>
                                        <p:cTn id="145" dur="26">
                                          <p:stCondLst>
                                            <p:cond delay="1642"/>
                                          </p:stCondLst>
                                        </p:cTn>
                                        <p:tgtEl>
                                          <p:spTgt spid="28"/>
                                        </p:tgtEl>
                                      </p:cBhvr>
                                      <p:to x="100000" y="90000"/>
                                    </p:animScale>
                                    <p:animScale>
                                      <p:cBhvr>
                                        <p:cTn id="146" dur="166" decel="50000">
                                          <p:stCondLst>
                                            <p:cond delay="1668"/>
                                          </p:stCondLst>
                                        </p:cTn>
                                        <p:tgtEl>
                                          <p:spTgt spid="28"/>
                                        </p:tgtEl>
                                      </p:cBhvr>
                                      <p:to x="100000" y="100000"/>
                                    </p:animScale>
                                    <p:animScale>
                                      <p:cBhvr>
                                        <p:cTn id="147" dur="26">
                                          <p:stCondLst>
                                            <p:cond delay="1808"/>
                                          </p:stCondLst>
                                        </p:cTn>
                                        <p:tgtEl>
                                          <p:spTgt spid="28"/>
                                        </p:tgtEl>
                                      </p:cBhvr>
                                      <p:to x="100000" y="95000"/>
                                    </p:animScale>
                                    <p:animScale>
                                      <p:cBhvr>
                                        <p:cTn id="148" dur="166" decel="50000">
                                          <p:stCondLst>
                                            <p:cond delay="1834"/>
                                          </p:stCondLst>
                                        </p:cTn>
                                        <p:tgtEl>
                                          <p:spTgt spid="28"/>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29"/>
                                        </p:tgtEl>
                                        <p:attrNameLst>
                                          <p:attrName>style.visibility</p:attrName>
                                        </p:attrNameLst>
                                      </p:cBhvr>
                                      <p:to>
                                        <p:strVal val="visible"/>
                                      </p:to>
                                    </p:set>
                                    <p:animEffect transition="in" filter="wipe(down)">
                                      <p:cBhvr>
                                        <p:cTn id="151" dur="580">
                                          <p:stCondLst>
                                            <p:cond delay="0"/>
                                          </p:stCondLst>
                                        </p:cTn>
                                        <p:tgtEl>
                                          <p:spTgt spid="29"/>
                                        </p:tgtEl>
                                      </p:cBhvr>
                                    </p:animEffect>
                                    <p:anim calcmode="lin" valueType="num">
                                      <p:cBhvr>
                                        <p:cTn id="152"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57" dur="26">
                                          <p:stCondLst>
                                            <p:cond delay="650"/>
                                          </p:stCondLst>
                                        </p:cTn>
                                        <p:tgtEl>
                                          <p:spTgt spid="29"/>
                                        </p:tgtEl>
                                      </p:cBhvr>
                                      <p:to x="100000" y="60000"/>
                                    </p:animScale>
                                    <p:animScale>
                                      <p:cBhvr>
                                        <p:cTn id="158" dur="166" decel="50000">
                                          <p:stCondLst>
                                            <p:cond delay="676"/>
                                          </p:stCondLst>
                                        </p:cTn>
                                        <p:tgtEl>
                                          <p:spTgt spid="29"/>
                                        </p:tgtEl>
                                      </p:cBhvr>
                                      <p:to x="100000" y="100000"/>
                                    </p:animScale>
                                    <p:animScale>
                                      <p:cBhvr>
                                        <p:cTn id="159" dur="26">
                                          <p:stCondLst>
                                            <p:cond delay="1312"/>
                                          </p:stCondLst>
                                        </p:cTn>
                                        <p:tgtEl>
                                          <p:spTgt spid="29"/>
                                        </p:tgtEl>
                                      </p:cBhvr>
                                      <p:to x="100000" y="80000"/>
                                    </p:animScale>
                                    <p:animScale>
                                      <p:cBhvr>
                                        <p:cTn id="160" dur="166" decel="50000">
                                          <p:stCondLst>
                                            <p:cond delay="1338"/>
                                          </p:stCondLst>
                                        </p:cTn>
                                        <p:tgtEl>
                                          <p:spTgt spid="29"/>
                                        </p:tgtEl>
                                      </p:cBhvr>
                                      <p:to x="100000" y="100000"/>
                                    </p:animScale>
                                    <p:animScale>
                                      <p:cBhvr>
                                        <p:cTn id="161" dur="26">
                                          <p:stCondLst>
                                            <p:cond delay="1642"/>
                                          </p:stCondLst>
                                        </p:cTn>
                                        <p:tgtEl>
                                          <p:spTgt spid="29"/>
                                        </p:tgtEl>
                                      </p:cBhvr>
                                      <p:to x="100000" y="90000"/>
                                    </p:animScale>
                                    <p:animScale>
                                      <p:cBhvr>
                                        <p:cTn id="162" dur="166" decel="50000">
                                          <p:stCondLst>
                                            <p:cond delay="1668"/>
                                          </p:stCondLst>
                                        </p:cTn>
                                        <p:tgtEl>
                                          <p:spTgt spid="29"/>
                                        </p:tgtEl>
                                      </p:cBhvr>
                                      <p:to x="100000" y="100000"/>
                                    </p:animScale>
                                    <p:animScale>
                                      <p:cBhvr>
                                        <p:cTn id="163" dur="26">
                                          <p:stCondLst>
                                            <p:cond delay="1808"/>
                                          </p:stCondLst>
                                        </p:cTn>
                                        <p:tgtEl>
                                          <p:spTgt spid="29"/>
                                        </p:tgtEl>
                                      </p:cBhvr>
                                      <p:to x="100000" y="95000"/>
                                    </p:animScale>
                                    <p:animScale>
                                      <p:cBhvr>
                                        <p:cTn id="164" dur="166" decel="50000">
                                          <p:stCondLst>
                                            <p:cond delay="1834"/>
                                          </p:stCondLst>
                                        </p:cTn>
                                        <p:tgtEl>
                                          <p:spTgt spid="29"/>
                                        </p:tgtEl>
                                      </p:cBhvr>
                                      <p:to x="100000" y="100000"/>
                                    </p:animScale>
                                  </p:childTnLst>
                                </p:cTn>
                              </p:par>
                              <p:par>
                                <p:cTn id="165" presetID="26" presetClass="entr" presetSubtype="0" fill="hold" nodeType="withEffect">
                                  <p:stCondLst>
                                    <p:cond delay="0"/>
                                  </p:stCondLst>
                                  <p:childTnLst>
                                    <p:set>
                                      <p:cBhvr>
                                        <p:cTn id="166" dur="1" fill="hold">
                                          <p:stCondLst>
                                            <p:cond delay="0"/>
                                          </p:stCondLst>
                                        </p:cTn>
                                        <p:tgtEl>
                                          <p:spTgt spid="30"/>
                                        </p:tgtEl>
                                        <p:attrNameLst>
                                          <p:attrName>style.visibility</p:attrName>
                                        </p:attrNameLst>
                                      </p:cBhvr>
                                      <p:to>
                                        <p:strVal val="visible"/>
                                      </p:to>
                                    </p:set>
                                    <p:animEffect transition="in" filter="wipe(down)">
                                      <p:cBhvr>
                                        <p:cTn id="167" dur="580">
                                          <p:stCondLst>
                                            <p:cond delay="0"/>
                                          </p:stCondLst>
                                        </p:cTn>
                                        <p:tgtEl>
                                          <p:spTgt spid="30"/>
                                        </p:tgtEl>
                                      </p:cBhvr>
                                    </p:animEffect>
                                    <p:anim calcmode="lin" valueType="num">
                                      <p:cBhvr>
                                        <p:cTn id="168"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173" dur="26">
                                          <p:stCondLst>
                                            <p:cond delay="650"/>
                                          </p:stCondLst>
                                        </p:cTn>
                                        <p:tgtEl>
                                          <p:spTgt spid="30"/>
                                        </p:tgtEl>
                                      </p:cBhvr>
                                      <p:to x="100000" y="60000"/>
                                    </p:animScale>
                                    <p:animScale>
                                      <p:cBhvr>
                                        <p:cTn id="174" dur="166" decel="50000">
                                          <p:stCondLst>
                                            <p:cond delay="676"/>
                                          </p:stCondLst>
                                        </p:cTn>
                                        <p:tgtEl>
                                          <p:spTgt spid="30"/>
                                        </p:tgtEl>
                                      </p:cBhvr>
                                      <p:to x="100000" y="100000"/>
                                    </p:animScale>
                                    <p:animScale>
                                      <p:cBhvr>
                                        <p:cTn id="175" dur="26">
                                          <p:stCondLst>
                                            <p:cond delay="1312"/>
                                          </p:stCondLst>
                                        </p:cTn>
                                        <p:tgtEl>
                                          <p:spTgt spid="30"/>
                                        </p:tgtEl>
                                      </p:cBhvr>
                                      <p:to x="100000" y="80000"/>
                                    </p:animScale>
                                    <p:animScale>
                                      <p:cBhvr>
                                        <p:cTn id="176" dur="166" decel="50000">
                                          <p:stCondLst>
                                            <p:cond delay="1338"/>
                                          </p:stCondLst>
                                        </p:cTn>
                                        <p:tgtEl>
                                          <p:spTgt spid="30"/>
                                        </p:tgtEl>
                                      </p:cBhvr>
                                      <p:to x="100000" y="100000"/>
                                    </p:animScale>
                                    <p:animScale>
                                      <p:cBhvr>
                                        <p:cTn id="177" dur="26">
                                          <p:stCondLst>
                                            <p:cond delay="1642"/>
                                          </p:stCondLst>
                                        </p:cTn>
                                        <p:tgtEl>
                                          <p:spTgt spid="30"/>
                                        </p:tgtEl>
                                      </p:cBhvr>
                                      <p:to x="100000" y="90000"/>
                                    </p:animScale>
                                    <p:animScale>
                                      <p:cBhvr>
                                        <p:cTn id="178" dur="166" decel="50000">
                                          <p:stCondLst>
                                            <p:cond delay="1668"/>
                                          </p:stCondLst>
                                        </p:cTn>
                                        <p:tgtEl>
                                          <p:spTgt spid="30"/>
                                        </p:tgtEl>
                                      </p:cBhvr>
                                      <p:to x="100000" y="100000"/>
                                    </p:animScale>
                                    <p:animScale>
                                      <p:cBhvr>
                                        <p:cTn id="179" dur="26">
                                          <p:stCondLst>
                                            <p:cond delay="1808"/>
                                          </p:stCondLst>
                                        </p:cTn>
                                        <p:tgtEl>
                                          <p:spTgt spid="30"/>
                                        </p:tgtEl>
                                      </p:cBhvr>
                                      <p:to x="100000" y="95000"/>
                                    </p:animScale>
                                    <p:animScale>
                                      <p:cBhvr>
                                        <p:cTn id="180" dur="166" decel="50000">
                                          <p:stCondLst>
                                            <p:cond delay="1834"/>
                                          </p:stCondLst>
                                        </p:cTn>
                                        <p:tgtEl>
                                          <p:spTgt spid="30"/>
                                        </p:tgtEl>
                                      </p:cBhvr>
                                      <p:to x="100000" y="100000"/>
                                    </p:animScale>
                                  </p:childTnLst>
                                </p:cTn>
                              </p:par>
                              <p:par>
                                <p:cTn id="181" presetID="26" presetClass="entr" presetSubtype="0" fill="hold" nodeType="withEffect">
                                  <p:stCondLst>
                                    <p:cond delay="0"/>
                                  </p:stCondLst>
                                  <p:childTnLst>
                                    <p:set>
                                      <p:cBhvr>
                                        <p:cTn id="182" dur="1" fill="hold">
                                          <p:stCondLst>
                                            <p:cond delay="0"/>
                                          </p:stCondLst>
                                        </p:cTn>
                                        <p:tgtEl>
                                          <p:spTgt spid="3"/>
                                        </p:tgtEl>
                                        <p:attrNameLst>
                                          <p:attrName>style.visibility</p:attrName>
                                        </p:attrNameLst>
                                      </p:cBhvr>
                                      <p:to>
                                        <p:strVal val="visible"/>
                                      </p:to>
                                    </p:set>
                                    <p:animEffect transition="in" filter="wipe(down)">
                                      <p:cBhvr>
                                        <p:cTn id="183" dur="580">
                                          <p:stCondLst>
                                            <p:cond delay="0"/>
                                          </p:stCondLst>
                                        </p:cTn>
                                        <p:tgtEl>
                                          <p:spTgt spid="3"/>
                                        </p:tgtEl>
                                      </p:cBhvr>
                                    </p:animEffect>
                                    <p:anim calcmode="lin" valueType="num">
                                      <p:cBhvr>
                                        <p:cTn id="18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9" dur="26">
                                          <p:stCondLst>
                                            <p:cond delay="650"/>
                                          </p:stCondLst>
                                        </p:cTn>
                                        <p:tgtEl>
                                          <p:spTgt spid="3"/>
                                        </p:tgtEl>
                                      </p:cBhvr>
                                      <p:to x="100000" y="60000"/>
                                    </p:animScale>
                                    <p:animScale>
                                      <p:cBhvr>
                                        <p:cTn id="190" dur="166" decel="50000">
                                          <p:stCondLst>
                                            <p:cond delay="676"/>
                                          </p:stCondLst>
                                        </p:cTn>
                                        <p:tgtEl>
                                          <p:spTgt spid="3"/>
                                        </p:tgtEl>
                                      </p:cBhvr>
                                      <p:to x="100000" y="100000"/>
                                    </p:animScale>
                                    <p:animScale>
                                      <p:cBhvr>
                                        <p:cTn id="191" dur="26">
                                          <p:stCondLst>
                                            <p:cond delay="1312"/>
                                          </p:stCondLst>
                                        </p:cTn>
                                        <p:tgtEl>
                                          <p:spTgt spid="3"/>
                                        </p:tgtEl>
                                      </p:cBhvr>
                                      <p:to x="100000" y="80000"/>
                                    </p:animScale>
                                    <p:animScale>
                                      <p:cBhvr>
                                        <p:cTn id="192" dur="166" decel="50000">
                                          <p:stCondLst>
                                            <p:cond delay="1338"/>
                                          </p:stCondLst>
                                        </p:cTn>
                                        <p:tgtEl>
                                          <p:spTgt spid="3"/>
                                        </p:tgtEl>
                                      </p:cBhvr>
                                      <p:to x="100000" y="100000"/>
                                    </p:animScale>
                                    <p:animScale>
                                      <p:cBhvr>
                                        <p:cTn id="193" dur="26">
                                          <p:stCondLst>
                                            <p:cond delay="1642"/>
                                          </p:stCondLst>
                                        </p:cTn>
                                        <p:tgtEl>
                                          <p:spTgt spid="3"/>
                                        </p:tgtEl>
                                      </p:cBhvr>
                                      <p:to x="100000" y="90000"/>
                                    </p:animScale>
                                    <p:animScale>
                                      <p:cBhvr>
                                        <p:cTn id="194" dur="166" decel="50000">
                                          <p:stCondLst>
                                            <p:cond delay="1668"/>
                                          </p:stCondLst>
                                        </p:cTn>
                                        <p:tgtEl>
                                          <p:spTgt spid="3"/>
                                        </p:tgtEl>
                                      </p:cBhvr>
                                      <p:to x="100000" y="100000"/>
                                    </p:animScale>
                                    <p:animScale>
                                      <p:cBhvr>
                                        <p:cTn id="195" dur="26">
                                          <p:stCondLst>
                                            <p:cond delay="1808"/>
                                          </p:stCondLst>
                                        </p:cTn>
                                        <p:tgtEl>
                                          <p:spTgt spid="3"/>
                                        </p:tgtEl>
                                      </p:cBhvr>
                                      <p:to x="100000" y="95000"/>
                                    </p:animScale>
                                    <p:animScale>
                                      <p:cBhvr>
                                        <p:cTn id="196" dur="166" decel="50000">
                                          <p:stCondLst>
                                            <p:cond delay="1834"/>
                                          </p:stCondLst>
                                        </p:cTn>
                                        <p:tgtEl>
                                          <p:spTgt spid="3"/>
                                        </p:tgtEl>
                                      </p:cBhvr>
                                      <p:to x="100000" y="100000"/>
                                    </p:animScale>
                                  </p:childTnLst>
                                </p:cTn>
                              </p:par>
                              <p:par>
                                <p:cTn id="197" presetID="26" presetClass="entr" presetSubtype="0" fill="hold" nodeType="withEffect">
                                  <p:stCondLst>
                                    <p:cond delay="0"/>
                                  </p:stCondLst>
                                  <p:childTnLst>
                                    <p:set>
                                      <p:cBhvr>
                                        <p:cTn id="198" dur="1" fill="hold">
                                          <p:stCondLst>
                                            <p:cond delay="0"/>
                                          </p:stCondLst>
                                        </p:cTn>
                                        <p:tgtEl>
                                          <p:spTgt spid="4"/>
                                        </p:tgtEl>
                                        <p:attrNameLst>
                                          <p:attrName>style.visibility</p:attrName>
                                        </p:attrNameLst>
                                      </p:cBhvr>
                                      <p:to>
                                        <p:strVal val="visible"/>
                                      </p:to>
                                    </p:set>
                                    <p:animEffect transition="in" filter="wipe(down)">
                                      <p:cBhvr>
                                        <p:cTn id="199" dur="580">
                                          <p:stCondLst>
                                            <p:cond delay="0"/>
                                          </p:stCondLst>
                                        </p:cTn>
                                        <p:tgtEl>
                                          <p:spTgt spid="4"/>
                                        </p:tgtEl>
                                      </p:cBhvr>
                                    </p:animEffect>
                                    <p:anim calcmode="lin" valueType="num">
                                      <p:cBhvr>
                                        <p:cTn id="20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
                                        </p:tgtEl>
                                      </p:cBhvr>
                                      <p:to x="100000" y="60000"/>
                                    </p:animScale>
                                    <p:animScale>
                                      <p:cBhvr>
                                        <p:cTn id="206" dur="166" decel="50000">
                                          <p:stCondLst>
                                            <p:cond delay="676"/>
                                          </p:stCondLst>
                                        </p:cTn>
                                        <p:tgtEl>
                                          <p:spTgt spid="4"/>
                                        </p:tgtEl>
                                      </p:cBhvr>
                                      <p:to x="100000" y="100000"/>
                                    </p:animScale>
                                    <p:animScale>
                                      <p:cBhvr>
                                        <p:cTn id="207" dur="26">
                                          <p:stCondLst>
                                            <p:cond delay="1312"/>
                                          </p:stCondLst>
                                        </p:cTn>
                                        <p:tgtEl>
                                          <p:spTgt spid="4"/>
                                        </p:tgtEl>
                                      </p:cBhvr>
                                      <p:to x="100000" y="80000"/>
                                    </p:animScale>
                                    <p:animScale>
                                      <p:cBhvr>
                                        <p:cTn id="208" dur="166" decel="50000">
                                          <p:stCondLst>
                                            <p:cond delay="1338"/>
                                          </p:stCondLst>
                                        </p:cTn>
                                        <p:tgtEl>
                                          <p:spTgt spid="4"/>
                                        </p:tgtEl>
                                      </p:cBhvr>
                                      <p:to x="100000" y="100000"/>
                                    </p:animScale>
                                    <p:animScale>
                                      <p:cBhvr>
                                        <p:cTn id="209" dur="26">
                                          <p:stCondLst>
                                            <p:cond delay="1642"/>
                                          </p:stCondLst>
                                        </p:cTn>
                                        <p:tgtEl>
                                          <p:spTgt spid="4"/>
                                        </p:tgtEl>
                                      </p:cBhvr>
                                      <p:to x="100000" y="90000"/>
                                    </p:animScale>
                                    <p:animScale>
                                      <p:cBhvr>
                                        <p:cTn id="210" dur="166" decel="50000">
                                          <p:stCondLst>
                                            <p:cond delay="1668"/>
                                          </p:stCondLst>
                                        </p:cTn>
                                        <p:tgtEl>
                                          <p:spTgt spid="4"/>
                                        </p:tgtEl>
                                      </p:cBhvr>
                                      <p:to x="100000" y="100000"/>
                                    </p:animScale>
                                    <p:animScale>
                                      <p:cBhvr>
                                        <p:cTn id="211" dur="26">
                                          <p:stCondLst>
                                            <p:cond delay="1808"/>
                                          </p:stCondLst>
                                        </p:cTn>
                                        <p:tgtEl>
                                          <p:spTgt spid="4"/>
                                        </p:tgtEl>
                                      </p:cBhvr>
                                      <p:to x="100000" y="95000"/>
                                    </p:animScale>
                                    <p:animScale>
                                      <p:cBhvr>
                                        <p:cTn id="21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2" grpId="0"/>
      <p:bldP spid="24" grpId="0"/>
      <p:bldP spid="28" grpId="0"/>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I-4</a:t>
                      </a:r>
                    </a:p>
                  </a:txBody>
                  <a:tcPr/>
                </a:tc>
                <a:tc>
                  <a:txBody>
                    <a:bodyPr/>
                    <a:lstStyle/>
                    <a:p>
                      <a:r>
                        <a:rPr lang="fr-FR" sz="2000" b="1" cap="all" baseline="0" dirty="0">
                          <a:latin typeface="Calibri" panose="020F0502020204030204" pitchFamily="34" charset="0"/>
                          <a:cs typeface="Calibri" panose="020F0502020204030204" pitchFamily="34" charset="0"/>
                        </a:rPr>
                        <a:t>Le récit DE VOYAGE</a:t>
                      </a:r>
                    </a:p>
                  </a:txBody>
                  <a:tcPr/>
                </a:tc>
                <a:extLst>
                  <a:ext uri="{0D108BD9-81ED-4DB2-BD59-A6C34878D82A}">
                    <a16:rowId xmlns:a16="http://schemas.microsoft.com/office/drawing/2014/main" val="2285808700"/>
                  </a:ext>
                </a:extLst>
              </a:tr>
            </a:tbl>
          </a:graphicData>
        </a:graphic>
      </p:graphicFrame>
      <p:sp>
        <p:nvSpPr>
          <p:cNvPr id="23" name="ZoneTexte 22">
            <a:extLst>
              <a:ext uri="{FF2B5EF4-FFF2-40B4-BE49-F238E27FC236}">
                <a16:creationId xmlns:a16="http://schemas.microsoft.com/office/drawing/2014/main" id="{E9FEADFA-FE00-44BF-93E9-30FF529BD6D2}"/>
              </a:ext>
            </a:extLst>
          </p:cNvPr>
          <p:cNvSpPr txBox="1"/>
          <p:nvPr/>
        </p:nvSpPr>
        <p:spPr>
          <a:xfrm>
            <a:off x="169322" y="1006983"/>
            <a:ext cx="11082611" cy="400110"/>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32 )</a:t>
            </a:r>
            <a:r>
              <a:rPr lang="fr-FR" sz="2000" b="1" dirty="0">
                <a:latin typeface="Calibri" panose="020F0502020204030204" pitchFamily="34" charset="0"/>
                <a:cs typeface="Calibri" panose="020F0502020204030204" pitchFamily="34" charset="0"/>
              </a:rPr>
              <a:t> Souligner ou surligner la </a:t>
            </a:r>
            <a:r>
              <a:rPr lang="fr-FR" sz="2000" b="1" dirty="0">
                <a:solidFill>
                  <a:srgbClr val="FF0000"/>
                </a:solidFill>
                <a:latin typeface="Calibri" panose="020F0502020204030204" pitchFamily="34" charset="0"/>
                <a:cs typeface="Calibri" panose="020F0502020204030204" pitchFamily="34" charset="0"/>
              </a:rPr>
              <a:t>phrase qui montre</a:t>
            </a:r>
            <a:r>
              <a:rPr lang="fr-FR" sz="2000" b="1" dirty="0">
                <a:latin typeface="Calibri" panose="020F0502020204030204" pitchFamily="34" charset="0"/>
                <a:cs typeface="Calibri" panose="020F0502020204030204" pitchFamily="34" charset="0"/>
              </a:rPr>
              <a:t> que l’auteur part à </a:t>
            </a:r>
            <a:r>
              <a:rPr lang="fr-FR" sz="2000" b="1" dirty="0">
                <a:solidFill>
                  <a:srgbClr val="FF0000"/>
                </a:solidFill>
                <a:latin typeface="Calibri" panose="020F0502020204030204" pitchFamily="34" charset="0"/>
                <a:cs typeface="Calibri" panose="020F0502020204030204" pitchFamily="34" charset="0"/>
              </a:rPr>
              <a:t>l’aventure</a:t>
            </a:r>
            <a:r>
              <a:rPr lang="fr-FR" sz="2000" b="1" dirty="0">
                <a:latin typeface="Calibri" panose="020F0502020204030204" pitchFamily="34" charset="0"/>
                <a:cs typeface="Calibri" panose="020F0502020204030204" pitchFamily="34" charset="0"/>
              </a:rPr>
              <a:t> avec son ami…</a:t>
            </a:r>
          </a:p>
        </p:txBody>
      </p:sp>
      <p:sp>
        <p:nvSpPr>
          <p:cNvPr id="26" name="ZoneTexte 25">
            <a:extLst>
              <a:ext uri="{FF2B5EF4-FFF2-40B4-BE49-F238E27FC236}">
                <a16:creationId xmlns:a16="http://schemas.microsoft.com/office/drawing/2014/main" id="{2CA282D2-C438-4306-B46E-A01C0A8753F5}"/>
              </a:ext>
            </a:extLst>
          </p:cNvPr>
          <p:cNvSpPr txBox="1"/>
          <p:nvPr/>
        </p:nvSpPr>
        <p:spPr>
          <a:xfrm>
            <a:off x="134235" y="633690"/>
            <a:ext cx="3860352" cy="369332"/>
          </a:xfrm>
          <a:prstGeom prst="rect">
            <a:avLst/>
          </a:prstGeom>
          <a:noFill/>
        </p:spPr>
        <p:txBody>
          <a:bodyPr wrap="none" rtlCol="0">
            <a:spAutoFit/>
          </a:bodyPr>
          <a:lstStyle/>
          <a:p>
            <a:r>
              <a:rPr lang="fr-FR" b="1" dirty="0">
                <a:solidFill>
                  <a:srgbClr val="FF0000"/>
                </a:solidFill>
                <a:highlight>
                  <a:srgbClr val="FFFF00"/>
                </a:highlight>
              </a:rPr>
              <a:t>DOC. 12 :</a:t>
            </a:r>
            <a:r>
              <a:rPr lang="fr-FR" b="1" dirty="0">
                <a:solidFill>
                  <a:srgbClr val="FF0000"/>
                </a:solidFill>
              </a:rPr>
              <a:t> </a:t>
            </a:r>
            <a:r>
              <a:rPr lang="fr-FR" i="1" dirty="0">
                <a:solidFill>
                  <a:srgbClr val="FF0000"/>
                </a:solidFill>
              </a:rPr>
              <a:t>L’Usage du monde 1/2</a:t>
            </a:r>
          </a:p>
        </p:txBody>
      </p:sp>
      <p:sp>
        <p:nvSpPr>
          <p:cNvPr id="27" name="ZoneTexte 26">
            <a:extLst>
              <a:ext uri="{FF2B5EF4-FFF2-40B4-BE49-F238E27FC236}">
                <a16:creationId xmlns:a16="http://schemas.microsoft.com/office/drawing/2014/main" id="{016F803C-BBAF-4B96-B1C7-3FC029F4B19F}"/>
              </a:ext>
            </a:extLst>
          </p:cNvPr>
          <p:cNvSpPr txBox="1"/>
          <p:nvPr/>
        </p:nvSpPr>
        <p:spPr>
          <a:xfrm>
            <a:off x="169322" y="1760547"/>
            <a:ext cx="3825265" cy="1015663"/>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33 )</a:t>
            </a:r>
            <a:r>
              <a:rPr lang="fr-FR" sz="2000" b="1" dirty="0">
                <a:latin typeface="Calibri" panose="020F0502020204030204" pitchFamily="34" charset="0"/>
                <a:cs typeface="Calibri" panose="020F0502020204030204" pitchFamily="34" charset="0"/>
              </a:rPr>
              <a:t> Comment l’</a:t>
            </a:r>
            <a:r>
              <a:rPr lang="fr-FR" sz="2000" b="1" dirty="0">
                <a:solidFill>
                  <a:srgbClr val="FF0000"/>
                </a:solidFill>
                <a:latin typeface="Calibri" panose="020F0502020204030204" pitchFamily="34" charset="0"/>
                <a:cs typeface="Calibri" panose="020F0502020204030204" pitchFamily="34" charset="0"/>
              </a:rPr>
              <a:t>auteur</a:t>
            </a:r>
            <a:r>
              <a:rPr lang="fr-FR" sz="2000" b="1" dirty="0">
                <a:latin typeface="Calibri" panose="020F0502020204030204" pitchFamily="34" charset="0"/>
                <a:cs typeface="Calibri" panose="020F0502020204030204" pitchFamily="34" charset="0"/>
              </a:rPr>
              <a:t> explique-t-il son </a:t>
            </a:r>
            <a:r>
              <a:rPr lang="fr-FR" sz="2000" b="1" dirty="0">
                <a:solidFill>
                  <a:srgbClr val="FF0000"/>
                </a:solidFill>
                <a:latin typeface="Calibri" panose="020F0502020204030204" pitchFamily="34" charset="0"/>
                <a:cs typeface="Calibri" panose="020F0502020204030204" pitchFamily="34" charset="0"/>
              </a:rPr>
              <a:t>envie de voyager</a:t>
            </a:r>
            <a:r>
              <a:rPr lang="fr-FR" sz="2000" b="1" dirty="0">
                <a:latin typeface="Calibri" panose="020F0502020204030204" pitchFamily="34" charset="0"/>
                <a:cs typeface="Calibri" panose="020F0502020204030204" pitchFamily="34" charset="0"/>
              </a:rPr>
              <a:t> ? </a:t>
            </a:r>
            <a:r>
              <a:rPr lang="fr-FR" sz="2000" b="1" dirty="0">
                <a:solidFill>
                  <a:srgbClr val="FF0000"/>
                </a:solidFill>
                <a:latin typeface="Calibri" panose="020F0502020204030204" pitchFamily="34" charset="0"/>
                <a:cs typeface="Calibri" panose="020F0502020204030204" pitchFamily="34" charset="0"/>
              </a:rPr>
              <a:t>Illustrer </a:t>
            </a:r>
            <a:r>
              <a:rPr lang="fr-FR" sz="2000" b="1" dirty="0">
                <a:latin typeface="Calibri" panose="020F0502020204030204" pitchFamily="34" charset="0"/>
                <a:cs typeface="Calibri" panose="020F0502020204030204" pitchFamily="34" charset="0"/>
              </a:rPr>
              <a:t>avec une </a:t>
            </a:r>
            <a:r>
              <a:rPr lang="fr-FR" sz="2000" b="1" dirty="0">
                <a:solidFill>
                  <a:srgbClr val="FF0000"/>
                </a:solidFill>
                <a:latin typeface="Calibri" panose="020F0502020204030204" pitchFamily="34" charset="0"/>
                <a:cs typeface="Calibri" panose="020F0502020204030204" pitchFamily="34" charset="0"/>
              </a:rPr>
              <a:t>citation</a:t>
            </a:r>
            <a:r>
              <a:rPr lang="fr-FR" sz="2000" b="1" dirty="0">
                <a:latin typeface="Calibri" panose="020F0502020204030204" pitchFamily="34" charset="0"/>
                <a:cs typeface="Calibri" panose="020F0502020204030204" pitchFamily="34" charset="0"/>
              </a:rPr>
              <a:t>…</a:t>
            </a:r>
          </a:p>
        </p:txBody>
      </p:sp>
      <p:sp>
        <p:nvSpPr>
          <p:cNvPr id="34" name="ZoneTexte 33">
            <a:extLst>
              <a:ext uri="{FF2B5EF4-FFF2-40B4-BE49-F238E27FC236}">
                <a16:creationId xmlns:a16="http://schemas.microsoft.com/office/drawing/2014/main" id="{4F3775E8-6885-4709-86D8-BCF73AD96EBA}"/>
              </a:ext>
            </a:extLst>
          </p:cNvPr>
          <p:cNvSpPr txBox="1"/>
          <p:nvPr/>
        </p:nvSpPr>
        <p:spPr>
          <a:xfrm>
            <a:off x="169322" y="5417997"/>
            <a:ext cx="3449777" cy="1015663"/>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34 )</a:t>
            </a:r>
            <a:r>
              <a:rPr lang="fr-FR" sz="2000" b="1" dirty="0">
                <a:latin typeface="Calibri" panose="020F0502020204030204" pitchFamily="34" charset="0"/>
                <a:cs typeface="Calibri" panose="020F0502020204030204" pitchFamily="34" charset="0"/>
              </a:rPr>
              <a:t> Pourquoi Nicolas BOUVIER a-t-il l’impression d’</a:t>
            </a:r>
            <a:r>
              <a:rPr lang="fr-FR" sz="2000" b="1" dirty="0">
                <a:solidFill>
                  <a:srgbClr val="FF0000"/>
                </a:solidFill>
                <a:latin typeface="Calibri" panose="020F0502020204030204" pitchFamily="34" charset="0"/>
                <a:cs typeface="Calibri" panose="020F0502020204030204" pitchFamily="34" charset="0"/>
              </a:rPr>
              <a:t>entrer dans sa deuxième vie</a:t>
            </a:r>
            <a:r>
              <a:rPr lang="fr-FR" sz="2000" b="1" dirty="0">
                <a:latin typeface="Calibri" panose="020F0502020204030204" pitchFamily="34" charset="0"/>
                <a:cs typeface="Calibri" panose="020F0502020204030204" pitchFamily="34" charset="0"/>
              </a:rPr>
              <a:t> ?</a:t>
            </a:r>
          </a:p>
        </p:txBody>
      </p:sp>
      <p:sp>
        <p:nvSpPr>
          <p:cNvPr id="35" name="Rectangle 34">
            <a:extLst>
              <a:ext uri="{FF2B5EF4-FFF2-40B4-BE49-F238E27FC236}">
                <a16:creationId xmlns:a16="http://schemas.microsoft.com/office/drawing/2014/main" id="{E03DDA53-9B1E-4460-B7FB-6CAF67E3549D}"/>
              </a:ext>
            </a:extLst>
          </p:cNvPr>
          <p:cNvSpPr/>
          <p:nvPr/>
        </p:nvSpPr>
        <p:spPr>
          <a:xfrm>
            <a:off x="277167" y="2857739"/>
            <a:ext cx="11637666" cy="254203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ZoneTexte 35">
            <a:extLst>
              <a:ext uri="{FF2B5EF4-FFF2-40B4-BE49-F238E27FC236}">
                <a16:creationId xmlns:a16="http://schemas.microsoft.com/office/drawing/2014/main" id="{AEF5A762-2A1A-44C2-9CD7-EDFA7B809663}"/>
              </a:ext>
            </a:extLst>
          </p:cNvPr>
          <p:cNvSpPr txBox="1"/>
          <p:nvPr/>
        </p:nvSpPr>
        <p:spPr>
          <a:xfrm>
            <a:off x="2610772" y="2867364"/>
            <a:ext cx="8039204" cy="2523768"/>
          </a:xfrm>
          <a:prstGeom prst="rect">
            <a:avLst/>
          </a:prstGeom>
          <a:noFill/>
        </p:spPr>
        <p:txBody>
          <a:bodyPr wrap="square">
            <a:spAutoFit/>
          </a:bodyPr>
          <a:lstStyle/>
          <a:p>
            <a:pPr algn="just"/>
            <a:r>
              <a:rPr lang="fr-FR" sz="1400" dirty="0"/>
              <a:t>Le chat, animal vénéré dans l’Égypte antique, est représenté dans leur mythologie par la déesse Bastet [tête de chat sur un corps de femme]. Ils étaient connus et admirés pour leur </a:t>
            </a:r>
            <a:r>
              <a:rPr lang="fr-FR" sz="1400" b="1" dirty="0">
                <a:solidFill>
                  <a:srgbClr val="FF0000"/>
                </a:solidFill>
              </a:rPr>
              <a:t>don à se sortir des situations dangereuses</a:t>
            </a:r>
            <a:r>
              <a:rPr lang="fr-FR" sz="1400" dirty="0"/>
              <a:t> qui pourraient leur coûter la vie. Et encore aujourd'hui, nous savons que le chat possède un talent certain pour déjouer la mort, à survivre à des chutes de plusieurs mètres de haut. </a:t>
            </a:r>
          </a:p>
          <a:p>
            <a:pPr algn="just"/>
            <a:r>
              <a:rPr lang="fr-FR" sz="1400" dirty="0"/>
              <a:t>Dans la religion polythéiste égyptienne, le panthéon des dieux comptait 9 dieux principaux, le </a:t>
            </a:r>
            <a:r>
              <a:rPr lang="fr-FR" sz="1400" b="1" dirty="0">
                <a:solidFill>
                  <a:srgbClr val="FF0000"/>
                </a:solidFill>
              </a:rPr>
              <a:t>chiffre 9</a:t>
            </a:r>
            <a:r>
              <a:rPr lang="fr-FR" sz="1400" dirty="0"/>
              <a:t> étant ainsi considéré comme un </a:t>
            </a:r>
            <a:r>
              <a:rPr lang="fr-FR" sz="1400" b="1" dirty="0">
                <a:solidFill>
                  <a:srgbClr val="FF0000"/>
                </a:solidFill>
              </a:rPr>
              <a:t>symbole de perfection</a:t>
            </a:r>
            <a:r>
              <a:rPr lang="fr-FR" sz="1400" dirty="0"/>
              <a:t>, </a:t>
            </a:r>
            <a:r>
              <a:rPr lang="fr-FR" sz="1400" b="1" dirty="0">
                <a:solidFill>
                  <a:srgbClr val="FF0000"/>
                </a:solidFill>
              </a:rPr>
              <a:t>chiffre porte-bonheur</a:t>
            </a:r>
            <a:r>
              <a:rPr lang="fr-FR" sz="1400" dirty="0"/>
              <a:t>. Comme les Égyptiens croyaient également en la réincarnation, les 9 vies du chat peuvent donc être vues comme une </a:t>
            </a:r>
            <a:r>
              <a:rPr lang="fr-FR" sz="1400" b="1" cap="all" dirty="0">
                <a:solidFill>
                  <a:srgbClr val="FF0000"/>
                </a:solidFill>
              </a:rPr>
              <a:t>métaphore</a:t>
            </a:r>
            <a:r>
              <a:rPr lang="fr-FR" sz="1400" b="1" dirty="0">
                <a:solidFill>
                  <a:srgbClr val="FF0000"/>
                </a:solidFill>
              </a:rPr>
              <a:t> du voyage de l'âme à travers les étapes qui mènent à son aboutissement</a:t>
            </a:r>
            <a:r>
              <a:rPr lang="fr-FR" sz="1400" dirty="0"/>
              <a:t>.</a:t>
            </a:r>
          </a:p>
          <a:p>
            <a:pPr algn="just"/>
            <a:endParaRPr lang="fr-FR" sz="600" dirty="0"/>
          </a:p>
          <a:p>
            <a:pPr algn="r"/>
            <a:r>
              <a:rPr lang="fr-FR" sz="1200" i="1" dirty="0"/>
              <a:t>D’après </a:t>
            </a:r>
            <a:r>
              <a:rPr lang="fr-FR" sz="1200" i="1" dirty="0">
                <a:hlinkClick r:id="rId3"/>
              </a:rPr>
              <a:t>https://jardinage.lemonde.fr/dossier-1795-vies-chat-histoire-legende.html</a:t>
            </a:r>
            <a:r>
              <a:rPr lang="fr-FR" sz="1200" i="1" dirty="0"/>
              <a:t>.</a:t>
            </a:r>
            <a:endParaRPr lang="fr-FR" sz="1200" dirty="0"/>
          </a:p>
        </p:txBody>
      </p:sp>
      <p:sp>
        <p:nvSpPr>
          <p:cNvPr id="37" name="ZoneTexte 36">
            <a:extLst>
              <a:ext uri="{FF2B5EF4-FFF2-40B4-BE49-F238E27FC236}">
                <a16:creationId xmlns:a16="http://schemas.microsoft.com/office/drawing/2014/main" id="{C5D954B8-0D50-4495-886E-9014B592C1D1}"/>
              </a:ext>
            </a:extLst>
          </p:cNvPr>
          <p:cNvSpPr txBox="1"/>
          <p:nvPr/>
        </p:nvSpPr>
        <p:spPr>
          <a:xfrm>
            <a:off x="277167" y="2905418"/>
            <a:ext cx="2427532" cy="369332"/>
          </a:xfrm>
          <a:prstGeom prst="rect">
            <a:avLst/>
          </a:prstGeom>
          <a:noFill/>
        </p:spPr>
        <p:txBody>
          <a:bodyPr wrap="square">
            <a:spAutoFit/>
          </a:bodyPr>
          <a:lstStyle/>
          <a:p>
            <a:r>
              <a:rPr lang="fr-FR" b="1" dirty="0"/>
              <a:t>Les 9 vies du chat</a:t>
            </a:r>
          </a:p>
        </p:txBody>
      </p:sp>
      <p:pic>
        <p:nvPicPr>
          <p:cNvPr id="5" name="Image 4">
            <a:extLst>
              <a:ext uri="{FF2B5EF4-FFF2-40B4-BE49-F238E27FC236}">
                <a16:creationId xmlns:a16="http://schemas.microsoft.com/office/drawing/2014/main" id="{CD59F9DC-4C90-4AA1-B0A2-C324D0912B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03" y="3488128"/>
            <a:ext cx="2293452" cy="1892498"/>
          </a:xfrm>
          <a:prstGeom prst="rect">
            <a:avLst/>
          </a:prstGeom>
        </p:spPr>
      </p:pic>
      <p:pic>
        <p:nvPicPr>
          <p:cNvPr id="7" name="Image 6">
            <a:extLst>
              <a:ext uri="{FF2B5EF4-FFF2-40B4-BE49-F238E27FC236}">
                <a16:creationId xmlns:a16="http://schemas.microsoft.com/office/drawing/2014/main" id="{81145E5D-C806-4638-AA2D-B474B94B38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49976" y="3154295"/>
            <a:ext cx="1264857" cy="2068792"/>
          </a:xfrm>
          <a:prstGeom prst="rect">
            <a:avLst/>
          </a:prstGeom>
        </p:spPr>
      </p:pic>
      <p:pic>
        <p:nvPicPr>
          <p:cNvPr id="2" name="Image 1">
            <a:hlinkClick r:id="rId6" action="ppaction://hlinksldjump"/>
            <a:extLst>
              <a:ext uri="{FF2B5EF4-FFF2-40B4-BE49-F238E27FC236}">
                <a16:creationId xmlns:a16="http://schemas.microsoft.com/office/drawing/2014/main" id="{857201F3-11AA-D5D9-A6D4-4E9327ECD45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383373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80">
                                          <p:stCondLst>
                                            <p:cond delay="0"/>
                                          </p:stCondLst>
                                        </p:cTn>
                                        <p:tgtEl>
                                          <p:spTgt spid="36"/>
                                        </p:tgtEl>
                                      </p:cBhvr>
                                    </p:animEffect>
                                    <p:anim calcmode="lin" valueType="num">
                                      <p:cBhvr>
                                        <p:cTn id="24"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29" dur="26">
                                          <p:stCondLst>
                                            <p:cond delay="650"/>
                                          </p:stCondLst>
                                        </p:cTn>
                                        <p:tgtEl>
                                          <p:spTgt spid="36"/>
                                        </p:tgtEl>
                                      </p:cBhvr>
                                      <p:to x="100000" y="60000"/>
                                    </p:animScale>
                                    <p:animScale>
                                      <p:cBhvr>
                                        <p:cTn id="30" dur="166" decel="50000">
                                          <p:stCondLst>
                                            <p:cond delay="676"/>
                                          </p:stCondLst>
                                        </p:cTn>
                                        <p:tgtEl>
                                          <p:spTgt spid="36"/>
                                        </p:tgtEl>
                                      </p:cBhvr>
                                      <p:to x="100000" y="100000"/>
                                    </p:animScale>
                                    <p:animScale>
                                      <p:cBhvr>
                                        <p:cTn id="31" dur="26">
                                          <p:stCondLst>
                                            <p:cond delay="1312"/>
                                          </p:stCondLst>
                                        </p:cTn>
                                        <p:tgtEl>
                                          <p:spTgt spid="36"/>
                                        </p:tgtEl>
                                      </p:cBhvr>
                                      <p:to x="100000" y="80000"/>
                                    </p:animScale>
                                    <p:animScale>
                                      <p:cBhvr>
                                        <p:cTn id="32" dur="166" decel="50000">
                                          <p:stCondLst>
                                            <p:cond delay="1338"/>
                                          </p:stCondLst>
                                        </p:cTn>
                                        <p:tgtEl>
                                          <p:spTgt spid="36"/>
                                        </p:tgtEl>
                                      </p:cBhvr>
                                      <p:to x="100000" y="100000"/>
                                    </p:animScale>
                                    <p:animScale>
                                      <p:cBhvr>
                                        <p:cTn id="33" dur="26">
                                          <p:stCondLst>
                                            <p:cond delay="1642"/>
                                          </p:stCondLst>
                                        </p:cTn>
                                        <p:tgtEl>
                                          <p:spTgt spid="36"/>
                                        </p:tgtEl>
                                      </p:cBhvr>
                                      <p:to x="100000" y="90000"/>
                                    </p:animScale>
                                    <p:animScale>
                                      <p:cBhvr>
                                        <p:cTn id="34" dur="166" decel="50000">
                                          <p:stCondLst>
                                            <p:cond delay="1668"/>
                                          </p:stCondLst>
                                        </p:cTn>
                                        <p:tgtEl>
                                          <p:spTgt spid="36"/>
                                        </p:tgtEl>
                                      </p:cBhvr>
                                      <p:to x="100000" y="100000"/>
                                    </p:animScale>
                                    <p:animScale>
                                      <p:cBhvr>
                                        <p:cTn id="35" dur="26">
                                          <p:stCondLst>
                                            <p:cond delay="1808"/>
                                          </p:stCondLst>
                                        </p:cTn>
                                        <p:tgtEl>
                                          <p:spTgt spid="36"/>
                                        </p:tgtEl>
                                      </p:cBhvr>
                                      <p:to x="100000" y="95000"/>
                                    </p:animScale>
                                    <p:animScale>
                                      <p:cBhvr>
                                        <p:cTn id="36" dur="166" decel="50000">
                                          <p:stCondLst>
                                            <p:cond delay="1834"/>
                                          </p:stCondLst>
                                        </p:cTn>
                                        <p:tgtEl>
                                          <p:spTgt spid="3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80">
                                          <p:stCondLst>
                                            <p:cond delay="0"/>
                                          </p:stCondLst>
                                        </p:cTn>
                                        <p:tgtEl>
                                          <p:spTgt spid="37"/>
                                        </p:tgtEl>
                                      </p:cBhvr>
                                    </p:animEffect>
                                    <p:anim calcmode="lin" valueType="num">
                                      <p:cBhvr>
                                        <p:cTn id="40"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45" dur="26">
                                          <p:stCondLst>
                                            <p:cond delay="650"/>
                                          </p:stCondLst>
                                        </p:cTn>
                                        <p:tgtEl>
                                          <p:spTgt spid="37"/>
                                        </p:tgtEl>
                                      </p:cBhvr>
                                      <p:to x="100000" y="60000"/>
                                    </p:animScale>
                                    <p:animScale>
                                      <p:cBhvr>
                                        <p:cTn id="46" dur="166" decel="50000">
                                          <p:stCondLst>
                                            <p:cond delay="676"/>
                                          </p:stCondLst>
                                        </p:cTn>
                                        <p:tgtEl>
                                          <p:spTgt spid="37"/>
                                        </p:tgtEl>
                                      </p:cBhvr>
                                      <p:to x="100000" y="100000"/>
                                    </p:animScale>
                                    <p:animScale>
                                      <p:cBhvr>
                                        <p:cTn id="47" dur="26">
                                          <p:stCondLst>
                                            <p:cond delay="1312"/>
                                          </p:stCondLst>
                                        </p:cTn>
                                        <p:tgtEl>
                                          <p:spTgt spid="37"/>
                                        </p:tgtEl>
                                      </p:cBhvr>
                                      <p:to x="100000" y="80000"/>
                                    </p:animScale>
                                    <p:animScale>
                                      <p:cBhvr>
                                        <p:cTn id="48" dur="166" decel="50000">
                                          <p:stCondLst>
                                            <p:cond delay="1338"/>
                                          </p:stCondLst>
                                        </p:cTn>
                                        <p:tgtEl>
                                          <p:spTgt spid="37"/>
                                        </p:tgtEl>
                                      </p:cBhvr>
                                      <p:to x="100000" y="100000"/>
                                    </p:animScale>
                                    <p:animScale>
                                      <p:cBhvr>
                                        <p:cTn id="49" dur="26">
                                          <p:stCondLst>
                                            <p:cond delay="1642"/>
                                          </p:stCondLst>
                                        </p:cTn>
                                        <p:tgtEl>
                                          <p:spTgt spid="37"/>
                                        </p:tgtEl>
                                      </p:cBhvr>
                                      <p:to x="100000" y="90000"/>
                                    </p:animScale>
                                    <p:animScale>
                                      <p:cBhvr>
                                        <p:cTn id="50" dur="166" decel="50000">
                                          <p:stCondLst>
                                            <p:cond delay="1668"/>
                                          </p:stCondLst>
                                        </p:cTn>
                                        <p:tgtEl>
                                          <p:spTgt spid="37"/>
                                        </p:tgtEl>
                                      </p:cBhvr>
                                      <p:to x="100000" y="100000"/>
                                    </p:animScale>
                                    <p:animScale>
                                      <p:cBhvr>
                                        <p:cTn id="51" dur="26">
                                          <p:stCondLst>
                                            <p:cond delay="1808"/>
                                          </p:stCondLst>
                                        </p:cTn>
                                        <p:tgtEl>
                                          <p:spTgt spid="37"/>
                                        </p:tgtEl>
                                      </p:cBhvr>
                                      <p:to x="100000" y="95000"/>
                                    </p:animScale>
                                    <p:animScale>
                                      <p:cBhvr>
                                        <p:cTn id="52" dur="166" decel="50000">
                                          <p:stCondLst>
                                            <p:cond delay="1834"/>
                                          </p:stCondLst>
                                        </p:cTn>
                                        <p:tgtEl>
                                          <p:spTgt spid="37"/>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down)">
                                      <p:cBhvr>
                                        <p:cTn id="71" dur="580">
                                          <p:stCondLst>
                                            <p:cond delay="0"/>
                                          </p:stCondLst>
                                        </p:cTn>
                                        <p:tgtEl>
                                          <p:spTgt spid="7"/>
                                        </p:tgtEl>
                                      </p:cBhvr>
                                    </p:animEffect>
                                    <p:anim calcmode="lin" valueType="num">
                                      <p:cBhvr>
                                        <p:cTn id="7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7" dur="26">
                                          <p:stCondLst>
                                            <p:cond delay="650"/>
                                          </p:stCondLst>
                                        </p:cTn>
                                        <p:tgtEl>
                                          <p:spTgt spid="7"/>
                                        </p:tgtEl>
                                      </p:cBhvr>
                                      <p:to x="100000" y="60000"/>
                                    </p:animScale>
                                    <p:animScale>
                                      <p:cBhvr>
                                        <p:cTn id="78" dur="166" decel="50000">
                                          <p:stCondLst>
                                            <p:cond delay="676"/>
                                          </p:stCondLst>
                                        </p:cTn>
                                        <p:tgtEl>
                                          <p:spTgt spid="7"/>
                                        </p:tgtEl>
                                      </p:cBhvr>
                                      <p:to x="100000" y="100000"/>
                                    </p:animScale>
                                    <p:animScale>
                                      <p:cBhvr>
                                        <p:cTn id="79" dur="26">
                                          <p:stCondLst>
                                            <p:cond delay="1312"/>
                                          </p:stCondLst>
                                        </p:cTn>
                                        <p:tgtEl>
                                          <p:spTgt spid="7"/>
                                        </p:tgtEl>
                                      </p:cBhvr>
                                      <p:to x="100000" y="80000"/>
                                    </p:animScale>
                                    <p:animScale>
                                      <p:cBhvr>
                                        <p:cTn id="80" dur="166" decel="50000">
                                          <p:stCondLst>
                                            <p:cond delay="1338"/>
                                          </p:stCondLst>
                                        </p:cTn>
                                        <p:tgtEl>
                                          <p:spTgt spid="7"/>
                                        </p:tgtEl>
                                      </p:cBhvr>
                                      <p:to x="100000" y="100000"/>
                                    </p:animScale>
                                    <p:animScale>
                                      <p:cBhvr>
                                        <p:cTn id="81" dur="26">
                                          <p:stCondLst>
                                            <p:cond delay="1642"/>
                                          </p:stCondLst>
                                        </p:cTn>
                                        <p:tgtEl>
                                          <p:spTgt spid="7"/>
                                        </p:tgtEl>
                                      </p:cBhvr>
                                      <p:to x="100000" y="90000"/>
                                    </p:animScale>
                                    <p:animScale>
                                      <p:cBhvr>
                                        <p:cTn id="82" dur="166" decel="50000">
                                          <p:stCondLst>
                                            <p:cond delay="1668"/>
                                          </p:stCondLst>
                                        </p:cTn>
                                        <p:tgtEl>
                                          <p:spTgt spid="7"/>
                                        </p:tgtEl>
                                      </p:cBhvr>
                                      <p:to x="100000" y="100000"/>
                                    </p:animScale>
                                    <p:animScale>
                                      <p:cBhvr>
                                        <p:cTn id="83" dur="26">
                                          <p:stCondLst>
                                            <p:cond delay="1808"/>
                                          </p:stCondLst>
                                        </p:cTn>
                                        <p:tgtEl>
                                          <p:spTgt spid="7"/>
                                        </p:tgtEl>
                                      </p:cBhvr>
                                      <p:to x="100000" y="95000"/>
                                    </p:animScale>
                                    <p:animScale>
                                      <p:cBhvr>
                                        <p:cTn id="8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I-4</a:t>
                      </a:r>
                    </a:p>
                  </a:txBody>
                  <a:tcPr/>
                </a:tc>
                <a:tc>
                  <a:txBody>
                    <a:bodyPr/>
                    <a:lstStyle/>
                    <a:p>
                      <a:r>
                        <a:rPr lang="fr-FR" sz="2000" b="1" cap="all" baseline="0" dirty="0">
                          <a:latin typeface="Calibri" panose="020F0502020204030204" pitchFamily="34" charset="0"/>
                          <a:cs typeface="Calibri" panose="020F0502020204030204" pitchFamily="34" charset="0"/>
                        </a:rPr>
                        <a:t>Le récit DE VOYAGE</a:t>
                      </a:r>
                    </a:p>
                  </a:txBody>
                  <a:tcPr/>
                </a:tc>
                <a:extLst>
                  <a:ext uri="{0D108BD9-81ED-4DB2-BD59-A6C34878D82A}">
                    <a16:rowId xmlns:a16="http://schemas.microsoft.com/office/drawing/2014/main" val="2285808700"/>
                  </a:ext>
                </a:extLst>
              </a:tr>
            </a:tbl>
          </a:graphicData>
        </a:graphic>
      </p:graphicFrame>
      <p:sp>
        <p:nvSpPr>
          <p:cNvPr id="11" name="ZoneTexte 10">
            <a:extLst>
              <a:ext uri="{FF2B5EF4-FFF2-40B4-BE49-F238E27FC236}">
                <a16:creationId xmlns:a16="http://schemas.microsoft.com/office/drawing/2014/main" id="{8B2A1505-09A8-498E-BA04-9FAC4F5FF8B1}"/>
              </a:ext>
            </a:extLst>
          </p:cNvPr>
          <p:cNvSpPr txBox="1"/>
          <p:nvPr/>
        </p:nvSpPr>
        <p:spPr>
          <a:xfrm>
            <a:off x="134235" y="633690"/>
            <a:ext cx="3860352" cy="369332"/>
          </a:xfrm>
          <a:prstGeom prst="rect">
            <a:avLst/>
          </a:prstGeom>
          <a:noFill/>
        </p:spPr>
        <p:txBody>
          <a:bodyPr wrap="none" rtlCol="0">
            <a:spAutoFit/>
          </a:bodyPr>
          <a:lstStyle/>
          <a:p>
            <a:r>
              <a:rPr lang="fr-FR" b="1" dirty="0">
                <a:solidFill>
                  <a:srgbClr val="FF0000"/>
                </a:solidFill>
                <a:highlight>
                  <a:srgbClr val="FFFF00"/>
                </a:highlight>
              </a:rPr>
              <a:t>DOC. 12 :</a:t>
            </a:r>
            <a:r>
              <a:rPr lang="fr-FR" b="1" dirty="0">
                <a:solidFill>
                  <a:srgbClr val="FF0000"/>
                </a:solidFill>
              </a:rPr>
              <a:t> </a:t>
            </a:r>
            <a:r>
              <a:rPr lang="fr-FR" i="1" dirty="0">
                <a:solidFill>
                  <a:srgbClr val="FF0000"/>
                </a:solidFill>
              </a:rPr>
              <a:t>L’Usage du monde 2/2</a:t>
            </a:r>
          </a:p>
        </p:txBody>
      </p:sp>
      <p:sp>
        <p:nvSpPr>
          <p:cNvPr id="31" name="ZoneTexte 30">
            <a:extLst>
              <a:ext uri="{FF2B5EF4-FFF2-40B4-BE49-F238E27FC236}">
                <a16:creationId xmlns:a16="http://schemas.microsoft.com/office/drawing/2014/main" id="{3F7AAD1A-1971-4928-A17F-4BA425EA8391}"/>
              </a:ext>
            </a:extLst>
          </p:cNvPr>
          <p:cNvSpPr txBox="1"/>
          <p:nvPr/>
        </p:nvSpPr>
        <p:spPr>
          <a:xfrm>
            <a:off x="134235" y="935647"/>
            <a:ext cx="11756378" cy="4585871"/>
          </a:xfrm>
          <a:prstGeom prst="rect">
            <a:avLst/>
          </a:prstGeom>
          <a:noFill/>
        </p:spPr>
        <p:txBody>
          <a:bodyPr wrap="square">
            <a:spAutoFit/>
          </a:bodyPr>
          <a:lstStyle/>
          <a:p>
            <a:pPr algn="just">
              <a:lnSpc>
                <a:spcPts val="1200"/>
              </a:lnSpc>
            </a:pPr>
            <a:r>
              <a:rPr lang="fr-FR" sz="1400" i="1" dirty="0">
                <a:effectLst/>
                <a:latin typeface="Calibri" panose="020F0502020204030204" pitchFamily="34" charset="0"/>
                <a:ea typeface="Times New Roman" panose="02020603050405020304" pitchFamily="18" charset="0"/>
                <a:cs typeface="Calibri" panose="020F0502020204030204" pitchFamily="34" charset="0"/>
              </a:rPr>
              <a:t>Voyageant seul depuis que son ami Thierry Vernet est parti rejoindre sa fiancée à Ceylan quelques semaines plus tôt, Nicolas Bouvier arrive à la fin de son périple. Il s'apprête ainsi à quitter l'Afghanistan en franchissant le col de Khyber pour entrer au Pakistan.</a:t>
            </a:r>
          </a:p>
          <a:p>
            <a:pPr indent="266700" algn="ctr"/>
            <a:endParaRPr lang="fr-FR" sz="600" dirty="0">
              <a:latin typeface="Calibri" panose="020F0502020204030204" pitchFamily="34" charset="0"/>
              <a:ea typeface="Times New Roman" panose="02020603050405020304" pitchFamily="18" charset="0"/>
              <a:cs typeface="Calibri" panose="020F0502020204030204" pitchFamily="34" charset="0"/>
            </a:endParaRP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Le 5 décembre à midi, après un an et demi de voyage, j'ai atteint le pied de la passe</a:t>
            </a:r>
            <a:r>
              <a:rPr lang="fr-FR" sz="1400" b="1" baseline="30000" dirty="0">
                <a:solidFill>
                  <a:srgbClr val="FF0000"/>
                </a:solidFill>
                <a:latin typeface="Times New Roman" panose="02020603050405020304" pitchFamily="18" charset="0"/>
              </a:rPr>
              <a:t>1</a:t>
            </a:r>
            <a:r>
              <a:rPr lang="fr-FR" sz="1400" dirty="0">
                <a:effectLst/>
                <a:latin typeface="Calibri" panose="020F0502020204030204" pitchFamily="34" charset="0"/>
                <a:ea typeface="Times New Roman" panose="02020603050405020304" pitchFamily="18" charset="0"/>
                <a:cs typeface="Calibri" panose="020F0502020204030204" pitchFamily="34" charset="0"/>
              </a:rPr>
              <a:t>. La lumière touchait la base des monts </a:t>
            </a:r>
            <a:r>
              <a:rPr lang="fr-FR" sz="1400" dirty="0" err="1">
                <a:effectLst/>
                <a:latin typeface="Calibri" panose="020F0502020204030204" pitchFamily="34" charset="0"/>
                <a:ea typeface="Times New Roman" panose="02020603050405020304" pitchFamily="18" charset="0"/>
                <a:cs typeface="Calibri" panose="020F0502020204030204" pitchFamily="34" charset="0"/>
              </a:rPr>
              <a:t>Suleiman</a:t>
            </a:r>
            <a:r>
              <a:rPr lang="fr-FR" sz="1400" dirty="0">
                <a:effectLst/>
                <a:latin typeface="Calibri" panose="020F0502020204030204" pitchFamily="34" charset="0"/>
                <a:ea typeface="Times New Roman" panose="02020603050405020304" pitchFamily="18" charset="0"/>
                <a:cs typeface="Calibri" panose="020F0502020204030204" pitchFamily="34" charset="0"/>
              </a:rPr>
              <a:t> et le fortin</a:t>
            </a:r>
            <a:r>
              <a:rPr lang="fr-FR" sz="1400" b="1" baseline="30000" dirty="0">
                <a:solidFill>
                  <a:srgbClr val="FF0000"/>
                </a:solidFill>
                <a:latin typeface="Times New Roman" panose="02020603050405020304" pitchFamily="18" charset="0"/>
              </a:rPr>
              <a:t>2</a:t>
            </a:r>
            <a:r>
              <a:rPr lang="fr-FR" sz="1400" dirty="0">
                <a:effectLst/>
                <a:latin typeface="Calibri" panose="020F0502020204030204" pitchFamily="34" charset="0"/>
                <a:ea typeface="Times New Roman" panose="02020603050405020304" pitchFamily="18" charset="0"/>
                <a:cs typeface="Calibri" panose="020F0502020204030204" pitchFamily="34" charset="0"/>
              </a:rPr>
              <a:t> de la douane afghane noyé dans un bouquet de saules qui brillaient comme écailles au soleil. Pas d'uniformes sur la route barrée par un léger portail de bois. Monté jusqu'au bureau. J'ai enjambé les chèvres étendues sur le seuil et passé la porte. Le poste sentait le thym, l'arnica, et bourdonnait de guêpes. L'éclat bleu des revolvers accrochés contre le mur avait beaucoup de gaieté. Assis droit à une table derrière une bouteille d'encre violette, un officier me faisait face. Ses yeux bridés étaient clos. A chaque inspiration j'entendais craquer le cuir neuf de son ceinturon. Il dormait. Sans doute un Ouzbek</a:t>
            </a:r>
            <a:r>
              <a:rPr lang="fr-FR" sz="1400" b="1" baseline="30000" dirty="0">
                <a:solidFill>
                  <a:srgbClr val="FF0000"/>
                </a:solidFill>
                <a:latin typeface="Times New Roman" panose="02020603050405020304" pitchFamily="18" charset="0"/>
              </a:rPr>
              <a:t>3</a:t>
            </a:r>
            <a:r>
              <a:rPr lang="fr-FR" sz="1400" dirty="0">
                <a:effectLst/>
                <a:latin typeface="Calibri" panose="020F0502020204030204" pitchFamily="34" charset="0"/>
                <a:ea typeface="Times New Roman" panose="02020603050405020304" pitchFamily="18" charset="0"/>
                <a:cs typeface="Calibri" panose="020F0502020204030204" pitchFamily="34" charset="0"/>
              </a:rPr>
              <a:t> de Bactriane, aussi étranger que moi ici. J'ai laissé mon passeport sur la table et suis allé déjeuner. Je n'étais pas pressé. On ne l'est pas quand il s'agit de quitter un pays pareil. [...]</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Ensuite j'ai fumé un narghilé</a:t>
            </a:r>
            <a:r>
              <a:rPr lang="fr-FR" sz="1400" b="1" baseline="30000" dirty="0">
                <a:solidFill>
                  <a:srgbClr val="FF0000"/>
                </a:solidFill>
                <a:latin typeface="Times New Roman" panose="02020603050405020304" pitchFamily="18" charset="0"/>
              </a:rPr>
              <a:t>4</a:t>
            </a:r>
            <a:r>
              <a:rPr lang="fr-FR" sz="1400" dirty="0">
                <a:effectLst/>
                <a:latin typeface="Calibri" panose="020F0502020204030204" pitchFamily="34" charset="0"/>
                <a:ea typeface="Times New Roman" panose="02020603050405020304" pitchFamily="18" charset="0"/>
                <a:cs typeface="Calibri" panose="020F0502020204030204" pitchFamily="34" charset="0"/>
              </a:rPr>
              <a:t> en regardant la montagne. A côté d'elle, le poste, le drapeau noir-rouge-vert, le camion chargé d'enfants pathans</a:t>
            </a:r>
            <a:r>
              <a:rPr lang="fr-FR" sz="1400" b="1" baseline="30000" dirty="0">
                <a:solidFill>
                  <a:srgbClr val="FF0000"/>
                </a:solidFill>
                <a:latin typeface="Times New Roman" panose="02020603050405020304" pitchFamily="18" charset="0"/>
              </a:rPr>
              <a:t>5</a:t>
            </a:r>
            <a:r>
              <a:rPr lang="fr-FR" sz="1400" dirty="0">
                <a:effectLst/>
                <a:latin typeface="Calibri" panose="020F0502020204030204" pitchFamily="34" charset="0"/>
                <a:ea typeface="Times New Roman" panose="02020603050405020304" pitchFamily="18" charset="0"/>
                <a:cs typeface="Calibri" panose="020F0502020204030204" pitchFamily="34" charset="0"/>
              </a:rPr>
              <a:t> leur long fusil en travers des épaules, toutes les choses humaines paraissaient frustes</a:t>
            </a:r>
            <a:r>
              <a:rPr lang="fr-FR" sz="1400" b="1" baseline="30000" dirty="0">
                <a:solidFill>
                  <a:srgbClr val="FF0000"/>
                </a:solidFill>
                <a:latin typeface="Times New Roman" panose="02020603050405020304" pitchFamily="18" charset="0"/>
              </a:rPr>
              <a:t>5</a:t>
            </a:r>
            <a:r>
              <a:rPr lang="fr-FR" sz="1400" dirty="0">
                <a:effectLst/>
                <a:latin typeface="Calibri" panose="020F0502020204030204" pitchFamily="34" charset="0"/>
                <a:ea typeface="Times New Roman" panose="02020603050405020304" pitchFamily="18" charset="0"/>
                <a:cs typeface="Calibri" panose="020F0502020204030204" pitchFamily="34" charset="0"/>
              </a:rPr>
              <a:t>, amenuisées, séparées par trop d'espace comme dans ces dessins d'enfants où la proportion n'est pas respectée. </a:t>
            </a:r>
            <a:r>
              <a:rPr lang="fr-FR" sz="1400" dirty="0">
                <a:effectLst/>
                <a:highlight>
                  <a:srgbClr val="808000"/>
                </a:highlight>
                <a:latin typeface="Calibri" panose="020F0502020204030204" pitchFamily="34" charset="0"/>
                <a:ea typeface="Times New Roman" panose="02020603050405020304" pitchFamily="18" charset="0"/>
                <a:cs typeface="Calibri" panose="020F0502020204030204" pitchFamily="34" charset="0"/>
              </a:rPr>
              <a:t>La montagne, elle, ne se dépensait pas en gestes inutiles</a:t>
            </a:r>
            <a:r>
              <a:rPr lang="fr-FR" sz="1400" dirty="0">
                <a:effectLst/>
                <a:latin typeface="Calibri" panose="020F0502020204030204" pitchFamily="34" charset="0"/>
                <a:ea typeface="Times New Roman" panose="02020603050405020304" pitchFamily="18" charset="0"/>
                <a:cs typeface="Calibri" panose="020F0502020204030204" pitchFamily="34" charset="0"/>
              </a:rPr>
              <a:t> : montait, se reposait, montait encore, avec des assises puissantes, des flancs larges, </a:t>
            </a:r>
            <a:r>
              <a:rPr lang="fr-FR" sz="1400" dirty="0">
                <a:effectLst/>
                <a:highlight>
                  <a:srgbClr val="C0C0C0"/>
                </a:highlight>
                <a:latin typeface="Calibri" panose="020F0502020204030204" pitchFamily="34" charset="0"/>
                <a:ea typeface="Times New Roman" panose="02020603050405020304" pitchFamily="18" charset="0"/>
                <a:cs typeface="Calibri" panose="020F0502020204030204" pitchFamily="34" charset="0"/>
              </a:rPr>
              <a:t>des parois biseautées comme un joyau</a:t>
            </a:r>
            <a:r>
              <a:rPr lang="fr-FR" sz="1400" dirty="0">
                <a:effectLst/>
                <a:latin typeface="Calibri" panose="020F0502020204030204" pitchFamily="34" charset="0"/>
                <a:ea typeface="Times New Roman" panose="02020603050405020304" pitchFamily="18" charset="0"/>
                <a:cs typeface="Calibri" panose="020F0502020204030204" pitchFamily="34" charset="0"/>
              </a:rPr>
              <a:t>. [...] Ce jour-là, j'ai bien cru tenir quelque chose et que ma vie s'en trouverait changée. Mais rien de cette nature n'est définitivement acquis. Comme une eau, le monde vous traverse et pour un temps vous prête ses couleurs. Puis se retire, et vous replace devant ce vide qu'on porte en soi, devant cette espèce d'insuffisance centrale de l'âme qu'il faut bien apprendre à côtoyer, à combattre, et qui, paradoxalement, est peut-être notre moteur le plus sûr.</a:t>
            </a:r>
          </a:p>
          <a:p>
            <a:pPr indent="266700" algn="just"/>
            <a:r>
              <a:rPr lang="fr-FR" sz="1400" dirty="0">
                <a:effectLst/>
                <a:latin typeface="Calibri" panose="020F0502020204030204" pitchFamily="34" charset="0"/>
                <a:ea typeface="Times New Roman" panose="02020603050405020304" pitchFamily="18" charset="0"/>
                <a:cs typeface="Calibri" panose="020F0502020204030204" pitchFamily="34" charset="0"/>
              </a:rPr>
              <a:t>Repris mon passeport paraphé, et quitté l'Afghanistan. Il m'en coûtait. Sur les deux versants du col la route est bonne. Les jours de vent d'est, bien avant le sommet, le voyageur reçoit par bouffées l'odeur mûre et brûlée du continent indien...</a:t>
            </a:r>
          </a:p>
          <a:p>
            <a:pPr indent="266700" algn="r"/>
            <a:r>
              <a:rPr lang="fr-FR" sz="1400" spc="100" dirty="0">
                <a:effectLst/>
                <a:latin typeface="Calibri" panose="020F0502020204030204" pitchFamily="34" charset="0"/>
                <a:ea typeface="Times New Roman" panose="02020603050405020304" pitchFamily="18" charset="0"/>
                <a:cs typeface="Calibri" panose="020F0502020204030204" pitchFamily="34" charset="0"/>
              </a:rPr>
              <a:t>NICOLAS BOUVIER, </a:t>
            </a:r>
            <a:r>
              <a:rPr lang="fr-FR" sz="1400" i="1" spc="100" dirty="0">
                <a:effectLst/>
                <a:latin typeface="Calibri" panose="020F0502020204030204" pitchFamily="34" charset="0"/>
                <a:ea typeface="Times New Roman" panose="02020603050405020304" pitchFamily="18" charset="0"/>
                <a:cs typeface="Calibri" panose="020F0502020204030204" pitchFamily="34" charset="0"/>
              </a:rPr>
              <a:t>L'Usage du monde</a:t>
            </a:r>
            <a:r>
              <a:rPr lang="fr-FR" sz="1400" spc="100" dirty="0">
                <a:effectLst/>
                <a:latin typeface="Calibri" panose="020F0502020204030204" pitchFamily="34" charset="0"/>
                <a:ea typeface="Times New Roman" panose="02020603050405020304" pitchFamily="18" charset="0"/>
                <a:cs typeface="Calibri" panose="020F0502020204030204" pitchFamily="34" charset="0"/>
              </a:rPr>
              <a:t>, 1963</a:t>
            </a:r>
            <a:r>
              <a:rPr lang="fr-FR" sz="1400" i="1" dirty="0">
                <a:effectLst/>
                <a:latin typeface="Calibri" panose="020F0502020204030204" pitchFamily="34" charset="0"/>
                <a:ea typeface="Times New Roman" panose="02020603050405020304" pitchFamily="18" charset="0"/>
                <a:cs typeface="Calibri" panose="020F0502020204030204" pitchFamily="34" charset="0"/>
              </a:rPr>
              <a:t>.</a:t>
            </a:r>
          </a:p>
          <a:p>
            <a:pPr>
              <a:tabLst>
                <a:tab pos="3405188" algn="l"/>
                <a:tab pos="3409950" algn="l"/>
              </a:tabLst>
            </a:pPr>
            <a:r>
              <a:rPr lang="fr-FR" sz="1400" b="1" baseline="30000" dirty="0">
                <a:solidFill>
                  <a:srgbClr val="FF0000"/>
                </a:solidFill>
                <a:latin typeface="Times New Roman" panose="02020603050405020304" pitchFamily="18" charset="0"/>
              </a:rPr>
              <a:t>1</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Passe :</a:t>
            </a:r>
            <a:r>
              <a:rPr lang="fr-FR" sz="1400" b="0" i="1" u="none" strike="noStrike" baseline="0" dirty="0">
                <a:solidFill>
                  <a:srgbClr val="000000"/>
                </a:solidFill>
                <a:latin typeface="Times New Roman" panose="02020603050405020304" pitchFamily="18" charset="0"/>
              </a:rPr>
              <a:t> col	</a:t>
            </a:r>
            <a:r>
              <a:rPr lang="fr-FR" sz="1400" b="1" baseline="30000" dirty="0">
                <a:solidFill>
                  <a:srgbClr val="FF0000"/>
                </a:solidFill>
                <a:latin typeface="Times New Roman" panose="02020603050405020304" pitchFamily="18" charset="0"/>
              </a:rPr>
              <a:t>2</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Fortin :</a:t>
            </a:r>
            <a:r>
              <a:rPr lang="fr-FR" sz="1400" b="0" i="1" u="none" strike="noStrike" baseline="0" dirty="0">
                <a:solidFill>
                  <a:srgbClr val="000000"/>
                </a:solidFill>
                <a:latin typeface="Times New Roman" panose="02020603050405020304" pitchFamily="18" charset="0"/>
              </a:rPr>
              <a:t> petit fort</a:t>
            </a:r>
          </a:p>
          <a:p>
            <a:pPr>
              <a:tabLst>
                <a:tab pos="3405188" algn="l"/>
              </a:tabLst>
            </a:pPr>
            <a:r>
              <a:rPr lang="fr-FR" sz="1400" b="1" baseline="30000" dirty="0">
                <a:solidFill>
                  <a:srgbClr val="FF0000"/>
                </a:solidFill>
                <a:latin typeface="Times New Roman" panose="02020603050405020304" pitchFamily="18" charset="0"/>
              </a:rPr>
              <a:t>3</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Ouzbek :</a:t>
            </a:r>
            <a:r>
              <a:rPr lang="fr-FR" sz="1400" b="0" i="1" u="none" strike="noStrike" baseline="0" dirty="0">
                <a:solidFill>
                  <a:srgbClr val="000000"/>
                </a:solidFill>
                <a:latin typeface="Times New Roman" panose="02020603050405020304" pitchFamily="18" charset="0"/>
              </a:rPr>
              <a:t> habitant de l’Ouzbékistan	</a:t>
            </a:r>
            <a:r>
              <a:rPr lang="fr-FR" sz="1400" b="1" baseline="30000" dirty="0">
                <a:solidFill>
                  <a:srgbClr val="FF0000"/>
                </a:solidFill>
                <a:latin typeface="Times New Roman" panose="02020603050405020304" pitchFamily="18" charset="0"/>
              </a:rPr>
              <a:t>4</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Narguilé ou narghilé ou chicha :</a:t>
            </a:r>
            <a:r>
              <a:rPr lang="fr-FR" sz="1400" b="0" i="1" u="none" strike="noStrike" baseline="0" dirty="0">
                <a:solidFill>
                  <a:srgbClr val="000000"/>
                </a:solidFill>
                <a:latin typeface="Times New Roman" panose="02020603050405020304" pitchFamily="18" charset="0"/>
              </a:rPr>
              <a:t> pipe à eau utilisée pour fumer du tabac</a:t>
            </a:r>
          </a:p>
          <a:p>
            <a:pPr>
              <a:tabLst>
                <a:tab pos="3405188" algn="l"/>
              </a:tabLst>
            </a:pPr>
            <a:r>
              <a:rPr lang="fr-FR" sz="1400" b="1" baseline="30000" dirty="0">
                <a:solidFill>
                  <a:srgbClr val="FF0000"/>
                </a:solidFill>
                <a:latin typeface="Times New Roman" panose="02020603050405020304" pitchFamily="18" charset="0"/>
              </a:rPr>
              <a:t>5</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Pathans :</a:t>
            </a:r>
            <a:r>
              <a:rPr lang="fr-FR" sz="1400" b="0" i="1" u="none" strike="noStrike" baseline="0" dirty="0">
                <a:solidFill>
                  <a:srgbClr val="000000"/>
                </a:solidFill>
                <a:latin typeface="Times New Roman" panose="02020603050405020304" pitchFamily="18" charset="0"/>
              </a:rPr>
              <a:t> ethnie d'Afghanistan.	</a:t>
            </a:r>
            <a:r>
              <a:rPr lang="fr-FR" sz="1400" b="1" baseline="30000" dirty="0">
                <a:solidFill>
                  <a:srgbClr val="FF0000"/>
                </a:solidFill>
                <a:latin typeface="Times New Roman" panose="02020603050405020304" pitchFamily="18" charset="0"/>
              </a:rPr>
              <a:t>6</a:t>
            </a:r>
            <a:r>
              <a:rPr lang="fr-FR" sz="1400" b="0" i="1" u="none" strike="noStrike" baseline="0" dirty="0">
                <a:solidFill>
                  <a:srgbClr val="000000"/>
                </a:solidFill>
                <a:latin typeface="Times New Roman" panose="02020603050405020304" pitchFamily="18" charset="0"/>
              </a:rPr>
              <a:t> </a:t>
            </a:r>
            <a:r>
              <a:rPr lang="fr-FR" sz="1400" b="1" i="1" u="none" strike="noStrike" baseline="0" dirty="0">
                <a:solidFill>
                  <a:srgbClr val="000000"/>
                </a:solidFill>
                <a:latin typeface="Times New Roman" panose="02020603050405020304" pitchFamily="18" charset="0"/>
              </a:rPr>
              <a:t>Fruste :</a:t>
            </a:r>
            <a:r>
              <a:rPr lang="fr-FR" sz="1400" b="0" i="1" u="none" strike="noStrike" baseline="0" dirty="0">
                <a:solidFill>
                  <a:srgbClr val="000000"/>
                </a:solidFill>
                <a:latin typeface="Times New Roman" panose="02020603050405020304" pitchFamily="18" charset="0"/>
              </a:rPr>
              <a:t> manquant de finesse.</a:t>
            </a:r>
            <a:endParaRPr lang="fr-FR" sz="600" b="1" i="1" u="none" strike="noStrike" baseline="0" dirty="0">
              <a:solidFill>
                <a:srgbClr val="FF0000"/>
              </a:solidFill>
              <a:latin typeface="Times New Roman" panose="02020603050405020304" pitchFamily="18" charset="0"/>
            </a:endParaRPr>
          </a:p>
        </p:txBody>
      </p:sp>
      <p:sp>
        <p:nvSpPr>
          <p:cNvPr id="6" name="ZoneTexte 5">
            <a:extLst>
              <a:ext uri="{FF2B5EF4-FFF2-40B4-BE49-F238E27FC236}">
                <a16:creationId xmlns:a16="http://schemas.microsoft.com/office/drawing/2014/main" id="{0A5A8C13-56E8-49FE-8E62-EE2F8669B904}"/>
              </a:ext>
            </a:extLst>
          </p:cNvPr>
          <p:cNvSpPr txBox="1"/>
          <p:nvPr/>
        </p:nvSpPr>
        <p:spPr>
          <a:xfrm>
            <a:off x="145102" y="5432990"/>
            <a:ext cx="3584011" cy="1015663"/>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35 )</a:t>
            </a:r>
            <a:r>
              <a:rPr lang="fr-FR" sz="2000" b="1" dirty="0">
                <a:latin typeface="Calibri" panose="020F0502020204030204" pitchFamily="34" charset="0"/>
                <a:cs typeface="Calibri" panose="020F0502020204030204" pitchFamily="34" charset="0"/>
              </a:rPr>
              <a:t> Quel </a:t>
            </a:r>
            <a:r>
              <a:rPr lang="fr-FR" sz="2000" b="1" dirty="0">
                <a:solidFill>
                  <a:srgbClr val="FF0000"/>
                </a:solidFill>
                <a:latin typeface="Calibri" panose="020F0502020204030204" pitchFamily="34" charset="0"/>
                <a:cs typeface="Calibri" panose="020F0502020204030204" pitchFamily="34" charset="0"/>
              </a:rPr>
              <a:t>sentiment</a:t>
            </a:r>
            <a:r>
              <a:rPr lang="fr-FR" sz="2000" b="1" dirty="0">
                <a:latin typeface="Calibri" panose="020F0502020204030204" pitchFamily="34" charset="0"/>
                <a:cs typeface="Calibri" panose="020F0502020204030204" pitchFamily="34" charset="0"/>
              </a:rPr>
              <a:t> se dégage de la description de la douane ? </a:t>
            </a:r>
            <a:r>
              <a:rPr lang="fr-FR" sz="2000" b="1" dirty="0">
                <a:solidFill>
                  <a:srgbClr val="FF0000"/>
                </a:solidFill>
                <a:latin typeface="Calibri" panose="020F0502020204030204" pitchFamily="34" charset="0"/>
                <a:cs typeface="Calibri" panose="020F0502020204030204" pitchFamily="34" charset="0"/>
              </a:rPr>
              <a:t>Justifier</a:t>
            </a:r>
            <a:r>
              <a:rPr lang="fr-FR" sz="2000" b="1" dirty="0">
                <a:latin typeface="Calibri" panose="020F0502020204030204" pitchFamily="34" charset="0"/>
                <a:cs typeface="Calibri" panose="020F0502020204030204" pitchFamily="34" charset="0"/>
              </a:rPr>
              <a:t> sa réponse.</a:t>
            </a:r>
          </a:p>
        </p:txBody>
      </p:sp>
      <p:sp>
        <p:nvSpPr>
          <p:cNvPr id="3" name="ZoneTexte 2">
            <a:extLst>
              <a:ext uri="{FF2B5EF4-FFF2-40B4-BE49-F238E27FC236}">
                <a16:creationId xmlns:a16="http://schemas.microsoft.com/office/drawing/2014/main" id="{2F8ABD80-E525-D28F-5666-A8A6C0C7CB49}"/>
              </a:ext>
            </a:extLst>
          </p:cNvPr>
          <p:cNvSpPr txBox="1"/>
          <p:nvPr/>
        </p:nvSpPr>
        <p:spPr>
          <a:xfrm>
            <a:off x="4363205" y="615392"/>
            <a:ext cx="7158790" cy="338554"/>
          </a:xfrm>
          <a:prstGeom prst="rect">
            <a:avLst/>
          </a:prstGeom>
          <a:noFill/>
        </p:spPr>
        <p:txBody>
          <a:bodyPr wrap="square">
            <a:spAutoFit/>
          </a:bodyPr>
          <a:lstStyle/>
          <a:p>
            <a:r>
              <a:rPr lang="fr-FR" sz="1600" dirty="0">
                <a:solidFill>
                  <a:srgbClr val="FFFF00"/>
                </a:solidFill>
                <a:latin typeface="Calibri" panose="020F0502020204030204" pitchFamily="34" charset="0"/>
                <a:cs typeface="Calibri" panose="020F0502020204030204" pitchFamily="34" charset="0"/>
              </a:rPr>
              <a:t>« </a:t>
            </a:r>
            <a:r>
              <a:rPr lang="fr-FR" sz="1600" dirty="0">
                <a:solidFill>
                  <a:srgbClr val="FFFF00"/>
                </a:solidFill>
                <a:effectLst/>
                <a:latin typeface="Calibri" panose="020F0502020204030204" pitchFamily="34" charset="0"/>
                <a:cs typeface="Calibri" panose="020F0502020204030204" pitchFamily="34" charset="0"/>
              </a:rPr>
              <a:t>Le vrai voyageur n'a pas de plan établi et n'a pas l'intention d'arriver. » </a:t>
            </a:r>
            <a:r>
              <a:rPr lang="fr-FR" sz="1600" b="1" dirty="0">
                <a:solidFill>
                  <a:srgbClr val="FFFF00"/>
                </a:solidFill>
                <a:effectLst/>
                <a:latin typeface="Calibri" panose="020F0502020204030204" pitchFamily="34" charset="0"/>
                <a:cs typeface="Calibri" panose="020F0502020204030204" pitchFamily="34" charset="0"/>
              </a:rPr>
              <a:t>Lao Tseu</a:t>
            </a:r>
            <a:endParaRPr lang="fr-FR" sz="1600" dirty="0">
              <a:solidFill>
                <a:srgbClr val="FFFF00"/>
              </a:solidFill>
              <a:effectLst/>
              <a:latin typeface="Calibri" panose="020F0502020204030204" pitchFamily="34" charset="0"/>
              <a:cs typeface="Calibri" panose="020F0502020204030204" pitchFamily="34" charset="0"/>
            </a:endParaRPr>
          </a:p>
        </p:txBody>
      </p:sp>
      <p:pic>
        <p:nvPicPr>
          <p:cNvPr id="2" name="Image 1">
            <a:hlinkClick r:id="rId3" action="ppaction://hlinksldjump"/>
            <a:extLst>
              <a:ext uri="{FF2B5EF4-FFF2-40B4-BE49-F238E27FC236}">
                <a16:creationId xmlns:a16="http://schemas.microsoft.com/office/drawing/2014/main" id="{C134FC0D-CA5E-38D0-DEA1-C36B176824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94780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10">
            <a:extLst>
              <a:ext uri="{FF2B5EF4-FFF2-40B4-BE49-F238E27FC236}">
                <a16:creationId xmlns:a16="http://schemas.microsoft.com/office/drawing/2014/main" id="{56B6DE11-EA2D-4769-B2D0-E1AB8E852A2D}"/>
              </a:ext>
            </a:extLst>
          </p:cNvPr>
          <p:cNvGraphicFramePr>
            <a:graphicFrameLocks noGrp="1"/>
          </p:cNvGraphicFramePr>
          <p:nvPr/>
        </p:nvGraphicFramePr>
        <p:xfrm>
          <a:off x="134235" y="140792"/>
          <a:ext cx="10974657" cy="396240"/>
        </p:xfrm>
        <a:graphic>
          <a:graphicData uri="http://schemas.openxmlformats.org/drawingml/2006/table">
            <a:tbl>
              <a:tblPr firstRow="1" bandRow="1">
                <a:tableStyleId>{5C22544A-7EE6-4342-B048-85BDC9FD1C3A}</a:tableStyleId>
              </a:tblPr>
              <a:tblGrid>
                <a:gridCol w="1539040">
                  <a:extLst>
                    <a:ext uri="{9D8B030D-6E8A-4147-A177-3AD203B41FA5}">
                      <a16:colId xmlns:a16="http://schemas.microsoft.com/office/drawing/2014/main" val="297833660"/>
                    </a:ext>
                  </a:extLst>
                </a:gridCol>
                <a:gridCol w="9435617">
                  <a:extLst>
                    <a:ext uri="{9D8B030D-6E8A-4147-A177-3AD203B41FA5}">
                      <a16:colId xmlns:a16="http://schemas.microsoft.com/office/drawing/2014/main" val="49318097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rgbClr val="FF0000"/>
                          </a:solidFill>
                          <a:latin typeface="Calibri" panose="020F0502020204030204" pitchFamily="34" charset="0"/>
                          <a:cs typeface="Calibri" panose="020F0502020204030204" pitchFamily="34" charset="0"/>
                        </a:rPr>
                        <a:t>Séance I-4</a:t>
                      </a:r>
                    </a:p>
                  </a:txBody>
                  <a:tcPr/>
                </a:tc>
                <a:tc>
                  <a:txBody>
                    <a:bodyPr/>
                    <a:lstStyle/>
                    <a:p>
                      <a:r>
                        <a:rPr lang="fr-FR" sz="2000" b="1" cap="all" baseline="0" dirty="0">
                          <a:latin typeface="Calibri" panose="020F0502020204030204" pitchFamily="34" charset="0"/>
                          <a:cs typeface="Calibri" panose="020F0502020204030204" pitchFamily="34" charset="0"/>
                        </a:rPr>
                        <a:t>Le récit DE VOYAGE</a:t>
                      </a:r>
                    </a:p>
                  </a:txBody>
                  <a:tcPr/>
                </a:tc>
                <a:extLst>
                  <a:ext uri="{0D108BD9-81ED-4DB2-BD59-A6C34878D82A}">
                    <a16:rowId xmlns:a16="http://schemas.microsoft.com/office/drawing/2014/main" val="2285808700"/>
                  </a:ext>
                </a:extLst>
              </a:tr>
            </a:tbl>
          </a:graphicData>
        </a:graphic>
      </p:graphicFrame>
      <p:sp>
        <p:nvSpPr>
          <p:cNvPr id="23" name="ZoneTexte 22">
            <a:extLst>
              <a:ext uri="{FF2B5EF4-FFF2-40B4-BE49-F238E27FC236}">
                <a16:creationId xmlns:a16="http://schemas.microsoft.com/office/drawing/2014/main" id="{E9FEADFA-FE00-44BF-93E9-30FF529BD6D2}"/>
              </a:ext>
            </a:extLst>
          </p:cNvPr>
          <p:cNvSpPr txBox="1"/>
          <p:nvPr/>
        </p:nvSpPr>
        <p:spPr>
          <a:xfrm>
            <a:off x="169322" y="1006983"/>
            <a:ext cx="11082611" cy="400110"/>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36 )</a:t>
            </a:r>
            <a:r>
              <a:rPr lang="fr-FR" sz="2000" b="1" dirty="0">
                <a:latin typeface="Calibri" panose="020F0502020204030204" pitchFamily="34" charset="0"/>
                <a:cs typeface="Calibri" panose="020F0502020204030204" pitchFamily="34" charset="0"/>
              </a:rPr>
              <a:t> Quel est l’</a:t>
            </a:r>
            <a:r>
              <a:rPr lang="fr-FR" sz="2000" b="1" dirty="0">
                <a:solidFill>
                  <a:srgbClr val="FF0000"/>
                </a:solidFill>
                <a:latin typeface="Calibri" panose="020F0502020204030204" pitchFamily="34" charset="0"/>
                <a:cs typeface="Calibri" panose="020F0502020204030204" pitchFamily="34" charset="0"/>
              </a:rPr>
              <a:t>état d’esprit</a:t>
            </a:r>
            <a:r>
              <a:rPr lang="fr-FR" sz="2000" b="1" dirty="0">
                <a:latin typeface="Calibri" panose="020F0502020204030204" pitchFamily="34" charset="0"/>
                <a:cs typeface="Calibri" panose="020F0502020204030204" pitchFamily="34" charset="0"/>
              </a:rPr>
              <a:t> de l’auteur ? </a:t>
            </a:r>
            <a:r>
              <a:rPr lang="fr-FR" sz="2000" b="1" dirty="0">
                <a:solidFill>
                  <a:srgbClr val="FF0000"/>
                </a:solidFill>
                <a:latin typeface="Calibri" panose="020F0502020204030204" pitchFamily="34" charset="0"/>
                <a:cs typeface="Calibri" panose="020F0502020204030204" pitchFamily="34" charset="0"/>
              </a:rPr>
              <a:t>Pourquoi</a:t>
            </a:r>
            <a:r>
              <a:rPr lang="fr-FR" sz="2000" b="1" dirty="0">
                <a:latin typeface="Calibri" panose="020F0502020204030204" pitchFamily="34" charset="0"/>
                <a:cs typeface="Calibri" panose="020F0502020204030204" pitchFamily="34" charset="0"/>
              </a:rPr>
              <a:t> ? </a:t>
            </a:r>
          </a:p>
        </p:txBody>
      </p:sp>
      <p:sp>
        <p:nvSpPr>
          <p:cNvPr id="26" name="ZoneTexte 25">
            <a:extLst>
              <a:ext uri="{FF2B5EF4-FFF2-40B4-BE49-F238E27FC236}">
                <a16:creationId xmlns:a16="http://schemas.microsoft.com/office/drawing/2014/main" id="{2CA282D2-C438-4306-B46E-A01C0A8753F5}"/>
              </a:ext>
            </a:extLst>
          </p:cNvPr>
          <p:cNvSpPr txBox="1"/>
          <p:nvPr/>
        </p:nvSpPr>
        <p:spPr>
          <a:xfrm>
            <a:off x="134235" y="633690"/>
            <a:ext cx="3860352" cy="369332"/>
          </a:xfrm>
          <a:prstGeom prst="rect">
            <a:avLst/>
          </a:prstGeom>
          <a:noFill/>
        </p:spPr>
        <p:txBody>
          <a:bodyPr wrap="none" rtlCol="0">
            <a:spAutoFit/>
          </a:bodyPr>
          <a:lstStyle/>
          <a:p>
            <a:r>
              <a:rPr lang="fr-FR" b="1" dirty="0">
                <a:solidFill>
                  <a:srgbClr val="FF0000"/>
                </a:solidFill>
                <a:highlight>
                  <a:srgbClr val="FFFF00"/>
                </a:highlight>
              </a:rPr>
              <a:t>DOC. 12 :</a:t>
            </a:r>
            <a:r>
              <a:rPr lang="fr-FR" b="1" dirty="0">
                <a:solidFill>
                  <a:srgbClr val="FF0000"/>
                </a:solidFill>
              </a:rPr>
              <a:t> </a:t>
            </a:r>
            <a:r>
              <a:rPr lang="fr-FR" i="1" dirty="0">
                <a:solidFill>
                  <a:srgbClr val="FF0000"/>
                </a:solidFill>
              </a:rPr>
              <a:t>L’Usage du monde 2/2</a:t>
            </a:r>
          </a:p>
        </p:txBody>
      </p:sp>
      <p:sp>
        <p:nvSpPr>
          <p:cNvPr id="15" name="ZoneTexte 14">
            <a:extLst>
              <a:ext uri="{FF2B5EF4-FFF2-40B4-BE49-F238E27FC236}">
                <a16:creationId xmlns:a16="http://schemas.microsoft.com/office/drawing/2014/main" id="{BEDB7FC0-ABDF-457A-BE46-7C3D6A9815BB}"/>
              </a:ext>
            </a:extLst>
          </p:cNvPr>
          <p:cNvSpPr txBox="1"/>
          <p:nvPr/>
        </p:nvSpPr>
        <p:spPr>
          <a:xfrm>
            <a:off x="134236" y="2632052"/>
            <a:ext cx="5594764" cy="1015663"/>
          </a:xfrm>
          <a:prstGeom prst="rect">
            <a:avLst/>
          </a:prstGeom>
          <a:noFill/>
        </p:spPr>
        <p:txBody>
          <a:bodyPr wrap="square" rtlCol="0">
            <a:spAutoFit/>
          </a:bodyPr>
          <a:lstStyle/>
          <a:p>
            <a:r>
              <a:rPr lang="fr-FR" sz="2000" b="1" dirty="0">
                <a:solidFill>
                  <a:schemeClr val="accent1">
                    <a:lumMod val="50000"/>
                  </a:schemeClr>
                </a:solidFill>
                <a:latin typeface="Calibri" panose="020F0502020204030204" pitchFamily="34" charset="0"/>
                <a:cs typeface="Calibri" panose="020F0502020204030204" pitchFamily="34" charset="0"/>
              </a:rPr>
              <a:t>37 )</a:t>
            </a:r>
            <a:r>
              <a:rPr lang="fr-FR" sz="2000" b="1" dirty="0">
                <a:latin typeface="Calibri" panose="020F0502020204030204" pitchFamily="34" charset="0"/>
                <a:cs typeface="Calibri" panose="020F0502020204030204" pitchFamily="34" charset="0"/>
              </a:rPr>
              <a:t> Quels </a:t>
            </a:r>
            <a:r>
              <a:rPr lang="fr-FR" sz="2000" b="1" dirty="0">
                <a:solidFill>
                  <a:srgbClr val="FF0000"/>
                </a:solidFill>
                <a:latin typeface="Calibri" panose="020F0502020204030204" pitchFamily="34" charset="0"/>
                <a:cs typeface="Calibri" panose="020F0502020204030204" pitchFamily="34" charset="0"/>
              </a:rPr>
              <a:t>procédés d’écriture</a:t>
            </a:r>
            <a:r>
              <a:rPr lang="fr-FR" sz="2000" b="1" dirty="0">
                <a:latin typeface="Calibri" panose="020F0502020204030204" pitchFamily="34" charset="0"/>
                <a:cs typeface="Calibri" panose="020F0502020204030204" pitchFamily="34" charset="0"/>
              </a:rPr>
              <a:t> sont employés dans les 2 </a:t>
            </a:r>
            <a:r>
              <a:rPr lang="fr-FR" sz="2000" b="1" dirty="0">
                <a:solidFill>
                  <a:srgbClr val="FF0000"/>
                </a:solidFill>
                <a:latin typeface="Calibri" panose="020F0502020204030204" pitchFamily="34" charset="0"/>
                <a:cs typeface="Calibri" panose="020F0502020204030204" pitchFamily="34" charset="0"/>
              </a:rPr>
              <a:t>propositions surlignées</a:t>
            </a:r>
            <a:r>
              <a:rPr lang="fr-FR" sz="2000" b="1" dirty="0">
                <a:latin typeface="Calibri" panose="020F0502020204030204" pitchFamily="34" charset="0"/>
                <a:cs typeface="Calibri" panose="020F0502020204030204" pitchFamily="34" charset="0"/>
              </a:rPr>
              <a:t>?</a:t>
            </a:r>
          </a:p>
          <a:p>
            <a:r>
              <a:rPr lang="pt-BR" sz="2000" b="1" dirty="0">
                <a:latin typeface="Calibri" panose="020F0502020204030204" pitchFamily="34" charset="0"/>
                <a:cs typeface="Calibri" panose="020F0502020204030204" pitchFamily="34" charset="0"/>
              </a:rPr>
              <a:t>(</a:t>
            </a:r>
            <a:r>
              <a:rPr lang="pt-BR" sz="2000" b="1" dirty="0">
                <a:solidFill>
                  <a:schemeClr val="bg1"/>
                </a:solidFill>
                <a:highlight>
                  <a:srgbClr val="FFFF00"/>
                </a:highlight>
                <a:latin typeface="Calibri" panose="020F0502020204030204" pitchFamily="34" charset="0"/>
                <a:cs typeface="Calibri" panose="020F0502020204030204" pitchFamily="34" charset="0"/>
              </a:rPr>
              <a:t>Cf. Fiche AP N°10 – Figures de style</a:t>
            </a:r>
            <a:r>
              <a:rPr lang="pt-BR" sz="2000" b="1" dirty="0">
                <a:latin typeface="Calibri" panose="020F0502020204030204" pitchFamily="34" charset="0"/>
                <a:cs typeface="Calibri" panose="020F0502020204030204" pitchFamily="34" charset="0"/>
              </a:rPr>
              <a:t>)</a:t>
            </a:r>
            <a:endParaRPr lang="fr-FR" sz="2000" b="1" dirty="0">
              <a:latin typeface="Calibri" panose="020F0502020204030204" pitchFamily="34" charset="0"/>
              <a:cs typeface="Calibri" panose="020F0502020204030204" pitchFamily="34" charset="0"/>
            </a:endParaRPr>
          </a:p>
        </p:txBody>
      </p:sp>
      <p:sp>
        <p:nvSpPr>
          <p:cNvPr id="16" name="ZoneTexte 15">
            <a:extLst>
              <a:ext uri="{FF2B5EF4-FFF2-40B4-BE49-F238E27FC236}">
                <a16:creationId xmlns:a16="http://schemas.microsoft.com/office/drawing/2014/main" id="{AEC1AE9F-DEA8-44BF-BAB0-981B087956B5}"/>
              </a:ext>
            </a:extLst>
          </p:cNvPr>
          <p:cNvSpPr txBox="1"/>
          <p:nvPr/>
        </p:nvSpPr>
        <p:spPr>
          <a:xfrm>
            <a:off x="5728999" y="2610917"/>
            <a:ext cx="5344806" cy="1569660"/>
          </a:xfrm>
          <a:prstGeom prst="rect">
            <a:avLst/>
          </a:prstGeom>
          <a:noFill/>
        </p:spPr>
        <p:txBody>
          <a:bodyPr wrap="square" rtlCol="0">
            <a:spAutoFit/>
          </a:bodyPr>
          <a:lstStyle/>
          <a:p>
            <a:r>
              <a:rPr lang="fr-FR" sz="1600" b="1" dirty="0">
                <a:solidFill>
                  <a:schemeClr val="bg1"/>
                </a:solidFill>
                <a:latin typeface="Calibri" panose="020F0502020204030204" pitchFamily="34" charset="0"/>
                <a:cs typeface="Calibri" panose="020F0502020204030204" pitchFamily="34" charset="0"/>
              </a:rPr>
              <a:t>« La montagne, elle, ne se dépensait pas en gestes inutiles. » (ligne 13)</a:t>
            </a:r>
            <a:endParaRPr lang="fr-FR" sz="1600" dirty="0">
              <a:solidFill>
                <a:schemeClr val="bg1"/>
              </a:solidFill>
              <a:latin typeface="Calibri" panose="020F0502020204030204" pitchFamily="34" charset="0"/>
              <a:cs typeface="Calibri" panose="020F0502020204030204" pitchFamily="34" charset="0"/>
            </a:endParaRPr>
          </a:p>
          <a:p>
            <a:endParaRPr lang="fr-FR" sz="1600" dirty="0">
              <a:solidFill>
                <a:schemeClr val="bg1"/>
              </a:solidFill>
              <a:latin typeface="Calibri" panose="020F0502020204030204" pitchFamily="34" charset="0"/>
              <a:cs typeface="Calibri" panose="020F0502020204030204" pitchFamily="34" charset="0"/>
            </a:endParaRPr>
          </a:p>
          <a:p>
            <a:endParaRPr lang="fr-FR" sz="1600" dirty="0">
              <a:solidFill>
                <a:schemeClr val="bg1"/>
              </a:solidFill>
              <a:latin typeface="Calibri" panose="020F0502020204030204" pitchFamily="34" charset="0"/>
              <a:cs typeface="Calibri" panose="020F0502020204030204" pitchFamily="34" charset="0"/>
            </a:endParaRPr>
          </a:p>
          <a:p>
            <a:r>
              <a:rPr lang="fr-FR" sz="1600" b="1" dirty="0">
                <a:solidFill>
                  <a:schemeClr val="bg1"/>
                </a:solidFill>
                <a:latin typeface="Calibri" panose="020F0502020204030204" pitchFamily="34" charset="0"/>
                <a:cs typeface="Calibri" panose="020F0502020204030204" pitchFamily="34" charset="0"/>
              </a:rPr>
              <a:t>« des parois biseautées comme un joyau. » (lignes 14-15)</a:t>
            </a:r>
          </a:p>
          <a:p>
            <a:endParaRPr lang="fr-FR" sz="1600" dirty="0">
              <a:solidFill>
                <a:schemeClr val="bg1"/>
              </a:solidFill>
              <a:latin typeface="Calibri" panose="020F0502020204030204" pitchFamily="34" charset="0"/>
              <a:cs typeface="Calibri" panose="020F0502020204030204" pitchFamily="34" charset="0"/>
            </a:endParaRPr>
          </a:p>
        </p:txBody>
      </p:sp>
      <p:sp>
        <p:nvSpPr>
          <p:cNvPr id="17" name="ZoneTexte 16">
            <a:extLst>
              <a:ext uri="{FF2B5EF4-FFF2-40B4-BE49-F238E27FC236}">
                <a16:creationId xmlns:a16="http://schemas.microsoft.com/office/drawing/2014/main" id="{CF49B0A6-DB5E-47DF-8FF5-42DE4038E75E}"/>
              </a:ext>
            </a:extLst>
          </p:cNvPr>
          <p:cNvSpPr txBox="1"/>
          <p:nvPr/>
        </p:nvSpPr>
        <p:spPr>
          <a:xfrm>
            <a:off x="7712681" y="2924918"/>
            <a:ext cx="2126383" cy="369332"/>
          </a:xfrm>
          <a:prstGeom prst="rect">
            <a:avLst/>
          </a:prstGeom>
          <a:noFill/>
        </p:spPr>
        <p:txBody>
          <a:bodyPr wrap="square">
            <a:spAutoFit/>
          </a:bodyPr>
          <a:lstStyle/>
          <a:p>
            <a:r>
              <a:rPr lang="fr-FR" b="1" dirty="0">
                <a:solidFill>
                  <a:srgbClr val="002060"/>
                </a:solidFill>
                <a:latin typeface="Calibri" panose="020F0502020204030204" pitchFamily="34" charset="0"/>
                <a:cs typeface="Calibri" panose="020F0502020204030204" pitchFamily="34" charset="0"/>
              </a:rPr>
              <a:t>PERSONNIFICATION</a:t>
            </a:r>
            <a:r>
              <a:rPr lang="fr-FR" sz="1800" b="1" dirty="0">
                <a:latin typeface="Calibri" panose="020F0502020204030204" pitchFamily="34" charset="0"/>
                <a:cs typeface="Calibri" panose="020F0502020204030204" pitchFamily="34" charset="0"/>
              </a:rPr>
              <a:t> </a:t>
            </a:r>
            <a:endParaRPr lang="fr-FR" dirty="0"/>
          </a:p>
        </p:txBody>
      </p:sp>
      <p:sp>
        <p:nvSpPr>
          <p:cNvPr id="18" name="ZoneTexte 17">
            <a:extLst>
              <a:ext uri="{FF2B5EF4-FFF2-40B4-BE49-F238E27FC236}">
                <a16:creationId xmlns:a16="http://schemas.microsoft.com/office/drawing/2014/main" id="{51182978-AF00-405A-90E5-D26F2BBC6AB6}"/>
              </a:ext>
            </a:extLst>
          </p:cNvPr>
          <p:cNvSpPr txBox="1"/>
          <p:nvPr/>
        </p:nvSpPr>
        <p:spPr>
          <a:xfrm>
            <a:off x="7848490" y="4686655"/>
            <a:ext cx="1854766" cy="369332"/>
          </a:xfrm>
          <a:prstGeom prst="rect">
            <a:avLst/>
          </a:prstGeom>
          <a:noFill/>
        </p:spPr>
        <p:txBody>
          <a:bodyPr wrap="square">
            <a:spAutoFit/>
          </a:bodyPr>
          <a:lstStyle/>
          <a:p>
            <a:r>
              <a:rPr lang="fr-FR" b="1" dirty="0">
                <a:solidFill>
                  <a:srgbClr val="002060"/>
                </a:solidFill>
                <a:latin typeface="Calibri" panose="020F0502020204030204" pitchFamily="34" charset="0"/>
                <a:cs typeface="Calibri" panose="020F0502020204030204" pitchFamily="34" charset="0"/>
              </a:rPr>
              <a:t>COMPARAISON</a:t>
            </a:r>
            <a:r>
              <a:rPr lang="fr-FR" sz="1800" b="1" dirty="0">
                <a:latin typeface="Calibri" panose="020F0502020204030204" pitchFamily="34" charset="0"/>
                <a:cs typeface="Calibri" panose="020F0502020204030204" pitchFamily="34" charset="0"/>
              </a:rPr>
              <a:t> </a:t>
            </a:r>
            <a:endParaRPr lang="fr-FR" dirty="0"/>
          </a:p>
        </p:txBody>
      </p:sp>
      <p:sp>
        <p:nvSpPr>
          <p:cNvPr id="19" name="ZoneTexte 18">
            <a:extLst>
              <a:ext uri="{FF2B5EF4-FFF2-40B4-BE49-F238E27FC236}">
                <a16:creationId xmlns:a16="http://schemas.microsoft.com/office/drawing/2014/main" id="{028C7627-B4EA-4673-9D42-D0BC8CEE8B70}"/>
              </a:ext>
            </a:extLst>
          </p:cNvPr>
          <p:cNvSpPr txBox="1"/>
          <p:nvPr/>
        </p:nvSpPr>
        <p:spPr>
          <a:xfrm>
            <a:off x="5990502" y="4986887"/>
            <a:ext cx="5570740" cy="338554"/>
          </a:xfrm>
          <a:prstGeom prst="rect">
            <a:avLst/>
          </a:prstGeom>
          <a:noFill/>
        </p:spPr>
        <p:txBody>
          <a:bodyPr wrap="square">
            <a:spAutoFit/>
          </a:bodyPr>
          <a:lstStyle/>
          <a:p>
            <a:pPr algn="just"/>
            <a:r>
              <a:rPr lang="fr-FR" sz="1600" b="1" dirty="0">
                <a:latin typeface="Calibri" panose="020F0502020204030204" pitchFamily="34" charset="0"/>
                <a:cs typeface="Calibri" panose="020F0502020204030204" pitchFamily="34" charset="0"/>
              </a:rPr>
              <a:t>Rapprochement de </a:t>
            </a:r>
            <a:r>
              <a:rPr lang="fr-FR" sz="1600" b="1" dirty="0">
                <a:solidFill>
                  <a:srgbClr val="FF0000"/>
                </a:solidFill>
                <a:latin typeface="Calibri" panose="020F0502020204030204" pitchFamily="34" charset="0"/>
                <a:cs typeface="Calibri" panose="020F0502020204030204" pitchFamily="34" charset="0"/>
              </a:rPr>
              <a:t>2 réalités</a:t>
            </a:r>
            <a:r>
              <a:rPr lang="fr-FR" sz="1600" b="1" dirty="0">
                <a:latin typeface="Calibri" panose="020F0502020204030204" pitchFamily="34" charset="0"/>
                <a:cs typeface="Calibri" panose="020F0502020204030204" pitchFamily="34" charset="0"/>
              </a:rPr>
              <a:t> différentes </a:t>
            </a:r>
            <a:r>
              <a:rPr lang="fr-FR" sz="1600" b="1" dirty="0">
                <a:solidFill>
                  <a:srgbClr val="C00000"/>
                </a:solidFill>
                <a:highlight>
                  <a:srgbClr val="00FF00"/>
                </a:highlight>
                <a:latin typeface="Calibri" panose="020F0502020204030204" pitchFamily="34" charset="0"/>
                <a:cs typeface="Calibri" panose="020F0502020204030204" pitchFamily="34" charset="0"/>
              </a:rPr>
              <a:t>avec</a:t>
            </a:r>
            <a:r>
              <a:rPr lang="fr-FR" sz="1600" b="1" dirty="0">
                <a:solidFill>
                  <a:srgbClr val="C00000"/>
                </a:solidFill>
                <a:latin typeface="Calibri" panose="020F0502020204030204" pitchFamily="34" charset="0"/>
                <a:cs typeface="Calibri" panose="020F0502020204030204" pitchFamily="34" charset="0"/>
              </a:rPr>
              <a:t>  </a:t>
            </a:r>
            <a:r>
              <a:rPr lang="fr-FR" sz="1600" b="1" dirty="0">
                <a:solidFill>
                  <a:srgbClr val="FF0000"/>
                </a:solidFill>
                <a:latin typeface="Calibri" panose="020F0502020204030204" pitchFamily="34" charset="0"/>
                <a:cs typeface="Calibri" panose="020F0502020204030204" pitchFamily="34" charset="0"/>
              </a:rPr>
              <a:t>mot-outil</a:t>
            </a:r>
            <a:r>
              <a:rPr lang="fr-FR" sz="1600" b="1" dirty="0">
                <a:latin typeface="Calibri" panose="020F0502020204030204" pitchFamily="34" charset="0"/>
                <a:cs typeface="Calibri" panose="020F0502020204030204" pitchFamily="34" charset="0"/>
              </a:rPr>
              <a:t> .</a:t>
            </a:r>
          </a:p>
        </p:txBody>
      </p:sp>
      <p:sp>
        <p:nvSpPr>
          <p:cNvPr id="20" name="ZoneTexte 19">
            <a:extLst>
              <a:ext uri="{FF2B5EF4-FFF2-40B4-BE49-F238E27FC236}">
                <a16:creationId xmlns:a16="http://schemas.microsoft.com/office/drawing/2014/main" id="{64AE64E8-461C-417C-90AD-ED5512FB60A9}"/>
              </a:ext>
            </a:extLst>
          </p:cNvPr>
          <p:cNvSpPr txBox="1"/>
          <p:nvPr/>
        </p:nvSpPr>
        <p:spPr>
          <a:xfrm>
            <a:off x="5737255" y="3206247"/>
            <a:ext cx="6992766" cy="338554"/>
          </a:xfrm>
          <a:prstGeom prst="rect">
            <a:avLst/>
          </a:prstGeom>
          <a:noFill/>
        </p:spPr>
        <p:txBody>
          <a:bodyPr wrap="square">
            <a:spAutoFit/>
          </a:bodyPr>
          <a:lstStyle/>
          <a:p>
            <a:pPr algn="just"/>
            <a:r>
              <a:rPr lang="fr-FR" sz="1600" b="1" dirty="0">
                <a:latin typeface="Calibri" panose="020F0502020204030204" pitchFamily="34" charset="0"/>
                <a:cs typeface="Calibri" panose="020F0502020204030204" pitchFamily="34" charset="0"/>
              </a:rPr>
              <a:t>Donne des </a:t>
            </a:r>
            <a:r>
              <a:rPr lang="fr-FR" sz="1600" b="1" dirty="0">
                <a:solidFill>
                  <a:srgbClr val="FF0000"/>
                </a:solidFill>
                <a:latin typeface="Calibri" panose="020F0502020204030204" pitchFamily="34" charset="0"/>
                <a:cs typeface="Calibri" panose="020F0502020204030204" pitchFamily="34" charset="0"/>
              </a:rPr>
              <a:t>caractéristiques humaines à des choses</a:t>
            </a:r>
            <a:r>
              <a:rPr lang="fr-FR" sz="1600" b="1" dirty="0">
                <a:latin typeface="Calibri" panose="020F0502020204030204" pitchFamily="34" charset="0"/>
                <a:cs typeface="Calibri" panose="020F0502020204030204" pitchFamily="34" charset="0"/>
              </a:rPr>
              <a:t>, animaux, paysages.</a:t>
            </a:r>
          </a:p>
        </p:txBody>
      </p:sp>
      <p:sp>
        <p:nvSpPr>
          <p:cNvPr id="2" name="Rectangle 1">
            <a:extLst>
              <a:ext uri="{FF2B5EF4-FFF2-40B4-BE49-F238E27FC236}">
                <a16:creationId xmlns:a16="http://schemas.microsoft.com/office/drawing/2014/main" id="{3C7F93EC-2E75-4E40-9EFC-D10654D02CE5}"/>
              </a:ext>
            </a:extLst>
          </p:cNvPr>
          <p:cNvSpPr/>
          <p:nvPr/>
        </p:nvSpPr>
        <p:spPr>
          <a:xfrm>
            <a:off x="5967663" y="3618649"/>
            <a:ext cx="885525" cy="2995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F52CDDEB-0BC1-4F27-90D6-92522880B9DB}"/>
              </a:ext>
            </a:extLst>
          </p:cNvPr>
          <p:cNvSpPr/>
          <p:nvPr/>
        </p:nvSpPr>
        <p:spPr>
          <a:xfrm>
            <a:off x="8474992" y="3617724"/>
            <a:ext cx="784512" cy="299516"/>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3233C036-2848-429C-A9E7-1180DF32DAD2}"/>
              </a:ext>
            </a:extLst>
          </p:cNvPr>
          <p:cNvSpPr/>
          <p:nvPr/>
        </p:nvSpPr>
        <p:spPr>
          <a:xfrm>
            <a:off x="6874813" y="3616312"/>
            <a:ext cx="885525" cy="29951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8F8F24C0-B2F9-47D4-8C10-1BCFD0ECBFF8}"/>
              </a:ext>
            </a:extLst>
          </p:cNvPr>
          <p:cNvSpPr/>
          <p:nvPr/>
        </p:nvSpPr>
        <p:spPr>
          <a:xfrm>
            <a:off x="7781963" y="3615802"/>
            <a:ext cx="693028" cy="299516"/>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 name="Connecteur droit avec flèche 3">
            <a:extLst>
              <a:ext uri="{FF2B5EF4-FFF2-40B4-BE49-F238E27FC236}">
                <a16:creationId xmlns:a16="http://schemas.microsoft.com/office/drawing/2014/main" id="{5FA0A2C8-C1A5-46D0-A9DB-64436030521D}"/>
              </a:ext>
            </a:extLst>
          </p:cNvPr>
          <p:cNvCxnSpPr>
            <a:cxnSpLocks/>
          </p:cNvCxnSpPr>
          <p:nvPr/>
        </p:nvCxnSpPr>
        <p:spPr>
          <a:xfrm flipH="1">
            <a:off x="6405613" y="3927790"/>
            <a:ext cx="4813" cy="269481"/>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D75F007C-1F66-410A-8E38-37F1F4CEA970}"/>
              </a:ext>
            </a:extLst>
          </p:cNvPr>
          <p:cNvCxnSpPr>
            <a:cxnSpLocks/>
          </p:cNvCxnSpPr>
          <p:nvPr/>
        </p:nvCxnSpPr>
        <p:spPr>
          <a:xfrm flipH="1">
            <a:off x="7312762" y="3940186"/>
            <a:ext cx="4813" cy="269481"/>
          </a:xfrm>
          <a:prstGeom prst="straightConnector1">
            <a:avLst/>
          </a:prstGeom>
          <a:ln w="38100">
            <a:solidFill>
              <a:srgbClr val="92D05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3698D53F-499F-42E2-AC4E-516F2EF986CF}"/>
              </a:ext>
            </a:extLst>
          </p:cNvPr>
          <p:cNvCxnSpPr>
            <a:cxnSpLocks/>
          </p:cNvCxnSpPr>
          <p:nvPr/>
        </p:nvCxnSpPr>
        <p:spPr>
          <a:xfrm flipH="1">
            <a:off x="8123664" y="3954139"/>
            <a:ext cx="4813" cy="269481"/>
          </a:xfrm>
          <a:prstGeom prst="straightConnector1">
            <a:avLst/>
          </a:prstGeom>
          <a:ln w="38100">
            <a:solidFill>
              <a:srgbClr val="FFFF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C7D719F4-0A2E-4D4F-B956-DF25D4A37BAC}"/>
              </a:ext>
            </a:extLst>
          </p:cNvPr>
          <p:cNvCxnSpPr>
            <a:cxnSpLocks/>
          </p:cNvCxnSpPr>
          <p:nvPr/>
        </p:nvCxnSpPr>
        <p:spPr>
          <a:xfrm flipH="1">
            <a:off x="8876810" y="3954139"/>
            <a:ext cx="4813" cy="269481"/>
          </a:xfrm>
          <a:prstGeom prst="straightConnector1">
            <a:avLst/>
          </a:prstGeom>
          <a:ln w="38100">
            <a:solidFill>
              <a:srgbClr val="00B0F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A668480A-89F7-4314-AE2F-F6F3B98F11EB}"/>
              </a:ext>
            </a:extLst>
          </p:cNvPr>
          <p:cNvSpPr txBox="1"/>
          <p:nvPr/>
        </p:nvSpPr>
        <p:spPr>
          <a:xfrm>
            <a:off x="5868644" y="4190202"/>
            <a:ext cx="1186674" cy="307777"/>
          </a:xfrm>
          <a:prstGeom prst="rect">
            <a:avLst/>
          </a:prstGeom>
          <a:noFill/>
        </p:spPr>
        <p:txBody>
          <a:bodyPr wrap="square">
            <a:spAutoFit/>
          </a:bodyPr>
          <a:lstStyle/>
          <a:p>
            <a:r>
              <a:rPr lang="fr-FR" sz="1400" b="1" dirty="0">
                <a:solidFill>
                  <a:srgbClr val="FF0000"/>
                </a:solidFill>
                <a:latin typeface="Calibri" panose="020F0502020204030204" pitchFamily="34" charset="0"/>
                <a:cs typeface="Calibri" panose="020F0502020204030204" pitchFamily="34" charset="0"/>
              </a:rPr>
              <a:t>COMPARÉ</a:t>
            </a:r>
            <a:endParaRPr lang="fr-FR" sz="1400" dirty="0">
              <a:solidFill>
                <a:srgbClr val="FF0000"/>
              </a:solidFill>
            </a:endParaRPr>
          </a:p>
        </p:txBody>
      </p:sp>
      <p:sp>
        <p:nvSpPr>
          <p:cNvPr id="39" name="ZoneTexte 38">
            <a:extLst>
              <a:ext uri="{FF2B5EF4-FFF2-40B4-BE49-F238E27FC236}">
                <a16:creationId xmlns:a16="http://schemas.microsoft.com/office/drawing/2014/main" id="{09ACA99C-331A-4E23-9D87-8D1F9C95D523}"/>
              </a:ext>
            </a:extLst>
          </p:cNvPr>
          <p:cNvSpPr txBox="1"/>
          <p:nvPr/>
        </p:nvSpPr>
        <p:spPr>
          <a:xfrm>
            <a:off x="8385921" y="4177522"/>
            <a:ext cx="1186674" cy="307777"/>
          </a:xfrm>
          <a:prstGeom prst="rect">
            <a:avLst/>
          </a:prstGeom>
          <a:noFill/>
        </p:spPr>
        <p:txBody>
          <a:bodyPr wrap="square">
            <a:spAutoFit/>
          </a:bodyPr>
          <a:lstStyle/>
          <a:p>
            <a:r>
              <a:rPr lang="fr-FR" sz="1400" b="1" dirty="0">
                <a:solidFill>
                  <a:srgbClr val="00B0F0"/>
                </a:solidFill>
                <a:latin typeface="Calibri" panose="020F0502020204030204" pitchFamily="34" charset="0"/>
                <a:cs typeface="Calibri" panose="020F0502020204030204" pitchFamily="34" charset="0"/>
              </a:rPr>
              <a:t>COMPARANT</a:t>
            </a:r>
            <a:endParaRPr lang="fr-FR" sz="1400" dirty="0">
              <a:solidFill>
                <a:srgbClr val="00B0F0"/>
              </a:solidFill>
            </a:endParaRPr>
          </a:p>
        </p:txBody>
      </p:sp>
      <p:sp>
        <p:nvSpPr>
          <p:cNvPr id="40" name="ZoneTexte 39">
            <a:extLst>
              <a:ext uri="{FF2B5EF4-FFF2-40B4-BE49-F238E27FC236}">
                <a16:creationId xmlns:a16="http://schemas.microsoft.com/office/drawing/2014/main" id="{7E01673F-FF5C-423D-88ED-6518B29DD9FF}"/>
              </a:ext>
            </a:extLst>
          </p:cNvPr>
          <p:cNvSpPr txBox="1"/>
          <p:nvPr/>
        </p:nvSpPr>
        <p:spPr>
          <a:xfrm>
            <a:off x="7821185" y="4179259"/>
            <a:ext cx="653806" cy="523220"/>
          </a:xfrm>
          <a:prstGeom prst="rect">
            <a:avLst/>
          </a:prstGeom>
          <a:noFill/>
        </p:spPr>
        <p:txBody>
          <a:bodyPr wrap="square">
            <a:spAutoFit/>
          </a:bodyPr>
          <a:lstStyle/>
          <a:p>
            <a:pPr algn="ctr"/>
            <a:r>
              <a:rPr lang="fr-FR" sz="1400" b="1" dirty="0">
                <a:solidFill>
                  <a:srgbClr val="FFFF00"/>
                </a:solidFill>
                <a:latin typeface="Calibri" panose="020F0502020204030204" pitchFamily="34" charset="0"/>
                <a:cs typeface="Calibri" panose="020F0502020204030204" pitchFamily="34" charset="0"/>
              </a:rPr>
              <a:t>MOT-</a:t>
            </a:r>
            <a:br>
              <a:rPr lang="fr-FR" sz="1400" b="1" dirty="0">
                <a:solidFill>
                  <a:srgbClr val="FFFF00"/>
                </a:solidFill>
                <a:latin typeface="Calibri" panose="020F0502020204030204" pitchFamily="34" charset="0"/>
                <a:cs typeface="Calibri" panose="020F0502020204030204" pitchFamily="34" charset="0"/>
              </a:rPr>
            </a:br>
            <a:r>
              <a:rPr lang="fr-FR" sz="1400" b="1" dirty="0">
                <a:solidFill>
                  <a:srgbClr val="FFFF00"/>
                </a:solidFill>
                <a:latin typeface="Calibri" panose="020F0502020204030204" pitchFamily="34" charset="0"/>
                <a:cs typeface="Calibri" panose="020F0502020204030204" pitchFamily="34" charset="0"/>
              </a:rPr>
              <a:t>OUTIL</a:t>
            </a:r>
            <a:endParaRPr lang="fr-FR" sz="1400" dirty="0">
              <a:solidFill>
                <a:srgbClr val="FFFF00"/>
              </a:solidFill>
            </a:endParaRPr>
          </a:p>
        </p:txBody>
      </p:sp>
      <p:sp>
        <p:nvSpPr>
          <p:cNvPr id="41" name="ZoneTexte 40">
            <a:extLst>
              <a:ext uri="{FF2B5EF4-FFF2-40B4-BE49-F238E27FC236}">
                <a16:creationId xmlns:a16="http://schemas.microsoft.com/office/drawing/2014/main" id="{585F7CE3-D5DF-4181-AEAE-057E7252F439}"/>
              </a:ext>
            </a:extLst>
          </p:cNvPr>
          <p:cNvSpPr txBox="1"/>
          <p:nvPr/>
        </p:nvSpPr>
        <p:spPr>
          <a:xfrm>
            <a:off x="6864531" y="4177522"/>
            <a:ext cx="946994" cy="738664"/>
          </a:xfrm>
          <a:prstGeom prst="rect">
            <a:avLst/>
          </a:prstGeom>
          <a:noFill/>
        </p:spPr>
        <p:txBody>
          <a:bodyPr wrap="square">
            <a:spAutoFit/>
          </a:bodyPr>
          <a:lstStyle/>
          <a:p>
            <a:pPr algn="ctr"/>
            <a:r>
              <a:rPr lang="fr-FR" sz="1400" b="1" dirty="0">
                <a:solidFill>
                  <a:srgbClr val="92D050"/>
                </a:solidFill>
                <a:latin typeface="Calibri" panose="020F0502020204030204" pitchFamily="34" charset="0"/>
                <a:cs typeface="Calibri" panose="020F0502020204030204" pitchFamily="34" charset="0"/>
              </a:rPr>
              <a:t>POINT</a:t>
            </a:r>
          </a:p>
          <a:p>
            <a:pPr algn="ctr"/>
            <a:r>
              <a:rPr lang="fr-FR" sz="1400" b="1" dirty="0">
                <a:solidFill>
                  <a:srgbClr val="92D050"/>
                </a:solidFill>
                <a:latin typeface="Calibri" panose="020F0502020204030204" pitchFamily="34" charset="0"/>
                <a:cs typeface="Calibri" panose="020F0502020204030204" pitchFamily="34" charset="0"/>
              </a:rPr>
              <a:t>COMMUN</a:t>
            </a:r>
          </a:p>
          <a:p>
            <a:pPr algn="ctr"/>
            <a:r>
              <a:rPr lang="fr-FR" sz="1400" b="1" dirty="0">
                <a:solidFill>
                  <a:srgbClr val="92D050"/>
                </a:solidFill>
                <a:latin typeface="Calibri" panose="020F0502020204030204" pitchFamily="34" charset="0"/>
                <a:cs typeface="Calibri" panose="020F0502020204030204" pitchFamily="34" charset="0"/>
              </a:rPr>
              <a:t>EXPLICITE</a:t>
            </a:r>
            <a:endParaRPr lang="fr-FR" sz="1400" dirty="0">
              <a:solidFill>
                <a:srgbClr val="92D050"/>
              </a:solidFill>
            </a:endParaRPr>
          </a:p>
        </p:txBody>
      </p:sp>
      <p:sp>
        <p:nvSpPr>
          <p:cNvPr id="9" name="Rectangle 8">
            <a:extLst>
              <a:ext uri="{FF2B5EF4-FFF2-40B4-BE49-F238E27FC236}">
                <a16:creationId xmlns:a16="http://schemas.microsoft.com/office/drawing/2014/main" id="{9B62398C-999B-496A-A10E-B65CA5BF2B80}"/>
              </a:ext>
            </a:extLst>
          </p:cNvPr>
          <p:cNvSpPr/>
          <p:nvPr/>
        </p:nvSpPr>
        <p:spPr>
          <a:xfrm>
            <a:off x="5737255" y="2610917"/>
            <a:ext cx="6230361" cy="949566"/>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A2C26592-9068-4925-87AB-FE46CDDA0453}"/>
              </a:ext>
            </a:extLst>
          </p:cNvPr>
          <p:cNvSpPr/>
          <p:nvPr/>
        </p:nvSpPr>
        <p:spPr>
          <a:xfrm>
            <a:off x="5736715" y="3590179"/>
            <a:ext cx="6230361" cy="1727742"/>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DA9CC0DB-4C46-4E2C-8051-A4C12FDAF727}"/>
              </a:ext>
            </a:extLst>
          </p:cNvPr>
          <p:cNvSpPr/>
          <p:nvPr/>
        </p:nvSpPr>
        <p:spPr>
          <a:xfrm>
            <a:off x="5736714" y="5354821"/>
            <a:ext cx="6230361" cy="1477842"/>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D308A13E-2582-435B-BC33-591904F571C4}"/>
              </a:ext>
            </a:extLst>
          </p:cNvPr>
          <p:cNvSpPr txBox="1"/>
          <p:nvPr/>
        </p:nvSpPr>
        <p:spPr>
          <a:xfrm>
            <a:off x="5736714" y="5376975"/>
            <a:ext cx="6230361" cy="369332"/>
          </a:xfrm>
          <a:prstGeom prst="rect">
            <a:avLst/>
          </a:prstGeom>
          <a:noFill/>
        </p:spPr>
        <p:txBody>
          <a:bodyPr wrap="square">
            <a:spAutoFit/>
          </a:bodyPr>
          <a:lstStyle/>
          <a:p>
            <a:pPr algn="ctr"/>
            <a:r>
              <a:rPr lang="fr-FR" b="1" dirty="0">
                <a:solidFill>
                  <a:srgbClr val="002060"/>
                </a:solidFill>
                <a:latin typeface="Calibri" panose="020F0502020204030204" pitchFamily="34" charset="0"/>
                <a:cs typeface="Calibri" panose="020F0502020204030204" pitchFamily="34" charset="0"/>
              </a:rPr>
              <a:t>Transformation d’une COMPARAISON en MÉTAPHORE</a:t>
            </a:r>
            <a:r>
              <a:rPr lang="fr-FR" sz="1800" b="1" dirty="0">
                <a:latin typeface="Calibri" panose="020F0502020204030204" pitchFamily="34" charset="0"/>
                <a:cs typeface="Calibri" panose="020F0502020204030204" pitchFamily="34" charset="0"/>
              </a:rPr>
              <a:t> </a:t>
            </a:r>
            <a:endParaRPr lang="fr-FR" dirty="0"/>
          </a:p>
        </p:txBody>
      </p:sp>
      <p:sp>
        <p:nvSpPr>
          <p:cNvPr id="45" name="ZoneTexte 44">
            <a:extLst>
              <a:ext uri="{FF2B5EF4-FFF2-40B4-BE49-F238E27FC236}">
                <a16:creationId xmlns:a16="http://schemas.microsoft.com/office/drawing/2014/main" id="{032E8232-532D-49CC-B1DF-46C2EF2A85C0}"/>
              </a:ext>
            </a:extLst>
          </p:cNvPr>
          <p:cNvSpPr txBox="1"/>
          <p:nvPr/>
        </p:nvSpPr>
        <p:spPr>
          <a:xfrm>
            <a:off x="5795703" y="5685753"/>
            <a:ext cx="6171372" cy="369332"/>
          </a:xfrm>
          <a:prstGeom prst="rect">
            <a:avLst/>
          </a:prstGeom>
          <a:noFill/>
        </p:spPr>
        <p:txBody>
          <a:bodyPr wrap="square">
            <a:spAutoFit/>
          </a:bodyPr>
          <a:lstStyle/>
          <a:p>
            <a:r>
              <a:rPr lang="fr-FR" sz="1800" b="1" dirty="0">
                <a:solidFill>
                  <a:schemeClr val="bg1"/>
                </a:solidFill>
                <a:latin typeface="Calibri" panose="020F0502020204030204" pitchFamily="34" charset="0"/>
                <a:cs typeface="Calibri" panose="020F0502020204030204" pitchFamily="34" charset="0"/>
              </a:rPr>
              <a:t>« Les parois sont un joyau. » (lignes 14-15)</a:t>
            </a:r>
          </a:p>
        </p:txBody>
      </p:sp>
      <p:sp>
        <p:nvSpPr>
          <p:cNvPr id="48" name="Rectangle 47">
            <a:extLst>
              <a:ext uri="{FF2B5EF4-FFF2-40B4-BE49-F238E27FC236}">
                <a16:creationId xmlns:a16="http://schemas.microsoft.com/office/drawing/2014/main" id="{7845FF4A-B034-46D7-8B7E-9DF53B04A64C}"/>
              </a:ext>
            </a:extLst>
          </p:cNvPr>
          <p:cNvSpPr/>
          <p:nvPr/>
        </p:nvSpPr>
        <p:spPr>
          <a:xfrm>
            <a:off x="6066682" y="5737026"/>
            <a:ext cx="979010" cy="2995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9" name="Connecteur droit avec flèche 48">
            <a:extLst>
              <a:ext uri="{FF2B5EF4-FFF2-40B4-BE49-F238E27FC236}">
                <a16:creationId xmlns:a16="http://schemas.microsoft.com/office/drawing/2014/main" id="{66DFC17F-DC14-4407-9F25-05FF5A974760}"/>
              </a:ext>
            </a:extLst>
          </p:cNvPr>
          <p:cNvCxnSpPr>
            <a:cxnSpLocks/>
          </p:cNvCxnSpPr>
          <p:nvPr/>
        </p:nvCxnSpPr>
        <p:spPr>
          <a:xfrm flipH="1">
            <a:off x="6523882" y="6046167"/>
            <a:ext cx="4813" cy="269481"/>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C55E7DC1-94B0-4A46-B22B-1C729F100FA1}"/>
              </a:ext>
            </a:extLst>
          </p:cNvPr>
          <p:cNvSpPr txBox="1"/>
          <p:nvPr/>
        </p:nvSpPr>
        <p:spPr>
          <a:xfrm>
            <a:off x="5986913" y="6308579"/>
            <a:ext cx="1186674" cy="307777"/>
          </a:xfrm>
          <a:prstGeom prst="rect">
            <a:avLst/>
          </a:prstGeom>
          <a:noFill/>
        </p:spPr>
        <p:txBody>
          <a:bodyPr wrap="square">
            <a:spAutoFit/>
          </a:bodyPr>
          <a:lstStyle/>
          <a:p>
            <a:r>
              <a:rPr lang="fr-FR" sz="1400" b="1" dirty="0">
                <a:solidFill>
                  <a:srgbClr val="FF0000"/>
                </a:solidFill>
                <a:latin typeface="Calibri" panose="020F0502020204030204" pitchFamily="34" charset="0"/>
                <a:cs typeface="Calibri" panose="020F0502020204030204" pitchFamily="34" charset="0"/>
              </a:rPr>
              <a:t>COMPARÉ</a:t>
            </a:r>
            <a:endParaRPr lang="fr-FR" sz="1400" dirty="0">
              <a:solidFill>
                <a:srgbClr val="FF0000"/>
              </a:solidFill>
            </a:endParaRPr>
          </a:p>
        </p:txBody>
      </p:sp>
      <p:sp>
        <p:nvSpPr>
          <p:cNvPr id="51" name="Rectangle 50">
            <a:extLst>
              <a:ext uri="{FF2B5EF4-FFF2-40B4-BE49-F238E27FC236}">
                <a16:creationId xmlns:a16="http://schemas.microsoft.com/office/drawing/2014/main" id="{2D536E27-68F9-4135-AC26-EF876A45FB77}"/>
              </a:ext>
            </a:extLst>
          </p:cNvPr>
          <p:cNvSpPr/>
          <p:nvPr/>
        </p:nvSpPr>
        <p:spPr>
          <a:xfrm>
            <a:off x="7488455" y="5739006"/>
            <a:ext cx="897466" cy="299516"/>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52" name="Connecteur droit avec flèche 51">
            <a:extLst>
              <a:ext uri="{FF2B5EF4-FFF2-40B4-BE49-F238E27FC236}">
                <a16:creationId xmlns:a16="http://schemas.microsoft.com/office/drawing/2014/main" id="{21CA7F9F-9FB5-4896-899D-7C7D9050E505}"/>
              </a:ext>
            </a:extLst>
          </p:cNvPr>
          <p:cNvCxnSpPr>
            <a:cxnSpLocks/>
          </p:cNvCxnSpPr>
          <p:nvPr/>
        </p:nvCxnSpPr>
        <p:spPr>
          <a:xfrm flipH="1">
            <a:off x="7939515" y="6075421"/>
            <a:ext cx="4813" cy="269481"/>
          </a:xfrm>
          <a:prstGeom prst="straightConnector1">
            <a:avLst/>
          </a:prstGeom>
          <a:ln w="38100">
            <a:solidFill>
              <a:srgbClr val="00B0F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53" name="ZoneTexte 52">
            <a:extLst>
              <a:ext uri="{FF2B5EF4-FFF2-40B4-BE49-F238E27FC236}">
                <a16:creationId xmlns:a16="http://schemas.microsoft.com/office/drawing/2014/main" id="{4DDAAB9B-A1DC-4627-84F0-29D72E9309E9}"/>
              </a:ext>
            </a:extLst>
          </p:cNvPr>
          <p:cNvSpPr txBox="1"/>
          <p:nvPr/>
        </p:nvSpPr>
        <p:spPr>
          <a:xfrm>
            <a:off x="7345023" y="6298804"/>
            <a:ext cx="1357531" cy="307777"/>
          </a:xfrm>
          <a:prstGeom prst="rect">
            <a:avLst/>
          </a:prstGeom>
          <a:noFill/>
        </p:spPr>
        <p:txBody>
          <a:bodyPr wrap="square">
            <a:spAutoFit/>
          </a:bodyPr>
          <a:lstStyle/>
          <a:p>
            <a:r>
              <a:rPr lang="fr-FR" sz="1400" b="1" dirty="0">
                <a:solidFill>
                  <a:srgbClr val="00B0F0"/>
                </a:solidFill>
                <a:latin typeface="Calibri" panose="020F0502020204030204" pitchFamily="34" charset="0"/>
                <a:cs typeface="Calibri" panose="020F0502020204030204" pitchFamily="34" charset="0"/>
              </a:rPr>
              <a:t>COMPARANT</a:t>
            </a:r>
            <a:endParaRPr lang="fr-FR" sz="1400" dirty="0">
              <a:solidFill>
                <a:srgbClr val="00B0F0"/>
              </a:solidFill>
            </a:endParaRPr>
          </a:p>
        </p:txBody>
      </p:sp>
      <p:sp>
        <p:nvSpPr>
          <p:cNvPr id="54" name="ZoneTexte 53">
            <a:extLst>
              <a:ext uri="{FF2B5EF4-FFF2-40B4-BE49-F238E27FC236}">
                <a16:creationId xmlns:a16="http://schemas.microsoft.com/office/drawing/2014/main" id="{7C5D642D-E47F-4F62-B8E2-C82BB0015849}"/>
              </a:ext>
            </a:extLst>
          </p:cNvPr>
          <p:cNvSpPr txBox="1"/>
          <p:nvPr/>
        </p:nvSpPr>
        <p:spPr>
          <a:xfrm>
            <a:off x="9125376" y="6328334"/>
            <a:ext cx="2249053" cy="307777"/>
          </a:xfrm>
          <a:prstGeom prst="rect">
            <a:avLst/>
          </a:prstGeom>
          <a:noFill/>
        </p:spPr>
        <p:txBody>
          <a:bodyPr wrap="square">
            <a:spAutoFit/>
          </a:bodyPr>
          <a:lstStyle/>
          <a:p>
            <a:pPr algn="ctr"/>
            <a:r>
              <a:rPr lang="fr-FR" sz="1400" b="1" dirty="0">
                <a:solidFill>
                  <a:srgbClr val="FFFF00"/>
                </a:solidFill>
                <a:latin typeface="Calibri" panose="020F0502020204030204" pitchFamily="34" charset="0"/>
                <a:cs typeface="Calibri" panose="020F0502020204030204" pitchFamily="34" charset="0"/>
              </a:rPr>
              <a:t>Le MOT-OUTIL disparait ;</a:t>
            </a:r>
            <a:endParaRPr lang="fr-FR" sz="1400" dirty="0">
              <a:solidFill>
                <a:srgbClr val="FFFF00"/>
              </a:solidFill>
            </a:endParaRPr>
          </a:p>
        </p:txBody>
      </p:sp>
      <p:sp>
        <p:nvSpPr>
          <p:cNvPr id="55" name="ZoneTexte 54">
            <a:extLst>
              <a:ext uri="{FF2B5EF4-FFF2-40B4-BE49-F238E27FC236}">
                <a16:creationId xmlns:a16="http://schemas.microsoft.com/office/drawing/2014/main" id="{11B879ED-5D28-4F5D-9061-B19B3B08B86C}"/>
              </a:ext>
            </a:extLst>
          </p:cNvPr>
          <p:cNvSpPr txBox="1"/>
          <p:nvPr/>
        </p:nvSpPr>
        <p:spPr>
          <a:xfrm>
            <a:off x="6281247" y="6539031"/>
            <a:ext cx="5191125" cy="307777"/>
          </a:xfrm>
          <a:prstGeom prst="rect">
            <a:avLst/>
          </a:prstGeom>
          <a:noFill/>
        </p:spPr>
        <p:txBody>
          <a:bodyPr wrap="square">
            <a:spAutoFit/>
          </a:bodyPr>
          <a:lstStyle/>
          <a:p>
            <a:pPr algn="ctr"/>
            <a:r>
              <a:rPr lang="fr-FR" sz="1400" b="1" dirty="0">
                <a:solidFill>
                  <a:srgbClr val="92D050"/>
                </a:solidFill>
                <a:latin typeface="Calibri" panose="020F0502020204030204" pitchFamily="34" charset="0"/>
                <a:cs typeface="Calibri" panose="020F0502020204030204" pitchFamily="34" charset="0"/>
              </a:rPr>
              <a:t>le POINT COMMUN devient IMPLICITE (sous-entendu, à deviner !)</a:t>
            </a:r>
            <a:endParaRPr lang="fr-FR" sz="1400" dirty="0">
              <a:solidFill>
                <a:srgbClr val="92D050"/>
              </a:solidFill>
            </a:endParaRPr>
          </a:p>
        </p:txBody>
      </p:sp>
      <p:pic>
        <p:nvPicPr>
          <p:cNvPr id="3" name="Image 2">
            <a:hlinkClick r:id="rId3" action="ppaction://hlinksldjump"/>
            <a:extLst>
              <a:ext uri="{FF2B5EF4-FFF2-40B4-BE49-F238E27FC236}">
                <a16:creationId xmlns:a16="http://schemas.microsoft.com/office/drawing/2014/main" id="{D310C03F-4F3D-7B1F-CAA0-8DE2A0902B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46461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additive="base">
                                        <p:cTn id="58" dur="500" fill="hold"/>
                                        <p:tgtEl>
                                          <p:spTgt spid="40"/>
                                        </p:tgtEl>
                                        <p:attrNameLst>
                                          <p:attrName>ppt_x</p:attrName>
                                        </p:attrNameLst>
                                      </p:cBhvr>
                                      <p:tavLst>
                                        <p:tav tm="0">
                                          <p:val>
                                            <p:strVal val="#ppt_x"/>
                                          </p:val>
                                        </p:tav>
                                        <p:tav tm="100000">
                                          <p:val>
                                            <p:strVal val="#ppt_x"/>
                                          </p:val>
                                        </p:tav>
                                      </p:tavLst>
                                    </p:anim>
                                    <p:anim calcmode="lin" valueType="num">
                                      <p:cBhvr additive="base">
                                        <p:cTn id="5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
                                        </p:tgtEl>
                                        <p:attrNameLst>
                                          <p:attrName>style.visibility</p:attrName>
                                        </p:attrNameLst>
                                      </p:cBhvr>
                                      <p:to>
                                        <p:strVal val="visible"/>
                                      </p:to>
                                    </p:set>
                                    <p:anim calcmode="lin" valueType="num">
                                      <p:cBhvr additive="base">
                                        <p:cTn id="64" dur="500" fill="hold"/>
                                        <p:tgtEl>
                                          <p:spTgt spid="2"/>
                                        </p:tgtEl>
                                        <p:attrNameLst>
                                          <p:attrName>ppt_x</p:attrName>
                                        </p:attrNameLst>
                                      </p:cBhvr>
                                      <p:tavLst>
                                        <p:tav tm="0">
                                          <p:val>
                                            <p:strVal val="#ppt_x"/>
                                          </p:val>
                                        </p:tav>
                                        <p:tav tm="100000">
                                          <p:val>
                                            <p:strVal val="#ppt_x"/>
                                          </p:val>
                                        </p:tav>
                                      </p:tavLst>
                                    </p:anim>
                                    <p:anim calcmode="lin" valueType="num">
                                      <p:cBhvr additive="base">
                                        <p:cTn id="65" dur="500" fill="hold"/>
                                        <p:tgtEl>
                                          <p:spTgt spid="2"/>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ppt_x"/>
                                          </p:val>
                                        </p:tav>
                                        <p:tav tm="100000">
                                          <p:val>
                                            <p:strVal val="#ppt_x"/>
                                          </p:val>
                                        </p:tav>
                                      </p:tavLst>
                                    </p:anim>
                                    <p:anim calcmode="lin" valueType="num">
                                      <p:cBhvr additive="base">
                                        <p:cTn id="6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ppt_x"/>
                                          </p:val>
                                        </p:tav>
                                        <p:tav tm="100000">
                                          <p:val>
                                            <p:strVal val="#ppt_x"/>
                                          </p:val>
                                        </p:tav>
                                      </p:tavLst>
                                    </p:anim>
                                    <p:anim calcmode="lin" valueType="num">
                                      <p:cBhvr additive="base">
                                        <p:cTn id="7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fill="hold"/>
                                        <p:tgtEl>
                                          <p:spTgt spid="22"/>
                                        </p:tgtEl>
                                        <p:attrNameLst>
                                          <p:attrName>ppt_x</p:attrName>
                                        </p:attrNameLst>
                                      </p:cBhvr>
                                      <p:tavLst>
                                        <p:tav tm="0">
                                          <p:val>
                                            <p:strVal val="#ppt_x"/>
                                          </p:val>
                                        </p:tav>
                                        <p:tav tm="100000">
                                          <p:val>
                                            <p:strVal val="#ppt_x"/>
                                          </p:val>
                                        </p:tav>
                                      </p:tavLst>
                                    </p:anim>
                                    <p:anim calcmode="lin" valueType="num">
                                      <p:cBhvr additive="base">
                                        <p:cTn id="81" dur="500" fill="hold"/>
                                        <p:tgtEl>
                                          <p:spTgt spid="2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additive="base">
                                        <p:cTn id="84" dur="500" fill="hold"/>
                                        <p:tgtEl>
                                          <p:spTgt spid="31"/>
                                        </p:tgtEl>
                                        <p:attrNameLst>
                                          <p:attrName>ppt_x</p:attrName>
                                        </p:attrNameLst>
                                      </p:cBhvr>
                                      <p:tavLst>
                                        <p:tav tm="0">
                                          <p:val>
                                            <p:strVal val="#ppt_x"/>
                                          </p:val>
                                        </p:tav>
                                        <p:tav tm="100000">
                                          <p:val>
                                            <p:strVal val="#ppt_x"/>
                                          </p:val>
                                        </p:tav>
                                      </p:tavLst>
                                    </p:anim>
                                    <p:anim calcmode="lin" valueType="num">
                                      <p:cBhvr additive="base">
                                        <p:cTn id="85"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additive="base">
                                        <p:cTn id="90" dur="500" fill="hold"/>
                                        <p:tgtEl>
                                          <p:spTgt spid="39"/>
                                        </p:tgtEl>
                                        <p:attrNameLst>
                                          <p:attrName>ppt_x</p:attrName>
                                        </p:attrNameLst>
                                      </p:cBhvr>
                                      <p:tavLst>
                                        <p:tav tm="0">
                                          <p:val>
                                            <p:strVal val="#ppt_x"/>
                                          </p:val>
                                        </p:tav>
                                        <p:tav tm="100000">
                                          <p:val>
                                            <p:strVal val="#ppt_x"/>
                                          </p:val>
                                        </p:tav>
                                      </p:tavLst>
                                    </p:anim>
                                    <p:anim calcmode="lin" valueType="num">
                                      <p:cBhvr additive="base">
                                        <p:cTn id="9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24"/>
                                        </p:tgtEl>
                                        <p:attrNameLst>
                                          <p:attrName>style.visibility</p:attrName>
                                        </p:attrNameLst>
                                      </p:cBhvr>
                                      <p:to>
                                        <p:strVal val="visible"/>
                                      </p:to>
                                    </p:set>
                                    <p:anim calcmode="lin" valueType="num">
                                      <p:cBhvr additive="base">
                                        <p:cTn id="96" dur="500" fill="hold"/>
                                        <p:tgtEl>
                                          <p:spTgt spid="24"/>
                                        </p:tgtEl>
                                        <p:attrNameLst>
                                          <p:attrName>ppt_x</p:attrName>
                                        </p:attrNameLst>
                                      </p:cBhvr>
                                      <p:tavLst>
                                        <p:tav tm="0">
                                          <p:val>
                                            <p:strVal val="#ppt_x"/>
                                          </p:val>
                                        </p:tav>
                                        <p:tav tm="100000">
                                          <p:val>
                                            <p:strVal val="#ppt_x"/>
                                          </p:val>
                                        </p:tav>
                                      </p:tavLst>
                                    </p:anim>
                                    <p:anim calcmode="lin" valueType="num">
                                      <p:cBhvr additive="base">
                                        <p:cTn id="97" dur="500" fill="hold"/>
                                        <p:tgtEl>
                                          <p:spTgt spid="24"/>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500" fill="hold"/>
                                        <p:tgtEl>
                                          <p:spTgt spid="29"/>
                                        </p:tgtEl>
                                        <p:attrNameLst>
                                          <p:attrName>ppt_x</p:attrName>
                                        </p:attrNameLst>
                                      </p:cBhvr>
                                      <p:tavLst>
                                        <p:tav tm="0">
                                          <p:val>
                                            <p:strVal val="#ppt_x"/>
                                          </p:val>
                                        </p:tav>
                                        <p:tav tm="100000">
                                          <p:val>
                                            <p:strVal val="#ppt_x"/>
                                          </p:val>
                                        </p:tav>
                                      </p:tavLst>
                                    </p:anim>
                                    <p:anim calcmode="lin" valueType="num">
                                      <p:cBhvr additive="base">
                                        <p:cTn id="10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41"/>
                                        </p:tgtEl>
                                        <p:attrNameLst>
                                          <p:attrName>style.visibility</p:attrName>
                                        </p:attrNameLst>
                                      </p:cBhvr>
                                      <p:to>
                                        <p:strVal val="visible"/>
                                      </p:to>
                                    </p:set>
                                    <p:anim calcmode="lin" valueType="num">
                                      <p:cBhvr additive="base">
                                        <p:cTn id="106" dur="500" fill="hold"/>
                                        <p:tgtEl>
                                          <p:spTgt spid="41"/>
                                        </p:tgtEl>
                                        <p:attrNameLst>
                                          <p:attrName>ppt_x</p:attrName>
                                        </p:attrNameLst>
                                      </p:cBhvr>
                                      <p:tavLst>
                                        <p:tav tm="0">
                                          <p:val>
                                            <p:strVal val="#ppt_x"/>
                                          </p:val>
                                        </p:tav>
                                        <p:tav tm="100000">
                                          <p:val>
                                            <p:strVal val="#ppt_x"/>
                                          </p:val>
                                        </p:tav>
                                      </p:tavLst>
                                    </p:anim>
                                    <p:anim calcmode="lin" valueType="num">
                                      <p:cBhvr additive="base">
                                        <p:cTn id="107" dur="500" fill="hold"/>
                                        <p:tgtEl>
                                          <p:spTgt spid="41"/>
                                        </p:tgtEl>
                                        <p:attrNameLst>
                                          <p:attrName>ppt_y</p:attrName>
                                        </p:attrNameLst>
                                      </p:cBhvr>
                                      <p:tavLst>
                                        <p:tav tm="0">
                                          <p:val>
                                            <p:strVal val="1+#ppt_h/2"/>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1000"/>
                                        <p:tgtEl>
                                          <p:spTgt spid="43"/>
                                        </p:tgtEl>
                                      </p:cBhvr>
                                    </p:animEffect>
                                    <p:anim calcmode="lin" valueType="num">
                                      <p:cBhvr>
                                        <p:cTn id="111" dur="1000" fill="hold"/>
                                        <p:tgtEl>
                                          <p:spTgt spid="43"/>
                                        </p:tgtEl>
                                        <p:attrNameLst>
                                          <p:attrName>ppt_x</p:attrName>
                                        </p:attrNameLst>
                                      </p:cBhvr>
                                      <p:tavLst>
                                        <p:tav tm="0">
                                          <p:val>
                                            <p:strVal val="#ppt_x"/>
                                          </p:val>
                                        </p:tav>
                                        <p:tav tm="100000">
                                          <p:val>
                                            <p:strVal val="#ppt_x"/>
                                          </p:val>
                                        </p:tav>
                                      </p:tavLst>
                                    </p:anim>
                                    <p:anim calcmode="lin" valueType="num">
                                      <p:cBhvr>
                                        <p:cTn id="112"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45"/>
                                        </p:tgtEl>
                                        <p:attrNameLst>
                                          <p:attrName>style.visibility</p:attrName>
                                        </p:attrNameLst>
                                      </p:cBhvr>
                                      <p:to>
                                        <p:strVal val="visible"/>
                                      </p:to>
                                    </p:set>
                                    <p:anim calcmode="lin" valueType="num">
                                      <p:cBhvr additive="base">
                                        <p:cTn id="117" dur="500" fill="hold"/>
                                        <p:tgtEl>
                                          <p:spTgt spid="45"/>
                                        </p:tgtEl>
                                        <p:attrNameLst>
                                          <p:attrName>ppt_x</p:attrName>
                                        </p:attrNameLst>
                                      </p:cBhvr>
                                      <p:tavLst>
                                        <p:tav tm="0">
                                          <p:val>
                                            <p:strVal val="#ppt_x"/>
                                          </p:val>
                                        </p:tav>
                                        <p:tav tm="100000">
                                          <p:val>
                                            <p:strVal val="#ppt_x"/>
                                          </p:val>
                                        </p:tav>
                                      </p:tavLst>
                                    </p:anim>
                                    <p:anim calcmode="lin" valueType="num">
                                      <p:cBhvr additive="base">
                                        <p:cTn id="11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44"/>
                                        </p:tgtEl>
                                        <p:attrNameLst>
                                          <p:attrName>style.visibility</p:attrName>
                                        </p:attrNameLst>
                                      </p:cBhvr>
                                      <p:to>
                                        <p:strVal val="visible"/>
                                      </p:to>
                                    </p:set>
                                    <p:anim calcmode="lin" valueType="num">
                                      <p:cBhvr additive="base">
                                        <p:cTn id="123" dur="500" fill="hold"/>
                                        <p:tgtEl>
                                          <p:spTgt spid="44"/>
                                        </p:tgtEl>
                                        <p:attrNameLst>
                                          <p:attrName>ppt_x</p:attrName>
                                        </p:attrNameLst>
                                      </p:cBhvr>
                                      <p:tavLst>
                                        <p:tav tm="0">
                                          <p:val>
                                            <p:strVal val="#ppt_x"/>
                                          </p:val>
                                        </p:tav>
                                        <p:tav tm="100000">
                                          <p:val>
                                            <p:strVal val="#ppt_x"/>
                                          </p:val>
                                        </p:tav>
                                      </p:tavLst>
                                    </p:anim>
                                    <p:anim calcmode="lin" valueType="num">
                                      <p:cBhvr additive="base">
                                        <p:cTn id="12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48"/>
                                        </p:tgtEl>
                                        <p:attrNameLst>
                                          <p:attrName>style.visibility</p:attrName>
                                        </p:attrNameLst>
                                      </p:cBhvr>
                                      <p:to>
                                        <p:strVal val="visible"/>
                                      </p:to>
                                    </p:set>
                                    <p:anim calcmode="lin" valueType="num">
                                      <p:cBhvr additive="base">
                                        <p:cTn id="129" dur="500" fill="hold"/>
                                        <p:tgtEl>
                                          <p:spTgt spid="48"/>
                                        </p:tgtEl>
                                        <p:attrNameLst>
                                          <p:attrName>ppt_x</p:attrName>
                                        </p:attrNameLst>
                                      </p:cBhvr>
                                      <p:tavLst>
                                        <p:tav tm="0">
                                          <p:val>
                                            <p:strVal val="#ppt_x"/>
                                          </p:val>
                                        </p:tav>
                                        <p:tav tm="100000">
                                          <p:val>
                                            <p:strVal val="#ppt_x"/>
                                          </p:val>
                                        </p:tav>
                                      </p:tavLst>
                                    </p:anim>
                                    <p:anim calcmode="lin" valueType="num">
                                      <p:cBhvr additive="base">
                                        <p:cTn id="130" dur="500" fill="hold"/>
                                        <p:tgtEl>
                                          <p:spTgt spid="48"/>
                                        </p:tgtEl>
                                        <p:attrNameLst>
                                          <p:attrName>ppt_y</p:attrName>
                                        </p:attrNameLst>
                                      </p:cBhvr>
                                      <p:tavLst>
                                        <p:tav tm="0">
                                          <p:val>
                                            <p:strVal val="1+#ppt_h/2"/>
                                          </p:val>
                                        </p:tav>
                                        <p:tav tm="100000">
                                          <p:val>
                                            <p:strVal val="#ppt_y"/>
                                          </p:val>
                                        </p:tav>
                                      </p:tavLst>
                                    </p:anim>
                                  </p:childTnLst>
                                </p:cTn>
                              </p:par>
                              <p:par>
                                <p:cTn id="131" presetID="2" presetClass="entr" presetSubtype="4" fill="hold" nodeType="withEffect">
                                  <p:stCondLst>
                                    <p:cond delay="0"/>
                                  </p:stCondLst>
                                  <p:childTnLst>
                                    <p:set>
                                      <p:cBhvr>
                                        <p:cTn id="132" dur="1" fill="hold">
                                          <p:stCondLst>
                                            <p:cond delay="0"/>
                                          </p:stCondLst>
                                        </p:cTn>
                                        <p:tgtEl>
                                          <p:spTgt spid="49"/>
                                        </p:tgtEl>
                                        <p:attrNameLst>
                                          <p:attrName>style.visibility</p:attrName>
                                        </p:attrNameLst>
                                      </p:cBhvr>
                                      <p:to>
                                        <p:strVal val="visible"/>
                                      </p:to>
                                    </p:set>
                                    <p:anim calcmode="lin" valueType="num">
                                      <p:cBhvr additive="base">
                                        <p:cTn id="133" dur="500" fill="hold"/>
                                        <p:tgtEl>
                                          <p:spTgt spid="49"/>
                                        </p:tgtEl>
                                        <p:attrNameLst>
                                          <p:attrName>ppt_x</p:attrName>
                                        </p:attrNameLst>
                                      </p:cBhvr>
                                      <p:tavLst>
                                        <p:tav tm="0">
                                          <p:val>
                                            <p:strVal val="#ppt_x"/>
                                          </p:val>
                                        </p:tav>
                                        <p:tav tm="100000">
                                          <p:val>
                                            <p:strVal val="#ppt_x"/>
                                          </p:val>
                                        </p:tav>
                                      </p:tavLst>
                                    </p:anim>
                                    <p:anim calcmode="lin" valueType="num">
                                      <p:cBhvr additive="base">
                                        <p:cTn id="13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500" fill="hold"/>
                                        <p:tgtEl>
                                          <p:spTgt spid="50"/>
                                        </p:tgtEl>
                                        <p:attrNameLst>
                                          <p:attrName>ppt_x</p:attrName>
                                        </p:attrNameLst>
                                      </p:cBhvr>
                                      <p:tavLst>
                                        <p:tav tm="0">
                                          <p:val>
                                            <p:strVal val="#ppt_x"/>
                                          </p:val>
                                        </p:tav>
                                        <p:tav tm="100000">
                                          <p:val>
                                            <p:strVal val="#ppt_x"/>
                                          </p:val>
                                        </p:tav>
                                      </p:tavLst>
                                    </p:anim>
                                    <p:anim calcmode="lin" valueType="num">
                                      <p:cBhvr additive="base">
                                        <p:cTn id="14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51"/>
                                        </p:tgtEl>
                                        <p:attrNameLst>
                                          <p:attrName>style.visibility</p:attrName>
                                        </p:attrNameLst>
                                      </p:cBhvr>
                                      <p:to>
                                        <p:strVal val="visible"/>
                                      </p:to>
                                    </p:set>
                                    <p:anim calcmode="lin" valueType="num">
                                      <p:cBhvr additive="base">
                                        <p:cTn id="145" dur="500" fill="hold"/>
                                        <p:tgtEl>
                                          <p:spTgt spid="51"/>
                                        </p:tgtEl>
                                        <p:attrNameLst>
                                          <p:attrName>ppt_x</p:attrName>
                                        </p:attrNameLst>
                                      </p:cBhvr>
                                      <p:tavLst>
                                        <p:tav tm="0">
                                          <p:val>
                                            <p:strVal val="#ppt_x"/>
                                          </p:val>
                                        </p:tav>
                                        <p:tav tm="100000">
                                          <p:val>
                                            <p:strVal val="#ppt_x"/>
                                          </p:val>
                                        </p:tav>
                                      </p:tavLst>
                                    </p:anim>
                                    <p:anim calcmode="lin" valueType="num">
                                      <p:cBhvr additive="base">
                                        <p:cTn id="146" dur="500" fill="hold"/>
                                        <p:tgtEl>
                                          <p:spTgt spid="51"/>
                                        </p:tgtEl>
                                        <p:attrNameLst>
                                          <p:attrName>ppt_y</p:attrName>
                                        </p:attrNameLst>
                                      </p:cBhvr>
                                      <p:tavLst>
                                        <p:tav tm="0">
                                          <p:val>
                                            <p:strVal val="1+#ppt_h/2"/>
                                          </p:val>
                                        </p:tav>
                                        <p:tav tm="100000">
                                          <p:val>
                                            <p:strVal val="#ppt_y"/>
                                          </p:val>
                                        </p:tav>
                                      </p:tavLst>
                                    </p:anim>
                                  </p:childTnLst>
                                </p:cTn>
                              </p:par>
                              <p:par>
                                <p:cTn id="147" presetID="2" presetClass="entr" presetSubtype="4" fill="hold" nodeType="withEffect">
                                  <p:stCondLst>
                                    <p:cond delay="0"/>
                                  </p:stCondLst>
                                  <p:childTnLst>
                                    <p:set>
                                      <p:cBhvr>
                                        <p:cTn id="148" dur="1" fill="hold">
                                          <p:stCondLst>
                                            <p:cond delay="0"/>
                                          </p:stCondLst>
                                        </p:cTn>
                                        <p:tgtEl>
                                          <p:spTgt spid="52"/>
                                        </p:tgtEl>
                                        <p:attrNameLst>
                                          <p:attrName>style.visibility</p:attrName>
                                        </p:attrNameLst>
                                      </p:cBhvr>
                                      <p:to>
                                        <p:strVal val="visible"/>
                                      </p:to>
                                    </p:set>
                                    <p:anim calcmode="lin" valueType="num">
                                      <p:cBhvr additive="base">
                                        <p:cTn id="149" dur="500" fill="hold"/>
                                        <p:tgtEl>
                                          <p:spTgt spid="52"/>
                                        </p:tgtEl>
                                        <p:attrNameLst>
                                          <p:attrName>ppt_x</p:attrName>
                                        </p:attrNameLst>
                                      </p:cBhvr>
                                      <p:tavLst>
                                        <p:tav tm="0">
                                          <p:val>
                                            <p:strVal val="#ppt_x"/>
                                          </p:val>
                                        </p:tav>
                                        <p:tav tm="100000">
                                          <p:val>
                                            <p:strVal val="#ppt_x"/>
                                          </p:val>
                                        </p:tav>
                                      </p:tavLst>
                                    </p:anim>
                                    <p:anim calcmode="lin" valueType="num">
                                      <p:cBhvr additive="base">
                                        <p:cTn id="15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53"/>
                                        </p:tgtEl>
                                        <p:attrNameLst>
                                          <p:attrName>style.visibility</p:attrName>
                                        </p:attrNameLst>
                                      </p:cBhvr>
                                      <p:to>
                                        <p:strVal val="visible"/>
                                      </p:to>
                                    </p:set>
                                    <p:anim calcmode="lin" valueType="num">
                                      <p:cBhvr additive="base">
                                        <p:cTn id="155" dur="500" fill="hold"/>
                                        <p:tgtEl>
                                          <p:spTgt spid="53"/>
                                        </p:tgtEl>
                                        <p:attrNameLst>
                                          <p:attrName>ppt_x</p:attrName>
                                        </p:attrNameLst>
                                      </p:cBhvr>
                                      <p:tavLst>
                                        <p:tav tm="0">
                                          <p:val>
                                            <p:strVal val="#ppt_x"/>
                                          </p:val>
                                        </p:tav>
                                        <p:tav tm="100000">
                                          <p:val>
                                            <p:strVal val="#ppt_x"/>
                                          </p:val>
                                        </p:tav>
                                      </p:tavLst>
                                    </p:anim>
                                    <p:anim calcmode="lin" valueType="num">
                                      <p:cBhvr additive="base">
                                        <p:cTn id="156"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54"/>
                                        </p:tgtEl>
                                        <p:attrNameLst>
                                          <p:attrName>style.visibility</p:attrName>
                                        </p:attrNameLst>
                                      </p:cBhvr>
                                      <p:to>
                                        <p:strVal val="visible"/>
                                      </p:to>
                                    </p:set>
                                    <p:anim calcmode="lin" valueType="num">
                                      <p:cBhvr additive="base">
                                        <p:cTn id="161" dur="500" fill="hold"/>
                                        <p:tgtEl>
                                          <p:spTgt spid="54"/>
                                        </p:tgtEl>
                                        <p:attrNameLst>
                                          <p:attrName>ppt_x</p:attrName>
                                        </p:attrNameLst>
                                      </p:cBhvr>
                                      <p:tavLst>
                                        <p:tav tm="0">
                                          <p:val>
                                            <p:strVal val="#ppt_x"/>
                                          </p:val>
                                        </p:tav>
                                        <p:tav tm="100000">
                                          <p:val>
                                            <p:strVal val="#ppt_x"/>
                                          </p:val>
                                        </p:tav>
                                      </p:tavLst>
                                    </p:anim>
                                    <p:anim calcmode="lin" valueType="num">
                                      <p:cBhvr additive="base">
                                        <p:cTn id="162"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55"/>
                                        </p:tgtEl>
                                        <p:attrNameLst>
                                          <p:attrName>style.visibility</p:attrName>
                                        </p:attrNameLst>
                                      </p:cBhvr>
                                      <p:to>
                                        <p:strVal val="visible"/>
                                      </p:to>
                                    </p:set>
                                    <p:anim calcmode="lin" valueType="num">
                                      <p:cBhvr additive="base">
                                        <p:cTn id="167" dur="500" fill="hold"/>
                                        <p:tgtEl>
                                          <p:spTgt spid="55"/>
                                        </p:tgtEl>
                                        <p:attrNameLst>
                                          <p:attrName>ppt_x</p:attrName>
                                        </p:attrNameLst>
                                      </p:cBhvr>
                                      <p:tavLst>
                                        <p:tav tm="0">
                                          <p:val>
                                            <p:strVal val="#ppt_x"/>
                                          </p:val>
                                        </p:tav>
                                        <p:tav tm="100000">
                                          <p:val>
                                            <p:strVal val="#ppt_x"/>
                                          </p:val>
                                        </p:tav>
                                      </p:tavLst>
                                    </p:anim>
                                    <p:anim calcmode="lin" valueType="num">
                                      <p:cBhvr additive="base">
                                        <p:cTn id="16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 grpId="0" animBg="1"/>
      <p:bldP spid="22" grpId="0" animBg="1"/>
      <p:bldP spid="24" grpId="0" animBg="1"/>
      <p:bldP spid="28" grpId="0" animBg="1"/>
      <p:bldP spid="38" grpId="0"/>
      <p:bldP spid="39" grpId="0"/>
      <p:bldP spid="40" grpId="0"/>
      <p:bldP spid="41" grpId="0"/>
      <p:bldP spid="9" grpId="0" animBg="1"/>
      <p:bldP spid="42" grpId="0" animBg="1"/>
      <p:bldP spid="43" grpId="0" animBg="1"/>
      <p:bldP spid="44" grpId="0"/>
      <p:bldP spid="45" grpId="0"/>
      <p:bldP spid="48" grpId="0" animBg="1"/>
      <p:bldP spid="50" grpId="0"/>
      <p:bldP spid="51" grpId="0" animBg="1"/>
      <p:bldP spid="53" grpId="0"/>
      <p:bldP spid="54" grpId="0"/>
      <p:bldP spid="5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D7958A11-FBF8-4FE1-8D2A-58EEACFA04BE}"/>
              </a:ext>
            </a:extLst>
          </p:cNvPr>
          <p:cNvSpPr txBox="1"/>
          <p:nvPr/>
        </p:nvSpPr>
        <p:spPr>
          <a:xfrm>
            <a:off x="191785" y="1914525"/>
            <a:ext cx="2331726" cy="4955203"/>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à retenir </a:t>
            </a:r>
          </a:p>
          <a:p>
            <a:r>
              <a:rPr lang="fr-FR" b="1" dirty="0">
                <a:latin typeface="Calibri" panose="020F0502020204030204" pitchFamily="34" charset="0"/>
                <a:cs typeface="Calibri" panose="020F0502020204030204" pitchFamily="34" charset="0"/>
              </a:rPr>
              <a:t>et à replacer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Autobiographie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Autoportrait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Citation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Connotation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Comparaison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Dénotation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Documentaire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Échelle des plans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Épistolaire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Incipit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Interviews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Journal intime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Métaphore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Paratexte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Personnification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Problématique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Récit de voyage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Roman graphique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Thème</a:t>
            </a:r>
          </a:p>
          <a:p>
            <a:endParaRPr lang="fr-FR" sz="1400" dirty="0">
              <a:latin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0D163630-A1D2-4218-9589-E1B753DF79E4}"/>
              </a:ext>
            </a:extLst>
          </p:cNvPr>
          <p:cNvSpPr txBox="1"/>
          <p:nvPr/>
        </p:nvSpPr>
        <p:spPr>
          <a:xfrm>
            <a:off x="1928763" y="345034"/>
            <a:ext cx="10192793" cy="646331"/>
          </a:xfrm>
          <a:prstGeom prst="rect">
            <a:avLst/>
          </a:prstGeom>
          <a:noFill/>
        </p:spPr>
        <p:txBody>
          <a:bodyPr wrap="square">
            <a:spAutoFit/>
          </a:bodyPr>
          <a:lstStyle/>
          <a:p>
            <a:pPr algn="just"/>
            <a:r>
              <a:rPr lang="fr-FR" sz="1800" b="1" dirty="0">
                <a:latin typeface="Calibri" panose="020F0502020204030204" pitchFamily="34" charset="0"/>
                <a:cs typeface="Calibri" panose="020F0502020204030204" pitchFamily="34" charset="0"/>
              </a:rPr>
              <a:t>Le               , </a:t>
            </a:r>
            <a:r>
              <a:rPr lang="fr-FR" sz="1800" b="1" dirty="0">
                <a:solidFill>
                  <a:schemeClr val="accent6"/>
                </a:solidFill>
                <a:latin typeface="Calibri" panose="020F0502020204030204" pitchFamily="34" charset="0"/>
                <a:cs typeface="Calibri" panose="020F0502020204030204" pitchFamily="34" charset="0"/>
              </a:rPr>
              <a:t>sujet </a:t>
            </a:r>
            <a:r>
              <a:rPr lang="fr-FR" sz="1800" b="1" dirty="0">
                <a:latin typeface="Calibri" panose="020F0502020204030204" pitchFamily="34" charset="0"/>
                <a:cs typeface="Calibri" panose="020F0502020204030204" pitchFamily="34" charset="0"/>
              </a:rPr>
              <a:t>de l’objet d’étude, </a:t>
            </a:r>
            <a:r>
              <a:rPr lang="fr-FR" sz="1800" b="1" i="1" dirty="0">
                <a:latin typeface="Calibri" panose="020F0502020204030204" pitchFamily="34" charset="0"/>
                <a:cs typeface="Calibri" panose="020F0502020204030204" pitchFamily="34" charset="0"/>
              </a:rPr>
              <a:t>Les écritures autobiographiques</a:t>
            </a:r>
            <a:r>
              <a:rPr lang="fr-FR" sz="1800" b="1" dirty="0">
                <a:latin typeface="Calibri" panose="020F0502020204030204" pitchFamily="34" charset="0"/>
                <a:cs typeface="Calibri" panose="020F0502020204030204" pitchFamily="34" charset="0"/>
              </a:rPr>
              <a:t>, a permis de découvrir toutes sortes de supports permettant à son auteur(e) de se représenter, de donner à voir son                                       :</a:t>
            </a:r>
          </a:p>
        </p:txBody>
      </p:sp>
      <p:sp>
        <p:nvSpPr>
          <p:cNvPr id="15" name="ZoneTexte 14">
            <a:extLst>
              <a:ext uri="{FF2B5EF4-FFF2-40B4-BE49-F238E27FC236}">
                <a16:creationId xmlns:a16="http://schemas.microsoft.com/office/drawing/2014/main" id="{607AAC17-96FF-4B82-B65C-6E5B953BEEEE}"/>
              </a:ext>
            </a:extLst>
          </p:cNvPr>
          <p:cNvSpPr txBox="1"/>
          <p:nvPr/>
        </p:nvSpPr>
        <p:spPr>
          <a:xfrm>
            <a:off x="2229422" y="350886"/>
            <a:ext cx="897125"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THÈME </a:t>
            </a:r>
            <a:endParaRPr lang="fr-FR" dirty="0"/>
          </a:p>
        </p:txBody>
      </p:sp>
      <p:sp>
        <p:nvSpPr>
          <p:cNvPr id="29" name="ZoneTexte 28">
            <a:extLst>
              <a:ext uri="{FF2B5EF4-FFF2-40B4-BE49-F238E27FC236}">
                <a16:creationId xmlns:a16="http://schemas.microsoft.com/office/drawing/2014/main" id="{FC30D0BB-5923-4CD6-85B8-462D54CD04DC}"/>
              </a:ext>
            </a:extLst>
          </p:cNvPr>
          <p:cNvSpPr txBox="1"/>
          <p:nvPr/>
        </p:nvSpPr>
        <p:spPr>
          <a:xfrm>
            <a:off x="191784" y="283426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6" name="ZoneTexte 45">
            <a:extLst>
              <a:ext uri="{FF2B5EF4-FFF2-40B4-BE49-F238E27FC236}">
                <a16:creationId xmlns:a16="http://schemas.microsoft.com/office/drawing/2014/main" id="{78376FDB-3AB1-4C35-AB39-C8CB17A06321}"/>
              </a:ext>
            </a:extLst>
          </p:cNvPr>
          <p:cNvSpPr txBox="1"/>
          <p:nvPr/>
        </p:nvSpPr>
        <p:spPr>
          <a:xfrm>
            <a:off x="202077" y="346973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47" name="ZoneTexte 46">
            <a:extLst>
              <a:ext uri="{FF2B5EF4-FFF2-40B4-BE49-F238E27FC236}">
                <a16:creationId xmlns:a16="http://schemas.microsoft.com/office/drawing/2014/main" id="{5031DE31-AB64-4D22-B0CE-AF7EAE0000C6}"/>
              </a:ext>
            </a:extLst>
          </p:cNvPr>
          <p:cNvSpPr txBox="1"/>
          <p:nvPr/>
        </p:nvSpPr>
        <p:spPr>
          <a:xfrm>
            <a:off x="191783" y="325287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58" name="ZoneTexte 57">
            <a:extLst>
              <a:ext uri="{FF2B5EF4-FFF2-40B4-BE49-F238E27FC236}">
                <a16:creationId xmlns:a16="http://schemas.microsoft.com/office/drawing/2014/main" id="{E1A4307C-A907-4564-AC13-EFA8037C73DD}"/>
              </a:ext>
            </a:extLst>
          </p:cNvPr>
          <p:cNvSpPr txBox="1"/>
          <p:nvPr/>
        </p:nvSpPr>
        <p:spPr>
          <a:xfrm>
            <a:off x="191782" y="369053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77" name="ZoneTexte 76">
            <a:extLst>
              <a:ext uri="{FF2B5EF4-FFF2-40B4-BE49-F238E27FC236}">
                <a16:creationId xmlns:a16="http://schemas.microsoft.com/office/drawing/2014/main" id="{4C0F6714-398D-4064-8CD9-37669C492755}"/>
              </a:ext>
            </a:extLst>
          </p:cNvPr>
          <p:cNvSpPr txBox="1"/>
          <p:nvPr/>
        </p:nvSpPr>
        <p:spPr>
          <a:xfrm>
            <a:off x="1924385" y="2953593"/>
            <a:ext cx="10197171" cy="646331"/>
          </a:xfrm>
          <a:prstGeom prst="rect">
            <a:avLst/>
          </a:prstGeom>
          <a:noFill/>
        </p:spPr>
        <p:txBody>
          <a:bodyPr wrap="square">
            <a:spAutoFit/>
          </a:bodyPr>
          <a:lstStyle/>
          <a:p>
            <a:pPr algn="just"/>
            <a:r>
              <a:rPr lang="fr-FR" b="1" dirty="0">
                <a:latin typeface="Calibri" panose="020F0502020204030204" pitchFamily="34" charset="0"/>
                <a:cs typeface="Calibri" panose="020F0502020204030204" pitchFamily="34" charset="0"/>
              </a:rPr>
              <a:t>Dans ces documents et                  </a:t>
            </a:r>
            <a:r>
              <a:rPr lang="fr-FR" sz="1800" b="1" dirty="0">
                <a:latin typeface="Calibri" panose="020F0502020204030204" pitchFamily="34" charset="0"/>
                <a:cs typeface="Calibri" panose="020F0502020204030204" pitchFamily="34" charset="0"/>
              </a:rPr>
              <a:t>(</a:t>
            </a:r>
            <a:r>
              <a:rPr lang="fr-FR" b="1" dirty="0">
                <a:solidFill>
                  <a:srgbClr val="FF0000"/>
                </a:solidFill>
                <a:latin typeface="Calibri" panose="020F0502020204030204" pitchFamily="34" charset="0"/>
                <a:cs typeface="Calibri" panose="020F0502020204030204" pitchFamily="34" charset="0"/>
              </a:rPr>
              <a:t>titre, chapeau, indications bibliographiques, notes de bas de page,...</a:t>
            </a:r>
            <a:r>
              <a:rPr lang="fr-FR" sz="1800" b="1" dirty="0">
                <a:latin typeface="Calibri" panose="020F0502020204030204" pitchFamily="34" charset="0"/>
                <a:cs typeface="Calibri" panose="020F0502020204030204" pitchFamily="34" charset="0"/>
              </a:rPr>
              <a:t>)</a:t>
            </a:r>
            <a:br>
              <a:rPr lang="fr-FR" sz="1800" b="1" dirty="0">
                <a:solidFill>
                  <a:srgbClr val="C00000"/>
                </a:solidFill>
                <a:latin typeface="Calibri" panose="020F0502020204030204" pitchFamily="34" charset="0"/>
                <a:cs typeface="Calibri" panose="020F0502020204030204" pitchFamily="34" charset="0"/>
              </a:rPr>
            </a:br>
            <a:r>
              <a:rPr lang="fr-FR" sz="1800" b="1" dirty="0">
                <a:latin typeface="Calibri" panose="020F0502020204030204" pitchFamily="34" charset="0"/>
                <a:cs typeface="Calibri" panose="020F0502020204030204" pitchFamily="34" charset="0"/>
              </a:rPr>
              <a:t>nous avons remarqué l’utilisation de différents outils et de procédés d’écriture :</a:t>
            </a:r>
          </a:p>
        </p:txBody>
      </p:sp>
      <p:sp>
        <p:nvSpPr>
          <p:cNvPr id="82" name="ZoneTexte 81">
            <a:extLst>
              <a:ext uri="{FF2B5EF4-FFF2-40B4-BE49-F238E27FC236}">
                <a16:creationId xmlns:a16="http://schemas.microsoft.com/office/drawing/2014/main" id="{55568171-B74F-4A7B-B0A9-8253B5885CAD}"/>
              </a:ext>
            </a:extLst>
          </p:cNvPr>
          <p:cNvSpPr txBox="1"/>
          <p:nvPr/>
        </p:nvSpPr>
        <p:spPr>
          <a:xfrm>
            <a:off x="191782" y="240532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83" name="ZoneTexte 82">
            <a:extLst>
              <a:ext uri="{FF2B5EF4-FFF2-40B4-BE49-F238E27FC236}">
                <a16:creationId xmlns:a16="http://schemas.microsoft.com/office/drawing/2014/main" id="{0F6F454D-B70A-4463-8836-3817921B3296}"/>
              </a:ext>
            </a:extLst>
          </p:cNvPr>
          <p:cNvSpPr txBox="1"/>
          <p:nvPr/>
        </p:nvSpPr>
        <p:spPr>
          <a:xfrm>
            <a:off x="208099" y="456553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85" name="ZoneTexte 84">
            <a:extLst>
              <a:ext uri="{FF2B5EF4-FFF2-40B4-BE49-F238E27FC236}">
                <a16:creationId xmlns:a16="http://schemas.microsoft.com/office/drawing/2014/main" id="{9A88AE4D-B6F1-472E-873A-AD559CA590BA}"/>
              </a:ext>
            </a:extLst>
          </p:cNvPr>
          <p:cNvSpPr txBox="1"/>
          <p:nvPr/>
        </p:nvSpPr>
        <p:spPr>
          <a:xfrm>
            <a:off x="4164235" y="2964244"/>
            <a:ext cx="1303501"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PARATEXTE</a:t>
            </a:r>
            <a:endParaRPr lang="fr-FR" dirty="0"/>
          </a:p>
        </p:txBody>
      </p:sp>
      <p:sp>
        <p:nvSpPr>
          <p:cNvPr id="89" name="ZoneTexte 88">
            <a:extLst>
              <a:ext uri="{FF2B5EF4-FFF2-40B4-BE49-F238E27FC236}">
                <a16:creationId xmlns:a16="http://schemas.microsoft.com/office/drawing/2014/main" id="{0687C8B4-93EF-4782-BEA8-580AAAD896DA}"/>
              </a:ext>
            </a:extLst>
          </p:cNvPr>
          <p:cNvSpPr txBox="1"/>
          <p:nvPr/>
        </p:nvSpPr>
        <p:spPr>
          <a:xfrm>
            <a:off x="1897801" y="3556926"/>
            <a:ext cx="10062089" cy="369332"/>
          </a:xfrm>
          <a:prstGeom prst="rect">
            <a:avLst/>
          </a:prstGeom>
          <a:noFill/>
        </p:spPr>
        <p:txBody>
          <a:bodyPr wrap="square">
            <a:spAutoFit/>
          </a:bodyPr>
          <a:lstStyle/>
          <a:p>
            <a:pPr marL="285750" indent="-285750" algn="just">
              <a:buFont typeface="Wingdings" panose="05000000000000000000" pitchFamily="2" charset="2"/>
              <a:buChar char="v"/>
            </a:pPr>
            <a:r>
              <a:rPr lang="fr-FR" sz="1800" b="1" dirty="0">
                <a:latin typeface="Calibri" panose="020F0502020204030204" pitchFamily="34" charset="0"/>
                <a:cs typeface="Calibri" panose="020F0502020204030204" pitchFamily="34" charset="0"/>
              </a:rPr>
              <a:t>L’                                      </a:t>
            </a:r>
            <a:r>
              <a:rPr lang="fr-FR" b="1" dirty="0">
                <a:latin typeface="Calibri" panose="020F0502020204030204" pitchFamily="34" charset="0"/>
                <a:cs typeface="Calibri" panose="020F0502020204030204" pitchFamily="34" charset="0"/>
              </a:rPr>
              <a:t>permettant d’</a:t>
            </a:r>
            <a:r>
              <a:rPr lang="fr-FR" b="1" dirty="0">
                <a:solidFill>
                  <a:srgbClr val="FF0000"/>
                </a:solidFill>
                <a:latin typeface="Calibri" panose="020F0502020204030204" pitchFamily="34" charset="0"/>
                <a:cs typeface="Calibri" panose="020F0502020204030204" pitchFamily="34" charset="0"/>
              </a:rPr>
              <a:t>orienter le sens </a:t>
            </a:r>
            <a:r>
              <a:rPr lang="fr-FR" b="1" dirty="0">
                <a:latin typeface="Calibri" panose="020F0502020204030204" pitchFamily="34" charset="0"/>
                <a:cs typeface="Calibri" panose="020F0502020204030204" pitchFamily="34" charset="0"/>
              </a:rPr>
              <a:t>que l’on veut donner à l’image ;</a:t>
            </a:r>
            <a:endParaRPr lang="fr-FR" sz="1800" b="1" dirty="0">
              <a:latin typeface="Calibri" panose="020F0502020204030204" pitchFamily="34" charset="0"/>
              <a:cs typeface="Calibri" panose="020F0502020204030204" pitchFamily="34" charset="0"/>
            </a:endParaRPr>
          </a:p>
        </p:txBody>
      </p:sp>
      <p:sp>
        <p:nvSpPr>
          <p:cNvPr id="92" name="ZoneTexte 91">
            <a:extLst>
              <a:ext uri="{FF2B5EF4-FFF2-40B4-BE49-F238E27FC236}">
                <a16:creationId xmlns:a16="http://schemas.microsoft.com/office/drawing/2014/main" id="{35FD0CFD-F3A4-49DC-8B3A-79369DE3C6C2}"/>
              </a:ext>
            </a:extLst>
          </p:cNvPr>
          <p:cNvSpPr txBox="1"/>
          <p:nvPr/>
        </p:nvSpPr>
        <p:spPr>
          <a:xfrm>
            <a:off x="191782" y="2630548"/>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98" name="ZoneTexte 97">
            <a:extLst>
              <a:ext uri="{FF2B5EF4-FFF2-40B4-BE49-F238E27FC236}">
                <a16:creationId xmlns:a16="http://schemas.microsoft.com/office/drawing/2014/main" id="{4DA83261-5008-4306-94E8-7B2420054A08}"/>
              </a:ext>
            </a:extLst>
          </p:cNvPr>
          <p:cNvSpPr txBox="1"/>
          <p:nvPr/>
        </p:nvSpPr>
        <p:spPr>
          <a:xfrm>
            <a:off x="206112" y="4361821"/>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13" name="ZoneTexte 112">
            <a:extLst>
              <a:ext uri="{FF2B5EF4-FFF2-40B4-BE49-F238E27FC236}">
                <a16:creationId xmlns:a16="http://schemas.microsoft.com/office/drawing/2014/main" id="{F9687187-3DF7-4ECA-AC1A-05CA47E5B263}"/>
              </a:ext>
            </a:extLst>
          </p:cNvPr>
          <p:cNvSpPr txBox="1"/>
          <p:nvPr/>
        </p:nvSpPr>
        <p:spPr>
          <a:xfrm>
            <a:off x="208099" y="3917376"/>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24" name="ZoneTexte 123">
            <a:extLst>
              <a:ext uri="{FF2B5EF4-FFF2-40B4-BE49-F238E27FC236}">
                <a16:creationId xmlns:a16="http://schemas.microsoft.com/office/drawing/2014/main" id="{60ABA5E3-4D1B-48DF-ABC7-757A3F3615CB}"/>
              </a:ext>
            </a:extLst>
          </p:cNvPr>
          <p:cNvSpPr txBox="1"/>
          <p:nvPr/>
        </p:nvSpPr>
        <p:spPr>
          <a:xfrm>
            <a:off x="205074" y="4129735"/>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pic>
        <p:nvPicPr>
          <p:cNvPr id="60" name="Image 59">
            <a:extLst>
              <a:ext uri="{FF2B5EF4-FFF2-40B4-BE49-F238E27FC236}">
                <a16:creationId xmlns:a16="http://schemas.microsoft.com/office/drawing/2014/main" id="{559630F6-C35E-4EB8-AFA7-37182CFA7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722" y="134723"/>
            <a:ext cx="1765708" cy="1765708"/>
          </a:xfrm>
          <a:prstGeom prst="rect">
            <a:avLst/>
          </a:prstGeom>
        </p:spPr>
      </p:pic>
      <p:sp>
        <p:nvSpPr>
          <p:cNvPr id="61" name="ZoneTexte 60">
            <a:extLst>
              <a:ext uri="{FF2B5EF4-FFF2-40B4-BE49-F238E27FC236}">
                <a16:creationId xmlns:a16="http://schemas.microsoft.com/office/drawing/2014/main" id="{C70FA409-BE38-40A3-98D5-08DB0ABC8D7A}"/>
              </a:ext>
            </a:extLst>
          </p:cNvPr>
          <p:cNvSpPr txBox="1"/>
          <p:nvPr/>
        </p:nvSpPr>
        <p:spPr>
          <a:xfrm>
            <a:off x="1542831" y="26020"/>
            <a:ext cx="9870801" cy="430887"/>
          </a:xfrm>
          <a:prstGeom prst="rect">
            <a:avLst/>
          </a:prstGeom>
          <a:noFill/>
        </p:spPr>
        <p:txBody>
          <a:bodyPr wrap="square">
            <a:spAutoFit/>
          </a:bodyPr>
          <a:lstStyle/>
          <a:p>
            <a:r>
              <a:rPr lang="fr-FR" sz="2200" b="1" i="1" dirty="0">
                <a:solidFill>
                  <a:schemeClr val="accent3">
                    <a:lumMod val="75000"/>
                  </a:schemeClr>
                </a:solidFill>
                <a:latin typeface="Calibri" panose="020F0502020204030204" pitchFamily="34" charset="0"/>
                <a:cs typeface="Calibri" panose="020F0502020204030204" pitchFamily="34" charset="0"/>
              </a:rPr>
              <a:t>Rappel de la problématique : Se </a:t>
            </a:r>
            <a:r>
              <a:rPr lang="fr-FR" sz="2200" b="1" i="1" dirty="0">
                <a:solidFill>
                  <a:srgbClr val="FF0000"/>
                </a:solidFill>
                <a:latin typeface="Calibri" panose="020F0502020204030204" pitchFamily="34" charset="0"/>
                <a:cs typeface="Calibri" panose="020F0502020204030204" pitchFamily="34" charset="0"/>
              </a:rPr>
              <a:t>représenter</a:t>
            </a:r>
            <a:r>
              <a:rPr lang="fr-FR" sz="2200" b="1" i="1" dirty="0">
                <a:solidFill>
                  <a:schemeClr val="accent3">
                    <a:lumMod val="75000"/>
                  </a:schemeClr>
                </a:solidFill>
                <a:latin typeface="Calibri" panose="020F0502020204030204" pitchFamily="34" charset="0"/>
                <a:cs typeface="Calibri" panose="020F0502020204030204" pitchFamily="34" charset="0"/>
              </a:rPr>
              <a:t>, est-ce montrer sa vraie </a:t>
            </a:r>
            <a:r>
              <a:rPr lang="fr-FR" sz="2200" b="1" i="1" dirty="0">
                <a:solidFill>
                  <a:srgbClr val="FF0000"/>
                </a:solidFill>
                <a:latin typeface="Calibri" panose="020F0502020204030204" pitchFamily="34" charset="0"/>
                <a:cs typeface="Calibri" panose="020F0502020204030204" pitchFamily="34" charset="0"/>
              </a:rPr>
              <a:t>personnalité</a:t>
            </a:r>
            <a:r>
              <a:rPr lang="fr-FR" sz="2200" b="1" i="1" dirty="0">
                <a:solidFill>
                  <a:schemeClr val="accent3">
                    <a:lumMod val="75000"/>
                  </a:schemeClr>
                </a:solidFill>
                <a:latin typeface="Calibri" panose="020F0502020204030204" pitchFamily="34" charset="0"/>
                <a:cs typeface="Calibri" panose="020F0502020204030204" pitchFamily="34" charset="0"/>
              </a:rPr>
              <a:t> ?</a:t>
            </a:r>
            <a:endParaRPr lang="fr-FR" sz="2200" b="1" i="1" dirty="0">
              <a:solidFill>
                <a:schemeClr val="accent3">
                  <a:lumMod val="50000"/>
                </a:schemeClr>
              </a:solidFill>
              <a:latin typeface="Calibri" panose="020F0502020204030204" pitchFamily="34" charset="0"/>
              <a:cs typeface="Calibri" panose="020F0502020204030204" pitchFamily="34" charset="0"/>
            </a:endParaRPr>
          </a:p>
        </p:txBody>
      </p:sp>
      <p:sp>
        <p:nvSpPr>
          <p:cNvPr id="63" name="ZoneTexte 62">
            <a:extLst>
              <a:ext uri="{FF2B5EF4-FFF2-40B4-BE49-F238E27FC236}">
                <a16:creationId xmlns:a16="http://schemas.microsoft.com/office/drawing/2014/main" id="{170468F2-235C-45B1-B804-D094AC96BB84}"/>
              </a:ext>
            </a:extLst>
          </p:cNvPr>
          <p:cNvSpPr txBox="1"/>
          <p:nvPr/>
        </p:nvSpPr>
        <p:spPr>
          <a:xfrm>
            <a:off x="191782" y="5211779"/>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64" name="ZoneTexte 63">
            <a:extLst>
              <a:ext uri="{FF2B5EF4-FFF2-40B4-BE49-F238E27FC236}">
                <a16:creationId xmlns:a16="http://schemas.microsoft.com/office/drawing/2014/main" id="{74F3E26B-EB8E-4EE6-AF11-813DB7719D91}"/>
              </a:ext>
            </a:extLst>
          </p:cNvPr>
          <p:cNvSpPr txBox="1"/>
          <p:nvPr/>
        </p:nvSpPr>
        <p:spPr>
          <a:xfrm>
            <a:off x="1928762" y="942045"/>
            <a:ext cx="10250847" cy="369332"/>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latin typeface="Calibri" panose="020F0502020204030204" pitchFamily="34" charset="0"/>
                <a:cs typeface="Calibri" panose="020F0502020204030204" pitchFamily="34" charset="0"/>
              </a:rPr>
              <a:t>L’                              , en </a:t>
            </a:r>
            <a:r>
              <a:rPr lang="fr-FR" sz="1800" b="1" dirty="0">
                <a:solidFill>
                  <a:srgbClr val="FF0000"/>
                </a:solidFill>
                <a:latin typeface="Calibri" panose="020F0502020204030204" pitchFamily="34" charset="0"/>
                <a:cs typeface="Calibri" panose="020F0502020204030204" pitchFamily="34" charset="0"/>
              </a:rPr>
              <a:t>peinture</a:t>
            </a:r>
            <a:r>
              <a:rPr lang="fr-FR" sz="1800" b="1" dirty="0">
                <a:latin typeface="Calibri" panose="020F0502020204030204" pitchFamily="34" charset="0"/>
                <a:cs typeface="Calibri" panose="020F0502020204030204" pitchFamily="34" charset="0"/>
              </a:rPr>
              <a:t> avec Frida KHALO, en </a:t>
            </a:r>
            <a:r>
              <a:rPr lang="fr-FR" sz="1800" b="1" dirty="0">
                <a:solidFill>
                  <a:srgbClr val="FF0000"/>
                </a:solidFill>
                <a:latin typeface="Calibri" panose="020F0502020204030204" pitchFamily="34" charset="0"/>
                <a:cs typeface="Calibri" panose="020F0502020204030204" pitchFamily="34" charset="0"/>
              </a:rPr>
              <a:t>littérature </a:t>
            </a:r>
            <a:r>
              <a:rPr lang="fr-FR" sz="1800" b="1" dirty="0">
                <a:latin typeface="Calibri" panose="020F0502020204030204" pitchFamily="34" charset="0"/>
                <a:cs typeface="Calibri" panose="020F0502020204030204" pitchFamily="34" charset="0"/>
              </a:rPr>
              <a:t>avec </a:t>
            </a:r>
            <a:r>
              <a:rPr lang="fr-FR" b="1" dirty="0">
                <a:latin typeface="Calibri" panose="020F0502020204030204" pitchFamily="34" charset="0"/>
                <a:cs typeface="Calibri" panose="020F0502020204030204" pitchFamily="34" charset="0"/>
              </a:rPr>
              <a:t>le </a:t>
            </a:r>
            <a:r>
              <a:rPr lang="fr-FR" sz="1800" b="1" dirty="0">
                <a:solidFill>
                  <a:srgbClr val="FF0000"/>
                </a:solidFill>
                <a:latin typeface="Calibri" panose="020F0502020204030204" pitchFamily="34" charset="0"/>
                <a:cs typeface="Calibri" panose="020F0502020204030204" pitchFamily="34" charset="0"/>
              </a:rPr>
              <a:t>roman</a:t>
            </a:r>
            <a:r>
              <a:rPr lang="fr-FR" sz="1800" b="1" dirty="0">
                <a:latin typeface="Calibri" panose="020F0502020204030204" pitchFamily="34" charset="0"/>
                <a:cs typeface="Calibri" panose="020F0502020204030204" pitchFamily="34" charset="0"/>
              </a:rPr>
              <a:t>, </a:t>
            </a:r>
            <a:r>
              <a:rPr lang="fr-FR" sz="1800" b="1" i="1" dirty="0">
                <a:latin typeface="Calibri" panose="020F0502020204030204" pitchFamily="34" charset="0"/>
                <a:cs typeface="Calibri" panose="020F0502020204030204" pitchFamily="34" charset="0"/>
              </a:rPr>
              <a:t>Les Mots </a:t>
            </a:r>
            <a:r>
              <a:rPr lang="fr-FR" sz="1800" b="1" dirty="0">
                <a:latin typeface="Calibri" panose="020F0502020204030204" pitchFamily="34" charset="0"/>
                <a:cs typeface="Calibri" panose="020F0502020204030204" pitchFamily="34" charset="0"/>
              </a:rPr>
              <a:t>de Jean-Paul  ;</a:t>
            </a:r>
          </a:p>
        </p:txBody>
      </p:sp>
      <p:sp>
        <p:nvSpPr>
          <p:cNvPr id="66" name="ZoneTexte 65">
            <a:extLst>
              <a:ext uri="{FF2B5EF4-FFF2-40B4-BE49-F238E27FC236}">
                <a16:creationId xmlns:a16="http://schemas.microsoft.com/office/drawing/2014/main" id="{CB9DDD06-D2BA-45AF-AD34-047FF29E6E71}"/>
              </a:ext>
            </a:extLst>
          </p:cNvPr>
          <p:cNvSpPr txBox="1"/>
          <p:nvPr/>
        </p:nvSpPr>
        <p:spPr>
          <a:xfrm>
            <a:off x="2434868" y="945296"/>
            <a:ext cx="1827804"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AUTOPORTRAIT </a:t>
            </a:r>
            <a:endParaRPr lang="fr-FR" dirty="0"/>
          </a:p>
        </p:txBody>
      </p:sp>
      <p:sp>
        <p:nvSpPr>
          <p:cNvPr id="68" name="ZoneTexte 67">
            <a:extLst>
              <a:ext uri="{FF2B5EF4-FFF2-40B4-BE49-F238E27FC236}">
                <a16:creationId xmlns:a16="http://schemas.microsoft.com/office/drawing/2014/main" id="{03E5C49E-E069-480F-AF60-6033BEBCBFFC}"/>
              </a:ext>
            </a:extLst>
          </p:cNvPr>
          <p:cNvSpPr txBox="1"/>
          <p:nvPr/>
        </p:nvSpPr>
        <p:spPr>
          <a:xfrm>
            <a:off x="1928761" y="2027000"/>
            <a:ext cx="10250847" cy="369332"/>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latin typeface="Calibri" panose="020F0502020204030204" pitchFamily="34" charset="0"/>
                <a:cs typeface="Calibri" panose="020F0502020204030204" pitchFamily="34" charset="0"/>
              </a:rPr>
              <a:t>L’                         , à travers les </a:t>
            </a:r>
            <a:r>
              <a:rPr lang="fr-FR" sz="1800" b="1" dirty="0">
                <a:solidFill>
                  <a:srgbClr val="FF0000"/>
                </a:solidFill>
                <a:latin typeface="Calibri" panose="020F0502020204030204" pitchFamily="34" charset="0"/>
                <a:cs typeface="Calibri" panose="020F0502020204030204" pitchFamily="34" charset="0"/>
              </a:rPr>
              <a:t>lettres</a:t>
            </a:r>
            <a:r>
              <a:rPr lang="fr-FR" sz="1800" b="1" dirty="0">
                <a:latin typeface="Calibri" panose="020F0502020204030204" pitchFamily="34" charset="0"/>
                <a:cs typeface="Calibri" panose="020F0502020204030204" pitchFamily="34" charset="0"/>
              </a:rPr>
              <a:t> de Franz KAFKA ou d’Albert CAMUS ; </a:t>
            </a:r>
          </a:p>
        </p:txBody>
      </p:sp>
      <p:sp>
        <p:nvSpPr>
          <p:cNvPr id="69" name="ZoneTexte 68">
            <a:extLst>
              <a:ext uri="{FF2B5EF4-FFF2-40B4-BE49-F238E27FC236}">
                <a16:creationId xmlns:a16="http://schemas.microsoft.com/office/drawing/2014/main" id="{F68ABB58-0403-400D-8916-7E45B59B0995}"/>
              </a:ext>
            </a:extLst>
          </p:cNvPr>
          <p:cNvSpPr txBox="1"/>
          <p:nvPr/>
        </p:nvSpPr>
        <p:spPr>
          <a:xfrm>
            <a:off x="2430970" y="2031659"/>
            <a:ext cx="1483226"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ÉPISTOLAIRE</a:t>
            </a:r>
            <a:endParaRPr lang="fr-FR" dirty="0"/>
          </a:p>
        </p:txBody>
      </p:sp>
      <p:sp>
        <p:nvSpPr>
          <p:cNvPr id="72" name="ZoneTexte 71">
            <a:extLst>
              <a:ext uri="{FF2B5EF4-FFF2-40B4-BE49-F238E27FC236}">
                <a16:creationId xmlns:a16="http://schemas.microsoft.com/office/drawing/2014/main" id="{9A1AB30E-7885-4618-9D23-FA24CAAAA527}"/>
              </a:ext>
            </a:extLst>
          </p:cNvPr>
          <p:cNvSpPr txBox="1"/>
          <p:nvPr/>
        </p:nvSpPr>
        <p:spPr>
          <a:xfrm>
            <a:off x="1929284" y="1757322"/>
            <a:ext cx="10250847" cy="369332"/>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latin typeface="Calibri" panose="020F0502020204030204" pitchFamily="34" charset="0"/>
                <a:cs typeface="Calibri" panose="020F0502020204030204" pitchFamily="34" charset="0"/>
              </a:rPr>
              <a:t>Le                                        , avec l’</a:t>
            </a:r>
            <a:r>
              <a:rPr lang="fr-FR" sz="1800" b="1" dirty="0">
                <a:solidFill>
                  <a:srgbClr val="FF0000"/>
                </a:solidFill>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(le début) du </a:t>
            </a:r>
            <a:r>
              <a:rPr lang="fr-FR" sz="1800" b="1" dirty="0">
                <a:solidFill>
                  <a:srgbClr val="FF0000"/>
                </a:solidFill>
                <a:latin typeface="Calibri" panose="020F0502020204030204" pitchFamily="34" charset="0"/>
                <a:cs typeface="Calibri" panose="020F0502020204030204" pitchFamily="34" charset="0"/>
              </a:rPr>
              <a:t>récit</a:t>
            </a:r>
            <a:r>
              <a:rPr lang="fr-FR" sz="1800" b="1" dirty="0">
                <a:latin typeface="Calibri" panose="020F0502020204030204" pitchFamily="34" charset="0"/>
                <a:cs typeface="Calibri" panose="020F0502020204030204" pitchFamily="34" charset="0"/>
              </a:rPr>
              <a:t> de la jeunesse de Riad SATTOUF ; </a:t>
            </a:r>
          </a:p>
        </p:txBody>
      </p:sp>
      <p:sp>
        <p:nvSpPr>
          <p:cNvPr id="74" name="ZoneTexte 73">
            <a:extLst>
              <a:ext uri="{FF2B5EF4-FFF2-40B4-BE49-F238E27FC236}">
                <a16:creationId xmlns:a16="http://schemas.microsoft.com/office/drawing/2014/main" id="{33F94C68-B7FC-47B4-8439-C6667676CA2D}"/>
              </a:ext>
            </a:extLst>
          </p:cNvPr>
          <p:cNvSpPr txBox="1"/>
          <p:nvPr/>
        </p:nvSpPr>
        <p:spPr>
          <a:xfrm>
            <a:off x="2496744" y="1760543"/>
            <a:ext cx="2250486"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ROMAN GRAPHIQUE</a:t>
            </a:r>
            <a:endParaRPr lang="fr-FR" dirty="0"/>
          </a:p>
        </p:txBody>
      </p:sp>
      <p:sp>
        <p:nvSpPr>
          <p:cNvPr id="71" name="ZoneTexte 70">
            <a:extLst>
              <a:ext uri="{FF2B5EF4-FFF2-40B4-BE49-F238E27FC236}">
                <a16:creationId xmlns:a16="http://schemas.microsoft.com/office/drawing/2014/main" id="{D6618CB6-4EE5-4B91-8362-F9E6A3CB8FAD}"/>
              </a:ext>
            </a:extLst>
          </p:cNvPr>
          <p:cNvSpPr txBox="1"/>
          <p:nvPr/>
        </p:nvSpPr>
        <p:spPr>
          <a:xfrm>
            <a:off x="5258707" y="1766107"/>
            <a:ext cx="1005194"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INCIPIT</a:t>
            </a:r>
            <a:r>
              <a:rPr lang="fr-FR" sz="1800" b="1" dirty="0">
                <a:latin typeface="Calibri" panose="020F0502020204030204" pitchFamily="34" charset="0"/>
                <a:cs typeface="Calibri" panose="020F0502020204030204" pitchFamily="34" charset="0"/>
              </a:rPr>
              <a:t> </a:t>
            </a:r>
            <a:endParaRPr lang="fr-FR" dirty="0"/>
          </a:p>
        </p:txBody>
      </p:sp>
      <p:sp>
        <p:nvSpPr>
          <p:cNvPr id="76" name="ZoneTexte 75">
            <a:extLst>
              <a:ext uri="{FF2B5EF4-FFF2-40B4-BE49-F238E27FC236}">
                <a16:creationId xmlns:a16="http://schemas.microsoft.com/office/drawing/2014/main" id="{65108E33-DF35-45D9-B364-AA6B656F2A35}"/>
              </a:ext>
            </a:extLst>
          </p:cNvPr>
          <p:cNvSpPr txBox="1"/>
          <p:nvPr/>
        </p:nvSpPr>
        <p:spPr>
          <a:xfrm>
            <a:off x="1931528" y="2315407"/>
            <a:ext cx="10250847" cy="369332"/>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latin typeface="Calibri" panose="020F0502020204030204" pitchFamily="34" charset="0"/>
                <a:cs typeface="Calibri" panose="020F0502020204030204" pitchFamily="34" charset="0"/>
              </a:rPr>
              <a:t>Le                               , permettant de partager des </a:t>
            </a:r>
            <a:r>
              <a:rPr lang="fr-FR" sz="1800" b="1" dirty="0">
                <a:solidFill>
                  <a:srgbClr val="FF0000"/>
                </a:solidFill>
                <a:latin typeface="Calibri" panose="020F0502020204030204" pitchFamily="34" charset="0"/>
                <a:cs typeface="Calibri" panose="020F0502020204030204" pitchFamily="34" charset="0"/>
              </a:rPr>
              <a:t>expériences</a:t>
            </a:r>
            <a:r>
              <a:rPr lang="fr-FR" sz="1800" b="1" dirty="0">
                <a:latin typeface="Calibri" panose="020F0502020204030204" pitchFamily="34" charset="0"/>
                <a:cs typeface="Calibri" panose="020F0502020204030204" pitchFamily="34" charset="0"/>
              </a:rPr>
              <a:t> à travers des                           ; </a:t>
            </a:r>
          </a:p>
        </p:txBody>
      </p:sp>
      <p:sp>
        <p:nvSpPr>
          <p:cNvPr id="78" name="ZoneTexte 77">
            <a:extLst>
              <a:ext uri="{FF2B5EF4-FFF2-40B4-BE49-F238E27FC236}">
                <a16:creationId xmlns:a16="http://schemas.microsoft.com/office/drawing/2014/main" id="{823AA6A1-ED5C-4744-A788-EBA2D69BDEB3}"/>
              </a:ext>
            </a:extLst>
          </p:cNvPr>
          <p:cNvSpPr txBox="1"/>
          <p:nvPr/>
        </p:nvSpPr>
        <p:spPr>
          <a:xfrm>
            <a:off x="2487119" y="2320289"/>
            <a:ext cx="1773368"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DOCUMENTAIRE</a:t>
            </a:r>
            <a:endParaRPr lang="fr-FR" dirty="0"/>
          </a:p>
        </p:txBody>
      </p:sp>
      <p:sp>
        <p:nvSpPr>
          <p:cNvPr id="79" name="ZoneTexte 78">
            <a:extLst>
              <a:ext uri="{FF2B5EF4-FFF2-40B4-BE49-F238E27FC236}">
                <a16:creationId xmlns:a16="http://schemas.microsoft.com/office/drawing/2014/main" id="{641AEF55-BC17-4624-8074-5B4BE3F7F282}"/>
              </a:ext>
            </a:extLst>
          </p:cNvPr>
          <p:cNvSpPr txBox="1"/>
          <p:nvPr/>
        </p:nvSpPr>
        <p:spPr>
          <a:xfrm>
            <a:off x="9296146" y="2319657"/>
            <a:ext cx="1387896"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INTERVIEWS</a:t>
            </a:r>
            <a:endParaRPr lang="fr-FR" dirty="0"/>
          </a:p>
        </p:txBody>
      </p:sp>
      <p:sp>
        <p:nvSpPr>
          <p:cNvPr id="80" name="ZoneTexte 79">
            <a:extLst>
              <a:ext uri="{FF2B5EF4-FFF2-40B4-BE49-F238E27FC236}">
                <a16:creationId xmlns:a16="http://schemas.microsoft.com/office/drawing/2014/main" id="{C974D965-444D-409D-91DD-4125150299ED}"/>
              </a:ext>
            </a:extLst>
          </p:cNvPr>
          <p:cNvSpPr txBox="1"/>
          <p:nvPr/>
        </p:nvSpPr>
        <p:spPr>
          <a:xfrm>
            <a:off x="1919137" y="2652078"/>
            <a:ext cx="10202420" cy="369332"/>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latin typeface="Calibri" panose="020F0502020204030204" pitchFamily="34" charset="0"/>
                <a:cs typeface="Calibri" panose="020F0502020204030204" pitchFamily="34" charset="0"/>
              </a:rPr>
              <a:t>Le                                 , pour évoquer les rencontres permettant de changer ses </a:t>
            </a:r>
            <a:r>
              <a:rPr lang="fr-FR" sz="1800" b="1" dirty="0">
                <a:solidFill>
                  <a:srgbClr val="FF0000"/>
                </a:solidFill>
                <a:latin typeface="Calibri" panose="020F0502020204030204" pitchFamily="34" charset="0"/>
                <a:cs typeface="Calibri" panose="020F0502020204030204" pitchFamily="34" charset="0"/>
              </a:rPr>
              <a:t>perceptions du monde</a:t>
            </a:r>
            <a:r>
              <a:rPr lang="fr-FR" sz="1800" b="1" dirty="0">
                <a:latin typeface="Calibri" panose="020F0502020204030204" pitchFamily="34" charset="0"/>
                <a:cs typeface="Calibri" panose="020F0502020204030204" pitchFamily="34" charset="0"/>
              </a:rPr>
              <a:t>.</a:t>
            </a:r>
          </a:p>
        </p:txBody>
      </p:sp>
      <p:sp>
        <p:nvSpPr>
          <p:cNvPr id="57" name="ZoneTexte 56">
            <a:extLst>
              <a:ext uri="{FF2B5EF4-FFF2-40B4-BE49-F238E27FC236}">
                <a16:creationId xmlns:a16="http://schemas.microsoft.com/office/drawing/2014/main" id="{927AAF46-7680-406F-9BC0-D9EA55D66D5C}"/>
              </a:ext>
            </a:extLst>
          </p:cNvPr>
          <p:cNvSpPr txBox="1"/>
          <p:nvPr/>
        </p:nvSpPr>
        <p:spPr>
          <a:xfrm>
            <a:off x="2470294" y="2653230"/>
            <a:ext cx="1914087"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RÉCIT DE VOYAGE</a:t>
            </a:r>
            <a:r>
              <a:rPr lang="fr-FR" sz="1800" b="1" dirty="0">
                <a:latin typeface="Calibri" panose="020F0502020204030204" pitchFamily="34" charset="0"/>
                <a:cs typeface="Calibri" panose="020F0502020204030204" pitchFamily="34" charset="0"/>
              </a:rPr>
              <a:t> </a:t>
            </a:r>
            <a:endParaRPr lang="fr-FR" dirty="0"/>
          </a:p>
        </p:txBody>
      </p:sp>
      <p:sp>
        <p:nvSpPr>
          <p:cNvPr id="84" name="ZoneTexte 83">
            <a:extLst>
              <a:ext uri="{FF2B5EF4-FFF2-40B4-BE49-F238E27FC236}">
                <a16:creationId xmlns:a16="http://schemas.microsoft.com/office/drawing/2014/main" id="{757EDA4C-2E00-4275-A66C-EEFFE055BF60}"/>
              </a:ext>
            </a:extLst>
          </p:cNvPr>
          <p:cNvSpPr txBox="1"/>
          <p:nvPr/>
        </p:nvSpPr>
        <p:spPr>
          <a:xfrm>
            <a:off x="1932248" y="1480601"/>
            <a:ext cx="10250847" cy="369332"/>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latin typeface="Calibri" panose="020F0502020204030204" pitchFamily="34" charset="0"/>
                <a:cs typeface="Calibri" panose="020F0502020204030204" pitchFamily="34" charset="0"/>
              </a:rPr>
              <a:t>Le                                , avec MA YAN, permettant de partager sa </a:t>
            </a:r>
            <a:r>
              <a:rPr lang="fr-FR" sz="1800" b="1" dirty="0">
                <a:solidFill>
                  <a:srgbClr val="FF0000"/>
                </a:solidFill>
                <a:latin typeface="Calibri" panose="020F0502020204030204" pitchFamily="34" charset="0"/>
                <a:cs typeface="Calibri" panose="020F0502020204030204" pitchFamily="34" charset="0"/>
              </a:rPr>
              <a:t>vie</a:t>
            </a:r>
            <a:r>
              <a:rPr lang="fr-FR" sz="1800" b="1" dirty="0">
                <a:latin typeface="Calibri" panose="020F0502020204030204" pitchFamily="34" charset="0"/>
                <a:cs typeface="Calibri" panose="020F0502020204030204" pitchFamily="34" charset="0"/>
              </a:rPr>
              <a:t>, ses </a:t>
            </a:r>
            <a:r>
              <a:rPr lang="fr-FR" sz="1800" b="1" dirty="0">
                <a:solidFill>
                  <a:srgbClr val="FF0000"/>
                </a:solidFill>
                <a:latin typeface="Calibri" panose="020F0502020204030204" pitchFamily="34" charset="0"/>
                <a:cs typeface="Calibri" panose="020F0502020204030204" pitchFamily="34" charset="0"/>
              </a:rPr>
              <a:t>doutes</a:t>
            </a:r>
            <a:r>
              <a:rPr lang="fr-FR" sz="1800" b="1" dirty="0">
                <a:latin typeface="Calibri" panose="020F0502020204030204" pitchFamily="34" charset="0"/>
                <a:cs typeface="Calibri" panose="020F0502020204030204" pitchFamily="34" charset="0"/>
              </a:rPr>
              <a:t>, ses </a:t>
            </a:r>
            <a:r>
              <a:rPr lang="fr-FR" sz="1800" b="1" dirty="0">
                <a:solidFill>
                  <a:srgbClr val="FF0000"/>
                </a:solidFill>
                <a:latin typeface="Calibri" panose="020F0502020204030204" pitchFamily="34" charset="0"/>
                <a:cs typeface="Calibri" panose="020F0502020204030204" pitchFamily="34" charset="0"/>
              </a:rPr>
              <a:t>espoirs</a:t>
            </a:r>
            <a:r>
              <a:rPr lang="fr-FR" sz="1800" b="1" dirty="0">
                <a:latin typeface="Calibri" panose="020F0502020204030204" pitchFamily="34" charset="0"/>
                <a:cs typeface="Calibri" panose="020F0502020204030204" pitchFamily="34" charset="0"/>
              </a:rPr>
              <a:t> , ses </a:t>
            </a:r>
            <a:r>
              <a:rPr lang="fr-FR" sz="1800" b="1" dirty="0">
                <a:solidFill>
                  <a:srgbClr val="FF0000"/>
                </a:solidFill>
                <a:latin typeface="Calibri" panose="020F0502020204030204" pitchFamily="34" charset="0"/>
                <a:cs typeface="Calibri" panose="020F0502020204030204" pitchFamily="34" charset="0"/>
              </a:rPr>
              <a:t>envies</a:t>
            </a:r>
            <a:r>
              <a:rPr lang="fr-FR" sz="1800" b="1" dirty="0">
                <a:latin typeface="Calibri" panose="020F0502020204030204" pitchFamily="34" charset="0"/>
                <a:cs typeface="Calibri" panose="020F0502020204030204" pitchFamily="34" charset="0"/>
              </a:rPr>
              <a:t> ;</a:t>
            </a:r>
          </a:p>
        </p:txBody>
      </p:sp>
      <p:sp>
        <p:nvSpPr>
          <p:cNvPr id="70" name="ZoneTexte 69">
            <a:extLst>
              <a:ext uri="{FF2B5EF4-FFF2-40B4-BE49-F238E27FC236}">
                <a16:creationId xmlns:a16="http://schemas.microsoft.com/office/drawing/2014/main" id="{9F579E56-74AC-44A6-A170-0798C8028310}"/>
              </a:ext>
            </a:extLst>
          </p:cNvPr>
          <p:cNvSpPr txBox="1"/>
          <p:nvPr/>
        </p:nvSpPr>
        <p:spPr>
          <a:xfrm>
            <a:off x="2470326" y="1490172"/>
            <a:ext cx="1827804"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JOURNAL INTIME </a:t>
            </a:r>
            <a:endParaRPr lang="fr-FR" dirty="0"/>
          </a:p>
        </p:txBody>
      </p:sp>
      <p:sp>
        <p:nvSpPr>
          <p:cNvPr id="75" name="ZoneTexte 74">
            <a:extLst>
              <a:ext uri="{FF2B5EF4-FFF2-40B4-BE49-F238E27FC236}">
                <a16:creationId xmlns:a16="http://schemas.microsoft.com/office/drawing/2014/main" id="{8A9E1EC6-9CC8-461B-AF1A-16EED0F91E0A}"/>
              </a:ext>
            </a:extLst>
          </p:cNvPr>
          <p:cNvSpPr txBox="1"/>
          <p:nvPr/>
        </p:nvSpPr>
        <p:spPr>
          <a:xfrm>
            <a:off x="9538297" y="629833"/>
            <a:ext cx="1983144"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AUTOBIOGRAPHIE</a:t>
            </a:r>
            <a:endParaRPr lang="fr-FR" dirty="0"/>
          </a:p>
        </p:txBody>
      </p:sp>
      <p:sp>
        <p:nvSpPr>
          <p:cNvPr id="91" name="ZoneTexte 90">
            <a:extLst>
              <a:ext uri="{FF2B5EF4-FFF2-40B4-BE49-F238E27FC236}">
                <a16:creationId xmlns:a16="http://schemas.microsoft.com/office/drawing/2014/main" id="{35F99C93-F4A3-4B75-96DF-E92D72286AE8}"/>
              </a:ext>
            </a:extLst>
          </p:cNvPr>
          <p:cNvSpPr txBox="1"/>
          <p:nvPr/>
        </p:nvSpPr>
        <p:spPr>
          <a:xfrm>
            <a:off x="2392990" y="3567025"/>
            <a:ext cx="2098108"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ÉCHELLE DES PLANS</a:t>
            </a:r>
            <a:endParaRPr lang="fr-FR" dirty="0"/>
          </a:p>
        </p:txBody>
      </p:sp>
      <p:sp>
        <p:nvSpPr>
          <p:cNvPr id="86" name="ZoneTexte 85">
            <a:extLst>
              <a:ext uri="{FF2B5EF4-FFF2-40B4-BE49-F238E27FC236}">
                <a16:creationId xmlns:a16="http://schemas.microsoft.com/office/drawing/2014/main" id="{DECF93DE-78B7-4376-B37A-34D231DADCE8}"/>
              </a:ext>
            </a:extLst>
          </p:cNvPr>
          <p:cNvSpPr txBox="1"/>
          <p:nvPr/>
        </p:nvSpPr>
        <p:spPr>
          <a:xfrm>
            <a:off x="1919668" y="1200152"/>
            <a:ext cx="10250847" cy="369332"/>
          </a:xfrm>
          <a:prstGeom prst="rect">
            <a:avLst/>
          </a:prstGeom>
          <a:noFill/>
        </p:spPr>
        <p:txBody>
          <a:bodyPr wrap="square">
            <a:spAutoFit/>
          </a:bodyPr>
          <a:lstStyle/>
          <a:p>
            <a:pPr marL="285750" indent="-285750" algn="just">
              <a:buFont typeface="Wingdings" panose="05000000000000000000" pitchFamily="2" charset="2"/>
              <a:buChar char="§"/>
            </a:pPr>
            <a:r>
              <a:rPr lang="fr-FR" sz="1800" b="1" dirty="0">
                <a:latin typeface="Calibri" panose="020F0502020204030204" pitchFamily="34" charset="0"/>
                <a:cs typeface="Calibri" panose="020F0502020204030204" pitchFamily="34" charset="0"/>
              </a:rPr>
              <a:t>La                  , phrase courte symbolique décrivant une </a:t>
            </a:r>
            <a:r>
              <a:rPr lang="fr-FR" sz="1800" b="1" dirty="0">
                <a:solidFill>
                  <a:srgbClr val="FF0000"/>
                </a:solidFill>
                <a:latin typeface="Calibri" panose="020F0502020204030204" pitchFamily="34" charset="0"/>
                <a:cs typeface="Calibri" panose="020F0502020204030204" pitchFamily="34" charset="0"/>
              </a:rPr>
              <a:t>règle de conduite</a:t>
            </a:r>
            <a:r>
              <a:rPr lang="fr-FR" sz="1800" b="1" dirty="0">
                <a:latin typeface="Calibri" panose="020F0502020204030204" pitchFamily="34" charset="0"/>
                <a:cs typeface="Calibri" panose="020F0502020204030204" pitchFamily="34" charset="0"/>
              </a:rPr>
              <a:t>, un </a:t>
            </a:r>
            <a:r>
              <a:rPr lang="fr-FR" sz="1800" b="1" dirty="0">
                <a:solidFill>
                  <a:srgbClr val="FF0000"/>
                </a:solidFill>
                <a:latin typeface="Calibri" panose="020F0502020204030204" pitchFamily="34" charset="0"/>
                <a:cs typeface="Calibri" panose="020F0502020204030204" pitchFamily="34" charset="0"/>
              </a:rPr>
              <a:t>idéal</a:t>
            </a:r>
            <a:r>
              <a:rPr lang="fr-FR" sz="1800" b="1" dirty="0">
                <a:latin typeface="Calibri" panose="020F0502020204030204" pitchFamily="34" charset="0"/>
                <a:cs typeface="Calibri" panose="020F0502020204030204" pitchFamily="34" charset="0"/>
              </a:rPr>
              <a:t> ;</a:t>
            </a:r>
          </a:p>
        </p:txBody>
      </p:sp>
      <p:sp>
        <p:nvSpPr>
          <p:cNvPr id="88" name="ZoneTexte 87">
            <a:extLst>
              <a:ext uri="{FF2B5EF4-FFF2-40B4-BE49-F238E27FC236}">
                <a16:creationId xmlns:a16="http://schemas.microsoft.com/office/drawing/2014/main" id="{8C4D0D99-230C-42FE-AAA0-ABFED79C9235}"/>
              </a:ext>
            </a:extLst>
          </p:cNvPr>
          <p:cNvSpPr txBox="1"/>
          <p:nvPr/>
        </p:nvSpPr>
        <p:spPr>
          <a:xfrm>
            <a:off x="2487119" y="1199000"/>
            <a:ext cx="1063090"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CITATION</a:t>
            </a:r>
            <a:endParaRPr lang="fr-FR" dirty="0"/>
          </a:p>
        </p:txBody>
      </p:sp>
      <p:sp>
        <p:nvSpPr>
          <p:cNvPr id="90" name="ZoneTexte 89">
            <a:extLst>
              <a:ext uri="{FF2B5EF4-FFF2-40B4-BE49-F238E27FC236}">
                <a16:creationId xmlns:a16="http://schemas.microsoft.com/office/drawing/2014/main" id="{7312B4BD-EC7E-4984-8016-7B3DBF515D12}"/>
              </a:ext>
            </a:extLst>
          </p:cNvPr>
          <p:cNvSpPr txBox="1"/>
          <p:nvPr/>
        </p:nvSpPr>
        <p:spPr>
          <a:xfrm>
            <a:off x="1896575" y="3870218"/>
            <a:ext cx="10062089" cy="369332"/>
          </a:xfrm>
          <a:prstGeom prst="rect">
            <a:avLst/>
          </a:prstGeom>
          <a:noFill/>
        </p:spPr>
        <p:txBody>
          <a:bodyPr wrap="square">
            <a:spAutoFit/>
          </a:bodyPr>
          <a:lstStyle/>
          <a:p>
            <a:pPr marL="285750" indent="-285750" algn="just">
              <a:buFont typeface="Wingdings" panose="05000000000000000000" pitchFamily="2" charset="2"/>
              <a:buChar char="v"/>
            </a:pPr>
            <a:r>
              <a:rPr lang="fr-FR" sz="1800" b="1" dirty="0">
                <a:latin typeface="Calibri" panose="020F0502020204030204" pitchFamily="34" charset="0"/>
                <a:cs typeface="Calibri" panose="020F0502020204030204" pitchFamily="34" charset="0"/>
              </a:rPr>
              <a:t>La                          , </a:t>
            </a:r>
            <a:r>
              <a:rPr lang="fr-FR" b="1" dirty="0">
                <a:solidFill>
                  <a:srgbClr val="FF0000"/>
                </a:solidFill>
                <a:latin typeface="Calibri" panose="020F0502020204030204" pitchFamily="34" charset="0"/>
                <a:cs typeface="Calibri" panose="020F0502020204030204" pitchFamily="34" charset="0"/>
              </a:rPr>
              <a:t>éléments visibles, </a:t>
            </a:r>
            <a:r>
              <a:rPr lang="fr-FR" b="1" dirty="0">
                <a:solidFill>
                  <a:srgbClr val="FF0000"/>
                </a:solidFill>
                <a:highlight>
                  <a:srgbClr val="FFFF00"/>
                </a:highlight>
                <a:latin typeface="Calibri" panose="020F0502020204030204" pitchFamily="34" charset="0"/>
                <a:cs typeface="Calibri" panose="020F0502020204030204" pitchFamily="34" charset="0"/>
              </a:rPr>
              <a:t>objectifs</a:t>
            </a:r>
            <a:r>
              <a:rPr lang="fr-FR" b="1" dirty="0">
                <a:solidFill>
                  <a:srgbClr val="FF0000"/>
                </a:solidFill>
                <a:latin typeface="Calibri" panose="020F0502020204030204" pitchFamily="34" charset="0"/>
                <a:cs typeface="Calibri" panose="020F0502020204030204" pitchFamily="34" charset="0"/>
              </a:rPr>
              <a:t> et repérables </a:t>
            </a:r>
            <a:r>
              <a:rPr lang="fr-FR" sz="1800" b="1" dirty="0">
                <a:latin typeface="Calibri" panose="020F0502020204030204" pitchFamily="34" charset="0"/>
                <a:cs typeface="Calibri" panose="020F0502020204030204" pitchFamily="34" charset="0"/>
              </a:rPr>
              <a:t>dans un document </a:t>
            </a:r>
            <a:r>
              <a:rPr lang="fr-FR" b="1" dirty="0">
                <a:latin typeface="Calibri" panose="020F0502020204030204" pitchFamily="34" charset="0"/>
                <a:cs typeface="Calibri" panose="020F0502020204030204" pitchFamily="34" charset="0"/>
              </a:rPr>
              <a:t>;</a:t>
            </a:r>
            <a:endParaRPr lang="fr-FR" sz="1800" b="1" dirty="0">
              <a:latin typeface="Calibri" panose="020F0502020204030204" pitchFamily="34" charset="0"/>
              <a:cs typeface="Calibri" panose="020F0502020204030204" pitchFamily="34" charset="0"/>
            </a:endParaRPr>
          </a:p>
        </p:txBody>
      </p:sp>
      <p:sp>
        <p:nvSpPr>
          <p:cNvPr id="93" name="ZoneTexte 92">
            <a:extLst>
              <a:ext uri="{FF2B5EF4-FFF2-40B4-BE49-F238E27FC236}">
                <a16:creationId xmlns:a16="http://schemas.microsoft.com/office/drawing/2014/main" id="{69BD8369-1D40-4778-A2F5-AC85095C4FEE}"/>
              </a:ext>
            </a:extLst>
          </p:cNvPr>
          <p:cNvSpPr txBox="1"/>
          <p:nvPr/>
        </p:nvSpPr>
        <p:spPr>
          <a:xfrm>
            <a:off x="1893550" y="4156071"/>
            <a:ext cx="10062089" cy="369332"/>
          </a:xfrm>
          <a:prstGeom prst="rect">
            <a:avLst/>
          </a:prstGeom>
          <a:noFill/>
        </p:spPr>
        <p:txBody>
          <a:bodyPr wrap="square">
            <a:spAutoFit/>
          </a:bodyPr>
          <a:lstStyle/>
          <a:p>
            <a:pPr marL="285750" indent="-285750" algn="just">
              <a:buFont typeface="Wingdings" panose="05000000000000000000" pitchFamily="2" charset="2"/>
              <a:buChar char="v"/>
            </a:pPr>
            <a:r>
              <a:rPr lang="fr-FR" sz="1800" b="1" dirty="0">
                <a:latin typeface="Calibri" panose="020F0502020204030204" pitchFamily="34" charset="0"/>
                <a:cs typeface="Calibri" panose="020F0502020204030204" pitchFamily="34" charset="0"/>
              </a:rPr>
              <a:t>La                              , </a:t>
            </a:r>
            <a:r>
              <a:rPr lang="fr-FR" b="1" dirty="0">
                <a:solidFill>
                  <a:srgbClr val="FF0000"/>
                </a:solidFill>
                <a:latin typeface="Calibri" panose="020F0502020204030204" pitchFamily="34" charset="0"/>
                <a:cs typeface="Calibri" panose="020F0502020204030204" pitchFamily="34" charset="0"/>
              </a:rPr>
              <a:t>éléments </a:t>
            </a:r>
            <a:r>
              <a:rPr lang="fr-FR" b="1" dirty="0">
                <a:solidFill>
                  <a:srgbClr val="FF0000"/>
                </a:solidFill>
                <a:highlight>
                  <a:srgbClr val="FFFF00"/>
                </a:highlight>
                <a:latin typeface="Calibri" panose="020F0502020204030204" pitchFamily="34" charset="0"/>
                <a:cs typeface="Calibri" panose="020F0502020204030204" pitchFamily="34" charset="0"/>
              </a:rPr>
              <a:t>subjectifs</a:t>
            </a:r>
            <a:r>
              <a:rPr lang="fr-FR" b="1" dirty="0">
                <a:solidFill>
                  <a:srgbClr val="FF0000"/>
                </a:solidFill>
                <a:latin typeface="Calibri" panose="020F0502020204030204" pitchFamily="34" charset="0"/>
                <a:cs typeface="Calibri" panose="020F0502020204030204" pitchFamily="34" charset="0"/>
              </a:rPr>
              <a:t>, interprétables par déduction </a:t>
            </a:r>
            <a:r>
              <a:rPr lang="fr-FR" b="1" dirty="0">
                <a:latin typeface="Calibri" panose="020F0502020204030204" pitchFamily="34" charset="0"/>
                <a:cs typeface="Calibri" panose="020F0502020204030204" pitchFamily="34" charset="0"/>
              </a:rPr>
              <a:t>des choses dénotées ;</a:t>
            </a:r>
            <a:endParaRPr lang="fr-FR" sz="1800" b="1" dirty="0">
              <a:latin typeface="Calibri" panose="020F0502020204030204" pitchFamily="34" charset="0"/>
              <a:cs typeface="Calibri" panose="020F0502020204030204" pitchFamily="34" charset="0"/>
            </a:endParaRPr>
          </a:p>
        </p:txBody>
      </p:sp>
      <p:sp>
        <p:nvSpPr>
          <p:cNvPr id="95" name="ZoneTexte 94">
            <a:extLst>
              <a:ext uri="{FF2B5EF4-FFF2-40B4-BE49-F238E27FC236}">
                <a16:creationId xmlns:a16="http://schemas.microsoft.com/office/drawing/2014/main" id="{A11F2535-5C79-4EF0-BCA6-C958F142B51D}"/>
              </a:ext>
            </a:extLst>
          </p:cNvPr>
          <p:cNvSpPr txBox="1"/>
          <p:nvPr/>
        </p:nvSpPr>
        <p:spPr>
          <a:xfrm>
            <a:off x="1897801" y="4749458"/>
            <a:ext cx="10062089" cy="369332"/>
          </a:xfrm>
          <a:prstGeom prst="rect">
            <a:avLst/>
          </a:prstGeom>
          <a:noFill/>
        </p:spPr>
        <p:txBody>
          <a:bodyPr wrap="square">
            <a:spAutoFit/>
          </a:bodyPr>
          <a:lstStyle/>
          <a:p>
            <a:pPr marL="285750" indent="-285750" algn="just">
              <a:buFont typeface="Wingdings" panose="05000000000000000000" pitchFamily="2" charset="2"/>
              <a:buChar char="v"/>
            </a:pPr>
            <a:r>
              <a:rPr lang="fr-FR" sz="1800" b="1" dirty="0">
                <a:latin typeface="Calibri" panose="020F0502020204030204" pitchFamily="34" charset="0"/>
                <a:cs typeface="Calibri" panose="020F0502020204030204" pitchFamily="34" charset="0"/>
              </a:rPr>
              <a:t>La                         , rapprochement </a:t>
            </a:r>
            <a:r>
              <a:rPr lang="fr-FR" sz="1800" b="1" dirty="0">
                <a:solidFill>
                  <a:srgbClr val="FF0000"/>
                </a:solidFill>
                <a:latin typeface="Calibri" panose="020F0502020204030204" pitchFamily="34" charset="0"/>
                <a:cs typeface="Calibri" panose="020F0502020204030204" pitchFamily="34" charset="0"/>
              </a:rPr>
              <a:t>direct</a:t>
            </a:r>
            <a:r>
              <a:rPr lang="fr-FR" sz="1800" b="1" dirty="0">
                <a:latin typeface="Calibri" panose="020F0502020204030204" pitchFamily="34" charset="0"/>
                <a:cs typeface="Calibri" panose="020F0502020204030204" pitchFamily="34" charset="0"/>
              </a:rPr>
              <a:t> de </a:t>
            </a:r>
            <a:r>
              <a:rPr lang="fr-FR" sz="1800" b="1" dirty="0">
                <a:solidFill>
                  <a:srgbClr val="FF0000"/>
                </a:solidFill>
                <a:latin typeface="Calibri" panose="020F0502020204030204" pitchFamily="34" charset="0"/>
                <a:cs typeface="Calibri" panose="020F0502020204030204" pitchFamily="34" charset="0"/>
              </a:rPr>
              <a:t>2 réalités</a:t>
            </a:r>
            <a:r>
              <a:rPr lang="fr-FR" sz="1800" b="1" dirty="0">
                <a:latin typeface="Calibri" panose="020F0502020204030204" pitchFamily="34" charset="0"/>
                <a:cs typeface="Calibri" panose="020F0502020204030204" pitchFamily="34" charset="0"/>
              </a:rPr>
              <a:t> différentes </a:t>
            </a:r>
            <a:r>
              <a:rPr lang="fr-FR" b="1" dirty="0">
                <a:solidFill>
                  <a:srgbClr val="C00000"/>
                </a:solidFill>
                <a:highlight>
                  <a:srgbClr val="00FF00"/>
                </a:highlight>
                <a:latin typeface="Calibri" panose="020F0502020204030204" pitchFamily="34" charset="0"/>
                <a:cs typeface="Calibri" panose="020F0502020204030204" pitchFamily="34" charset="0"/>
              </a:rPr>
              <a:t>sans</a:t>
            </a:r>
            <a:r>
              <a:rPr lang="fr-FR" sz="1800" b="1" dirty="0">
                <a:solidFill>
                  <a:srgbClr val="C00000"/>
                </a:solidFill>
                <a:latin typeface="Calibri" panose="020F0502020204030204" pitchFamily="34" charset="0"/>
                <a:cs typeface="Calibri" panose="020F0502020204030204" pitchFamily="34" charset="0"/>
              </a:rPr>
              <a:t> </a:t>
            </a:r>
            <a:r>
              <a:rPr lang="fr-FR" sz="1800" b="1" dirty="0">
                <a:solidFill>
                  <a:srgbClr val="FF0000"/>
                </a:solidFill>
                <a:latin typeface="Calibri" panose="020F0502020204030204" pitchFamily="34" charset="0"/>
                <a:cs typeface="Calibri" panose="020F0502020204030204" pitchFamily="34" charset="0"/>
              </a:rPr>
              <a:t>mot-outil</a:t>
            </a:r>
            <a:r>
              <a:rPr lang="fr-FR" b="1" dirty="0">
                <a:solidFill>
                  <a:srgbClr val="C00000"/>
                </a:solidFill>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a:t>
            </a:r>
          </a:p>
        </p:txBody>
      </p:sp>
      <p:sp>
        <p:nvSpPr>
          <p:cNvPr id="101" name="ZoneTexte 100">
            <a:extLst>
              <a:ext uri="{FF2B5EF4-FFF2-40B4-BE49-F238E27FC236}">
                <a16:creationId xmlns:a16="http://schemas.microsoft.com/office/drawing/2014/main" id="{BD0F69F9-406F-426F-9314-E0A5DB5EA1CA}"/>
              </a:ext>
            </a:extLst>
          </p:cNvPr>
          <p:cNvSpPr txBox="1"/>
          <p:nvPr/>
        </p:nvSpPr>
        <p:spPr>
          <a:xfrm>
            <a:off x="1890525" y="4428689"/>
            <a:ext cx="10062089" cy="369332"/>
          </a:xfrm>
          <a:prstGeom prst="rect">
            <a:avLst/>
          </a:prstGeom>
          <a:noFill/>
        </p:spPr>
        <p:txBody>
          <a:bodyPr wrap="square">
            <a:spAutoFit/>
          </a:bodyPr>
          <a:lstStyle/>
          <a:p>
            <a:pPr marL="285750" indent="-285750" algn="just">
              <a:buFont typeface="Wingdings" panose="05000000000000000000" pitchFamily="2" charset="2"/>
              <a:buChar char="v"/>
            </a:pPr>
            <a:r>
              <a:rPr lang="fr-FR" sz="1800" b="1" dirty="0">
                <a:latin typeface="Calibri" panose="020F0502020204030204" pitchFamily="34" charset="0"/>
                <a:cs typeface="Calibri" panose="020F0502020204030204" pitchFamily="34" charset="0"/>
              </a:rPr>
              <a:t>La                              , rapprochement de </a:t>
            </a:r>
            <a:r>
              <a:rPr lang="fr-FR" sz="1800" b="1" dirty="0">
                <a:solidFill>
                  <a:srgbClr val="FF0000"/>
                </a:solidFill>
                <a:latin typeface="Calibri" panose="020F0502020204030204" pitchFamily="34" charset="0"/>
                <a:cs typeface="Calibri" panose="020F0502020204030204" pitchFamily="34" charset="0"/>
              </a:rPr>
              <a:t>2 réalités</a:t>
            </a:r>
            <a:r>
              <a:rPr lang="fr-FR" sz="1800" b="1" dirty="0">
                <a:latin typeface="Calibri" panose="020F0502020204030204" pitchFamily="34" charset="0"/>
                <a:cs typeface="Calibri" panose="020F0502020204030204" pitchFamily="34" charset="0"/>
              </a:rPr>
              <a:t> différentes </a:t>
            </a:r>
            <a:r>
              <a:rPr lang="fr-FR" sz="1800" b="1" dirty="0">
                <a:solidFill>
                  <a:srgbClr val="C00000"/>
                </a:solidFill>
                <a:highlight>
                  <a:srgbClr val="00FF00"/>
                </a:highlight>
                <a:latin typeface="Calibri" panose="020F0502020204030204" pitchFamily="34" charset="0"/>
                <a:cs typeface="Calibri" panose="020F0502020204030204" pitchFamily="34" charset="0"/>
              </a:rPr>
              <a:t>avec</a:t>
            </a:r>
            <a:r>
              <a:rPr lang="fr-FR" sz="1800" b="1" dirty="0">
                <a:solidFill>
                  <a:srgbClr val="C00000"/>
                </a:solidFill>
                <a:latin typeface="Calibri" panose="020F0502020204030204" pitchFamily="34" charset="0"/>
                <a:cs typeface="Calibri" panose="020F0502020204030204" pitchFamily="34" charset="0"/>
              </a:rPr>
              <a:t>  un </a:t>
            </a:r>
            <a:r>
              <a:rPr lang="fr-FR" sz="1800" b="1" dirty="0">
                <a:solidFill>
                  <a:srgbClr val="FF0000"/>
                </a:solidFill>
                <a:latin typeface="Calibri" panose="020F0502020204030204" pitchFamily="34" charset="0"/>
                <a:cs typeface="Calibri" panose="020F0502020204030204" pitchFamily="34" charset="0"/>
              </a:rPr>
              <a:t>mot-outil</a:t>
            </a:r>
            <a:r>
              <a:rPr lang="fr-FR" b="1" dirty="0">
                <a:solidFill>
                  <a:srgbClr val="C00000"/>
                </a:solidFill>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a:t>
            </a:r>
          </a:p>
        </p:txBody>
      </p:sp>
      <p:sp>
        <p:nvSpPr>
          <p:cNvPr id="99" name="ZoneTexte 98">
            <a:extLst>
              <a:ext uri="{FF2B5EF4-FFF2-40B4-BE49-F238E27FC236}">
                <a16:creationId xmlns:a16="http://schemas.microsoft.com/office/drawing/2014/main" id="{80ADFCE1-03A7-4ACA-BF5F-66B104CE3765}"/>
              </a:ext>
            </a:extLst>
          </p:cNvPr>
          <p:cNvSpPr txBox="1"/>
          <p:nvPr/>
        </p:nvSpPr>
        <p:spPr>
          <a:xfrm>
            <a:off x="2476094" y="4752685"/>
            <a:ext cx="1441532" cy="369332"/>
          </a:xfrm>
          <a:prstGeom prst="rect">
            <a:avLst/>
          </a:prstGeom>
          <a:noFill/>
        </p:spPr>
        <p:txBody>
          <a:bodyPr wrap="square">
            <a:spAutoFit/>
          </a:bodyPr>
          <a:lstStyle/>
          <a:p>
            <a:r>
              <a:rPr lang="fr-FR" b="1" dirty="0">
                <a:solidFill>
                  <a:srgbClr val="002060"/>
                </a:solidFill>
                <a:latin typeface="Calibri" panose="020F0502020204030204" pitchFamily="34" charset="0"/>
                <a:cs typeface="Calibri" panose="020F0502020204030204" pitchFamily="34" charset="0"/>
              </a:rPr>
              <a:t>MÉTAPHORE</a:t>
            </a:r>
            <a:r>
              <a:rPr lang="fr-FR" sz="1800" b="1" dirty="0">
                <a:latin typeface="Calibri" panose="020F0502020204030204" pitchFamily="34" charset="0"/>
                <a:cs typeface="Calibri" panose="020F0502020204030204" pitchFamily="34" charset="0"/>
              </a:rPr>
              <a:t> </a:t>
            </a:r>
            <a:endParaRPr lang="fr-FR" dirty="0"/>
          </a:p>
        </p:txBody>
      </p:sp>
      <p:sp>
        <p:nvSpPr>
          <p:cNvPr id="103" name="ZoneTexte 102">
            <a:extLst>
              <a:ext uri="{FF2B5EF4-FFF2-40B4-BE49-F238E27FC236}">
                <a16:creationId xmlns:a16="http://schemas.microsoft.com/office/drawing/2014/main" id="{B17A65CA-F38D-4F31-811C-09A1022FE9FF}"/>
              </a:ext>
            </a:extLst>
          </p:cNvPr>
          <p:cNvSpPr txBox="1"/>
          <p:nvPr/>
        </p:nvSpPr>
        <p:spPr>
          <a:xfrm>
            <a:off x="1915802" y="5349299"/>
            <a:ext cx="10197171" cy="369332"/>
          </a:xfrm>
          <a:prstGeom prst="rect">
            <a:avLst/>
          </a:prstGeom>
          <a:noFill/>
        </p:spPr>
        <p:txBody>
          <a:bodyPr wrap="square">
            <a:spAutoFit/>
          </a:bodyPr>
          <a:lstStyle/>
          <a:p>
            <a:pPr algn="just"/>
            <a:r>
              <a:rPr lang="fr-FR" b="1" dirty="0">
                <a:latin typeface="Calibri" panose="020F0502020204030204" pitchFamily="34" charset="0"/>
                <a:cs typeface="Calibri" panose="020F0502020204030204" pitchFamily="34" charset="0"/>
              </a:rPr>
              <a:t>Nous avons défini la                                  , ci-dessus,  </a:t>
            </a:r>
            <a:r>
              <a:rPr lang="fr-FR" b="1" dirty="0">
                <a:solidFill>
                  <a:srgbClr val="FF0000"/>
                </a:solidFill>
                <a:latin typeface="Calibri" panose="020F0502020204030204" pitchFamily="34" charset="0"/>
                <a:cs typeface="Calibri" panose="020F0502020204030204" pitchFamily="34" charset="0"/>
              </a:rPr>
              <a:t>q</a:t>
            </a:r>
            <a:r>
              <a:rPr lang="fr-FR" sz="1800" b="1" dirty="0">
                <a:solidFill>
                  <a:srgbClr val="FF0000"/>
                </a:solidFill>
                <a:latin typeface="Calibri" panose="020F0502020204030204" pitchFamily="34" charset="0"/>
                <a:cs typeface="Calibri" panose="020F0502020204030204" pitchFamily="34" charset="0"/>
              </a:rPr>
              <a:t>uestion centrale de départ</a:t>
            </a:r>
            <a:r>
              <a:rPr lang="fr-FR" sz="1800" b="1" dirty="0">
                <a:solidFill>
                  <a:srgbClr val="C00000"/>
                </a:solidFill>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a:t>
            </a:r>
          </a:p>
        </p:txBody>
      </p:sp>
      <p:sp>
        <p:nvSpPr>
          <p:cNvPr id="67" name="ZoneTexte 66">
            <a:extLst>
              <a:ext uri="{FF2B5EF4-FFF2-40B4-BE49-F238E27FC236}">
                <a16:creationId xmlns:a16="http://schemas.microsoft.com/office/drawing/2014/main" id="{88C1E531-ADEC-4CE6-B0D1-336C82EB59B3}"/>
              </a:ext>
            </a:extLst>
          </p:cNvPr>
          <p:cNvSpPr txBox="1"/>
          <p:nvPr/>
        </p:nvSpPr>
        <p:spPr>
          <a:xfrm>
            <a:off x="3966523" y="5374280"/>
            <a:ext cx="2017270"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PROBLÉMATIQUE</a:t>
            </a:r>
            <a:r>
              <a:rPr lang="fr-FR" sz="1800" b="1" dirty="0">
                <a:latin typeface="Calibri" panose="020F0502020204030204" pitchFamily="34" charset="0"/>
                <a:cs typeface="Calibri" panose="020F0502020204030204" pitchFamily="34" charset="0"/>
              </a:rPr>
              <a:t> </a:t>
            </a:r>
            <a:endParaRPr lang="fr-FR" dirty="0"/>
          </a:p>
        </p:txBody>
      </p:sp>
      <p:sp>
        <p:nvSpPr>
          <p:cNvPr id="105" name="ZoneTexte 104">
            <a:extLst>
              <a:ext uri="{FF2B5EF4-FFF2-40B4-BE49-F238E27FC236}">
                <a16:creationId xmlns:a16="http://schemas.microsoft.com/office/drawing/2014/main" id="{D6DE8E54-788F-45FB-A166-FDD2B25274D0}"/>
              </a:ext>
            </a:extLst>
          </p:cNvPr>
          <p:cNvSpPr txBox="1"/>
          <p:nvPr/>
        </p:nvSpPr>
        <p:spPr>
          <a:xfrm>
            <a:off x="1914764" y="5627188"/>
            <a:ext cx="10167443" cy="1200329"/>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Réponse :</a:t>
            </a:r>
            <a:r>
              <a:rPr lang="fr-FR" b="1" i="1" dirty="0">
                <a:solidFill>
                  <a:schemeClr val="accent3">
                    <a:lumMod val="75000"/>
                  </a:schemeClr>
                </a:solidFill>
                <a:latin typeface="Calibri" panose="020F0502020204030204" pitchFamily="34" charset="0"/>
                <a:cs typeface="Calibri" panose="020F0502020204030204" pitchFamily="34" charset="0"/>
              </a:rPr>
              <a:t> </a:t>
            </a:r>
            <a:r>
              <a:rPr lang="fr-FR" b="1" i="1" dirty="0">
                <a:solidFill>
                  <a:srgbClr val="92D050"/>
                </a:solidFill>
                <a:latin typeface="Calibri" panose="020F0502020204030204" pitchFamily="34" charset="0"/>
                <a:cs typeface="Calibri" panose="020F0502020204030204" pitchFamily="34" charset="0"/>
              </a:rPr>
              <a:t>La personnalité d’un individu étant une somme complexe d’</a:t>
            </a:r>
            <a:r>
              <a:rPr lang="fr-FR" b="1" i="1" dirty="0">
                <a:solidFill>
                  <a:srgbClr val="FF0000"/>
                </a:solidFill>
                <a:latin typeface="Calibri" panose="020F0502020204030204" pitchFamily="34" charset="0"/>
                <a:cs typeface="Calibri" panose="020F0502020204030204" pitchFamily="34" charset="0"/>
              </a:rPr>
              <a:t>INNÉ</a:t>
            </a:r>
            <a:r>
              <a:rPr lang="fr-FR" b="1" i="1" dirty="0">
                <a:solidFill>
                  <a:srgbClr val="92D050"/>
                </a:solidFill>
                <a:latin typeface="Calibri" panose="020F0502020204030204" pitchFamily="34" charset="0"/>
                <a:cs typeface="Calibri" panose="020F0502020204030204" pitchFamily="34" charset="0"/>
              </a:rPr>
              <a:t> (héritage génétique transmis) et d’</a:t>
            </a:r>
            <a:r>
              <a:rPr lang="fr-FR" b="1" i="1" dirty="0">
                <a:solidFill>
                  <a:srgbClr val="FF0000"/>
                </a:solidFill>
                <a:latin typeface="Calibri" panose="020F0502020204030204" pitchFamily="34" charset="0"/>
                <a:cs typeface="Calibri" panose="020F0502020204030204" pitchFamily="34" charset="0"/>
              </a:rPr>
              <a:t>ACQUIS</a:t>
            </a:r>
            <a:r>
              <a:rPr lang="fr-FR" b="1" i="1" dirty="0">
                <a:solidFill>
                  <a:srgbClr val="92D050"/>
                </a:solidFill>
                <a:latin typeface="Calibri" panose="020F0502020204030204" pitchFamily="34" charset="0"/>
                <a:cs typeface="Calibri" panose="020F0502020204030204" pitchFamily="34" charset="0"/>
              </a:rPr>
              <a:t> (expériences et sensibilités), la représentation de soi ne peut être que partielle (limitée).</a:t>
            </a:r>
          </a:p>
          <a:p>
            <a:r>
              <a:rPr lang="fr-FR" b="1" i="1" dirty="0">
                <a:solidFill>
                  <a:srgbClr val="92D050"/>
                </a:solidFill>
                <a:latin typeface="Calibri" panose="020F0502020204030204" pitchFamily="34" charset="0"/>
                <a:cs typeface="Calibri" panose="020F0502020204030204" pitchFamily="34" charset="0"/>
              </a:rPr>
              <a:t>Elle se borne souvent à quelques aspects de soi que l’on veut montrer à autrui, avec des </a:t>
            </a:r>
            <a:r>
              <a:rPr lang="fr-FR" b="1" i="1" dirty="0">
                <a:solidFill>
                  <a:srgbClr val="FF0000"/>
                </a:solidFill>
                <a:latin typeface="Calibri" panose="020F0502020204030204" pitchFamily="34" charset="0"/>
                <a:cs typeface="Calibri" panose="020F0502020204030204" pitchFamily="34" charset="0"/>
              </a:rPr>
              <a:t>intentions</a:t>
            </a:r>
            <a:r>
              <a:rPr lang="fr-FR" b="1" i="1" dirty="0">
                <a:solidFill>
                  <a:srgbClr val="92D050"/>
                </a:solidFill>
                <a:latin typeface="Calibri" panose="020F0502020204030204" pitchFamily="34" charset="0"/>
                <a:cs typeface="Calibri" panose="020F0502020204030204" pitchFamily="34" charset="0"/>
              </a:rPr>
              <a:t> bien particulières. Il faut souvent les décrypter pour éviter de se faire manipuler.</a:t>
            </a:r>
            <a:endParaRPr lang="fr-FR" b="1" i="1" dirty="0">
              <a:solidFill>
                <a:schemeClr val="accent3">
                  <a:lumMod val="50000"/>
                </a:schemeClr>
              </a:solidFill>
              <a:latin typeface="Calibri" panose="020F0502020204030204" pitchFamily="34" charset="0"/>
              <a:cs typeface="Calibri" panose="020F0502020204030204" pitchFamily="34" charset="0"/>
            </a:endParaRPr>
          </a:p>
        </p:txBody>
      </p:sp>
      <p:sp>
        <p:nvSpPr>
          <p:cNvPr id="107" name="ZoneTexte 106">
            <a:extLst>
              <a:ext uri="{FF2B5EF4-FFF2-40B4-BE49-F238E27FC236}">
                <a16:creationId xmlns:a16="http://schemas.microsoft.com/office/drawing/2014/main" id="{A7E9F3F4-8F4D-46BD-AD2F-8787B6501AEB}"/>
              </a:ext>
            </a:extLst>
          </p:cNvPr>
          <p:cNvSpPr txBox="1"/>
          <p:nvPr/>
        </p:nvSpPr>
        <p:spPr>
          <a:xfrm>
            <a:off x="1894776" y="5063023"/>
            <a:ext cx="10062089" cy="369332"/>
          </a:xfrm>
          <a:prstGeom prst="rect">
            <a:avLst/>
          </a:prstGeom>
          <a:noFill/>
        </p:spPr>
        <p:txBody>
          <a:bodyPr wrap="square">
            <a:spAutoFit/>
          </a:bodyPr>
          <a:lstStyle/>
          <a:p>
            <a:pPr marL="285750" indent="-285750" algn="just">
              <a:buFont typeface="Wingdings" panose="05000000000000000000" pitchFamily="2" charset="2"/>
              <a:buChar char="v"/>
            </a:pPr>
            <a:r>
              <a:rPr lang="fr-FR" sz="1800" b="1" dirty="0">
                <a:latin typeface="Calibri" panose="020F0502020204030204" pitchFamily="34" charset="0"/>
                <a:cs typeface="Calibri" panose="020F0502020204030204" pitchFamily="34" charset="0"/>
              </a:rPr>
              <a:t>La                                     , qui donne des </a:t>
            </a:r>
            <a:r>
              <a:rPr lang="fr-FR" sz="1800" b="1" dirty="0">
                <a:solidFill>
                  <a:srgbClr val="FF0000"/>
                </a:solidFill>
                <a:latin typeface="Calibri" panose="020F0502020204030204" pitchFamily="34" charset="0"/>
                <a:cs typeface="Calibri" panose="020F0502020204030204" pitchFamily="34" charset="0"/>
              </a:rPr>
              <a:t>caractéristiques humaines à des choses</a:t>
            </a:r>
            <a:r>
              <a:rPr lang="fr-FR" sz="1800" b="1" dirty="0">
                <a:latin typeface="Calibri" panose="020F0502020204030204" pitchFamily="34" charset="0"/>
                <a:cs typeface="Calibri" panose="020F0502020204030204" pitchFamily="34" charset="0"/>
              </a:rPr>
              <a:t>, animaux, paysages.</a:t>
            </a:r>
          </a:p>
        </p:txBody>
      </p:sp>
      <p:sp>
        <p:nvSpPr>
          <p:cNvPr id="109" name="ZoneTexte 108">
            <a:extLst>
              <a:ext uri="{FF2B5EF4-FFF2-40B4-BE49-F238E27FC236}">
                <a16:creationId xmlns:a16="http://schemas.microsoft.com/office/drawing/2014/main" id="{E59204EF-D1F5-47D9-903D-4EB7C288B400}"/>
              </a:ext>
            </a:extLst>
          </p:cNvPr>
          <p:cNvSpPr txBox="1"/>
          <p:nvPr/>
        </p:nvSpPr>
        <p:spPr>
          <a:xfrm>
            <a:off x="2464868" y="5068717"/>
            <a:ext cx="2126383" cy="369332"/>
          </a:xfrm>
          <a:prstGeom prst="rect">
            <a:avLst/>
          </a:prstGeom>
          <a:noFill/>
        </p:spPr>
        <p:txBody>
          <a:bodyPr wrap="square">
            <a:spAutoFit/>
          </a:bodyPr>
          <a:lstStyle/>
          <a:p>
            <a:r>
              <a:rPr lang="fr-FR" b="1" dirty="0">
                <a:solidFill>
                  <a:srgbClr val="002060"/>
                </a:solidFill>
                <a:latin typeface="Calibri" panose="020F0502020204030204" pitchFamily="34" charset="0"/>
                <a:cs typeface="Calibri" panose="020F0502020204030204" pitchFamily="34" charset="0"/>
              </a:rPr>
              <a:t>PERSONNIFICATION</a:t>
            </a:r>
            <a:r>
              <a:rPr lang="fr-FR" sz="1800" b="1" dirty="0">
                <a:latin typeface="Calibri" panose="020F0502020204030204" pitchFamily="34" charset="0"/>
                <a:cs typeface="Calibri" panose="020F0502020204030204" pitchFamily="34" charset="0"/>
              </a:rPr>
              <a:t> </a:t>
            </a:r>
            <a:endParaRPr lang="fr-FR" dirty="0"/>
          </a:p>
        </p:txBody>
      </p:sp>
      <p:sp>
        <p:nvSpPr>
          <p:cNvPr id="100" name="ZoneTexte 99">
            <a:extLst>
              <a:ext uri="{FF2B5EF4-FFF2-40B4-BE49-F238E27FC236}">
                <a16:creationId xmlns:a16="http://schemas.microsoft.com/office/drawing/2014/main" id="{51EFFBB5-E7D2-4DD2-9A6B-651A401EC5A2}"/>
              </a:ext>
            </a:extLst>
          </p:cNvPr>
          <p:cNvSpPr txBox="1"/>
          <p:nvPr/>
        </p:nvSpPr>
        <p:spPr>
          <a:xfrm>
            <a:off x="2456845" y="4456636"/>
            <a:ext cx="1854766" cy="369332"/>
          </a:xfrm>
          <a:prstGeom prst="rect">
            <a:avLst/>
          </a:prstGeom>
          <a:noFill/>
        </p:spPr>
        <p:txBody>
          <a:bodyPr wrap="square">
            <a:spAutoFit/>
          </a:bodyPr>
          <a:lstStyle/>
          <a:p>
            <a:r>
              <a:rPr lang="fr-FR" b="1" dirty="0">
                <a:solidFill>
                  <a:srgbClr val="002060"/>
                </a:solidFill>
                <a:latin typeface="Calibri" panose="020F0502020204030204" pitchFamily="34" charset="0"/>
                <a:cs typeface="Calibri" panose="020F0502020204030204" pitchFamily="34" charset="0"/>
              </a:rPr>
              <a:t>COMPARAISON</a:t>
            </a:r>
            <a:r>
              <a:rPr lang="fr-FR" sz="1800" b="1" dirty="0">
                <a:latin typeface="Calibri" panose="020F0502020204030204" pitchFamily="34" charset="0"/>
                <a:cs typeface="Calibri" panose="020F0502020204030204" pitchFamily="34" charset="0"/>
              </a:rPr>
              <a:t> </a:t>
            </a:r>
            <a:endParaRPr lang="fr-FR" dirty="0"/>
          </a:p>
        </p:txBody>
      </p:sp>
      <p:sp>
        <p:nvSpPr>
          <p:cNvPr id="111" name="ZoneTexte 110">
            <a:extLst>
              <a:ext uri="{FF2B5EF4-FFF2-40B4-BE49-F238E27FC236}">
                <a16:creationId xmlns:a16="http://schemas.microsoft.com/office/drawing/2014/main" id="{1870AA4C-6540-47EA-8A89-4ADA6525F1B4}"/>
              </a:ext>
            </a:extLst>
          </p:cNvPr>
          <p:cNvSpPr txBox="1"/>
          <p:nvPr/>
        </p:nvSpPr>
        <p:spPr>
          <a:xfrm>
            <a:off x="187381" y="604268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15" name="ZoneTexte 114">
            <a:extLst>
              <a:ext uri="{FF2B5EF4-FFF2-40B4-BE49-F238E27FC236}">
                <a16:creationId xmlns:a16="http://schemas.microsoft.com/office/drawing/2014/main" id="{B3C43EF7-D640-487A-9B7B-8794D459DD39}"/>
              </a:ext>
            </a:extLst>
          </p:cNvPr>
          <p:cNvSpPr txBox="1"/>
          <p:nvPr/>
        </p:nvSpPr>
        <p:spPr>
          <a:xfrm>
            <a:off x="195538" y="583224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17" name="ZoneTexte 116">
            <a:extLst>
              <a:ext uri="{FF2B5EF4-FFF2-40B4-BE49-F238E27FC236}">
                <a16:creationId xmlns:a16="http://schemas.microsoft.com/office/drawing/2014/main" id="{70868781-B0DE-454D-BFFA-BD5256FAFCED}"/>
              </a:ext>
            </a:extLst>
          </p:cNvPr>
          <p:cNvSpPr txBox="1"/>
          <p:nvPr/>
        </p:nvSpPr>
        <p:spPr>
          <a:xfrm>
            <a:off x="193551" y="5628531"/>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19" name="ZoneTexte 118">
            <a:extLst>
              <a:ext uri="{FF2B5EF4-FFF2-40B4-BE49-F238E27FC236}">
                <a16:creationId xmlns:a16="http://schemas.microsoft.com/office/drawing/2014/main" id="{9A36B7A8-6FD9-4919-B117-E3E9084BE6DD}"/>
              </a:ext>
            </a:extLst>
          </p:cNvPr>
          <p:cNvSpPr txBox="1"/>
          <p:nvPr/>
        </p:nvSpPr>
        <p:spPr>
          <a:xfrm>
            <a:off x="192513" y="625065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21" name="ZoneTexte 120">
            <a:extLst>
              <a:ext uri="{FF2B5EF4-FFF2-40B4-BE49-F238E27FC236}">
                <a16:creationId xmlns:a16="http://schemas.microsoft.com/office/drawing/2014/main" id="{9DB376B7-F25E-4104-AF37-9F0F612882D0}"/>
              </a:ext>
            </a:extLst>
          </p:cNvPr>
          <p:cNvSpPr txBox="1"/>
          <p:nvPr/>
        </p:nvSpPr>
        <p:spPr>
          <a:xfrm>
            <a:off x="192513" y="5396445"/>
            <a:ext cx="324465" cy="369332"/>
          </a:xfrm>
          <a:prstGeom prst="rect">
            <a:avLst/>
          </a:prstGeom>
          <a:noFill/>
        </p:spPr>
        <p:txBody>
          <a:bodyPr wrap="square" rtlCol="0">
            <a:spAutoFit/>
          </a:bodyPr>
          <a:lstStyle/>
          <a:p>
            <a:pPr algn="ctr"/>
            <a:r>
              <a:rPr lang="fr-FR" b="1" dirty="0">
                <a:solidFill>
                  <a:srgbClr val="FF0000"/>
                </a:solidFill>
                <a:sym typeface="Wingdings" panose="05000000000000000000" pitchFamily="2" charset="2"/>
              </a:rPr>
              <a:t></a:t>
            </a:r>
            <a:endParaRPr lang="fr-FR" b="1" dirty="0">
              <a:solidFill>
                <a:srgbClr val="FF0000"/>
              </a:solidFill>
            </a:endParaRPr>
          </a:p>
        </p:txBody>
      </p:sp>
      <p:sp>
        <p:nvSpPr>
          <p:cNvPr id="123" name="ZoneTexte 122">
            <a:extLst>
              <a:ext uri="{FF2B5EF4-FFF2-40B4-BE49-F238E27FC236}">
                <a16:creationId xmlns:a16="http://schemas.microsoft.com/office/drawing/2014/main" id="{97D797A5-3042-41B7-9D3E-C0801FC9ECF5}"/>
              </a:ext>
            </a:extLst>
          </p:cNvPr>
          <p:cNvSpPr txBox="1"/>
          <p:nvPr/>
        </p:nvSpPr>
        <p:spPr>
          <a:xfrm>
            <a:off x="206205" y="3042054"/>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125" name="ZoneTexte 124">
            <a:extLst>
              <a:ext uri="{FF2B5EF4-FFF2-40B4-BE49-F238E27FC236}">
                <a16:creationId xmlns:a16="http://schemas.microsoft.com/office/drawing/2014/main" id="{DC448DD7-07D3-478B-A8A3-949718F5E1C3}"/>
              </a:ext>
            </a:extLst>
          </p:cNvPr>
          <p:cNvSpPr txBox="1"/>
          <p:nvPr/>
        </p:nvSpPr>
        <p:spPr>
          <a:xfrm>
            <a:off x="205074" y="4983947"/>
            <a:ext cx="324465" cy="369332"/>
          </a:xfrm>
          <a:prstGeom prst="rect">
            <a:avLst/>
          </a:prstGeom>
          <a:noFill/>
        </p:spPr>
        <p:txBody>
          <a:bodyPr wrap="square" rtlCol="0">
            <a:spAutoFit/>
          </a:bodyPr>
          <a:lstStyle/>
          <a:p>
            <a:r>
              <a:rPr lang="fr-FR" b="1" dirty="0">
                <a:solidFill>
                  <a:srgbClr val="FF0000"/>
                </a:solidFill>
                <a:sym typeface="Wingdings" panose="05000000000000000000" pitchFamily="2" charset="2"/>
              </a:rPr>
              <a:t></a:t>
            </a:r>
            <a:endParaRPr lang="fr-FR" b="1" dirty="0">
              <a:solidFill>
                <a:srgbClr val="FF0000"/>
              </a:solidFill>
            </a:endParaRPr>
          </a:p>
        </p:txBody>
      </p:sp>
      <p:sp>
        <p:nvSpPr>
          <p:cNvPr id="37" name="ZoneTexte 36">
            <a:extLst>
              <a:ext uri="{FF2B5EF4-FFF2-40B4-BE49-F238E27FC236}">
                <a16:creationId xmlns:a16="http://schemas.microsoft.com/office/drawing/2014/main" id="{C61FE837-A369-4819-8995-7E34E5847361}"/>
              </a:ext>
            </a:extLst>
          </p:cNvPr>
          <p:cNvSpPr txBox="1"/>
          <p:nvPr/>
        </p:nvSpPr>
        <p:spPr>
          <a:xfrm>
            <a:off x="2495966" y="3881597"/>
            <a:ext cx="1576041"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DÉNOTATION</a:t>
            </a:r>
            <a:r>
              <a:rPr lang="fr-FR" sz="1800" b="1" dirty="0">
                <a:latin typeface="Calibri" panose="020F0502020204030204" pitchFamily="34" charset="0"/>
                <a:cs typeface="Calibri" panose="020F0502020204030204" pitchFamily="34" charset="0"/>
              </a:rPr>
              <a:t> </a:t>
            </a:r>
            <a:endParaRPr lang="fr-FR" dirty="0"/>
          </a:p>
        </p:txBody>
      </p:sp>
      <p:sp>
        <p:nvSpPr>
          <p:cNvPr id="45" name="ZoneTexte 44">
            <a:extLst>
              <a:ext uri="{FF2B5EF4-FFF2-40B4-BE49-F238E27FC236}">
                <a16:creationId xmlns:a16="http://schemas.microsoft.com/office/drawing/2014/main" id="{77C5A619-6A10-4550-AC63-6D948A457B5B}"/>
              </a:ext>
            </a:extLst>
          </p:cNvPr>
          <p:cNvSpPr txBox="1"/>
          <p:nvPr/>
        </p:nvSpPr>
        <p:spPr>
          <a:xfrm>
            <a:off x="2497004" y="4173540"/>
            <a:ext cx="1774448" cy="369332"/>
          </a:xfrm>
          <a:prstGeom prst="rect">
            <a:avLst/>
          </a:prstGeom>
          <a:noFill/>
        </p:spPr>
        <p:txBody>
          <a:bodyPr wrap="square">
            <a:spAutoFit/>
          </a:bodyPr>
          <a:lstStyle/>
          <a:p>
            <a:r>
              <a:rPr lang="fr-FR" sz="1800" b="1" dirty="0">
                <a:solidFill>
                  <a:srgbClr val="002060"/>
                </a:solidFill>
                <a:latin typeface="Calibri" panose="020F0502020204030204" pitchFamily="34" charset="0"/>
                <a:cs typeface="Calibri" panose="020F0502020204030204" pitchFamily="34" charset="0"/>
              </a:rPr>
              <a:t>CONNOTATION</a:t>
            </a:r>
            <a:r>
              <a:rPr lang="fr-FR" sz="1800" b="1" dirty="0">
                <a:latin typeface="Calibri" panose="020F0502020204030204" pitchFamily="34" charset="0"/>
                <a:cs typeface="Calibri" panose="020F0502020204030204" pitchFamily="34" charset="0"/>
              </a:rPr>
              <a:t> </a:t>
            </a:r>
            <a:endParaRPr lang="fr-FR" dirty="0"/>
          </a:p>
        </p:txBody>
      </p:sp>
      <p:sp>
        <p:nvSpPr>
          <p:cNvPr id="128" name="ZoneTexte 127">
            <a:extLst>
              <a:ext uri="{FF2B5EF4-FFF2-40B4-BE49-F238E27FC236}">
                <a16:creationId xmlns:a16="http://schemas.microsoft.com/office/drawing/2014/main" id="{1EE66771-3C23-495A-B455-5D2ADCA32ADB}"/>
              </a:ext>
            </a:extLst>
          </p:cNvPr>
          <p:cNvSpPr txBox="1"/>
          <p:nvPr/>
        </p:nvSpPr>
        <p:spPr>
          <a:xfrm>
            <a:off x="209478" y="4778573"/>
            <a:ext cx="324465" cy="369332"/>
          </a:xfrm>
          <a:prstGeom prst="rect">
            <a:avLst/>
          </a:prstGeom>
          <a:noFill/>
        </p:spPr>
        <p:txBody>
          <a:bodyPr wrap="square" rtlCol="0">
            <a:spAutoFit/>
          </a:bodyPr>
          <a:lstStyle/>
          <a:p>
            <a:pPr algn="ctr"/>
            <a:r>
              <a:rPr lang="fr-FR" b="1" dirty="0">
                <a:solidFill>
                  <a:srgbClr val="FF0000"/>
                </a:solidFill>
                <a:sym typeface="Wingdings" panose="05000000000000000000" pitchFamily="2" charset="2"/>
              </a:rPr>
              <a:t></a:t>
            </a:r>
            <a:endParaRPr lang="fr-FR" b="1" dirty="0">
              <a:solidFill>
                <a:srgbClr val="FF0000"/>
              </a:solidFill>
            </a:endParaRPr>
          </a:p>
        </p:txBody>
      </p:sp>
    </p:spTree>
    <p:extLst>
      <p:ext uri="{BB962C8B-B14F-4D97-AF65-F5344CB8AC3E}">
        <p14:creationId xmlns:p14="http://schemas.microsoft.com/office/powerpoint/2010/main" val="199316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9"/>
                                        </p:tgtEl>
                                        <p:attrNameLst>
                                          <p:attrName>style.visibility</p:attrName>
                                        </p:attrNameLst>
                                      </p:cBhvr>
                                      <p:to>
                                        <p:strVal val="visible"/>
                                      </p:to>
                                    </p:set>
                                    <p:anim calcmode="lin" valueType="num">
                                      <p:cBhvr additive="base">
                                        <p:cTn id="11" dur="500" fill="hold"/>
                                        <p:tgtEl>
                                          <p:spTgt spid="119"/>
                                        </p:tgtEl>
                                        <p:attrNameLst>
                                          <p:attrName>ppt_x</p:attrName>
                                        </p:attrNameLst>
                                      </p:cBhvr>
                                      <p:tavLst>
                                        <p:tav tm="0">
                                          <p:val>
                                            <p:strVal val="#ppt_x"/>
                                          </p:val>
                                        </p:tav>
                                        <p:tav tm="100000">
                                          <p:val>
                                            <p:strVal val="#ppt_x"/>
                                          </p:val>
                                        </p:tav>
                                      </p:tavLst>
                                    </p:anim>
                                    <p:anim calcmode="lin" valueType="num">
                                      <p:cBhvr additive="base">
                                        <p:cTn id="12"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500" fill="hold"/>
                                        <p:tgtEl>
                                          <p:spTgt spid="75"/>
                                        </p:tgtEl>
                                        <p:attrNameLst>
                                          <p:attrName>ppt_x</p:attrName>
                                        </p:attrNameLst>
                                      </p:cBhvr>
                                      <p:tavLst>
                                        <p:tav tm="0">
                                          <p:val>
                                            <p:strVal val="#ppt_x"/>
                                          </p:val>
                                        </p:tav>
                                        <p:tav tm="100000">
                                          <p:val>
                                            <p:strVal val="#ppt_x"/>
                                          </p:val>
                                        </p:tav>
                                      </p:tavLst>
                                    </p:anim>
                                    <p:anim calcmode="lin" valueType="num">
                                      <p:cBhvr additive="base">
                                        <p:cTn id="18" dur="500" fill="hold"/>
                                        <p:tgtEl>
                                          <p:spTgt spid="7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cBhvr additive="base">
                                        <p:cTn id="21" dur="500" fill="hold"/>
                                        <p:tgtEl>
                                          <p:spTgt spid="82"/>
                                        </p:tgtEl>
                                        <p:attrNameLst>
                                          <p:attrName>ppt_x</p:attrName>
                                        </p:attrNameLst>
                                      </p:cBhvr>
                                      <p:tavLst>
                                        <p:tav tm="0">
                                          <p:val>
                                            <p:strVal val="#ppt_x"/>
                                          </p:val>
                                        </p:tav>
                                        <p:tav tm="100000">
                                          <p:val>
                                            <p:strVal val="#ppt_x"/>
                                          </p:val>
                                        </p:tav>
                                      </p:tavLst>
                                    </p:anim>
                                    <p:anim calcmode="lin" valueType="num">
                                      <p:cBhvr additive="base">
                                        <p:cTn id="22"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fill="hold"/>
                                        <p:tgtEl>
                                          <p:spTgt spid="66"/>
                                        </p:tgtEl>
                                        <p:attrNameLst>
                                          <p:attrName>ppt_x</p:attrName>
                                        </p:attrNameLst>
                                      </p:cBhvr>
                                      <p:tavLst>
                                        <p:tav tm="0">
                                          <p:val>
                                            <p:strVal val="#ppt_x"/>
                                          </p:val>
                                        </p:tav>
                                        <p:tav tm="100000">
                                          <p:val>
                                            <p:strVal val="#ppt_x"/>
                                          </p:val>
                                        </p:tav>
                                      </p:tavLst>
                                    </p:anim>
                                    <p:anim calcmode="lin" valueType="num">
                                      <p:cBhvr additive="base">
                                        <p:cTn id="28" dur="500" fill="hold"/>
                                        <p:tgtEl>
                                          <p:spTgt spid="6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additive="base">
                                        <p:cTn id="31" dur="500" fill="hold"/>
                                        <p:tgtEl>
                                          <p:spTgt spid="92"/>
                                        </p:tgtEl>
                                        <p:attrNameLst>
                                          <p:attrName>ppt_x</p:attrName>
                                        </p:attrNameLst>
                                      </p:cBhvr>
                                      <p:tavLst>
                                        <p:tav tm="0">
                                          <p:val>
                                            <p:strVal val="#ppt_x"/>
                                          </p:val>
                                        </p:tav>
                                        <p:tav tm="100000">
                                          <p:val>
                                            <p:strVal val="#ppt_x"/>
                                          </p:val>
                                        </p:tav>
                                      </p:tavLst>
                                    </p:anim>
                                    <p:anim calcmode="lin" valueType="num">
                                      <p:cBhvr additive="base">
                                        <p:cTn id="32"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 calcmode="lin" valueType="num">
                                      <p:cBhvr additive="base">
                                        <p:cTn id="41" dur="500" fill="hold"/>
                                        <p:tgtEl>
                                          <p:spTgt spid="88"/>
                                        </p:tgtEl>
                                        <p:attrNameLst>
                                          <p:attrName>ppt_x</p:attrName>
                                        </p:attrNameLst>
                                      </p:cBhvr>
                                      <p:tavLst>
                                        <p:tav tm="0">
                                          <p:val>
                                            <p:strVal val="#ppt_x"/>
                                          </p:val>
                                        </p:tav>
                                        <p:tav tm="100000">
                                          <p:val>
                                            <p:strVal val="#ppt_x"/>
                                          </p:val>
                                        </p:tav>
                                      </p:tavLst>
                                    </p:anim>
                                    <p:anim calcmode="lin" valueType="num">
                                      <p:cBhvr additive="base">
                                        <p:cTn id="42"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28"/>
                                        </p:tgtEl>
                                        <p:attrNameLst>
                                          <p:attrName>style.visibility</p:attrName>
                                        </p:attrNameLst>
                                      </p:cBhvr>
                                      <p:to>
                                        <p:strVal val="visible"/>
                                      </p:to>
                                    </p:set>
                                    <p:anim calcmode="lin" valueType="num">
                                      <p:cBhvr additive="base">
                                        <p:cTn id="47" dur="500" fill="hold"/>
                                        <p:tgtEl>
                                          <p:spTgt spid="128"/>
                                        </p:tgtEl>
                                        <p:attrNameLst>
                                          <p:attrName>ppt_x</p:attrName>
                                        </p:attrNameLst>
                                      </p:cBhvr>
                                      <p:tavLst>
                                        <p:tav tm="0">
                                          <p:val>
                                            <p:strVal val="#ppt_x"/>
                                          </p:val>
                                        </p:tav>
                                        <p:tav tm="100000">
                                          <p:val>
                                            <p:strVal val="#ppt_x"/>
                                          </p:val>
                                        </p:tav>
                                      </p:tavLst>
                                    </p:anim>
                                    <p:anim calcmode="lin" valueType="num">
                                      <p:cBhvr additive="base">
                                        <p:cTn id="48" dur="500" fill="hold"/>
                                        <p:tgtEl>
                                          <p:spTgt spid="12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500" fill="hold"/>
                                        <p:tgtEl>
                                          <p:spTgt spid="70"/>
                                        </p:tgtEl>
                                        <p:attrNameLst>
                                          <p:attrName>ppt_x</p:attrName>
                                        </p:attrNameLst>
                                      </p:cBhvr>
                                      <p:tavLst>
                                        <p:tav tm="0">
                                          <p:val>
                                            <p:strVal val="#ppt_x"/>
                                          </p:val>
                                        </p:tav>
                                        <p:tav tm="100000">
                                          <p:val>
                                            <p:strVal val="#ppt_x"/>
                                          </p:val>
                                        </p:tav>
                                      </p:tavLst>
                                    </p:anim>
                                    <p:anim calcmode="lin" valueType="num">
                                      <p:cBhvr additive="base">
                                        <p:cTn id="52"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11"/>
                                        </p:tgtEl>
                                        <p:attrNameLst>
                                          <p:attrName>style.visibility</p:attrName>
                                        </p:attrNameLst>
                                      </p:cBhvr>
                                      <p:to>
                                        <p:strVal val="visible"/>
                                      </p:to>
                                    </p:set>
                                    <p:anim calcmode="lin" valueType="num">
                                      <p:cBhvr additive="base">
                                        <p:cTn id="57" dur="500" fill="hold"/>
                                        <p:tgtEl>
                                          <p:spTgt spid="111"/>
                                        </p:tgtEl>
                                        <p:attrNameLst>
                                          <p:attrName>ppt_x</p:attrName>
                                        </p:attrNameLst>
                                      </p:cBhvr>
                                      <p:tavLst>
                                        <p:tav tm="0">
                                          <p:val>
                                            <p:strVal val="#ppt_x"/>
                                          </p:val>
                                        </p:tav>
                                        <p:tav tm="100000">
                                          <p:val>
                                            <p:strVal val="#ppt_x"/>
                                          </p:val>
                                        </p:tav>
                                      </p:tavLst>
                                    </p:anim>
                                    <p:anim calcmode="lin" valueType="num">
                                      <p:cBhvr additive="base">
                                        <p:cTn id="58" dur="500" fill="hold"/>
                                        <p:tgtEl>
                                          <p:spTgt spid="11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ppt_x"/>
                                          </p:val>
                                        </p:tav>
                                        <p:tav tm="100000">
                                          <p:val>
                                            <p:strVal val="#ppt_x"/>
                                          </p:val>
                                        </p:tav>
                                      </p:tavLst>
                                    </p:anim>
                                    <p:anim calcmode="lin" valueType="num">
                                      <p:cBhvr additive="base">
                                        <p:cTn id="62"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500" fill="hold"/>
                                        <p:tgtEl>
                                          <p:spTgt spid="71"/>
                                        </p:tgtEl>
                                        <p:attrNameLst>
                                          <p:attrName>ppt_x</p:attrName>
                                        </p:attrNameLst>
                                      </p:cBhvr>
                                      <p:tavLst>
                                        <p:tav tm="0">
                                          <p:val>
                                            <p:strVal val="#ppt_x"/>
                                          </p:val>
                                        </p:tav>
                                        <p:tav tm="100000">
                                          <p:val>
                                            <p:strVal val="#ppt_x"/>
                                          </p:val>
                                        </p:tav>
                                      </p:tavLst>
                                    </p:anim>
                                    <p:anim calcmode="lin" valueType="num">
                                      <p:cBhvr additive="base">
                                        <p:cTn id="68" dur="500" fill="hold"/>
                                        <p:tgtEl>
                                          <p:spTgt spid="7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98"/>
                                        </p:tgtEl>
                                        <p:attrNameLst>
                                          <p:attrName>style.visibility</p:attrName>
                                        </p:attrNameLst>
                                      </p:cBhvr>
                                      <p:to>
                                        <p:strVal val="visible"/>
                                      </p:to>
                                    </p:set>
                                    <p:anim calcmode="lin" valueType="num">
                                      <p:cBhvr additive="base">
                                        <p:cTn id="71" dur="500" fill="hold"/>
                                        <p:tgtEl>
                                          <p:spTgt spid="98"/>
                                        </p:tgtEl>
                                        <p:attrNameLst>
                                          <p:attrName>ppt_x</p:attrName>
                                        </p:attrNameLst>
                                      </p:cBhvr>
                                      <p:tavLst>
                                        <p:tav tm="0">
                                          <p:val>
                                            <p:strVal val="#ppt_x"/>
                                          </p:val>
                                        </p:tav>
                                        <p:tav tm="100000">
                                          <p:val>
                                            <p:strVal val="#ppt_x"/>
                                          </p:val>
                                        </p:tav>
                                      </p:tavLst>
                                    </p:anim>
                                    <p:anim calcmode="lin" valueType="num">
                                      <p:cBhvr additive="base">
                                        <p:cTn id="72"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69"/>
                                        </p:tgtEl>
                                        <p:attrNameLst>
                                          <p:attrName>style.visibility</p:attrName>
                                        </p:attrNameLst>
                                      </p:cBhvr>
                                      <p:to>
                                        <p:strVal val="visible"/>
                                      </p:to>
                                    </p:set>
                                    <p:anim calcmode="lin" valueType="num">
                                      <p:cBhvr additive="base">
                                        <p:cTn id="77" dur="500" fill="hold"/>
                                        <p:tgtEl>
                                          <p:spTgt spid="69"/>
                                        </p:tgtEl>
                                        <p:attrNameLst>
                                          <p:attrName>ppt_x</p:attrName>
                                        </p:attrNameLst>
                                      </p:cBhvr>
                                      <p:tavLst>
                                        <p:tav tm="0">
                                          <p:val>
                                            <p:strVal val="#ppt_x"/>
                                          </p:val>
                                        </p:tav>
                                        <p:tav tm="100000">
                                          <p:val>
                                            <p:strVal val="#ppt_x"/>
                                          </p:val>
                                        </p:tav>
                                      </p:tavLst>
                                    </p:anim>
                                    <p:anim calcmode="lin" valueType="num">
                                      <p:cBhvr additive="base">
                                        <p:cTn id="78" dur="500" fill="hold"/>
                                        <p:tgtEl>
                                          <p:spTgt spid="6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24"/>
                                        </p:tgtEl>
                                        <p:attrNameLst>
                                          <p:attrName>style.visibility</p:attrName>
                                        </p:attrNameLst>
                                      </p:cBhvr>
                                      <p:to>
                                        <p:strVal val="visible"/>
                                      </p:to>
                                    </p:set>
                                    <p:anim calcmode="lin" valueType="num">
                                      <p:cBhvr additive="base">
                                        <p:cTn id="81" dur="500" fill="hold"/>
                                        <p:tgtEl>
                                          <p:spTgt spid="124"/>
                                        </p:tgtEl>
                                        <p:attrNameLst>
                                          <p:attrName>ppt_x</p:attrName>
                                        </p:attrNameLst>
                                      </p:cBhvr>
                                      <p:tavLst>
                                        <p:tav tm="0">
                                          <p:val>
                                            <p:strVal val="#ppt_x"/>
                                          </p:val>
                                        </p:tav>
                                        <p:tav tm="100000">
                                          <p:val>
                                            <p:strVal val="#ppt_x"/>
                                          </p:val>
                                        </p:tav>
                                      </p:tavLst>
                                    </p:anim>
                                    <p:anim calcmode="lin" valueType="num">
                                      <p:cBhvr additive="base">
                                        <p:cTn id="82"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58"/>
                                        </p:tgtEl>
                                        <p:attrNameLst>
                                          <p:attrName>style.visibility</p:attrName>
                                        </p:attrNameLst>
                                      </p:cBhvr>
                                      <p:to>
                                        <p:strVal val="visible"/>
                                      </p:to>
                                    </p:set>
                                    <p:anim calcmode="lin" valueType="num">
                                      <p:cBhvr additive="base">
                                        <p:cTn id="87" dur="500" fill="hold"/>
                                        <p:tgtEl>
                                          <p:spTgt spid="58"/>
                                        </p:tgtEl>
                                        <p:attrNameLst>
                                          <p:attrName>ppt_x</p:attrName>
                                        </p:attrNameLst>
                                      </p:cBhvr>
                                      <p:tavLst>
                                        <p:tav tm="0">
                                          <p:val>
                                            <p:strVal val="#ppt_x"/>
                                          </p:val>
                                        </p:tav>
                                        <p:tav tm="100000">
                                          <p:val>
                                            <p:strVal val="#ppt_x"/>
                                          </p:val>
                                        </p:tav>
                                      </p:tavLst>
                                    </p:anim>
                                    <p:anim calcmode="lin" valueType="num">
                                      <p:cBhvr additive="base">
                                        <p:cTn id="88" dur="500" fill="hold"/>
                                        <p:tgtEl>
                                          <p:spTgt spid="5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fill="hold"/>
                                        <p:tgtEl>
                                          <p:spTgt spid="78"/>
                                        </p:tgtEl>
                                        <p:attrNameLst>
                                          <p:attrName>ppt_x</p:attrName>
                                        </p:attrNameLst>
                                      </p:cBhvr>
                                      <p:tavLst>
                                        <p:tav tm="0">
                                          <p:val>
                                            <p:strVal val="#ppt_x"/>
                                          </p:val>
                                        </p:tav>
                                        <p:tav tm="100000">
                                          <p:val>
                                            <p:strVal val="#ppt_x"/>
                                          </p:val>
                                        </p:tav>
                                      </p:tavLst>
                                    </p:anim>
                                    <p:anim calcmode="lin" valueType="num">
                                      <p:cBhvr additive="base">
                                        <p:cTn id="92"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83"/>
                                        </p:tgtEl>
                                        <p:attrNameLst>
                                          <p:attrName>style.visibility</p:attrName>
                                        </p:attrNameLst>
                                      </p:cBhvr>
                                      <p:to>
                                        <p:strVal val="visible"/>
                                      </p:to>
                                    </p:set>
                                    <p:anim calcmode="lin" valueType="num">
                                      <p:cBhvr additive="base">
                                        <p:cTn id="97" dur="500" fill="hold"/>
                                        <p:tgtEl>
                                          <p:spTgt spid="83"/>
                                        </p:tgtEl>
                                        <p:attrNameLst>
                                          <p:attrName>ppt_x</p:attrName>
                                        </p:attrNameLst>
                                      </p:cBhvr>
                                      <p:tavLst>
                                        <p:tav tm="0">
                                          <p:val>
                                            <p:strVal val="#ppt_x"/>
                                          </p:val>
                                        </p:tav>
                                        <p:tav tm="100000">
                                          <p:val>
                                            <p:strVal val="#ppt_x"/>
                                          </p:val>
                                        </p:tav>
                                      </p:tavLst>
                                    </p:anim>
                                    <p:anim calcmode="lin" valueType="num">
                                      <p:cBhvr additive="base">
                                        <p:cTn id="98" dur="500" fill="hold"/>
                                        <p:tgtEl>
                                          <p:spTgt spid="83"/>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9"/>
                                        </p:tgtEl>
                                        <p:attrNameLst>
                                          <p:attrName>style.visibility</p:attrName>
                                        </p:attrNameLst>
                                      </p:cBhvr>
                                      <p:to>
                                        <p:strVal val="visible"/>
                                      </p:to>
                                    </p:set>
                                    <p:anim calcmode="lin" valueType="num">
                                      <p:cBhvr additive="base">
                                        <p:cTn id="101" dur="500" fill="hold"/>
                                        <p:tgtEl>
                                          <p:spTgt spid="79"/>
                                        </p:tgtEl>
                                        <p:attrNameLst>
                                          <p:attrName>ppt_x</p:attrName>
                                        </p:attrNameLst>
                                      </p:cBhvr>
                                      <p:tavLst>
                                        <p:tav tm="0">
                                          <p:val>
                                            <p:strVal val="#ppt_x"/>
                                          </p:val>
                                        </p:tav>
                                        <p:tav tm="100000">
                                          <p:val>
                                            <p:strVal val="#ppt_x"/>
                                          </p:val>
                                        </p:tav>
                                      </p:tavLst>
                                    </p:anim>
                                    <p:anim calcmode="lin" valueType="num">
                                      <p:cBhvr additive="base">
                                        <p:cTn id="102"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115"/>
                                        </p:tgtEl>
                                        <p:attrNameLst>
                                          <p:attrName>style.visibility</p:attrName>
                                        </p:attrNameLst>
                                      </p:cBhvr>
                                      <p:to>
                                        <p:strVal val="visible"/>
                                      </p:to>
                                    </p:set>
                                    <p:anim calcmode="lin" valueType="num">
                                      <p:cBhvr additive="base">
                                        <p:cTn id="107" dur="500" fill="hold"/>
                                        <p:tgtEl>
                                          <p:spTgt spid="115"/>
                                        </p:tgtEl>
                                        <p:attrNameLst>
                                          <p:attrName>ppt_x</p:attrName>
                                        </p:attrNameLst>
                                      </p:cBhvr>
                                      <p:tavLst>
                                        <p:tav tm="0">
                                          <p:val>
                                            <p:strVal val="#ppt_x"/>
                                          </p:val>
                                        </p:tav>
                                        <p:tav tm="100000">
                                          <p:val>
                                            <p:strVal val="#ppt_x"/>
                                          </p:val>
                                        </p:tav>
                                      </p:tavLst>
                                    </p:anim>
                                    <p:anim calcmode="lin" valueType="num">
                                      <p:cBhvr additive="base">
                                        <p:cTn id="108" dur="500" fill="hold"/>
                                        <p:tgtEl>
                                          <p:spTgt spid="115"/>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anim calcmode="lin" valueType="num">
                                      <p:cBhvr additive="base">
                                        <p:cTn id="111" dur="500" fill="hold"/>
                                        <p:tgtEl>
                                          <p:spTgt spid="57"/>
                                        </p:tgtEl>
                                        <p:attrNameLst>
                                          <p:attrName>ppt_x</p:attrName>
                                        </p:attrNameLst>
                                      </p:cBhvr>
                                      <p:tavLst>
                                        <p:tav tm="0">
                                          <p:val>
                                            <p:strVal val="#ppt_x"/>
                                          </p:val>
                                        </p:tav>
                                        <p:tav tm="100000">
                                          <p:val>
                                            <p:strVal val="#ppt_x"/>
                                          </p:val>
                                        </p:tav>
                                      </p:tavLst>
                                    </p:anim>
                                    <p:anim calcmode="lin" valueType="num">
                                      <p:cBhvr additive="base">
                                        <p:cTn id="112"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85"/>
                                        </p:tgtEl>
                                        <p:attrNameLst>
                                          <p:attrName>style.visibility</p:attrName>
                                        </p:attrNameLst>
                                      </p:cBhvr>
                                      <p:to>
                                        <p:strVal val="visible"/>
                                      </p:to>
                                    </p:set>
                                    <p:anim calcmode="lin" valueType="num">
                                      <p:cBhvr additive="base">
                                        <p:cTn id="117" dur="500" fill="hold"/>
                                        <p:tgtEl>
                                          <p:spTgt spid="85"/>
                                        </p:tgtEl>
                                        <p:attrNameLst>
                                          <p:attrName>ppt_x</p:attrName>
                                        </p:attrNameLst>
                                      </p:cBhvr>
                                      <p:tavLst>
                                        <p:tav tm="0">
                                          <p:val>
                                            <p:strVal val="#ppt_x"/>
                                          </p:val>
                                        </p:tav>
                                        <p:tav tm="100000">
                                          <p:val>
                                            <p:strVal val="#ppt_x"/>
                                          </p:val>
                                        </p:tav>
                                      </p:tavLst>
                                    </p:anim>
                                    <p:anim calcmode="lin" valueType="num">
                                      <p:cBhvr additive="base">
                                        <p:cTn id="118" dur="500" fill="hold"/>
                                        <p:tgtEl>
                                          <p:spTgt spid="85"/>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63"/>
                                        </p:tgtEl>
                                        <p:attrNameLst>
                                          <p:attrName>style.visibility</p:attrName>
                                        </p:attrNameLst>
                                      </p:cBhvr>
                                      <p:to>
                                        <p:strVal val="visible"/>
                                      </p:to>
                                    </p:set>
                                    <p:anim calcmode="lin" valueType="num">
                                      <p:cBhvr additive="base">
                                        <p:cTn id="121" dur="500" fill="hold"/>
                                        <p:tgtEl>
                                          <p:spTgt spid="63"/>
                                        </p:tgtEl>
                                        <p:attrNameLst>
                                          <p:attrName>ppt_x</p:attrName>
                                        </p:attrNameLst>
                                      </p:cBhvr>
                                      <p:tavLst>
                                        <p:tav tm="0">
                                          <p:val>
                                            <p:strVal val="#ppt_x"/>
                                          </p:val>
                                        </p:tav>
                                        <p:tav tm="100000">
                                          <p:val>
                                            <p:strVal val="#ppt_x"/>
                                          </p:val>
                                        </p:tav>
                                      </p:tavLst>
                                    </p:anim>
                                    <p:anim calcmode="lin" valueType="num">
                                      <p:cBhvr additive="base">
                                        <p:cTn id="122"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91"/>
                                        </p:tgtEl>
                                        <p:attrNameLst>
                                          <p:attrName>style.visibility</p:attrName>
                                        </p:attrNameLst>
                                      </p:cBhvr>
                                      <p:to>
                                        <p:strVal val="visible"/>
                                      </p:to>
                                    </p:set>
                                    <p:anim calcmode="lin" valueType="num">
                                      <p:cBhvr additive="base">
                                        <p:cTn id="127" dur="500" fill="hold"/>
                                        <p:tgtEl>
                                          <p:spTgt spid="91"/>
                                        </p:tgtEl>
                                        <p:attrNameLst>
                                          <p:attrName>ppt_x</p:attrName>
                                        </p:attrNameLst>
                                      </p:cBhvr>
                                      <p:tavLst>
                                        <p:tav tm="0">
                                          <p:val>
                                            <p:strVal val="#ppt_x"/>
                                          </p:val>
                                        </p:tav>
                                        <p:tav tm="100000">
                                          <p:val>
                                            <p:strVal val="#ppt_x"/>
                                          </p:val>
                                        </p:tav>
                                      </p:tavLst>
                                    </p:anim>
                                    <p:anim calcmode="lin" valueType="num">
                                      <p:cBhvr additive="base">
                                        <p:cTn id="128" dur="500" fill="hold"/>
                                        <p:tgtEl>
                                          <p:spTgt spid="9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113"/>
                                        </p:tgtEl>
                                        <p:attrNameLst>
                                          <p:attrName>style.visibility</p:attrName>
                                        </p:attrNameLst>
                                      </p:cBhvr>
                                      <p:to>
                                        <p:strVal val="visible"/>
                                      </p:to>
                                    </p:set>
                                    <p:anim calcmode="lin" valueType="num">
                                      <p:cBhvr additive="base">
                                        <p:cTn id="131" dur="500" fill="hold"/>
                                        <p:tgtEl>
                                          <p:spTgt spid="113"/>
                                        </p:tgtEl>
                                        <p:attrNameLst>
                                          <p:attrName>ppt_x</p:attrName>
                                        </p:attrNameLst>
                                      </p:cBhvr>
                                      <p:tavLst>
                                        <p:tav tm="0">
                                          <p:val>
                                            <p:strVal val="#ppt_x"/>
                                          </p:val>
                                        </p:tav>
                                        <p:tav tm="100000">
                                          <p:val>
                                            <p:strVal val="#ppt_x"/>
                                          </p:val>
                                        </p:tav>
                                      </p:tavLst>
                                    </p:anim>
                                    <p:anim calcmode="lin" valueType="num">
                                      <p:cBhvr additive="base">
                                        <p:cTn id="132" dur="500" fill="hold"/>
                                        <p:tgtEl>
                                          <p:spTgt spid="113"/>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46"/>
                                        </p:tgtEl>
                                        <p:attrNameLst>
                                          <p:attrName>style.visibility</p:attrName>
                                        </p:attrNameLst>
                                      </p:cBhvr>
                                      <p:to>
                                        <p:strVal val="visible"/>
                                      </p:to>
                                    </p:set>
                                    <p:anim calcmode="lin" valueType="num">
                                      <p:cBhvr additive="base">
                                        <p:cTn id="137" dur="500" fill="hold"/>
                                        <p:tgtEl>
                                          <p:spTgt spid="46"/>
                                        </p:tgtEl>
                                        <p:attrNameLst>
                                          <p:attrName>ppt_x</p:attrName>
                                        </p:attrNameLst>
                                      </p:cBhvr>
                                      <p:tavLst>
                                        <p:tav tm="0">
                                          <p:val>
                                            <p:strVal val="#ppt_x"/>
                                          </p:val>
                                        </p:tav>
                                        <p:tav tm="100000">
                                          <p:val>
                                            <p:strVal val="#ppt_x"/>
                                          </p:val>
                                        </p:tav>
                                      </p:tavLst>
                                    </p:anim>
                                    <p:anim calcmode="lin" valueType="num">
                                      <p:cBhvr additive="base">
                                        <p:cTn id="138" dur="500" fill="hold"/>
                                        <p:tgtEl>
                                          <p:spTgt spid="46"/>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37"/>
                                        </p:tgtEl>
                                        <p:attrNameLst>
                                          <p:attrName>style.visibility</p:attrName>
                                        </p:attrNameLst>
                                      </p:cBhvr>
                                      <p:to>
                                        <p:strVal val="visible"/>
                                      </p:to>
                                    </p:set>
                                    <p:anim calcmode="lin" valueType="num">
                                      <p:cBhvr additive="base">
                                        <p:cTn id="141" dur="500" fill="hold"/>
                                        <p:tgtEl>
                                          <p:spTgt spid="37"/>
                                        </p:tgtEl>
                                        <p:attrNameLst>
                                          <p:attrName>ppt_x</p:attrName>
                                        </p:attrNameLst>
                                      </p:cBhvr>
                                      <p:tavLst>
                                        <p:tav tm="0">
                                          <p:val>
                                            <p:strVal val="#ppt_x"/>
                                          </p:val>
                                        </p:tav>
                                        <p:tav tm="100000">
                                          <p:val>
                                            <p:strVal val="#ppt_x"/>
                                          </p:val>
                                        </p:tav>
                                      </p:tavLst>
                                    </p:anim>
                                    <p:anim calcmode="lin" valueType="num">
                                      <p:cBhvr additive="base">
                                        <p:cTn id="14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123"/>
                                        </p:tgtEl>
                                        <p:attrNameLst>
                                          <p:attrName>style.visibility</p:attrName>
                                        </p:attrNameLst>
                                      </p:cBhvr>
                                      <p:to>
                                        <p:strVal val="visible"/>
                                      </p:to>
                                    </p:set>
                                    <p:anim calcmode="lin" valueType="num">
                                      <p:cBhvr additive="base">
                                        <p:cTn id="147" dur="500" fill="hold"/>
                                        <p:tgtEl>
                                          <p:spTgt spid="123"/>
                                        </p:tgtEl>
                                        <p:attrNameLst>
                                          <p:attrName>ppt_x</p:attrName>
                                        </p:attrNameLst>
                                      </p:cBhvr>
                                      <p:tavLst>
                                        <p:tav tm="0">
                                          <p:val>
                                            <p:strVal val="#ppt_x"/>
                                          </p:val>
                                        </p:tav>
                                        <p:tav tm="100000">
                                          <p:val>
                                            <p:strVal val="#ppt_x"/>
                                          </p:val>
                                        </p:tav>
                                      </p:tavLst>
                                    </p:anim>
                                    <p:anim calcmode="lin" valueType="num">
                                      <p:cBhvr additive="base">
                                        <p:cTn id="148" dur="500" fill="hold"/>
                                        <p:tgtEl>
                                          <p:spTgt spid="123"/>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45"/>
                                        </p:tgtEl>
                                        <p:attrNameLst>
                                          <p:attrName>style.visibility</p:attrName>
                                        </p:attrNameLst>
                                      </p:cBhvr>
                                      <p:to>
                                        <p:strVal val="visible"/>
                                      </p:to>
                                    </p:set>
                                    <p:anim calcmode="lin" valueType="num">
                                      <p:cBhvr additive="base">
                                        <p:cTn id="151" dur="500" fill="hold"/>
                                        <p:tgtEl>
                                          <p:spTgt spid="45"/>
                                        </p:tgtEl>
                                        <p:attrNameLst>
                                          <p:attrName>ppt_x</p:attrName>
                                        </p:attrNameLst>
                                      </p:cBhvr>
                                      <p:tavLst>
                                        <p:tav tm="0">
                                          <p:val>
                                            <p:strVal val="#ppt_x"/>
                                          </p:val>
                                        </p:tav>
                                        <p:tav tm="100000">
                                          <p:val>
                                            <p:strVal val="#ppt_x"/>
                                          </p:val>
                                        </p:tav>
                                      </p:tavLst>
                                    </p:anim>
                                    <p:anim calcmode="lin" valueType="num">
                                      <p:cBhvr additive="base">
                                        <p:cTn id="15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47"/>
                                        </p:tgtEl>
                                        <p:attrNameLst>
                                          <p:attrName>style.visibility</p:attrName>
                                        </p:attrNameLst>
                                      </p:cBhvr>
                                      <p:to>
                                        <p:strVal val="visible"/>
                                      </p:to>
                                    </p:set>
                                    <p:anim calcmode="lin" valueType="num">
                                      <p:cBhvr additive="base">
                                        <p:cTn id="157" dur="500" fill="hold"/>
                                        <p:tgtEl>
                                          <p:spTgt spid="47"/>
                                        </p:tgtEl>
                                        <p:attrNameLst>
                                          <p:attrName>ppt_x</p:attrName>
                                        </p:attrNameLst>
                                      </p:cBhvr>
                                      <p:tavLst>
                                        <p:tav tm="0">
                                          <p:val>
                                            <p:strVal val="#ppt_x"/>
                                          </p:val>
                                        </p:tav>
                                        <p:tav tm="100000">
                                          <p:val>
                                            <p:strVal val="#ppt_x"/>
                                          </p:val>
                                        </p:tav>
                                      </p:tavLst>
                                    </p:anim>
                                    <p:anim calcmode="lin" valueType="num">
                                      <p:cBhvr additive="base">
                                        <p:cTn id="158" dur="500" fill="hold"/>
                                        <p:tgtEl>
                                          <p:spTgt spid="47"/>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100"/>
                                        </p:tgtEl>
                                        <p:attrNameLst>
                                          <p:attrName>style.visibility</p:attrName>
                                        </p:attrNameLst>
                                      </p:cBhvr>
                                      <p:to>
                                        <p:strVal val="visible"/>
                                      </p:to>
                                    </p:set>
                                    <p:anim calcmode="lin" valueType="num">
                                      <p:cBhvr additive="base">
                                        <p:cTn id="161" dur="500" fill="hold"/>
                                        <p:tgtEl>
                                          <p:spTgt spid="100"/>
                                        </p:tgtEl>
                                        <p:attrNameLst>
                                          <p:attrName>ppt_x</p:attrName>
                                        </p:attrNameLst>
                                      </p:cBhvr>
                                      <p:tavLst>
                                        <p:tav tm="0">
                                          <p:val>
                                            <p:strVal val="#ppt_x"/>
                                          </p:val>
                                        </p:tav>
                                        <p:tav tm="100000">
                                          <p:val>
                                            <p:strVal val="#ppt_x"/>
                                          </p:val>
                                        </p:tav>
                                      </p:tavLst>
                                    </p:anim>
                                    <p:anim calcmode="lin" valueType="num">
                                      <p:cBhvr additive="base">
                                        <p:cTn id="16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4" fill="hold" grpId="0" nodeType="clickEffect">
                                  <p:stCondLst>
                                    <p:cond delay="0"/>
                                  </p:stCondLst>
                                  <p:childTnLst>
                                    <p:set>
                                      <p:cBhvr>
                                        <p:cTn id="166" dur="1" fill="hold">
                                          <p:stCondLst>
                                            <p:cond delay="0"/>
                                          </p:stCondLst>
                                        </p:cTn>
                                        <p:tgtEl>
                                          <p:spTgt spid="99"/>
                                        </p:tgtEl>
                                        <p:attrNameLst>
                                          <p:attrName>style.visibility</p:attrName>
                                        </p:attrNameLst>
                                      </p:cBhvr>
                                      <p:to>
                                        <p:strVal val="visible"/>
                                      </p:to>
                                    </p:set>
                                    <p:anim calcmode="lin" valueType="num">
                                      <p:cBhvr additive="base">
                                        <p:cTn id="167" dur="500" fill="hold"/>
                                        <p:tgtEl>
                                          <p:spTgt spid="99"/>
                                        </p:tgtEl>
                                        <p:attrNameLst>
                                          <p:attrName>ppt_x</p:attrName>
                                        </p:attrNameLst>
                                      </p:cBhvr>
                                      <p:tavLst>
                                        <p:tav tm="0">
                                          <p:val>
                                            <p:strVal val="#ppt_x"/>
                                          </p:val>
                                        </p:tav>
                                        <p:tav tm="100000">
                                          <p:val>
                                            <p:strVal val="#ppt_x"/>
                                          </p:val>
                                        </p:tav>
                                      </p:tavLst>
                                    </p:anim>
                                    <p:anim calcmode="lin" valueType="num">
                                      <p:cBhvr additive="base">
                                        <p:cTn id="168" dur="500" fill="hold"/>
                                        <p:tgtEl>
                                          <p:spTgt spid="99"/>
                                        </p:tgtEl>
                                        <p:attrNameLst>
                                          <p:attrName>ppt_y</p:attrName>
                                        </p:attrNameLst>
                                      </p:cBhvr>
                                      <p:tavLst>
                                        <p:tav tm="0">
                                          <p:val>
                                            <p:strVal val="1+#ppt_h/2"/>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125"/>
                                        </p:tgtEl>
                                        <p:attrNameLst>
                                          <p:attrName>style.visibility</p:attrName>
                                        </p:attrNameLst>
                                      </p:cBhvr>
                                      <p:to>
                                        <p:strVal val="visible"/>
                                      </p:to>
                                    </p:set>
                                    <p:anim calcmode="lin" valueType="num">
                                      <p:cBhvr additive="base">
                                        <p:cTn id="171" dur="500" fill="hold"/>
                                        <p:tgtEl>
                                          <p:spTgt spid="125"/>
                                        </p:tgtEl>
                                        <p:attrNameLst>
                                          <p:attrName>ppt_x</p:attrName>
                                        </p:attrNameLst>
                                      </p:cBhvr>
                                      <p:tavLst>
                                        <p:tav tm="0">
                                          <p:val>
                                            <p:strVal val="#ppt_x"/>
                                          </p:val>
                                        </p:tav>
                                        <p:tav tm="100000">
                                          <p:val>
                                            <p:strVal val="#ppt_x"/>
                                          </p:val>
                                        </p:tav>
                                      </p:tavLst>
                                    </p:anim>
                                    <p:anim calcmode="lin" valueType="num">
                                      <p:cBhvr additive="base">
                                        <p:cTn id="172"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2" presetClass="entr" presetSubtype="4" fill="hold" grpId="0" nodeType="clickEffect">
                                  <p:stCondLst>
                                    <p:cond delay="0"/>
                                  </p:stCondLst>
                                  <p:childTnLst>
                                    <p:set>
                                      <p:cBhvr>
                                        <p:cTn id="176" dur="1" fill="hold">
                                          <p:stCondLst>
                                            <p:cond delay="0"/>
                                          </p:stCondLst>
                                        </p:cTn>
                                        <p:tgtEl>
                                          <p:spTgt spid="121"/>
                                        </p:tgtEl>
                                        <p:attrNameLst>
                                          <p:attrName>style.visibility</p:attrName>
                                        </p:attrNameLst>
                                      </p:cBhvr>
                                      <p:to>
                                        <p:strVal val="visible"/>
                                      </p:to>
                                    </p:set>
                                    <p:anim calcmode="lin" valueType="num">
                                      <p:cBhvr additive="base">
                                        <p:cTn id="177" dur="500" fill="hold"/>
                                        <p:tgtEl>
                                          <p:spTgt spid="121"/>
                                        </p:tgtEl>
                                        <p:attrNameLst>
                                          <p:attrName>ppt_x</p:attrName>
                                        </p:attrNameLst>
                                      </p:cBhvr>
                                      <p:tavLst>
                                        <p:tav tm="0">
                                          <p:val>
                                            <p:strVal val="#ppt_x"/>
                                          </p:val>
                                        </p:tav>
                                        <p:tav tm="100000">
                                          <p:val>
                                            <p:strVal val="#ppt_x"/>
                                          </p:val>
                                        </p:tav>
                                      </p:tavLst>
                                    </p:anim>
                                    <p:anim calcmode="lin" valueType="num">
                                      <p:cBhvr additive="base">
                                        <p:cTn id="178" dur="500" fill="hold"/>
                                        <p:tgtEl>
                                          <p:spTgt spid="121"/>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109"/>
                                        </p:tgtEl>
                                        <p:attrNameLst>
                                          <p:attrName>style.visibility</p:attrName>
                                        </p:attrNameLst>
                                      </p:cBhvr>
                                      <p:to>
                                        <p:strVal val="visible"/>
                                      </p:to>
                                    </p:set>
                                    <p:anim calcmode="lin" valueType="num">
                                      <p:cBhvr additive="base">
                                        <p:cTn id="181" dur="500" fill="hold"/>
                                        <p:tgtEl>
                                          <p:spTgt spid="109"/>
                                        </p:tgtEl>
                                        <p:attrNameLst>
                                          <p:attrName>ppt_x</p:attrName>
                                        </p:attrNameLst>
                                      </p:cBhvr>
                                      <p:tavLst>
                                        <p:tav tm="0">
                                          <p:val>
                                            <p:strVal val="#ppt_x"/>
                                          </p:val>
                                        </p:tav>
                                        <p:tav tm="100000">
                                          <p:val>
                                            <p:strVal val="#ppt_x"/>
                                          </p:val>
                                        </p:tav>
                                      </p:tavLst>
                                    </p:anim>
                                    <p:anim calcmode="lin" valueType="num">
                                      <p:cBhvr additive="base">
                                        <p:cTn id="182"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42" presetClass="entr" presetSubtype="0" fill="hold" grpId="0" nodeType="clickEffect">
                                  <p:stCondLst>
                                    <p:cond delay="0"/>
                                  </p:stCondLst>
                                  <p:childTnLst>
                                    <p:set>
                                      <p:cBhvr>
                                        <p:cTn id="186" dur="1" fill="hold">
                                          <p:stCondLst>
                                            <p:cond delay="0"/>
                                          </p:stCondLst>
                                        </p:cTn>
                                        <p:tgtEl>
                                          <p:spTgt spid="103"/>
                                        </p:tgtEl>
                                        <p:attrNameLst>
                                          <p:attrName>style.visibility</p:attrName>
                                        </p:attrNameLst>
                                      </p:cBhvr>
                                      <p:to>
                                        <p:strVal val="visible"/>
                                      </p:to>
                                    </p:set>
                                    <p:animEffect transition="in" filter="fade">
                                      <p:cBhvr>
                                        <p:cTn id="187" dur="1000"/>
                                        <p:tgtEl>
                                          <p:spTgt spid="103"/>
                                        </p:tgtEl>
                                      </p:cBhvr>
                                    </p:animEffect>
                                    <p:anim calcmode="lin" valueType="num">
                                      <p:cBhvr>
                                        <p:cTn id="188" dur="1000" fill="hold"/>
                                        <p:tgtEl>
                                          <p:spTgt spid="103"/>
                                        </p:tgtEl>
                                        <p:attrNameLst>
                                          <p:attrName>ppt_x</p:attrName>
                                        </p:attrNameLst>
                                      </p:cBhvr>
                                      <p:tavLst>
                                        <p:tav tm="0">
                                          <p:val>
                                            <p:strVal val="#ppt_x"/>
                                          </p:val>
                                        </p:tav>
                                        <p:tav tm="100000">
                                          <p:val>
                                            <p:strVal val="#ppt_x"/>
                                          </p:val>
                                        </p:tav>
                                      </p:tavLst>
                                    </p:anim>
                                    <p:anim calcmode="lin" valueType="num">
                                      <p:cBhvr>
                                        <p:cTn id="189"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2" presetClass="entr" presetSubtype="4" fill="hold" grpId="0" nodeType="clickEffect">
                                  <p:stCondLst>
                                    <p:cond delay="0"/>
                                  </p:stCondLst>
                                  <p:childTnLst>
                                    <p:set>
                                      <p:cBhvr>
                                        <p:cTn id="193" dur="1" fill="hold">
                                          <p:stCondLst>
                                            <p:cond delay="0"/>
                                          </p:stCondLst>
                                        </p:cTn>
                                        <p:tgtEl>
                                          <p:spTgt spid="67"/>
                                        </p:tgtEl>
                                        <p:attrNameLst>
                                          <p:attrName>style.visibility</p:attrName>
                                        </p:attrNameLst>
                                      </p:cBhvr>
                                      <p:to>
                                        <p:strVal val="visible"/>
                                      </p:to>
                                    </p:set>
                                    <p:anim calcmode="lin" valueType="num">
                                      <p:cBhvr additive="base">
                                        <p:cTn id="194" dur="500" fill="hold"/>
                                        <p:tgtEl>
                                          <p:spTgt spid="67"/>
                                        </p:tgtEl>
                                        <p:attrNameLst>
                                          <p:attrName>ppt_x</p:attrName>
                                        </p:attrNameLst>
                                      </p:cBhvr>
                                      <p:tavLst>
                                        <p:tav tm="0">
                                          <p:val>
                                            <p:strVal val="#ppt_x"/>
                                          </p:val>
                                        </p:tav>
                                        <p:tav tm="100000">
                                          <p:val>
                                            <p:strVal val="#ppt_x"/>
                                          </p:val>
                                        </p:tav>
                                      </p:tavLst>
                                    </p:anim>
                                    <p:anim calcmode="lin" valueType="num">
                                      <p:cBhvr additive="base">
                                        <p:cTn id="195" dur="500" fill="hold"/>
                                        <p:tgtEl>
                                          <p:spTgt spid="67"/>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17"/>
                                        </p:tgtEl>
                                        <p:attrNameLst>
                                          <p:attrName>style.visibility</p:attrName>
                                        </p:attrNameLst>
                                      </p:cBhvr>
                                      <p:to>
                                        <p:strVal val="visible"/>
                                      </p:to>
                                    </p:set>
                                    <p:anim calcmode="lin" valueType="num">
                                      <p:cBhvr additive="base">
                                        <p:cTn id="198" dur="500" fill="hold"/>
                                        <p:tgtEl>
                                          <p:spTgt spid="117"/>
                                        </p:tgtEl>
                                        <p:attrNameLst>
                                          <p:attrName>ppt_x</p:attrName>
                                        </p:attrNameLst>
                                      </p:cBhvr>
                                      <p:tavLst>
                                        <p:tav tm="0">
                                          <p:val>
                                            <p:strVal val="#ppt_x"/>
                                          </p:val>
                                        </p:tav>
                                        <p:tav tm="100000">
                                          <p:val>
                                            <p:strVal val="#ppt_x"/>
                                          </p:val>
                                        </p:tav>
                                      </p:tavLst>
                                    </p:anim>
                                    <p:anim calcmode="lin" valueType="num">
                                      <p:cBhvr additive="base">
                                        <p:cTn id="199"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200" fill="hold">
                      <p:stCondLst>
                        <p:cond delay="indefinite"/>
                      </p:stCondLst>
                      <p:childTnLst>
                        <p:par>
                          <p:cTn id="201" fill="hold">
                            <p:stCondLst>
                              <p:cond delay="0"/>
                            </p:stCondLst>
                            <p:childTnLst>
                              <p:par>
                                <p:cTn id="202" presetID="26" presetClass="entr" presetSubtype="0" fill="hold" grpId="0" nodeType="clickEffect">
                                  <p:stCondLst>
                                    <p:cond delay="0"/>
                                  </p:stCondLst>
                                  <p:childTnLst>
                                    <p:set>
                                      <p:cBhvr>
                                        <p:cTn id="203" dur="1" fill="hold">
                                          <p:stCondLst>
                                            <p:cond delay="0"/>
                                          </p:stCondLst>
                                        </p:cTn>
                                        <p:tgtEl>
                                          <p:spTgt spid="105"/>
                                        </p:tgtEl>
                                        <p:attrNameLst>
                                          <p:attrName>style.visibility</p:attrName>
                                        </p:attrNameLst>
                                      </p:cBhvr>
                                      <p:to>
                                        <p:strVal val="visible"/>
                                      </p:to>
                                    </p:set>
                                    <p:animEffect transition="in" filter="wipe(down)">
                                      <p:cBhvr>
                                        <p:cTn id="204" dur="580">
                                          <p:stCondLst>
                                            <p:cond delay="0"/>
                                          </p:stCondLst>
                                        </p:cTn>
                                        <p:tgtEl>
                                          <p:spTgt spid="105"/>
                                        </p:tgtEl>
                                      </p:cBhvr>
                                    </p:animEffect>
                                    <p:anim calcmode="lin" valueType="num">
                                      <p:cBhvr>
                                        <p:cTn id="205" dur="1822" tmFilter="0,0; 0.14,0.36; 0.43,0.73; 0.71,0.91; 1.0,1.0">
                                          <p:stCondLst>
                                            <p:cond delay="0"/>
                                          </p:stCondLst>
                                        </p:cTn>
                                        <p:tgtEl>
                                          <p:spTgt spid="105"/>
                                        </p:tgtEl>
                                        <p:attrNameLst>
                                          <p:attrName>ppt_x</p:attrName>
                                        </p:attrNameLst>
                                      </p:cBhvr>
                                      <p:tavLst>
                                        <p:tav tm="0">
                                          <p:val>
                                            <p:strVal val="#ppt_x-0.25"/>
                                          </p:val>
                                        </p:tav>
                                        <p:tav tm="100000">
                                          <p:val>
                                            <p:strVal val="#ppt_x"/>
                                          </p:val>
                                        </p:tav>
                                      </p:tavLst>
                                    </p:anim>
                                    <p:anim calcmode="lin" valueType="num">
                                      <p:cBhvr>
                                        <p:cTn id="206" dur="664" tmFilter="0.0,0.0; 0.25,0.07; 0.50,0.2; 0.75,0.467; 1.0,1.0">
                                          <p:stCondLst>
                                            <p:cond delay="0"/>
                                          </p:stCondLst>
                                        </p:cTn>
                                        <p:tgtEl>
                                          <p:spTgt spid="105"/>
                                        </p:tgtEl>
                                        <p:attrNameLst>
                                          <p:attrName>ppt_y</p:attrName>
                                        </p:attrNameLst>
                                      </p:cBhvr>
                                      <p:tavLst>
                                        <p:tav tm="0" fmla="#ppt_y-sin(pi*$)/3">
                                          <p:val>
                                            <p:fltVal val="0.5"/>
                                          </p:val>
                                        </p:tav>
                                        <p:tav tm="100000">
                                          <p:val>
                                            <p:fltVal val="1"/>
                                          </p:val>
                                        </p:tav>
                                      </p:tavLst>
                                    </p:anim>
                                    <p:anim calcmode="lin" valueType="num">
                                      <p:cBhvr>
                                        <p:cTn id="207" dur="664" tmFilter="0, 0; 0.125,0.2665; 0.25,0.4; 0.375,0.465; 0.5,0.5;  0.625,0.535; 0.75,0.6; 0.875,0.7335; 1,1">
                                          <p:stCondLst>
                                            <p:cond delay="664"/>
                                          </p:stCondLst>
                                        </p:cTn>
                                        <p:tgtEl>
                                          <p:spTgt spid="105"/>
                                        </p:tgtEl>
                                        <p:attrNameLst>
                                          <p:attrName>ppt_y</p:attrName>
                                        </p:attrNameLst>
                                      </p:cBhvr>
                                      <p:tavLst>
                                        <p:tav tm="0" fmla="#ppt_y-sin(pi*$)/9">
                                          <p:val>
                                            <p:fltVal val="0"/>
                                          </p:val>
                                        </p:tav>
                                        <p:tav tm="100000">
                                          <p:val>
                                            <p:fltVal val="1"/>
                                          </p:val>
                                        </p:tav>
                                      </p:tavLst>
                                    </p:anim>
                                    <p:anim calcmode="lin" valueType="num">
                                      <p:cBhvr>
                                        <p:cTn id="208" dur="332" tmFilter="0, 0; 0.125,0.2665; 0.25,0.4; 0.375,0.465; 0.5,0.5;  0.625,0.535; 0.75,0.6; 0.875,0.7335; 1,1">
                                          <p:stCondLst>
                                            <p:cond delay="1324"/>
                                          </p:stCondLst>
                                        </p:cTn>
                                        <p:tgtEl>
                                          <p:spTgt spid="105"/>
                                        </p:tgtEl>
                                        <p:attrNameLst>
                                          <p:attrName>ppt_y</p:attrName>
                                        </p:attrNameLst>
                                      </p:cBhvr>
                                      <p:tavLst>
                                        <p:tav tm="0" fmla="#ppt_y-sin(pi*$)/27">
                                          <p:val>
                                            <p:fltVal val="0"/>
                                          </p:val>
                                        </p:tav>
                                        <p:tav tm="100000">
                                          <p:val>
                                            <p:fltVal val="1"/>
                                          </p:val>
                                        </p:tav>
                                      </p:tavLst>
                                    </p:anim>
                                    <p:anim calcmode="lin" valueType="num">
                                      <p:cBhvr>
                                        <p:cTn id="209" dur="164" tmFilter="0, 0; 0.125,0.2665; 0.25,0.4; 0.375,0.465; 0.5,0.5;  0.625,0.535; 0.75,0.6; 0.875,0.7335; 1,1">
                                          <p:stCondLst>
                                            <p:cond delay="1656"/>
                                          </p:stCondLst>
                                        </p:cTn>
                                        <p:tgtEl>
                                          <p:spTgt spid="105"/>
                                        </p:tgtEl>
                                        <p:attrNameLst>
                                          <p:attrName>ppt_y</p:attrName>
                                        </p:attrNameLst>
                                      </p:cBhvr>
                                      <p:tavLst>
                                        <p:tav tm="0" fmla="#ppt_y-sin(pi*$)/81">
                                          <p:val>
                                            <p:fltVal val="0"/>
                                          </p:val>
                                        </p:tav>
                                        <p:tav tm="100000">
                                          <p:val>
                                            <p:fltVal val="1"/>
                                          </p:val>
                                        </p:tav>
                                      </p:tavLst>
                                    </p:anim>
                                    <p:animScale>
                                      <p:cBhvr>
                                        <p:cTn id="210" dur="26">
                                          <p:stCondLst>
                                            <p:cond delay="650"/>
                                          </p:stCondLst>
                                        </p:cTn>
                                        <p:tgtEl>
                                          <p:spTgt spid="105"/>
                                        </p:tgtEl>
                                      </p:cBhvr>
                                      <p:to x="100000" y="60000"/>
                                    </p:animScale>
                                    <p:animScale>
                                      <p:cBhvr>
                                        <p:cTn id="211" dur="166" decel="50000">
                                          <p:stCondLst>
                                            <p:cond delay="676"/>
                                          </p:stCondLst>
                                        </p:cTn>
                                        <p:tgtEl>
                                          <p:spTgt spid="105"/>
                                        </p:tgtEl>
                                      </p:cBhvr>
                                      <p:to x="100000" y="100000"/>
                                    </p:animScale>
                                    <p:animScale>
                                      <p:cBhvr>
                                        <p:cTn id="212" dur="26">
                                          <p:stCondLst>
                                            <p:cond delay="1312"/>
                                          </p:stCondLst>
                                        </p:cTn>
                                        <p:tgtEl>
                                          <p:spTgt spid="105"/>
                                        </p:tgtEl>
                                      </p:cBhvr>
                                      <p:to x="100000" y="80000"/>
                                    </p:animScale>
                                    <p:animScale>
                                      <p:cBhvr>
                                        <p:cTn id="213" dur="166" decel="50000">
                                          <p:stCondLst>
                                            <p:cond delay="1338"/>
                                          </p:stCondLst>
                                        </p:cTn>
                                        <p:tgtEl>
                                          <p:spTgt spid="105"/>
                                        </p:tgtEl>
                                      </p:cBhvr>
                                      <p:to x="100000" y="100000"/>
                                    </p:animScale>
                                    <p:animScale>
                                      <p:cBhvr>
                                        <p:cTn id="214" dur="26">
                                          <p:stCondLst>
                                            <p:cond delay="1642"/>
                                          </p:stCondLst>
                                        </p:cTn>
                                        <p:tgtEl>
                                          <p:spTgt spid="105"/>
                                        </p:tgtEl>
                                      </p:cBhvr>
                                      <p:to x="100000" y="90000"/>
                                    </p:animScale>
                                    <p:animScale>
                                      <p:cBhvr>
                                        <p:cTn id="215" dur="166" decel="50000">
                                          <p:stCondLst>
                                            <p:cond delay="1668"/>
                                          </p:stCondLst>
                                        </p:cTn>
                                        <p:tgtEl>
                                          <p:spTgt spid="105"/>
                                        </p:tgtEl>
                                      </p:cBhvr>
                                      <p:to x="100000" y="100000"/>
                                    </p:animScale>
                                    <p:animScale>
                                      <p:cBhvr>
                                        <p:cTn id="216" dur="26">
                                          <p:stCondLst>
                                            <p:cond delay="1808"/>
                                          </p:stCondLst>
                                        </p:cTn>
                                        <p:tgtEl>
                                          <p:spTgt spid="105"/>
                                        </p:tgtEl>
                                      </p:cBhvr>
                                      <p:to x="100000" y="95000"/>
                                    </p:animScale>
                                    <p:animScale>
                                      <p:cBhvr>
                                        <p:cTn id="217" dur="166" decel="50000">
                                          <p:stCondLst>
                                            <p:cond delay="1834"/>
                                          </p:stCondLst>
                                        </p:cTn>
                                        <p:tgtEl>
                                          <p:spTgt spid="10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p:bldP spid="46" grpId="0"/>
      <p:bldP spid="47" grpId="0"/>
      <p:bldP spid="58" grpId="0"/>
      <p:bldP spid="82" grpId="0"/>
      <p:bldP spid="83" grpId="0"/>
      <p:bldP spid="85" grpId="0"/>
      <p:bldP spid="92" grpId="0"/>
      <p:bldP spid="98" grpId="0"/>
      <p:bldP spid="113" grpId="0"/>
      <p:bldP spid="124" grpId="0"/>
      <p:bldP spid="63" grpId="0"/>
      <p:bldP spid="66" grpId="0"/>
      <p:bldP spid="69" grpId="0"/>
      <p:bldP spid="74" grpId="0"/>
      <p:bldP spid="71" grpId="0"/>
      <p:bldP spid="78" grpId="0"/>
      <p:bldP spid="79" grpId="0"/>
      <p:bldP spid="57" grpId="0"/>
      <p:bldP spid="70" grpId="0"/>
      <p:bldP spid="75" grpId="0"/>
      <p:bldP spid="91" grpId="0"/>
      <p:bldP spid="88" grpId="0"/>
      <p:bldP spid="99" grpId="0"/>
      <p:bldP spid="103" grpId="0"/>
      <p:bldP spid="67" grpId="0"/>
      <p:bldP spid="105" grpId="0"/>
      <p:bldP spid="109" grpId="0"/>
      <p:bldP spid="100" grpId="0"/>
      <p:bldP spid="111" grpId="0"/>
      <p:bldP spid="115" grpId="0"/>
      <p:bldP spid="117" grpId="0"/>
      <p:bldP spid="119" grpId="0"/>
      <p:bldP spid="121" grpId="0"/>
      <p:bldP spid="123" grpId="0"/>
      <p:bldP spid="125" grpId="0"/>
      <p:bldP spid="37" grpId="0"/>
      <p:bldP spid="45" grpId="0"/>
      <p:bldP spid="128" grpId="0"/>
    </p:bldLst>
  </p:timing>
</p:sld>
</file>

<file path=ppt/theme/theme1.xml><?xml version="1.0" encoding="utf-8"?>
<a:theme xmlns:a="http://schemas.openxmlformats.org/drawingml/2006/main" name="Secteur">
  <a:themeElements>
    <a:clrScheme name="Secteu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eur">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eu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13556</TotalTime>
  <Words>10943</Words>
  <Application>Microsoft Office PowerPoint</Application>
  <PresentationFormat>Grand écran</PresentationFormat>
  <Paragraphs>920</Paragraphs>
  <Slides>37</Slides>
  <Notes>9</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37</vt:i4>
      </vt:variant>
    </vt:vector>
  </HeadingPairs>
  <TitlesOfParts>
    <vt:vector size="44" baseType="lpstr">
      <vt:lpstr>Calibri</vt:lpstr>
      <vt:lpstr>Century Gothic</vt:lpstr>
      <vt:lpstr>Lucida Sans Unicode</vt:lpstr>
      <vt:lpstr>Times New Roman</vt:lpstr>
      <vt:lpstr>Wingdings</vt:lpstr>
      <vt:lpstr>Wingdings 3</vt:lpstr>
      <vt:lpstr>Secteur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Jean-Baptiste DUMAINE</dc:creator>
  <cp:lastModifiedBy>JEAN DUMAINE</cp:lastModifiedBy>
  <cp:revision>330</cp:revision>
  <dcterms:created xsi:type="dcterms:W3CDTF">2020-08-27T10:08:01Z</dcterms:created>
  <dcterms:modified xsi:type="dcterms:W3CDTF">2025-09-01T07:49:54Z</dcterms:modified>
</cp:coreProperties>
</file>